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29"/>
  </p:notesMasterIdLst>
  <p:sldIdLst>
    <p:sldId id="256" r:id="rId2"/>
    <p:sldId id="343" r:id="rId3"/>
    <p:sldId id="344" r:id="rId4"/>
    <p:sldId id="345" r:id="rId5"/>
    <p:sldId id="346" r:id="rId6"/>
    <p:sldId id="347" r:id="rId7"/>
    <p:sldId id="348" r:id="rId8"/>
    <p:sldId id="349" r:id="rId9"/>
    <p:sldId id="350" r:id="rId10"/>
    <p:sldId id="351" r:id="rId11"/>
    <p:sldId id="352" r:id="rId12"/>
    <p:sldId id="353" r:id="rId13"/>
    <p:sldId id="354" r:id="rId14"/>
    <p:sldId id="355" r:id="rId15"/>
    <p:sldId id="364" r:id="rId16"/>
    <p:sldId id="365" r:id="rId17"/>
    <p:sldId id="366" r:id="rId18"/>
    <p:sldId id="356" r:id="rId19"/>
    <p:sldId id="357" r:id="rId20"/>
    <p:sldId id="358" r:id="rId21"/>
    <p:sldId id="359" r:id="rId22"/>
    <p:sldId id="360" r:id="rId23"/>
    <p:sldId id="361" r:id="rId24"/>
    <p:sldId id="367" r:id="rId25"/>
    <p:sldId id="368" r:id="rId26"/>
    <p:sldId id="362" r:id="rId27"/>
    <p:sldId id="36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AB4D8DF-1980-4BC9-8617-EA662FCD7D08}">
          <p14:sldIdLst>
            <p14:sldId id="256"/>
            <p14:sldId id="343"/>
            <p14:sldId id="344"/>
            <p14:sldId id="345"/>
            <p14:sldId id="346"/>
            <p14:sldId id="347"/>
            <p14:sldId id="348"/>
            <p14:sldId id="349"/>
            <p14:sldId id="350"/>
            <p14:sldId id="351"/>
            <p14:sldId id="352"/>
            <p14:sldId id="353"/>
            <p14:sldId id="354"/>
            <p14:sldId id="355"/>
            <p14:sldId id="364"/>
            <p14:sldId id="365"/>
            <p14:sldId id="366"/>
            <p14:sldId id="356"/>
            <p14:sldId id="357"/>
            <p14:sldId id="358"/>
            <p14:sldId id="359"/>
            <p14:sldId id="360"/>
            <p14:sldId id="361"/>
            <p14:sldId id="367"/>
            <p14:sldId id="368"/>
            <p14:sldId id="362"/>
            <p14:sldId id="369"/>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4" autoAdjust="0"/>
    <p:restoredTop sz="94660" autoAdjust="0"/>
  </p:normalViewPr>
  <p:slideViewPr>
    <p:cSldViewPr snapToGrid="0">
      <p:cViewPr varScale="1">
        <p:scale>
          <a:sx n="67" d="100"/>
          <a:sy n="67" d="100"/>
        </p:scale>
        <p:origin x="644" y="5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openxmlformats.org/officeDocument/2006/relationships/customXml" Target="../customXml/item2.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3BF91-DEE9-4EC6-A668-7C7E34BEF8F4}" type="datetimeFigureOut">
              <a:rPr lang="en-US" smtClean="0"/>
              <a:t>3/14/2021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E44EA6-64E5-4845-82B3-93C8E2FA4935}" type="slidenum">
              <a:rPr lang="en-US" smtClean="0"/>
              <a:t>‹#›</a:t>
            </a:fld>
            <a:endParaRPr lang="en-US"/>
          </a:p>
        </p:txBody>
      </p:sp>
    </p:spTree>
    <p:extLst>
      <p:ext uri="{BB962C8B-B14F-4D97-AF65-F5344CB8AC3E}">
        <p14:creationId xmlns:p14="http://schemas.microsoft.com/office/powerpoint/2010/main" val="10556385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EEF92-1A3C-477A-A64C-C38B210B43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58F4819-62CB-41D8-A247-41074DFEF5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454AFF4-1A90-4550-A75B-B6DFA12EF534}"/>
              </a:ext>
            </a:extLst>
          </p:cNvPr>
          <p:cNvSpPr>
            <a:spLocks noGrp="1"/>
          </p:cNvSpPr>
          <p:nvPr>
            <p:ph type="dt" sz="half" idx="10"/>
          </p:nvPr>
        </p:nvSpPr>
        <p:spPr/>
        <p:txBody>
          <a:bodyPr/>
          <a:lstStyle/>
          <a:p>
            <a:fld id="{2AAC6E13-28FC-481C-8BAB-D9731AA699AD}" type="datetimeFigureOut">
              <a:rPr lang="en-US" smtClean="0"/>
              <a:t>3/14/2021</a:t>
            </a:fld>
            <a:endParaRPr lang="en-US"/>
          </a:p>
        </p:txBody>
      </p:sp>
      <p:sp>
        <p:nvSpPr>
          <p:cNvPr id="5" name="Footer Placeholder 4">
            <a:extLst>
              <a:ext uri="{FF2B5EF4-FFF2-40B4-BE49-F238E27FC236}">
                <a16:creationId xmlns:a16="http://schemas.microsoft.com/office/drawing/2014/main" id="{8002C12E-20ED-4770-BEE7-BDA9CABA3A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AF681A-14B6-4E57-B1DE-C5A90F95A0F0}"/>
              </a:ext>
            </a:extLst>
          </p:cNvPr>
          <p:cNvSpPr>
            <a:spLocks noGrp="1"/>
          </p:cNvSpPr>
          <p:nvPr>
            <p:ph type="sldNum" sz="quarter" idx="12"/>
          </p:nvPr>
        </p:nvSpPr>
        <p:spPr/>
        <p:txBody>
          <a:bodyPr/>
          <a:lstStyle/>
          <a:p>
            <a:fld id="{E3619B16-11AF-4A63-B3B1-B77166751860}" type="slidenum">
              <a:rPr lang="en-US" smtClean="0"/>
              <a:t>‹#›</a:t>
            </a:fld>
            <a:endParaRPr lang="en-US"/>
          </a:p>
        </p:txBody>
      </p:sp>
    </p:spTree>
    <p:extLst>
      <p:ext uri="{BB962C8B-B14F-4D97-AF65-F5344CB8AC3E}">
        <p14:creationId xmlns:p14="http://schemas.microsoft.com/office/powerpoint/2010/main" val="2576392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6A047-7E7F-4A92-848E-D7DC1D5F050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1ECFFED-5EAA-4231-9144-0B5B15B2F74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8D110C-47C3-4C57-9CB2-A0EEDA11686D}"/>
              </a:ext>
            </a:extLst>
          </p:cNvPr>
          <p:cNvSpPr>
            <a:spLocks noGrp="1"/>
          </p:cNvSpPr>
          <p:nvPr>
            <p:ph type="dt" sz="half" idx="10"/>
          </p:nvPr>
        </p:nvSpPr>
        <p:spPr/>
        <p:txBody>
          <a:bodyPr/>
          <a:lstStyle/>
          <a:p>
            <a:fld id="{2AAC6E13-28FC-481C-8BAB-D9731AA699AD}" type="datetimeFigureOut">
              <a:rPr lang="en-US" smtClean="0"/>
              <a:t>3/14/2021</a:t>
            </a:fld>
            <a:endParaRPr lang="en-US"/>
          </a:p>
        </p:txBody>
      </p:sp>
      <p:sp>
        <p:nvSpPr>
          <p:cNvPr id="5" name="Footer Placeholder 4">
            <a:extLst>
              <a:ext uri="{FF2B5EF4-FFF2-40B4-BE49-F238E27FC236}">
                <a16:creationId xmlns:a16="http://schemas.microsoft.com/office/drawing/2014/main" id="{15AACC0F-788F-45D2-8FF6-20E620553F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EC818F-F7E8-43A6-B8A8-F118F6DB4011}"/>
              </a:ext>
            </a:extLst>
          </p:cNvPr>
          <p:cNvSpPr>
            <a:spLocks noGrp="1"/>
          </p:cNvSpPr>
          <p:nvPr>
            <p:ph type="sldNum" sz="quarter" idx="12"/>
          </p:nvPr>
        </p:nvSpPr>
        <p:spPr/>
        <p:txBody>
          <a:bodyPr/>
          <a:lstStyle/>
          <a:p>
            <a:fld id="{E3619B16-11AF-4A63-B3B1-B77166751860}" type="slidenum">
              <a:rPr lang="en-US" smtClean="0"/>
              <a:t>‹#›</a:t>
            </a:fld>
            <a:endParaRPr lang="en-US"/>
          </a:p>
        </p:txBody>
      </p:sp>
    </p:spTree>
    <p:extLst>
      <p:ext uri="{BB962C8B-B14F-4D97-AF65-F5344CB8AC3E}">
        <p14:creationId xmlns:p14="http://schemas.microsoft.com/office/powerpoint/2010/main" val="745113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8ADDE1-5B44-4ACC-917B-C970A5BF0A2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AF5A3C9-E15C-4D03-857A-85B37360CB0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FD0F17-6BF0-4D0F-9C9D-0A937614617F}"/>
              </a:ext>
            </a:extLst>
          </p:cNvPr>
          <p:cNvSpPr>
            <a:spLocks noGrp="1"/>
          </p:cNvSpPr>
          <p:nvPr>
            <p:ph type="dt" sz="half" idx="10"/>
          </p:nvPr>
        </p:nvSpPr>
        <p:spPr/>
        <p:txBody>
          <a:bodyPr/>
          <a:lstStyle/>
          <a:p>
            <a:fld id="{2AAC6E13-28FC-481C-8BAB-D9731AA699AD}" type="datetimeFigureOut">
              <a:rPr lang="en-US" smtClean="0"/>
              <a:t>3/14/2021</a:t>
            </a:fld>
            <a:endParaRPr lang="en-US"/>
          </a:p>
        </p:txBody>
      </p:sp>
      <p:sp>
        <p:nvSpPr>
          <p:cNvPr id="5" name="Footer Placeholder 4">
            <a:extLst>
              <a:ext uri="{FF2B5EF4-FFF2-40B4-BE49-F238E27FC236}">
                <a16:creationId xmlns:a16="http://schemas.microsoft.com/office/drawing/2014/main" id="{52BDE06E-7A58-42E8-93AF-74E4B75B16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1CE22B-78AA-4545-A34D-8E9889E189E1}"/>
              </a:ext>
            </a:extLst>
          </p:cNvPr>
          <p:cNvSpPr>
            <a:spLocks noGrp="1"/>
          </p:cNvSpPr>
          <p:nvPr>
            <p:ph type="sldNum" sz="quarter" idx="12"/>
          </p:nvPr>
        </p:nvSpPr>
        <p:spPr/>
        <p:txBody>
          <a:bodyPr/>
          <a:lstStyle/>
          <a:p>
            <a:fld id="{E3619B16-11AF-4A63-B3B1-B77166751860}" type="slidenum">
              <a:rPr lang="en-US" smtClean="0"/>
              <a:t>‹#›</a:t>
            </a:fld>
            <a:endParaRPr lang="en-US"/>
          </a:p>
        </p:txBody>
      </p:sp>
    </p:spTree>
    <p:extLst>
      <p:ext uri="{BB962C8B-B14F-4D97-AF65-F5344CB8AC3E}">
        <p14:creationId xmlns:p14="http://schemas.microsoft.com/office/powerpoint/2010/main" val="3200474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FB21-EFDD-4D4F-85D1-6857AAD301EB}"/>
              </a:ext>
            </a:extLst>
          </p:cNvPr>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AB7FAB92-08C7-495B-AA85-BCD670892D65}"/>
              </a:ext>
            </a:extLst>
          </p:cNvPr>
          <p:cNvSpPr>
            <a:spLocks noGrp="1"/>
          </p:cNvSpPr>
          <p:nvPr>
            <p:ph idx="1"/>
          </p:nvPr>
        </p:nvSpPr>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089EB2D-B2A8-487B-A2AD-87EF8DDF8300}"/>
              </a:ext>
            </a:extLst>
          </p:cNvPr>
          <p:cNvSpPr>
            <a:spLocks noGrp="1"/>
          </p:cNvSpPr>
          <p:nvPr>
            <p:ph type="dt" sz="half" idx="10"/>
          </p:nvPr>
        </p:nvSpPr>
        <p:spPr/>
        <p:txBody>
          <a:bodyPr/>
          <a:lstStyle/>
          <a:p>
            <a:fld id="{2AAC6E13-28FC-481C-8BAB-D9731AA699AD}" type="datetimeFigureOut">
              <a:rPr lang="en-US" smtClean="0"/>
              <a:t>3/14/2021</a:t>
            </a:fld>
            <a:endParaRPr lang="en-US"/>
          </a:p>
        </p:txBody>
      </p:sp>
      <p:sp>
        <p:nvSpPr>
          <p:cNvPr id="5" name="Footer Placeholder 4">
            <a:extLst>
              <a:ext uri="{FF2B5EF4-FFF2-40B4-BE49-F238E27FC236}">
                <a16:creationId xmlns:a16="http://schemas.microsoft.com/office/drawing/2014/main" id="{8B2D564C-CA40-48B8-9447-CE52EAC26A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669AE-FB47-4FC6-A50A-58138B10483A}"/>
              </a:ext>
            </a:extLst>
          </p:cNvPr>
          <p:cNvSpPr>
            <a:spLocks noGrp="1"/>
          </p:cNvSpPr>
          <p:nvPr>
            <p:ph type="sldNum" sz="quarter" idx="12"/>
          </p:nvPr>
        </p:nvSpPr>
        <p:spPr/>
        <p:txBody>
          <a:bodyPr/>
          <a:lstStyle/>
          <a:p>
            <a:fld id="{E3619B16-11AF-4A63-B3B1-B77166751860}" type="slidenum">
              <a:rPr lang="en-US" smtClean="0"/>
              <a:t>‹#›</a:t>
            </a:fld>
            <a:endParaRPr lang="en-US"/>
          </a:p>
        </p:txBody>
      </p:sp>
    </p:spTree>
    <p:extLst>
      <p:ext uri="{BB962C8B-B14F-4D97-AF65-F5344CB8AC3E}">
        <p14:creationId xmlns:p14="http://schemas.microsoft.com/office/powerpoint/2010/main" val="4208880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76D7F-5BDB-40FE-9F60-D95E6FC800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F7E6C3E-C537-48BA-B80D-9897C9E045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C17B262-A511-4ECE-9061-82FB6091F518}"/>
              </a:ext>
            </a:extLst>
          </p:cNvPr>
          <p:cNvSpPr>
            <a:spLocks noGrp="1"/>
          </p:cNvSpPr>
          <p:nvPr>
            <p:ph type="dt" sz="half" idx="10"/>
          </p:nvPr>
        </p:nvSpPr>
        <p:spPr/>
        <p:txBody>
          <a:bodyPr/>
          <a:lstStyle/>
          <a:p>
            <a:fld id="{2AAC6E13-28FC-481C-8BAB-D9731AA699AD}" type="datetimeFigureOut">
              <a:rPr lang="en-US" smtClean="0"/>
              <a:t>3/14/2021</a:t>
            </a:fld>
            <a:endParaRPr lang="en-US"/>
          </a:p>
        </p:txBody>
      </p:sp>
      <p:sp>
        <p:nvSpPr>
          <p:cNvPr id="5" name="Footer Placeholder 4">
            <a:extLst>
              <a:ext uri="{FF2B5EF4-FFF2-40B4-BE49-F238E27FC236}">
                <a16:creationId xmlns:a16="http://schemas.microsoft.com/office/drawing/2014/main" id="{BDD7A599-95CA-4A5D-8DB6-E0047C920B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7C0BFC-D646-4FB4-A5D8-17794A0B20B2}"/>
              </a:ext>
            </a:extLst>
          </p:cNvPr>
          <p:cNvSpPr>
            <a:spLocks noGrp="1"/>
          </p:cNvSpPr>
          <p:nvPr>
            <p:ph type="sldNum" sz="quarter" idx="12"/>
          </p:nvPr>
        </p:nvSpPr>
        <p:spPr/>
        <p:txBody>
          <a:bodyPr/>
          <a:lstStyle/>
          <a:p>
            <a:fld id="{E3619B16-11AF-4A63-B3B1-B77166751860}" type="slidenum">
              <a:rPr lang="en-US" smtClean="0"/>
              <a:t>‹#›</a:t>
            </a:fld>
            <a:endParaRPr lang="en-US"/>
          </a:p>
        </p:txBody>
      </p:sp>
    </p:spTree>
    <p:extLst>
      <p:ext uri="{BB962C8B-B14F-4D97-AF65-F5344CB8AC3E}">
        <p14:creationId xmlns:p14="http://schemas.microsoft.com/office/powerpoint/2010/main" val="1459205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D2F52-6354-4BFE-AB5E-FD40D2F8C2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489AFA-BC4B-4B1B-9752-C908FAE4293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0B8B644-1D1F-4091-BE3D-B7B36D944AA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6D14737-29F8-4764-AE3A-0F3C4DA6B3E4}"/>
              </a:ext>
            </a:extLst>
          </p:cNvPr>
          <p:cNvSpPr>
            <a:spLocks noGrp="1"/>
          </p:cNvSpPr>
          <p:nvPr>
            <p:ph type="dt" sz="half" idx="10"/>
          </p:nvPr>
        </p:nvSpPr>
        <p:spPr/>
        <p:txBody>
          <a:bodyPr/>
          <a:lstStyle/>
          <a:p>
            <a:fld id="{2AAC6E13-28FC-481C-8BAB-D9731AA699AD}" type="datetimeFigureOut">
              <a:rPr lang="en-US" smtClean="0"/>
              <a:t>3/14/2021</a:t>
            </a:fld>
            <a:endParaRPr lang="en-US"/>
          </a:p>
        </p:txBody>
      </p:sp>
      <p:sp>
        <p:nvSpPr>
          <p:cNvPr id="6" name="Footer Placeholder 5">
            <a:extLst>
              <a:ext uri="{FF2B5EF4-FFF2-40B4-BE49-F238E27FC236}">
                <a16:creationId xmlns:a16="http://schemas.microsoft.com/office/drawing/2014/main" id="{E8B98E19-95AE-4B39-9B46-B341ED7CEF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2F15E7-0DBF-43CC-8ECA-0848776D054B}"/>
              </a:ext>
            </a:extLst>
          </p:cNvPr>
          <p:cNvSpPr>
            <a:spLocks noGrp="1"/>
          </p:cNvSpPr>
          <p:nvPr>
            <p:ph type="sldNum" sz="quarter" idx="12"/>
          </p:nvPr>
        </p:nvSpPr>
        <p:spPr/>
        <p:txBody>
          <a:bodyPr/>
          <a:lstStyle/>
          <a:p>
            <a:fld id="{E3619B16-11AF-4A63-B3B1-B77166751860}" type="slidenum">
              <a:rPr lang="en-US" smtClean="0"/>
              <a:t>‹#›</a:t>
            </a:fld>
            <a:endParaRPr lang="en-US"/>
          </a:p>
        </p:txBody>
      </p:sp>
    </p:spTree>
    <p:extLst>
      <p:ext uri="{BB962C8B-B14F-4D97-AF65-F5344CB8AC3E}">
        <p14:creationId xmlns:p14="http://schemas.microsoft.com/office/powerpoint/2010/main" val="3528126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853E7-1670-4301-8465-830417D4B84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7A33D36-2C48-4290-B610-9B17CB5113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0CC4F24-73B5-4AF6-9E91-526BD71D9C7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82B1C2C-D908-4DDC-A64A-6C702ADF78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915F231-9EFB-42EA-8A53-7A6D4B5F10D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41D0CA0-8571-43B3-AE27-AF5AD0B57D4A}"/>
              </a:ext>
            </a:extLst>
          </p:cNvPr>
          <p:cNvSpPr>
            <a:spLocks noGrp="1"/>
          </p:cNvSpPr>
          <p:nvPr>
            <p:ph type="dt" sz="half" idx="10"/>
          </p:nvPr>
        </p:nvSpPr>
        <p:spPr/>
        <p:txBody>
          <a:bodyPr/>
          <a:lstStyle/>
          <a:p>
            <a:fld id="{2AAC6E13-28FC-481C-8BAB-D9731AA699AD}" type="datetimeFigureOut">
              <a:rPr lang="en-US" smtClean="0"/>
              <a:t>3/14/2021</a:t>
            </a:fld>
            <a:endParaRPr lang="en-US"/>
          </a:p>
        </p:txBody>
      </p:sp>
      <p:sp>
        <p:nvSpPr>
          <p:cNvPr id="8" name="Footer Placeholder 7">
            <a:extLst>
              <a:ext uri="{FF2B5EF4-FFF2-40B4-BE49-F238E27FC236}">
                <a16:creationId xmlns:a16="http://schemas.microsoft.com/office/drawing/2014/main" id="{EA5E9149-A726-4343-BF14-D4346A78444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7C6EC0B-502F-4852-B573-79B3F7CBD3A8}"/>
              </a:ext>
            </a:extLst>
          </p:cNvPr>
          <p:cNvSpPr>
            <a:spLocks noGrp="1"/>
          </p:cNvSpPr>
          <p:nvPr>
            <p:ph type="sldNum" sz="quarter" idx="12"/>
          </p:nvPr>
        </p:nvSpPr>
        <p:spPr/>
        <p:txBody>
          <a:bodyPr/>
          <a:lstStyle/>
          <a:p>
            <a:fld id="{E3619B16-11AF-4A63-B3B1-B77166751860}" type="slidenum">
              <a:rPr lang="en-US" smtClean="0"/>
              <a:t>‹#›</a:t>
            </a:fld>
            <a:endParaRPr lang="en-US"/>
          </a:p>
        </p:txBody>
      </p:sp>
    </p:spTree>
    <p:extLst>
      <p:ext uri="{BB962C8B-B14F-4D97-AF65-F5344CB8AC3E}">
        <p14:creationId xmlns:p14="http://schemas.microsoft.com/office/powerpoint/2010/main" val="3631616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E40CE-B67B-469E-9677-7BD5B3DF10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CF1D78-9836-4479-9662-E931A7D00FCE}"/>
              </a:ext>
            </a:extLst>
          </p:cNvPr>
          <p:cNvSpPr>
            <a:spLocks noGrp="1"/>
          </p:cNvSpPr>
          <p:nvPr>
            <p:ph type="dt" sz="half" idx="10"/>
          </p:nvPr>
        </p:nvSpPr>
        <p:spPr/>
        <p:txBody>
          <a:bodyPr/>
          <a:lstStyle/>
          <a:p>
            <a:fld id="{2AAC6E13-28FC-481C-8BAB-D9731AA699AD}" type="datetimeFigureOut">
              <a:rPr lang="en-US" smtClean="0"/>
              <a:t>3/14/2021</a:t>
            </a:fld>
            <a:endParaRPr lang="en-US"/>
          </a:p>
        </p:txBody>
      </p:sp>
      <p:sp>
        <p:nvSpPr>
          <p:cNvPr id="4" name="Footer Placeholder 3">
            <a:extLst>
              <a:ext uri="{FF2B5EF4-FFF2-40B4-BE49-F238E27FC236}">
                <a16:creationId xmlns:a16="http://schemas.microsoft.com/office/drawing/2014/main" id="{CC0F5471-7793-46EC-987B-784AF81CB6E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C6D6AA-0927-48BB-B294-370E9D4A35F5}"/>
              </a:ext>
            </a:extLst>
          </p:cNvPr>
          <p:cNvSpPr>
            <a:spLocks noGrp="1"/>
          </p:cNvSpPr>
          <p:nvPr>
            <p:ph type="sldNum" sz="quarter" idx="12"/>
          </p:nvPr>
        </p:nvSpPr>
        <p:spPr/>
        <p:txBody>
          <a:bodyPr/>
          <a:lstStyle/>
          <a:p>
            <a:fld id="{E3619B16-11AF-4A63-B3B1-B77166751860}" type="slidenum">
              <a:rPr lang="en-US" smtClean="0"/>
              <a:t>‹#›</a:t>
            </a:fld>
            <a:endParaRPr lang="en-US"/>
          </a:p>
        </p:txBody>
      </p:sp>
    </p:spTree>
    <p:extLst>
      <p:ext uri="{BB962C8B-B14F-4D97-AF65-F5344CB8AC3E}">
        <p14:creationId xmlns:p14="http://schemas.microsoft.com/office/powerpoint/2010/main" val="1718167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FEF032-0D38-4700-B064-ECFC1C9F5224}"/>
              </a:ext>
            </a:extLst>
          </p:cNvPr>
          <p:cNvSpPr>
            <a:spLocks noGrp="1"/>
          </p:cNvSpPr>
          <p:nvPr>
            <p:ph type="dt" sz="half" idx="10"/>
          </p:nvPr>
        </p:nvSpPr>
        <p:spPr/>
        <p:txBody>
          <a:bodyPr/>
          <a:lstStyle/>
          <a:p>
            <a:fld id="{2AAC6E13-28FC-481C-8BAB-D9731AA699AD}" type="datetimeFigureOut">
              <a:rPr lang="en-US" smtClean="0"/>
              <a:t>3/14/2021</a:t>
            </a:fld>
            <a:endParaRPr lang="en-US"/>
          </a:p>
        </p:txBody>
      </p:sp>
      <p:sp>
        <p:nvSpPr>
          <p:cNvPr id="3" name="Footer Placeholder 2">
            <a:extLst>
              <a:ext uri="{FF2B5EF4-FFF2-40B4-BE49-F238E27FC236}">
                <a16:creationId xmlns:a16="http://schemas.microsoft.com/office/drawing/2014/main" id="{CF11A762-1B7E-4F29-A913-893801817B9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3C5A0E3-A8AC-4F1F-9AAE-708E048B55D7}"/>
              </a:ext>
            </a:extLst>
          </p:cNvPr>
          <p:cNvSpPr>
            <a:spLocks noGrp="1"/>
          </p:cNvSpPr>
          <p:nvPr>
            <p:ph type="sldNum" sz="quarter" idx="12"/>
          </p:nvPr>
        </p:nvSpPr>
        <p:spPr/>
        <p:txBody>
          <a:bodyPr/>
          <a:lstStyle/>
          <a:p>
            <a:fld id="{E3619B16-11AF-4A63-B3B1-B77166751860}" type="slidenum">
              <a:rPr lang="en-US" smtClean="0"/>
              <a:t>‹#›</a:t>
            </a:fld>
            <a:endParaRPr lang="en-US"/>
          </a:p>
        </p:txBody>
      </p:sp>
    </p:spTree>
    <p:extLst>
      <p:ext uri="{BB962C8B-B14F-4D97-AF65-F5344CB8AC3E}">
        <p14:creationId xmlns:p14="http://schemas.microsoft.com/office/powerpoint/2010/main" val="4092973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A7DA5-6AC9-4CAE-ABF9-65B8012484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A978594-1D22-4B9F-B928-4134E19F63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E7A92E0-1F53-4602-A3BF-D10594ED93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B088EE1-3B0A-4983-B3DC-93C207092294}"/>
              </a:ext>
            </a:extLst>
          </p:cNvPr>
          <p:cNvSpPr>
            <a:spLocks noGrp="1"/>
          </p:cNvSpPr>
          <p:nvPr>
            <p:ph type="dt" sz="half" idx="10"/>
          </p:nvPr>
        </p:nvSpPr>
        <p:spPr/>
        <p:txBody>
          <a:bodyPr/>
          <a:lstStyle/>
          <a:p>
            <a:fld id="{2AAC6E13-28FC-481C-8BAB-D9731AA699AD}" type="datetimeFigureOut">
              <a:rPr lang="en-US" smtClean="0"/>
              <a:t>3/14/2021</a:t>
            </a:fld>
            <a:endParaRPr lang="en-US"/>
          </a:p>
        </p:txBody>
      </p:sp>
      <p:sp>
        <p:nvSpPr>
          <p:cNvPr id="6" name="Footer Placeholder 5">
            <a:extLst>
              <a:ext uri="{FF2B5EF4-FFF2-40B4-BE49-F238E27FC236}">
                <a16:creationId xmlns:a16="http://schemas.microsoft.com/office/drawing/2014/main" id="{B0446F9E-9EDD-4EDF-8918-ACFE7B6D88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CB6E4B-801F-4B57-AFA8-F8EE851C294F}"/>
              </a:ext>
            </a:extLst>
          </p:cNvPr>
          <p:cNvSpPr>
            <a:spLocks noGrp="1"/>
          </p:cNvSpPr>
          <p:nvPr>
            <p:ph type="sldNum" sz="quarter" idx="12"/>
          </p:nvPr>
        </p:nvSpPr>
        <p:spPr/>
        <p:txBody>
          <a:bodyPr/>
          <a:lstStyle/>
          <a:p>
            <a:fld id="{E3619B16-11AF-4A63-B3B1-B77166751860}" type="slidenum">
              <a:rPr lang="en-US" smtClean="0"/>
              <a:t>‹#›</a:t>
            </a:fld>
            <a:endParaRPr lang="en-US"/>
          </a:p>
        </p:txBody>
      </p:sp>
    </p:spTree>
    <p:extLst>
      <p:ext uri="{BB962C8B-B14F-4D97-AF65-F5344CB8AC3E}">
        <p14:creationId xmlns:p14="http://schemas.microsoft.com/office/powerpoint/2010/main" val="3415972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E8AB9-C7D2-4911-B482-6482D9E3CB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75AFFE2-E603-4AC2-A649-DBC7B7413F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690298-C79B-4259-BBE0-01F120A19F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31E9DB9-F6B7-48E6-8306-0B7B96448C53}"/>
              </a:ext>
            </a:extLst>
          </p:cNvPr>
          <p:cNvSpPr>
            <a:spLocks noGrp="1"/>
          </p:cNvSpPr>
          <p:nvPr>
            <p:ph type="dt" sz="half" idx="10"/>
          </p:nvPr>
        </p:nvSpPr>
        <p:spPr/>
        <p:txBody>
          <a:bodyPr/>
          <a:lstStyle/>
          <a:p>
            <a:fld id="{2AAC6E13-28FC-481C-8BAB-D9731AA699AD}" type="datetimeFigureOut">
              <a:rPr lang="en-US" smtClean="0"/>
              <a:t>3/14/2021</a:t>
            </a:fld>
            <a:endParaRPr lang="en-US"/>
          </a:p>
        </p:txBody>
      </p:sp>
      <p:sp>
        <p:nvSpPr>
          <p:cNvPr id="6" name="Footer Placeholder 5">
            <a:extLst>
              <a:ext uri="{FF2B5EF4-FFF2-40B4-BE49-F238E27FC236}">
                <a16:creationId xmlns:a16="http://schemas.microsoft.com/office/drawing/2014/main" id="{DE2C9C50-DEC5-4DDB-84A6-DF004E69D5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9CD73C-454B-46CF-A115-37FC448D1D48}"/>
              </a:ext>
            </a:extLst>
          </p:cNvPr>
          <p:cNvSpPr>
            <a:spLocks noGrp="1"/>
          </p:cNvSpPr>
          <p:nvPr>
            <p:ph type="sldNum" sz="quarter" idx="12"/>
          </p:nvPr>
        </p:nvSpPr>
        <p:spPr/>
        <p:txBody>
          <a:bodyPr/>
          <a:lstStyle/>
          <a:p>
            <a:fld id="{E3619B16-11AF-4A63-B3B1-B77166751860}" type="slidenum">
              <a:rPr lang="en-US" smtClean="0"/>
              <a:t>‹#›</a:t>
            </a:fld>
            <a:endParaRPr lang="en-US"/>
          </a:p>
        </p:txBody>
      </p:sp>
    </p:spTree>
    <p:extLst>
      <p:ext uri="{BB962C8B-B14F-4D97-AF65-F5344CB8AC3E}">
        <p14:creationId xmlns:p14="http://schemas.microsoft.com/office/powerpoint/2010/main" val="2659275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614AC0-8FCA-4CCF-B556-34995AE295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57EED0A-39E5-42F6-BA14-866BEEB4BF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3D0C84-EEC8-4B30-B7F6-934E3471B9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AC6E13-28FC-481C-8BAB-D9731AA699AD}" type="datetimeFigureOut">
              <a:rPr lang="en-US" smtClean="0"/>
              <a:t>3/14/2021</a:t>
            </a:fld>
            <a:endParaRPr lang="en-US"/>
          </a:p>
        </p:txBody>
      </p:sp>
      <p:sp>
        <p:nvSpPr>
          <p:cNvPr id="5" name="Footer Placeholder 4">
            <a:extLst>
              <a:ext uri="{FF2B5EF4-FFF2-40B4-BE49-F238E27FC236}">
                <a16:creationId xmlns:a16="http://schemas.microsoft.com/office/drawing/2014/main" id="{44E6795F-EF76-43BF-A74D-3107143471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67062AA-F27C-4E03-959C-11362A47C6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619B16-11AF-4A63-B3B1-B77166751860}" type="slidenum">
              <a:rPr lang="en-US" smtClean="0"/>
              <a:t>‹#›</a:t>
            </a:fld>
            <a:endParaRPr lang="en-US"/>
          </a:p>
        </p:txBody>
      </p:sp>
    </p:spTree>
    <p:extLst>
      <p:ext uri="{BB962C8B-B14F-4D97-AF65-F5344CB8AC3E}">
        <p14:creationId xmlns:p14="http://schemas.microsoft.com/office/powerpoint/2010/main" val="406098483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deepakgupta@mait.ac.i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962FAD9-B79C-401E-89E1-2B7B248FD46E}"/>
              </a:ext>
            </a:extLst>
          </p:cNvPr>
          <p:cNvSpPr/>
          <p:nvPr/>
        </p:nvSpPr>
        <p:spPr>
          <a:xfrm>
            <a:off x="2009775" y="703838"/>
            <a:ext cx="7972425" cy="2169825"/>
          </a:xfrm>
          <a:prstGeom prst="rect">
            <a:avLst/>
          </a:prstGeom>
        </p:spPr>
        <p:txBody>
          <a:bodyPr wrap="square">
            <a:spAutoFit/>
          </a:bodyPr>
          <a:lstStyle/>
          <a:p>
            <a:pPr algn="ctr"/>
            <a:r>
              <a:rPr lang="en-US" sz="5000" b="1" dirty="0">
                <a:latin typeface="Times New Roman" panose="02020603050405020304" pitchFamily="18" charset="0"/>
                <a:cs typeface="Times New Roman" panose="02020603050405020304" pitchFamily="18" charset="0"/>
              </a:rPr>
              <a:t>Computer Organization and Architecture </a:t>
            </a:r>
          </a:p>
          <a:p>
            <a:pPr algn="ctr"/>
            <a:r>
              <a:rPr lang="en-US" sz="3500" b="1" dirty="0">
                <a:latin typeface="Times New Roman" panose="02020603050405020304" pitchFamily="18" charset="0"/>
                <a:cs typeface="Times New Roman" panose="02020603050405020304" pitchFamily="18" charset="0"/>
              </a:rPr>
              <a:t>ETCS-204</a:t>
            </a:r>
          </a:p>
        </p:txBody>
      </p:sp>
      <p:sp>
        <p:nvSpPr>
          <p:cNvPr id="5" name="Rectangle 4">
            <a:extLst>
              <a:ext uri="{FF2B5EF4-FFF2-40B4-BE49-F238E27FC236}">
                <a16:creationId xmlns:a16="http://schemas.microsoft.com/office/drawing/2014/main" id="{7962FAD9-B79C-401E-89E1-2B7B248FD46E}"/>
              </a:ext>
            </a:extLst>
          </p:cNvPr>
          <p:cNvSpPr/>
          <p:nvPr/>
        </p:nvSpPr>
        <p:spPr>
          <a:xfrm>
            <a:off x="2082803" y="3780031"/>
            <a:ext cx="7972425" cy="1785104"/>
          </a:xfrm>
          <a:prstGeom prst="rect">
            <a:avLst/>
          </a:prstGeom>
        </p:spPr>
        <p:txBody>
          <a:bodyPr wrap="square">
            <a:spAutoFit/>
          </a:bodyPr>
          <a:lstStyle/>
          <a:p>
            <a:pPr algn="ctr"/>
            <a:r>
              <a:rPr lang="en-US" sz="3000" b="1" dirty="0">
                <a:latin typeface="Times New Roman" panose="02020603050405020304" pitchFamily="18" charset="0"/>
                <a:cs typeface="Times New Roman" panose="02020603050405020304" pitchFamily="18" charset="0"/>
              </a:rPr>
              <a:t>Dr. Deepak Gupta</a:t>
            </a:r>
          </a:p>
          <a:p>
            <a:pPr algn="ctr"/>
            <a:r>
              <a:rPr lang="en-US" sz="2000" b="1" dirty="0">
                <a:latin typeface="Times New Roman" panose="02020603050405020304" pitchFamily="18" charset="0"/>
                <a:cs typeface="Times New Roman" panose="02020603050405020304" pitchFamily="18" charset="0"/>
              </a:rPr>
              <a:t>Computer Science &amp; Engineering</a:t>
            </a:r>
          </a:p>
          <a:p>
            <a:pPr algn="ctr"/>
            <a:r>
              <a:rPr lang="en-US" sz="2000" b="1" dirty="0">
                <a:latin typeface="Times New Roman" panose="02020603050405020304" pitchFamily="18" charset="0"/>
                <a:cs typeface="Times New Roman" panose="02020603050405020304" pitchFamily="18" charset="0"/>
              </a:rPr>
              <a:t>Maharaja Agrasen Institute of Technology, Delhi (GSIPU)</a:t>
            </a:r>
          </a:p>
          <a:p>
            <a:pPr algn="ctr"/>
            <a:r>
              <a:rPr lang="en-US" sz="2000" b="1" dirty="0">
                <a:latin typeface="Times New Roman" panose="02020603050405020304" pitchFamily="18" charset="0"/>
                <a:cs typeface="Times New Roman" panose="02020603050405020304" pitchFamily="18" charset="0"/>
              </a:rPr>
              <a:t>Email: drdeepakgupta.cse@gmail.com, </a:t>
            </a:r>
            <a:r>
              <a:rPr lang="en-US" sz="2000" b="1" dirty="0">
                <a:latin typeface="Times New Roman" panose="02020603050405020304" pitchFamily="18" charset="0"/>
                <a:cs typeface="Times New Roman" panose="02020603050405020304" pitchFamily="18" charset="0"/>
                <a:hlinkClick r:id="rId2"/>
              </a:rPr>
              <a:t>deepakgupta@mait.ac.in</a:t>
            </a:r>
            <a:endParaRPr lang="en-US" sz="2000" b="1" dirty="0">
              <a:latin typeface="Times New Roman" panose="02020603050405020304" pitchFamily="18" charset="0"/>
              <a:cs typeface="Times New Roman" panose="02020603050405020304" pitchFamily="18" charset="0"/>
            </a:endParaRPr>
          </a:p>
          <a:p>
            <a:pPr algn="ctr"/>
            <a:r>
              <a:rPr lang="en-US" sz="2000" b="1" dirty="0">
                <a:latin typeface="Times New Roman" panose="02020603050405020304" pitchFamily="18" charset="0"/>
                <a:cs typeface="Times New Roman" panose="02020603050405020304" pitchFamily="18" charset="0"/>
              </a:rPr>
              <a:t>Web: sites.google.com/view/</a:t>
            </a:r>
            <a:r>
              <a:rPr lang="en-US" sz="2000" b="1" dirty="0" err="1">
                <a:latin typeface="Times New Roman" panose="02020603050405020304" pitchFamily="18" charset="0"/>
                <a:cs typeface="Times New Roman" panose="02020603050405020304" pitchFamily="18" charset="0"/>
              </a:rPr>
              <a:t>drdeepakgupta</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72681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591B5DC-5572-470B-B19C-FCE7DF9D89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324" y="428625"/>
            <a:ext cx="10525125" cy="5848350"/>
          </a:xfrm>
          <a:prstGeom prst="rect">
            <a:avLst/>
          </a:prstGeom>
        </p:spPr>
      </p:pic>
    </p:spTree>
    <p:extLst>
      <p:ext uri="{BB962C8B-B14F-4D97-AF65-F5344CB8AC3E}">
        <p14:creationId xmlns:p14="http://schemas.microsoft.com/office/powerpoint/2010/main" val="2668978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3AB59A6-F03F-4951-90D4-EF639153D2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8674" y="666749"/>
            <a:ext cx="10544175" cy="5553075"/>
          </a:xfrm>
          <a:prstGeom prst="rect">
            <a:avLst/>
          </a:prstGeom>
        </p:spPr>
      </p:pic>
    </p:spTree>
    <p:extLst>
      <p:ext uri="{BB962C8B-B14F-4D97-AF65-F5344CB8AC3E}">
        <p14:creationId xmlns:p14="http://schemas.microsoft.com/office/powerpoint/2010/main" val="4059549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CF068DD-6D36-45BD-A437-84E6D07D1F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9175" y="723900"/>
            <a:ext cx="10248900" cy="5343525"/>
          </a:xfrm>
          <a:prstGeom prst="rect">
            <a:avLst/>
          </a:prstGeom>
        </p:spPr>
      </p:pic>
    </p:spTree>
    <p:extLst>
      <p:ext uri="{BB962C8B-B14F-4D97-AF65-F5344CB8AC3E}">
        <p14:creationId xmlns:p14="http://schemas.microsoft.com/office/powerpoint/2010/main" val="16575407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1DF869F-26BE-4FA1-BCFC-6EBC7CAF88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7275" y="485775"/>
            <a:ext cx="10086975" cy="5724525"/>
          </a:xfrm>
          <a:prstGeom prst="rect">
            <a:avLst/>
          </a:prstGeom>
        </p:spPr>
      </p:pic>
    </p:spTree>
    <p:extLst>
      <p:ext uri="{BB962C8B-B14F-4D97-AF65-F5344CB8AC3E}">
        <p14:creationId xmlns:p14="http://schemas.microsoft.com/office/powerpoint/2010/main" val="37505738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D04DE00-21C7-4F36-8C6D-8CE606A1C4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6775" y="657225"/>
            <a:ext cx="10534650" cy="5486400"/>
          </a:xfrm>
          <a:prstGeom prst="rect">
            <a:avLst/>
          </a:prstGeom>
        </p:spPr>
      </p:pic>
    </p:spTree>
    <p:extLst>
      <p:ext uri="{BB962C8B-B14F-4D97-AF65-F5344CB8AC3E}">
        <p14:creationId xmlns:p14="http://schemas.microsoft.com/office/powerpoint/2010/main" val="16797573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99658-AB15-4A8A-953D-5558411D9CA1}"/>
              </a:ext>
            </a:extLst>
          </p:cNvPr>
          <p:cNvSpPr>
            <a:spLocks noGrp="1"/>
          </p:cNvSpPr>
          <p:nvPr>
            <p:ph type="title"/>
          </p:nvPr>
        </p:nvSpPr>
        <p:spPr>
          <a:xfrm>
            <a:off x="838200" y="365125"/>
            <a:ext cx="10515600" cy="873125"/>
          </a:xfrm>
        </p:spPr>
        <p:txBody>
          <a:bodyPr/>
          <a:lstStyle/>
          <a:p>
            <a:r>
              <a:rPr lang="en-US" dirty="0"/>
              <a:t>CPU Busses</a:t>
            </a:r>
          </a:p>
        </p:txBody>
      </p:sp>
      <p:sp>
        <p:nvSpPr>
          <p:cNvPr id="3" name="Content Placeholder 2">
            <a:extLst>
              <a:ext uri="{FF2B5EF4-FFF2-40B4-BE49-F238E27FC236}">
                <a16:creationId xmlns:a16="http://schemas.microsoft.com/office/drawing/2014/main" id="{3C42596C-B695-44F2-8F7E-30CA24B2321D}"/>
              </a:ext>
            </a:extLst>
          </p:cNvPr>
          <p:cNvSpPr>
            <a:spLocks noGrp="1"/>
          </p:cNvSpPr>
          <p:nvPr>
            <p:ph idx="1"/>
          </p:nvPr>
        </p:nvSpPr>
        <p:spPr>
          <a:xfrm>
            <a:off x="838200" y="1238250"/>
            <a:ext cx="10515600" cy="4938713"/>
          </a:xfrm>
        </p:spPr>
        <p:txBody>
          <a:bodyPr>
            <a:normAutofit/>
          </a:bodyPr>
          <a:lstStyle/>
          <a:p>
            <a:pPr marL="0" indent="0" algn="l">
              <a:buNone/>
            </a:pPr>
            <a:r>
              <a:rPr lang="en-US" sz="2000" b="0" i="0" u="none" strike="noStrike" baseline="0" dirty="0"/>
              <a:t>A group of wires connecting two or more devices and providing a path to perform communication is called Bus. A bus that connects major computer components/modules (CPU, Memory, I/O) is called system bus. These system buses are separated into three functional groups:</a:t>
            </a:r>
          </a:p>
          <a:p>
            <a:pPr marL="342900" indent="-342900" algn="l">
              <a:buAutoNum type="arabicPeriod"/>
            </a:pPr>
            <a:r>
              <a:rPr lang="en-US" sz="2000" b="1" i="0" u="none" strike="noStrike" baseline="0" dirty="0"/>
              <a:t>Data bus.</a:t>
            </a:r>
          </a:p>
          <a:p>
            <a:pPr algn="l"/>
            <a:r>
              <a:rPr lang="en-US" sz="2000" b="0" i="0" u="none" strike="noStrike" baseline="0" dirty="0"/>
              <a:t>The data bus consists of 8, 16, 32 or more parallel lines. The data bus lines are bidirectional. This means that CPU can read data on these lines from memory or from a port as well as data out on these lines to a memory location or to a port.</a:t>
            </a:r>
          </a:p>
          <a:p>
            <a:pPr marL="0" indent="0" algn="l">
              <a:buNone/>
            </a:pPr>
            <a:r>
              <a:rPr lang="en-US" sz="2000" b="1" i="0" u="none" strike="noStrike" baseline="0" dirty="0"/>
              <a:t>2. Address bus.</a:t>
            </a:r>
          </a:p>
          <a:p>
            <a:pPr algn="l"/>
            <a:r>
              <a:rPr lang="en-US" sz="2000" b="0" i="0" u="none" strike="noStrike" baseline="0" dirty="0"/>
              <a:t>It is a unidirectional bus. The address bus consists of 16, 20, 24 or more parallel lines. The CPU send out the address of the memory location or I/O port that is to be written or read from by using this address bus.</a:t>
            </a:r>
          </a:p>
          <a:p>
            <a:pPr marL="0" indent="0" algn="l">
              <a:buNone/>
            </a:pPr>
            <a:r>
              <a:rPr lang="en-US" sz="2000" b="1" i="0" u="none" strike="noStrike" baseline="0" dirty="0"/>
              <a:t>3. Control bus.</a:t>
            </a:r>
          </a:p>
          <a:p>
            <a:pPr algn="l"/>
            <a:r>
              <a:rPr lang="en-US" sz="2000" b="0" i="0" u="none" strike="noStrike" baseline="0" dirty="0"/>
              <a:t>Control lines regulate the activity on the bus. The CPU sends signals on the control bus to enable the outputs of addressed memory device or port device.</a:t>
            </a:r>
            <a:endParaRPr lang="en-US" sz="2000" dirty="0"/>
          </a:p>
          <a:p>
            <a:pPr algn="l"/>
            <a:endParaRPr lang="en-US" sz="2000" b="0" i="0" u="none" strike="noStrike" baseline="0" dirty="0"/>
          </a:p>
        </p:txBody>
      </p:sp>
    </p:spTree>
    <p:extLst>
      <p:ext uri="{BB962C8B-B14F-4D97-AF65-F5344CB8AC3E}">
        <p14:creationId xmlns:p14="http://schemas.microsoft.com/office/powerpoint/2010/main" val="3606740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5471212-81AC-4168-A11A-3B21AF70A2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7275" y="447675"/>
            <a:ext cx="10744200" cy="5943600"/>
          </a:xfrm>
          <a:prstGeom prst="rect">
            <a:avLst/>
          </a:prstGeom>
        </p:spPr>
      </p:pic>
    </p:spTree>
    <p:extLst>
      <p:ext uri="{BB962C8B-B14F-4D97-AF65-F5344CB8AC3E}">
        <p14:creationId xmlns:p14="http://schemas.microsoft.com/office/powerpoint/2010/main" val="17887548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70929-366F-4305-83DB-366E8BEB3199}"/>
              </a:ext>
            </a:extLst>
          </p:cNvPr>
          <p:cNvSpPr>
            <a:spLocks noGrp="1"/>
          </p:cNvSpPr>
          <p:nvPr>
            <p:ph type="title"/>
          </p:nvPr>
        </p:nvSpPr>
        <p:spPr/>
        <p:txBody>
          <a:bodyPr/>
          <a:lstStyle/>
          <a:p>
            <a:r>
              <a:rPr lang="en-US" dirty="0"/>
              <a:t>Von Neumann vs Harvard Architecture</a:t>
            </a:r>
          </a:p>
        </p:txBody>
      </p:sp>
      <p:sp>
        <p:nvSpPr>
          <p:cNvPr id="3" name="Content Placeholder 2">
            <a:extLst>
              <a:ext uri="{FF2B5EF4-FFF2-40B4-BE49-F238E27FC236}">
                <a16:creationId xmlns:a16="http://schemas.microsoft.com/office/drawing/2014/main" id="{8459FFF0-CC62-4796-91D7-D54C620E76B4}"/>
              </a:ext>
            </a:extLst>
          </p:cNvPr>
          <p:cNvSpPr>
            <a:spLocks noGrp="1"/>
          </p:cNvSpPr>
          <p:nvPr>
            <p:ph idx="1"/>
          </p:nvPr>
        </p:nvSpPr>
        <p:spPr>
          <a:xfrm>
            <a:off x="838200" y="1825625"/>
            <a:ext cx="10515600" cy="1470026"/>
          </a:xfrm>
        </p:spPr>
        <p:txBody>
          <a:bodyPr>
            <a:normAutofit/>
          </a:bodyPr>
          <a:lstStyle/>
          <a:p>
            <a:pPr algn="just"/>
            <a:r>
              <a:rPr lang="en-US" sz="1800" b="0" i="0" u="none" strike="noStrike" baseline="0" dirty="0">
                <a:latin typeface="Times-Roman"/>
              </a:rPr>
              <a:t>Harvard architecture has separate data and instruction busses, allowing transfers to be performed simultaneously on both busses.</a:t>
            </a:r>
          </a:p>
          <a:p>
            <a:pPr algn="just"/>
            <a:r>
              <a:rPr lang="en-US" sz="1800" b="0" i="0" u="none" strike="noStrike" baseline="0" dirty="0">
                <a:latin typeface="Times-Roman"/>
              </a:rPr>
              <a:t>Von Neumann architecture has only one bus which is used for both data transfers and instruction fetches, and therefore data transfers and instruction fetches must be scheduled - they cannot be performed at the same time.</a:t>
            </a:r>
            <a:endParaRPr lang="en-US" sz="1800" dirty="0"/>
          </a:p>
        </p:txBody>
      </p:sp>
      <p:pic>
        <p:nvPicPr>
          <p:cNvPr id="5" name="Picture 4">
            <a:extLst>
              <a:ext uri="{FF2B5EF4-FFF2-40B4-BE49-F238E27FC236}">
                <a16:creationId xmlns:a16="http://schemas.microsoft.com/office/drawing/2014/main" id="{53F0382B-5F5E-4016-BF58-C17B4817F0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9650" y="3530661"/>
            <a:ext cx="10258425" cy="2555814"/>
          </a:xfrm>
          <a:prstGeom prst="rect">
            <a:avLst/>
          </a:prstGeom>
        </p:spPr>
      </p:pic>
    </p:spTree>
    <p:extLst>
      <p:ext uri="{BB962C8B-B14F-4D97-AF65-F5344CB8AC3E}">
        <p14:creationId xmlns:p14="http://schemas.microsoft.com/office/powerpoint/2010/main" val="23242598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1B320C6-E919-41DC-8A46-C6004313B4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638174"/>
            <a:ext cx="10420350" cy="5591175"/>
          </a:xfrm>
          <a:prstGeom prst="rect">
            <a:avLst/>
          </a:prstGeom>
        </p:spPr>
      </p:pic>
    </p:spTree>
    <p:extLst>
      <p:ext uri="{BB962C8B-B14F-4D97-AF65-F5344CB8AC3E}">
        <p14:creationId xmlns:p14="http://schemas.microsoft.com/office/powerpoint/2010/main" val="25181387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F1C1DAF-A32D-4397-ABCE-EF12695182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457200"/>
            <a:ext cx="10725149" cy="5753100"/>
          </a:xfrm>
          <a:prstGeom prst="rect">
            <a:avLst/>
          </a:prstGeom>
        </p:spPr>
      </p:pic>
    </p:spTree>
    <p:extLst>
      <p:ext uri="{BB962C8B-B14F-4D97-AF65-F5344CB8AC3E}">
        <p14:creationId xmlns:p14="http://schemas.microsoft.com/office/powerpoint/2010/main" val="131106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66800"/>
          </a:xfrm>
        </p:spPr>
        <p:txBody>
          <a:bodyPr>
            <a:normAutofit fontScale="90000"/>
          </a:bodyPr>
          <a:lstStyle/>
          <a:p>
            <a:r>
              <a:rPr lang="en-US" dirty="0"/>
              <a:t>Syllabus</a:t>
            </a:r>
          </a:p>
        </p:txBody>
      </p:sp>
      <p:sp>
        <p:nvSpPr>
          <p:cNvPr id="3" name="Content Placeholder 2"/>
          <p:cNvSpPr>
            <a:spLocks noGrp="1"/>
          </p:cNvSpPr>
          <p:nvPr>
            <p:ph idx="1"/>
          </p:nvPr>
        </p:nvSpPr>
        <p:spPr>
          <a:xfrm>
            <a:off x="838200" y="1031925"/>
            <a:ext cx="10515600" cy="5168849"/>
          </a:xfrm>
        </p:spPr>
        <p:txBody>
          <a:bodyPr>
            <a:normAutofit fontScale="77500" lnSpcReduction="20000"/>
          </a:bodyPr>
          <a:lstStyle/>
          <a:p>
            <a:pPr marL="0" indent="0" algn="ctr">
              <a:buNone/>
            </a:pPr>
            <a:r>
              <a:rPr lang="en-US" b="1" dirty="0"/>
              <a:t>Unit-I</a:t>
            </a:r>
            <a:endParaRPr lang="en-US" dirty="0"/>
          </a:p>
          <a:p>
            <a:pPr marL="0" indent="0" algn="just">
              <a:buNone/>
            </a:pPr>
            <a:r>
              <a:rPr lang="en-US" sz="2200" dirty="0"/>
              <a:t>Basic Computer Organization and Register transfer language: Over view of basic digital building blocks, Basic structure of a digital computer: Von-Neuman architecture, Introduction to types of buses, Bus and memory transfer, Bus architecture using multiplexer and tri-state buffer, register transfer language, Micro operation: arithmetic, logical, shift micro operation with hardware implementation, Arithmetic Logic Shift Unit. Levels of programming languages: Machine language, Assembly language, High level language, </a:t>
            </a:r>
            <a:r>
              <a:rPr lang="en-US" sz="2200" dirty="0" err="1"/>
              <a:t>programme</a:t>
            </a:r>
            <a:r>
              <a:rPr lang="en-US" sz="2200" dirty="0"/>
              <a:t> development steps: compiling and assembling </a:t>
            </a:r>
            <a:r>
              <a:rPr lang="en-US" sz="2200" dirty="0" err="1"/>
              <a:t>programmes</a:t>
            </a:r>
            <a:r>
              <a:rPr lang="en-US" sz="2200" dirty="0"/>
              <a:t>.</a:t>
            </a:r>
          </a:p>
          <a:p>
            <a:pPr marL="0" indent="0" algn="ctr">
              <a:buNone/>
            </a:pPr>
            <a:r>
              <a:rPr lang="en-US" b="1" dirty="0"/>
              <a:t>Unit-II</a:t>
            </a:r>
          </a:p>
          <a:p>
            <a:pPr marL="0" indent="0" algn="just">
              <a:buNone/>
            </a:pPr>
            <a:r>
              <a:rPr lang="en-US" sz="2200" dirty="0"/>
              <a:t>Computer Design and Instruction set architecture Instruction codes, General computer registers with common bus system, addressing modes, computer instructions: Memory Reference, Register reference, Input-Output Instructions, Instruction cycle, Input-Output configuration and interrupt cycle. Internal architecture of 8085 microprocessor: Pin diagram, 8085 instruction set.</a:t>
            </a:r>
          </a:p>
          <a:p>
            <a:pPr marL="0" indent="0" algn="ctr">
              <a:buNone/>
            </a:pPr>
            <a:r>
              <a:rPr lang="en-US" b="1" dirty="0"/>
              <a:t>Unit-III</a:t>
            </a:r>
          </a:p>
          <a:p>
            <a:pPr marL="0" indent="0" algn="just">
              <a:buNone/>
            </a:pPr>
            <a:r>
              <a:rPr lang="en-US" sz="2200" dirty="0"/>
              <a:t>CPU Design: Hardwired Control Unit, Timing and control, Micro Programmed Control Unit: Control memory and address sequencing. Pipelining: Introduction to Flynn‘s classification, arithmetic pipeline, instruction pipeline, pipeline conflict and hazards. Computer arithmetic: Unsigned, Signed 1‘s, 2‘s compliment notations, addition, subtraction, multiplication and division (Hardware implementation), introduction to floating point notation: IEEE 754 standard. </a:t>
            </a:r>
          </a:p>
          <a:p>
            <a:pPr marL="0" indent="0" algn="ctr">
              <a:buNone/>
            </a:pPr>
            <a:r>
              <a:rPr lang="en-US" b="1" dirty="0"/>
              <a:t>Unit-IV</a:t>
            </a:r>
          </a:p>
          <a:p>
            <a:pPr marL="0" indent="0" algn="just">
              <a:buNone/>
            </a:pPr>
            <a:r>
              <a:rPr lang="en-US" sz="2200" dirty="0"/>
              <a:t>Memory &amp; Input/output organization: Memory Hierarchy, Main Memory (RAM and ROM Chips), Virtual memory, Cache memory and mappings. Input/Output interface: I/O bus and interface modules, I/O bus Vs memory bus, Isolated Vs Memory mapped I/O, Bus arbitration, modes of transfer.</a:t>
            </a:r>
            <a:endParaRPr lang="en-US" sz="1400" dirty="0"/>
          </a:p>
        </p:txBody>
      </p:sp>
    </p:spTree>
    <p:extLst>
      <p:ext uri="{BB962C8B-B14F-4D97-AF65-F5344CB8AC3E}">
        <p14:creationId xmlns:p14="http://schemas.microsoft.com/office/powerpoint/2010/main" val="2494324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4C17D3B-BE7E-4573-AA1B-44CD5E6392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4901" y="600076"/>
            <a:ext cx="10429874" cy="5495924"/>
          </a:xfrm>
          <a:prstGeom prst="rect">
            <a:avLst/>
          </a:prstGeom>
        </p:spPr>
      </p:pic>
    </p:spTree>
    <p:extLst>
      <p:ext uri="{BB962C8B-B14F-4D97-AF65-F5344CB8AC3E}">
        <p14:creationId xmlns:p14="http://schemas.microsoft.com/office/powerpoint/2010/main" val="40010390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0120638-01E2-4B0B-B3D2-66FE30C62A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050" y="647700"/>
            <a:ext cx="10487025" cy="5448300"/>
          </a:xfrm>
          <a:prstGeom prst="rect">
            <a:avLst/>
          </a:prstGeom>
        </p:spPr>
      </p:pic>
    </p:spTree>
    <p:extLst>
      <p:ext uri="{BB962C8B-B14F-4D97-AF65-F5344CB8AC3E}">
        <p14:creationId xmlns:p14="http://schemas.microsoft.com/office/powerpoint/2010/main" val="35934790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43C76A7-7F89-4AF5-AB16-141994D221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950" y="666750"/>
            <a:ext cx="10306049" cy="5467350"/>
          </a:xfrm>
          <a:prstGeom prst="rect">
            <a:avLst/>
          </a:prstGeom>
        </p:spPr>
      </p:pic>
    </p:spTree>
    <p:extLst>
      <p:ext uri="{BB962C8B-B14F-4D97-AF65-F5344CB8AC3E}">
        <p14:creationId xmlns:p14="http://schemas.microsoft.com/office/powerpoint/2010/main" val="143919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90BF1AC-90CD-42D4-B16A-035A2FA272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9150" y="523876"/>
            <a:ext cx="10506075" cy="5972174"/>
          </a:xfrm>
          <a:prstGeom prst="rect">
            <a:avLst/>
          </a:prstGeom>
        </p:spPr>
      </p:pic>
    </p:spTree>
    <p:extLst>
      <p:ext uri="{BB962C8B-B14F-4D97-AF65-F5344CB8AC3E}">
        <p14:creationId xmlns:p14="http://schemas.microsoft.com/office/powerpoint/2010/main" val="41448641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38CBA-1769-4570-A683-0747A9146843}"/>
              </a:ext>
            </a:extLst>
          </p:cNvPr>
          <p:cNvSpPr>
            <a:spLocks noGrp="1"/>
          </p:cNvSpPr>
          <p:nvPr>
            <p:ph type="title"/>
          </p:nvPr>
        </p:nvSpPr>
        <p:spPr/>
        <p:txBody>
          <a:bodyPr/>
          <a:lstStyle/>
          <a:p>
            <a:r>
              <a:rPr lang="en-US" dirty="0"/>
              <a:t>Register Transfer and Representation</a:t>
            </a:r>
          </a:p>
        </p:txBody>
      </p:sp>
      <p:sp>
        <p:nvSpPr>
          <p:cNvPr id="3" name="Content Placeholder 2">
            <a:extLst>
              <a:ext uri="{FF2B5EF4-FFF2-40B4-BE49-F238E27FC236}">
                <a16:creationId xmlns:a16="http://schemas.microsoft.com/office/drawing/2014/main" id="{D899FCFE-A4B8-4DA7-AA79-594CC38D7139}"/>
              </a:ext>
            </a:extLst>
          </p:cNvPr>
          <p:cNvSpPr>
            <a:spLocks noGrp="1"/>
          </p:cNvSpPr>
          <p:nvPr>
            <p:ph idx="1"/>
          </p:nvPr>
        </p:nvSpPr>
        <p:spPr>
          <a:xfrm>
            <a:off x="838200" y="1825625"/>
            <a:ext cx="10515600" cy="917575"/>
          </a:xfrm>
        </p:spPr>
        <p:txBody>
          <a:bodyPr>
            <a:normAutofit/>
          </a:bodyPr>
          <a:lstStyle/>
          <a:p>
            <a:pPr algn="l"/>
            <a:r>
              <a:rPr lang="en-US" sz="2400" b="0" i="0" u="none" strike="noStrike" baseline="0" dirty="0">
                <a:latin typeface="Times-Roman"/>
              </a:rPr>
              <a:t>The registers in a digital computer are designated by capital letters (and if required are also followed by numerals) to denote the function of the register.</a:t>
            </a:r>
            <a:endParaRPr lang="en-US" sz="2400" dirty="0"/>
          </a:p>
        </p:txBody>
      </p:sp>
      <p:pic>
        <p:nvPicPr>
          <p:cNvPr id="5" name="Picture 4">
            <a:extLst>
              <a:ext uri="{FF2B5EF4-FFF2-40B4-BE49-F238E27FC236}">
                <a16:creationId xmlns:a16="http://schemas.microsoft.com/office/drawing/2014/main" id="{3237E005-547F-41D7-A6FF-5D5A6AC580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6829" y="2981283"/>
            <a:ext cx="9604521" cy="2745687"/>
          </a:xfrm>
          <a:prstGeom prst="rect">
            <a:avLst/>
          </a:prstGeom>
        </p:spPr>
      </p:pic>
    </p:spTree>
    <p:extLst>
      <p:ext uri="{BB962C8B-B14F-4D97-AF65-F5344CB8AC3E}">
        <p14:creationId xmlns:p14="http://schemas.microsoft.com/office/powerpoint/2010/main" val="42084462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6DE4AE-0720-4F34-86E6-C595AC15D033}"/>
              </a:ext>
            </a:extLst>
          </p:cNvPr>
          <p:cNvSpPr>
            <a:spLocks noGrp="1"/>
          </p:cNvSpPr>
          <p:nvPr>
            <p:ph idx="1"/>
          </p:nvPr>
        </p:nvSpPr>
        <p:spPr>
          <a:xfrm>
            <a:off x="523875" y="628650"/>
            <a:ext cx="11153775" cy="5600700"/>
          </a:xfrm>
        </p:spPr>
        <p:txBody>
          <a:bodyPr>
            <a:normAutofit/>
          </a:bodyPr>
          <a:lstStyle/>
          <a:p>
            <a:pPr algn="just"/>
            <a:r>
              <a:rPr lang="en-US" sz="2000" b="0" i="0" u="none" strike="noStrike" baseline="0" dirty="0">
                <a:latin typeface="Times-Roman"/>
              </a:rPr>
              <a:t>The symbolic notation used to describe the microoperation transfer among registers is called a </a:t>
            </a:r>
            <a:r>
              <a:rPr lang="en-US" sz="2000" b="0" i="1" u="none" strike="noStrike" baseline="0" dirty="0">
                <a:latin typeface="Times-Italic"/>
              </a:rPr>
              <a:t>register transfer language</a:t>
            </a:r>
            <a:r>
              <a:rPr lang="en-US" sz="2000" b="0" i="0" u="none" strike="noStrike" baseline="0" dirty="0">
                <a:latin typeface="Times-Roman"/>
              </a:rPr>
              <a:t>. This is a way of expressing the different microoperations sequence in the symbolic form among registers of a computer.</a:t>
            </a:r>
          </a:p>
          <a:p>
            <a:pPr algn="l"/>
            <a:r>
              <a:rPr lang="en-US" sz="2000" b="0" i="0" u="none" strike="noStrike" baseline="0" dirty="0">
                <a:latin typeface="Times-Roman"/>
              </a:rPr>
              <a:t>For example, the statement.</a:t>
            </a:r>
          </a:p>
          <a:p>
            <a:pPr algn="l"/>
            <a:r>
              <a:rPr lang="en-US" sz="2000" b="0" i="1" u="none" strike="noStrike" baseline="0" dirty="0">
                <a:latin typeface="Times-Italic"/>
              </a:rPr>
              <a:t>R</a:t>
            </a:r>
            <a:r>
              <a:rPr lang="en-US" sz="2000" b="0" i="0" u="none" strike="noStrike" baseline="0" dirty="0">
                <a:latin typeface="Times-Roman"/>
              </a:rPr>
              <a:t>2 </a:t>
            </a:r>
            <a:r>
              <a:rPr lang="en-US" sz="2000" b="0" i="0" u="none" strike="noStrike" baseline="0" dirty="0">
                <a:latin typeface="Symbol" panose="05050102010706020507" pitchFamily="18" charset="2"/>
              </a:rPr>
              <a:t>      </a:t>
            </a:r>
            <a:r>
              <a:rPr lang="en-US" sz="2000" b="0" i="1" u="none" strike="noStrike" baseline="0" dirty="0">
                <a:latin typeface="Times-Italic"/>
              </a:rPr>
              <a:t>R</a:t>
            </a:r>
            <a:r>
              <a:rPr lang="en-US" sz="2000" b="0" i="0" u="none" strike="noStrike" baseline="0" dirty="0">
                <a:latin typeface="Times-Roman"/>
              </a:rPr>
              <a:t>1</a:t>
            </a:r>
          </a:p>
          <a:p>
            <a:pPr marL="0" indent="0" algn="just">
              <a:buNone/>
            </a:pPr>
            <a:r>
              <a:rPr lang="en-US" sz="2000" b="0" i="0" u="none" strike="noStrike" baseline="0" dirty="0">
                <a:latin typeface="Times-Roman"/>
              </a:rPr>
              <a:t>simply denotes that the content of register </a:t>
            </a:r>
            <a:r>
              <a:rPr lang="en-US" sz="2000" b="0" i="1" u="none" strike="noStrike" baseline="0" dirty="0">
                <a:latin typeface="Times-Italic"/>
              </a:rPr>
              <a:t>R</a:t>
            </a:r>
            <a:r>
              <a:rPr lang="en-US" sz="2000" b="0" i="0" u="none" strike="noStrike" baseline="0" dirty="0">
                <a:latin typeface="Times-Roman"/>
              </a:rPr>
              <a:t>1 is to be transferred into register </a:t>
            </a:r>
            <a:r>
              <a:rPr lang="en-US" sz="2000" b="0" i="1" u="none" strike="noStrike" baseline="0" dirty="0">
                <a:latin typeface="Times-Italic"/>
              </a:rPr>
              <a:t>R</a:t>
            </a:r>
            <a:r>
              <a:rPr lang="en-US" sz="2000" b="0" i="0" u="none" strike="noStrike" baseline="0" dirty="0">
                <a:latin typeface="Times-Roman"/>
              </a:rPr>
              <a:t>2. After this transfer operation takes place the previous content of </a:t>
            </a:r>
            <a:r>
              <a:rPr lang="en-US" sz="2000" b="0" i="1" u="none" strike="noStrike" baseline="0" dirty="0">
                <a:latin typeface="Times-Italic"/>
              </a:rPr>
              <a:t>R</a:t>
            </a:r>
            <a:r>
              <a:rPr lang="en-US" sz="2000" b="0" i="0" u="none" strike="noStrike" baseline="0" dirty="0">
                <a:latin typeface="Times-Roman"/>
              </a:rPr>
              <a:t>2 will be replaced by the content of </a:t>
            </a:r>
            <a:r>
              <a:rPr lang="en-US" sz="2000" b="0" i="1" u="none" strike="noStrike" baseline="0" dirty="0">
                <a:latin typeface="Times-Italic"/>
              </a:rPr>
              <a:t>R</a:t>
            </a:r>
            <a:r>
              <a:rPr lang="en-US" sz="2000" b="0" i="0" u="none" strike="noStrike" baseline="0" dirty="0">
                <a:latin typeface="Times-Roman"/>
              </a:rPr>
              <a:t>1 but the content of register </a:t>
            </a:r>
            <a:r>
              <a:rPr lang="en-US" sz="2000" b="0" i="1" u="none" strike="noStrike" baseline="0" dirty="0">
                <a:latin typeface="Times-Italic"/>
              </a:rPr>
              <a:t>R</a:t>
            </a:r>
            <a:r>
              <a:rPr lang="en-US" sz="2000" b="0" i="0" u="none" strike="noStrike" baseline="0" dirty="0">
                <a:latin typeface="Times-Roman"/>
              </a:rPr>
              <a:t>1 does not change after the transfer. </a:t>
            </a:r>
            <a:r>
              <a:rPr lang="en-US" sz="2000" b="0" i="1" u="none" strike="noStrike" baseline="0" dirty="0">
                <a:latin typeface="Times-Italic"/>
              </a:rPr>
              <a:t>R</a:t>
            </a:r>
            <a:r>
              <a:rPr lang="en-US" sz="2000" b="0" i="0" u="none" strike="noStrike" baseline="0" dirty="0">
                <a:latin typeface="Times-Roman"/>
              </a:rPr>
              <a:t>1 is the source register and </a:t>
            </a:r>
            <a:r>
              <a:rPr lang="en-US" sz="2000" b="0" i="1" u="none" strike="noStrike" baseline="0" dirty="0">
                <a:latin typeface="Times-Italic"/>
              </a:rPr>
              <a:t>R</a:t>
            </a:r>
            <a:r>
              <a:rPr lang="en-US" sz="2000" b="0" i="0" u="none" strike="noStrike" baseline="0" dirty="0">
                <a:latin typeface="Times-Roman"/>
              </a:rPr>
              <a:t>2 is the destination register. If we want that the transfer can take place only when certain control condition satisfies, this can be shown by means of an if then statement as</a:t>
            </a:r>
          </a:p>
          <a:p>
            <a:pPr algn="l"/>
            <a:r>
              <a:rPr lang="en-US" sz="2000" b="0" i="0" u="none" strike="noStrike" baseline="0" dirty="0">
                <a:latin typeface="Times-Roman"/>
              </a:rPr>
              <a:t>if (</a:t>
            </a:r>
            <a:r>
              <a:rPr lang="en-US" sz="2000" b="0" i="1" u="none" strike="noStrike" baseline="0" dirty="0">
                <a:latin typeface="Times-Italic"/>
              </a:rPr>
              <a:t>P </a:t>
            </a:r>
            <a:r>
              <a:rPr lang="en-US" sz="2000" b="0" i="0" u="none" strike="noStrike" baseline="0" dirty="0">
                <a:latin typeface="Times-Roman"/>
              </a:rPr>
              <a:t>= 1) then (</a:t>
            </a:r>
            <a:r>
              <a:rPr lang="en-US" sz="2000" b="0" i="1" u="none" strike="noStrike" baseline="0" dirty="0">
                <a:latin typeface="Times-Italic"/>
              </a:rPr>
              <a:t>R</a:t>
            </a:r>
            <a:r>
              <a:rPr lang="en-US" sz="2000" b="0" i="0" u="none" strike="noStrike" baseline="0" dirty="0">
                <a:latin typeface="Times-Roman"/>
              </a:rPr>
              <a:t>2 </a:t>
            </a:r>
            <a:r>
              <a:rPr lang="en-US" sz="2000" dirty="0">
                <a:latin typeface="Symbol" panose="05050102010706020507" pitchFamily="18" charset="2"/>
              </a:rPr>
              <a:t>   </a:t>
            </a:r>
            <a:r>
              <a:rPr lang="en-US" sz="2000" b="0" i="0" u="none" strike="noStrike" baseline="0" dirty="0">
                <a:latin typeface="Symbol" panose="05050102010706020507" pitchFamily="18" charset="2"/>
              </a:rPr>
              <a:t>  </a:t>
            </a:r>
            <a:r>
              <a:rPr lang="en-US" sz="2000" b="0" i="1" u="none" strike="noStrike" baseline="0" dirty="0">
                <a:latin typeface="Times-Italic"/>
              </a:rPr>
              <a:t>R</a:t>
            </a:r>
            <a:r>
              <a:rPr lang="en-US" sz="2000" b="0" i="0" u="none" strike="noStrike" baseline="0" dirty="0">
                <a:latin typeface="Times-Roman"/>
              </a:rPr>
              <a:t>1)</a:t>
            </a:r>
          </a:p>
          <a:p>
            <a:pPr marL="0" indent="0" algn="just">
              <a:buNone/>
            </a:pPr>
            <a:r>
              <a:rPr lang="en-US" sz="2000" b="0" i="0" u="none" strike="noStrike" baseline="0" dirty="0">
                <a:latin typeface="Times-Roman"/>
              </a:rPr>
              <a:t>where </a:t>
            </a:r>
            <a:r>
              <a:rPr lang="en-US" sz="2000" b="0" i="1" u="none" strike="noStrike" baseline="0" dirty="0">
                <a:latin typeface="Times-Italic"/>
              </a:rPr>
              <a:t>P </a:t>
            </a:r>
            <a:r>
              <a:rPr lang="en-US" sz="2000" b="0" i="0" u="none" strike="noStrike" baseline="0" dirty="0">
                <a:latin typeface="Times-Roman"/>
              </a:rPr>
              <a:t>is a control signal, generated in the control section. Also, some time we use control function to separate the control variables from the register transfer operation. A control function is a Boolean variable that is equal to 1 or 0. Thus, the above statement is equivalent as</a:t>
            </a:r>
          </a:p>
          <a:p>
            <a:pPr algn="l"/>
            <a:r>
              <a:rPr lang="en-US" sz="2000" b="0" i="1" u="none" strike="noStrike" baseline="0" dirty="0">
                <a:latin typeface="Times-Italic"/>
              </a:rPr>
              <a:t>P </a:t>
            </a:r>
            <a:r>
              <a:rPr lang="en-US" sz="2000" b="0" i="0" u="none" strike="noStrike" baseline="0" dirty="0">
                <a:latin typeface="Times-Roman"/>
              </a:rPr>
              <a:t>: </a:t>
            </a:r>
            <a:r>
              <a:rPr lang="en-US" sz="2000" b="0" i="1" u="none" strike="noStrike" baseline="0" dirty="0">
                <a:latin typeface="Times-Italic"/>
              </a:rPr>
              <a:t>R</a:t>
            </a:r>
            <a:r>
              <a:rPr lang="en-US" sz="2000" b="0" i="0" u="none" strike="noStrike" baseline="0" dirty="0">
                <a:latin typeface="Times-Roman"/>
              </a:rPr>
              <a:t>2 </a:t>
            </a:r>
            <a:r>
              <a:rPr lang="en-US" sz="2000" b="0" i="0" u="none" strike="noStrike" baseline="0" dirty="0">
                <a:latin typeface="Symbol" panose="05050102010706020507" pitchFamily="18" charset="2"/>
              </a:rPr>
              <a:t>      </a:t>
            </a:r>
            <a:r>
              <a:rPr lang="en-US" sz="2000" b="0" i="1" u="none" strike="noStrike" baseline="0" dirty="0">
                <a:latin typeface="Times-Italic"/>
              </a:rPr>
              <a:t>R</a:t>
            </a:r>
            <a:r>
              <a:rPr lang="en-US" sz="2000" b="0" i="0" u="none" strike="noStrike" baseline="0" dirty="0">
                <a:latin typeface="Times-Roman"/>
              </a:rPr>
              <a:t>1</a:t>
            </a:r>
          </a:p>
          <a:p>
            <a:pPr algn="l"/>
            <a:r>
              <a:rPr lang="en-US" sz="2000" b="0" i="0" u="none" strike="noStrike" baseline="0" dirty="0">
                <a:latin typeface="Times-Roman"/>
              </a:rPr>
              <a:t>where colon is used to terminate the control condition.</a:t>
            </a:r>
            <a:endParaRPr lang="en-US" sz="2000" b="1" dirty="0"/>
          </a:p>
        </p:txBody>
      </p:sp>
      <p:sp>
        <p:nvSpPr>
          <p:cNvPr id="4" name="Arrow: Left 3">
            <a:extLst>
              <a:ext uri="{FF2B5EF4-FFF2-40B4-BE49-F238E27FC236}">
                <a16:creationId xmlns:a16="http://schemas.microsoft.com/office/drawing/2014/main" id="{0C1DA07C-23A2-41D3-BE6D-DBE1701A6DFA}"/>
              </a:ext>
            </a:extLst>
          </p:cNvPr>
          <p:cNvSpPr/>
          <p:nvPr/>
        </p:nvSpPr>
        <p:spPr>
          <a:xfrm>
            <a:off x="1228725" y="2095500"/>
            <a:ext cx="2667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Left 4">
            <a:extLst>
              <a:ext uri="{FF2B5EF4-FFF2-40B4-BE49-F238E27FC236}">
                <a16:creationId xmlns:a16="http://schemas.microsoft.com/office/drawing/2014/main" id="{8A57EBDF-FE9E-410A-B093-FDEAA76A58CC}"/>
              </a:ext>
            </a:extLst>
          </p:cNvPr>
          <p:cNvSpPr/>
          <p:nvPr/>
        </p:nvSpPr>
        <p:spPr>
          <a:xfrm>
            <a:off x="1543050" y="5334000"/>
            <a:ext cx="2667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Left 5">
            <a:extLst>
              <a:ext uri="{FF2B5EF4-FFF2-40B4-BE49-F238E27FC236}">
                <a16:creationId xmlns:a16="http://schemas.microsoft.com/office/drawing/2014/main" id="{DF6BEA6D-8313-4555-9600-406497E11FB1}"/>
              </a:ext>
            </a:extLst>
          </p:cNvPr>
          <p:cNvSpPr/>
          <p:nvPr/>
        </p:nvSpPr>
        <p:spPr>
          <a:xfrm>
            <a:off x="2781300" y="3971925"/>
            <a:ext cx="2667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35990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1B8B7C1-5F9F-4823-98A8-0D14D658FB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5519" y="3752850"/>
            <a:ext cx="8583697" cy="2441622"/>
          </a:xfrm>
          <a:prstGeom prst="rect">
            <a:avLst/>
          </a:prstGeom>
        </p:spPr>
      </p:pic>
      <p:pic>
        <p:nvPicPr>
          <p:cNvPr id="5" name="Picture 4">
            <a:extLst>
              <a:ext uri="{FF2B5EF4-FFF2-40B4-BE49-F238E27FC236}">
                <a16:creationId xmlns:a16="http://schemas.microsoft.com/office/drawing/2014/main" id="{80A4EE67-90C2-4A21-8C57-151EBD5CEA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0616" y="511128"/>
            <a:ext cx="5549983" cy="2813154"/>
          </a:xfrm>
          <a:prstGeom prst="rect">
            <a:avLst/>
          </a:prstGeom>
        </p:spPr>
      </p:pic>
    </p:spTree>
    <p:extLst>
      <p:ext uri="{BB962C8B-B14F-4D97-AF65-F5344CB8AC3E}">
        <p14:creationId xmlns:p14="http://schemas.microsoft.com/office/powerpoint/2010/main" val="13141441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21829-206D-47C0-8E8D-A8322FFC603C}"/>
              </a:ext>
            </a:extLst>
          </p:cNvPr>
          <p:cNvSpPr>
            <a:spLocks noGrp="1"/>
          </p:cNvSpPr>
          <p:nvPr>
            <p:ph type="title"/>
          </p:nvPr>
        </p:nvSpPr>
        <p:spPr>
          <a:xfrm>
            <a:off x="838200" y="365126"/>
            <a:ext cx="10515600" cy="787400"/>
          </a:xfrm>
        </p:spPr>
        <p:txBody>
          <a:bodyPr/>
          <a:lstStyle/>
          <a:p>
            <a:r>
              <a:rPr lang="en-US" dirty="0"/>
              <a:t>Examples</a:t>
            </a:r>
          </a:p>
        </p:txBody>
      </p:sp>
      <p:pic>
        <p:nvPicPr>
          <p:cNvPr id="5" name="Picture 4">
            <a:extLst>
              <a:ext uri="{FF2B5EF4-FFF2-40B4-BE49-F238E27FC236}">
                <a16:creationId xmlns:a16="http://schemas.microsoft.com/office/drawing/2014/main" id="{120FE309-BFE4-4C3F-9D0B-D4A7784715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9012" y="1152526"/>
            <a:ext cx="9658514" cy="2095499"/>
          </a:xfrm>
          <a:prstGeom prst="rect">
            <a:avLst/>
          </a:prstGeom>
        </p:spPr>
      </p:pic>
      <p:pic>
        <p:nvPicPr>
          <p:cNvPr id="7" name="Picture 6">
            <a:extLst>
              <a:ext uri="{FF2B5EF4-FFF2-40B4-BE49-F238E27FC236}">
                <a16:creationId xmlns:a16="http://schemas.microsoft.com/office/drawing/2014/main" id="{84C979E5-F27E-4695-924A-D20CBF35D9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9011" y="3248025"/>
            <a:ext cx="9658514" cy="1251014"/>
          </a:xfrm>
          <a:prstGeom prst="rect">
            <a:avLst/>
          </a:prstGeom>
        </p:spPr>
      </p:pic>
      <p:pic>
        <p:nvPicPr>
          <p:cNvPr id="9" name="Picture 8">
            <a:extLst>
              <a:ext uri="{FF2B5EF4-FFF2-40B4-BE49-F238E27FC236}">
                <a16:creationId xmlns:a16="http://schemas.microsoft.com/office/drawing/2014/main" id="{C03CC222-129D-41E2-8A2F-E21455B437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9010" y="4499039"/>
            <a:ext cx="9658514" cy="1993835"/>
          </a:xfrm>
          <a:prstGeom prst="rect">
            <a:avLst/>
          </a:prstGeom>
        </p:spPr>
      </p:pic>
    </p:spTree>
    <p:extLst>
      <p:ext uri="{BB962C8B-B14F-4D97-AF65-F5344CB8AC3E}">
        <p14:creationId xmlns:p14="http://schemas.microsoft.com/office/powerpoint/2010/main" val="1124509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66800"/>
          </a:xfrm>
        </p:spPr>
        <p:txBody>
          <a:bodyPr>
            <a:normAutofit fontScale="90000"/>
          </a:bodyPr>
          <a:lstStyle/>
          <a:p>
            <a:r>
              <a:rPr lang="en-US" dirty="0"/>
              <a:t>Books</a:t>
            </a:r>
          </a:p>
        </p:txBody>
      </p:sp>
      <p:sp>
        <p:nvSpPr>
          <p:cNvPr id="3" name="Content Placeholder 2"/>
          <p:cNvSpPr>
            <a:spLocks noGrp="1"/>
          </p:cNvSpPr>
          <p:nvPr>
            <p:ph idx="1"/>
          </p:nvPr>
        </p:nvSpPr>
        <p:spPr>
          <a:xfrm>
            <a:off x="838200" y="1164224"/>
            <a:ext cx="7363661" cy="5172852"/>
          </a:xfrm>
        </p:spPr>
        <p:txBody>
          <a:bodyPr>
            <a:noAutofit/>
          </a:bodyPr>
          <a:lstStyle/>
          <a:p>
            <a:pPr marL="0" indent="0" algn="just">
              <a:buNone/>
            </a:pPr>
            <a:r>
              <a:rPr lang="en-GB" sz="3000" dirty="0"/>
              <a:t>[T1]	</a:t>
            </a:r>
            <a:r>
              <a:rPr lang="en-US" sz="3000" dirty="0"/>
              <a:t>M. Morris, Mano, “Computer System Architecture”, PHI 3rd Edition 2007.</a:t>
            </a:r>
          </a:p>
          <a:p>
            <a:pPr algn="just"/>
            <a:endParaRPr lang="en-GB" sz="3000" dirty="0"/>
          </a:p>
          <a:p>
            <a:pPr marL="0" indent="0" algn="just">
              <a:buNone/>
            </a:pPr>
            <a:r>
              <a:rPr lang="en-GB" sz="3000" dirty="0"/>
              <a:t>[T2]	</a:t>
            </a:r>
            <a:r>
              <a:rPr lang="en-US" sz="3000" dirty="0"/>
              <a:t>Carl </a:t>
            </a:r>
            <a:r>
              <a:rPr lang="en-US" sz="3000" dirty="0" err="1"/>
              <a:t>Hamacher</a:t>
            </a:r>
            <a:r>
              <a:rPr lang="en-US" sz="3000" dirty="0"/>
              <a:t>, “Computer Organization”, McGraw Hill, 5th Edition 2002. </a:t>
            </a:r>
          </a:p>
          <a:p>
            <a:pPr algn="just"/>
            <a:endParaRPr lang="en-US" sz="3000" dirty="0"/>
          </a:p>
          <a:p>
            <a:pPr marL="0" indent="0" algn="just">
              <a:buNone/>
            </a:pPr>
            <a:r>
              <a:rPr lang="en-US" sz="3000" dirty="0"/>
              <a:t>[Suggestion] Deepak Gupta et al. “Computer Organization and Architecture”, Bhavya Books Publications.</a:t>
            </a:r>
          </a:p>
        </p:txBody>
      </p:sp>
      <p:pic>
        <p:nvPicPr>
          <p:cNvPr id="1026" name="Picture 2" descr="Buy Computer System Architecture, 3e (Old Edition) Book Online at Low  Prices in India | Computer System Architecture, 3e (Old Edition) Reviews &amp;  Ratings - Amazon.in">
            <a:extLst>
              <a:ext uri="{FF2B5EF4-FFF2-40B4-BE49-F238E27FC236}">
                <a16:creationId xmlns:a16="http://schemas.microsoft.com/office/drawing/2014/main" id="{BD01F4AA-A3D8-4BEB-9031-EF05DE9595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67838" y="955726"/>
            <a:ext cx="1800225" cy="143504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omputer Organization">
            <a:extLst>
              <a:ext uri="{FF2B5EF4-FFF2-40B4-BE49-F238E27FC236}">
                <a16:creationId xmlns:a16="http://schemas.microsoft.com/office/drawing/2014/main" id="{E382C4C0-76C5-4598-9C76-AFBB7EC876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7838" y="2526687"/>
            <a:ext cx="1800225" cy="124521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omputer Organization and Architecture">
            <a:extLst>
              <a:ext uri="{FF2B5EF4-FFF2-40B4-BE49-F238E27FC236}">
                <a16:creationId xmlns:a16="http://schemas.microsoft.com/office/drawing/2014/main" id="{564571BC-B478-4683-899C-A7B4A1ABEA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7838" y="3907812"/>
            <a:ext cx="1800225" cy="1521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4383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A27FD-A0BF-4B99-8CBA-51619ED7AE4D}"/>
              </a:ext>
            </a:extLst>
          </p:cNvPr>
          <p:cNvSpPr>
            <a:spLocks noGrp="1"/>
          </p:cNvSpPr>
          <p:nvPr>
            <p:ph type="title"/>
          </p:nvPr>
        </p:nvSpPr>
        <p:spPr/>
        <p:txBody>
          <a:bodyPr/>
          <a:lstStyle/>
          <a:p>
            <a:r>
              <a:rPr lang="en-US" dirty="0"/>
              <a:t>Computer Architecture?</a:t>
            </a:r>
          </a:p>
        </p:txBody>
      </p:sp>
      <p:sp>
        <p:nvSpPr>
          <p:cNvPr id="3" name="Content Placeholder 2">
            <a:extLst>
              <a:ext uri="{FF2B5EF4-FFF2-40B4-BE49-F238E27FC236}">
                <a16:creationId xmlns:a16="http://schemas.microsoft.com/office/drawing/2014/main" id="{00A40306-B096-47FB-BEBD-4FE268B91EDF}"/>
              </a:ext>
            </a:extLst>
          </p:cNvPr>
          <p:cNvSpPr>
            <a:spLocks noGrp="1"/>
          </p:cNvSpPr>
          <p:nvPr>
            <p:ph idx="1"/>
          </p:nvPr>
        </p:nvSpPr>
        <p:spPr/>
        <p:txBody>
          <a:bodyPr>
            <a:normAutofit/>
          </a:bodyPr>
          <a:lstStyle/>
          <a:p>
            <a:pPr algn="l"/>
            <a:r>
              <a:rPr lang="en-US" b="0" i="0" u="none" strike="noStrike" baseline="0" dirty="0">
                <a:solidFill>
                  <a:srgbClr val="FF0000"/>
                </a:solidFill>
                <a:latin typeface="ArialUnicodeMS"/>
              </a:rPr>
              <a:t>Structure and behavior </a:t>
            </a:r>
            <a:r>
              <a:rPr lang="en-US" b="1" i="0" u="none" strike="noStrike" baseline="0" dirty="0">
                <a:solidFill>
                  <a:srgbClr val="000000"/>
                </a:solidFill>
                <a:latin typeface="ArialUnicodeMS"/>
              </a:rPr>
              <a:t>of the computer as seen by the user</a:t>
            </a:r>
            <a:r>
              <a:rPr lang="en-US" b="0" i="0" u="none" strike="noStrike" baseline="0" dirty="0">
                <a:solidFill>
                  <a:srgbClr val="000000"/>
                </a:solidFill>
                <a:latin typeface="ArialUnicodeMS"/>
              </a:rPr>
              <a:t>.</a:t>
            </a:r>
            <a:endParaRPr lang="en-US" dirty="0">
              <a:solidFill>
                <a:srgbClr val="000000"/>
              </a:solidFill>
              <a:latin typeface="ArialUnicodeMS"/>
            </a:endParaRPr>
          </a:p>
          <a:p>
            <a:pPr lvl="1"/>
            <a:r>
              <a:rPr lang="en-US" sz="2800" b="0" i="0" u="none" strike="noStrike" baseline="0" dirty="0">
                <a:solidFill>
                  <a:srgbClr val="000000"/>
                </a:solidFill>
                <a:latin typeface="ArialUnicodeMS"/>
              </a:rPr>
              <a:t>those properties, which directly affect the logical working of a program;</a:t>
            </a:r>
          </a:p>
          <a:p>
            <a:pPr lvl="1"/>
            <a:r>
              <a:rPr lang="en-US" sz="2800" b="0" i="0" u="none" strike="noStrike" baseline="0" dirty="0">
                <a:solidFill>
                  <a:srgbClr val="000000"/>
                </a:solidFill>
                <a:latin typeface="ArialUnicodeMS"/>
              </a:rPr>
              <a:t>the attributes, which are apparent to a programmer</a:t>
            </a:r>
          </a:p>
          <a:p>
            <a:pPr algn="l"/>
            <a:endParaRPr lang="en-US" b="0" i="0" u="none" strike="noStrike" baseline="0" dirty="0">
              <a:solidFill>
                <a:srgbClr val="000000"/>
              </a:solidFill>
              <a:latin typeface="ArialUnicodeMS"/>
            </a:endParaRPr>
          </a:p>
          <a:p>
            <a:pPr algn="l"/>
            <a:r>
              <a:rPr lang="en-US" b="0" i="0" u="none" strike="noStrike" baseline="0" dirty="0">
                <a:solidFill>
                  <a:srgbClr val="000000"/>
                </a:solidFill>
                <a:latin typeface="ArialUnicodeMS"/>
              </a:rPr>
              <a:t>Examples: instruction set and formats, techniques for addressing memory, number of bits used to represent data</a:t>
            </a:r>
            <a:endParaRPr lang="en-US" dirty="0"/>
          </a:p>
        </p:txBody>
      </p:sp>
    </p:spTree>
    <p:extLst>
      <p:ext uri="{BB962C8B-B14F-4D97-AF65-F5344CB8AC3E}">
        <p14:creationId xmlns:p14="http://schemas.microsoft.com/office/powerpoint/2010/main" val="882668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A27FD-A0BF-4B99-8CBA-51619ED7AE4D}"/>
              </a:ext>
            </a:extLst>
          </p:cNvPr>
          <p:cNvSpPr>
            <a:spLocks noGrp="1"/>
          </p:cNvSpPr>
          <p:nvPr>
            <p:ph type="title"/>
          </p:nvPr>
        </p:nvSpPr>
        <p:spPr/>
        <p:txBody>
          <a:bodyPr/>
          <a:lstStyle/>
          <a:p>
            <a:r>
              <a:rPr lang="en-US" dirty="0"/>
              <a:t>Computer Organization?</a:t>
            </a:r>
          </a:p>
        </p:txBody>
      </p:sp>
      <p:sp>
        <p:nvSpPr>
          <p:cNvPr id="3" name="Content Placeholder 2">
            <a:extLst>
              <a:ext uri="{FF2B5EF4-FFF2-40B4-BE49-F238E27FC236}">
                <a16:creationId xmlns:a16="http://schemas.microsoft.com/office/drawing/2014/main" id="{00A40306-B096-47FB-BEBD-4FE268B91EDF}"/>
              </a:ext>
            </a:extLst>
          </p:cNvPr>
          <p:cNvSpPr>
            <a:spLocks noGrp="1"/>
          </p:cNvSpPr>
          <p:nvPr>
            <p:ph idx="1"/>
          </p:nvPr>
        </p:nvSpPr>
        <p:spPr/>
        <p:txBody>
          <a:bodyPr>
            <a:normAutofit/>
          </a:bodyPr>
          <a:lstStyle/>
          <a:p>
            <a:pPr algn="l"/>
            <a:r>
              <a:rPr lang="en-US" b="0" i="0" u="none" strike="noStrike" baseline="0" dirty="0">
                <a:solidFill>
                  <a:srgbClr val="000000"/>
                </a:solidFill>
                <a:latin typeface="ArialUnicodeMS"/>
              </a:rPr>
              <a:t>Organization: </a:t>
            </a:r>
            <a:r>
              <a:rPr lang="en-US" b="0" i="0" u="none" strike="noStrike" baseline="0" dirty="0">
                <a:solidFill>
                  <a:srgbClr val="FF0000"/>
                </a:solidFill>
                <a:latin typeface="ArialUnicodeMS"/>
              </a:rPr>
              <a:t>interconnection of operational units for realizing the architectural specifications</a:t>
            </a:r>
          </a:p>
          <a:p>
            <a:pPr algn="l"/>
            <a:endParaRPr lang="en-US" b="0" i="0" u="none" strike="noStrike" baseline="0" dirty="0">
              <a:solidFill>
                <a:srgbClr val="FF0000"/>
              </a:solidFill>
              <a:latin typeface="ArialUnicodeMS"/>
            </a:endParaRPr>
          </a:p>
          <a:p>
            <a:pPr lvl="1"/>
            <a:r>
              <a:rPr lang="en-US" sz="2800" i="0" u="none" strike="noStrike" baseline="0" dirty="0">
                <a:solidFill>
                  <a:srgbClr val="000000"/>
                </a:solidFill>
                <a:latin typeface="ArialUnicodeMS"/>
              </a:rPr>
              <a:t>Determination of which hardware should be used and</a:t>
            </a:r>
          </a:p>
          <a:p>
            <a:pPr lvl="1"/>
            <a:r>
              <a:rPr lang="en-US" sz="2800" i="0" u="none" strike="noStrike" baseline="0" dirty="0">
                <a:solidFill>
                  <a:srgbClr val="000000"/>
                </a:solidFill>
                <a:latin typeface="ArialUnicodeMS"/>
              </a:rPr>
              <a:t>how the parts should be connected together</a:t>
            </a:r>
            <a:endParaRPr lang="en-US" sz="2800" dirty="0"/>
          </a:p>
        </p:txBody>
      </p:sp>
    </p:spTree>
    <p:extLst>
      <p:ext uri="{BB962C8B-B14F-4D97-AF65-F5344CB8AC3E}">
        <p14:creationId xmlns:p14="http://schemas.microsoft.com/office/powerpoint/2010/main" val="3710066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F249AEC1-C34D-42D3-984F-F8DDFE8044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666749"/>
            <a:ext cx="10401300" cy="5505451"/>
          </a:xfrm>
          <a:prstGeom prst="rect">
            <a:avLst/>
          </a:prstGeom>
        </p:spPr>
      </p:pic>
    </p:spTree>
    <p:extLst>
      <p:ext uri="{BB962C8B-B14F-4D97-AF65-F5344CB8AC3E}">
        <p14:creationId xmlns:p14="http://schemas.microsoft.com/office/powerpoint/2010/main" val="3529293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E52E271-8926-40A0-AA40-FF25274706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2050" y="600075"/>
            <a:ext cx="9829800" cy="5391149"/>
          </a:xfrm>
          <a:prstGeom prst="rect">
            <a:avLst/>
          </a:prstGeom>
        </p:spPr>
      </p:pic>
    </p:spTree>
    <p:extLst>
      <p:ext uri="{BB962C8B-B14F-4D97-AF65-F5344CB8AC3E}">
        <p14:creationId xmlns:p14="http://schemas.microsoft.com/office/powerpoint/2010/main" val="16799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1321FF5-E92E-4909-8FA0-209A8B2EAE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2550" y="742949"/>
            <a:ext cx="9458325" cy="5343525"/>
          </a:xfrm>
          <a:prstGeom prst="rect">
            <a:avLst/>
          </a:prstGeom>
        </p:spPr>
      </p:pic>
    </p:spTree>
    <p:extLst>
      <p:ext uri="{BB962C8B-B14F-4D97-AF65-F5344CB8AC3E}">
        <p14:creationId xmlns:p14="http://schemas.microsoft.com/office/powerpoint/2010/main" val="2838012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FE5061C-0F2C-41E8-BF7D-AB083D241C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4425" y="466725"/>
            <a:ext cx="9810749" cy="5695950"/>
          </a:xfrm>
          <a:prstGeom prst="rect">
            <a:avLst/>
          </a:prstGeom>
        </p:spPr>
      </p:pic>
    </p:spTree>
    <p:extLst>
      <p:ext uri="{BB962C8B-B14F-4D97-AF65-F5344CB8AC3E}">
        <p14:creationId xmlns:p14="http://schemas.microsoft.com/office/powerpoint/2010/main" val="4493897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B28F4A5B7108743983B5F3D6F43D3CA" ma:contentTypeVersion="2" ma:contentTypeDescription="Create a new document." ma:contentTypeScope="" ma:versionID="9459ea6230347e1c14acfdcd5192bcbe">
  <xsd:schema xmlns:xsd="http://www.w3.org/2001/XMLSchema" xmlns:xs="http://www.w3.org/2001/XMLSchema" xmlns:p="http://schemas.microsoft.com/office/2006/metadata/properties" xmlns:ns2="cf86998d-6c59-4edf-8766-84e7bf90ae28" targetNamespace="http://schemas.microsoft.com/office/2006/metadata/properties" ma:root="true" ma:fieldsID="8504fd1e92d8bbf691e65e874d48909e" ns2:_="">
    <xsd:import namespace="cf86998d-6c59-4edf-8766-84e7bf90ae2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f86998d-6c59-4edf-8766-84e7bf90ae2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1EEC6F5-D3C9-43A5-A3D9-F083B54318DE}"/>
</file>

<file path=customXml/itemProps2.xml><?xml version="1.0" encoding="utf-8"?>
<ds:datastoreItem xmlns:ds="http://schemas.openxmlformats.org/officeDocument/2006/customXml" ds:itemID="{7AFD8B8D-509C-4911-AE91-A2BAFE8606A1}"/>
</file>

<file path=customXml/itemProps3.xml><?xml version="1.0" encoding="utf-8"?>
<ds:datastoreItem xmlns:ds="http://schemas.openxmlformats.org/officeDocument/2006/customXml" ds:itemID="{D38F92F4-D4F9-4EAC-A22B-417E887AB892}"/>
</file>

<file path=docProps/app.xml><?xml version="1.0" encoding="utf-8"?>
<Properties xmlns="http://schemas.openxmlformats.org/officeDocument/2006/extended-properties" xmlns:vt="http://schemas.openxmlformats.org/officeDocument/2006/docPropsVTypes">
  <Template/>
  <TotalTime>1704</TotalTime>
  <Words>997</Words>
  <Application>Microsoft Office PowerPoint</Application>
  <PresentationFormat>Widescreen</PresentationFormat>
  <Paragraphs>55</Paragraphs>
  <Slides>27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Arial</vt:lpstr>
      <vt:lpstr>ArialUnicodeMS</vt:lpstr>
      <vt:lpstr>Calibri</vt:lpstr>
      <vt:lpstr>Calibri Light</vt:lpstr>
      <vt:lpstr>Symbol</vt:lpstr>
      <vt:lpstr>Times New Roman</vt:lpstr>
      <vt:lpstr>Times-Italic</vt:lpstr>
      <vt:lpstr>Times-Roman</vt:lpstr>
      <vt:lpstr>Office Theme</vt:lpstr>
      <vt:lpstr>PowerPoint Presentation</vt:lpstr>
      <vt:lpstr>Syllabus</vt:lpstr>
      <vt:lpstr>Books</vt:lpstr>
      <vt:lpstr>Computer Architecture?</vt:lpstr>
      <vt:lpstr>Computer Organization?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CPU Busses</vt:lpstr>
      <vt:lpstr>PowerPoint Presentation</vt:lpstr>
      <vt:lpstr>Von Neumann vs Harvard Architecture</vt:lpstr>
      <vt:lpstr>PowerPoint Presentation</vt:lpstr>
      <vt:lpstr>PowerPoint Presentation</vt:lpstr>
      <vt:lpstr>PowerPoint Presentation</vt:lpstr>
      <vt:lpstr>PowerPoint Presentation</vt:lpstr>
      <vt:lpstr>PowerPoint Presentation</vt:lpstr>
      <vt:lpstr>PowerPoint Presentation</vt:lpstr>
      <vt:lpstr>Register Transfer and Representation</vt:lpstr>
      <vt:lpstr>PowerPoint Presentation</vt:lpstr>
      <vt:lpstr>PowerPoint Presentation</vt:lpstr>
      <vt:lpstr>Examples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 Computing</dc:title>
  <dc:creator>Deepak</dc:creator>
  <cp:lastModifiedBy>Deepak Gupta</cp:lastModifiedBy>
  <cp:revision>304</cp:revision>
  <dcterms:created xsi:type="dcterms:W3CDTF">2017-01-09T07:30:06Z</dcterms:created>
  <dcterms:modified xsi:type="dcterms:W3CDTF">2021-03-14T10:37:16Z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0x010100EB28F4A5B7108743983B5F3D6F43D3CA</vt:lpwstr>
  </property>
</Properties>
</file>