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B4D8DF-1980-4BC9-8617-EA662FCD7D08}">
          <p14:sldIdLst>
            <p14:sldId id="256"/>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autoAdjust="0"/>
  </p:normalViewPr>
  <p:slideViewPr>
    <p:cSldViewPr snapToGrid="0">
      <p:cViewPr varScale="1">
        <p:scale>
          <a:sx n="67" d="100"/>
          <a:sy n="67" d="100"/>
        </p:scale>
        <p:origin x="64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3BF91-DEE9-4EC6-A668-7C7E34BEF8F4}"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44EA6-64E5-4845-82B3-93C8E2FA4935}" type="slidenum">
              <a:rPr lang="en-US" smtClean="0"/>
              <a:t>‹#›</a:t>
            </a:fld>
            <a:endParaRPr lang="en-US"/>
          </a:p>
        </p:txBody>
      </p:sp>
    </p:spTree>
    <p:extLst>
      <p:ext uri="{BB962C8B-B14F-4D97-AF65-F5344CB8AC3E}">
        <p14:creationId xmlns:p14="http://schemas.microsoft.com/office/powerpoint/2010/main" val="1055638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EF92-1A3C-477A-A64C-C38B210B4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F4819-62CB-41D8-A247-41074DFEF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54AFF4-1A90-4550-A75B-B6DFA12EF534}"/>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5" name="Footer Placeholder 4">
            <a:extLst>
              <a:ext uri="{FF2B5EF4-FFF2-40B4-BE49-F238E27FC236}">
                <a16:creationId xmlns:a16="http://schemas.microsoft.com/office/drawing/2014/main" id="{8002C12E-20ED-4770-BEE7-BDA9CABA3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F681A-14B6-4E57-B1DE-C5A90F95A0F0}"/>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257639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A047-7E7F-4A92-848E-D7DC1D5F05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CFFED-5EAA-4231-9144-0B5B15B2F7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110C-47C3-4C57-9CB2-A0EEDA11686D}"/>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5" name="Footer Placeholder 4">
            <a:extLst>
              <a:ext uri="{FF2B5EF4-FFF2-40B4-BE49-F238E27FC236}">
                <a16:creationId xmlns:a16="http://schemas.microsoft.com/office/drawing/2014/main" id="{15AACC0F-788F-45D2-8FF6-20E620553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C818F-F7E8-43A6-B8A8-F118F6DB4011}"/>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74511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DDE1-5B44-4ACC-917B-C970A5BF0A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F5A3C9-E15C-4D03-857A-85B37360CB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D0F17-6BF0-4D0F-9C9D-0A937614617F}"/>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5" name="Footer Placeholder 4">
            <a:extLst>
              <a:ext uri="{FF2B5EF4-FFF2-40B4-BE49-F238E27FC236}">
                <a16:creationId xmlns:a16="http://schemas.microsoft.com/office/drawing/2014/main" id="{52BDE06E-7A58-42E8-93AF-74E4B75B1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E22B-78AA-4545-A34D-8E9889E189E1}"/>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20047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FB21-EFDD-4D4F-85D1-6857AAD301E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B7FAB92-08C7-495B-AA85-BCD670892D65}"/>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089EB2D-B2A8-487B-A2AD-87EF8DDF8300}"/>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5" name="Footer Placeholder 4">
            <a:extLst>
              <a:ext uri="{FF2B5EF4-FFF2-40B4-BE49-F238E27FC236}">
                <a16:creationId xmlns:a16="http://schemas.microsoft.com/office/drawing/2014/main" id="{8B2D564C-CA40-48B8-9447-CE52EAC26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669AE-FB47-4FC6-A50A-58138B10483A}"/>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42088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6D7F-5BDB-40FE-9F60-D95E6FC80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7E6C3E-C537-48BA-B80D-9897C9E04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7B262-A511-4ECE-9061-82FB6091F518}"/>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5" name="Footer Placeholder 4">
            <a:extLst>
              <a:ext uri="{FF2B5EF4-FFF2-40B4-BE49-F238E27FC236}">
                <a16:creationId xmlns:a16="http://schemas.microsoft.com/office/drawing/2014/main" id="{BDD7A599-95CA-4A5D-8DB6-E0047C920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C0BFC-D646-4FB4-A5D8-17794A0B20B2}"/>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145920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2F52-6354-4BFE-AB5E-FD40D2F8C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89AFA-BC4B-4B1B-9752-C908FAE429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8B644-1D1F-4091-BE3D-B7B36D944A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14737-29F8-4764-AE3A-0F3C4DA6B3E4}"/>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6" name="Footer Placeholder 5">
            <a:extLst>
              <a:ext uri="{FF2B5EF4-FFF2-40B4-BE49-F238E27FC236}">
                <a16:creationId xmlns:a16="http://schemas.microsoft.com/office/drawing/2014/main" id="{E8B98E19-95AE-4B39-9B46-B341ED7CE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F15E7-0DBF-43CC-8ECA-0848776D054B}"/>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52812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53E7-1670-4301-8465-830417D4B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A33D36-2C48-4290-B610-9B17CB511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CC4F24-73B5-4AF6-9E91-526BD71D9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B1C2C-D908-4DDC-A64A-6C702ADF7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15F231-9EFB-42EA-8A53-7A6D4B5F10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D0CA0-8571-43B3-AE27-AF5AD0B57D4A}"/>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8" name="Footer Placeholder 7">
            <a:extLst>
              <a:ext uri="{FF2B5EF4-FFF2-40B4-BE49-F238E27FC236}">
                <a16:creationId xmlns:a16="http://schemas.microsoft.com/office/drawing/2014/main" id="{EA5E9149-A726-4343-BF14-D4346A784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6EC0B-502F-4852-B573-79B3F7CBD3A8}"/>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63161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40CE-B67B-469E-9677-7BD5B3DF1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CF1D78-9836-4479-9662-E931A7D00FCE}"/>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4" name="Footer Placeholder 3">
            <a:extLst>
              <a:ext uri="{FF2B5EF4-FFF2-40B4-BE49-F238E27FC236}">
                <a16:creationId xmlns:a16="http://schemas.microsoft.com/office/drawing/2014/main" id="{CC0F5471-7793-46EC-987B-784AF81CB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6D6AA-0927-48BB-B294-370E9D4A35F5}"/>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171816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EF032-0D38-4700-B064-ECFC1C9F5224}"/>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3" name="Footer Placeholder 2">
            <a:extLst>
              <a:ext uri="{FF2B5EF4-FFF2-40B4-BE49-F238E27FC236}">
                <a16:creationId xmlns:a16="http://schemas.microsoft.com/office/drawing/2014/main" id="{CF11A762-1B7E-4F29-A913-893801817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5A0E3-A8AC-4F1F-9AAE-708E048B55D7}"/>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40929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7DA5-6AC9-4CAE-ABF9-65B801248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78594-1D22-4B9F-B928-4134E19F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A92E0-1F53-4602-A3BF-D10594ED9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88EE1-3B0A-4983-B3DC-93C207092294}"/>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6" name="Footer Placeholder 5">
            <a:extLst>
              <a:ext uri="{FF2B5EF4-FFF2-40B4-BE49-F238E27FC236}">
                <a16:creationId xmlns:a16="http://schemas.microsoft.com/office/drawing/2014/main" id="{B0446F9E-9EDD-4EDF-8918-ACFE7B6D8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B6E4B-801F-4B57-AFA8-F8EE851C294F}"/>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341597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8AB9-C7D2-4911-B482-6482D9E3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AFFE2-E603-4AC2-A649-DBC7B7413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90298-C79B-4259-BBE0-01F120A19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1E9DB9-F6B7-48E6-8306-0B7B96448C53}"/>
              </a:ext>
            </a:extLst>
          </p:cNvPr>
          <p:cNvSpPr>
            <a:spLocks noGrp="1"/>
          </p:cNvSpPr>
          <p:nvPr>
            <p:ph type="dt" sz="half" idx="10"/>
          </p:nvPr>
        </p:nvSpPr>
        <p:spPr/>
        <p:txBody>
          <a:bodyPr/>
          <a:lstStyle/>
          <a:p>
            <a:fld id="{2AAC6E13-28FC-481C-8BAB-D9731AA699AD}" type="datetimeFigureOut">
              <a:rPr lang="en-US" smtClean="0"/>
              <a:t>3/18/2021</a:t>
            </a:fld>
            <a:endParaRPr lang="en-US"/>
          </a:p>
        </p:txBody>
      </p:sp>
      <p:sp>
        <p:nvSpPr>
          <p:cNvPr id="6" name="Footer Placeholder 5">
            <a:extLst>
              <a:ext uri="{FF2B5EF4-FFF2-40B4-BE49-F238E27FC236}">
                <a16:creationId xmlns:a16="http://schemas.microsoft.com/office/drawing/2014/main" id="{DE2C9C50-DEC5-4DDB-84A6-DF004E69D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CD73C-454B-46CF-A115-37FC448D1D48}"/>
              </a:ext>
            </a:extLst>
          </p:cNvPr>
          <p:cNvSpPr>
            <a:spLocks noGrp="1"/>
          </p:cNvSpPr>
          <p:nvPr>
            <p:ph type="sldNum" sz="quarter" idx="12"/>
          </p:nvPr>
        </p:nvSpPr>
        <p:spPr/>
        <p:txBody>
          <a:bodyPr/>
          <a:lstStyle/>
          <a:p>
            <a:fld id="{E3619B16-11AF-4A63-B3B1-B77166751860}" type="slidenum">
              <a:rPr lang="en-US" smtClean="0"/>
              <a:t>‹#›</a:t>
            </a:fld>
            <a:endParaRPr lang="en-US"/>
          </a:p>
        </p:txBody>
      </p:sp>
    </p:spTree>
    <p:extLst>
      <p:ext uri="{BB962C8B-B14F-4D97-AF65-F5344CB8AC3E}">
        <p14:creationId xmlns:p14="http://schemas.microsoft.com/office/powerpoint/2010/main" val="265927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14AC0-8FCA-4CCF-B556-34995AE29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7EED0A-39E5-42F6-BA14-866BEEB4B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D0C84-EEC8-4B30-B7F6-934E3471B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6E13-28FC-481C-8BAB-D9731AA699AD}" type="datetimeFigureOut">
              <a:rPr lang="en-US" smtClean="0"/>
              <a:t>3/18/2021</a:t>
            </a:fld>
            <a:endParaRPr lang="en-US"/>
          </a:p>
        </p:txBody>
      </p:sp>
      <p:sp>
        <p:nvSpPr>
          <p:cNvPr id="5" name="Footer Placeholder 4">
            <a:extLst>
              <a:ext uri="{FF2B5EF4-FFF2-40B4-BE49-F238E27FC236}">
                <a16:creationId xmlns:a16="http://schemas.microsoft.com/office/drawing/2014/main" id="{44E6795F-EF76-43BF-A74D-310714347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062AA-F27C-4E03-959C-11362A47C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19B16-11AF-4A63-B3B1-B77166751860}" type="slidenum">
              <a:rPr lang="en-US" smtClean="0"/>
              <a:t>‹#›</a:t>
            </a:fld>
            <a:endParaRPr lang="en-US"/>
          </a:p>
        </p:txBody>
      </p:sp>
    </p:spTree>
    <p:extLst>
      <p:ext uri="{BB962C8B-B14F-4D97-AF65-F5344CB8AC3E}">
        <p14:creationId xmlns:p14="http://schemas.microsoft.com/office/powerpoint/2010/main" val="40609848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eepakgupta@mait.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62FAD9-B79C-401E-89E1-2B7B248FD46E}"/>
              </a:ext>
            </a:extLst>
          </p:cNvPr>
          <p:cNvSpPr/>
          <p:nvPr/>
        </p:nvSpPr>
        <p:spPr>
          <a:xfrm>
            <a:off x="2009775" y="703838"/>
            <a:ext cx="7972425" cy="2169825"/>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Computer Organization and Architecture </a:t>
            </a:r>
          </a:p>
          <a:p>
            <a:pPr algn="ctr"/>
            <a:r>
              <a:rPr lang="en-US" sz="3500" b="1" dirty="0">
                <a:latin typeface="Times New Roman" panose="02020603050405020304" pitchFamily="18" charset="0"/>
                <a:cs typeface="Times New Roman" panose="02020603050405020304" pitchFamily="18" charset="0"/>
              </a:rPr>
              <a:t>ETCS-204</a:t>
            </a:r>
          </a:p>
        </p:txBody>
      </p:sp>
      <p:sp>
        <p:nvSpPr>
          <p:cNvPr id="5" name="Rectangle 4">
            <a:extLst>
              <a:ext uri="{FF2B5EF4-FFF2-40B4-BE49-F238E27FC236}">
                <a16:creationId xmlns:a16="http://schemas.microsoft.com/office/drawing/2014/main" id="{7962FAD9-B79C-401E-89E1-2B7B248FD46E}"/>
              </a:ext>
            </a:extLst>
          </p:cNvPr>
          <p:cNvSpPr/>
          <p:nvPr/>
        </p:nvSpPr>
        <p:spPr>
          <a:xfrm>
            <a:off x="2082803" y="3780031"/>
            <a:ext cx="7972425" cy="1785104"/>
          </a:xfrm>
          <a:prstGeom prst="rect">
            <a:avLst/>
          </a:prstGeom>
        </p:spPr>
        <p:txBody>
          <a:bodyPr wrap="square">
            <a:spAutoFit/>
          </a:bodyPr>
          <a:lstStyle/>
          <a:p>
            <a:pPr algn="ctr"/>
            <a:r>
              <a:rPr lang="en-US" sz="3000" b="1" dirty="0">
                <a:latin typeface="Times New Roman" panose="02020603050405020304" pitchFamily="18" charset="0"/>
                <a:cs typeface="Times New Roman" panose="02020603050405020304" pitchFamily="18" charset="0"/>
              </a:rPr>
              <a:t>Dr. Deepak Gupta</a:t>
            </a:r>
          </a:p>
          <a:p>
            <a:pPr algn="ctr"/>
            <a:r>
              <a:rPr lang="en-US" sz="2000" b="1" dirty="0">
                <a:latin typeface="Times New Roman" panose="02020603050405020304" pitchFamily="18" charset="0"/>
                <a:cs typeface="Times New Roman" panose="02020603050405020304" pitchFamily="18" charset="0"/>
              </a:rPr>
              <a:t>Computer Science &amp; Engineering</a:t>
            </a:r>
          </a:p>
          <a:p>
            <a:pPr algn="ctr"/>
            <a:r>
              <a:rPr lang="en-US" sz="2000" b="1" dirty="0">
                <a:latin typeface="Times New Roman" panose="02020603050405020304" pitchFamily="18" charset="0"/>
                <a:cs typeface="Times New Roman" panose="02020603050405020304" pitchFamily="18" charset="0"/>
              </a:rPr>
              <a:t>Maharaja Agrasen Institute of Technology, Delhi (GSIPU)</a:t>
            </a:r>
          </a:p>
          <a:p>
            <a:pPr algn="ctr"/>
            <a:r>
              <a:rPr lang="en-US" sz="2000" b="1" dirty="0">
                <a:latin typeface="Times New Roman" panose="02020603050405020304" pitchFamily="18" charset="0"/>
                <a:cs typeface="Times New Roman" panose="02020603050405020304" pitchFamily="18" charset="0"/>
              </a:rPr>
              <a:t>Email: drdeepakgupta.cse@gmail.com, </a:t>
            </a:r>
            <a:r>
              <a:rPr lang="en-US" sz="2000" b="1" dirty="0">
                <a:latin typeface="Times New Roman" panose="02020603050405020304" pitchFamily="18" charset="0"/>
                <a:cs typeface="Times New Roman" panose="02020603050405020304" pitchFamily="18" charset="0"/>
                <a:hlinkClick r:id="rId2"/>
              </a:rPr>
              <a:t>deepakgupta@mait.ac.in</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Web: sites.google.com/view/</a:t>
            </a:r>
            <a:r>
              <a:rPr lang="en-US" sz="2000" b="1" dirty="0" err="1">
                <a:latin typeface="Times New Roman" panose="02020603050405020304" pitchFamily="18" charset="0"/>
                <a:cs typeface="Times New Roman" panose="02020603050405020304" pitchFamily="18" charset="0"/>
              </a:rPr>
              <a:t>drdeepakgupta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26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Common Bus Via Multiplexer</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p:txBody>
          <a:bodyPr/>
          <a:lstStyle/>
          <a:p>
            <a:r>
              <a:rPr lang="en-US" dirty="0"/>
              <a:t>Example 4 Registers (A, B, C, D) where each register is of 4 bits </a:t>
            </a:r>
          </a:p>
          <a:p>
            <a:endParaRPr lang="en-US" dirty="0"/>
          </a:p>
          <a:p>
            <a:r>
              <a:rPr lang="en-US" dirty="0"/>
              <a:t>Number of Multiplexers: 4 multiplexers, one for each bit of register</a:t>
            </a:r>
          </a:p>
          <a:p>
            <a:endParaRPr lang="en-US" dirty="0"/>
          </a:p>
          <a:p>
            <a:r>
              <a:rPr lang="en-US" dirty="0"/>
              <a:t>Size of Multiplexers needed: 4 X 1, number of registers</a:t>
            </a:r>
          </a:p>
          <a:p>
            <a:endParaRPr lang="en-US" dirty="0"/>
          </a:p>
          <a:p>
            <a:r>
              <a:rPr lang="en-US" dirty="0"/>
              <a:t>Number of selection input in each Mux: 2 Select Lines to select one of the 4 registers</a:t>
            </a:r>
          </a:p>
        </p:txBody>
      </p:sp>
    </p:spTree>
    <p:extLst>
      <p:ext uri="{BB962C8B-B14F-4D97-AF65-F5344CB8AC3E}">
        <p14:creationId xmlns:p14="http://schemas.microsoft.com/office/powerpoint/2010/main" val="9984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E3BD0-0109-4599-AEC5-7B08EEB6E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33567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Common Bus Via Tristate Buffer</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a:xfrm>
            <a:off x="838200" y="3428999"/>
            <a:ext cx="10515600" cy="2747963"/>
          </a:xfrm>
        </p:spPr>
        <p:txBody>
          <a:bodyPr>
            <a:normAutofit lnSpcReduction="10000"/>
          </a:bodyPr>
          <a:lstStyle/>
          <a:p>
            <a:r>
              <a:rPr lang="en-US" dirty="0"/>
              <a:t>Example 4 Registers (A, B, C, D) where each register is of 4 bits </a:t>
            </a:r>
          </a:p>
          <a:p>
            <a:endParaRPr lang="en-US" dirty="0"/>
          </a:p>
          <a:p>
            <a:r>
              <a:rPr lang="en-US" dirty="0"/>
              <a:t>Number of Decoders: 4 decoders, one for each bit of register</a:t>
            </a:r>
          </a:p>
          <a:p>
            <a:pPr marL="0" indent="0">
              <a:buNone/>
            </a:pPr>
            <a:endParaRPr lang="en-US" dirty="0"/>
          </a:p>
          <a:p>
            <a:r>
              <a:rPr lang="en-US" dirty="0"/>
              <a:t>Number of tristate buffers: 16, multiplication of no of registers and their size</a:t>
            </a:r>
          </a:p>
        </p:txBody>
      </p:sp>
      <p:pic>
        <p:nvPicPr>
          <p:cNvPr id="6" name="Picture 5">
            <a:extLst>
              <a:ext uri="{FF2B5EF4-FFF2-40B4-BE49-F238E27FC236}">
                <a16:creationId xmlns:a16="http://schemas.microsoft.com/office/drawing/2014/main" id="{1824E3F6-8486-454B-AB33-E250AA85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486" y="1690688"/>
            <a:ext cx="7163623" cy="1325562"/>
          </a:xfrm>
          <a:prstGeom prst="rect">
            <a:avLst/>
          </a:prstGeom>
        </p:spPr>
      </p:pic>
    </p:spTree>
    <p:extLst>
      <p:ext uri="{BB962C8B-B14F-4D97-AF65-F5344CB8AC3E}">
        <p14:creationId xmlns:p14="http://schemas.microsoft.com/office/powerpoint/2010/main" val="55252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C6943-5F70-4FD1-A8D4-009E6A08F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935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BB4-48FF-4DE7-8CC3-F8FB9D3FA722}"/>
              </a:ext>
            </a:extLst>
          </p:cNvPr>
          <p:cNvSpPr>
            <a:spLocks noGrp="1"/>
          </p:cNvSpPr>
          <p:nvPr>
            <p:ph type="title"/>
          </p:nvPr>
        </p:nvSpPr>
        <p:spPr/>
        <p:txBody>
          <a:bodyPr/>
          <a:lstStyle/>
          <a:p>
            <a:r>
              <a:rPr lang="en-US" dirty="0"/>
              <a:t>Computer Registers</a:t>
            </a:r>
          </a:p>
        </p:txBody>
      </p:sp>
      <p:pic>
        <p:nvPicPr>
          <p:cNvPr id="5" name="Picture 4">
            <a:extLst>
              <a:ext uri="{FF2B5EF4-FFF2-40B4-BE49-F238E27FC236}">
                <a16:creationId xmlns:a16="http://schemas.microsoft.com/office/drawing/2014/main" id="{881A8B4F-3143-4B07-ADB2-F5F40C231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720762"/>
            <a:ext cx="10515600" cy="4622888"/>
          </a:xfrm>
          <a:prstGeom prst="rect">
            <a:avLst/>
          </a:prstGeom>
        </p:spPr>
      </p:pic>
    </p:spTree>
    <p:extLst>
      <p:ext uri="{BB962C8B-B14F-4D97-AF65-F5344CB8AC3E}">
        <p14:creationId xmlns:p14="http://schemas.microsoft.com/office/powerpoint/2010/main" val="118343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8BD2-FA5F-4EED-A387-838A6417B445}"/>
              </a:ext>
            </a:extLst>
          </p:cNvPr>
          <p:cNvSpPr>
            <a:spLocks noGrp="1"/>
          </p:cNvSpPr>
          <p:nvPr>
            <p:ph type="title"/>
          </p:nvPr>
        </p:nvSpPr>
        <p:spPr/>
        <p:txBody>
          <a:bodyPr/>
          <a:lstStyle/>
          <a:p>
            <a:r>
              <a:rPr lang="en-US" dirty="0"/>
              <a:t>Bus Organization</a:t>
            </a:r>
          </a:p>
        </p:txBody>
      </p:sp>
      <p:pic>
        <p:nvPicPr>
          <p:cNvPr id="5" name="Picture 4">
            <a:extLst>
              <a:ext uri="{FF2B5EF4-FFF2-40B4-BE49-F238E27FC236}">
                <a16:creationId xmlns:a16="http://schemas.microsoft.com/office/drawing/2014/main" id="{368E75D9-D16F-4691-8A43-A336E1DBD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1431595"/>
            <a:ext cx="7125775" cy="4473905"/>
          </a:xfrm>
          <a:prstGeom prst="rect">
            <a:avLst/>
          </a:prstGeom>
        </p:spPr>
      </p:pic>
    </p:spTree>
    <p:extLst>
      <p:ext uri="{BB962C8B-B14F-4D97-AF65-F5344CB8AC3E}">
        <p14:creationId xmlns:p14="http://schemas.microsoft.com/office/powerpoint/2010/main" val="383626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F5C00C-E095-4DE6-9ABA-0C1B1B556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2140"/>
            <a:ext cx="9398043" cy="6158185"/>
          </a:xfrm>
          <a:prstGeom prst="rect">
            <a:avLst/>
          </a:prstGeom>
        </p:spPr>
      </p:pic>
    </p:spTree>
    <p:extLst>
      <p:ext uri="{BB962C8B-B14F-4D97-AF65-F5344CB8AC3E}">
        <p14:creationId xmlns:p14="http://schemas.microsoft.com/office/powerpoint/2010/main" val="603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478E-EB69-4854-8917-11545154D95F}"/>
              </a:ext>
            </a:extLst>
          </p:cNvPr>
          <p:cNvSpPr>
            <a:spLocks noGrp="1"/>
          </p:cNvSpPr>
          <p:nvPr>
            <p:ph type="title"/>
          </p:nvPr>
        </p:nvSpPr>
        <p:spPr/>
        <p:txBody>
          <a:bodyPr/>
          <a:lstStyle/>
          <a:p>
            <a:r>
              <a:rPr lang="en-US" dirty="0"/>
              <a:t>Bus Arbitration</a:t>
            </a:r>
          </a:p>
        </p:txBody>
      </p:sp>
      <p:sp>
        <p:nvSpPr>
          <p:cNvPr id="3" name="Content Placeholder 2">
            <a:extLst>
              <a:ext uri="{FF2B5EF4-FFF2-40B4-BE49-F238E27FC236}">
                <a16:creationId xmlns:a16="http://schemas.microsoft.com/office/drawing/2014/main" id="{FD39B380-C5EB-4A75-9286-4B9CC182D0F4}"/>
              </a:ext>
            </a:extLst>
          </p:cNvPr>
          <p:cNvSpPr>
            <a:spLocks noGrp="1"/>
          </p:cNvSpPr>
          <p:nvPr>
            <p:ph idx="1"/>
          </p:nvPr>
        </p:nvSpPr>
        <p:spPr>
          <a:xfrm>
            <a:off x="838200" y="1485900"/>
            <a:ext cx="10515600" cy="4691063"/>
          </a:xfrm>
        </p:spPr>
        <p:txBody>
          <a:bodyPr/>
          <a:lstStyle/>
          <a:p>
            <a:pPr algn="just"/>
            <a:r>
              <a:rPr lang="en-US" sz="1800" b="1" i="0" u="none" strike="noStrike" baseline="0" dirty="0">
                <a:latin typeface="Times-Bold"/>
              </a:rPr>
              <a:t>Bus Arbitration: </a:t>
            </a:r>
            <a:r>
              <a:rPr lang="en-US" sz="1800" b="0" i="0" u="none" strike="noStrike" baseline="0" dirty="0">
                <a:latin typeface="Times-Roman"/>
              </a:rPr>
              <a:t>A mechanism which decides the selection of current master to access bus is known as bus arbitration</a:t>
            </a:r>
          </a:p>
          <a:p>
            <a:pPr algn="l"/>
            <a:endParaRPr lang="en-US" sz="1800" dirty="0">
              <a:latin typeface="Times-Roman"/>
            </a:endParaRPr>
          </a:p>
          <a:p>
            <a:pPr algn="just"/>
            <a:r>
              <a:rPr lang="en-US" sz="1800" b="0" i="0" u="none" strike="noStrike" baseline="0" dirty="0">
                <a:latin typeface="Times-Roman"/>
              </a:rPr>
              <a:t>Amongst several masters and slave units are connected to a shared bus, it may happen that more than one master or slave units will request access to the bus at a same time. In such situations bus access is give to the master having highest priority. A mechanism which decides the selection of current master to access bus is known as bus arbitration. Three different mechanisms are commonly used for this.</a:t>
            </a:r>
          </a:p>
          <a:p>
            <a:pPr marL="0" indent="0" algn="l">
              <a:buNone/>
            </a:pPr>
            <a:r>
              <a:rPr lang="en-US" sz="1800" b="0" i="0" u="none" strike="noStrike" baseline="0" dirty="0">
                <a:latin typeface="Times-Roman"/>
              </a:rPr>
              <a:t>1. Daisy chaining</a:t>
            </a:r>
          </a:p>
          <a:p>
            <a:pPr marL="0" indent="0" algn="l">
              <a:buNone/>
            </a:pPr>
            <a:r>
              <a:rPr lang="en-US" sz="1800" b="0" i="0" u="none" strike="noStrike" baseline="0" dirty="0">
                <a:latin typeface="Times-Roman"/>
              </a:rPr>
              <a:t>2. Parallel arbitration</a:t>
            </a:r>
          </a:p>
          <a:p>
            <a:pPr marL="0" indent="0" algn="l">
              <a:buNone/>
            </a:pPr>
            <a:r>
              <a:rPr lang="en-US" sz="1800" b="0" i="0" u="none" strike="noStrike" baseline="0" dirty="0">
                <a:latin typeface="Times-Roman"/>
              </a:rPr>
              <a:t>3. Independent requesting</a:t>
            </a:r>
            <a:endParaRPr lang="en-US" dirty="0"/>
          </a:p>
        </p:txBody>
      </p:sp>
    </p:spTree>
    <p:extLst>
      <p:ext uri="{BB962C8B-B14F-4D97-AF65-F5344CB8AC3E}">
        <p14:creationId xmlns:p14="http://schemas.microsoft.com/office/powerpoint/2010/main" val="120476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0BE6-017E-4AD6-98BC-5192F0F5112F}"/>
              </a:ext>
            </a:extLst>
          </p:cNvPr>
          <p:cNvSpPr>
            <a:spLocks noGrp="1"/>
          </p:cNvSpPr>
          <p:nvPr>
            <p:ph type="title"/>
          </p:nvPr>
        </p:nvSpPr>
        <p:spPr/>
        <p:txBody>
          <a:bodyPr/>
          <a:lstStyle/>
          <a:p>
            <a:r>
              <a:rPr lang="en-US" dirty="0"/>
              <a:t>Daisy Chaining</a:t>
            </a:r>
          </a:p>
        </p:txBody>
      </p:sp>
      <p:sp>
        <p:nvSpPr>
          <p:cNvPr id="3" name="Content Placeholder 2">
            <a:extLst>
              <a:ext uri="{FF2B5EF4-FFF2-40B4-BE49-F238E27FC236}">
                <a16:creationId xmlns:a16="http://schemas.microsoft.com/office/drawing/2014/main" id="{90F7B3A1-4B4F-49F1-BF73-413AD6AE8DE1}"/>
              </a:ext>
            </a:extLst>
          </p:cNvPr>
          <p:cNvSpPr>
            <a:spLocks noGrp="1"/>
          </p:cNvSpPr>
          <p:nvPr>
            <p:ph idx="1"/>
          </p:nvPr>
        </p:nvSpPr>
        <p:spPr>
          <a:xfrm>
            <a:off x="838200" y="1533525"/>
            <a:ext cx="10515600" cy="1325563"/>
          </a:xfrm>
        </p:spPr>
        <p:txBody>
          <a:bodyPr>
            <a:normAutofit lnSpcReduction="10000"/>
          </a:bodyPr>
          <a:lstStyle/>
          <a:p>
            <a:pPr algn="just"/>
            <a:r>
              <a:rPr lang="en-US" sz="1800" b="0" i="0" u="none" strike="noStrike" baseline="0" dirty="0">
                <a:latin typeface="Times-Roman"/>
              </a:rPr>
              <a:t>Daisy chaining method is cheaper and simple method. All masters make use of the same line for bus request. The bus grant signal serially propagates through each master until it encounters the first one that is requesting access to the bus. This master blocks the propagation of the bus grant signal, activates the busy line and gains control of the bus. Therefore, any other requesting module will not receive the grant signal and hence cannot get the bus access.</a:t>
            </a:r>
            <a:endParaRPr lang="en-US" dirty="0"/>
          </a:p>
        </p:txBody>
      </p:sp>
      <p:pic>
        <p:nvPicPr>
          <p:cNvPr id="5" name="Picture 4">
            <a:extLst>
              <a:ext uri="{FF2B5EF4-FFF2-40B4-BE49-F238E27FC236}">
                <a16:creationId xmlns:a16="http://schemas.microsoft.com/office/drawing/2014/main" id="{9714574C-3016-4166-8DE8-6A05C695B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5" y="3046362"/>
            <a:ext cx="10515600" cy="3040113"/>
          </a:xfrm>
          <a:prstGeom prst="rect">
            <a:avLst/>
          </a:prstGeom>
        </p:spPr>
      </p:pic>
    </p:spTree>
    <p:extLst>
      <p:ext uri="{BB962C8B-B14F-4D97-AF65-F5344CB8AC3E}">
        <p14:creationId xmlns:p14="http://schemas.microsoft.com/office/powerpoint/2010/main" val="202225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BDD2-4D66-4D7F-AAB7-CD48E762221D}"/>
              </a:ext>
            </a:extLst>
          </p:cNvPr>
          <p:cNvSpPr>
            <a:spLocks noGrp="1"/>
          </p:cNvSpPr>
          <p:nvPr>
            <p:ph type="title"/>
          </p:nvPr>
        </p:nvSpPr>
        <p:spPr/>
        <p:txBody>
          <a:bodyPr/>
          <a:lstStyle/>
          <a:p>
            <a:r>
              <a:rPr lang="en-US" dirty="0"/>
              <a:t>Parallel Arbitration</a:t>
            </a:r>
          </a:p>
        </p:txBody>
      </p:sp>
      <p:sp>
        <p:nvSpPr>
          <p:cNvPr id="3" name="Content Placeholder 2">
            <a:extLst>
              <a:ext uri="{FF2B5EF4-FFF2-40B4-BE49-F238E27FC236}">
                <a16:creationId xmlns:a16="http://schemas.microsoft.com/office/drawing/2014/main" id="{E714AC62-5DC9-454F-9F61-4744F2306FD0}"/>
              </a:ext>
            </a:extLst>
          </p:cNvPr>
          <p:cNvSpPr>
            <a:spLocks noGrp="1"/>
          </p:cNvSpPr>
          <p:nvPr>
            <p:ph idx="1"/>
          </p:nvPr>
        </p:nvSpPr>
        <p:spPr>
          <a:xfrm>
            <a:off x="838200" y="1690688"/>
            <a:ext cx="10515600" cy="917575"/>
          </a:xfrm>
        </p:spPr>
        <p:txBody>
          <a:bodyPr/>
          <a:lstStyle/>
          <a:p>
            <a:pPr algn="just"/>
            <a:r>
              <a:rPr lang="en-US" sz="1800" b="0" i="0" u="none" strike="noStrike" baseline="0" dirty="0">
                <a:latin typeface="Times-Roman"/>
              </a:rPr>
              <a:t>Figure shows the parallel arbitration logic, it consists of priority encoder and a decoder. In this mechanism, each bus arbiter has a bus request output line and a bus acknowledges input line. Each arbiter enables the request line when its device (processor) is requesting access to the system bus.</a:t>
            </a:r>
            <a:endParaRPr lang="en-US" dirty="0"/>
          </a:p>
        </p:txBody>
      </p:sp>
      <p:pic>
        <p:nvPicPr>
          <p:cNvPr id="5" name="Picture 4">
            <a:extLst>
              <a:ext uri="{FF2B5EF4-FFF2-40B4-BE49-F238E27FC236}">
                <a16:creationId xmlns:a16="http://schemas.microsoft.com/office/drawing/2014/main" id="{7987ED6C-6B53-4F5C-944D-5108E6F2F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2711362"/>
            <a:ext cx="9334500" cy="3660863"/>
          </a:xfrm>
          <a:prstGeom prst="rect">
            <a:avLst/>
          </a:prstGeom>
        </p:spPr>
      </p:pic>
    </p:spTree>
    <p:extLst>
      <p:ext uri="{BB962C8B-B14F-4D97-AF65-F5344CB8AC3E}">
        <p14:creationId xmlns:p14="http://schemas.microsoft.com/office/powerpoint/2010/main" val="193089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140-178A-4790-8CB7-B7143B3E45D3}"/>
              </a:ext>
            </a:extLst>
          </p:cNvPr>
          <p:cNvSpPr>
            <a:spLocks noGrp="1"/>
          </p:cNvSpPr>
          <p:nvPr>
            <p:ph type="title"/>
          </p:nvPr>
        </p:nvSpPr>
        <p:spPr>
          <a:xfrm>
            <a:off x="838200" y="365126"/>
            <a:ext cx="10515600" cy="730250"/>
          </a:xfrm>
        </p:spPr>
        <p:txBody>
          <a:bodyPr/>
          <a:lstStyle/>
          <a:p>
            <a:r>
              <a:rPr lang="en-US" dirty="0"/>
              <a:t>Logical Microoperations</a:t>
            </a:r>
          </a:p>
        </p:txBody>
      </p:sp>
      <p:pic>
        <p:nvPicPr>
          <p:cNvPr id="5" name="Picture 4">
            <a:extLst>
              <a:ext uri="{FF2B5EF4-FFF2-40B4-BE49-F238E27FC236}">
                <a16:creationId xmlns:a16="http://schemas.microsoft.com/office/drawing/2014/main" id="{27BAC971-7DC4-4392-B4C0-D364D1925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597" y="1524001"/>
            <a:ext cx="8805991" cy="3933824"/>
          </a:xfrm>
          <a:prstGeom prst="rect">
            <a:avLst/>
          </a:prstGeom>
        </p:spPr>
      </p:pic>
    </p:spTree>
    <p:extLst>
      <p:ext uri="{BB962C8B-B14F-4D97-AF65-F5344CB8AC3E}">
        <p14:creationId xmlns:p14="http://schemas.microsoft.com/office/powerpoint/2010/main" val="56234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045D-4C46-4765-BA4A-C4C05E9BF53E}"/>
              </a:ext>
            </a:extLst>
          </p:cNvPr>
          <p:cNvSpPr>
            <a:spLocks noGrp="1"/>
          </p:cNvSpPr>
          <p:nvPr>
            <p:ph type="title"/>
          </p:nvPr>
        </p:nvSpPr>
        <p:spPr/>
        <p:txBody>
          <a:bodyPr/>
          <a:lstStyle/>
          <a:p>
            <a:r>
              <a:rPr lang="en-US" dirty="0"/>
              <a:t>Independent Priority</a:t>
            </a:r>
          </a:p>
        </p:txBody>
      </p:sp>
      <p:sp>
        <p:nvSpPr>
          <p:cNvPr id="3" name="Content Placeholder 2">
            <a:extLst>
              <a:ext uri="{FF2B5EF4-FFF2-40B4-BE49-F238E27FC236}">
                <a16:creationId xmlns:a16="http://schemas.microsoft.com/office/drawing/2014/main" id="{B850C9B1-7EB8-4B0F-BAE8-EF2413D2A922}"/>
              </a:ext>
            </a:extLst>
          </p:cNvPr>
          <p:cNvSpPr>
            <a:spLocks noGrp="1"/>
          </p:cNvSpPr>
          <p:nvPr>
            <p:ph idx="1"/>
          </p:nvPr>
        </p:nvSpPr>
        <p:spPr>
          <a:xfrm>
            <a:off x="838200" y="1552575"/>
            <a:ext cx="10515600" cy="942975"/>
          </a:xfrm>
        </p:spPr>
        <p:txBody>
          <a:bodyPr/>
          <a:lstStyle/>
          <a:p>
            <a:pPr algn="just"/>
            <a:r>
              <a:rPr lang="en-US" sz="1800" b="0" i="0" u="none" strike="noStrike" baseline="0" dirty="0">
                <a:latin typeface="Times-Roman"/>
              </a:rPr>
              <a:t>Figure shows the system connections for the independent priority scheme. In this scheme each master has a separate pair of bus request and bus grant lines and each pair has a priority assigned to it. The built in priority encoder within the controller selects the highest priority and asserts the corresponding bus grant signal.</a:t>
            </a:r>
            <a:endParaRPr lang="en-US" dirty="0"/>
          </a:p>
        </p:txBody>
      </p:sp>
      <p:pic>
        <p:nvPicPr>
          <p:cNvPr id="5" name="Picture 4">
            <a:extLst>
              <a:ext uri="{FF2B5EF4-FFF2-40B4-BE49-F238E27FC236}">
                <a16:creationId xmlns:a16="http://schemas.microsoft.com/office/drawing/2014/main" id="{4F4E0201-5244-4263-86B7-678CA7B2E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6" y="2746242"/>
            <a:ext cx="8753474" cy="3704563"/>
          </a:xfrm>
          <a:prstGeom prst="rect">
            <a:avLst/>
          </a:prstGeom>
        </p:spPr>
      </p:pic>
    </p:spTree>
    <p:extLst>
      <p:ext uri="{BB962C8B-B14F-4D97-AF65-F5344CB8AC3E}">
        <p14:creationId xmlns:p14="http://schemas.microsoft.com/office/powerpoint/2010/main" val="57070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ACD050-5B15-4B0E-B40F-9A2908DBF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52" y="838177"/>
            <a:ext cx="10499848" cy="1323998"/>
          </a:xfrm>
          <a:prstGeom prst="rect">
            <a:avLst/>
          </a:prstGeom>
        </p:spPr>
      </p:pic>
      <p:pic>
        <p:nvPicPr>
          <p:cNvPr id="7" name="Picture 6">
            <a:extLst>
              <a:ext uri="{FF2B5EF4-FFF2-40B4-BE49-F238E27FC236}">
                <a16:creationId xmlns:a16="http://schemas.microsoft.com/office/drawing/2014/main" id="{CB27427F-C565-4D8C-B362-0F837F9B2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52" y="2286013"/>
            <a:ext cx="10356973" cy="1495430"/>
          </a:xfrm>
          <a:prstGeom prst="rect">
            <a:avLst/>
          </a:prstGeom>
        </p:spPr>
      </p:pic>
      <p:pic>
        <p:nvPicPr>
          <p:cNvPr id="9" name="Picture 8">
            <a:extLst>
              <a:ext uri="{FF2B5EF4-FFF2-40B4-BE49-F238E27FC236}">
                <a16:creationId xmlns:a16="http://schemas.microsoft.com/office/drawing/2014/main" id="{42547A47-8C0B-43B2-8052-D0858B41C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527" y="3905281"/>
            <a:ext cx="10356973" cy="1038194"/>
          </a:xfrm>
          <a:prstGeom prst="rect">
            <a:avLst/>
          </a:prstGeom>
        </p:spPr>
      </p:pic>
      <p:pic>
        <p:nvPicPr>
          <p:cNvPr id="11" name="Picture 10">
            <a:extLst>
              <a:ext uri="{FF2B5EF4-FFF2-40B4-BE49-F238E27FC236}">
                <a16:creationId xmlns:a16="http://schemas.microsoft.com/office/drawing/2014/main" id="{142A78A5-E67E-432B-9542-BDC3A5A3A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4608" y="5168930"/>
            <a:ext cx="7327992" cy="711237"/>
          </a:xfrm>
          <a:prstGeom prst="rect">
            <a:avLst/>
          </a:prstGeom>
        </p:spPr>
      </p:pic>
    </p:spTree>
    <p:extLst>
      <p:ext uri="{BB962C8B-B14F-4D97-AF65-F5344CB8AC3E}">
        <p14:creationId xmlns:p14="http://schemas.microsoft.com/office/powerpoint/2010/main" val="216173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A7908A-83B8-408B-9021-AC2D880AD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5" y="688916"/>
            <a:ext cx="9585449" cy="5521384"/>
          </a:xfrm>
          <a:prstGeom prst="rect">
            <a:avLst/>
          </a:prstGeom>
        </p:spPr>
      </p:pic>
    </p:spTree>
    <p:extLst>
      <p:ext uri="{BB962C8B-B14F-4D97-AF65-F5344CB8AC3E}">
        <p14:creationId xmlns:p14="http://schemas.microsoft.com/office/powerpoint/2010/main" val="5794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12AE9-75BE-48B6-B529-3568EB3CF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26" y="787263"/>
            <a:ext cx="10814174" cy="5394461"/>
          </a:xfrm>
          <a:prstGeom prst="rect">
            <a:avLst/>
          </a:prstGeom>
        </p:spPr>
      </p:pic>
    </p:spTree>
    <p:extLst>
      <p:ext uri="{BB962C8B-B14F-4D97-AF65-F5344CB8AC3E}">
        <p14:creationId xmlns:p14="http://schemas.microsoft.com/office/powerpoint/2010/main" val="283621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B7043-3B72-4AD7-B79D-1B19BD768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27" y="1127108"/>
            <a:ext cx="10188697" cy="1368442"/>
          </a:xfrm>
          <a:prstGeom prst="rect">
            <a:avLst/>
          </a:prstGeom>
        </p:spPr>
      </p:pic>
      <p:pic>
        <p:nvPicPr>
          <p:cNvPr id="5" name="Picture 4">
            <a:extLst>
              <a:ext uri="{FF2B5EF4-FFF2-40B4-BE49-F238E27FC236}">
                <a16:creationId xmlns:a16="http://schemas.microsoft.com/office/drawing/2014/main" id="{D84BF6E7-FDFF-4316-B8C7-B7263BA4B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26" y="2901895"/>
            <a:ext cx="9188574" cy="3000144"/>
          </a:xfrm>
          <a:prstGeom prst="rect">
            <a:avLst/>
          </a:prstGeom>
        </p:spPr>
      </p:pic>
    </p:spTree>
    <p:extLst>
      <p:ext uri="{BB962C8B-B14F-4D97-AF65-F5344CB8AC3E}">
        <p14:creationId xmlns:p14="http://schemas.microsoft.com/office/powerpoint/2010/main" val="142885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140-178A-4790-8CB7-B7143B3E45D3}"/>
              </a:ext>
            </a:extLst>
          </p:cNvPr>
          <p:cNvSpPr>
            <a:spLocks noGrp="1"/>
          </p:cNvSpPr>
          <p:nvPr>
            <p:ph type="title"/>
          </p:nvPr>
        </p:nvSpPr>
        <p:spPr>
          <a:xfrm>
            <a:off x="838200" y="365126"/>
            <a:ext cx="10515600" cy="730250"/>
          </a:xfrm>
        </p:spPr>
        <p:txBody>
          <a:bodyPr/>
          <a:lstStyle/>
          <a:p>
            <a:r>
              <a:rPr lang="en-US" dirty="0"/>
              <a:t>Selective Operations</a:t>
            </a:r>
          </a:p>
        </p:txBody>
      </p:sp>
      <p:pic>
        <p:nvPicPr>
          <p:cNvPr id="5" name="Picture 4">
            <a:extLst>
              <a:ext uri="{FF2B5EF4-FFF2-40B4-BE49-F238E27FC236}">
                <a16:creationId xmlns:a16="http://schemas.microsoft.com/office/drawing/2014/main" id="{F9C4EC89-1340-460E-A69D-07C38249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58864"/>
            <a:ext cx="9867900" cy="2146336"/>
          </a:xfrm>
          <a:prstGeom prst="rect">
            <a:avLst/>
          </a:prstGeom>
        </p:spPr>
      </p:pic>
      <p:pic>
        <p:nvPicPr>
          <p:cNvPr id="7" name="Picture 6">
            <a:extLst>
              <a:ext uri="{FF2B5EF4-FFF2-40B4-BE49-F238E27FC236}">
                <a16:creationId xmlns:a16="http://schemas.microsoft.com/office/drawing/2014/main" id="{93A2E629-2DB1-4E89-8B76-D37F665B5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95667"/>
            <a:ext cx="9791700" cy="2146336"/>
          </a:xfrm>
          <a:prstGeom prst="rect">
            <a:avLst/>
          </a:prstGeom>
        </p:spPr>
      </p:pic>
    </p:spTree>
    <p:extLst>
      <p:ext uri="{BB962C8B-B14F-4D97-AF65-F5344CB8AC3E}">
        <p14:creationId xmlns:p14="http://schemas.microsoft.com/office/powerpoint/2010/main" val="187791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140-178A-4790-8CB7-B7143B3E45D3}"/>
              </a:ext>
            </a:extLst>
          </p:cNvPr>
          <p:cNvSpPr>
            <a:spLocks noGrp="1"/>
          </p:cNvSpPr>
          <p:nvPr>
            <p:ph type="title"/>
          </p:nvPr>
        </p:nvSpPr>
        <p:spPr>
          <a:xfrm>
            <a:off x="838200" y="365126"/>
            <a:ext cx="10515600" cy="730250"/>
          </a:xfrm>
        </p:spPr>
        <p:txBody>
          <a:bodyPr/>
          <a:lstStyle/>
          <a:p>
            <a:r>
              <a:rPr lang="en-US" dirty="0"/>
              <a:t>Selective Operations</a:t>
            </a:r>
          </a:p>
        </p:txBody>
      </p:sp>
      <p:pic>
        <p:nvPicPr>
          <p:cNvPr id="4" name="Picture 3">
            <a:extLst>
              <a:ext uri="{FF2B5EF4-FFF2-40B4-BE49-F238E27FC236}">
                <a16:creationId xmlns:a16="http://schemas.microsoft.com/office/drawing/2014/main" id="{8DF55026-DED3-4894-AC90-8BE198CA1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84292"/>
            <a:ext cx="10325100" cy="1844708"/>
          </a:xfrm>
          <a:prstGeom prst="rect">
            <a:avLst/>
          </a:prstGeom>
        </p:spPr>
      </p:pic>
      <p:pic>
        <p:nvPicPr>
          <p:cNvPr id="8" name="Picture 7">
            <a:extLst>
              <a:ext uri="{FF2B5EF4-FFF2-40B4-BE49-F238E27FC236}">
                <a16:creationId xmlns:a16="http://schemas.microsoft.com/office/drawing/2014/main" id="{15D3FBD7-CDFA-4D2C-8128-5F5E4ABA2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590890"/>
            <a:ext cx="9972675" cy="2076485"/>
          </a:xfrm>
          <a:prstGeom prst="rect">
            <a:avLst/>
          </a:prstGeom>
        </p:spPr>
      </p:pic>
    </p:spTree>
    <p:extLst>
      <p:ext uri="{BB962C8B-B14F-4D97-AF65-F5344CB8AC3E}">
        <p14:creationId xmlns:p14="http://schemas.microsoft.com/office/powerpoint/2010/main" val="348712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140-178A-4790-8CB7-B7143B3E45D3}"/>
              </a:ext>
            </a:extLst>
          </p:cNvPr>
          <p:cNvSpPr>
            <a:spLocks noGrp="1"/>
          </p:cNvSpPr>
          <p:nvPr>
            <p:ph type="title"/>
          </p:nvPr>
        </p:nvSpPr>
        <p:spPr>
          <a:xfrm>
            <a:off x="838200" y="365126"/>
            <a:ext cx="10515600" cy="730250"/>
          </a:xfrm>
        </p:spPr>
        <p:txBody>
          <a:bodyPr/>
          <a:lstStyle/>
          <a:p>
            <a:r>
              <a:rPr lang="en-US" dirty="0"/>
              <a:t>Shift Microoperations</a:t>
            </a:r>
          </a:p>
        </p:txBody>
      </p:sp>
      <p:sp>
        <p:nvSpPr>
          <p:cNvPr id="6" name="Title 1">
            <a:extLst>
              <a:ext uri="{FF2B5EF4-FFF2-40B4-BE49-F238E27FC236}">
                <a16:creationId xmlns:a16="http://schemas.microsoft.com/office/drawing/2014/main" id="{149F56A9-4260-4826-904B-35B3D11E94E1}"/>
              </a:ext>
            </a:extLst>
          </p:cNvPr>
          <p:cNvSpPr txBox="1">
            <a:spLocks/>
          </p:cNvSpPr>
          <p:nvPr/>
        </p:nvSpPr>
        <p:spPr>
          <a:xfrm>
            <a:off x="838200" y="1374775"/>
            <a:ext cx="10515600" cy="247332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l"/>
            <a:r>
              <a:rPr lang="en-US" sz="2800" b="0" i="0" u="none" strike="noStrike" baseline="0" dirty="0">
                <a:latin typeface="Times-Roman"/>
              </a:rPr>
              <a:t>Shift microoperation can be classified as:</a:t>
            </a:r>
          </a:p>
          <a:p>
            <a:pPr algn="l"/>
            <a:endParaRPr lang="en-US" sz="2800" b="0" i="0" u="none" strike="noStrike" baseline="0" dirty="0">
              <a:latin typeface="Times-Roman"/>
            </a:endParaRPr>
          </a:p>
          <a:p>
            <a:pPr marL="342900" indent="-342900" algn="l">
              <a:buAutoNum type="alphaLcParenBoth"/>
            </a:pPr>
            <a:r>
              <a:rPr lang="en-US" sz="2800" b="0" i="0" u="none" strike="noStrike" baseline="0" dirty="0">
                <a:latin typeface="Times-Roman"/>
              </a:rPr>
              <a:t>Logical, </a:t>
            </a:r>
          </a:p>
          <a:p>
            <a:pPr marL="342900" indent="-342900" algn="l">
              <a:buAutoNum type="alphaLcParenBoth"/>
            </a:pPr>
            <a:endParaRPr lang="en-US" sz="2800" b="0" i="0" u="none" strike="noStrike" baseline="0" dirty="0">
              <a:latin typeface="Times-Roman"/>
            </a:endParaRPr>
          </a:p>
          <a:p>
            <a:pPr marL="342900" indent="-342900" algn="l">
              <a:buAutoNum type="alphaLcParenBoth"/>
            </a:pPr>
            <a:r>
              <a:rPr lang="en-US" sz="2800" b="0" i="0" u="none" strike="noStrike" baseline="0" dirty="0">
                <a:latin typeface="Times-Roman"/>
              </a:rPr>
              <a:t>Circular, </a:t>
            </a:r>
          </a:p>
          <a:p>
            <a:pPr marL="342900" indent="-342900" algn="l">
              <a:buAutoNum type="alphaLcParenBoth"/>
            </a:pPr>
            <a:endParaRPr lang="en-US" sz="2800" b="0" i="0" u="none" strike="noStrike" baseline="0" dirty="0">
              <a:latin typeface="Times-Roman"/>
            </a:endParaRPr>
          </a:p>
          <a:p>
            <a:pPr marL="342900" indent="-342900" algn="l">
              <a:buAutoNum type="alphaLcParenBoth"/>
            </a:pPr>
            <a:r>
              <a:rPr lang="en-US" sz="2800" b="0" i="0" u="none" strike="noStrike" baseline="0" dirty="0">
                <a:latin typeface="Times-Roman"/>
              </a:rPr>
              <a:t>Arithmetic.</a:t>
            </a:r>
            <a:endParaRPr lang="en-US" sz="2800" dirty="0"/>
          </a:p>
        </p:txBody>
      </p:sp>
    </p:spTree>
    <p:extLst>
      <p:ext uri="{BB962C8B-B14F-4D97-AF65-F5344CB8AC3E}">
        <p14:creationId xmlns:p14="http://schemas.microsoft.com/office/powerpoint/2010/main" val="290064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140-178A-4790-8CB7-B7143B3E45D3}"/>
              </a:ext>
            </a:extLst>
          </p:cNvPr>
          <p:cNvSpPr>
            <a:spLocks noGrp="1"/>
          </p:cNvSpPr>
          <p:nvPr>
            <p:ph type="title"/>
          </p:nvPr>
        </p:nvSpPr>
        <p:spPr>
          <a:xfrm>
            <a:off x="838200" y="365126"/>
            <a:ext cx="10515600" cy="730250"/>
          </a:xfrm>
        </p:spPr>
        <p:txBody>
          <a:bodyPr/>
          <a:lstStyle/>
          <a:p>
            <a:r>
              <a:rPr lang="en-US" dirty="0"/>
              <a:t>4-bit logical shifter</a:t>
            </a:r>
          </a:p>
        </p:txBody>
      </p:sp>
      <p:pic>
        <p:nvPicPr>
          <p:cNvPr id="4" name="Picture 3">
            <a:extLst>
              <a:ext uri="{FF2B5EF4-FFF2-40B4-BE49-F238E27FC236}">
                <a16:creationId xmlns:a16="http://schemas.microsoft.com/office/drawing/2014/main" id="{F511DAB0-2F28-4E99-94A2-D18F605D9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1135045"/>
            <a:ext cx="7934325" cy="5150497"/>
          </a:xfrm>
          <a:prstGeom prst="rect">
            <a:avLst/>
          </a:prstGeom>
        </p:spPr>
      </p:pic>
    </p:spTree>
    <p:extLst>
      <p:ext uri="{BB962C8B-B14F-4D97-AF65-F5344CB8AC3E}">
        <p14:creationId xmlns:p14="http://schemas.microsoft.com/office/powerpoint/2010/main" val="203474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455AEB-9220-4491-B66A-322391DC4C6C}"/>
              </a:ext>
            </a:extLst>
          </p:cNvPr>
          <p:cNvSpPr txBox="1">
            <a:spLocks/>
          </p:cNvSpPr>
          <p:nvPr/>
        </p:nvSpPr>
        <p:spPr>
          <a:xfrm>
            <a:off x="838200" y="1212851"/>
            <a:ext cx="10515600" cy="2511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a:t>Q1. Design 4-bit Circular Shifter</a:t>
            </a:r>
          </a:p>
          <a:p>
            <a:endParaRPr lang="en-US" dirty="0"/>
          </a:p>
          <a:p>
            <a:r>
              <a:rPr lang="en-US" dirty="0"/>
              <a:t>Q2. Design 4-bit Arithmetic Shifter</a:t>
            </a:r>
          </a:p>
        </p:txBody>
      </p:sp>
    </p:spTree>
    <p:extLst>
      <p:ext uri="{BB962C8B-B14F-4D97-AF65-F5344CB8AC3E}">
        <p14:creationId xmlns:p14="http://schemas.microsoft.com/office/powerpoint/2010/main" val="79740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Bus and Memory Transfer</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p:txBody>
          <a:bodyPr>
            <a:normAutofit/>
          </a:bodyPr>
          <a:lstStyle/>
          <a:p>
            <a:pPr algn="just"/>
            <a:r>
              <a:rPr lang="en-US" sz="3200" b="1" i="0" u="none" strike="noStrike" baseline="0" dirty="0">
                <a:latin typeface="Times-Bold"/>
              </a:rPr>
              <a:t>Bus: </a:t>
            </a:r>
            <a:r>
              <a:rPr lang="en-US" sz="3200" b="0" i="0" u="none" strike="noStrike" baseline="0" dirty="0">
                <a:latin typeface="Times-Roman"/>
              </a:rPr>
              <a:t>A group of wires that connected several devices to carry the data (or) information is called as a bus.</a:t>
            </a:r>
          </a:p>
          <a:p>
            <a:pPr algn="just"/>
            <a:endParaRPr lang="en-US" sz="3200" b="0" i="0" u="none" strike="noStrike" baseline="0" dirty="0">
              <a:latin typeface="Times-Roman"/>
            </a:endParaRPr>
          </a:p>
          <a:p>
            <a:pPr algn="just"/>
            <a:r>
              <a:rPr lang="en-US" sz="3200" b="1" i="0" u="none" strike="noStrike" baseline="0" dirty="0">
                <a:latin typeface="Times-Bold"/>
              </a:rPr>
              <a:t>Bus Transfer: </a:t>
            </a:r>
            <a:r>
              <a:rPr lang="en-US" sz="3200" b="0" i="0" u="none" strike="noStrike" baseline="0" dirty="0">
                <a:latin typeface="Times-Roman"/>
              </a:rPr>
              <a:t>The data transfer between various blocks connected to the common bus is called bus transfer.</a:t>
            </a:r>
          </a:p>
          <a:p>
            <a:pPr algn="just"/>
            <a:endParaRPr lang="en-US" sz="3200" b="0" i="0" u="none" strike="noStrike" baseline="0" dirty="0">
              <a:latin typeface="Times-Roman"/>
            </a:endParaRPr>
          </a:p>
          <a:p>
            <a:pPr algn="just"/>
            <a:r>
              <a:rPr lang="en-US" sz="3200" b="1" i="0" u="none" strike="noStrike" baseline="0" dirty="0">
                <a:latin typeface="Times-Bold"/>
              </a:rPr>
              <a:t>Memory Transfer: </a:t>
            </a:r>
            <a:r>
              <a:rPr lang="en-US" sz="3200" b="0" i="0" u="none" strike="noStrike" baseline="0" dirty="0">
                <a:latin typeface="Times-Roman"/>
              </a:rPr>
              <a:t>The data is stored (write) into memory or read from memory is called memory transfer.</a:t>
            </a:r>
            <a:endParaRPr lang="en-US" sz="3200" dirty="0"/>
          </a:p>
        </p:txBody>
      </p:sp>
    </p:spTree>
    <p:extLst>
      <p:ext uri="{BB962C8B-B14F-4D97-AF65-F5344CB8AC3E}">
        <p14:creationId xmlns:p14="http://schemas.microsoft.com/office/powerpoint/2010/main" val="207799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71B-4BDD-43E7-9191-01659097AF36}"/>
              </a:ext>
            </a:extLst>
          </p:cNvPr>
          <p:cNvSpPr>
            <a:spLocks noGrp="1"/>
          </p:cNvSpPr>
          <p:nvPr>
            <p:ph type="title"/>
          </p:nvPr>
        </p:nvSpPr>
        <p:spPr/>
        <p:txBody>
          <a:bodyPr/>
          <a:lstStyle/>
          <a:p>
            <a:r>
              <a:rPr lang="en-US" dirty="0"/>
              <a:t>Designing of Common Bus System</a:t>
            </a:r>
          </a:p>
        </p:txBody>
      </p:sp>
      <p:sp>
        <p:nvSpPr>
          <p:cNvPr id="3" name="Content Placeholder 2">
            <a:extLst>
              <a:ext uri="{FF2B5EF4-FFF2-40B4-BE49-F238E27FC236}">
                <a16:creationId xmlns:a16="http://schemas.microsoft.com/office/drawing/2014/main" id="{C10F99A6-3ADE-403F-BFF9-DF9F95B193AB}"/>
              </a:ext>
            </a:extLst>
          </p:cNvPr>
          <p:cNvSpPr>
            <a:spLocks noGrp="1"/>
          </p:cNvSpPr>
          <p:nvPr>
            <p:ph idx="1"/>
          </p:nvPr>
        </p:nvSpPr>
        <p:spPr/>
        <p:txBody>
          <a:bodyPr/>
          <a:lstStyle/>
          <a:p>
            <a:r>
              <a:rPr lang="en-US" dirty="0"/>
              <a:t>Via Multiplexer</a:t>
            </a:r>
          </a:p>
          <a:p>
            <a:endParaRPr lang="en-US" dirty="0"/>
          </a:p>
          <a:p>
            <a:r>
              <a:rPr lang="en-US" dirty="0"/>
              <a:t>Via Tri-State Buffer</a:t>
            </a:r>
          </a:p>
        </p:txBody>
      </p:sp>
    </p:spTree>
    <p:extLst>
      <p:ext uri="{BB962C8B-B14F-4D97-AF65-F5344CB8AC3E}">
        <p14:creationId xmlns:p14="http://schemas.microsoft.com/office/powerpoint/2010/main" val="2121279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4C035F-AD63-4A20-B076-D407282D81A3}"/>
</file>

<file path=customXml/itemProps2.xml><?xml version="1.0" encoding="utf-8"?>
<ds:datastoreItem xmlns:ds="http://schemas.openxmlformats.org/officeDocument/2006/customXml" ds:itemID="{3EF2B57A-5848-4047-81BB-9EF67F00B27A}"/>
</file>

<file path=customXml/itemProps3.xml><?xml version="1.0" encoding="utf-8"?>
<ds:datastoreItem xmlns:ds="http://schemas.openxmlformats.org/officeDocument/2006/customXml" ds:itemID="{9DD634B3-B807-42F8-97DF-3C41AF29CFA8}"/>
</file>

<file path=docProps/app.xml><?xml version="1.0" encoding="utf-8"?>
<Properties xmlns="http://schemas.openxmlformats.org/officeDocument/2006/extended-properties" xmlns:vt="http://schemas.openxmlformats.org/officeDocument/2006/docPropsVTypes">
  <Template/>
  <TotalTime>2168</TotalTime>
  <Words>602</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Times-Bold</vt:lpstr>
      <vt:lpstr>Times-Roman</vt:lpstr>
      <vt:lpstr>Office Theme</vt:lpstr>
      <vt:lpstr>PowerPoint Presentation</vt:lpstr>
      <vt:lpstr>Logical Microoperations</vt:lpstr>
      <vt:lpstr>Selective Operations</vt:lpstr>
      <vt:lpstr>Selective Operations</vt:lpstr>
      <vt:lpstr>Shift Microoperations</vt:lpstr>
      <vt:lpstr>4-bit logical shifter</vt:lpstr>
      <vt:lpstr>PowerPoint Presentation</vt:lpstr>
      <vt:lpstr>Bus and Memory Transfer</vt:lpstr>
      <vt:lpstr>Designing of Common Bus System</vt:lpstr>
      <vt:lpstr>Common Bus Via Multiplexer</vt:lpstr>
      <vt:lpstr>PowerPoint Presentation</vt:lpstr>
      <vt:lpstr>Common Bus Via Tristate Buffer</vt:lpstr>
      <vt:lpstr>PowerPoint Presentation</vt:lpstr>
      <vt:lpstr>Computer Registers</vt:lpstr>
      <vt:lpstr>Bus Organization</vt:lpstr>
      <vt:lpstr>PowerPoint Presentation</vt:lpstr>
      <vt:lpstr>Bus Arbitration</vt:lpstr>
      <vt:lpstr>Daisy Chaining</vt:lpstr>
      <vt:lpstr>Parallel Arbitration</vt:lpstr>
      <vt:lpstr>Independent Priority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Deepak</dc:creator>
  <cp:lastModifiedBy>Deepak Gupta</cp:lastModifiedBy>
  <cp:revision>349</cp:revision>
  <dcterms:created xsi:type="dcterms:W3CDTF">2017-01-09T07:30:06Z</dcterms:created>
  <dcterms:modified xsi:type="dcterms:W3CDTF">2021-03-18T05:25:47Z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