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312" r:id="rId9"/>
    <p:sldId id="313" r:id="rId10"/>
    <p:sldId id="314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B4D8DF-1980-4BC9-8617-EA662FCD7D08}">
          <p14:sldIdLst>
            <p14:sldId id="256"/>
            <p14:sldId id="257"/>
            <p14:sldId id="258"/>
            <p14:sldId id="259"/>
            <p14:sldId id="260"/>
            <p14:sldId id="261"/>
            <p14:sldId id="311"/>
            <p14:sldId id="312"/>
            <p14:sldId id="313"/>
            <p14:sldId id="314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3BF91-DEE9-4EC6-A668-7C7E34BEF8F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4EA6-64E5-4845-82B3-93C8E2FA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B8B09F7-F583-42CF-A9ED-18C869A2E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FA1FAC-AFC4-41BE-B21B-7D2158911940}" type="slidenum">
              <a:rPr lang="en-US" altLang="en-US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2947" name="Slide Image Placeholder 1">
            <a:extLst>
              <a:ext uri="{FF2B5EF4-FFF2-40B4-BE49-F238E27FC236}">
                <a16:creationId xmlns:a16="http://schemas.microsoft.com/office/drawing/2014/main" id="{EF1A51F0-7B5B-47D8-8DBA-968199600C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Notes Placeholder 2">
            <a:extLst>
              <a:ext uri="{FF2B5EF4-FFF2-40B4-BE49-F238E27FC236}">
                <a16:creationId xmlns:a16="http://schemas.microsoft.com/office/drawing/2014/main" id="{A4763C01-F608-4C34-8046-F5471B7F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2949" name="Slide Number Placeholder 3">
            <a:extLst>
              <a:ext uri="{FF2B5EF4-FFF2-40B4-BE49-F238E27FC236}">
                <a16:creationId xmlns:a16="http://schemas.microsoft.com/office/drawing/2014/main" id="{5AAA50E3-8486-40A5-BB2C-467D030CB0BD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696D3CC-95DA-495C-8D25-62C50F23ABE0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C59AB61-DD21-45B0-BCE4-6C51BFA88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57B924-5283-49B7-9581-E5A649DBECB3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1" name="Slide Image Placeholder 1">
            <a:extLst>
              <a:ext uri="{FF2B5EF4-FFF2-40B4-BE49-F238E27FC236}">
                <a16:creationId xmlns:a16="http://schemas.microsoft.com/office/drawing/2014/main" id="{AA180C41-30F1-48F5-A410-866DB44A41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Notes Placeholder 2">
            <a:extLst>
              <a:ext uri="{FF2B5EF4-FFF2-40B4-BE49-F238E27FC236}">
                <a16:creationId xmlns:a16="http://schemas.microsoft.com/office/drawing/2014/main" id="{274A8F2F-0A76-4544-BACD-5481D253F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3973" name="Slide Number Placeholder 3">
            <a:extLst>
              <a:ext uri="{FF2B5EF4-FFF2-40B4-BE49-F238E27FC236}">
                <a16:creationId xmlns:a16="http://schemas.microsoft.com/office/drawing/2014/main" id="{E901B4F5-8076-4C98-B145-F27EE70409D5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1ED228F-6B6E-4004-B435-3CEA7ECE75EF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EF92-1A3C-477A-A64C-C38B210B4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F4819-62CB-41D8-A247-41074DFE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4AFF4-1A90-4550-A75B-B6DFA12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C12E-20ED-4770-BEE7-BDA9CABA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681A-14B6-4E57-B1DE-C5A90F95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047-7E7F-4A92-848E-D7DC1D5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CFFED-5EAA-4231-9144-0B5B15B2F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110C-47C3-4C57-9CB2-A0EEDA11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CC0F-788F-45D2-8FF6-20E62055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818F-F7E8-43A6-B8A8-F118F6DB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DDE1-5B44-4ACC-917B-C970A5BF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5A3C9-E15C-4D03-857A-85B37360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0F17-6BF0-4D0F-9C9D-0A937614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DE06E-7A58-42E8-93AF-74E4B75B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E22B-78AA-4545-A34D-8E9889E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FB21-EFDD-4D4F-85D1-6857AAD3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AB92-08C7-495B-AA85-BCD6708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EB2D-B2A8-487B-A2AD-87EF8DDF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564C-CA40-48B8-9447-CE52EAC2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69AE-FB47-4FC6-A50A-58138B10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6D7F-5BDB-40FE-9F60-D95E6FC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E6C3E-C537-48BA-B80D-9897C9E0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B262-A511-4ECE-9061-82FB6091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A599-95CA-4A5D-8DB6-E0047C92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0BFC-D646-4FB4-A5D8-17794A0B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0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52-6354-4BFE-AB5E-FD40D2F8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9AFA-BC4B-4B1B-9752-C908FAE42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B644-1D1F-4091-BE3D-B7B36D944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4737-29F8-4764-AE3A-0F3C4DA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8E19-95AE-4B39-9B46-B341ED7C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5E7-0DBF-43CC-8ECA-0848776D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53E7-1670-4301-8465-830417D4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3D36-2C48-4290-B610-9B17CB51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4F24-73B5-4AF6-9E91-526BD71D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1C2C-D908-4DDC-A64A-6C702ADF7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F231-9EFB-42EA-8A53-7A6D4B5F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0CA0-8571-43B3-AE27-AF5AD0B5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E9149-A726-4343-BF14-D4346A78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6EC0B-502F-4852-B573-79B3F7CB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0CE-B67B-469E-9677-7BD5B3DF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1D78-9836-4479-9662-E931A7D0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F5471-7793-46EC-987B-784AF81C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D6AA-0927-48BB-B294-370E9D4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EF032-0D38-4700-B064-ECFC1C9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A762-1B7E-4F29-A913-89380181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A0E3-A8AC-4F1F-9AAE-708E048B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7DA5-6AC9-4CAE-ABF9-65B80124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8594-1D22-4B9F-B928-4134E19F6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A92E0-1F53-4602-A3BF-D10594ED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8EE1-3B0A-4983-B3DC-93C20709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6F9E-9EDD-4EDF-8918-ACFE7B6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6E4B-801F-4B57-AFA8-F8EE851C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8AB9-C7D2-4911-B482-6482D9E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FFE2-E603-4AC2-A649-DBC7B7413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0298-C79B-4259-BBE0-01F120A1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9DB9-F6B7-48E6-8306-0B7B964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C9C50-DEC5-4DDB-84A6-DF004E6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D73C-454B-46CF-A115-37FC448D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14AC0-8FCA-4CCF-B556-34995AE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EED0A-39E5-42F6-BA14-866BEEB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0C84-EEC8-4B30-B7F6-934E3471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E13-28FC-481C-8BAB-D9731AA699A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95F-EF76-43BF-A74D-310714347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62AA-F27C-4E03-959C-11362A47C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9B16-11AF-4A63-B3B1-B7716675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gupta@ma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09775" y="703838"/>
            <a:ext cx="7972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Architecture </a:t>
            </a: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ETCS-204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62FAD9-B79C-401E-89E1-2B7B248FD46E}"/>
              </a:ext>
            </a:extLst>
          </p:cNvPr>
          <p:cNvSpPr/>
          <p:nvPr/>
        </p:nvSpPr>
        <p:spPr>
          <a:xfrm>
            <a:off x="2082803" y="3780031"/>
            <a:ext cx="79724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Deepak Gupta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&amp;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Maharaja Agrasen Institute of Technology, Delhi (GSIPU)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drdeepakgupta.cse@gmail.com,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deepakgupta@mait.ac.in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sites.google.com/view/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drdeepakgupta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5BC92E-73FB-4DD5-967C-700E8564C1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8686800" cy="1143000"/>
          </a:xfrm>
        </p:spPr>
        <p:txBody>
          <a:bodyPr anchor="ctr"/>
          <a:lstStyle/>
          <a:p>
            <a:pPr eaLnBrk="1" hangingPunct="1"/>
            <a:r>
              <a:rPr lang="en-US" altLang="en-US" sz="3600"/>
              <a:t>Instructions are read from memory as words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DD2A098-48F9-4802-8603-A45174CE67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22860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Instructions can be formatted to fit in one or more memory words.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 instruction may contain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opcode + data (immediate operand)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opcode + the address of data (direct addressing)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opcode + an address where the address of the data is found (indirect addressing)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Data only (location has no instructions)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opcode only (register-reference or input/output instruction)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2D329-621E-46EA-876D-3F46D2D05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723"/>
            <a:ext cx="11220449" cy="61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0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0EB07-1550-4AD4-999D-3FD0DA4C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428643"/>
            <a:ext cx="11458575" cy="59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1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58CC5-6930-4A49-9EBF-0BB625A1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266700"/>
            <a:ext cx="115157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788A0-E566-4B75-AC29-420AE953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500"/>
            <a:ext cx="11325225" cy="62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1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D70E9-E884-428F-88C8-AEF486ADD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0167"/>
            <a:ext cx="11249025" cy="58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A43B6-46D5-4CA9-AB98-CA01AD4D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10830"/>
            <a:ext cx="11363325" cy="62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0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0FAC45-CDA0-48A8-947C-36523572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6" y="194152"/>
            <a:ext cx="11515724" cy="6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9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CC434-4329-4EA6-9484-DAF7FCD42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4" y="494081"/>
            <a:ext cx="11096625" cy="587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38EBF-43CA-4DDD-836A-C25D903CF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" y="363199"/>
            <a:ext cx="11229975" cy="58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3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3353E-4BBD-4FF3-AAE4-C14943B2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536557"/>
            <a:ext cx="11239500" cy="584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C7F04-3038-493D-A456-4A7E2B2BF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316335"/>
            <a:ext cx="10868025" cy="63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4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13B6B7E-4AE2-4ABD-A2FB-A2E627EF1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Gulim" panose="020B0503020000020004" pitchFamily="34" charset="-127"/>
              </a:rPr>
              <a:t>Instruction code format</a:t>
            </a:r>
            <a:endParaRPr lang="en-US" altLang="en-US">
              <a:ea typeface="Gulim" panose="020B0503020000020004" pitchFamily="34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46FD557-D299-487A-BB21-42867C461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Instruction code format with two parts : Op. Code +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Op. Code : specify 16 possible operations(4 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Address : specify the address of an operand(12 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If an operation in an instruction code does not need an operand from memory, the rest of the bits in the instruction(</a:t>
            </a:r>
            <a:r>
              <a:rPr lang="en-US" altLang="ko-KR" b="1" i="1" dirty="0">
                <a:solidFill>
                  <a:srgbClr val="663300"/>
                </a:solidFill>
                <a:ea typeface="Gulim" panose="020B0503020000020004" pitchFamily="34" charset="-127"/>
              </a:rPr>
              <a:t>address field</a:t>
            </a:r>
            <a:r>
              <a:rPr lang="en-US" altLang="ko-KR" dirty="0">
                <a:ea typeface="Gulim" panose="020B0503020000020004" pitchFamily="34" charset="-127"/>
              </a:rPr>
              <a:t>) can be used for other purpose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ea typeface="Gulim" panose="020B0503020000020004" pitchFamily="34" charset="-127"/>
              </a:rPr>
              <a:t> </a:t>
            </a:r>
          </a:p>
        </p:txBody>
      </p:sp>
      <p:grpSp>
        <p:nvGrpSpPr>
          <p:cNvPr id="8196" name="Group 9">
            <a:extLst>
              <a:ext uri="{FF2B5EF4-FFF2-40B4-BE49-F238E27FC236}">
                <a16:creationId xmlns:a16="http://schemas.microsoft.com/office/drawing/2014/main" id="{F1197961-8CD2-49B7-A03C-8BB419E7FE27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4543425"/>
            <a:ext cx="3657600" cy="838200"/>
            <a:chOff x="3456" y="3360"/>
            <a:chExt cx="2064" cy="336"/>
          </a:xfrm>
        </p:grpSpPr>
        <p:sp>
          <p:nvSpPr>
            <p:cNvPr id="8203" name="Rectangle 10">
              <a:extLst>
                <a:ext uri="{FF2B5EF4-FFF2-40B4-BE49-F238E27FC236}">
                  <a16:creationId xmlns:a16="http://schemas.microsoft.com/office/drawing/2014/main" id="{F14FC9ED-27CA-40AC-8EFB-9826DF7B5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04"/>
              <a:ext cx="1392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04" name="Text Box 11">
              <a:extLst>
                <a:ext uri="{FF2B5EF4-FFF2-40B4-BE49-F238E27FC236}">
                  <a16:creationId xmlns:a16="http://schemas.microsoft.com/office/drawing/2014/main" id="{0BE04C30-9BD4-41EE-9729-F65B6F48C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523"/>
              <a:ext cx="2016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ko-KR" sz="1200" dirty="0">
                  <a:latin typeface="Times New Roman" panose="02020603050405020304" pitchFamily="18" charset="0"/>
                  <a:ea typeface="Gulim" panose="020B0503020000020004" pitchFamily="34" charset="-127"/>
                </a:rPr>
                <a:t>Op. Code                 Address</a:t>
              </a:r>
            </a:p>
          </p:txBody>
        </p:sp>
        <p:sp>
          <p:nvSpPr>
            <p:cNvPr id="8205" name="Text Box 12">
              <a:extLst>
                <a:ext uri="{FF2B5EF4-FFF2-40B4-BE49-F238E27FC236}">
                  <a16:creationId xmlns:a16="http://schemas.microsoft.com/office/drawing/2014/main" id="{75B020F0-5509-40B2-AAD0-64BE440C8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60"/>
              <a:ext cx="201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ko-KR" altLang="ko-KR" sz="1000" b="1">
                  <a:solidFill>
                    <a:srgbClr val="A50021"/>
                  </a:solidFill>
                  <a:latin typeface="Times New Roman" panose="02020603050405020304" pitchFamily="18" charset="0"/>
                  <a:ea typeface="Gulim" panose="020B0503020000020004" pitchFamily="34" charset="-127"/>
                </a:rPr>
                <a:t>15             12    11                                      0</a:t>
              </a:r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F311FFFB-5FD0-4A45-B14F-046C76B73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5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Text Box 20">
            <a:extLst>
              <a:ext uri="{FF2B5EF4-FFF2-40B4-BE49-F238E27FC236}">
                <a16:creationId xmlns:a16="http://schemas.microsoft.com/office/drawing/2014/main" id="{4D45E8B6-F056-4AC6-A888-99CF92C7C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44195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instruction</a:t>
            </a:r>
          </a:p>
        </p:txBody>
      </p:sp>
      <p:grpSp>
        <p:nvGrpSpPr>
          <p:cNvPr id="8198" name="Group 19">
            <a:extLst>
              <a:ext uri="{FF2B5EF4-FFF2-40B4-BE49-F238E27FC236}">
                <a16:creationId xmlns:a16="http://schemas.microsoft.com/office/drawing/2014/main" id="{F0D22847-08A9-4EEF-95B0-E8D90B39F705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4543425"/>
            <a:ext cx="3276600" cy="838200"/>
            <a:chOff x="3264" y="3600"/>
            <a:chExt cx="2016" cy="336"/>
          </a:xfrm>
        </p:grpSpPr>
        <p:sp>
          <p:nvSpPr>
            <p:cNvPr id="8200" name="Rectangle 15">
              <a:extLst>
                <a:ext uri="{FF2B5EF4-FFF2-40B4-BE49-F238E27FC236}">
                  <a16:creationId xmlns:a16="http://schemas.microsoft.com/office/drawing/2014/main" id="{48F92BAF-35DD-4EBF-8B8D-E5BFCAB8D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744"/>
              <a:ext cx="1392" cy="19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201" name="Text Box 16">
              <a:extLst>
                <a:ext uri="{FF2B5EF4-FFF2-40B4-BE49-F238E27FC236}">
                  <a16:creationId xmlns:a16="http://schemas.microsoft.com/office/drawing/2014/main" id="{70B0DC5F-38FD-4EDE-A0C1-DD2D3AE8A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744"/>
              <a:ext cx="139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ko-KR" sz="1200">
                  <a:latin typeface="Times New Roman" panose="02020603050405020304" pitchFamily="18" charset="0"/>
                  <a:ea typeface="Gulim" panose="020B0503020000020004" pitchFamily="34" charset="-127"/>
                </a:rPr>
                <a:t>             data 	 </a:t>
              </a:r>
            </a:p>
          </p:txBody>
        </p:sp>
        <p:sp>
          <p:nvSpPr>
            <p:cNvPr id="8202" name="Text Box 17">
              <a:extLst>
                <a:ext uri="{FF2B5EF4-FFF2-40B4-BE49-F238E27FC236}">
                  <a16:creationId xmlns:a16="http://schemas.microsoft.com/office/drawing/2014/main" id="{F044D371-7D69-4D51-9FE1-8F89FF1A2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600"/>
              <a:ext cx="201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ko-KR" altLang="ko-KR" sz="1000" b="1">
                  <a:solidFill>
                    <a:srgbClr val="A50021"/>
                  </a:solidFill>
                  <a:latin typeface="Times New Roman" panose="02020603050405020304" pitchFamily="18" charset="0"/>
                  <a:ea typeface="Gulim" panose="020B0503020000020004" pitchFamily="34" charset="-127"/>
                </a:rPr>
                <a:t>15             12    11                                      0</a:t>
              </a:r>
            </a:p>
          </p:txBody>
        </p:sp>
      </p:grpSp>
      <p:sp>
        <p:nvSpPr>
          <p:cNvPr id="8199" name="Text Box 21">
            <a:extLst>
              <a:ext uri="{FF2B5EF4-FFF2-40B4-BE49-F238E27FC236}">
                <a16:creationId xmlns:a16="http://schemas.microsoft.com/office/drawing/2014/main" id="{CEF4279A-BCB2-4B23-A107-B8DAE6C0D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5441951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Not an instruction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0A5357B-FCAE-4B45-9A92-DB5B85461A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914400"/>
            <a:ext cx="7772400" cy="685800"/>
          </a:xfrm>
        </p:spPr>
        <p:txBody>
          <a:bodyPr anchor="ctr"/>
          <a:lstStyle/>
          <a:p>
            <a:pPr eaLnBrk="1" hangingPunct="1"/>
            <a:r>
              <a:rPr lang="en-US" altLang="en-US" sz="4000"/>
              <a:t>Components of Instructions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CED47A1-B1E4-4BA8-89F8-56A95747AE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2057400"/>
            <a:ext cx="81534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Operations (opcodes)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Number of operands (Number of data locations)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opcode:add value in src1 to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value in src2 and place the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 in dst.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					</a:t>
            </a:r>
            <a:r>
              <a:rPr lang="en-US" altLang="en-US" sz="1800">
                <a:latin typeface="Helvetica" panose="020B0604020202020204" pitchFamily="34" charset="0"/>
                <a:sym typeface="Symbol" panose="05050102010706020507" pitchFamily="18" charset="2"/>
              </a:rPr>
              <a:t>ADD R1, R2, R3	        R1 </a:t>
            </a:r>
            <a:r>
              <a:rPr lang="en-US" altLang="en-US" sz="1800">
                <a:latin typeface="Helvetica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1800">
                <a:latin typeface="Helvetica" panose="020B0604020202020204" pitchFamily="34" charset="0"/>
                <a:sym typeface="Symbol" panose="05050102010706020507" pitchFamily="18" charset="2"/>
              </a:rPr>
              <a:t> R2 + R3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Instruction encodings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BCDDA547-79C3-4F41-98C1-117EE179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792539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" charset="0"/>
              </a:rPr>
              <a:t>add r1,r2,r3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grpSp>
        <p:nvGrpSpPr>
          <p:cNvPr id="9221" name="Group 5">
            <a:extLst>
              <a:ext uri="{FF2B5EF4-FFF2-40B4-BE49-F238E27FC236}">
                <a16:creationId xmlns:a16="http://schemas.microsoft.com/office/drawing/2014/main" id="{FD706A96-7FD0-47E2-A87B-44474D304340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4749801"/>
            <a:ext cx="2679700" cy="366713"/>
            <a:chOff x="2992" y="2424"/>
            <a:chExt cx="1688" cy="231"/>
          </a:xfrm>
        </p:grpSpPr>
        <p:sp>
          <p:nvSpPr>
            <p:cNvPr id="9226" name="Rectangle 6">
              <a:extLst>
                <a:ext uri="{FF2B5EF4-FFF2-40B4-BE49-F238E27FC236}">
                  <a16:creationId xmlns:a16="http://schemas.microsoft.com/office/drawing/2014/main" id="{C04B6EAF-7CFB-4655-B4C5-B3DB170F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2432"/>
              <a:ext cx="1688" cy="216"/>
            </a:xfrm>
            <a:prstGeom prst="rect">
              <a:avLst/>
            </a:prstGeom>
            <a:solidFill>
              <a:srgbClr val="FFBBC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7" name="Text Box 7">
              <a:extLst>
                <a:ext uri="{FF2B5EF4-FFF2-40B4-BE49-F238E27FC236}">
                  <a16:creationId xmlns:a16="http://schemas.microsoft.com/office/drawing/2014/main" id="{75F7BB92-C575-4934-AF28-A211E1E33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4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" panose="02020603050405020304" pitchFamily="18" charset="0"/>
                </a:rPr>
                <a:t>src2</a:t>
              </a:r>
            </a:p>
          </p:txBody>
        </p:sp>
        <p:sp>
          <p:nvSpPr>
            <p:cNvPr id="9228" name="Text Box 8">
              <a:extLst>
                <a:ext uri="{FF2B5EF4-FFF2-40B4-BE49-F238E27FC236}">
                  <a16:creationId xmlns:a16="http://schemas.microsoft.com/office/drawing/2014/main" id="{9793DC21-2F52-416F-8158-EE2F1C3B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424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" panose="02020603050405020304" pitchFamily="18" charset="0"/>
                </a:rPr>
                <a:t>dst</a:t>
              </a:r>
            </a:p>
          </p:txBody>
        </p:sp>
        <p:sp>
          <p:nvSpPr>
            <p:cNvPr id="9229" name="Text Box 9">
              <a:extLst>
                <a:ext uri="{FF2B5EF4-FFF2-40B4-BE49-F238E27FC236}">
                  <a16:creationId xmlns:a16="http://schemas.microsoft.com/office/drawing/2014/main" id="{887656DA-CCA8-4B8C-BCD6-0C2CE5AAB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2424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" panose="02020603050405020304" pitchFamily="18" charset="0"/>
                </a:rPr>
                <a:t>opcode</a:t>
              </a:r>
            </a:p>
          </p:txBody>
        </p:sp>
        <p:sp>
          <p:nvSpPr>
            <p:cNvPr id="9230" name="Text Box 10">
              <a:extLst>
                <a:ext uri="{FF2B5EF4-FFF2-40B4-BE49-F238E27FC236}">
                  <a16:creationId xmlns:a16="http://schemas.microsoft.com/office/drawing/2014/main" id="{2A3A6C6D-90CC-4A41-9611-8C8099EE5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242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" panose="02020603050405020304" pitchFamily="18" charset="0"/>
                </a:rPr>
                <a:t>src1</a:t>
              </a:r>
            </a:p>
          </p:txBody>
        </p:sp>
        <p:sp>
          <p:nvSpPr>
            <p:cNvPr id="9231" name="Line 11">
              <a:extLst>
                <a:ext uri="{FF2B5EF4-FFF2-40B4-BE49-F238E27FC236}">
                  <a16:creationId xmlns:a16="http://schemas.microsoft.com/office/drawing/2014/main" id="{F9260D31-EE4F-490D-9AA0-D9D72ADE0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" y="2433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2">
              <a:extLst>
                <a:ext uri="{FF2B5EF4-FFF2-40B4-BE49-F238E27FC236}">
                  <a16:creationId xmlns:a16="http://schemas.microsoft.com/office/drawing/2014/main" id="{B937975C-BF4A-446A-9653-251E4BAA2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" y="2439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3">
              <a:extLst>
                <a:ext uri="{FF2B5EF4-FFF2-40B4-BE49-F238E27FC236}">
                  <a16:creationId xmlns:a16="http://schemas.microsoft.com/office/drawing/2014/main" id="{2493E3CC-73DC-4E10-907B-6110C84AF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43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2" name="Line 14">
            <a:extLst>
              <a:ext uri="{FF2B5EF4-FFF2-40B4-BE49-F238E27FC236}">
                <a16:creationId xmlns:a16="http://schemas.microsoft.com/office/drawing/2014/main" id="{118DD7F8-E9DE-4E20-8759-1E62DB92B1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8100" y="4178300"/>
            <a:ext cx="1143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15">
            <a:extLst>
              <a:ext uri="{FF2B5EF4-FFF2-40B4-BE49-F238E27FC236}">
                <a16:creationId xmlns:a16="http://schemas.microsoft.com/office/drawing/2014/main" id="{40F20183-0F8D-4602-9C8C-51F4B86985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3600" y="4187824"/>
            <a:ext cx="53626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6">
            <a:extLst>
              <a:ext uri="{FF2B5EF4-FFF2-40B4-BE49-F238E27FC236}">
                <a16:creationId xmlns:a16="http://schemas.microsoft.com/office/drawing/2014/main" id="{5FF9A006-C393-4B2C-9C92-58EA9D6C7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51924" y="4187824"/>
            <a:ext cx="409575" cy="5235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7">
            <a:extLst>
              <a:ext uri="{FF2B5EF4-FFF2-40B4-BE49-F238E27FC236}">
                <a16:creationId xmlns:a16="http://schemas.microsoft.com/office/drawing/2014/main" id="{864092EF-B77D-4F22-BA22-23095ADE4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191000"/>
            <a:ext cx="107950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D94BF5E-DBBF-49F3-BE0C-26F5C7F8FD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838200"/>
            <a:ext cx="7772400" cy="762000"/>
          </a:xfrm>
        </p:spPr>
        <p:txBody>
          <a:bodyPr anchor="ctr"/>
          <a:lstStyle/>
          <a:p>
            <a:pPr eaLnBrk="1" hangingPunct="1"/>
            <a:r>
              <a:rPr lang="en-US" altLang="en-US" sz="4000"/>
              <a:t>Number of Operands per instruction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DCBB098-7EB4-4168-8E8A-738E19D849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2362200"/>
            <a:ext cx="8763000" cy="3962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/>
              <a:t>No Operands	</a:t>
            </a:r>
            <a:r>
              <a:rPr lang="en-US" altLang="en-US" sz="2000">
                <a:latin typeface="Helvetica" panose="020B0604020202020204" pitchFamily="34" charset="0"/>
              </a:rPr>
              <a:t>HALT	NOP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1 operand		</a:t>
            </a:r>
            <a:r>
              <a:rPr lang="en-US" altLang="en-US" sz="2000">
                <a:latin typeface="Helvetica" panose="020B0604020202020204" pitchFamily="34" charset="0"/>
              </a:rPr>
              <a:t>NOT R4		R4 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 R4</a:t>
            </a:r>
            <a:b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			 </a:t>
            </a:r>
            <a:endParaRPr lang="en-US" altLang="en-US" sz="200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>
                <a:sym typeface="Symbol" panose="05050102010706020507" pitchFamily="18" charset="2"/>
              </a:rPr>
              <a:t>2 operands		</a:t>
            </a: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ADD R1, R2		R1 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 R1 + R2</a:t>
            </a:r>
            <a:b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			 </a:t>
            </a:r>
            <a:endParaRPr lang="en-US" altLang="en-US" sz="200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>
                <a:sym typeface="Symbol" panose="05050102010706020507" pitchFamily="18" charset="2"/>
              </a:rPr>
              <a:t>3 operands		</a:t>
            </a: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ADD R1, R2, R3	R1 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 R2 + R3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latin typeface="Helvetica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>
                <a:sym typeface="Symbol" panose="05050102010706020507" pitchFamily="18" charset="2"/>
              </a:rPr>
              <a:t>&gt; 3 operands</a:t>
            </a: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	MADD R4,R1,R2,R3	R4 </a:t>
            </a:r>
            <a:r>
              <a:rPr lang="en-US" altLang="en-US" sz="2000">
                <a:latin typeface="Helvetica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 R1+(R2*R3)</a:t>
            </a:r>
          </a:p>
          <a:p>
            <a:pPr eaLnBrk="1" hangingPunct="1"/>
            <a:endParaRPr lang="en-US" altLang="en-US" sz="2000">
              <a:latin typeface="Helvetica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000">
                <a:latin typeface="Helvetica" panose="020B0604020202020204" pitchFamily="34" charset="0"/>
                <a:sym typeface="Symbol" panose="05050102010706020507" pitchFamily="18" charset="2"/>
              </a:rPr>
              <a:t>Each specify one operation and 1,2, 3 or 4 data locations.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94F7CA0E-6EEB-4FAC-9A1C-FA81A6EF8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0" y="30670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6" ma:contentTypeDescription="Create a new document." ma:contentTypeScope="" ma:versionID="5719a6b2db1bf99c457280624dcbc0c7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efeaa22e7f7e1f82b156801268dcb72d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BF2BE0-2B6B-4C85-B00D-6DE8F8408BA2}"/>
</file>

<file path=customXml/itemProps2.xml><?xml version="1.0" encoding="utf-8"?>
<ds:datastoreItem xmlns:ds="http://schemas.openxmlformats.org/officeDocument/2006/customXml" ds:itemID="{FDC906D2-7F9A-4F46-A076-C6F211B0928F}"/>
</file>

<file path=customXml/itemProps3.xml><?xml version="1.0" encoding="utf-8"?>
<ds:datastoreItem xmlns:ds="http://schemas.openxmlformats.org/officeDocument/2006/customXml" ds:itemID="{3BAADB3A-F91E-4F94-B642-D450A8833C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387</Words>
  <Application>Microsoft Office PowerPoint</Application>
  <PresentationFormat>Widescreen</PresentationFormat>
  <Paragraphs>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Helvetica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code format</vt:lpstr>
      <vt:lpstr>Components of Instructions</vt:lpstr>
      <vt:lpstr>Number of Operands per instruction</vt:lpstr>
      <vt:lpstr>Instructions are read from memory as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Deepak</dc:creator>
  <cp:lastModifiedBy>Deepak Gupta</cp:lastModifiedBy>
  <cp:revision>370</cp:revision>
  <dcterms:created xsi:type="dcterms:W3CDTF">2017-01-09T07:30:06Z</dcterms:created>
  <dcterms:modified xsi:type="dcterms:W3CDTF">2021-04-01T05:10:55Z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