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493FF-9CF4-4240-A618-6A26BDA81F87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CAC11-0B72-4231-B8CB-51325806757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8BC3F3-5665-4DDD-B662-C7FDBF149D9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>
                <a:solidFill>
                  <a:schemeClr val="tx1"/>
                </a:solidFill>
              </a:rPr>
              <a:t>COURSE CODE: ETEE-207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By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3200" dirty="0" smtClean="0">
                <a:solidFill>
                  <a:schemeClr val="tx1"/>
                </a:solidFill>
              </a:rPr>
              <a:t>Mr. LALIT AGARWAL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EEE, MAIT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066800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CIRCUIT AND SYSTEMS</a:t>
            </a:r>
            <a:endParaRPr lang="en-US"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762000"/>
            <a:ext cx="7772400" cy="52578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43000" y="1752600"/>
            <a:ext cx="66294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Periodic	&amp;	Non-periodic	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943600"/>
          </a:xfrm>
        </p:spPr>
        <p:txBody>
          <a:bodyPr>
            <a:normAutofit/>
          </a:bodyPr>
          <a:lstStyle/>
          <a:p>
            <a:pPr marL="355600" indent="-342900" algn="just">
              <a:lnSpc>
                <a:spcPts val="3190"/>
              </a:lnSpc>
              <a:spcBef>
                <a:spcPts val="95"/>
              </a:spcBef>
              <a:buClr>
                <a:srgbClr val="335B74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  <a:tab pos="2012314" algn="l"/>
                <a:tab pos="3434079" algn="l"/>
                <a:tab pos="4426585" algn="l"/>
                <a:tab pos="5144770" algn="l"/>
                <a:tab pos="6823709" algn="l"/>
                <a:tab pos="7676515" algn="l"/>
                <a:tab pos="8355965" algn="l"/>
              </a:tabLst>
            </a:pPr>
            <a:endParaRPr lang="en-US" sz="2400" spc="295" dirty="0" smtClean="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3190"/>
              </a:lnSpc>
              <a:spcBef>
                <a:spcPts val="95"/>
              </a:spcBef>
              <a:buClr>
                <a:srgbClr val="335B74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  <a:tab pos="2012314" algn="l"/>
                <a:tab pos="3434079" algn="l"/>
                <a:tab pos="4426585" algn="l"/>
                <a:tab pos="5144770" algn="l"/>
                <a:tab pos="6823709" algn="l"/>
                <a:tab pos="7676515" algn="l"/>
                <a:tab pos="8355965" algn="l"/>
              </a:tabLst>
            </a:pPr>
            <a:r>
              <a:rPr lang="en-US" sz="2400" spc="295" dirty="0" smtClean="0">
                <a:latin typeface="Times New Roman"/>
                <a:cs typeface="Times New Roman"/>
              </a:rPr>
              <a:t>P</a:t>
            </a:r>
            <a:r>
              <a:rPr lang="en-US" sz="2400" spc="285" dirty="0" smtClean="0">
                <a:latin typeface="Times New Roman"/>
                <a:cs typeface="Times New Roman"/>
              </a:rPr>
              <a:t>e</a:t>
            </a:r>
            <a:r>
              <a:rPr lang="en-US" sz="2400" spc="295" dirty="0" smtClean="0">
                <a:latin typeface="Times New Roman"/>
                <a:cs typeface="Times New Roman"/>
              </a:rPr>
              <a:t>r</a:t>
            </a:r>
            <a:r>
              <a:rPr lang="en-US" sz="2400" spc="290" dirty="0" smtClean="0">
                <a:latin typeface="Times New Roman"/>
                <a:cs typeface="Times New Roman"/>
              </a:rPr>
              <a:t>i</a:t>
            </a:r>
            <a:r>
              <a:rPr lang="en-US" sz="2400" spc="295" dirty="0" smtClean="0">
                <a:latin typeface="Times New Roman"/>
                <a:cs typeface="Times New Roman"/>
              </a:rPr>
              <a:t>od</a:t>
            </a:r>
            <a:r>
              <a:rPr lang="en-US" sz="2400" spc="290" dirty="0" smtClean="0">
                <a:latin typeface="Times New Roman"/>
                <a:cs typeface="Times New Roman"/>
              </a:rPr>
              <a:t>i</a:t>
            </a:r>
            <a:r>
              <a:rPr lang="en-US" sz="2400" spc="-5" dirty="0" smtClean="0">
                <a:latin typeface="Times New Roman"/>
                <a:cs typeface="Times New Roman"/>
              </a:rPr>
              <a:t>c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-5" dirty="0" smtClean="0">
                <a:latin typeface="Times New Roman"/>
                <a:cs typeface="Times New Roman"/>
              </a:rPr>
              <a:t>s</a:t>
            </a:r>
            <a:r>
              <a:rPr lang="en-US" sz="2400" spc="290" dirty="0" smtClean="0">
                <a:latin typeface="Times New Roman"/>
                <a:cs typeface="Times New Roman"/>
              </a:rPr>
              <a:t>i</a:t>
            </a:r>
            <a:r>
              <a:rPr lang="en-US" sz="2400" spc="295" dirty="0" smtClean="0">
                <a:latin typeface="Times New Roman"/>
                <a:cs typeface="Times New Roman"/>
              </a:rPr>
              <a:t>gn</a:t>
            </a:r>
            <a:r>
              <a:rPr lang="en-US" sz="2400" spc="285" dirty="0" smtClean="0">
                <a:latin typeface="Times New Roman"/>
                <a:cs typeface="Times New Roman"/>
              </a:rPr>
              <a:t>a</a:t>
            </a:r>
            <a:r>
              <a:rPr lang="en-US" sz="2400" spc="290" dirty="0" smtClean="0">
                <a:latin typeface="Times New Roman"/>
                <a:cs typeface="Times New Roman"/>
              </a:rPr>
              <a:t>l</a:t>
            </a:r>
            <a:r>
              <a:rPr lang="en-US" sz="2400" spc="-5" dirty="0" smtClean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95" dirty="0" smtClean="0">
                <a:latin typeface="Times New Roman"/>
                <a:cs typeface="Times New Roman"/>
              </a:rPr>
              <a:t>h</a:t>
            </a:r>
            <a:r>
              <a:rPr lang="en-US" sz="2400" spc="285" dirty="0" smtClean="0">
                <a:latin typeface="Times New Roman"/>
                <a:cs typeface="Times New Roman"/>
              </a:rPr>
              <a:t>a</a:t>
            </a:r>
            <a:r>
              <a:rPr lang="en-US" sz="2400" spc="295" dirty="0" smtClean="0">
                <a:latin typeface="Times New Roman"/>
                <a:cs typeface="Times New Roman"/>
              </a:rPr>
              <a:t>v</a:t>
            </a:r>
            <a:r>
              <a:rPr lang="en-US" sz="2400" spc="-5" dirty="0" smtClean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90" dirty="0" smtClean="0">
                <a:latin typeface="Times New Roman"/>
                <a:cs typeface="Times New Roman"/>
              </a:rPr>
              <a:t>t</a:t>
            </a:r>
            <a:r>
              <a:rPr lang="en-US" sz="2400" spc="295" dirty="0" smtClean="0">
                <a:latin typeface="Times New Roman"/>
                <a:cs typeface="Times New Roman"/>
              </a:rPr>
              <a:t>h</a:t>
            </a:r>
            <a:r>
              <a:rPr lang="en-US" sz="2400" spc="-5" dirty="0" smtClean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95" dirty="0" smtClean="0">
                <a:latin typeface="Times New Roman"/>
                <a:cs typeface="Times New Roman"/>
              </a:rPr>
              <a:t>prop</a:t>
            </a:r>
            <a:r>
              <a:rPr lang="en-US" sz="2400" spc="285" dirty="0" smtClean="0">
                <a:latin typeface="Times New Roman"/>
                <a:cs typeface="Times New Roman"/>
              </a:rPr>
              <a:t>er</a:t>
            </a:r>
            <a:r>
              <a:rPr lang="en-US" sz="2400" spc="290" dirty="0" smtClean="0">
                <a:latin typeface="Times New Roman"/>
                <a:cs typeface="Times New Roman"/>
              </a:rPr>
              <a:t>t</a:t>
            </a:r>
            <a:r>
              <a:rPr lang="en-US" sz="2400" spc="-5" dirty="0" smtClean="0">
                <a:latin typeface="Times New Roman"/>
                <a:cs typeface="Times New Roman"/>
              </a:rPr>
              <a:t>y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85" dirty="0" smtClean="0">
                <a:latin typeface="Times New Roman"/>
                <a:cs typeface="Times New Roman"/>
              </a:rPr>
              <a:t>t</a:t>
            </a:r>
            <a:r>
              <a:rPr lang="en-US" sz="2400" spc="295" dirty="0" smtClean="0">
                <a:latin typeface="Times New Roman"/>
                <a:cs typeface="Times New Roman"/>
              </a:rPr>
              <a:t>h</a:t>
            </a:r>
            <a:r>
              <a:rPr lang="en-US" sz="2400" spc="285" dirty="0" smtClean="0">
                <a:latin typeface="Times New Roman"/>
                <a:cs typeface="Times New Roman"/>
              </a:rPr>
              <a:t>a</a:t>
            </a:r>
            <a:r>
              <a:rPr lang="en-US" sz="2400" spc="-5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95" dirty="0" smtClean="0">
                <a:latin typeface="Times New Roman"/>
                <a:cs typeface="Times New Roman"/>
              </a:rPr>
              <a:t>x</a:t>
            </a:r>
            <a:r>
              <a:rPr lang="en-US" sz="2400" spc="-5" dirty="0" smtClean="0">
                <a:latin typeface="Times New Roman"/>
                <a:cs typeface="Times New Roman"/>
              </a:rPr>
              <a:t>(</a:t>
            </a:r>
            <a:r>
              <a:rPr lang="en-US" sz="2400" spc="-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err="1" smtClean="0">
                <a:latin typeface="Times New Roman"/>
                <a:cs typeface="Times New Roman"/>
              </a:rPr>
              <a:t>t+</a:t>
            </a:r>
            <a:r>
              <a:rPr lang="en-US" sz="2400" spc="145" dirty="0" err="1" smtClean="0">
                <a:latin typeface="Times New Roman"/>
                <a:cs typeface="Times New Roman"/>
              </a:rPr>
              <a:t>T</a:t>
            </a:r>
            <a:r>
              <a:rPr lang="en-US" sz="2400" spc="145" dirty="0" smtClean="0">
                <a:latin typeface="Times New Roman"/>
                <a:cs typeface="Times New Roman"/>
              </a:rPr>
              <a:t>) </a:t>
            </a:r>
            <a:r>
              <a:rPr lang="en-US" sz="2400" spc="-5" dirty="0" smtClean="0">
                <a:latin typeface="Times New Roman"/>
                <a:cs typeface="Times New Roman"/>
              </a:rPr>
              <a:t>= </a:t>
            </a:r>
            <a:r>
              <a:rPr lang="en-US" sz="2400" spc="145" dirty="0" smtClean="0">
                <a:latin typeface="Times New Roman"/>
                <a:cs typeface="Times New Roman"/>
              </a:rPr>
              <a:t>x(</a:t>
            </a:r>
            <a:r>
              <a:rPr lang="en-US" sz="2400" spc="-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</a:t>
            </a:r>
            <a:r>
              <a:rPr lang="en-US" sz="2400" spc="-40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)	</a:t>
            </a:r>
            <a:r>
              <a:rPr lang="en-US" sz="2400" spc="195" dirty="0" smtClean="0">
                <a:latin typeface="Times New Roman"/>
                <a:cs typeface="Times New Roman"/>
              </a:rPr>
              <a:t>for	all	</a:t>
            </a:r>
            <a:r>
              <a:rPr lang="en-US" sz="2400" spc="-5" dirty="0" smtClean="0">
                <a:latin typeface="Times New Roman"/>
                <a:cs typeface="Times New Roman"/>
              </a:rPr>
              <a:t>t</a:t>
            </a:r>
            <a:r>
              <a:rPr lang="en-US" sz="2400" spc="-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3020"/>
              </a:lnSpc>
              <a:spcBef>
                <a:spcPts val="1395"/>
              </a:spcBef>
              <a:buClr>
                <a:srgbClr val="335B74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  <a:tab pos="1278890" algn="l"/>
                <a:tab pos="2245360" algn="l"/>
                <a:tab pos="2684145" algn="l"/>
                <a:tab pos="3004820" algn="l"/>
                <a:tab pos="3886835" algn="l"/>
                <a:tab pos="4220845" algn="l"/>
                <a:tab pos="4560570" algn="l"/>
                <a:tab pos="4850130" algn="l"/>
                <a:tab pos="5356225" algn="l"/>
                <a:tab pos="6299835" algn="l"/>
                <a:tab pos="8043545" algn="l"/>
              </a:tabLst>
            </a:pPr>
            <a:r>
              <a:rPr lang="en-US" sz="2400" spc="285" dirty="0" smtClean="0">
                <a:latin typeface="Times New Roman"/>
                <a:cs typeface="Times New Roman"/>
              </a:rPr>
              <a:t>T</a:t>
            </a:r>
            <a:r>
              <a:rPr lang="en-US" sz="2400" spc="295" dirty="0" smtClean="0">
                <a:latin typeface="Times New Roman"/>
                <a:cs typeface="Times New Roman"/>
              </a:rPr>
              <a:t>h</a:t>
            </a:r>
            <a:r>
              <a:rPr lang="en-US" sz="2400" spc="-5" dirty="0" smtClean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95" dirty="0" smtClean="0">
                <a:latin typeface="Times New Roman"/>
                <a:cs typeface="Times New Roman"/>
              </a:rPr>
              <a:t>s</a:t>
            </a:r>
            <a:r>
              <a:rPr lang="en-US" sz="2400" spc="285" dirty="0" smtClean="0">
                <a:latin typeface="Times New Roman"/>
                <a:cs typeface="Times New Roman"/>
              </a:rPr>
              <a:t>ma</a:t>
            </a:r>
            <a:r>
              <a:rPr lang="en-US" sz="2400" spc="290" dirty="0" smtClean="0">
                <a:latin typeface="Times New Roman"/>
                <a:cs typeface="Times New Roman"/>
              </a:rPr>
              <a:t>ll</a:t>
            </a:r>
            <a:r>
              <a:rPr lang="en-US" sz="2400" spc="285" dirty="0" smtClean="0">
                <a:latin typeface="Times New Roman"/>
                <a:cs typeface="Times New Roman"/>
              </a:rPr>
              <a:t>e</a:t>
            </a:r>
            <a:r>
              <a:rPr lang="en-US" sz="2400" spc="295" dirty="0" smtClean="0">
                <a:latin typeface="Times New Roman"/>
                <a:cs typeface="Times New Roman"/>
              </a:rPr>
              <a:t>s</a:t>
            </a:r>
            <a:r>
              <a:rPr lang="en-US" sz="2400" spc="-5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85" dirty="0" smtClean="0">
                <a:latin typeface="Times New Roman"/>
                <a:cs typeface="Times New Roman"/>
              </a:rPr>
              <a:t>va</a:t>
            </a:r>
            <a:r>
              <a:rPr lang="en-US" sz="2400" spc="290" dirty="0" smtClean="0">
                <a:latin typeface="Times New Roman"/>
                <a:cs typeface="Times New Roman"/>
              </a:rPr>
              <a:t>l</a:t>
            </a:r>
            <a:r>
              <a:rPr lang="en-US" sz="2400" spc="295" dirty="0" smtClean="0">
                <a:latin typeface="Times New Roman"/>
                <a:cs typeface="Times New Roman"/>
              </a:rPr>
              <a:t>u</a:t>
            </a:r>
            <a:r>
              <a:rPr lang="en-US" sz="2400" spc="-5" dirty="0" smtClean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300" dirty="0" smtClean="0">
                <a:latin typeface="Times New Roman"/>
                <a:cs typeface="Times New Roman"/>
              </a:rPr>
              <a:t>o</a:t>
            </a:r>
            <a:r>
              <a:rPr lang="en-US" sz="2400" spc="-5" dirty="0" smtClean="0">
                <a:latin typeface="Times New Roman"/>
                <a:cs typeface="Times New Roman"/>
              </a:rPr>
              <a:t>f</a:t>
            </a:r>
            <a:r>
              <a:rPr lang="en-US" sz="2400" dirty="0" smtClean="0">
                <a:latin typeface="Times New Roman"/>
                <a:cs typeface="Times New Roman"/>
              </a:rPr>
              <a:t>		‘</a:t>
            </a:r>
            <a:r>
              <a:rPr lang="en-US" sz="2400" spc="-5" dirty="0" smtClean="0">
                <a:latin typeface="Times New Roman"/>
                <a:cs typeface="Times New Roman"/>
              </a:rPr>
              <a:t>T’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90" dirty="0" smtClean="0">
                <a:latin typeface="Times New Roman"/>
                <a:cs typeface="Times New Roman"/>
              </a:rPr>
              <a:t>t</a:t>
            </a:r>
            <a:r>
              <a:rPr lang="en-US" sz="2400" spc="295" dirty="0" smtClean="0">
                <a:latin typeface="Times New Roman"/>
                <a:cs typeface="Times New Roman"/>
              </a:rPr>
              <a:t>h</a:t>
            </a:r>
            <a:r>
              <a:rPr lang="en-US" sz="2400" spc="285" dirty="0" smtClean="0">
                <a:latin typeface="Times New Roman"/>
                <a:cs typeface="Times New Roman"/>
              </a:rPr>
              <a:t>a</a:t>
            </a:r>
            <a:r>
              <a:rPr lang="en-US" sz="2400" spc="-5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95" dirty="0" smtClean="0">
                <a:latin typeface="Times New Roman"/>
                <a:cs typeface="Times New Roman"/>
              </a:rPr>
              <a:t>s</a:t>
            </a:r>
            <a:r>
              <a:rPr lang="en-US" sz="2400" spc="285" dirty="0" smtClean="0">
                <a:latin typeface="Times New Roman"/>
                <a:cs typeface="Times New Roman"/>
              </a:rPr>
              <a:t>a</a:t>
            </a:r>
            <a:r>
              <a:rPr lang="en-US" sz="2400" spc="290" dirty="0" smtClean="0">
                <a:latin typeface="Times New Roman"/>
                <a:cs typeface="Times New Roman"/>
              </a:rPr>
              <a:t>ti</a:t>
            </a:r>
            <a:r>
              <a:rPr lang="en-US" sz="2400" spc="295" dirty="0" smtClean="0">
                <a:latin typeface="Times New Roman"/>
                <a:cs typeface="Times New Roman"/>
              </a:rPr>
              <a:t>s</a:t>
            </a:r>
            <a:r>
              <a:rPr lang="en-US" sz="2400" spc="285" dirty="0" smtClean="0">
                <a:latin typeface="Times New Roman"/>
                <a:cs typeface="Times New Roman"/>
              </a:rPr>
              <a:t>f</a:t>
            </a:r>
            <a:r>
              <a:rPr lang="en-US" sz="2400" spc="280" dirty="0" smtClean="0">
                <a:latin typeface="Times New Roman"/>
                <a:cs typeface="Times New Roman"/>
              </a:rPr>
              <a:t>i</a:t>
            </a:r>
            <a:r>
              <a:rPr lang="en-US" sz="2400" spc="285" dirty="0" smtClean="0">
                <a:latin typeface="Times New Roman"/>
                <a:cs typeface="Times New Roman"/>
              </a:rPr>
              <a:t>e</a:t>
            </a:r>
            <a:r>
              <a:rPr lang="en-US" sz="2400" spc="-5" dirty="0" smtClean="0">
                <a:latin typeface="Times New Roman"/>
                <a:cs typeface="Times New Roman"/>
              </a:rPr>
              <a:t>s</a:t>
            </a:r>
            <a:r>
              <a:rPr lang="en-US" sz="2400" dirty="0" smtClean="0">
                <a:latin typeface="Times New Roman"/>
                <a:cs typeface="Times New Roman"/>
              </a:rPr>
              <a:t>	</a:t>
            </a:r>
            <a:r>
              <a:rPr lang="en-US" sz="2400" spc="290" dirty="0" smtClean="0">
                <a:latin typeface="Times New Roman"/>
                <a:cs typeface="Times New Roman"/>
              </a:rPr>
              <a:t>t</a:t>
            </a:r>
            <a:r>
              <a:rPr lang="en-US" sz="2400" spc="295" dirty="0" smtClean="0">
                <a:latin typeface="Times New Roman"/>
                <a:cs typeface="Times New Roman"/>
              </a:rPr>
              <a:t>h</a:t>
            </a:r>
            <a:r>
              <a:rPr lang="en-US" sz="2400" spc="-5" dirty="0" smtClean="0">
                <a:latin typeface="Times New Roman"/>
                <a:cs typeface="Times New Roman"/>
              </a:rPr>
              <a:t>e  </a:t>
            </a:r>
            <a:r>
              <a:rPr lang="en-US" sz="2400" spc="265" dirty="0" smtClean="0">
                <a:latin typeface="Times New Roman"/>
                <a:cs typeface="Times New Roman"/>
              </a:rPr>
              <a:t>definition	</a:t>
            </a:r>
            <a:r>
              <a:rPr lang="en-US" sz="2400" spc="145" dirty="0" smtClean="0">
                <a:latin typeface="Times New Roman"/>
                <a:cs typeface="Times New Roman"/>
              </a:rPr>
              <a:t>is	</a:t>
            </a:r>
            <a:r>
              <a:rPr lang="en-US" sz="2400" spc="240" dirty="0" smtClean="0">
                <a:latin typeface="Times New Roman"/>
                <a:cs typeface="Times New Roman"/>
              </a:rPr>
              <a:t>called as	</a:t>
            </a:r>
            <a:r>
              <a:rPr lang="en-US" sz="2400" spc="195" dirty="0" smtClean="0">
                <a:latin typeface="Times New Roman"/>
                <a:cs typeface="Times New Roman"/>
              </a:rPr>
              <a:t>the	</a:t>
            </a:r>
            <a:r>
              <a:rPr lang="en-US" sz="2400" spc="254" dirty="0" smtClean="0">
                <a:latin typeface="Times New Roman"/>
                <a:cs typeface="Times New Roman"/>
              </a:rPr>
              <a:t>period.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r>
              <a:rPr lang="en-US" sz="2400" spc="235" dirty="0" smtClean="0">
                <a:latin typeface="Times New Roman"/>
                <a:cs typeface="Times New Roman"/>
              </a:rPr>
              <a:t>Shown	</a:t>
            </a:r>
            <a:r>
              <a:rPr lang="en-US" sz="2400" spc="229" dirty="0" smtClean="0">
                <a:latin typeface="Times New Roman"/>
                <a:cs typeface="Times New Roman"/>
              </a:rPr>
              <a:t>below	</a:t>
            </a:r>
            <a:r>
              <a:rPr lang="en-US" sz="2400" spc="195" dirty="0" smtClean="0">
                <a:latin typeface="Times New Roman"/>
                <a:cs typeface="Times New Roman"/>
              </a:rPr>
              <a:t>are the </a:t>
            </a:r>
            <a:r>
              <a:rPr lang="en-US" sz="2400" spc="225" dirty="0" smtClean="0">
                <a:latin typeface="Times New Roman"/>
                <a:cs typeface="Times New Roman"/>
              </a:rPr>
              <a:t>non-</a:t>
            </a:r>
            <a:r>
              <a:rPr lang="en-US" sz="2400" spc="-380" dirty="0" smtClean="0">
                <a:latin typeface="Times New Roman"/>
                <a:cs typeface="Times New Roman"/>
              </a:rPr>
              <a:t> </a:t>
            </a:r>
            <a:r>
              <a:rPr lang="en-US" sz="2400" spc="254" dirty="0" smtClean="0">
                <a:latin typeface="Times New Roman"/>
                <a:cs typeface="Times New Roman"/>
              </a:rPr>
              <a:t>periodic </a:t>
            </a:r>
            <a:r>
              <a:rPr lang="en-US" sz="2400" spc="-5" dirty="0" smtClean="0">
                <a:latin typeface="Times New Roman"/>
                <a:cs typeface="Times New Roman"/>
              </a:rPr>
              <a:t>s</a:t>
            </a:r>
            <a:r>
              <a:rPr lang="en-US" sz="2400" spc="-480" dirty="0" smtClean="0">
                <a:latin typeface="Times New Roman"/>
                <a:cs typeface="Times New Roman"/>
              </a:rPr>
              <a:t> </a:t>
            </a:r>
            <a:r>
              <a:rPr lang="en-US" sz="2400" spc="229" dirty="0" err="1" smtClean="0">
                <a:latin typeface="Times New Roman"/>
                <a:cs typeface="Times New Roman"/>
              </a:rPr>
              <a:t>ignal</a:t>
            </a:r>
            <a:r>
              <a:rPr lang="en-US" sz="2400" spc="229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(</a:t>
            </a:r>
            <a:r>
              <a:rPr lang="en-US" sz="2400" spc="-395" dirty="0" smtClean="0">
                <a:latin typeface="Times New Roman"/>
                <a:cs typeface="Times New Roman"/>
              </a:rPr>
              <a:t> </a:t>
            </a:r>
            <a:r>
              <a:rPr lang="en-US" sz="2400" spc="229" dirty="0" smtClean="0">
                <a:latin typeface="Times New Roman"/>
                <a:cs typeface="Times New Roman"/>
              </a:rPr>
              <a:t>left) </a:t>
            </a:r>
            <a:r>
              <a:rPr lang="en-US" sz="2400" spc="190" dirty="0" smtClean="0">
                <a:latin typeface="Times New Roman"/>
                <a:cs typeface="Times New Roman"/>
              </a:rPr>
              <a:t>and	</a:t>
            </a:r>
            <a:r>
              <a:rPr lang="en-US" sz="2400" spc="-5" dirty="0" smtClean="0">
                <a:latin typeface="Times New Roman"/>
                <a:cs typeface="Times New Roman"/>
              </a:rPr>
              <a:t>a	</a:t>
            </a:r>
            <a:r>
              <a:rPr lang="en-US" sz="2400" spc="254" dirty="0" smtClean="0">
                <a:latin typeface="Times New Roman"/>
                <a:cs typeface="Times New Roman"/>
              </a:rPr>
              <a:t>periodic	</a:t>
            </a:r>
            <a:r>
              <a:rPr lang="en-US" sz="2400" spc="-5" dirty="0" smtClean="0">
                <a:latin typeface="Times New Roman"/>
                <a:cs typeface="Times New Roman"/>
              </a:rPr>
              <a:t>s</a:t>
            </a:r>
            <a:r>
              <a:rPr lang="en-US" sz="2400" spc="-400" dirty="0" smtClean="0">
                <a:latin typeface="Times New Roman"/>
                <a:cs typeface="Times New Roman"/>
              </a:rPr>
              <a:t> </a:t>
            </a:r>
            <a:r>
              <a:rPr lang="en-US" sz="2400" spc="235" dirty="0" err="1" smtClean="0">
                <a:latin typeface="Times New Roman"/>
                <a:cs typeface="Times New Roman"/>
              </a:rPr>
              <a:t>ignal</a:t>
            </a:r>
            <a:r>
              <a:rPr lang="en-US" sz="2400" spc="23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(</a:t>
            </a:r>
            <a:r>
              <a:rPr lang="en-US" sz="2400" spc="-40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r</a:t>
            </a:r>
            <a:r>
              <a:rPr lang="en-US" sz="2400" spc="-400" dirty="0" smtClean="0">
                <a:latin typeface="Times New Roman"/>
                <a:cs typeface="Times New Roman"/>
              </a:rPr>
              <a:t> </a:t>
            </a:r>
            <a:r>
              <a:rPr lang="en-US" sz="2400" spc="250" dirty="0" err="1" smtClean="0">
                <a:latin typeface="Times New Roman"/>
                <a:cs typeface="Times New Roman"/>
              </a:rPr>
              <a:t>ight</a:t>
            </a:r>
            <a:r>
              <a:rPr lang="en-US" sz="2400" spc="250" dirty="0" smtClean="0">
                <a:latin typeface="Times New Roman"/>
                <a:cs typeface="Times New Roman"/>
              </a:rPr>
              <a:t>).</a:t>
            </a:r>
          </a:p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endParaRPr lang="en-US" sz="2400" spc="250" dirty="0" smtClean="0">
              <a:latin typeface="Times New Roman"/>
              <a:cs typeface="Times New Roman"/>
            </a:endParaRPr>
          </a:p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endParaRPr lang="en-US" sz="2400" spc="250" dirty="0" smtClean="0">
              <a:latin typeface="Times New Roman"/>
              <a:cs typeface="Times New Roman"/>
            </a:endParaRPr>
          </a:p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endParaRPr lang="en-US" sz="2400" spc="250" dirty="0" smtClean="0">
              <a:latin typeface="Times New Roman"/>
              <a:cs typeface="Times New Roman"/>
            </a:endParaRPr>
          </a:p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None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endParaRPr lang="en-US" sz="2400" spc="250" dirty="0" smtClean="0">
              <a:latin typeface="Times New Roman"/>
              <a:cs typeface="Times New Roman"/>
            </a:endParaRPr>
          </a:p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Font typeface="Wingdings" pitchFamily="2" charset="2"/>
              <a:buChar char="§"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endParaRPr lang="en-US" sz="2400" spc="250" dirty="0" smtClean="0">
              <a:latin typeface="Times New Roman"/>
              <a:cs typeface="Times New Roman"/>
            </a:endParaRPr>
          </a:p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endParaRPr lang="en-US" sz="2400" spc="250" dirty="0" smtClean="0">
              <a:latin typeface="Times New Roman"/>
              <a:cs typeface="Times New Roman"/>
            </a:endParaRPr>
          </a:p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Font typeface="Wingdings" pitchFamily="2" charset="2"/>
              <a:buChar char="§"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endParaRPr lang="en-US" sz="2400" dirty="0" smtClean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57400" y="4343400"/>
            <a:ext cx="48387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457200"/>
            <a:ext cx="7772400" cy="6096000"/>
          </a:xfrm>
        </p:spPr>
        <p:txBody>
          <a:bodyPr/>
          <a:lstStyle/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Font typeface="Wingdings"/>
              <a:buChar char=""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r>
              <a:rPr lang="en-US" sz="2800" spc="250" dirty="0" smtClean="0">
                <a:latin typeface="Times New Roman"/>
                <a:cs typeface="Times New Roman"/>
              </a:rPr>
              <a:t>Examples: </a:t>
            </a:r>
          </a:p>
          <a:p>
            <a:pPr marL="355600" marR="8255" indent="-342900">
              <a:lnSpc>
                <a:spcPts val="3030"/>
              </a:lnSpc>
              <a:spcBef>
                <a:spcPts val="1345"/>
              </a:spcBef>
              <a:buClr>
                <a:srgbClr val="335B74"/>
              </a:buClr>
              <a:buSzPct val="75000"/>
              <a:buFont typeface="Wingdings" pitchFamily="2" charset="2"/>
              <a:buChar char="§"/>
              <a:tabLst>
                <a:tab pos="354965" algn="l"/>
                <a:tab pos="355600" algn="l"/>
                <a:tab pos="1422400" algn="l"/>
                <a:tab pos="1873250" algn="l"/>
                <a:tab pos="2176780" algn="l"/>
                <a:tab pos="2498090" algn="l"/>
                <a:tab pos="3269615" algn="l"/>
                <a:tab pos="4094479" algn="l"/>
                <a:tab pos="4153535" algn="l"/>
                <a:tab pos="4903470" algn="l"/>
                <a:tab pos="5298440" algn="l"/>
                <a:tab pos="7516495" algn="l"/>
              </a:tabLst>
            </a:pPr>
            <a:r>
              <a:rPr lang="en-US" sz="2800" dirty="0" smtClean="0"/>
              <a:t>sin(t), </a:t>
            </a:r>
            <a:r>
              <a:rPr lang="en-US" sz="2800" dirty="0" err="1" smtClean="0"/>
              <a:t>cos</a:t>
            </a:r>
            <a:r>
              <a:rPr lang="en-US" sz="2800" dirty="0" smtClean="0"/>
              <a:t>(t), etc are periodic signals.</a:t>
            </a:r>
          </a:p>
          <a:p>
            <a:pPr>
              <a:buFont typeface="Wingdings" pitchFamily="2" charset="2"/>
              <a:buChar char="§"/>
            </a:pPr>
            <a:r>
              <a:rPr lang="en-US" sz="2800" dirty="0" smtClean="0"/>
              <a:t> e</a:t>
            </a:r>
            <a:r>
              <a:rPr lang="en-US" sz="2800" baseline="30000" dirty="0" smtClean="0"/>
              <a:t>t</a:t>
            </a:r>
            <a:r>
              <a:rPr lang="en-US" sz="2800" dirty="0" smtClean="0"/>
              <a:t>, t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, t etc are non periodic signals.</a:t>
            </a:r>
          </a:p>
          <a:p>
            <a:pPr>
              <a:buFont typeface="Wingdings" pitchFamily="2" charset="2"/>
              <a:buChar char="§"/>
            </a:pP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US" b="1" dirty="0" smtClean="0"/>
              <a:t>CAUSAL &amp; NON-CAUSAL SIGNALS: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562600"/>
          </a:xfrm>
        </p:spPr>
        <p:txBody>
          <a:bodyPr/>
          <a:lstStyle/>
          <a:p>
            <a:r>
              <a:rPr lang="en-US" dirty="0" smtClean="0"/>
              <a:t>A system is said to be </a:t>
            </a:r>
            <a:r>
              <a:rPr lang="en-US" b="1" dirty="0" smtClean="0"/>
              <a:t>causal</a:t>
            </a:r>
            <a:r>
              <a:rPr lang="en-US" dirty="0" smtClean="0"/>
              <a:t> if its output depends upon present and past inputs, and does not depend upon future input.</a:t>
            </a:r>
          </a:p>
          <a:p>
            <a:r>
              <a:rPr lang="en-US" dirty="0" smtClean="0"/>
              <a:t>For </a:t>
            </a:r>
            <a:r>
              <a:rPr lang="en-US" b="1" dirty="0" smtClean="0"/>
              <a:t>non causal</a:t>
            </a:r>
            <a:r>
              <a:rPr lang="en-US" dirty="0" smtClean="0"/>
              <a:t> system, the output depends upon future inputs also.</a:t>
            </a:r>
          </a:p>
          <a:p>
            <a:endParaRPr lang="en-US" dirty="0"/>
          </a:p>
        </p:txBody>
      </p:sp>
      <p:pic>
        <p:nvPicPr>
          <p:cNvPr id="4" name="Picture 3" descr="caus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124200"/>
            <a:ext cx="6019800" cy="3352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Deterministic &amp; Random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638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Deterministic signals </a:t>
            </a:r>
            <a:r>
              <a:rPr lang="en-US" sz="3600" b="1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:</a:t>
            </a:r>
          </a:p>
          <a:p>
            <a:pPr marL="514350" indent="-51435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3200" dirty="0" smtClean="0"/>
              <a:t>Behavior of these signals is predictable </a:t>
            </a:r>
            <a:r>
              <a:rPr lang="en-US" sz="3200" dirty="0" err="1" smtClean="0"/>
              <a:t>w.r.t</a:t>
            </a:r>
            <a:r>
              <a:rPr lang="en-US" sz="3200" dirty="0" smtClean="0"/>
              <a:t> time.</a:t>
            </a:r>
          </a:p>
          <a:p>
            <a:pPr marL="514350" marR="5080" indent="-514350" algn="just">
              <a:lnSpc>
                <a:spcPts val="2690"/>
              </a:lnSpc>
              <a:buFont typeface="Wingdings"/>
              <a:buChar char=""/>
              <a:tabLst>
                <a:tab pos="355600" algn="l"/>
                <a:tab pos="5995035" algn="l"/>
              </a:tabLst>
            </a:pPr>
            <a:r>
              <a:rPr lang="en-US" sz="3200" dirty="0" smtClean="0"/>
              <a:t>There is no uncertainty with respect to	its value at any  time.</a:t>
            </a:r>
          </a:p>
          <a:p>
            <a:pPr marL="514350" indent="-51435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3200" dirty="0" smtClean="0"/>
              <a:t>These signals can be expressed mathematically.</a:t>
            </a:r>
          </a:p>
          <a:p>
            <a:pPr marL="514350" indent="-514350" algn="just">
              <a:lnSpc>
                <a:spcPct val="100000"/>
              </a:lnSpc>
              <a:buFont typeface="Wingdings"/>
              <a:buChar char=""/>
              <a:tabLst>
                <a:tab pos="443865" algn="l"/>
                <a:tab pos="444500" algn="l"/>
                <a:tab pos="2406650" algn="l"/>
              </a:tabLst>
            </a:pPr>
            <a:r>
              <a:rPr lang="en-US" sz="3200" dirty="0" smtClean="0"/>
              <a:t>For example	x(t) = sin(3t) is deterministic signal.</a:t>
            </a:r>
          </a:p>
          <a:p>
            <a:pPr>
              <a:buFont typeface="Wingdings" pitchFamily="2" charset="2"/>
              <a:buChar char="Ø"/>
            </a:pPr>
            <a:endParaRPr lang="en-US" sz="3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buFont typeface="Wingdings" pitchFamily="2" charset="2"/>
              <a:buChar char="Ø"/>
            </a:pPr>
            <a:endParaRPr lang="en-US" sz="3600" b="1" dirty="0" smtClean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sp>
        <p:nvSpPr>
          <p:cNvPr id="4" name="object 4"/>
          <p:cNvSpPr/>
          <p:nvPr/>
        </p:nvSpPr>
        <p:spPr>
          <a:xfrm>
            <a:off x="1905000" y="5181600"/>
            <a:ext cx="5638800" cy="1210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Random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334000"/>
          </a:xfrm>
        </p:spPr>
        <p:txBody>
          <a:bodyPr/>
          <a:lstStyle/>
          <a:p>
            <a:pPr marL="514350" indent="-514350" algn="just">
              <a:lnSpc>
                <a:spcPct val="100000"/>
              </a:lnSpc>
              <a:buFont typeface="Wingdings"/>
              <a:buChar char=""/>
              <a:tabLst>
                <a:tab pos="355600" algn="l"/>
                <a:tab pos="1818639" algn="l"/>
                <a:tab pos="2275840" algn="l"/>
                <a:tab pos="3166110" algn="l"/>
                <a:tab pos="4313555" algn="l"/>
                <a:tab pos="4711700" algn="l"/>
                <a:tab pos="5956935" algn="l"/>
                <a:tab pos="6551295" algn="l"/>
                <a:tab pos="7167245" algn="l"/>
              </a:tabLst>
            </a:pPr>
            <a:r>
              <a:rPr lang="en-US" sz="3200" dirty="0" smtClean="0"/>
              <a:t>Behavior	of	these	signals	is	random	i.e.	not predictable </a:t>
            </a:r>
            <a:r>
              <a:rPr lang="en-US" sz="3200" dirty="0" err="1" smtClean="0"/>
              <a:t>w.r.t</a:t>
            </a:r>
            <a:r>
              <a:rPr lang="en-US" sz="3200" dirty="0" smtClean="0"/>
              <a:t>. time.</a:t>
            </a:r>
          </a:p>
          <a:p>
            <a:pPr marL="514350" marR="8255" indent="-514350" algn="just">
              <a:lnSpc>
                <a:spcPts val="2690"/>
              </a:lnSpc>
              <a:buFont typeface="Wingdings"/>
              <a:buChar char=""/>
              <a:tabLst>
                <a:tab pos="355600" algn="l"/>
                <a:tab pos="1329055" algn="l"/>
                <a:tab pos="1711960" algn="l"/>
                <a:tab pos="2193290" algn="l"/>
                <a:tab pos="3937000" algn="l"/>
                <a:tab pos="4714240" algn="l"/>
                <a:tab pos="5865495" algn="l"/>
                <a:tab pos="6432550" algn="l"/>
                <a:tab pos="6913880" algn="l"/>
                <a:tab pos="7828915" algn="l"/>
                <a:tab pos="8229600" algn="l"/>
              </a:tabLst>
            </a:pPr>
            <a:r>
              <a:rPr lang="en-US" sz="3200" dirty="0" smtClean="0"/>
              <a:t>There	is	an uncertainty with respect	to	its value	at	any  time.</a:t>
            </a:r>
          </a:p>
          <a:p>
            <a:pPr marL="514350" indent="-514350" algn="just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3200" dirty="0" smtClean="0"/>
              <a:t>These signals can’t be expressed mathematically.</a:t>
            </a:r>
          </a:p>
          <a:p>
            <a:pPr marL="514350" marR="5080" indent="-514350" algn="just">
              <a:lnSpc>
                <a:spcPts val="269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3200" dirty="0" smtClean="0"/>
              <a:t>For example: Thermal Noise generated is non deterministic  signal.</a:t>
            </a:r>
          </a:p>
          <a:p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1371600" y="4343400"/>
            <a:ext cx="6477000" cy="175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4111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EVEN  &amp;  ODD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990600"/>
            <a:ext cx="7772400" cy="56388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A signal x(t) is referred to as an even signal if it is identical to its time-reversed counterpart.</a:t>
            </a:r>
          </a:p>
          <a:p>
            <a:pPr algn="just">
              <a:buNone/>
            </a:pPr>
            <a:r>
              <a:rPr lang="en-US" sz="3200" dirty="0" smtClean="0"/>
              <a:t>i.e.                  x(-t) = x(t)</a:t>
            </a:r>
          </a:p>
          <a:p>
            <a:pPr algn="just">
              <a:buNone/>
            </a:pPr>
            <a:r>
              <a:rPr lang="en-US" sz="3200" b="1" dirty="0" smtClean="0"/>
              <a:t>Examples: </a:t>
            </a:r>
            <a:r>
              <a:rPr lang="en-US" sz="3200" dirty="0" err="1" smtClean="0"/>
              <a:t>cos</a:t>
            </a:r>
            <a:r>
              <a:rPr lang="en-US" sz="3200" dirty="0" smtClean="0"/>
              <a:t>(t), sin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t, </a:t>
            </a:r>
            <a:r>
              <a:rPr lang="en-US" sz="3200" dirty="0" err="1" smtClean="0"/>
              <a:t>t</a:t>
            </a:r>
            <a:r>
              <a:rPr lang="en-US" sz="3200" baseline="30000" dirty="0" err="1" smtClean="0"/>
              <a:t>n</a:t>
            </a:r>
            <a:r>
              <a:rPr lang="en-US" sz="3200" dirty="0" smtClean="0"/>
              <a:t> where n is even etc.  are even signals.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 A signal x(t) is referred to as an odd signal if the signal is negative of it’s time-reversed counterpart.</a:t>
            </a:r>
          </a:p>
          <a:p>
            <a:pPr algn="just">
              <a:buNone/>
            </a:pPr>
            <a:r>
              <a:rPr lang="en-US" sz="3200" dirty="0" smtClean="0"/>
              <a:t>i.e.                 x(-t) = </a:t>
            </a:r>
            <a:r>
              <a:rPr lang="en-US" sz="4400" dirty="0" smtClean="0"/>
              <a:t>-</a:t>
            </a:r>
            <a:r>
              <a:rPr lang="en-US" sz="3200" dirty="0" smtClean="0"/>
              <a:t> x(t)</a:t>
            </a:r>
          </a:p>
          <a:p>
            <a:pPr algn="just">
              <a:buNone/>
            </a:pPr>
            <a:r>
              <a:rPr lang="en-US" sz="3200" b="1" dirty="0" smtClean="0"/>
              <a:t>Examples: </a:t>
            </a:r>
            <a:r>
              <a:rPr lang="en-US" sz="3200" dirty="0" smtClean="0"/>
              <a:t>sin(t), </a:t>
            </a:r>
            <a:r>
              <a:rPr lang="en-US" sz="3200" dirty="0" err="1" smtClean="0"/>
              <a:t>t</a:t>
            </a:r>
            <a:r>
              <a:rPr lang="en-US" sz="3200" baseline="30000" dirty="0" err="1" smtClean="0"/>
              <a:t>n</a:t>
            </a:r>
            <a:r>
              <a:rPr lang="en-US" sz="3200" dirty="0" smtClean="0"/>
              <a:t> where n is odd etc. are odd signals.</a:t>
            </a:r>
            <a:endParaRPr lang="en-US" sz="3200" b="1" dirty="0" smtClean="0"/>
          </a:p>
          <a:p>
            <a:pPr algn="just">
              <a:buNone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486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/>
              <a:t>NOTE</a:t>
            </a:r>
            <a:r>
              <a:rPr lang="en-US" sz="3200" b="1" dirty="0" smtClean="0"/>
              <a:t>: </a:t>
            </a:r>
            <a:r>
              <a:rPr lang="en-US" sz="3200" dirty="0" smtClean="0"/>
              <a:t> There are some functions or signals which are neither even nor odd.</a:t>
            </a:r>
          </a:p>
          <a:p>
            <a:pPr algn="just">
              <a:buNone/>
            </a:pPr>
            <a:r>
              <a:rPr lang="en-US" sz="3200" b="1" dirty="0" smtClean="0"/>
              <a:t>Examples: </a:t>
            </a:r>
            <a:r>
              <a:rPr lang="en-US" sz="3200" dirty="0" smtClean="0"/>
              <a:t> e</a:t>
            </a:r>
            <a:r>
              <a:rPr lang="en-US" sz="3200" baseline="30000" dirty="0" smtClean="0"/>
              <a:t>t</a:t>
            </a:r>
            <a:r>
              <a:rPr lang="en-US" sz="3200" dirty="0" smtClean="0"/>
              <a:t>, t</a:t>
            </a:r>
            <a:r>
              <a:rPr lang="en-US" sz="3200" baseline="30000" dirty="0" smtClean="0"/>
              <a:t>2</a:t>
            </a:r>
            <a:r>
              <a:rPr lang="en-US" sz="3200" dirty="0" smtClean="0"/>
              <a:t>+t etc.</a:t>
            </a:r>
          </a:p>
          <a:p>
            <a:pPr algn="just">
              <a:buNone/>
            </a:pPr>
            <a:endParaRPr lang="en-US" sz="32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Any signal is a sum of unique even and odd signals.</a:t>
            </a:r>
          </a:p>
          <a:p>
            <a:pPr algn="just">
              <a:buNone/>
            </a:pPr>
            <a:r>
              <a:rPr lang="de-DE" sz="3200" spc="145" dirty="0" smtClean="0">
                <a:latin typeface="Times New Roman"/>
                <a:cs typeface="Times New Roman"/>
              </a:rPr>
              <a:t>       i.e.    x(</a:t>
            </a:r>
            <a:r>
              <a:rPr lang="de-DE" sz="3200" spc="-300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t</a:t>
            </a:r>
            <a:r>
              <a:rPr lang="de-DE" sz="3200" spc="-300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)= x</a:t>
            </a:r>
            <a:r>
              <a:rPr lang="de-DE" sz="3200" spc="-285" dirty="0" smtClean="0">
                <a:latin typeface="Times New Roman"/>
                <a:cs typeface="Times New Roman"/>
              </a:rPr>
              <a:t> </a:t>
            </a:r>
            <a:r>
              <a:rPr lang="de-DE" sz="3200" spc="-7" baseline="-20833" dirty="0" smtClean="0">
                <a:latin typeface="Times New Roman"/>
                <a:cs typeface="Times New Roman"/>
              </a:rPr>
              <a:t>e</a:t>
            </a:r>
            <a:r>
              <a:rPr lang="de-DE" sz="3200" spc="-300" baseline="-20833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(</a:t>
            </a:r>
            <a:r>
              <a:rPr lang="de-DE" sz="3200" spc="-300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t</a:t>
            </a:r>
            <a:r>
              <a:rPr lang="de-DE" sz="3200" spc="-300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)</a:t>
            </a:r>
            <a:r>
              <a:rPr lang="de-DE" sz="3200" spc="-300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+</a:t>
            </a:r>
            <a:r>
              <a:rPr lang="de-DE" sz="3200" spc="-300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x</a:t>
            </a:r>
            <a:r>
              <a:rPr lang="de-DE" sz="3200" spc="-295" dirty="0" smtClean="0">
                <a:latin typeface="Times New Roman"/>
                <a:cs typeface="Times New Roman"/>
              </a:rPr>
              <a:t> </a:t>
            </a:r>
            <a:r>
              <a:rPr lang="de-DE" sz="3200" spc="-7" baseline="-20833" dirty="0" smtClean="0">
                <a:latin typeface="Times New Roman"/>
                <a:cs typeface="Times New Roman"/>
              </a:rPr>
              <a:t>o</a:t>
            </a:r>
            <a:r>
              <a:rPr lang="de-DE" sz="3200" spc="-277" baseline="-20833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(</a:t>
            </a:r>
            <a:r>
              <a:rPr lang="de-DE" sz="3200" spc="-300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t</a:t>
            </a:r>
            <a:r>
              <a:rPr lang="de-DE" sz="3200" spc="-310" dirty="0" smtClean="0">
                <a:latin typeface="Times New Roman"/>
                <a:cs typeface="Times New Roman"/>
              </a:rPr>
              <a:t> </a:t>
            </a:r>
            <a:r>
              <a:rPr lang="de-DE" sz="3200" dirty="0" smtClean="0">
                <a:latin typeface="Times New Roman"/>
                <a:cs typeface="Times New Roman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endParaRPr lang="de-DE" sz="3200" dirty="0" smtClean="0">
              <a:latin typeface="Times New Roman"/>
              <a:cs typeface="Times New Roman"/>
            </a:endParaRPr>
          </a:p>
          <a:p>
            <a:pPr algn="just">
              <a:buFont typeface="Wingdings" pitchFamily="2" charset="2"/>
              <a:buChar char="Ø"/>
            </a:pPr>
            <a:r>
              <a:rPr lang="de-DE" sz="3200" dirty="0" smtClean="0">
                <a:latin typeface="Times New Roman"/>
                <a:cs typeface="Times New Roman"/>
              </a:rPr>
              <a:t>Sum of even functions = Even functon</a:t>
            </a:r>
          </a:p>
          <a:p>
            <a:pPr algn="just">
              <a:buFont typeface="Wingdings" pitchFamily="2" charset="2"/>
              <a:buChar char="Ø"/>
            </a:pPr>
            <a:r>
              <a:rPr lang="de-DE" sz="3200" dirty="0" smtClean="0">
                <a:latin typeface="Times New Roman"/>
                <a:cs typeface="Times New Roman"/>
              </a:rPr>
              <a:t>Sum of odd functions  = Odd function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/>
          <a:lstStyle/>
          <a:p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Multiplication of even and even functions = Even function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Multiplication of odd and odd functions = Even function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Multiplication of even and odd functions = Odd function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Sum of even and odd functions = Neither even nor odd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685800"/>
            <a:ext cx="7772400" cy="5334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7200" dirty="0" smtClean="0"/>
          </a:p>
          <a:p>
            <a:pPr algn="ctr">
              <a:buNone/>
            </a:pPr>
            <a:r>
              <a:rPr lang="en-US" sz="8800" dirty="0" smtClean="0"/>
              <a:t>LECTURE-2</a:t>
            </a:r>
            <a:endParaRPr lang="en-US" sz="8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INTRODUCTION TO SIGNALS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A Signal is a function, that represents the variation of a physical quantity with respect to any parameter.</a:t>
            </a:r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In the above figure, f(x) is the signal or function and x is the independent variable.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3" descr="sig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0800"/>
            <a:ext cx="3838575" cy="2133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In electrical and electronics, usually signal is a variation of electrical quantity (generally I or V) with time i.e. the current and voltages are function of time.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So in general these function of time are called as signals i.e. signals are also called as functions.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If current or voltage remains same with change in time then it is not a signal but a dc value.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Signal is the key component behind virtually all: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200" dirty="0" smtClean="0"/>
              <a:t>Communication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200" dirty="0" smtClean="0"/>
              <a:t>Computing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200" dirty="0" smtClean="0"/>
              <a:t> Networking</a:t>
            </a:r>
          </a:p>
          <a:p>
            <a:pPr algn="just">
              <a:buFont typeface="Wingdings" pitchFamily="2" charset="2"/>
              <a:buChar char="§"/>
            </a:pPr>
            <a:r>
              <a:rPr lang="en-US" sz="3200" dirty="0" smtClean="0"/>
              <a:t>Electronic devices</a:t>
            </a:r>
          </a:p>
          <a:p>
            <a:pPr algn="just">
              <a:buFont typeface="Wingdings" pitchFamily="2" charset="2"/>
              <a:buChar char="Ø"/>
            </a:pPr>
            <a:endParaRPr lang="en-US" sz="32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A signal can be either analog or digital.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 smtClean="0"/>
              <a:t>Signals	can	be	One-dimensional	or multi-  dimensional.</a:t>
            </a:r>
          </a:p>
          <a:p>
            <a:pPr algn="just"/>
            <a:r>
              <a:rPr lang="en-US" sz="3200" b="1" dirty="0" smtClean="0"/>
              <a:t>Example:</a:t>
            </a:r>
            <a:r>
              <a:rPr lang="en-US" sz="3200" dirty="0" smtClean="0"/>
              <a:t> voice signal, video signal, signals on telephone wires etc.</a:t>
            </a:r>
          </a:p>
          <a:p>
            <a:pPr>
              <a:buFont typeface="Wingdings" pitchFamily="2" charset="2"/>
              <a:buChar char="Ø"/>
            </a:pP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533400"/>
            <a:ext cx="77724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Note: </a:t>
            </a:r>
            <a:r>
              <a:rPr lang="en-US" sz="2800" dirty="0" smtClean="0"/>
              <a:t>Noise is also a signal, but the information conveyed by noise is unwanted hence it is considered as undesirable</a:t>
            </a:r>
            <a:r>
              <a:rPr lang="en-US" sz="32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dirty="0" smtClean="0"/>
              <a:t>Signal:</a:t>
            </a:r>
            <a:r>
              <a:rPr lang="en-US" sz="2800" dirty="0" smtClean="0"/>
              <a:t> A function of one or more variables that convey  information on the nature of a physical	phenomenon.</a:t>
            </a:r>
          </a:p>
          <a:p>
            <a:pPr algn="just">
              <a:buNone/>
            </a:pPr>
            <a:r>
              <a:rPr lang="en-US" sz="2800" dirty="0" smtClean="0"/>
              <a:t>   </a:t>
            </a:r>
            <a:r>
              <a:rPr lang="en-US" sz="2800" b="1" dirty="0" smtClean="0"/>
              <a:t>Examples:</a:t>
            </a:r>
            <a:r>
              <a:rPr lang="en-US" sz="2800" dirty="0" smtClean="0"/>
              <a:t> v(t),</a:t>
            </a:r>
            <a:r>
              <a:rPr lang="en-US" sz="2800" dirty="0" err="1" smtClean="0"/>
              <a:t>i</a:t>
            </a:r>
            <a:r>
              <a:rPr lang="en-US" sz="2800" dirty="0" smtClean="0"/>
              <a:t>(t),x(t),heartbeat, blood pressure, temperature,  vibration.</a:t>
            </a:r>
          </a:p>
          <a:p>
            <a:pPr marL="355600" indent="-342900" algn="just">
              <a:lnSpc>
                <a:spcPct val="100000"/>
              </a:lnSpc>
              <a:spcBef>
                <a:spcPts val="1885"/>
              </a:spcBef>
              <a:buClr>
                <a:srgbClr val="1382AC"/>
              </a:buClr>
              <a:buSzPct val="79166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800" b="1" dirty="0" smtClean="0"/>
              <a:t>One-dimensional signals: </a:t>
            </a:r>
            <a:r>
              <a:rPr lang="en-US" sz="2800" dirty="0" smtClean="0"/>
              <a:t>function depends on a single variable, e.g., speech signal</a:t>
            </a:r>
          </a:p>
          <a:p>
            <a:pPr marL="355600" indent="-342900" algn="just">
              <a:spcBef>
                <a:spcPts val="1885"/>
              </a:spcBef>
              <a:buClr>
                <a:srgbClr val="1382AC"/>
              </a:buClr>
              <a:buSzPct val="79166"/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800" b="1" dirty="0" smtClean="0"/>
              <a:t>Multi-dimensional signals: </a:t>
            </a:r>
            <a:r>
              <a:rPr lang="en-US" sz="2800" dirty="0" smtClean="0"/>
              <a:t>function depends on two or more  variables, e.g., image</a:t>
            </a:r>
          </a:p>
          <a:p>
            <a:pPr algn="just">
              <a:buFont typeface="Wingdings" pitchFamily="2" charset="2"/>
              <a:buChar char="Ø"/>
            </a:pPr>
            <a:endParaRPr lang="en-US" sz="2800" b="1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How is a Signal Represented?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143000"/>
            <a:ext cx="7772400" cy="5486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endParaRPr lang="en-GB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Mathematically</a:t>
            </a:r>
            <a:r>
              <a:rPr lang="en-GB" sz="2800" dirty="0" smtClean="0"/>
              <a:t>, signals are represented as a function of one or more </a:t>
            </a:r>
            <a:r>
              <a:rPr lang="en-GB" sz="2800" b="1" dirty="0" smtClean="0"/>
              <a:t>independent variables</a:t>
            </a:r>
            <a:r>
              <a:rPr lang="en-GB" sz="2800" dirty="0" smtClean="0"/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For instance a black &amp; white video signal intensity is dependent on </a:t>
            </a:r>
            <a:r>
              <a:rPr lang="en-GB" sz="2800" i="1" dirty="0" smtClean="0"/>
              <a:t>x</a:t>
            </a:r>
            <a:r>
              <a:rPr lang="en-GB" sz="2800" dirty="0" smtClean="0"/>
              <a:t>, </a:t>
            </a:r>
            <a:r>
              <a:rPr lang="en-GB" sz="2800" i="1" dirty="0" smtClean="0"/>
              <a:t>y</a:t>
            </a:r>
            <a:r>
              <a:rPr lang="en-GB" sz="2800" dirty="0" smtClean="0"/>
              <a:t> coordinates and time </a:t>
            </a:r>
            <a:r>
              <a:rPr lang="en-GB" sz="2800" i="1" dirty="0" smtClean="0"/>
              <a:t>t</a:t>
            </a:r>
            <a:r>
              <a:rPr lang="en-GB" sz="2800" dirty="0" smtClean="0"/>
              <a:t> </a:t>
            </a:r>
            <a:r>
              <a:rPr lang="en-GB" sz="2800" i="1" dirty="0" smtClean="0"/>
              <a:t>f</a:t>
            </a:r>
            <a:r>
              <a:rPr lang="en-GB" sz="2800" dirty="0" smtClean="0"/>
              <a:t>( </a:t>
            </a:r>
            <a:r>
              <a:rPr lang="en-GB" sz="2800" i="1" dirty="0" smtClean="0"/>
              <a:t>x</a:t>
            </a:r>
            <a:r>
              <a:rPr lang="en-GB" sz="2800" dirty="0" smtClean="0"/>
              <a:t>,  </a:t>
            </a:r>
            <a:r>
              <a:rPr lang="en-GB" sz="2800" i="1" dirty="0" smtClean="0"/>
              <a:t>y </a:t>
            </a:r>
            <a:r>
              <a:rPr lang="en-GB" sz="2800" dirty="0" smtClean="0"/>
              <a:t>, </a:t>
            </a:r>
            <a:r>
              <a:rPr lang="en-GB" sz="2800" i="1" dirty="0" smtClean="0"/>
              <a:t>t</a:t>
            </a:r>
            <a:r>
              <a:rPr lang="en-GB" sz="2800" dirty="0" smtClean="0"/>
              <a:t>)</a:t>
            </a:r>
          </a:p>
          <a:p>
            <a:pPr algn="just">
              <a:buFont typeface="Wingdings" pitchFamily="2" charset="2"/>
              <a:buChar char="Ø"/>
            </a:pPr>
            <a:r>
              <a:rPr lang="en-GB" sz="2800" dirty="0" smtClean="0"/>
              <a:t>On this course, we shall be exclusively concerned with signals that are a function of a single variable: time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1034"/>
          <p:cNvGrpSpPr>
            <a:grpSpLocks/>
          </p:cNvGrpSpPr>
          <p:nvPr/>
        </p:nvGrpSpPr>
        <p:grpSpPr bwMode="auto">
          <a:xfrm>
            <a:off x="1981200" y="4267200"/>
            <a:ext cx="5410200" cy="2133600"/>
            <a:chOff x="1062" y="2352"/>
            <a:chExt cx="3498" cy="1680"/>
          </a:xfrm>
        </p:grpSpPr>
        <p:grpSp>
          <p:nvGrpSpPr>
            <p:cNvPr id="5" name="Group 1032"/>
            <p:cNvGrpSpPr>
              <a:grpSpLocks/>
            </p:cNvGrpSpPr>
            <p:nvPr/>
          </p:nvGrpSpPr>
          <p:grpSpPr bwMode="auto">
            <a:xfrm>
              <a:off x="1062" y="2352"/>
              <a:ext cx="3498" cy="1680"/>
              <a:chOff x="966" y="2304"/>
              <a:chExt cx="3498" cy="1680"/>
            </a:xfrm>
          </p:grpSpPr>
          <p:sp>
            <p:nvSpPr>
              <p:cNvPr id="7" name="Line 1028"/>
              <p:cNvSpPr>
                <a:spLocks noChangeShapeType="1"/>
              </p:cNvSpPr>
              <p:nvPr/>
            </p:nvSpPr>
            <p:spPr bwMode="auto">
              <a:xfrm>
                <a:off x="1056" y="3360"/>
                <a:ext cx="3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1029"/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 Box 1030"/>
              <p:cNvSpPr txBox="1">
                <a:spLocks noChangeArrowheads="1"/>
              </p:cNvSpPr>
              <p:nvPr/>
            </p:nvSpPr>
            <p:spPr bwMode="auto">
              <a:xfrm>
                <a:off x="4128" y="3415"/>
                <a:ext cx="17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GB"/>
                  <a:t>t</a:t>
                </a:r>
              </a:p>
            </p:txBody>
          </p:sp>
          <p:sp>
            <p:nvSpPr>
              <p:cNvPr id="10" name="Text Box 1031"/>
              <p:cNvSpPr txBox="1">
                <a:spLocks noChangeArrowheads="1"/>
              </p:cNvSpPr>
              <p:nvPr/>
            </p:nvSpPr>
            <p:spPr bwMode="auto">
              <a:xfrm>
                <a:off x="966" y="2304"/>
                <a:ext cx="33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GB"/>
                  <a:t>f</a:t>
                </a:r>
                <a:r>
                  <a:rPr lang="en-GB" i="0"/>
                  <a:t>(</a:t>
                </a:r>
                <a:r>
                  <a:rPr lang="en-GB"/>
                  <a:t>t</a:t>
                </a:r>
                <a:r>
                  <a:rPr lang="en-GB" i="0"/>
                  <a:t>)</a:t>
                </a:r>
              </a:p>
            </p:txBody>
          </p:sp>
        </p:grpSp>
        <p:sp>
          <p:nvSpPr>
            <p:cNvPr id="6" name="Freeform 1033"/>
            <p:cNvSpPr>
              <a:spLocks/>
            </p:cNvSpPr>
            <p:nvPr/>
          </p:nvSpPr>
          <p:spPr bwMode="auto">
            <a:xfrm>
              <a:off x="1248" y="2576"/>
              <a:ext cx="3168" cy="1240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432" y="16"/>
                </a:cxn>
                <a:cxn ang="0">
                  <a:pos x="816" y="400"/>
                </a:cxn>
                <a:cxn ang="0">
                  <a:pos x="1296" y="1216"/>
                </a:cxn>
                <a:cxn ang="0">
                  <a:pos x="1728" y="544"/>
                </a:cxn>
                <a:cxn ang="0">
                  <a:pos x="2112" y="256"/>
                </a:cxn>
                <a:cxn ang="0">
                  <a:pos x="3024" y="208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Classification of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1382AC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Continuous-time </a:t>
            </a:r>
            <a:r>
              <a:rPr lang="en-US" sz="2800" spc="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discrete-time</a:t>
            </a:r>
            <a:r>
              <a:rPr lang="en-US" sz="2800" spc="-12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1382AC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Periodic </a:t>
            </a:r>
            <a:r>
              <a:rPr lang="en-US" sz="2800" spc="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non-periodic</a:t>
            </a:r>
            <a:r>
              <a:rPr lang="en-US" sz="2800" spc="-1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1382AC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Casual and Non-casual</a:t>
            </a:r>
            <a:r>
              <a:rPr lang="en-US" sz="2800" spc="-5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1382AC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Deterministic </a:t>
            </a:r>
            <a:r>
              <a:rPr lang="en-US" sz="2800" spc="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random</a:t>
            </a:r>
            <a:r>
              <a:rPr lang="en-US" sz="2800" spc="-8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1382AC"/>
              </a:buClr>
              <a:buSzPct val="79687"/>
              <a:buFont typeface="Wingdings"/>
              <a:buChar char=""/>
              <a:tabLst>
                <a:tab pos="355600" algn="l"/>
              </a:tabLst>
            </a:pP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Even </a:t>
            </a:r>
            <a:r>
              <a:rPr lang="en-US" sz="2800" spc="5" dirty="0" smtClean="0">
                <a:solidFill>
                  <a:srgbClr val="404040"/>
                </a:solidFill>
                <a:latin typeface="Times New Roman"/>
                <a:cs typeface="Times New Roman"/>
              </a:rPr>
              <a:t>and odd</a:t>
            </a:r>
            <a:r>
              <a:rPr lang="en-US" sz="2800" spc="-65" dirty="0" smtClean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404040"/>
                </a:solidFill>
                <a:latin typeface="Times New Roman"/>
                <a:cs typeface="Times New Roman"/>
              </a:rPr>
              <a:t>signals</a:t>
            </a:r>
            <a:endParaRPr lang="en-US" sz="2800" dirty="0" smtClean="0">
              <a:latin typeface="Times New Roman"/>
              <a:cs typeface="Times New Roman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Continuous time&amp; discrete time signals: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A signal is said to be continuous when it is defined for all instants of time.</a:t>
            </a:r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/>
              <a:t> A signal is said to be discrete when it is defined at only discrete instants of time.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endParaRPr lang="en-US" sz="2800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0"/>
            <a:ext cx="4171950" cy="1454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029200"/>
            <a:ext cx="420516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</TotalTime>
  <Words>491</Words>
  <Application>Microsoft Office PowerPoint</Application>
  <PresentationFormat>On-screen Show (4:3)</PresentationFormat>
  <Paragraphs>108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CIRCUIT AND SYSTEMS</vt:lpstr>
      <vt:lpstr>Slide 2</vt:lpstr>
      <vt:lpstr>INTRODUCTION TO SIGNALS</vt:lpstr>
      <vt:lpstr>Slide 4</vt:lpstr>
      <vt:lpstr>Slide 5</vt:lpstr>
      <vt:lpstr>Slide 6</vt:lpstr>
      <vt:lpstr>How is a Signal Represented?</vt:lpstr>
      <vt:lpstr>Classification of signals</vt:lpstr>
      <vt:lpstr>Continuous time&amp; discrete time signals:</vt:lpstr>
      <vt:lpstr>Slide 10</vt:lpstr>
      <vt:lpstr>Periodic &amp; Non-periodic Signals</vt:lpstr>
      <vt:lpstr>Slide 12</vt:lpstr>
      <vt:lpstr>CAUSAL &amp; NON-CAUSAL SIGNALS:</vt:lpstr>
      <vt:lpstr>Deterministic &amp; Random Signals</vt:lpstr>
      <vt:lpstr>Random Signals</vt:lpstr>
      <vt:lpstr>EVEN  &amp;  ODD SIGNALS</vt:lpstr>
      <vt:lpstr>Slide 17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AND SYSTEMS</dc:title>
  <dc:creator>Lalit Aggarwal</dc:creator>
  <cp:lastModifiedBy>Lalit Aggarwal</cp:lastModifiedBy>
  <cp:revision>2</cp:revision>
  <dcterms:created xsi:type="dcterms:W3CDTF">2006-08-16T00:00:00Z</dcterms:created>
  <dcterms:modified xsi:type="dcterms:W3CDTF">2020-08-30T08:39:53Z</dcterms:modified>
</cp:coreProperties>
</file>