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7BF1-7332-40B7-9D9E-2A534ECD1936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0952F-A132-45B8-A9B8-A046D0EF87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BC3F3-5665-4DDD-B662-C7FDBF149D9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COURSE CODE: ETEE-207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By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Mr. LALIT AGARWAL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ASSISTANT PROFESSOR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EEE, MAIT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066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CIRCUIT AND SYSTEMS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STANDARD TEST SIGNALS OR SINGULARITY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marL="355600" indent="-342900" algn="just">
              <a:lnSpc>
                <a:spcPct val="100000"/>
              </a:lnSpc>
              <a:spcBef>
                <a:spcPts val="1100"/>
              </a:spcBef>
              <a:buClr>
                <a:srgbClr val="1382AC"/>
              </a:buClr>
              <a:buSzPct val="79687"/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3200" dirty="0" smtClean="0"/>
              <a:t>To simulate any signal  some standard signals , which are realizable in the laboratory environment are given below:</a:t>
            </a:r>
          </a:p>
          <a:p>
            <a:pPr marL="355600" indent="-342900" algn="just">
              <a:lnSpc>
                <a:spcPct val="100000"/>
              </a:lnSpc>
              <a:spcBef>
                <a:spcPts val="1100"/>
              </a:spcBef>
              <a:buClr>
                <a:srgbClr val="1382AC"/>
              </a:buClr>
              <a:buSzPct val="79687"/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3200" dirty="0" smtClean="0"/>
              <a:t>Step function</a:t>
            </a:r>
          </a:p>
          <a:p>
            <a:pPr marL="355600" indent="-342900" algn="just">
              <a:spcBef>
                <a:spcPts val="1100"/>
              </a:spcBef>
              <a:buClr>
                <a:srgbClr val="1382AC"/>
              </a:buClr>
              <a:buSzPct val="79687"/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3200" dirty="0" smtClean="0"/>
              <a:t>Ramp function</a:t>
            </a:r>
          </a:p>
          <a:p>
            <a:pPr marL="355600" indent="-342900" algn="just">
              <a:lnSpc>
                <a:spcPct val="100000"/>
              </a:lnSpc>
              <a:spcBef>
                <a:spcPts val="994"/>
              </a:spcBef>
              <a:buClr>
                <a:srgbClr val="1382AC"/>
              </a:buClr>
              <a:buSzPct val="79687"/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3200" dirty="0" smtClean="0"/>
              <a:t>Impulse function</a:t>
            </a:r>
          </a:p>
          <a:p>
            <a:pPr marL="355600" indent="-342900" algn="just">
              <a:lnSpc>
                <a:spcPct val="100000"/>
              </a:lnSpc>
              <a:spcBef>
                <a:spcPts val="994"/>
              </a:spcBef>
              <a:buClr>
                <a:srgbClr val="1382AC"/>
              </a:buClr>
              <a:buSzPct val="79687"/>
              <a:buFont typeface="Wingdings" pitchFamily="2" charset="2"/>
              <a:buChar char="Ø"/>
              <a:tabLst>
                <a:tab pos="355600" algn="l"/>
              </a:tabLst>
            </a:pPr>
            <a:endParaRPr lang="en-US" sz="3200" dirty="0" smtClean="0"/>
          </a:p>
          <a:p>
            <a:pPr marL="355600" indent="-342900" algn="just">
              <a:lnSpc>
                <a:spcPct val="100000"/>
              </a:lnSpc>
              <a:spcBef>
                <a:spcPts val="994"/>
              </a:spcBef>
              <a:buClr>
                <a:srgbClr val="1382AC"/>
              </a:buClr>
              <a:buSzPct val="79687"/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3200" dirty="0" smtClean="0"/>
              <a:t>These singularity functions can be obtained from one another by successive differentiation or integration.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ndard signal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93800" y="609600"/>
            <a:ext cx="7213600" cy="54102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 SIGNAL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7912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step signal </a:t>
            </a:r>
            <a:r>
              <a:rPr lang="en-US" dirty="0" err="1" smtClean="0"/>
              <a:t>f</a:t>
            </a:r>
            <a:r>
              <a:rPr lang="en-US" sz="1800" dirty="0" err="1" smtClean="0"/>
              <a:t>s</a:t>
            </a:r>
            <a:r>
              <a:rPr lang="en-US" dirty="0" smtClean="0"/>
              <a:t>(t) is defined as,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f</a:t>
            </a:r>
            <a:r>
              <a:rPr lang="en-US" sz="2000" dirty="0" err="1" smtClean="0"/>
              <a:t>s</a:t>
            </a:r>
            <a:r>
              <a:rPr lang="en-US" dirty="0" smtClean="0"/>
              <a:t>(t) =        0   ;     t &lt; 0</a:t>
            </a:r>
          </a:p>
          <a:p>
            <a:pPr algn="just">
              <a:buNone/>
            </a:pPr>
            <a:r>
              <a:rPr lang="en-US" dirty="0" smtClean="0"/>
              <a:t>                            K   ;     t &gt; 0     , where k is the amplitude of the step signal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Now if k =1 here then it will become a unit step signal.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Now the unit step signal U(t) is defined as:</a:t>
            </a:r>
          </a:p>
          <a:p>
            <a:pPr algn="just">
              <a:buNone/>
            </a:pPr>
            <a:r>
              <a:rPr lang="en-US" dirty="0" smtClean="0"/>
              <a:t>                          </a:t>
            </a:r>
          </a:p>
          <a:p>
            <a:pPr algn="just">
              <a:buNone/>
            </a:pPr>
            <a:r>
              <a:rPr lang="en-US" dirty="0" smtClean="0"/>
              <a:t>              U(t) =            0   ;     t &lt; 0</a:t>
            </a:r>
          </a:p>
          <a:p>
            <a:pPr algn="just">
              <a:buNone/>
            </a:pPr>
            <a:r>
              <a:rPr lang="en-US" dirty="0" smtClean="0"/>
              <a:t>                                     1   ;     t &gt; 0</a:t>
            </a:r>
          </a:p>
          <a:p>
            <a:pPr algn="just">
              <a:buNone/>
            </a:pPr>
            <a:r>
              <a:rPr lang="en-US" dirty="0" smtClean="0"/>
              <a:t>At  t = 0 , the value of unit step signal is undefined.</a:t>
            </a:r>
          </a:p>
          <a:p>
            <a:r>
              <a:rPr lang="en-US" dirty="0" smtClean="0"/>
              <a:t>It is used as best test signal.</a:t>
            </a:r>
          </a:p>
          <a:p>
            <a:r>
              <a:rPr lang="en-US" dirty="0" smtClean="0"/>
              <a:t>Area under unit step function is unity.</a:t>
            </a:r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4" name="Left Brace 3"/>
          <p:cNvSpPr/>
          <p:nvPr/>
        </p:nvSpPr>
        <p:spPr>
          <a:xfrm>
            <a:off x="2514600" y="1600200"/>
            <a:ext cx="3840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3048000" y="4038600"/>
            <a:ext cx="3840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04800"/>
            <a:ext cx="7772400" cy="60198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SHIFTED UNIT STEP FUNCTION ( U(t-a))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The shifted or delayed unit step function is defined as: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U(t-a) =       0;    t &lt; a</a:t>
            </a:r>
          </a:p>
          <a:p>
            <a:pPr algn="just">
              <a:buNone/>
            </a:pPr>
            <a:r>
              <a:rPr lang="en-US" dirty="0" smtClean="0"/>
              <a:t>                       1;    t &gt; a</a:t>
            </a:r>
            <a:endParaRPr lang="en-US" baseline="-25000" dirty="0" smtClean="0"/>
          </a:p>
          <a:p>
            <a:pPr algn="just">
              <a:buNone/>
            </a:pPr>
            <a:r>
              <a:rPr lang="en-US" baseline="-25000" dirty="0" smtClean="0"/>
              <a:t>&amp;</a:t>
            </a:r>
          </a:p>
          <a:p>
            <a:pPr algn="just">
              <a:buNone/>
            </a:pPr>
            <a:endParaRPr lang="en-US" baseline="-25000" dirty="0" smtClean="0"/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sz="2000" dirty="0" err="1" smtClean="0"/>
              <a:t>s</a:t>
            </a:r>
            <a:r>
              <a:rPr lang="en-US" dirty="0" smtClean="0"/>
              <a:t>(t-a) =        0   ;  t &lt; a</a:t>
            </a:r>
          </a:p>
          <a:p>
            <a:pPr algn="just">
              <a:buNone/>
            </a:pPr>
            <a:r>
              <a:rPr lang="en-US" dirty="0" smtClean="0"/>
              <a:t>                      K   ;  t &gt; a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2362200" y="3810000"/>
            <a:ext cx="2286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WhatsApp Image 2020-08-23 at 8.05.20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457200"/>
            <a:ext cx="4953000" cy="2097346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2362200" y="5257800"/>
            <a:ext cx="2286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WhatsApp Image 2020-08-23 at 8.20.12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3886200"/>
            <a:ext cx="4800600" cy="213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RAMP SIGNAL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334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ramp signal </a:t>
            </a:r>
            <a:r>
              <a:rPr lang="en-US" dirty="0" err="1" smtClean="0"/>
              <a:t>f</a:t>
            </a:r>
            <a:r>
              <a:rPr lang="en-US" sz="1800" dirty="0" err="1" smtClean="0"/>
              <a:t>r</a:t>
            </a:r>
            <a:r>
              <a:rPr lang="en-US" dirty="0" smtClean="0"/>
              <a:t>(t) is defined as,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err="1" smtClean="0"/>
              <a:t>f</a:t>
            </a:r>
            <a:r>
              <a:rPr lang="en-US" sz="2000" dirty="0" err="1" smtClean="0"/>
              <a:t>r</a:t>
            </a:r>
            <a:r>
              <a:rPr lang="en-US" dirty="0" smtClean="0"/>
              <a:t>(t) =                  0   ;     t &lt; 0</a:t>
            </a:r>
          </a:p>
          <a:p>
            <a:pPr algn="just">
              <a:buNone/>
            </a:pPr>
            <a:r>
              <a:rPr lang="en-US" dirty="0" smtClean="0"/>
              <a:t>                            Kt  ;     t ⩾ 0     , where k is the slope of the ramp signal.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Now if k =1 here then it will become a unit ramp signal.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Now the unit ramp signal r(t) is defined as:</a:t>
            </a:r>
          </a:p>
          <a:p>
            <a:pPr algn="just">
              <a:buNone/>
            </a:pPr>
            <a:r>
              <a:rPr lang="en-US" dirty="0" smtClean="0"/>
              <a:t>                          </a:t>
            </a:r>
          </a:p>
          <a:p>
            <a:pPr algn="just">
              <a:buNone/>
            </a:pPr>
            <a:r>
              <a:rPr lang="en-US" dirty="0" smtClean="0"/>
              <a:t>              r(t) =            0   ;     t &lt; 0</a:t>
            </a:r>
          </a:p>
          <a:p>
            <a:pPr algn="just">
              <a:buNone/>
            </a:pPr>
            <a:r>
              <a:rPr lang="en-US" dirty="0" smtClean="0"/>
              <a:t>                                    t   ;     t ⩾ 0</a:t>
            </a:r>
          </a:p>
          <a:p>
            <a:pPr algn="just"/>
            <a:r>
              <a:rPr lang="en-US" dirty="0" smtClean="0"/>
              <a:t>Area under unit ramp is unity.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2514600" y="1905000"/>
            <a:ext cx="3810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3124200" y="4724400"/>
            <a:ext cx="3810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60198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SHIFTED RAMP SIGNAL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The shifted or delayed ramp function is defined as:</a:t>
            </a:r>
          </a:p>
          <a:p>
            <a:pPr algn="just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f</a:t>
            </a:r>
            <a:r>
              <a:rPr lang="en-US" sz="2000" dirty="0" err="1" smtClean="0"/>
              <a:t>r</a:t>
            </a:r>
            <a:r>
              <a:rPr lang="en-US" dirty="0" smtClean="0"/>
              <a:t>(t-a) =      0         ;     t &lt; a</a:t>
            </a:r>
          </a:p>
          <a:p>
            <a:pPr algn="just">
              <a:buNone/>
            </a:pPr>
            <a:r>
              <a:rPr lang="en-US" dirty="0" smtClean="0"/>
              <a:t>                            K(t-a)  ;     t ⩾ a</a:t>
            </a:r>
          </a:p>
          <a:p>
            <a:pPr algn="just">
              <a:buNone/>
            </a:pPr>
            <a:r>
              <a:rPr lang="en-US" dirty="0" smtClean="0"/>
              <a:t>&amp;   </a:t>
            </a:r>
          </a:p>
          <a:p>
            <a:pPr algn="just">
              <a:buNone/>
            </a:pPr>
            <a:r>
              <a:rPr lang="en-US" dirty="0" smtClean="0"/>
              <a:t>         r(t-a) =       0         ;     t &lt; a</a:t>
            </a:r>
          </a:p>
          <a:p>
            <a:pPr algn="just">
              <a:buNone/>
            </a:pPr>
            <a:r>
              <a:rPr lang="en-US" dirty="0" smtClean="0"/>
              <a:t>                            (t-a)     ;     t ⩾ a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3" descr="ram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57200"/>
            <a:ext cx="5721895" cy="2275034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2743200" y="403860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2740152" y="525780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943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Relationship between Step and Ramp signal</a:t>
            </a:r>
          </a:p>
          <a:p>
            <a:pPr algn="just">
              <a:buFont typeface="Wingdings" pitchFamily="2" charset="2"/>
              <a:buChar char="§"/>
            </a:pPr>
            <a:endParaRPr lang="en-US" b="1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                        r(t) =     t U (t)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                        r(t-a) = (t-a) U(t-a)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Similarly,           </a:t>
            </a:r>
            <a:r>
              <a:rPr lang="en-US" dirty="0" err="1" smtClean="0"/>
              <a:t>f</a:t>
            </a:r>
            <a:r>
              <a:rPr lang="en-US" sz="2000" dirty="0" err="1" smtClean="0"/>
              <a:t>r</a:t>
            </a:r>
            <a:r>
              <a:rPr lang="en-US" dirty="0" smtClean="0"/>
              <a:t>(t) = k r(t) = Kt U(t)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                        </a:t>
            </a:r>
            <a:r>
              <a:rPr lang="en-US" dirty="0" err="1" smtClean="0"/>
              <a:t>f</a:t>
            </a:r>
            <a:r>
              <a:rPr lang="en-US" sz="2000" dirty="0" err="1" smtClean="0"/>
              <a:t>r</a:t>
            </a:r>
            <a:r>
              <a:rPr lang="en-US" dirty="0" smtClean="0"/>
              <a:t>(t-a) = k r(t-a) = k (t-a) U(t-a)</a:t>
            </a:r>
          </a:p>
          <a:p>
            <a:endParaRPr lang="en-US" dirty="0"/>
          </a:p>
        </p:txBody>
      </p:sp>
      <p:pic>
        <p:nvPicPr>
          <p:cNvPr id="4" name="Picture 3" descr="shifted ram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33400"/>
            <a:ext cx="5638800" cy="243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IMPULSE SIGNAL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6388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It is also known as </a:t>
            </a:r>
            <a:r>
              <a:rPr lang="en-US" dirty="0" err="1" smtClean="0"/>
              <a:t>dirac</a:t>
            </a:r>
            <a:r>
              <a:rPr lang="en-US" dirty="0" smtClean="0"/>
              <a:t> delta function.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Impulse signal f</a:t>
            </a:r>
            <a:r>
              <a:rPr lang="el-GR" baseline="-25000" dirty="0" smtClean="0"/>
              <a:t>δ</a:t>
            </a:r>
            <a:r>
              <a:rPr lang="en-US" dirty="0" smtClean="0"/>
              <a:t>(t) is defined as: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          f</a:t>
            </a:r>
            <a:r>
              <a:rPr lang="el-GR" baseline="-25000" dirty="0" smtClean="0"/>
              <a:t>δ</a:t>
            </a:r>
            <a:r>
              <a:rPr lang="en-US" dirty="0" smtClean="0"/>
              <a:t>(t) =    0;    t ≠ 0</a:t>
            </a:r>
          </a:p>
          <a:p>
            <a:pPr algn="just">
              <a:buNone/>
            </a:pPr>
            <a:r>
              <a:rPr lang="en-US" dirty="0" smtClean="0"/>
              <a:t>                            A;    t = 0</a:t>
            </a:r>
          </a:p>
          <a:p>
            <a:pPr algn="just">
              <a:buNone/>
            </a:pPr>
            <a:r>
              <a:rPr lang="en-US" dirty="0" smtClean="0"/>
              <a:t>Where A is the area of the impulse signal and sometimes called as the strength of the impulse.</a:t>
            </a:r>
          </a:p>
          <a:p>
            <a:pPr algn="just">
              <a:buNone/>
            </a:pPr>
            <a:r>
              <a:rPr lang="en-US" dirty="0" smtClean="0"/>
              <a:t>Now if A = 1, then it is called as Unit impulse function.</a:t>
            </a:r>
          </a:p>
          <a:p>
            <a:pPr algn="just">
              <a:buNone/>
            </a:pPr>
            <a:r>
              <a:rPr lang="en-US" dirty="0" smtClean="0"/>
              <a:t>Now the unit impulse function </a:t>
            </a:r>
            <a:r>
              <a:rPr lang="el-GR" dirty="0" smtClean="0"/>
              <a:t>δ(</a:t>
            </a:r>
            <a:r>
              <a:rPr lang="en-US" dirty="0" smtClean="0"/>
              <a:t>t) is defined as: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           </a:t>
            </a:r>
            <a:r>
              <a:rPr lang="el-GR" dirty="0" smtClean="0"/>
              <a:t>δ(</a:t>
            </a:r>
            <a:r>
              <a:rPr lang="en-US" dirty="0" smtClean="0"/>
              <a:t>t) =      0;    t ≠ 0</a:t>
            </a:r>
          </a:p>
          <a:p>
            <a:pPr algn="just">
              <a:buNone/>
            </a:pPr>
            <a:r>
              <a:rPr lang="en-US" dirty="0" smtClean="0"/>
              <a:t>                               1;    t = 0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2819400" y="220980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2895600" y="541020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60960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SHIFTED IMPULSE SIGNAL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The shifted or delayed Impulse function is defined as:</a:t>
            </a:r>
          </a:p>
          <a:p>
            <a:pPr algn="just">
              <a:buNone/>
            </a:pPr>
            <a:r>
              <a:rPr lang="en-US" dirty="0" smtClean="0"/>
              <a:t>                     f</a:t>
            </a:r>
            <a:r>
              <a:rPr lang="el-GR" baseline="-25000" dirty="0" smtClean="0"/>
              <a:t>δ</a:t>
            </a:r>
            <a:r>
              <a:rPr lang="en-US" dirty="0" smtClean="0"/>
              <a:t>(t-a) =             0;    t ≠ a</a:t>
            </a:r>
          </a:p>
          <a:p>
            <a:pPr algn="just">
              <a:buNone/>
            </a:pPr>
            <a:r>
              <a:rPr lang="en-US" dirty="0" smtClean="0"/>
              <a:t>                                                A;    t = a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&amp;                    </a:t>
            </a:r>
            <a:r>
              <a:rPr lang="el-GR" dirty="0" smtClean="0"/>
              <a:t>δ(</a:t>
            </a:r>
            <a:r>
              <a:rPr lang="en-US" dirty="0" smtClean="0"/>
              <a:t>t-a) =           0;    t ≠ a</a:t>
            </a:r>
          </a:p>
          <a:p>
            <a:pPr algn="just">
              <a:buNone/>
            </a:pPr>
            <a:r>
              <a:rPr lang="en-US" dirty="0" smtClean="0"/>
              <a:t>                                               1;    t = a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 descr="impuls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4800"/>
            <a:ext cx="5443880" cy="2362200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4038600" y="365760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4038600" y="495300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5943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RELATIONSHIP BETWEEN STANDARD SIGNALS: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     Derivative of step signal               =   Impulse signal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     Derivative of ramp signal             =   Step signal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      Derivative of parabolic signal      =   Ramp signal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     Integral of Impulse signal             =   Step signal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     Integral of step signal                   =   Ramp signal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     Integral of ramp signal                 =   Parabolic signal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hifted impuls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5665563" cy="213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334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7200" dirty="0" smtClean="0"/>
          </a:p>
          <a:p>
            <a:pPr algn="ctr">
              <a:buNone/>
            </a:pPr>
            <a:r>
              <a:rPr lang="en-US" sz="8800" dirty="0" smtClean="0"/>
              <a:t>LECTURE-3</a:t>
            </a:r>
            <a:endParaRPr lang="en-US" sz="8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334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Mathematically;</a:t>
            </a:r>
          </a:p>
          <a:p>
            <a:pPr algn="just">
              <a:buNone/>
            </a:pPr>
            <a:r>
              <a:rPr lang="en-US" dirty="0" smtClean="0"/>
              <a:t>   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Content Placeholder 3" descr="standard sig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371600"/>
            <a:ext cx="7213600" cy="5029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a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8001000" cy="5638800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lr>
                <a:srgbClr val="1382AC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Systems process </a:t>
            </a:r>
            <a:r>
              <a:rPr lang="en-US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input signals to produce output</a:t>
            </a:r>
            <a:r>
              <a:rPr lang="en-US" sz="2400" spc="-4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signals.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buNone/>
            </a:pPr>
            <a:r>
              <a:rPr lang="en-US" sz="2800" b="1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Examples: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marR="210820" lvl="1" indent="-287020" algn="just">
              <a:lnSpc>
                <a:spcPct val="100000"/>
              </a:lnSpc>
              <a:spcBef>
                <a:spcPts val="1010"/>
              </a:spcBef>
              <a:buClr>
                <a:srgbClr val="1382AC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lang="en-US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circuit involving a capacitor can be viewed </a:t>
            </a:r>
            <a:r>
              <a:rPr lang="en-US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lang="en-US" spc="-30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that  </a:t>
            </a:r>
            <a:r>
              <a:rPr lang="en-US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transforms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 source voltage (signal) to the voltage (signal)  across the</a:t>
            </a:r>
            <a:r>
              <a:rPr lang="en-US" spc="-2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capacitor</a:t>
            </a:r>
            <a:endParaRPr lang="en-US" dirty="0" smtClean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1000"/>
              </a:spcBef>
              <a:buClr>
                <a:srgbClr val="1382AC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lang="en-US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CD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player takes the signal on the </a:t>
            </a:r>
            <a:r>
              <a:rPr lang="en-US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CD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lang="en-US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transforms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it into</a:t>
            </a:r>
            <a:r>
              <a:rPr lang="en-US" spc="-24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 signal sent to the loud</a:t>
            </a:r>
            <a:r>
              <a:rPr lang="en-US" spc="-6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speaker</a:t>
            </a:r>
            <a:endParaRPr lang="en-US" dirty="0" smtClean="0">
              <a:latin typeface="Times New Roman"/>
              <a:cs typeface="Times New Roman"/>
            </a:endParaRPr>
          </a:p>
          <a:p>
            <a:pPr marL="756285" marR="213995" lvl="1" indent="-287020" algn="just">
              <a:lnSpc>
                <a:spcPct val="100000"/>
              </a:lnSpc>
              <a:spcBef>
                <a:spcPts val="1010"/>
              </a:spcBef>
              <a:buClr>
                <a:srgbClr val="1382AC"/>
              </a:buClr>
              <a:buSzPct val="79166"/>
              <a:buFont typeface="Wingdings"/>
              <a:buChar char=""/>
              <a:tabLst>
                <a:tab pos="756920" algn="l"/>
                <a:tab pos="7399020" algn="l"/>
              </a:tabLst>
            </a:pPr>
            <a:r>
              <a:rPr lang="en-US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communication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system </a:t>
            </a:r>
            <a:r>
              <a:rPr lang="en-US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generally </a:t>
            </a:r>
            <a:r>
              <a:rPr lang="en-US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composed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of three</a:t>
            </a:r>
            <a:r>
              <a:rPr lang="en-US" spc="-204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sub-  </a:t>
            </a:r>
            <a:r>
              <a:rPr lang="en-US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systems,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transmitter,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 channel and</a:t>
            </a:r>
            <a:r>
              <a:rPr lang="en-US" spc="-1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lang="en-US" spc="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solidFill>
                  <a:srgbClr val="404040"/>
                </a:solidFill>
                <a:latin typeface="Times New Roman"/>
                <a:cs typeface="Times New Roman"/>
              </a:rPr>
              <a:t>receiver.</a:t>
            </a:r>
          </a:p>
          <a:p>
            <a:pPr marL="756285" marR="213995" lvl="1" indent="-287020" algn="just">
              <a:lnSpc>
                <a:spcPct val="100000"/>
              </a:lnSpc>
              <a:spcBef>
                <a:spcPts val="1010"/>
              </a:spcBef>
              <a:buClr>
                <a:srgbClr val="1382AC"/>
              </a:buClr>
              <a:buSzPct val="79166"/>
              <a:buFont typeface="Wingdings"/>
              <a:buChar char=""/>
              <a:tabLst>
                <a:tab pos="756920" algn="l"/>
                <a:tab pos="7399020" algn="l"/>
              </a:tabLst>
            </a:pP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  channel typically attenuates and adds noise to the </a:t>
            </a:r>
            <a:r>
              <a:rPr lang="en-US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transmitted 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signal which </a:t>
            </a:r>
            <a:r>
              <a:rPr lang="en-US" spc="-10" dirty="0" smtClean="0">
                <a:solidFill>
                  <a:srgbClr val="404040"/>
                </a:solidFill>
                <a:latin typeface="Times New Roman"/>
                <a:cs typeface="Times New Roman"/>
              </a:rPr>
              <a:t>must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be processed by the</a:t>
            </a:r>
            <a:r>
              <a:rPr lang="en-US" spc="-5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receiver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5867400"/>
          </a:xfrm>
        </p:spPr>
        <p:txBody>
          <a:bodyPr>
            <a:normAutofit/>
          </a:bodyPr>
          <a:lstStyle/>
          <a:p>
            <a:pPr marL="756285" lvl="1" indent="-287020" algn="just" fontAlgn="base">
              <a:spcBef>
                <a:spcPct val="0"/>
              </a:spcBef>
              <a:spcAft>
                <a:spcPct val="0"/>
              </a:spcAft>
              <a:buClr>
                <a:srgbClr val="1382AC"/>
              </a:buClr>
              <a:buSzPct val="79166"/>
              <a:buFont typeface="Wingdings"/>
              <a:buChar char=""/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System is a device or combination of devices, which can operate on signals and produces corresponding response. Input to a system is called as excitation and output from it is called as response.</a:t>
            </a:r>
          </a:p>
          <a:p>
            <a:pPr marL="756285" lvl="1" indent="-287020" algn="just" fontAlgn="base">
              <a:spcBef>
                <a:spcPct val="0"/>
              </a:spcBef>
              <a:spcAft>
                <a:spcPct val="0"/>
              </a:spcAft>
              <a:buClr>
                <a:srgbClr val="1382AC"/>
              </a:buClr>
              <a:buSzPct val="79166"/>
              <a:buFont typeface="Wingdings"/>
              <a:buChar char=""/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For one or more inputs, the system can have one or more outputs.</a:t>
            </a:r>
          </a:p>
          <a:p>
            <a:pPr marL="756285" lvl="1" indent="-287020" algn="just" fontAlgn="base">
              <a:spcBef>
                <a:spcPct val="0"/>
              </a:spcBef>
              <a:spcAft>
                <a:spcPct val="0"/>
              </a:spcAft>
              <a:buClr>
                <a:srgbClr val="1382AC"/>
              </a:buClr>
              <a:buSzPct val="79166"/>
              <a:buFont typeface="Wingdings"/>
              <a:buChar char=""/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Example: Communication System</a:t>
            </a:r>
          </a:p>
        </p:txBody>
      </p:sp>
      <p:pic>
        <p:nvPicPr>
          <p:cNvPr id="4" name="Picture 2" descr="signal 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267200"/>
            <a:ext cx="5867400" cy="1524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Types</a:t>
            </a:r>
            <a:r>
              <a:rPr lang="en-US" b="1" dirty="0" smtClean="0"/>
              <a:t> of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pPr marL="12700" algn="just">
              <a:lnSpc>
                <a:spcPct val="100000"/>
              </a:lnSpc>
              <a:spcBef>
                <a:spcPts val="1110"/>
              </a:spcBef>
              <a:buNone/>
            </a:pPr>
            <a:endParaRPr lang="en-US" sz="2400" spc="-10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110"/>
              </a:spcBef>
              <a:buFont typeface="Wingdings" pitchFamily="2" charset="2"/>
              <a:buChar char="Ø"/>
            </a:pPr>
            <a:r>
              <a:rPr lang="en-US" sz="28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Continuous time &amp; Discrete time</a:t>
            </a:r>
          </a:p>
          <a:p>
            <a:pPr marL="12700" algn="just">
              <a:lnSpc>
                <a:spcPct val="100000"/>
              </a:lnSpc>
              <a:spcBef>
                <a:spcPts val="1110"/>
              </a:spcBef>
              <a:buFont typeface="Wingdings" pitchFamily="2" charset="2"/>
              <a:buChar char="Ø"/>
            </a:pPr>
            <a:r>
              <a:rPr lang="en-US" sz="28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Causal </a:t>
            </a:r>
            <a:r>
              <a:rPr lang="en-US" sz="2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lang="en-US" sz="2800" spc="-27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Non-causal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  <a:buFont typeface="Wingdings" pitchFamily="2" charset="2"/>
              <a:buChar char="Ø"/>
            </a:pPr>
            <a:r>
              <a:rPr lang="en-US" sz="28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Linear </a:t>
            </a:r>
            <a:r>
              <a:rPr lang="en-US" sz="2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&amp; </a:t>
            </a:r>
            <a:r>
              <a:rPr lang="en-US" sz="28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Non</a:t>
            </a:r>
            <a:r>
              <a:rPr lang="en-US" sz="2800" spc="-280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8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Linear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  <a:buFont typeface="Wingdings" pitchFamily="2" charset="2"/>
              <a:buChar char="Ø"/>
            </a:pPr>
            <a:r>
              <a:rPr lang="en-US" sz="2800" spc="-40" dirty="0" smtClean="0">
                <a:solidFill>
                  <a:srgbClr val="404040"/>
                </a:solidFill>
                <a:latin typeface="Trebuchet MS"/>
                <a:cs typeface="Trebuchet MS"/>
              </a:rPr>
              <a:t>Time Variant</a:t>
            </a:r>
            <a:r>
              <a:rPr lang="en-US" sz="2800" spc="-26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800" spc="-50" dirty="0" smtClean="0">
                <a:solidFill>
                  <a:srgbClr val="404040"/>
                </a:solidFill>
                <a:latin typeface="Trebuchet MS"/>
                <a:cs typeface="Trebuchet MS"/>
              </a:rPr>
              <a:t>&amp;Time-invariant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800" spc="380" dirty="0" smtClean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Stable &amp;</a:t>
            </a:r>
            <a:r>
              <a:rPr lang="en-US" sz="2800" spc="-27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8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Unstable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  <a:buFont typeface="Wingdings" pitchFamily="2" charset="2"/>
              <a:buChar char="Ø"/>
            </a:pPr>
            <a:r>
              <a:rPr lang="en-US" sz="28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Static </a:t>
            </a:r>
            <a:r>
              <a:rPr lang="en-US" sz="2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lang="en-US" sz="2800" spc="-254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8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Dynamic</a:t>
            </a:r>
          </a:p>
          <a:p>
            <a:pPr marL="12700" algn="just">
              <a:lnSpc>
                <a:spcPct val="100000"/>
              </a:lnSpc>
              <a:spcBef>
                <a:spcPts val="1010"/>
              </a:spcBef>
              <a:buFont typeface="Wingdings" pitchFamily="2" charset="2"/>
              <a:buChar char="Ø"/>
            </a:pPr>
            <a:r>
              <a:rPr lang="en-US" sz="28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Invertible &amp; Non-invertible</a:t>
            </a:r>
            <a:endParaRPr lang="en-US" sz="2800" dirty="0" smtClean="0">
              <a:latin typeface="Trebuchet MS"/>
              <a:cs typeface="Trebuchet MS"/>
            </a:endParaRP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49362"/>
          </a:xfrm>
        </p:spPr>
        <p:txBody>
          <a:bodyPr>
            <a:noAutofit/>
          </a:bodyPr>
          <a:lstStyle/>
          <a:p>
            <a:r>
              <a:rPr lang="en-US" b="1" dirty="0" smtClean="0"/>
              <a:t>Linear time-invariant systems (LTI systems)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50292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Linear time-invariant systems (LTI systems)</a:t>
            </a:r>
            <a:r>
              <a:rPr lang="en-US" dirty="0" smtClean="0"/>
              <a:t> are a class of systems used in signals and systems that are both linear and time-invariant.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Linear systems are systems whose outputs for a linear combination of inputs are the same as a linear combination of individual responses to those inputs.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Time-invariant systems are systems where the output does not depend on </a:t>
            </a:r>
            <a:r>
              <a:rPr lang="en-US" i="1" dirty="0" smtClean="0"/>
              <a:t>when</a:t>
            </a:r>
            <a:r>
              <a:rPr lang="en-US" dirty="0" smtClean="0"/>
              <a:t> an input was applied.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These properties make LTI systems easy to represent and understand graphically.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4102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LTI systems are superior to simple state machines for representation because they have more memory. LTI systems, unlike state machines, have a memory of past states and have the ability to predict the future.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LTI systems are used to predict long-term behavior in a system. So, they are often used to model systems like power plants.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Another important application of LTI systems is electrical circuits. These circuits, made up of inductors, transistors, and resistors, are the basis upon which modern technology is built.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772400" cy="420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814</Words>
  <Application>Microsoft Office PowerPoint</Application>
  <PresentationFormat>On-screen Show (4:3)</PresentationFormat>
  <Paragraphs>156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CIRCUIT AND SYSTEMS</vt:lpstr>
      <vt:lpstr>Slide 2</vt:lpstr>
      <vt:lpstr>What is a System?</vt:lpstr>
      <vt:lpstr>Slide 4</vt:lpstr>
      <vt:lpstr>Types of Systems</vt:lpstr>
      <vt:lpstr>Linear time-invariant systems (LTI systems)</vt:lpstr>
      <vt:lpstr>Slide 7</vt:lpstr>
      <vt:lpstr>Slide 8</vt:lpstr>
      <vt:lpstr>Slide 9</vt:lpstr>
      <vt:lpstr>STANDARD TEST SIGNALS OR SINGULARITY FUNCTIONS</vt:lpstr>
      <vt:lpstr>Slide 11</vt:lpstr>
      <vt:lpstr>STEP SIGNAL</vt:lpstr>
      <vt:lpstr>Slide 13</vt:lpstr>
      <vt:lpstr>RAMP SIGNAL</vt:lpstr>
      <vt:lpstr>Slide 15</vt:lpstr>
      <vt:lpstr>Slide 16</vt:lpstr>
      <vt:lpstr>IMPULSE SIGNAL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AND SYSTEMS</dc:title>
  <dc:creator>Lalit Aggarwal</dc:creator>
  <cp:lastModifiedBy>Lalit Aggarwal</cp:lastModifiedBy>
  <cp:revision>1</cp:revision>
  <dcterms:created xsi:type="dcterms:W3CDTF">2006-08-16T00:00:00Z</dcterms:created>
  <dcterms:modified xsi:type="dcterms:W3CDTF">2020-08-30T08:43:23Z</dcterms:modified>
</cp:coreProperties>
</file>