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29E1B-2F2B-461B-87D5-1F542FC5B871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2900E-CA72-41C4-92A0-4C40C51971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BC3F3-5665-4DDD-B662-C7FDBF149D9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3810000"/>
          </a:xfrm>
        </p:spPr>
        <p:txBody>
          <a:bodyPr>
            <a:normAutofit lnSpcReduction="10000"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COURSE CODE: ETEE-207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By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Mr. LALIT AGARWAL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ASSISTANT PROFESSOR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EEE, MAIT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0668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1"/>
                </a:solidFill>
              </a:rPr>
              <a:t>CIRCUIT AND SYSTEMS</a:t>
            </a:r>
            <a:endParaRPr lang="en-US" sz="6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762000"/>
            <a:ext cx="8001000" cy="5486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(iii) &amp; (iv)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iii &amp; iv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8367021" cy="4191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533400"/>
            <a:ext cx="7772400" cy="5715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(v) &amp; (vi)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v &amp; vi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7924800" cy="3505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533400"/>
            <a:ext cx="7772400" cy="59436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Q 2) Synthesize the given waveform shown in figure below:</a:t>
            </a:r>
          </a:p>
          <a:p>
            <a:pPr algn="just">
              <a:buNone/>
            </a:pPr>
            <a:r>
              <a:rPr lang="en-US" b="1" dirty="0" smtClean="0"/>
              <a:t>    </a:t>
            </a:r>
            <a:endParaRPr lang="en-US" b="1" dirty="0"/>
          </a:p>
        </p:txBody>
      </p:sp>
      <p:pic>
        <p:nvPicPr>
          <p:cNvPr id="4" name="Picture 3" descr="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00200"/>
            <a:ext cx="6039120" cy="439127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 (2)</a:t>
            </a:r>
            <a:endParaRPr lang="en-US" b="1" dirty="0"/>
          </a:p>
        </p:txBody>
      </p:sp>
      <p:pic>
        <p:nvPicPr>
          <p:cNvPr id="4" name="Content Placeholder 3" descr="SOL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1828800"/>
            <a:ext cx="7772400" cy="2612153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09600"/>
            <a:ext cx="7772400" cy="54102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Q 3) Synthesize the given waveform shown in figure below:</a:t>
            </a:r>
            <a:endParaRPr lang="en-US" dirty="0"/>
          </a:p>
        </p:txBody>
      </p:sp>
      <p:pic>
        <p:nvPicPr>
          <p:cNvPr id="4" name="Picture 3" descr="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09800"/>
            <a:ext cx="6575656" cy="35010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SOLUTION(3)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334000"/>
          </a:xfrm>
        </p:spPr>
        <p:txBody>
          <a:bodyPr/>
          <a:lstStyle/>
          <a:p>
            <a:pPr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/>
              <a:t>Using GATE function the given waveform can be synthesized as:</a:t>
            </a:r>
          </a:p>
          <a:p>
            <a:pPr algn="just">
              <a:buNone/>
            </a:pPr>
            <a:r>
              <a:rPr lang="en-US" dirty="0" smtClean="0"/>
              <a:t>  f(t) = G</a:t>
            </a:r>
            <a:r>
              <a:rPr lang="en-US" baseline="-25000" dirty="0" smtClean="0"/>
              <a:t>1,2</a:t>
            </a:r>
            <a:r>
              <a:rPr lang="en-US" dirty="0" smtClean="0"/>
              <a:t>(t) + 2* G</a:t>
            </a:r>
            <a:r>
              <a:rPr lang="en-US" baseline="-25000" dirty="0" smtClean="0"/>
              <a:t>2,3</a:t>
            </a:r>
            <a:r>
              <a:rPr lang="en-US" dirty="0" smtClean="0"/>
              <a:t>(t) + G</a:t>
            </a:r>
            <a:r>
              <a:rPr lang="en-US" baseline="-25000" dirty="0" smtClean="0"/>
              <a:t>3,4</a:t>
            </a:r>
            <a:r>
              <a:rPr lang="en-US" dirty="0" smtClean="0"/>
              <a:t>(t)</a:t>
            </a:r>
          </a:p>
          <a:p>
            <a:pPr algn="just">
              <a:buNone/>
            </a:pPr>
            <a:r>
              <a:rPr lang="en-US" dirty="0" smtClean="0"/>
              <a:t>         =  1* [ U(t-1) -  U(t-2) ] + 2* [ U(t-2) – U(t-3) ] </a:t>
            </a:r>
          </a:p>
          <a:p>
            <a:pPr algn="just">
              <a:buNone/>
            </a:pPr>
            <a:r>
              <a:rPr lang="en-US" dirty="0" smtClean="0"/>
              <a:t>              + 1* [ U(t-3)- U(t-4) ]</a:t>
            </a:r>
          </a:p>
          <a:p>
            <a:pPr algn="just">
              <a:buNone/>
            </a:pPr>
            <a:r>
              <a:rPr lang="en-US" dirty="0" smtClean="0"/>
              <a:t>          =  U(t-1) + U(t-2) – U(t-3) – U(t-4)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09600"/>
            <a:ext cx="7772400" cy="57150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Q 4) Synthesize the given waveform shown in figure below:</a:t>
            </a:r>
          </a:p>
          <a:p>
            <a:pPr algn="just">
              <a:buFont typeface="Wingdings" pitchFamily="2" charset="2"/>
              <a:buChar char="Ø"/>
            </a:pPr>
            <a:endParaRPr lang="en-US" b="1" dirty="0" smtClean="0"/>
          </a:p>
          <a:p>
            <a:pPr algn="just">
              <a:buFont typeface="Wingdings" pitchFamily="2" charset="2"/>
              <a:buChar char="Ø"/>
            </a:pPr>
            <a:endParaRPr lang="en-US" b="1" dirty="0" smtClean="0"/>
          </a:p>
          <a:p>
            <a:pPr algn="just">
              <a:buFont typeface="Wingdings" pitchFamily="2" charset="2"/>
              <a:buChar char="Ø"/>
            </a:pPr>
            <a:endParaRPr lang="en-US" b="1" dirty="0" smtClean="0"/>
          </a:p>
          <a:p>
            <a:pPr algn="just">
              <a:buFont typeface="Wingdings" pitchFamily="2" charset="2"/>
              <a:buChar char="Ø"/>
            </a:pPr>
            <a:endParaRPr lang="en-US" b="1" dirty="0" smtClean="0"/>
          </a:p>
          <a:p>
            <a:pPr algn="just">
              <a:buFont typeface="Wingdings" pitchFamily="2" charset="2"/>
              <a:buChar char="Ø"/>
            </a:pPr>
            <a:endParaRPr lang="en-US" b="1" dirty="0" smtClean="0"/>
          </a:p>
          <a:p>
            <a:pPr algn="just">
              <a:buFont typeface="Wingdings" pitchFamily="2" charset="2"/>
              <a:buChar char="Ø"/>
            </a:pPr>
            <a:endParaRPr lang="en-US" b="1" dirty="0" smtClean="0"/>
          </a:p>
          <a:p>
            <a:pPr algn="just">
              <a:buNone/>
            </a:pPr>
            <a:endParaRPr lang="en-US" b="1" dirty="0" smtClean="0"/>
          </a:p>
          <a:p>
            <a:pPr algn="just">
              <a:buNone/>
            </a:pPr>
            <a:endParaRPr lang="en-US" b="1" dirty="0" smtClean="0"/>
          </a:p>
        </p:txBody>
      </p:sp>
      <p:pic>
        <p:nvPicPr>
          <p:cNvPr id="5" name="Picture 4" descr="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52600"/>
            <a:ext cx="5638800" cy="2819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3000" y="228600"/>
            <a:ext cx="7543800" cy="66294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762000"/>
            <a:ext cx="7772400" cy="5257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Q 5) Synthesize the given waveform shown in figure below: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 descr="Q 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81200"/>
            <a:ext cx="6764441" cy="376165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b="1" dirty="0" smtClean="0"/>
              <a:t>SOLUTION(5)</a:t>
            </a:r>
            <a:endParaRPr lang="en-US" dirty="0"/>
          </a:p>
        </p:txBody>
      </p:sp>
      <p:pic>
        <p:nvPicPr>
          <p:cNvPr id="4" name="Content Placeholder 3" descr="sol 5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1447800"/>
            <a:ext cx="8077200" cy="44958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85800"/>
            <a:ext cx="7772400" cy="5334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7200" dirty="0" smtClean="0"/>
          </a:p>
          <a:p>
            <a:pPr algn="ctr">
              <a:buNone/>
            </a:pPr>
            <a:r>
              <a:rPr lang="en-US" sz="8800" dirty="0" smtClean="0"/>
              <a:t>LECTURE-4 &amp; 5</a:t>
            </a:r>
            <a:endParaRPr lang="en-US" sz="8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5105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Q 6) Synthesize the given waveform shown in figure below:</a:t>
            </a:r>
          </a:p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 descr="Q 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362200"/>
            <a:ext cx="7050157" cy="368530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Using the gate function, the given waveform can be synthesized as: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  f(t) = 2t* G</a:t>
            </a:r>
            <a:r>
              <a:rPr lang="en-US" baseline="-25000" dirty="0" smtClean="0"/>
              <a:t>0,1</a:t>
            </a:r>
            <a:r>
              <a:rPr lang="en-US" dirty="0" smtClean="0"/>
              <a:t>(t) + 1 * G</a:t>
            </a:r>
            <a:r>
              <a:rPr lang="en-US" baseline="-25000" dirty="0" smtClean="0"/>
              <a:t>1,2</a:t>
            </a:r>
            <a:r>
              <a:rPr lang="en-US" dirty="0" smtClean="0"/>
              <a:t>(t) + (-2t+6) *G</a:t>
            </a:r>
            <a:r>
              <a:rPr lang="en-US" baseline="-25000" dirty="0" smtClean="0"/>
              <a:t>2,3</a:t>
            </a:r>
            <a:r>
              <a:rPr lang="en-US" dirty="0" smtClean="0"/>
              <a:t>(t)</a:t>
            </a:r>
          </a:p>
          <a:p>
            <a:pPr algn="just">
              <a:buNone/>
            </a:pPr>
            <a:r>
              <a:rPr lang="en-US" dirty="0" smtClean="0"/>
              <a:t>        = 2t[U(t) – U(t-1)] + [U(t-1)- U(t-2)] </a:t>
            </a:r>
          </a:p>
          <a:p>
            <a:pPr algn="just">
              <a:buNone/>
            </a:pPr>
            <a:r>
              <a:rPr lang="en-US" dirty="0" smtClean="0"/>
              <a:t>                 + (-2t+6)[U(t-2)- U(t-3)]</a:t>
            </a:r>
          </a:p>
          <a:p>
            <a:pPr algn="just">
              <a:buNone/>
            </a:pPr>
            <a:r>
              <a:rPr lang="en-US" dirty="0" smtClean="0"/>
              <a:t>        =  2t U(t) – (2t-1) U(t-1) – (2t-5) U(t-2) + (2t-6) U(t-3)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09600"/>
            <a:ext cx="7772400" cy="5867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Q 7) Synthesize the given waveform shown in figure below:</a:t>
            </a:r>
          </a:p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SOLUTION(7):</a:t>
            </a:r>
          </a:p>
          <a:p>
            <a:pPr>
              <a:buNone/>
            </a:pPr>
            <a:r>
              <a:rPr lang="en-US" dirty="0" smtClean="0"/>
              <a:t>         Using gate functions;</a:t>
            </a:r>
          </a:p>
          <a:p>
            <a:pPr>
              <a:buNone/>
            </a:pPr>
            <a:r>
              <a:rPr lang="en-US" dirty="0" smtClean="0"/>
              <a:t>      f(t) = t [U(t)-U(t-1)] + (t-1) [U(t-1)- U(t-2)]</a:t>
            </a:r>
          </a:p>
          <a:p>
            <a:pPr>
              <a:buNone/>
            </a:pPr>
            <a:r>
              <a:rPr lang="en-US" dirty="0" smtClean="0"/>
              <a:t>            = t U(t) – t U(t-1) + (t-1) U(t-1) – (t-1) U(t-2)</a:t>
            </a:r>
          </a:p>
          <a:p>
            <a:pPr>
              <a:buNone/>
            </a:pPr>
            <a:r>
              <a:rPr lang="en-US" dirty="0" smtClean="0"/>
              <a:t>            = t U(t) – U(t-1) –(t-2+1) U(t-2)</a:t>
            </a:r>
          </a:p>
          <a:p>
            <a:pPr>
              <a:buNone/>
            </a:pPr>
            <a:r>
              <a:rPr lang="en-US" dirty="0" smtClean="0"/>
              <a:t>            = t U(t) – U(t-1) –(t-2) U(t-2) – U(t-2)</a:t>
            </a:r>
          </a:p>
          <a:p>
            <a:pPr>
              <a:buNone/>
            </a:pPr>
            <a:r>
              <a:rPr lang="en-US" dirty="0" smtClean="0"/>
              <a:t>            = r(t) – U(t-1) – r(t-2) – U(t-2)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</p:txBody>
      </p:sp>
      <p:pic>
        <p:nvPicPr>
          <p:cNvPr id="4" name="Picture 3" descr="Q 7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219200"/>
            <a:ext cx="3860038" cy="1905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85800"/>
            <a:ext cx="7772400" cy="53340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Q 8) Express the given waveform shown in figure below using both step &amp; ramp signals.</a:t>
            </a:r>
          </a:p>
          <a:p>
            <a:pPr algn="just">
              <a:buFont typeface="Wingdings" pitchFamily="2" charset="2"/>
              <a:buChar char="Ø"/>
            </a:pPr>
            <a:endParaRPr lang="en-US" b="1" dirty="0" smtClean="0"/>
          </a:p>
          <a:p>
            <a:pPr algn="just"/>
            <a:endParaRPr lang="en-US" dirty="0"/>
          </a:p>
        </p:txBody>
      </p:sp>
      <p:pic>
        <p:nvPicPr>
          <p:cNvPr id="6" name="Picture 5" descr="Q 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133600"/>
            <a:ext cx="7195760" cy="31347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SOLUTION(8)</a:t>
            </a:r>
            <a:endParaRPr lang="en-US" dirty="0"/>
          </a:p>
        </p:txBody>
      </p:sp>
      <p:pic>
        <p:nvPicPr>
          <p:cNvPr id="4" name="Content Placeholder 3" descr="Sol 8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600200"/>
            <a:ext cx="7772400" cy="43434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QUESTIONS FOR PRACTICE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38200"/>
            <a:ext cx="77724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Q 1) Express the given waveform shown in figure below using both step &amp; ramp signals.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Ans</a:t>
            </a:r>
            <a:r>
              <a:rPr lang="en-US" b="1" dirty="0" smtClean="0"/>
              <a:t>:  v(t) = 2tU(t) -2(t-1)U(t-1) – 4(t-2)U(t-2) </a:t>
            </a:r>
          </a:p>
          <a:p>
            <a:pPr>
              <a:buNone/>
            </a:pPr>
            <a:r>
              <a:rPr lang="en-US" b="1" dirty="0" smtClean="0"/>
              <a:t>                      + 6 (t- 3)U(t-3) – 2 (t-4) U(t-4)</a:t>
            </a:r>
          </a:p>
          <a:p>
            <a:pPr>
              <a:buNone/>
            </a:pPr>
            <a:r>
              <a:rPr lang="en-US" b="1" dirty="0" smtClean="0"/>
              <a:t>                  = 2r(t) – 2r(t-1) – 4r(t-2) + 6r(t-3) – 2r(t-4)</a:t>
            </a:r>
          </a:p>
          <a:p>
            <a:pPr>
              <a:buNone/>
            </a:pPr>
            <a:endParaRPr lang="en-US" b="1" dirty="0"/>
          </a:p>
        </p:txBody>
      </p:sp>
      <p:pic>
        <p:nvPicPr>
          <p:cNvPr id="4" name="Picture 3" descr="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676400"/>
            <a:ext cx="4495800" cy="259679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600"/>
            <a:ext cx="7772400" cy="6400800"/>
          </a:xfrm>
        </p:spPr>
        <p:txBody>
          <a:bodyPr/>
          <a:lstStyle/>
          <a:p>
            <a:pPr algn="just">
              <a:buNone/>
            </a:pPr>
            <a:r>
              <a:rPr lang="en-US" b="1" dirty="0" smtClean="0"/>
              <a:t>Q 2) Sketch the following signals: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b="1" dirty="0" smtClean="0"/>
              <a:t>U(t-5) – U(t-8)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b="1" dirty="0" smtClean="0"/>
              <a:t>U(t-6) + U(t-4)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b="1" dirty="0" smtClean="0"/>
              <a:t>t</a:t>
            </a:r>
            <a:r>
              <a:rPr lang="en-US" b="1" baseline="30000" dirty="0" smtClean="0"/>
              <a:t>2</a:t>
            </a:r>
            <a:r>
              <a:rPr lang="en-US" b="1" dirty="0" smtClean="0"/>
              <a:t> [U(t-1)- U(t-3)]</a:t>
            </a:r>
          </a:p>
          <a:p>
            <a:pPr marL="571500" indent="-571500" algn="just">
              <a:buNone/>
            </a:pPr>
            <a:r>
              <a:rPr lang="en-US" b="1" dirty="0" smtClean="0"/>
              <a:t>Q 3) Synthesize the given waveforms using standard signals:</a:t>
            </a:r>
          </a:p>
          <a:p>
            <a:pPr marL="571500" indent="-571500" algn="just">
              <a:buNone/>
            </a:pP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4" name="Picture 3" descr="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971800"/>
            <a:ext cx="5791200" cy="3505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57200"/>
            <a:ext cx="7772400" cy="60198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(ii)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(iii)  </a:t>
            </a:r>
            <a:endParaRPr lang="en-US" b="1" dirty="0"/>
          </a:p>
        </p:txBody>
      </p:sp>
      <p:pic>
        <p:nvPicPr>
          <p:cNvPr id="4" name="Picture 3" descr="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81000"/>
            <a:ext cx="5257800" cy="2819400"/>
          </a:xfrm>
          <a:prstGeom prst="rect">
            <a:avLst/>
          </a:prstGeom>
        </p:spPr>
      </p:pic>
      <p:pic>
        <p:nvPicPr>
          <p:cNvPr id="5" name="Picture 4" descr="3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200401"/>
            <a:ext cx="6019799" cy="317790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04800"/>
            <a:ext cx="7772400" cy="6324600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Ans</a:t>
            </a:r>
            <a:r>
              <a:rPr lang="en-US" b="1" dirty="0" smtClean="0"/>
              <a:t>(3) :</a:t>
            </a:r>
          </a:p>
          <a:p>
            <a:pPr marL="571500" indent="-571500">
              <a:buAutoNum type="romanLcParenBoth"/>
            </a:pPr>
            <a:r>
              <a:rPr lang="en-US" b="1" dirty="0" smtClean="0"/>
              <a:t>f(t) = U(t)+ U(t-1) + 2U(t-2) – 3U(t-3) + 2U(t-4) </a:t>
            </a:r>
          </a:p>
          <a:p>
            <a:pPr marL="571500" indent="-571500">
              <a:buNone/>
            </a:pPr>
            <a:r>
              <a:rPr lang="en-US" b="1" dirty="0" smtClean="0"/>
              <a:t>                   – 3U(t-5)</a:t>
            </a:r>
          </a:p>
          <a:p>
            <a:pPr marL="571500" indent="-571500">
              <a:buAutoNum type="romanLcParenBoth" startAt="2"/>
            </a:pPr>
            <a:r>
              <a:rPr lang="en-US" b="1" dirty="0" smtClean="0"/>
              <a:t>f(t) = V</a:t>
            </a:r>
            <a:r>
              <a:rPr lang="en-US" b="1" baseline="-25000" dirty="0" smtClean="0"/>
              <a:t>0</a:t>
            </a:r>
            <a:r>
              <a:rPr lang="en-US" b="1" dirty="0" smtClean="0"/>
              <a:t>/a[r(t) – r(t-a)] – 2 V</a:t>
            </a:r>
            <a:r>
              <a:rPr lang="en-US" b="1" baseline="-25000" dirty="0" smtClean="0"/>
              <a:t>0 </a:t>
            </a:r>
            <a:r>
              <a:rPr lang="en-US" b="1" dirty="0" smtClean="0"/>
              <a:t>U(t-2a) + V</a:t>
            </a:r>
            <a:r>
              <a:rPr lang="en-US" b="1" baseline="-25000" dirty="0" smtClean="0"/>
              <a:t>0</a:t>
            </a:r>
            <a:r>
              <a:rPr lang="en-US" b="1" dirty="0" smtClean="0"/>
              <a:t> U(t-3a)</a:t>
            </a:r>
          </a:p>
          <a:p>
            <a:pPr marL="571500" indent="-571500">
              <a:buAutoNum type="romanLcParenBoth" startAt="2"/>
            </a:pPr>
            <a:r>
              <a:rPr lang="en-US" b="1" dirty="0" smtClean="0"/>
              <a:t> f(t) = </a:t>
            </a:r>
            <a:r>
              <a:rPr lang="en-US" b="1" dirty="0" err="1" smtClean="0"/>
              <a:t>V</a:t>
            </a:r>
            <a:r>
              <a:rPr lang="en-US" sz="1800" b="1" dirty="0" err="1" smtClean="0"/>
              <a:t>m</a:t>
            </a:r>
            <a:r>
              <a:rPr lang="en-US" b="1" dirty="0" smtClean="0"/>
              <a:t> r(t) – 1.5 </a:t>
            </a:r>
            <a:r>
              <a:rPr lang="en-US" b="1" dirty="0" err="1" smtClean="0"/>
              <a:t>V</a:t>
            </a:r>
            <a:r>
              <a:rPr lang="en-US" sz="1800" b="1" dirty="0" err="1" smtClean="0"/>
              <a:t>m</a:t>
            </a:r>
            <a:r>
              <a:rPr lang="en-US" b="1" dirty="0" smtClean="0"/>
              <a:t> r(t-1) + 0.5 </a:t>
            </a:r>
            <a:r>
              <a:rPr lang="en-US" b="1" dirty="0" err="1" smtClean="0"/>
              <a:t>V</a:t>
            </a:r>
            <a:r>
              <a:rPr lang="en-US" sz="1800" b="1" dirty="0" err="1" smtClean="0"/>
              <a:t>m</a:t>
            </a:r>
            <a:r>
              <a:rPr lang="en-US" b="1" dirty="0" smtClean="0"/>
              <a:t> r(t-5) </a:t>
            </a:r>
          </a:p>
          <a:p>
            <a:pPr marL="571500" indent="-571500">
              <a:buNone/>
            </a:pPr>
            <a:r>
              <a:rPr lang="en-US" b="1" dirty="0" smtClean="0"/>
              <a:t>                   + </a:t>
            </a:r>
            <a:r>
              <a:rPr lang="en-US" b="1" dirty="0" err="1" smtClean="0"/>
              <a:t>V</a:t>
            </a:r>
            <a:r>
              <a:rPr lang="en-US" sz="1800" b="1" dirty="0" err="1" smtClean="0"/>
              <a:t>m</a:t>
            </a:r>
            <a:r>
              <a:rPr lang="en-US" b="1" dirty="0" smtClean="0"/>
              <a:t> U(t-5)</a:t>
            </a:r>
          </a:p>
          <a:p>
            <a:pPr marL="571500" indent="-571500">
              <a:buNone/>
            </a:pPr>
            <a:r>
              <a:rPr lang="en-US" b="1" dirty="0" smtClean="0"/>
              <a:t>Q4) The voltage waveform across the capacitor 0.2</a:t>
            </a:r>
            <a:r>
              <a:rPr lang="el-GR" b="1" dirty="0" smtClean="0"/>
              <a:t>μ</a:t>
            </a:r>
            <a:r>
              <a:rPr lang="en-US" b="1" dirty="0" smtClean="0"/>
              <a:t>F is shown in fig below. Determine the current waveform through it. </a:t>
            </a:r>
          </a:p>
          <a:p>
            <a:pPr marL="571500" indent="-571500">
              <a:buNone/>
            </a:pPr>
            <a:endParaRPr lang="en-US" b="1" dirty="0" smtClean="0"/>
          </a:p>
          <a:p>
            <a:pPr marL="571500" indent="-571500">
              <a:buNone/>
            </a:pPr>
            <a:endParaRPr lang="en-US" b="1" dirty="0" smtClean="0"/>
          </a:p>
          <a:p>
            <a:pPr marL="571500" indent="-571500">
              <a:buNone/>
            </a:pPr>
            <a:endParaRPr lang="en-US" b="1" dirty="0"/>
          </a:p>
        </p:txBody>
      </p:sp>
      <p:pic>
        <p:nvPicPr>
          <p:cNvPr id="4" name="Picture 3" descr="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343400"/>
            <a:ext cx="4038600" cy="213944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533400"/>
            <a:ext cx="7772400" cy="5486400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Ans</a:t>
            </a:r>
            <a:r>
              <a:rPr lang="en-US" b="1" dirty="0" smtClean="0"/>
              <a:t>(4):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  <p:pic>
        <p:nvPicPr>
          <p:cNvPr id="4" name="Picture 3" descr="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371600"/>
            <a:ext cx="3935616" cy="282748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OTHER BASIC SIGNALS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02920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200" b="1" dirty="0" smtClean="0"/>
              <a:t>EXPONENTIAL SIGNAL:</a:t>
            </a:r>
          </a:p>
          <a:p>
            <a:pPr algn="just">
              <a:buNone/>
            </a:pPr>
            <a:r>
              <a:rPr lang="en-US" dirty="0" smtClean="0"/>
              <a:t>    Exponential signal f(t) is expressed as: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           f(t) =       0          ;   t &lt; 0</a:t>
            </a:r>
          </a:p>
          <a:p>
            <a:pPr algn="just">
              <a:buNone/>
            </a:pPr>
            <a:r>
              <a:rPr lang="en-US" dirty="0" smtClean="0"/>
              <a:t>                           </a:t>
            </a:r>
            <a:r>
              <a:rPr lang="en-US" dirty="0" err="1" smtClean="0"/>
              <a:t>Ke</a:t>
            </a:r>
            <a:r>
              <a:rPr lang="en-US" baseline="30000" dirty="0" smtClean="0"/>
              <a:t>-at</a:t>
            </a:r>
            <a:r>
              <a:rPr lang="en-US" dirty="0" smtClean="0"/>
              <a:t>     ;   t ≥ 0</a:t>
            </a:r>
          </a:p>
          <a:p>
            <a:pPr algn="just">
              <a:buNone/>
            </a:pPr>
            <a:r>
              <a:rPr lang="en-US" dirty="0" smtClean="0"/>
              <a:t>    (where a and K are real constants)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inverse of a has the dimension of time and is called as the time constant(T).</a:t>
            </a:r>
          </a:p>
          <a:p>
            <a:pPr algn="just">
              <a:buNone/>
            </a:pPr>
            <a:r>
              <a:rPr lang="en-US" dirty="0" smtClean="0"/>
              <a:t>                              T =   1/a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Time period is the time taken to reach 63.2 % of the total change from initial value to final value.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2743200" y="2286000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600"/>
            <a:ext cx="7772400" cy="6324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sz="3200" b="1" dirty="0" smtClean="0"/>
          </a:p>
          <a:p>
            <a:pPr algn="just">
              <a:buFont typeface="Wingdings" pitchFamily="2" charset="2"/>
              <a:buChar char="Ø"/>
            </a:pPr>
            <a:endParaRPr lang="en-US" sz="3200" b="1" dirty="0" smtClean="0"/>
          </a:p>
          <a:p>
            <a:pPr algn="just">
              <a:buFont typeface="Wingdings" pitchFamily="2" charset="2"/>
              <a:buChar char="Ø"/>
            </a:pPr>
            <a:endParaRPr lang="en-US" sz="3200" b="1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 descr="exponential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371600"/>
            <a:ext cx="7391400" cy="4267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600"/>
            <a:ext cx="7772400" cy="64008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3200" b="1" dirty="0" smtClean="0"/>
              <a:t>SINUSOIDAL SIGNAL</a:t>
            </a:r>
            <a:r>
              <a:rPr lang="en-US" sz="2800" b="1" dirty="0" smtClean="0"/>
              <a:t>:</a:t>
            </a:r>
          </a:p>
          <a:p>
            <a:pPr algn="just">
              <a:buNone/>
            </a:pPr>
            <a:r>
              <a:rPr lang="en-US" sz="2800" dirty="0" smtClean="0"/>
              <a:t>    Sinusoidal signal f(t) is expressed as:</a:t>
            </a:r>
          </a:p>
          <a:p>
            <a:pPr algn="just">
              <a:buNone/>
            </a:pPr>
            <a:r>
              <a:rPr lang="en-US" sz="2800" dirty="0" smtClean="0"/>
              <a:t>           f(t) =       0                   ;   t &lt;0</a:t>
            </a:r>
          </a:p>
          <a:p>
            <a:pPr algn="just">
              <a:buNone/>
            </a:pPr>
            <a:r>
              <a:rPr lang="en-US" sz="2800" dirty="0" smtClean="0"/>
              <a:t>                           </a:t>
            </a:r>
            <a:r>
              <a:rPr lang="en-US" sz="2800" dirty="0" err="1" smtClean="0"/>
              <a:t>V</a:t>
            </a:r>
            <a:r>
              <a:rPr lang="en-US" sz="2000" dirty="0" err="1" smtClean="0"/>
              <a:t>m</a:t>
            </a:r>
            <a:r>
              <a:rPr lang="en-US" sz="2800" dirty="0" smtClean="0"/>
              <a:t> sin</a:t>
            </a:r>
            <a:r>
              <a:rPr lang="el-GR" sz="2800" dirty="0" smtClean="0"/>
              <a:t> ω</a:t>
            </a:r>
            <a:r>
              <a:rPr lang="en-US" sz="2800" dirty="0" smtClean="0"/>
              <a:t>t     ;   t ≥ 0</a:t>
            </a:r>
          </a:p>
          <a:p>
            <a:pPr algn="just">
              <a:buNone/>
            </a:pPr>
            <a:r>
              <a:rPr lang="en-US" sz="2800" dirty="0" smtClean="0"/>
              <a:t>    Where </a:t>
            </a:r>
            <a:r>
              <a:rPr lang="en-US" sz="3600" dirty="0" err="1" smtClean="0"/>
              <a:t>V</a:t>
            </a:r>
            <a:r>
              <a:rPr lang="en-US" sz="2800" dirty="0" err="1" smtClean="0"/>
              <a:t>m</a:t>
            </a:r>
            <a:r>
              <a:rPr lang="en-US" sz="2800" dirty="0" smtClean="0"/>
              <a:t> is peak amplitude and </a:t>
            </a:r>
            <a:r>
              <a:rPr lang="el-GR" sz="2800" dirty="0" smtClean="0"/>
              <a:t>ω</a:t>
            </a:r>
            <a:r>
              <a:rPr lang="en-US" sz="2800" dirty="0" smtClean="0"/>
              <a:t> is angular frequency in </a:t>
            </a:r>
            <a:r>
              <a:rPr lang="en-US" sz="2800" dirty="0" err="1" smtClean="0"/>
              <a:t>rad</a:t>
            </a:r>
            <a:r>
              <a:rPr lang="en-US" sz="2800" dirty="0" smtClean="0"/>
              <a:t>/sec.</a:t>
            </a:r>
          </a:p>
          <a:p>
            <a:pPr algn="just">
              <a:buNone/>
            </a:pPr>
            <a:endParaRPr lang="en-US" sz="2800" dirty="0" smtClean="0"/>
          </a:p>
          <a:p>
            <a:endParaRPr lang="en-US" dirty="0"/>
          </a:p>
        </p:txBody>
      </p:sp>
      <p:pic>
        <p:nvPicPr>
          <p:cNvPr id="4" name="Picture 3" descr="sinusoidal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05200"/>
            <a:ext cx="6477000" cy="3048000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2667000" y="1371600"/>
            <a:ext cx="3078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Autofit/>
          </a:bodyPr>
          <a:lstStyle/>
          <a:p>
            <a:r>
              <a:rPr lang="en-US" b="1" dirty="0" smtClean="0"/>
              <a:t>GATE SIGNAL (FUNCTION)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4102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A rectangular pulse of unit height (i.e. unity amplitude) , starting at t = a and ending at t = b is called as a gate function and it is represented as:</a:t>
            </a:r>
          </a:p>
          <a:p>
            <a:pPr algn="just">
              <a:buNone/>
            </a:pPr>
            <a:r>
              <a:rPr lang="en-US" dirty="0" smtClean="0"/>
              <a:t>                 G </a:t>
            </a:r>
            <a:r>
              <a:rPr lang="en-US" sz="1800" dirty="0" smtClean="0"/>
              <a:t>a, b</a:t>
            </a:r>
            <a:r>
              <a:rPr lang="en-US" dirty="0" smtClean="0"/>
              <a:t> (t) = U(t-a) – U(t-b) </a:t>
            </a:r>
            <a:endParaRPr lang="en-US" dirty="0"/>
          </a:p>
        </p:txBody>
      </p:sp>
      <p:pic>
        <p:nvPicPr>
          <p:cNvPr id="4" name="Picture 3" descr="gat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200400"/>
            <a:ext cx="4191000" cy="262387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510540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6600" dirty="0" smtClean="0"/>
          </a:p>
          <a:p>
            <a:pPr algn="ctr">
              <a:buNone/>
            </a:pPr>
            <a:r>
              <a:rPr lang="en-US" sz="7200" b="1" dirty="0" smtClean="0"/>
              <a:t> WAVEFORM SYNTHESIZATION</a:t>
            </a:r>
            <a:endParaRPr lang="en-US" sz="7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NUMERICALS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49530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Q1) Draw the waveforms of the functions given below: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 smtClean="0"/>
              <a:t>f(t)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 smtClean="0"/>
              <a:t>f(t) U(t)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 smtClean="0"/>
              <a:t>f (t-t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 smtClean="0"/>
              <a:t>f (t-t</a:t>
            </a:r>
            <a:r>
              <a:rPr lang="en-US" baseline="-25000" dirty="0" smtClean="0"/>
              <a:t>0</a:t>
            </a:r>
            <a:r>
              <a:rPr lang="en-US" dirty="0" smtClean="0"/>
              <a:t>) U(t)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 smtClean="0"/>
              <a:t>f(t) U(t-t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 smtClean="0"/>
              <a:t>f (t-t</a:t>
            </a:r>
            <a:r>
              <a:rPr lang="en-US" baseline="-25000" dirty="0" smtClean="0"/>
              <a:t>0</a:t>
            </a:r>
            <a:r>
              <a:rPr lang="en-US" dirty="0" smtClean="0"/>
              <a:t>) U(t-t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pPr marL="571500" indent="-571500" algn="just">
              <a:buNone/>
            </a:pPr>
            <a:r>
              <a:rPr lang="en-US" dirty="0" smtClean="0"/>
              <a:t>          where f(t) = sin</a:t>
            </a:r>
            <a:r>
              <a:rPr lang="el-GR" sz="2400" dirty="0" smtClean="0"/>
              <a:t> ω</a:t>
            </a:r>
            <a:r>
              <a:rPr lang="en-US" sz="2400" dirty="0" smtClean="0"/>
              <a:t>t</a:t>
            </a:r>
            <a:endParaRPr lang="en-US" dirty="0" smtClean="0"/>
          </a:p>
          <a:p>
            <a:pPr marL="571500" indent="-571500" algn="just">
              <a:buFont typeface="+mj-lt"/>
              <a:buAutoNum type="romanLcPeriod"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SOLUTION(1)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) &amp; (ii)</a:t>
            </a:r>
          </a:p>
          <a:p>
            <a:pPr algn="just">
              <a:buNone/>
            </a:pPr>
            <a:endParaRPr lang="en-US" dirty="0"/>
          </a:p>
        </p:txBody>
      </p:sp>
      <p:pic>
        <p:nvPicPr>
          <p:cNvPr id="4" name="Picture 3" descr="i &amp; ii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8229600" cy="3657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</TotalTime>
  <Words>813</Words>
  <Application>Microsoft Office PowerPoint</Application>
  <PresentationFormat>On-screen Show (4:3)</PresentationFormat>
  <Paragraphs>130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Equity</vt:lpstr>
      <vt:lpstr>CIRCUIT AND SYSTEMS</vt:lpstr>
      <vt:lpstr>Slide 2</vt:lpstr>
      <vt:lpstr>OTHER BASIC SIGNALS</vt:lpstr>
      <vt:lpstr>Slide 4</vt:lpstr>
      <vt:lpstr>Slide 5</vt:lpstr>
      <vt:lpstr>GATE SIGNAL (FUNCTION)</vt:lpstr>
      <vt:lpstr>Slide 7</vt:lpstr>
      <vt:lpstr>NUMERICALS</vt:lpstr>
      <vt:lpstr>SOLUTION(1)</vt:lpstr>
      <vt:lpstr>Slide 10</vt:lpstr>
      <vt:lpstr>Slide 11</vt:lpstr>
      <vt:lpstr>Slide 12</vt:lpstr>
      <vt:lpstr>SOLUTION (2)</vt:lpstr>
      <vt:lpstr>Slide 14</vt:lpstr>
      <vt:lpstr>SOLUTION(3)</vt:lpstr>
      <vt:lpstr>Slide 16</vt:lpstr>
      <vt:lpstr>Slide 17</vt:lpstr>
      <vt:lpstr>Slide 18</vt:lpstr>
      <vt:lpstr>SOLUTION(5)</vt:lpstr>
      <vt:lpstr>Slide 20</vt:lpstr>
      <vt:lpstr>SOLUTION(6)</vt:lpstr>
      <vt:lpstr>Slide 22</vt:lpstr>
      <vt:lpstr>Slide 23</vt:lpstr>
      <vt:lpstr>SOLUTION(8)</vt:lpstr>
      <vt:lpstr>QUESTIONS FOR PRACTICE</vt:lpstr>
      <vt:lpstr>Slide 26</vt:lpstr>
      <vt:lpstr>Slide 27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AND SYSTEMS</dc:title>
  <dc:creator>Lalit Aggarwal</dc:creator>
  <cp:lastModifiedBy>Lalit Aggarwal</cp:lastModifiedBy>
  <cp:revision>1</cp:revision>
  <dcterms:created xsi:type="dcterms:W3CDTF">2006-08-16T00:00:00Z</dcterms:created>
  <dcterms:modified xsi:type="dcterms:W3CDTF">2020-08-31T05:21:12Z</dcterms:modified>
</cp:coreProperties>
</file>