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9"/>
  </p:notesMasterIdLst>
  <p:sldIdLst>
    <p:sldId id="256" r:id="rId2"/>
    <p:sldId id="284" r:id="rId3"/>
    <p:sldId id="257" r:id="rId4"/>
    <p:sldId id="258" r:id="rId5"/>
    <p:sldId id="259" r:id="rId6"/>
    <p:sldId id="260" r:id="rId7"/>
    <p:sldId id="277" r:id="rId8"/>
    <p:sldId id="278" r:id="rId9"/>
    <p:sldId id="279" r:id="rId10"/>
    <p:sldId id="280" r:id="rId11"/>
    <p:sldId id="261" r:id="rId12"/>
    <p:sldId id="262" r:id="rId13"/>
    <p:sldId id="285" r:id="rId14"/>
    <p:sldId id="263" r:id="rId15"/>
    <p:sldId id="264" r:id="rId16"/>
    <p:sldId id="281" r:id="rId17"/>
    <p:sldId id="265" r:id="rId18"/>
    <p:sldId id="282" r:id="rId19"/>
    <p:sldId id="266" r:id="rId20"/>
    <p:sldId id="283" r:id="rId21"/>
    <p:sldId id="267" r:id="rId22"/>
    <p:sldId id="268" r:id="rId23"/>
    <p:sldId id="269" r:id="rId24"/>
    <p:sldId id="270" r:id="rId25"/>
    <p:sldId id="271" r:id="rId26"/>
    <p:sldId id="272" r:id="rId27"/>
    <p:sldId id="27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94" autoAdjust="0"/>
    <p:restoredTop sz="94624" autoAdjust="0"/>
  </p:normalViewPr>
  <p:slideViewPr>
    <p:cSldViewPr>
      <p:cViewPr>
        <p:scale>
          <a:sx n="98" d="100"/>
          <a:sy n="98" d="100"/>
        </p:scale>
        <p:origin x="-588" y="1794"/>
      </p:cViewPr>
      <p:guideLst>
        <p:guide orient="horz" pos="2160"/>
        <p:guide pos="2880"/>
      </p:guideLst>
    </p:cSldViewPr>
  </p:slideViewPr>
  <p:outlineViewPr>
    <p:cViewPr>
      <p:scale>
        <a:sx n="33" d="100"/>
        <a:sy n="33" d="100"/>
      </p:scale>
      <p:origin x="48" y="1613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F9BAFC-7F4F-4897-9F7E-30ED5DCD32A0}" type="doc">
      <dgm:prSet loTypeId="urn:microsoft.com/office/officeart/2005/8/layout/hierarchy1" loCatId="hierarchy" qsTypeId="urn:microsoft.com/office/officeart/2005/8/quickstyle/simple5" qsCatId="simple" csTypeId="urn:microsoft.com/office/officeart/2005/8/colors/accent1_2" csCatId="accent1" phldr="1"/>
      <dgm:spPr/>
      <dgm:t>
        <a:bodyPr/>
        <a:lstStyle/>
        <a:p>
          <a:endParaRPr lang="en-US"/>
        </a:p>
      </dgm:t>
    </dgm:pt>
    <dgm:pt modelId="{5E262A3C-319D-49A7-AC1A-013B9DDB61F9}">
      <dgm:prSet phldrT="[Text]"/>
      <dgm:spPr/>
      <dgm:t>
        <a:bodyPr/>
        <a:lstStyle/>
        <a:p>
          <a:r>
            <a:rPr lang="en-US" dirty="0" smtClean="0"/>
            <a:t>ELECTRICAL ENERGY SOURCES</a:t>
          </a:r>
          <a:endParaRPr lang="en-US" dirty="0"/>
        </a:p>
      </dgm:t>
    </dgm:pt>
    <dgm:pt modelId="{6C2A30A5-2339-473B-8CFB-8DA49754BF8A}" type="parTrans" cxnId="{0C5100CB-BF16-4838-A976-14B4EB30837E}">
      <dgm:prSet/>
      <dgm:spPr/>
      <dgm:t>
        <a:bodyPr/>
        <a:lstStyle/>
        <a:p>
          <a:endParaRPr lang="en-US"/>
        </a:p>
      </dgm:t>
    </dgm:pt>
    <dgm:pt modelId="{CA1F7262-5A5C-4A75-A750-E24382CC9150}" type="sibTrans" cxnId="{0C5100CB-BF16-4838-A976-14B4EB30837E}">
      <dgm:prSet/>
      <dgm:spPr/>
      <dgm:t>
        <a:bodyPr/>
        <a:lstStyle/>
        <a:p>
          <a:endParaRPr lang="en-US"/>
        </a:p>
      </dgm:t>
    </dgm:pt>
    <dgm:pt modelId="{46A0E45D-0BC3-4C6E-959D-6303B719B682}">
      <dgm:prSet phldrT="[Text]"/>
      <dgm:spPr/>
      <dgm:t>
        <a:bodyPr/>
        <a:lstStyle/>
        <a:p>
          <a:r>
            <a:rPr lang="en-US" dirty="0" smtClean="0"/>
            <a:t>VOLTAGE SOURCE(V)</a:t>
          </a:r>
          <a:endParaRPr lang="en-US" dirty="0"/>
        </a:p>
      </dgm:t>
    </dgm:pt>
    <dgm:pt modelId="{1BC9BD37-B004-4DFE-89B5-BA29E24854D3}" type="parTrans" cxnId="{742065B9-4AC8-4B8E-9157-D49D256A63D0}">
      <dgm:prSet/>
      <dgm:spPr/>
      <dgm:t>
        <a:bodyPr/>
        <a:lstStyle/>
        <a:p>
          <a:endParaRPr lang="en-US"/>
        </a:p>
      </dgm:t>
    </dgm:pt>
    <dgm:pt modelId="{0CE252D3-8947-4A4A-8CA8-85668E422E88}" type="sibTrans" cxnId="{742065B9-4AC8-4B8E-9157-D49D256A63D0}">
      <dgm:prSet/>
      <dgm:spPr/>
      <dgm:t>
        <a:bodyPr/>
        <a:lstStyle/>
        <a:p>
          <a:endParaRPr lang="en-US"/>
        </a:p>
      </dgm:t>
    </dgm:pt>
    <dgm:pt modelId="{FA06FC68-673E-4C81-AA64-7479FF078CAF}">
      <dgm:prSet phldrT="[Text]"/>
      <dgm:spPr/>
      <dgm:t>
        <a:bodyPr/>
        <a:lstStyle/>
        <a:p>
          <a:r>
            <a:rPr lang="en-US" dirty="0" smtClean="0"/>
            <a:t>DEPENDENT</a:t>
          </a:r>
          <a:endParaRPr lang="en-US" dirty="0"/>
        </a:p>
      </dgm:t>
    </dgm:pt>
    <dgm:pt modelId="{2813DECB-E621-4F2F-9CF8-2A8E19C734F0}" type="parTrans" cxnId="{3554DD7F-2137-49F2-AF29-D41F3B29D197}">
      <dgm:prSet/>
      <dgm:spPr/>
      <dgm:t>
        <a:bodyPr/>
        <a:lstStyle/>
        <a:p>
          <a:endParaRPr lang="en-US"/>
        </a:p>
      </dgm:t>
    </dgm:pt>
    <dgm:pt modelId="{4F236542-3E26-479D-A904-B19927230B92}" type="sibTrans" cxnId="{3554DD7F-2137-49F2-AF29-D41F3B29D197}">
      <dgm:prSet/>
      <dgm:spPr/>
      <dgm:t>
        <a:bodyPr/>
        <a:lstStyle/>
        <a:p>
          <a:endParaRPr lang="en-US"/>
        </a:p>
      </dgm:t>
    </dgm:pt>
    <dgm:pt modelId="{DB86AE82-C762-452E-A5AC-24A13610876A}">
      <dgm:prSet phldrT="[Text]"/>
      <dgm:spPr/>
      <dgm:t>
        <a:bodyPr/>
        <a:lstStyle/>
        <a:p>
          <a:r>
            <a:rPr lang="en-US" dirty="0" smtClean="0"/>
            <a:t>INDEPENDENT</a:t>
          </a:r>
          <a:endParaRPr lang="en-US" dirty="0"/>
        </a:p>
      </dgm:t>
    </dgm:pt>
    <dgm:pt modelId="{60140DDA-0F81-4C01-A04E-B1273307751E}" type="parTrans" cxnId="{EF351422-8631-4344-9857-05F64E998496}">
      <dgm:prSet/>
      <dgm:spPr/>
      <dgm:t>
        <a:bodyPr/>
        <a:lstStyle/>
        <a:p>
          <a:endParaRPr lang="en-US"/>
        </a:p>
      </dgm:t>
    </dgm:pt>
    <dgm:pt modelId="{3279A66B-1E5F-4CB9-ACFB-9D4F139136F2}" type="sibTrans" cxnId="{EF351422-8631-4344-9857-05F64E998496}">
      <dgm:prSet/>
      <dgm:spPr/>
      <dgm:t>
        <a:bodyPr/>
        <a:lstStyle/>
        <a:p>
          <a:endParaRPr lang="en-US"/>
        </a:p>
      </dgm:t>
    </dgm:pt>
    <dgm:pt modelId="{715675E8-654E-4A65-97C7-4EA8B5C3A3F8}">
      <dgm:prSet phldrT="[Text]"/>
      <dgm:spPr/>
      <dgm:t>
        <a:bodyPr/>
        <a:lstStyle/>
        <a:p>
          <a:r>
            <a:rPr lang="en-US" dirty="0" smtClean="0"/>
            <a:t>CURRENT SOURCE(I)</a:t>
          </a:r>
          <a:endParaRPr lang="en-US" dirty="0"/>
        </a:p>
      </dgm:t>
    </dgm:pt>
    <dgm:pt modelId="{3CC83C3D-1EC9-45C7-B82B-4E06E5229FFD}" type="parTrans" cxnId="{0F12ADDE-87A2-4FDA-8107-17AF504B8529}">
      <dgm:prSet/>
      <dgm:spPr/>
      <dgm:t>
        <a:bodyPr/>
        <a:lstStyle/>
        <a:p>
          <a:endParaRPr lang="en-US"/>
        </a:p>
      </dgm:t>
    </dgm:pt>
    <dgm:pt modelId="{80F7AD83-056C-4A7E-9661-BE64509556FA}" type="sibTrans" cxnId="{0F12ADDE-87A2-4FDA-8107-17AF504B8529}">
      <dgm:prSet/>
      <dgm:spPr/>
      <dgm:t>
        <a:bodyPr/>
        <a:lstStyle/>
        <a:p>
          <a:endParaRPr lang="en-US"/>
        </a:p>
      </dgm:t>
    </dgm:pt>
    <dgm:pt modelId="{B43F9C13-7FCF-48CB-BB8D-000AFC24A4E3}">
      <dgm:prSet phldrT="[Text]"/>
      <dgm:spPr/>
      <dgm:t>
        <a:bodyPr/>
        <a:lstStyle/>
        <a:p>
          <a:r>
            <a:rPr lang="en-US" dirty="0" smtClean="0"/>
            <a:t>DEPENDENT</a:t>
          </a:r>
          <a:endParaRPr lang="en-US" dirty="0"/>
        </a:p>
      </dgm:t>
    </dgm:pt>
    <dgm:pt modelId="{7C8AA5EC-3EBF-4BE8-8070-B9F18EB5A8C4}" type="parTrans" cxnId="{09450C6E-83AB-4679-BA3D-B43D1CDF14C4}">
      <dgm:prSet/>
      <dgm:spPr/>
      <dgm:t>
        <a:bodyPr/>
        <a:lstStyle/>
        <a:p>
          <a:endParaRPr lang="en-US"/>
        </a:p>
      </dgm:t>
    </dgm:pt>
    <dgm:pt modelId="{A351CA53-072B-4363-A696-0D8B371477DC}" type="sibTrans" cxnId="{09450C6E-83AB-4679-BA3D-B43D1CDF14C4}">
      <dgm:prSet/>
      <dgm:spPr/>
      <dgm:t>
        <a:bodyPr/>
        <a:lstStyle/>
        <a:p>
          <a:endParaRPr lang="en-US"/>
        </a:p>
      </dgm:t>
    </dgm:pt>
    <dgm:pt modelId="{E226A5CF-F87C-4113-A77A-AA8B8311C2E8}">
      <dgm:prSet phldrT="[Text]"/>
      <dgm:spPr/>
      <dgm:t>
        <a:bodyPr/>
        <a:lstStyle/>
        <a:p>
          <a:r>
            <a:rPr lang="en-US" dirty="0" smtClean="0"/>
            <a:t>INDEPENDENT</a:t>
          </a:r>
          <a:endParaRPr lang="en-US" dirty="0"/>
        </a:p>
      </dgm:t>
    </dgm:pt>
    <dgm:pt modelId="{A57A05BE-08F4-4353-A6FF-EAFF34D72EDF}" type="parTrans" cxnId="{15BCA009-2F33-4F5E-97F4-B90238A3F2A3}">
      <dgm:prSet/>
      <dgm:spPr/>
      <dgm:t>
        <a:bodyPr/>
        <a:lstStyle/>
        <a:p>
          <a:endParaRPr lang="en-US"/>
        </a:p>
      </dgm:t>
    </dgm:pt>
    <dgm:pt modelId="{8E4BA360-5CA0-4A04-A8E9-BE34FD9D2B56}" type="sibTrans" cxnId="{15BCA009-2F33-4F5E-97F4-B90238A3F2A3}">
      <dgm:prSet/>
      <dgm:spPr/>
      <dgm:t>
        <a:bodyPr/>
        <a:lstStyle/>
        <a:p>
          <a:endParaRPr lang="en-US"/>
        </a:p>
      </dgm:t>
    </dgm:pt>
    <dgm:pt modelId="{7C0C1FEB-1168-4D4D-B375-EEE5003F5717}" type="pres">
      <dgm:prSet presAssocID="{D3F9BAFC-7F4F-4897-9F7E-30ED5DCD32A0}" presName="hierChild1" presStyleCnt="0">
        <dgm:presLayoutVars>
          <dgm:chPref val="1"/>
          <dgm:dir/>
          <dgm:animOne val="branch"/>
          <dgm:animLvl val="lvl"/>
          <dgm:resizeHandles/>
        </dgm:presLayoutVars>
      </dgm:prSet>
      <dgm:spPr/>
      <dgm:t>
        <a:bodyPr/>
        <a:lstStyle/>
        <a:p>
          <a:endParaRPr lang="en-US"/>
        </a:p>
      </dgm:t>
    </dgm:pt>
    <dgm:pt modelId="{E515BA40-5A07-4155-BBEA-722770BBFDBF}" type="pres">
      <dgm:prSet presAssocID="{5E262A3C-319D-49A7-AC1A-013B9DDB61F9}" presName="hierRoot1" presStyleCnt="0"/>
      <dgm:spPr/>
    </dgm:pt>
    <dgm:pt modelId="{2780A714-0915-4E04-8231-CC10309FCAE1}" type="pres">
      <dgm:prSet presAssocID="{5E262A3C-319D-49A7-AC1A-013B9DDB61F9}" presName="composite" presStyleCnt="0"/>
      <dgm:spPr/>
    </dgm:pt>
    <dgm:pt modelId="{8D307AEF-38B4-4D90-8B14-E92CBD7E1574}" type="pres">
      <dgm:prSet presAssocID="{5E262A3C-319D-49A7-AC1A-013B9DDB61F9}" presName="background" presStyleLbl="node0" presStyleIdx="0" presStyleCnt="1"/>
      <dgm:spPr/>
    </dgm:pt>
    <dgm:pt modelId="{B0C0F723-A2BB-4B93-8413-FAD1FF9B1223}" type="pres">
      <dgm:prSet presAssocID="{5E262A3C-319D-49A7-AC1A-013B9DDB61F9}" presName="text" presStyleLbl="fgAcc0" presStyleIdx="0" presStyleCnt="1">
        <dgm:presLayoutVars>
          <dgm:chPref val="3"/>
        </dgm:presLayoutVars>
      </dgm:prSet>
      <dgm:spPr/>
      <dgm:t>
        <a:bodyPr/>
        <a:lstStyle/>
        <a:p>
          <a:endParaRPr lang="en-US"/>
        </a:p>
      </dgm:t>
    </dgm:pt>
    <dgm:pt modelId="{3F209800-A1F3-4931-9330-FF7D83CFAF40}" type="pres">
      <dgm:prSet presAssocID="{5E262A3C-319D-49A7-AC1A-013B9DDB61F9}" presName="hierChild2" presStyleCnt="0"/>
      <dgm:spPr/>
    </dgm:pt>
    <dgm:pt modelId="{B47036EB-C2ED-478D-B47F-F7DD2AB14448}" type="pres">
      <dgm:prSet presAssocID="{1BC9BD37-B004-4DFE-89B5-BA29E24854D3}" presName="Name10" presStyleLbl="parChTrans1D2" presStyleIdx="0" presStyleCnt="2"/>
      <dgm:spPr/>
      <dgm:t>
        <a:bodyPr/>
        <a:lstStyle/>
        <a:p>
          <a:endParaRPr lang="en-US"/>
        </a:p>
      </dgm:t>
    </dgm:pt>
    <dgm:pt modelId="{6ECD4B44-48F4-4876-8714-0CB8A3DE1D42}" type="pres">
      <dgm:prSet presAssocID="{46A0E45D-0BC3-4C6E-959D-6303B719B682}" presName="hierRoot2" presStyleCnt="0"/>
      <dgm:spPr/>
    </dgm:pt>
    <dgm:pt modelId="{C6336FFA-F3EF-424D-811D-C4DA54259596}" type="pres">
      <dgm:prSet presAssocID="{46A0E45D-0BC3-4C6E-959D-6303B719B682}" presName="composite2" presStyleCnt="0"/>
      <dgm:spPr/>
    </dgm:pt>
    <dgm:pt modelId="{A77270D2-03CC-4E37-8E59-F159982188E8}" type="pres">
      <dgm:prSet presAssocID="{46A0E45D-0BC3-4C6E-959D-6303B719B682}" presName="background2" presStyleLbl="node2" presStyleIdx="0" presStyleCnt="2"/>
      <dgm:spPr/>
    </dgm:pt>
    <dgm:pt modelId="{31863456-1B1A-4560-BD1A-2C51A2CAFC3C}" type="pres">
      <dgm:prSet presAssocID="{46A0E45D-0BC3-4C6E-959D-6303B719B682}" presName="text2" presStyleLbl="fgAcc2" presStyleIdx="0" presStyleCnt="2">
        <dgm:presLayoutVars>
          <dgm:chPref val="3"/>
        </dgm:presLayoutVars>
      </dgm:prSet>
      <dgm:spPr/>
      <dgm:t>
        <a:bodyPr/>
        <a:lstStyle/>
        <a:p>
          <a:endParaRPr lang="en-US"/>
        </a:p>
      </dgm:t>
    </dgm:pt>
    <dgm:pt modelId="{3128E87B-506F-4254-A502-DEFE527CF220}" type="pres">
      <dgm:prSet presAssocID="{46A0E45D-0BC3-4C6E-959D-6303B719B682}" presName="hierChild3" presStyleCnt="0"/>
      <dgm:spPr/>
    </dgm:pt>
    <dgm:pt modelId="{4D3C8C65-1D57-4B42-B748-E70541388A0B}" type="pres">
      <dgm:prSet presAssocID="{2813DECB-E621-4F2F-9CF8-2A8E19C734F0}" presName="Name17" presStyleLbl="parChTrans1D3" presStyleIdx="0" presStyleCnt="4"/>
      <dgm:spPr/>
      <dgm:t>
        <a:bodyPr/>
        <a:lstStyle/>
        <a:p>
          <a:endParaRPr lang="en-US"/>
        </a:p>
      </dgm:t>
    </dgm:pt>
    <dgm:pt modelId="{D083920C-4FF8-4B23-8BE6-328C12FBA4BB}" type="pres">
      <dgm:prSet presAssocID="{FA06FC68-673E-4C81-AA64-7479FF078CAF}" presName="hierRoot3" presStyleCnt="0"/>
      <dgm:spPr/>
    </dgm:pt>
    <dgm:pt modelId="{07EC9015-31E7-49C9-87B4-0E8E6F29CF8A}" type="pres">
      <dgm:prSet presAssocID="{FA06FC68-673E-4C81-AA64-7479FF078CAF}" presName="composite3" presStyleCnt="0"/>
      <dgm:spPr/>
    </dgm:pt>
    <dgm:pt modelId="{7E686504-BED5-4A3B-8C43-598990FBF188}" type="pres">
      <dgm:prSet presAssocID="{FA06FC68-673E-4C81-AA64-7479FF078CAF}" presName="background3" presStyleLbl="node3" presStyleIdx="0" presStyleCnt="4"/>
      <dgm:spPr/>
    </dgm:pt>
    <dgm:pt modelId="{807C537B-3F1E-4EBA-AAAE-721785874207}" type="pres">
      <dgm:prSet presAssocID="{FA06FC68-673E-4C81-AA64-7479FF078CAF}" presName="text3" presStyleLbl="fgAcc3" presStyleIdx="0" presStyleCnt="4">
        <dgm:presLayoutVars>
          <dgm:chPref val="3"/>
        </dgm:presLayoutVars>
      </dgm:prSet>
      <dgm:spPr/>
      <dgm:t>
        <a:bodyPr/>
        <a:lstStyle/>
        <a:p>
          <a:endParaRPr lang="en-US"/>
        </a:p>
      </dgm:t>
    </dgm:pt>
    <dgm:pt modelId="{8535F348-C37D-4062-A4D2-C613D1B88877}" type="pres">
      <dgm:prSet presAssocID="{FA06FC68-673E-4C81-AA64-7479FF078CAF}" presName="hierChild4" presStyleCnt="0"/>
      <dgm:spPr/>
    </dgm:pt>
    <dgm:pt modelId="{B35E67CF-2610-41DB-BEE8-0E956933C413}" type="pres">
      <dgm:prSet presAssocID="{60140DDA-0F81-4C01-A04E-B1273307751E}" presName="Name17" presStyleLbl="parChTrans1D3" presStyleIdx="1" presStyleCnt="4"/>
      <dgm:spPr/>
      <dgm:t>
        <a:bodyPr/>
        <a:lstStyle/>
        <a:p>
          <a:endParaRPr lang="en-US"/>
        </a:p>
      </dgm:t>
    </dgm:pt>
    <dgm:pt modelId="{47E7650B-8A7D-4B76-8245-B5211391E0D3}" type="pres">
      <dgm:prSet presAssocID="{DB86AE82-C762-452E-A5AC-24A13610876A}" presName="hierRoot3" presStyleCnt="0"/>
      <dgm:spPr/>
    </dgm:pt>
    <dgm:pt modelId="{E3F888E7-1A7E-403D-96D5-E4F7B1AAA401}" type="pres">
      <dgm:prSet presAssocID="{DB86AE82-C762-452E-A5AC-24A13610876A}" presName="composite3" presStyleCnt="0"/>
      <dgm:spPr/>
    </dgm:pt>
    <dgm:pt modelId="{FF46787C-B2F7-47DC-B168-02291964AEF9}" type="pres">
      <dgm:prSet presAssocID="{DB86AE82-C762-452E-A5AC-24A13610876A}" presName="background3" presStyleLbl="node3" presStyleIdx="1" presStyleCnt="4"/>
      <dgm:spPr/>
    </dgm:pt>
    <dgm:pt modelId="{B8130D7E-A290-4D1A-8234-D246E66DC765}" type="pres">
      <dgm:prSet presAssocID="{DB86AE82-C762-452E-A5AC-24A13610876A}" presName="text3" presStyleLbl="fgAcc3" presStyleIdx="1" presStyleCnt="4">
        <dgm:presLayoutVars>
          <dgm:chPref val="3"/>
        </dgm:presLayoutVars>
      </dgm:prSet>
      <dgm:spPr/>
      <dgm:t>
        <a:bodyPr/>
        <a:lstStyle/>
        <a:p>
          <a:endParaRPr lang="en-US"/>
        </a:p>
      </dgm:t>
    </dgm:pt>
    <dgm:pt modelId="{110C344A-0F33-4ED0-B73F-A114B2C8B349}" type="pres">
      <dgm:prSet presAssocID="{DB86AE82-C762-452E-A5AC-24A13610876A}" presName="hierChild4" presStyleCnt="0"/>
      <dgm:spPr/>
    </dgm:pt>
    <dgm:pt modelId="{309FAF34-79A8-45BB-B823-2F48D84FEA79}" type="pres">
      <dgm:prSet presAssocID="{3CC83C3D-1EC9-45C7-B82B-4E06E5229FFD}" presName="Name10" presStyleLbl="parChTrans1D2" presStyleIdx="1" presStyleCnt="2"/>
      <dgm:spPr/>
      <dgm:t>
        <a:bodyPr/>
        <a:lstStyle/>
        <a:p>
          <a:endParaRPr lang="en-US"/>
        </a:p>
      </dgm:t>
    </dgm:pt>
    <dgm:pt modelId="{A05FCBDF-DD0F-48DD-BF30-CD0A35C2BA07}" type="pres">
      <dgm:prSet presAssocID="{715675E8-654E-4A65-97C7-4EA8B5C3A3F8}" presName="hierRoot2" presStyleCnt="0"/>
      <dgm:spPr/>
    </dgm:pt>
    <dgm:pt modelId="{A5ACFF25-A3FD-46F3-84F4-05A8E50CD49E}" type="pres">
      <dgm:prSet presAssocID="{715675E8-654E-4A65-97C7-4EA8B5C3A3F8}" presName="composite2" presStyleCnt="0"/>
      <dgm:spPr/>
    </dgm:pt>
    <dgm:pt modelId="{7C8AA63E-4D80-4D4C-AF5A-94626700922F}" type="pres">
      <dgm:prSet presAssocID="{715675E8-654E-4A65-97C7-4EA8B5C3A3F8}" presName="background2" presStyleLbl="node2" presStyleIdx="1" presStyleCnt="2"/>
      <dgm:spPr/>
    </dgm:pt>
    <dgm:pt modelId="{096C9CF7-F2D1-4B43-9EB9-82F3E4C69A30}" type="pres">
      <dgm:prSet presAssocID="{715675E8-654E-4A65-97C7-4EA8B5C3A3F8}" presName="text2" presStyleLbl="fgAcc2" presStyleIdx="1" presStyleCnt="2">
        <dgm:presLayoutVars>
          <dgm:chPref val="3"/>
        </dgm:presLayoutVars>
      </dgm:prSet>
      <dgm:spPr/>
      <dgm:t>
        <a:bodyPr/>
        <a:lstStyle/>
        <a:p>
          <a:endParaRPr lang="en-US"/>
        </a:p>
      </dgm:t>
    </dgm:pt>
    <dgm:pt modelId="{A207A860-1F26-4232-A09E-B29F13BF1BD4}" type="pres">
      <dgm:prSet presAssocID="{715675E8-654E-4A65-97C7-4EA8B5C3A3F8}" presName="hierChild3" presStyleCnt="0"/>
      <dgm:spPr/>
    </dgm:pt>
    <dgm:pt modelId="{4135847F-800B-4481-9257-7EC9F8A3603F}" type="pres">
      <dgm:prSet presAssocID="{7C8AA5EC-3EBF-4BE8-8070-B9F18EB5A8C4}" presName="Name17" presStyleLbl="parChTrans1D3" presStyleIdx="2" presStyleCnt="4"/>
      <dgm:spPr/>
      <dgm:t>
        <a:bodyPr/>
        <a:lstStyle/>
        <a:p>
          <a:endParaRPr lang="en-US"/>
        </a:p>
      </dgm:t>
    </dgm:pt>
    <dgm:pt modelId="{F6E38E87-21B5-480C-AF99-18C68AAC70A3}" type="pres">
      <dgm:prSet presAssocID="{B43F9C13-7FCF-48CB-BB8D-000AFC24A4E3}" presName="hierRoot3" presStyleCnt="0"/>
      <dgm:spPr/>
    </dgm:pt>
    <dgm:pt modelId="{CBE3024E-90D4-4C80-80DB-F7D5327AF381}" type="pres">
      <dgm:prSet presAssocID="{B43F9C13-7FCF-48CB-BB8D-000AFC24A4E3}" presName="composite3" presStyleCnt="0"/>
      <dgm:spPr/>
    </dgm:pt>
    <dgm:pt modelId="{531230EB-C5CA-4F17-A42B-90BC9B506277}" type="pres">
      <dgm:prSet presAssocID="{B43F9C13-7FCF-48CB-BB8D-000AFC24A4E3}" presName="background3" presStyleLbl="node3" presStyleIdx="2" presStyleCnt="4"/>
      <dgm:spPr/>
    </dgm:pt>
    <dgm:pt modelId="{765EC07F-B2F6-4BEB-914F-136BB62B655A}" type="pres">
      <dgm:prSet presAssocID="{B43F9C13-7FCF-48CB-BB8D-000AFC24A4E3}" presName="text3" presStyleLbl="fgAcc3" presStyleIdx="2" presStyleCnt="4">
        <dgm:presLayoutVars>
          <dgm:chPref val="3"/>
        </dgm:presLayoutVars>
      </dgm:prSet>
      <dgm:spPr/>
      <dgm:t>
        <a:bodyPr/>
        <a:lstStyle/>
        <a:p>
          <a:endParaRPr lang="en-US"/>
        </a:p>
      </dgm:t>
    </dgm:pt>
    <dgm:pt modelId="{55BF5A85-3B2B-4218-8AA9-BF66CCAFFD77}" type="pres">
      <dgm:prSet presAssocID="{B43F9C13-7FCF-48CB-BB8D-000AFC24A4E3}" presName="hierChild4" presStyleCnt="0"/>
      <dgm:spPr/>
    </dgm:pt>
    <dgm:pt modelId="{8DD50B90-825E-48C7-96B3-C8E51457BCA6}" type="pres">
      <dgm:prSet presAssocID="{A57A05BE-08F4-4353-A6FF-EAFF34D72EDF}" presName="Name17" presStyleLbl="parChTrans1D3" presStyleIdx="3" presStyleCnt="4"/>
      <dgm:spPr/>
      <dgm:t>
        <a:bodyPr/>
        <a:lstStyle/>
        <a:p>
          <a:endParaRPr lang="en-US"/>
        </a:p>
      </dgm:t>
    </dgm:pt>
    <dgm:pt modelId="{FBE6D500-BB6E-4C57-BBD9-2A476AE53185}" type="pres">
      <dgm:prSet presAssocID="{E226A5CF-F87C-4113-A77A-AA8B8311C2E8}" presName="hierRoot3" presStyleCnt="0"/>
      <dgm:spPr/>
    </dgm:pt>
    <dgm:pt modelId="{27B13519-3939-48B6-A539-B0CD6D7D85FD}" type="pres">
      <dgm:prSet presAssocID="{E226A5CF-F87C-4113-A77A-AA8B8311C2E8}" presName="composite3" presStyleCnt="0"/>
      <dgm:spPr/>
    </dgm:pt>
    <dgm:pt modelId="{6157C1F4-36F7-4ED8-81EC-4C70CEA979EF}" type="pres">
      <dgm:prSet presAssocID="{E226A5CF-F87C-4113-A77A-AA8B8311C2E8}" presName="background3" presStyleLbl="node3" presStyleIdx="3" presStyleCnt="4"/>
      <dgm:spPr/>
    </dgm:pt>
    <dgm:pt modelId="{549B7F37-C4BA-4041-8ECC-645A6BFA851F}" type="pres">
      <dgm:prSet presAssocID="{E226A5CF-F87C-4113-A77A-AA8B8311C2E8}" presName="text3" presStyleLbl="fgAcc3" presStyleIdx="3" presStyleCnt="4">
        <dgm:presLayoutVars>
          <dgm:chPref val="3"/>
        </dgm:presLayoutVars>
      </dgm:prSet>
      <dgm:spPr/>
      <dgm:t>
        <a:bodyPr/>
        <a:lstStyle/>
        <a:p>
          <a:endParaRPr lang="en-US"/>
        </a:p>
      </dgm:t>
    </dgm:pt>
    <dgm:pt modelId="{4D7C5C95-3335-4402-90FA-3C1F49E5F11B}" type="pres">
      <dgm:prSet presAssocID="{E226A5CF-F87C-4113-A77A-AA8B8311C2E8}" presName="hierChild4" presStyleCnt="0"/>
      <dgm:spPr/>
    </dgm:pt>
  </dgm:ptLst>
  <dgm:cxnLst>
    <dgm:cxn modelId="{3554DD7F-2137-49F2-AF29-D41F3B29D197}" srcId="{46A0E45D-0BC3-4C6E-959D-6303B719B682}" destId="{FA06FC68-673E-4C81-AA64-7479FF078CAF}" srcOrd="0" destOrd="0" parTransId="{2813DECB-E621-4F2F-9CF8-2A8E19C734F0}" sibTransId="{4F236542-3E26-479D-A904-B19927230B92}"/>
    <dgm:cxn modelId="{107DCCAC-9FD0-49BD-842D-6DF500A4FAF8}" type="presOf" srcId="{60140DDA-0F81-4C01-A04E-B1273307751E}" destId="{B35E67CF-2610-41DB-BEE8-0E956933C413}" srcOrd="0" destOrd="0" presId="urn:microsoft.com/office/officeart/2005/8/layout/hierarchy1"/>
    <dgm:cxn modelId="{09450C6E-83AB-4679-BA3D-B43D1CDF14C4}" srcId="{715675E8-654E-4A65-97C7-4EA8B5C3A3F8}" destId="{B43F9C13-7FCF-48CB-BB8D-000AFC24A4E3}" srcOrd="0" destOrd="0" parTransId="{7C8AA5EC-3EBF-4BE8-8070-B9F18EB5A8C4}" sibTransId="{A351CA53-072B-4363-A696-0D8B371477DC}"/>
    <dgm:cxn modelId="{64BCD362-D5BE-4A31-854B-7166E6D5AFFA}" type="presOf" srcId="{46A0E45D-0BC3-4C6E-959D-6303B719B682}" destId="{31863456-1B1A-4560-BD1A-2C51A2CAFC3C}" srcOrd="0" destOrd="0" presId="urn:microsoft.com/office/officeart/2005/8/layout/hierarchy1"/>
    <dgm:cxn modelId="{E68917F0-8207-404A-B2F5-A4FC64C12DC1}" type="presOf" srcId="{3CC83C3D-1EC9-45C7-B82B-4E06E5229FFD}" destId="{309FAF34-79A8-45BB-B823-2F48D84FEA79}" srcOrd="0" destOrd="0" presId="urn:microsoft.com/office/officeart/2005/8/layout/hierarchy1"/>
    <dgm:cxn modelId="{42E7C11A-7FA9-41D5-A3CC-95849F057203}" type="presOf" srcId="{FA06FC68-673E-4C81-AA64-7479FF078CAF}" destId="{807C537B-3F1E-4EBA-AAAE-721785874207}" srcOrd="0" destOrd="0" presId="urn:microsoft.com/office/officeart/2005/8/layout/hierarchy1"/>
    <dgm:cxn modelId="{78A0EC82-16D1-4605-997A-83631B2ED651}" type="presOf" srcId="{1BC9BD37-B004-4DFE-89B5-BA29E24854D3}" destId="{B47036EB-C2ED-478D-B47F-F7DD2AB14448}" srcOrd="0" destOrd="0" presId="urn:microsoft.com/office/officeart/2005/8/layout/hierarchy1"/>
    <dgm:cxn modelId="{742065B9-4AC8-4B8E-9157-D49D256A63D0}" srcId="{5E262A3C-319D-49A7-AC1A-013B9DDB61F9}" destId="{46A0E45D-0BC3-4C6E-959D-6303B719B682}" srcOrd="0" destOrd="0" parTransId="{1BC9BD37-B004-4DFE-89B5-BA29E24854D3}" sibTransId="{0CE252D3-8947-4A4A-8CA8-85668E422E88}"/>
    <dgm:cxn modelId="{B0BEE028-4CFA-420C-AEF0-74B6A62C6B8E}" type="presOf" srcId="{715675E8-654E-4A65-97C7-4EA8B5C3A3F8}" destId="{096C9CF7-F2D1-4B43-9EB9-82F3E4C69A30}" srcOrd="0" destOrd="0" presId="urn:microsoft.com/office/officeart/2005/8/layout/hierarchy1"/>
    <dgm:cxn modelId="{93C9094C-5F74-4F66-99B9-AA06786432C3}" type="presOf" srcId="{7C8AA5EC-3EBF-4BE8-8070-B9F18EB5A8C4}" destId="{4135847F-800B-4481-9257-7EC9F8A3603F}" srcOrd="0" destOrd="0" presId="urn:microsoft.com/office/officeart/2005/8/layout/hierarchy1"/>
    <dgm:cxn modelId="{0F12ADDE-87A2-4FDA-8107-17AF504B8529}" srcId="{5E262A3C-319D-49A7-AC1A-013B9DDB61F9}" destId="{715675E8-654E-4A65-97C7-4EA8B5C3A3F8}" srcOrd="1" destOrd="0" parTransId="{3CC83C3D-1EC9-45C7-B82B-4E06E5229FFD}" sibTransId="{80F7AD83-056C-4A7E-9661-BE64509556FA}"/>
    <dgm:cxn modelId="{15BCA009-2F33-4F5E-97F4-B90238A3F2A3}" srcId="{715675E8-654E-4A65-97C7-4EA8B5C3A3F8}" destId="{E226A5CF-F87C-4113-A77A-AA8B8311C2E8}" srcOrd="1" destOrd="0" parTransId="{A57A05BE-08F4-4353-A6FF-EAFF34D72EDF}" sibTransId="{8E4BA360-5CA0-4A04-A8E9-BE34FD9D2B56}"/>
    <dgm:cxn modelId="{EF351422-8631-4344-9857-05F64E998496}" srcId="{46A0E45D-0BC3-4C6E-959D-6303B719B682}" destId="{DB86AE82-C762-452E-A5AC-24A13610876A}" srcOrd="1" destOrd="0" parTransId="{60140DDA-0F81-4C01-A04E-B1273307751E}" sibTransId="{3279A66B-1E5F-4CB9-ACFB-9D4F139136F2}"/>
    <dgm:cxn modelId="{D2E4B4F5-6270-47A2-8097-11D6EBFD0D1C}" type="presOf" srcId="{2813DECB-E621-4F2F-9CF8-2A8E19C734F0}" destId="{4D3C8C65-1D57-4B42-B748-E70541388A0B}" srcOrd="0" destOrd="0" presId="urn:microsoft.com/office/officeart/2005/8/layout/hierarchy1"/>
    <dgm:cxn modelId="{CBF27D0C-E5DF-40F3-A09B-F415645E3FC4}" type="presOf" srcId="{B43F9C13-7FCF-48CB-BB8D-000AFC24A4E3}" destId="{765EC07F-B2F6-4BEB-914F-136BB62B655A}" srcOrd="0" destOrd="0" presId="urn:microsoft.com/office/officeart/2005/8/layout/hierarchy1"/>
    <dgm:cxn modelId="{0C5100CB-BF16-4838-A976-14B4EB30837E}" srcId="{D3F9BAFC-7F4F-4897-9F7E-30ED5DCD32A0}" destId="{5E262A3C-319D-49A7-AC1A-013B9DDB61F9}" srcOrd="0" destOrd="0" parTransId="{6C2A30A5-2339-473B-8CFB-8DA49754BF8A}" sibTransId="{CA1F7262-5A5C-4A75-A750-E24382CC9150}"/>
    <dgm:cxn modelId="{B95CB784-A468-46C4-9703-667DA2BD83E1}" type="presOf" srcId="{E226A5CF-F87C-4113-A77A-AA8B8311C2E8}" destId="{549B7F37-C4BA-4041-8ECC-645A6BFA851F}" srcOrd="0" destOrd="0" presId="urn:microsoft.com/office/officeart/2005/8/layout/hierarchy1"/>
    <dgm:cxn modelId="{B0AA3A48-BAAE-4745-AEC2-FDE1DCC5CEB5}" type="presOf" srcId="{D3F9BAFC-7F4F-4897-9F7E-30ED5DCD32A0}" destId="{7C0C1FEB-1168-4D4D-B375-EEE5003F5717}" srcOrd="0" destOrd="0" presId="urn:microsoft.com/office/officeart/2005/8/layout/hierarchy1"/>
    <dgm:cxn modelId="{83AB8E2A-6CFB-452C-916D-6D6F41EF9C5E}" type="presOf" srcId="{5E262A3C-319D-49A7-AC1A-013B9DDB61F9}" destId="{B0C0F723-A2BB-4B93-8413-FAD1FF9B1223}" srcOrd="0" destOrd="0" presId="urn:microsoft.com/office/officeart/2005/8/layout/hierarchy1"/>
    <dgm:cxn modelId="{7D45AC62-EA42-4E61-AC18-F946F47BF69C}" type="presOf" srcId="{A57A05BE-08F4-4353-A6FF-EAFF34D72EDF}" destId="{8DD50B90-825E-48C7-96B3-C8E51457BCA6}" srcOrd="0" destOrd="0" presId="urn:microsoft.com/office/officeart/2005/8/layout/hierarchy1"/>
    <dgm:cxn modelId="{688655AE-FE71-4E3C-8F4F-57F8DAA98E9A}" type="presOf" srcId="{DB86AE82-C762-452E-A5AC-24A13610876A}" destId="{B8130D7E-A290-4D1A-8234-D246E66DC765}" srcOrd="0" destOrd="0" presId="urn:microsoft.com/office/officeart/2005/8/layout/hierarchy1"/>
    <dgm:cxn modelId="{DE4A7FAF-26D8-4341-9731-FA0BD470EB90}" type="presParOf" srcId="{7C0C1FEB-1168-4D4D-B375-EEE5003F5717}" destId="{E515BA40-5A07-4155-BBEA-722770BBFDBF}" srcOrd="0" destOrd="0" presId="urn:microsoft.com/office/officeart/2005/8/layout/hierarchy1"/>
    <dgm:cxn modelId="{0D872252-61CC-49F3-826A-1B440FDE38C6}" type="presParOf" srcId="{E515BA40-5A07-4155-BBEA-722770BBFDBF}" destId="{2780A714-0915-4E04-8231-CC10309FCAE1}" srcOrd="0" destOrd="0" presId="urn:microsoft.com/office/officeart/2005/8/layout/hierarchy1"/>
    <dgm:cxn modelId="{BB82F148-5504-4152-938C-A7AC9CE817EE}" type="presParOf" srcId="{2780A714-0915-4E04-8231-CC10309FCAE1}" destId="{8D307AEF-38B4-4D90-8B14-E92CBD7E1574}" srcOrd="0" destOrd="0" presId="urn:microsoft.com/office/officeart/2005/8/layout/hierarchy1"/>
    <dgm:cxn modelId="{9B9D9F0D-2DD3-4900-86FD-B58F096FF735}" type="presParOf" srcId="{2780A714-0915-4E04-8231-CC10309FCAE1}" destId="{B0C0F723-A2BB-4B93-8413-FAD1FF9B1223}" srcOrd="1" destOrd="0" presId="urn:microsoft.com/office/officeart/2005/8/layout/hierarchy1"/>
    <dgm:cxn modelId="{BEE0F144-FF8A-4F2E-A70F-419C50354F5D}" type="presParOf" srcId="{E515BA40-5A07-4155-BBEA-722770BBFDBF}" destId="{3F209800-A1F3-4931-9330-FF7D83CFAF40}" srcOrd="1" destOrd="0" presId="urn:microsoft.com/office/officeart/2005/8/layout/hierarchy1"/>
    <dgm:cxn modelId="{6395994C-866D-451A-8DFE-74BB0503BE1C}" type="presParOf" srcId="{3F209800-A1F3-4931-9330-FF7D83CFAF40}" destId="{B47036EB-C2ED-478D-B47F-F7DD2AB14448}" srcOrd="0" destOrd="0" presId="urn:microsoft.com/office/officeart/2005/8/layout/hierarchy1"/>
    <dgm:cxn modelId="{230F049F-6ABD-418F-A013-A87EFDCF86C3}" type="presParOf" srcId="{3F209800-A1F3-4931-9330-FF7D83CFAF40}" destId="{6ECD4B44-48F4-4876-8714-0CB8A3DE1D42}" srcOrd="1" destOrd="0" presId="urn:microsoft.com/office/officeart/2005/8/layout/hierarchy1"/>
    <dgm:cxn modelId="{E968E456-A90D-4F23-ADA4-6A9802B7CC1A}" type="presParOf" srcId="{6ECD4B44-48F4-4876-8714-0CB8A3DE1D42}" destId="{C6336FFA-F3EF-424D-811D-C4DA54259596}" srcOrd="0" destOrd="0" presId="urn:microsoft.com/office/officeart/2005/8/layout/hierarchy1"/>
    <dgm:cxn modelId="{461D94B9-8CB4-4EF8-9299-46B66039E1EE}" type="presParOf" srcId="{C6336FFA-F3EF-424D-811D-C4DA54259596}" destId="{A77270D2-03CC-4E37-8E59-F159982188E8}" srcOrd="0" destOrd="0" presId="urn:microsoft.com/office/officeart/2005/8/layout/hierarchy1"/>
    <dgm:cxn modelId="{488DDDFF-531D-47F0-B20B-A0EA2DFFD2E5}" type="presParOf" srcId="{C6336FFA-F3EF-424D-811D-C4DA54259596}" destId="{31863456-1B1A-4560-BD1A-2C51A2CAFC3C}" srcOrd="1" destOrd="0" presId="urn:microsoft.com/office/officeart/2005/8/layout/hierarchy1"/>
    <dgm:cxn modelId="{09D5BCF0-CF33-4A79-9B6D-2AA712C71F16}" type="presParOf" srcId="{6ECD4B44-48F4-4876-8714-0CB8A3DE1D42}" destId="{3128E87B-506F-4254-A502-DEFE527CF220}" srcOrd="1" destOrd="0" presId="urn:microsoft.com/office/officeart/2005/8/layout/hierarchy1"/>
    <dgm:cxn modelId="{72248C89-DAFB-4D47-B992-935381FAD3E1}" type="presParOf" srcId="{3128E87B-506F-4254-A502-DEFE527CF220}" destId="{4D3C8C65-1D57-4B42-B748-E70541388A0B}" srcOrd="0" destOrd="0" presId="urn:microsoft.com/office/officeart/2005/8/layout/hierarchy1"/>
    <dgm:cxn modelId="{83A8721B-A569-46DC-9DF8-98E15F032A8C}" type="presParOf" srcId="{3128E87B-506F-4254-A502-DEFE527CF220}" destId="{D083920C-4FF8-4B23-8BE6-328C12FBA4BB}" srcOrd="1" destOrd="0" presId="urn:microsoft.com/office/officeart/2005/8/layout/hierarchy1"/>
    <dgm:cxn modelId="{40D8514D-CBEA-48D8-895D-A5BEA6B5AAFC}" type="presParOf" srcId="{D083920C-4FF8-4B23-8BE6-328C12FBA4BB}" destId="{07EC9015-31E7-49C9-87B4-0E8E6F29CF8A}" srcOrd="0" destOrd="0" presId="urn:microsoft.com/office/officeart/2005/8/layout/hierarchy1"/>
    <dgm:cxn modelId="{027EF0C6-7359-4BEB-A373-FF4A0B7533F7}" type="presParOf" srcId="{07EC9015-31E7-49C9-87B4-0E8E6F29CF8A}" destId="{7E686504-BED5-4A3B-8C43-598990FBF188}" srcOrd="0" destOrd="0" presId="urn:microsoft.com/office/officeart/2005/8/layout/hierarchy1"/>
    <dgm:cxn modelId="{7458AC0D-6974-4A23-8768-2EB782ACAF2A}" type="presParOf" srcId="{07EC9015-31E7-49C9-87B4-0E8E6F29CF8A}" destId="{807C537B-3F1E-4EBA-AAAE-721785874207}" srcOrd="1" destOrd="0" presId="urn:microsoft.com/office/officeart/2005/8/layout/hierarchy1"/>
    <dgm:cxn modelId="{CFF52CE8-6568-42E2-B905-E8466D1156D4}" type="presParOf" srcId="{D083920C-4FF8-4B23-8BE6-328C12FBA4BB}" destId="{8535F348-C37D-4062-A4D2-C613D1B88877}" srcOrd="1" destOrd="0" presId="urn:microsoft.com/office/officeart/2005/8/layout/hierarchy1"/>
    <dgm:cxn modelId="{20170DEE-DE60-41E5-B938-DE8304C401E6}" type="presParOf" srcId="{3128E87B-506F-4254-A502-DEFE527CF220}" destId="{B35E67CF-2610-41DB-BEE8-0E956933C413}" srcOrd="2" destOrd="0" presId="urn:microsoft.com/office/officeart/2005/8/layout/hierarchy1"/>
    <dgm:cxn modelId="{C2D7C184-ACA6-46B2-9645-ACD41B880235}" type="presParOf" srcId="{3128E87B-506F-4254-A502-DEFE527CF220}" destId="{47E7650B-8A7D-4B76-8245-B5211391E0D3}" srcOrd="3" destOrd="0" presId="urn:microsoft.com/office/officeart/2005/8/layout/hierarchy1"/>
    <dgm:cxn modelId="{FC186D62-AE4D-4C5E-8420-DC6520F18CF3}" type="presParOf" srcId="{47E7650B-8A7D-4B76-8245-B5211391E0D3}" destId="{E3F888E7-1A7E-403D-96D5-E4F7B1AAA401}" srcOrd="0" destOrd="0" presId="urn:microsoft.com/office/officeart/2005/8/layout/hierarchy1"/>
    <dgm:cxn modelId="{73315FD7-E9C0-4843-A0A0-9A970D3D1585}" type="presParOf" srcId="{E3F888E7-1A7E-403D-96D5-E4F7B1AAA401}" destId="{FF46787C-B2F7-47DC-B168-02291964AEF9}" srcOrd="0" destOrd="0" presId="urn:microsoft.com/office/officeart/2005/8/layout/hierarchy1"/>
    <dgm:cxn modelId="{F1D3B745-573C-48A3-94ED-1F0E334B2B75}" type="presParOf" srcId="{E3F888E7-1A7E-403D-96D5-E4F7B1AAA401}" destId="{B8130D7E-A290-4D1A-8234-D246E66DC765}" srcOrd="1" destOrd="0" presId="urn:microsoft.com/office/officeart/2005/8/layout/hierarchy1"/>
    <dgm:cxn modelId="{6D9DD9AA-0976-46C3-AC60-C1BCB21FAA22}" type="presParOf" srcId="{47E7650B-8A7D-4B76-8245-B5211391E0D3}" destId="{110C344A-0F33-4ED0-B73F-A114B2C8B349}" srcOrd="1" destOrd="0" presId="urn:microsoft.com/office/officeart/2005/8/layout/hierarchy1"/>
    <dgm:cxn modelId="{CDBC7B00-7F98-470B-998F-B6824F70590E}" type="presParOf" srcId="{3F209800-A1F3-4931-9330-FF7D83CFAF40}" destId="{309FAF34-79A8-45BB-B823-2F48D84FEA79}" srcOrd="2" destOrd="0" presId="urn:microsoft.com/office/officeart/2005/8/layout/hierarchy1"/>
    <dgm:cxn modelId="{8A2413C6-3D34-49F6-ACA0-966A611486BD}" type="presParOf" srcId="{3F209800-A1F3-4931-9330-FF7D83CFAF40}" destId="{A05FCBDF-DD0F-48DD-BF30-CD0A35C2BA07}" srcOrd="3" destOrd="0" presId="urn:microsoft.com/office/officeart/2005/8/layout/hierarchy1"/>
    <dgm:cxn modelId="{7E8DC9B5-4140-46BE-9E84-9DD91AFD9896}" type="presParOf" srcId="{A05FCBDF-DD0F-48DD-BF30-CD0A35C2BA07}" destId="{A5ACFF25-A3FD-46F3-84F4-05A8E50CD49E}" srcOrd="0" destOrd="0" presId="urn:microsoft.com/office/officeart/2005/8/layout/hierarchy1"/>
    <dgm:cxn modelId="{6087F5A7-6C0B-43B9-A087-DB8FEB978B39}" type="presParOf" srcId="{A5ACFF25-A3FD-46F3-84F4-05A8E50CD49E}" destId="{7C8AA63E-4D80-4D4C-AF5A-94626700922F}" srcOrd="0" destOrd="0" presId="urn:microsoft.com/office/officeart/2005/8/layout/hierarchy1"/>
    <dgm:cxn modelId="{4C0E4E2F-BAE8-484D-9A07-1323FA5E2A91}" type="presParOf" srcId="{A5ACFF25-A3FD-46F3-84F4-05A8E50CD49E}" destId="{096C9CF7-F2D1-4B43-9EB9-82F3E4C69A30}" srcOrd="1" destOrd="0" presId="urn:microsoft.com/office/officeart/2005/8/layout/hierarchy1"/>
    <dgm:cxn modelId="{8C22CF38-C01E-4FEF-84DB-8702BED3BC45}" type="presParOf" srcId="{A05FCBDF-DD0F-48DD-BF30-CD0A35C2BA07}" destId="{A207A860-1F26-4232-A09E-B29F13BF1BD4}" srcOrd="1" destOrd="0" presId="urn:microsoft.com/office/officeart/2005/8/layout/hierarchy1"/>
    <dgm:cxn modelId="{31282321-4BFB-4B0C-8C33-34BFC11D0BEE}" type="presParOf" srcId="{A207A860-1F26-4232-A09E-B29F13BF1BD4}" destId="{4135847F-800B-4481-9257-7EC9F8A3603F}" srcOrd="0" destOrd="0" presId="urn:microsoft.com/office/officeart/2005/8/layout/hierarchy1"/>
    <dgm:cxn modelId="{2FE9F5CC-DA1C-466A-BCBF-E4BC43CE9B9E}" type="presParOf" srcId="{A207A860-1F26-4232-A09E-B29F13BF1BD4}" destId="{F6E38E87-21B5-480C-AF99-18C68AAC70A3}" srcOrd="1" destOrd="0" presId="urn:microsoft.com/office/officeart/2005/8/layout/hierarchy1"/>
    <dgm:cxn modelId="{D2E5A84F-1798-47F6-9C15-411B6EB06C06}" type="presParOf" srcId="{F6E38E87-21B5-480C-AF99-18C68AAC70A3}" destId="{CBE3024E-90D4-4C80-80DB-F7D5327AF381}" srcOrd="0" destOrd="0" presId="urn:microsoft.com/office/officeart/2005/8/layout/hierarchy1"/>
    <dgm:cxn modelId="{5A9CA3D2-FFB2-4FE2-9199-7BA729614504}" type="presParOf" srcId="{CBE3024E-90D4-4C80-80DB-F7D5327AF381}" destId="{531230EB-C5CA-4F17-A42B-90BC9B506277}" srcOrd="0" destOrd="0" presId="urn:microsoft.com/office/officeart/2005/8/layout/hierarchy1"/>
    <dgm:cxn modelId="{8804C898-B46B-448C-9C54-8409D987993F}" type="presParOf" srcId="{CBE3024E-90D4-4C80-80DB-F7D5327AF381}" destId="{765EC07F-B2F6-4BEB-914F-136BB62B655A}" srcOrd="1" destOrd="0" presId="urn:microsoft.com/office/officeart/2005/8/layout/hierarchy1"/>
    <dgm:cxn modelId="{0B4C8EE9-AE74-4AFC-B203-C328EC04972D}" type="presParOf" srcId="{F6E38E87-21B5-480C-AF99-18C68AAC70A3}" destId="{55BF5A85-3B2B-4218-8AA9-BF66CCAFFD77}" srcOrd="1" destOrd="0" presId="urn:microsoft.com/office/officeart/2005/8/layout/hierarchy1"/>
    <dgm:cxn modelId="{7F6A4E7A-198C-43FA-8583-9CF8776AE89B}" type="presParOf" srcId="{A207A860-1F26-4232-A09E-B29F13BF1BD4}" destId="{8DD50B90-825E-48C7-96B3-C8E51457BCA6}" srcOrd="2" destOrd="0" presId="urn:microsoft.com/office/officeart/2005/8/layout/hierarchy1"/>
    <dgm:cxn modelId="{014A54BD-2287-4164-8D3F-51F6ADB51480}" type="presParOf" srcId="{A207A860-1F26-4232-A09E-B29F13BF1BD4}" destId="{FBE6D500-BB6E-4C57-BBD9-2A476AE53185}" srcOrd="3" destOrd="0" presId="urn:microsoft.com/office/officeart/2005/8/layout/hierarchy1"/>
    <dgm:cxn modelId="{E0109855-9CC9-49D8-B56A-A2A8DD8D0F95}" type="presParOf" srcId="{FBE6D500-BB6E-4C57-BBD9-2A476AE53185}" destId="{27B13519-3939-48B6-A539-B0CD6D7D85FD}" srcOrd="0" destOrd="0" presId="urn:microsoft.com/office/officeart/2005/8/layout/hierarchy1"/>
    <dgm:cxn modelId="{7B0F76D0-30D9-43F7-BAC6-09DA763C4FF3}" type="presParOf" srcId="{27B13519-3939-48B6-A539-B0CD6D7D85FD}" destId="{6157C1F4-36F7-4ED8-81EC-4C70CEA979EF}" srcOrd="0" destOrd="0" presId="urn:microsoft.com/office/officeart/2005/8/layout/hierarchy1"/>
    <dgm:cxn modelId="{7F683F63-61B3-4638-A7AE-51AC5EF9EE1B}" type="presParOf" srcId="{27B13519-3939-48B6-A539-B0CD6D7D85FD}" destId="{549B7F37-C4BA-4041-8ECC-645A6BFA851F}" srcOrd="1" destOrd="0" presId="urn:microsoft.com/office/officeart/2005/8/layout/hierarchy1"/>
    <dgm:cxn modelId="{D3695612-721A-4E9A-A2B2-7140EE601794}" type="presParOf" srcId="{FBE6D500-BB6E-4C57-BBD9-2A476AE53185}" destId="{4D7C5C95-3335-4402-90FA-3C1F49E5F11B}" srcOrd="1" destOrd="0" presId="urn:microsoft.com/office/officeart/2005/8/layout/hierarchy1"/>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9D4A20-08AE-44D7-B7AF-C8C76FCA795E}" type="datetimeFigureOut">
              <a:rPr lang="en-US" smtClean="0"/>
              <a:pPr/>
              <a:t>8/30/2020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8BC3F3-5665-4DDD-B662-C7FDBF149D91}"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8BC3F3-5665-4DDD-B662-C7FDBF149D91}"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8BC3F3-5665-4DDD-B662-C7FDBF149D91}"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8/30/2020</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wedg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wedg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wedg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wedg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8/30/2020</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p:wedg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wedg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8/30/2020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wedg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8/30/2020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wedg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wedg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wedg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8/30/2020</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transition>
    <p:wedg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8/30/2020</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p:wedge/>
  </p:transition>
  <p:timing>
    <p:tnLst>
      <p:par>
        <p:cTn id="1" dur="indefinite" restart="never" nodeType="tmRoot"/>
      </p:par>
    </p:tnLst>
  </p:timing>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828800"/>
            <a:ext cx="6400800" cy="3810000"/>
          </a:xfrm>
        </p:spPr>
        <p:txBody>
          <a:bodyPr>
            <a:normAutofit lnSpcReduction="10000"/>
          </a:bodyPr>
          <a:lstStyle/>
          <a:p>
            <a:r>
              <a:rPr lang="en-US" sz="4400" dirty="0" smtClean="0">
                <a:solidFill>
                  <a:schemeClr val="tx1"/>
                </a:solidFill>
              </a:rPr>
              <a:t>COURSE CODE: ETEE-207</a:t>
            </a:r>
          </a:p>
          <a:p>
            <a:r>
              <a:rPr lang="en-US" dirty="0" smtClean="0">
                <a:solidFill>
                  <a:schemeClr val="tx1"/>
                </a:solidFill>
              </a:rPr>
              <a:t> By</a:t>
            </a:r>
          </a:p>
          <a:p>
            <a:endParaRPr lang="en-US" dirty="0" smtClean="0">
              <a:solidFill>
                <a:schemeClr val="tx1"/>
              </a:solidFill>
            </a:endParaRPr>
          </a:p>
          <a:p>
            <a:endParaRPr lang="en-US" dirty="0" smtClean="0">
              <a:solidFill>
                <a:schemeClr val="tx1"/>
              </a:solidFill>
            </a:endParaRPr>
          </a:p>
          <a:p>
            <a:r>
              <a:rPr lang="en-US" sz="3200" dirty="0" smtClean="0">
                <a:solidFill>
                  <a:schemeClr val="tx1"/>
                </a:solidFill>
              </a:rPr>
              <a:t>Mr. LALIT AGARWAL</a:t>
            </a:r>
          </a:p>
          <a:p>
            <a:r>
              <a:rPr lang="en-US" sz="3200" dirty="0" smtClean="0">
                <a:solidFill>
                  <a:schemeClr val="tx1"/>
                </a:solidFill>
              </a:rPr>
              <a:t>ASSISTANT PROFESSOR</a:t>
            </a:r>
          </a:p>
          <a:p>
            <a:r>
              <a:rPr lang="en-US" sz="3200" dirty="0" smtClean="0">
                <a:solidFill>
                  <a:schemeClr val="tx1"/>
                </a:solidFill>
              </a:rPr>
              <a:t>EEE, MAIT</a:t>
            </a:r>
            <a:endParaRPr lang="en-US" sz="3200" dirty="0">
              <a:solidFill>
                <a:schemeClr val="tx1"/>
              </a:solidFill>
            </a:endParaRPr>
          </a:p>
        </p:txBody>
      </p:sp>
      <p:sp>
        <p:nvSpPr>
          <p:cNvPr id="2" name="Title 1"/>
          <p:cNvSpPr>
            <a:spLocks noGrp="1"/>
          </p:cNvSpPr>
          <p:nvPr>
            <p:ph type="ctrTitle"/>
          </p:nvPr>
        </p:nvSpPr>
        <p:spPr>
          <a:xfrm>
            <a:off x="685800" y="457201"/>
            <a:ext cx="7772400" cy="1066800"/>
          </a:xfrm>
        </p:spPr>
        <p:txBody>
          <a:bodyPr>
            <a:normAutofit/>
          </a:bodyPr>
          <a:lstStyle/>
          <a:p>
            <a:r>
              <a:rPr lang="en-US" sz="6000" dirty="0" smtClean="0">
                <a:solidFill>
                  <a:schemeClr val="tx1"/>
                </a:solidFill>
              </a:rPr>
              <a:t>CIRCUIT AND SYSTEMS</a:t>
            </a:r>
            <a:endParaRPr lang="en-US" sz="6000" dirty="0">
              <a:solidFill>
                <a:schemeClr val="tx1"/>
              </a:solidFill>
            </a:endParaRPr>
          </a:p>
        </p:txBody>
      </p:sp>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457200" y="457200"/>
          <a:ext cx="8229600" cy="6126480"/>
        </p:xfrm>
        <a:graphic>
          <a:graphicData uri="http://schemas.openxmlformats.org/drawingml/2006/table">
            <a:tbl>
              <a:tblPr firstRow="1" bandRow="1">
                <a:tableStyleId>{21E4AEA4-8DFA-4A89-87EB-49C32662AFE0}</a:tableStyleId>
              </a:tblPr>
              <a:tblGrid>
                <a:gridCol w="990600"/>
                <a:gridCol w="5791200"/>
                <a:gridCol w="1447800"/>
              </a:tblGrid>
              <a:tr h="838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err="1" smtClean="0"/>
                        <a:t>S.No</a:t>
                      </a:r>
                      <a:r>
                        <a:rPr lang="en-US" sz="1800" kern="1200" dirty="0" smtClean="0"/>
                        <a:t>.</a:t>
                      </a:r>
                      <a:endParaRPr lang="en-US" dirty="0" smtClean="0"/>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TOPICS TO BE COVERED</a:t>
                      </a:r>
                      <a:endParaRPr lang="en-US" dirty="0" smtClean="0"/>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Total No. of Lectures</a:t>
                      </a:r>
                      <a:endParaRPr lang="en-US" dirty="0" smtClean="0"/>
                    </a:p>
                    <a:p>
                      <a:endParaRPr lang="en-US" dirty="0"/>
                    </a:p>
                  </a:txBody>
                  <a:tcPr/>
                </a:tc>
              </a:tr>
              <a:tr h="457200">
                <a:tc>
                  <a:txBody>
                    <a:bodyPr/>
                    <a:lstStyle/>
                    <a:p>
                      <a:pPr algn="ctr"/>
                      <a:r>
                        <a:rPr lang="en-US" sz="1800" b="1" kern="1200" dirty="0" smtClean="0">
                          <a:solidFill>
                            <a:schemeClr val="dk1"/>
                          </a:solidFill>
                          <a:latin typeface="+mn-lt"/>
                          <a:ea typeface="+mn-ea"/>
                          <a:cs typeface="+mn-cs"/>
                        </a:rPr>
                        <a:t>UNIT-IV</a:t>
                      </a:r>
                      <a:endParaRPr lang="en-US" dirty="0"/>
                    </a:p>
                  </a:txBody>
                  <a:tcPr/>
                </a:tc>
                <a:tc>
                  <a:txBody>
                    <a:bodyPr/>
                    <a:lstStyle/>
                    <a:p>
                      <a:pPr algn="ctr"/>
                      <a:r>
                        <a:rPr lang="en-US" sz="1800" b="1" kern="1200" dirty="0" smtClean="0">
                          <a:solidFill>
                            <a:schemeClr val="dk1"/>
                          </a:solidFill>
                          <a:latin typeface="+mn-lt"/>
                          <a:ea typeface="+mn-ea"/>
                          <a:cs typeface="+mn-cs"/>
                        </a:rPr>
                        <a:t>(Network Synthesis and Passive Filters)</a:t>
                      </a:r>
                      <a:endParaRPr lang="en-US" dirty="0"/>
                    </a:p>
                  </a:txBody>
                  <a:tcPr/>
                </a:tc>
                <a:tc>
                  <a:txBody>
                    <a:bodyPr/>
                    <a:lstStyle/>
                    <a:p>
                      <a:pPr algn="ctr"/>
                      <a:r>
                        <a:rPr lang="en-US" dirty="0" smtClean="0"/>
                        <a:t>2</a:t>
                      </a:r>
                      <a:endParaRPr lang="en-US" dirty="0"/>
                    </a:p>
                  </a:txBody>
                  <a:tcPr/>
                </a:tc>
              </a:tr>
              <a:tr h="762000">
                <a:tc>
                  <a:txBody>
                    <a:bodyPr/>
                    <a:lstStyle/>
                    <a:p>
                      <a:pPr algn="ctr"/>
                      <a:r>
                        <a:rPr lang="en-US" sz="1800" dirty="0" smtClean="0"/>
                        <a:t>18</a:t>
                      </a:r>
                      <a:endParaRPr lang="en-US" sz="1800" dirty="0"/>
                    </a:p>
                  </a:txBody>
                  <a:tcPr/>
                </a:tc>
                <a:tc>
                  <a:txBody>
                    <a:bodyPr/>
                    <a:lstStyle/>
                    <a:p>
                      <a:pPr algn="just"/>
                      <a:r>
                        <a:rPr lang="en-US" sz="1800" kern="1200" dirty="0" smtClean="0">
                          <a:solidFill>
                            <a:schemeClr val="dk1"/>
                          </a:solidFill>
                          <a:latin typeface="+mn-lt"/>
                          <a:ea typeface="+mn-ea"/>
                          <a:cs typeface="+mn-cs"/>
                        </a:rPr>
                        <a:t>Network Functions, their properties and concept of  Transform Impedances</a:t>
                      </a:r>
                      <a:endParaRPr lang="en-US" sz="1800" dirty="0"/>
                    </a:p>
                  </a:txBody>
                  <a:tcPr/>
                </a:tc>
                <a:tc>
                  <a:txBody>
                    <a:bodyPr/>
                    <a:lstStyle/>
                    <a:p>
                      <a:pPr algn="ctr"/>
                      <a:r>
                        <a:rPr lang="en-US" dirty="0" smtClean="0"/>
                        <a:t>2</a:t>
                      </a:r>
                      <a:endParaRPr lang="en-US" dirty="0"/>
                    </a:p>
                  </a:txBody>
                  <a:tcPr/>
                </a:tc>
              </a:tr>
              <a:tr h="762000">
                <a:tc>
                  <a:txBody>
                    <a:bodyPr/>
                    <a:lstStyle/>
                    <a:p>
                      <a:pPr algn="ctr"/>
                      <a:r>
                        <a:rPr lang="en-US" sz="1800" dirty="0" smtClean="0"/>
                        <a:t>19</a:t>
                      </a:r>
                      <a:endParaRPr lang="en-US" sz="1800" dirty="0"/>
                    </a:p>
                  </a:txBody>
                  <a:tcPr/>
                </a:tc>
                <a:tc>
                  <a:txBody>
                    <a:bodyPr/>
                    <a:lstStyle/>
                    <a:p>
                      <a:pPr algn="just"/>
                      <a:r>
                        <a:rPr lang="en-US" sz="1800" kern="1200" dirty="0" smtClean="0">
                          <a:solidFill>
                            <a:schemeClr val="dk1"/>
                          </a:solidFill>
                          <a:latin typeface="+mn-lt"/>
                          <a:ea typeface="+mn-ea"/>
                          <a:cs typeface="+mn-cs"/>
                        </a:rPr>
                        <a:t>Network Synthesis : Hurwitz Polynomial and Properties</a:t>
                      </a:r>
                      <a:endParaRPr lang="en-US" sz="1800" dirty="0"/>
                    </a:p>
                  </a:txBody>
                  <a:tcPr/>
                </a:tc>
                <a:tc>
                  <a:txBody>
                    <a:bodyPr/>
                    <a:lstStyle/>
                    <a:p>
                      <a:pPr algn="ctr"/>
                      <a:r>
                        <a:rPr lang="en-US" dirty="0" smtClean="0"/>
                        <a:t>2</a:t>
                      </a:r>
                      <a:endParaRPr lang="en-US" dirty="0"/>
                    </a:p>
                  </a:txBody>
                  <a:tcPr/>
                </a:tc>
              </a:tr>
              <a:tr h="762000">
                <a:tc>
                  <a:txBody>
                    <a:bodyPr/>
                    <a:lstStyle/>
                    <a:p>
                      <a:pPr algn="ctr"/>
                      <a:r>
                        <a:rPr lang="en-US" sz="1800" dirty="0" smtClean="0"/>
                        <a:t>20</a:t>
                      </a:r>
                      <a:endParaRPr lang="en-US" sz="1800" dirty="0"/>
                    </a:p>
                  </a:txBody>
                  <a:tcPr/>
                </a:tc>
                <a:tc>
                  <a:txBody>
                    <a:bodyPr/>
                    <a:lstStyle/>
                    <a:p>
                      <a:pPr algn="just"/>
                      <a:r>
                        <a:rPr lang="en-US" sz="1800" kern="1200" dirty="0" smtClean="0">
                          <a:solidFill>
                            <a:schemeClr val="dk1"/>
                          </a:solidFill>
                          <a:latin typeface="+mn-lt"/>
                          <a:ea typeface="+mn-ea"/>
                          <a:cs typeface="+mn-cs"/>
                        </a:rPr>
                        <a:t>Positive Real Functions &amp; Properties, Testing a function to be </a:t>
                      </a:r>
                      <a:r>
                        <a:rPr lang="en-US" sz="1800" kern="1200" dirty="0" err="1" smtClean="0">
                          <a:solidFill>
                            <a:schemeClr val="dk1"/>
                          </a:solidFill>
                          <a:latin typeface="+mn-lt"/>
                          <a:ea typeface="+mn-ea"/>
                          <a:cs typeface="+mn-cs"/>
                        </a:rPr>
                        <a:t>p.r.f</a:t>
                      </a:r>
                      <a:r>
                        <a:rPr lang="en-US" sz="1800" kern="1200" dirty="0" smtClean="0">
                          <a:solidFill>
                            <a:schemeClr val="dk1"/>
                          </a:solidFill>
                          <a:latin typeface="+mn-lt"/>
                          <a:ea typeface="+mn-ea"/>
                          <a:cs typeface="+mn-cs"/>
                        </a:rPr>
                        <a:t>.</a:t>
                      </a:r>
                      <a:endParaRPr lang="en-US" sz="1800" dirty="0"/>
                    </a:p>
                  </a:txBody>
                  <a:tcPr/>
                </a:tc>
                <a:tc>
                  <a:txBody>
                    <a:bodyPr/>
                    <a:lstStyle/>
                    <a:p>
                      <a:pPr algn="ctr"/>
                      <a:r>
                        <a:rPr lang="en-US" dirty="0" smtClean="0"/>
                        <a:t>2</a:t>
                      </a:r>
                      <a:endParaRPr lang="en-US" dirty="0"/>
                    </a:p>
                  </a:txBody>
                  <a:tcPr/>
                </a:tc>
              </a:tr>
              <a:tr h="762000">
                <a:tc>
                  <a:txBody>
                    <a:bodyPr/>
                    <a:lstStyle/>
                    <a:p>
                      <a:pPr algn="ctr"/>
                      <a:r>
                        <a:rPr lang="en-US" sz="1800" dirty="0" smtClean="0"/>
                        <a:t>21</a:t>
                      </a:r>
                      <a:endParaRPr lang="en-US" sz="1800" dirty="0"/>
                    </a:p>
                  </a:txBody>
                  <a:tcPr/>
                </a:tc>
                <a:tc>
                  <a:txBody>
                    <a:bodyPr/>
                    <a:lstStyle/>
                    <a:p>
                      <a:pPr algn="just"/>
                      <a:r>
                        <a:rPr lang="en-US" sz="1800" kern="1200" dirty="0" smtClean="0">
                          <a:solidFill>
                            <a:schemeClr val="dk1"/>
                          </a:solidFill>
                          <a:latin typeface="+mn-lt"/>
                          <a:ea typeface="+mn-ea"/>
                          <a:cs typeface="+mn-cs"/>
                        </a:rPr>
                        <a:t>Synthesis of One-port Networks with two kinds of elements : LC, RC &amp; RL in Foster’s-I &amp; II Form and in </a:t>
                      </a:r>
                      <a:r>
                        <a:rPr lang="en-US" sz="1800" kern="1200" dirty="0" err="1" smtClean="0">
                          <a:solidFill>
                            <a:schemeClr val="dk1"/>
                          </a:solidFill>
                          <a:latin typeface="+mn-lt"/>
                          <a:ea typeface="+mn-ea"/>
                          <a:cs typeface="+mn-cs"/>
                        </a:rPr>
                        <a:t>Cauer’s</a:t>
                      </a:r>
                      <a:r>
                        <a:rPr lang="en-US" sz="1800" kern="1200" dirty="0" smtClean="0">
                          <a:solidFill>
                            <a:schemeClr val="dk1"/>
                          </a:solidFill>
                          <a:latin typeface="+mn-lt"/>
                          <a:ea typeface="+mn-ea"/>
                          <a:cs typeface="+mn-cs"/>
                        </a:rPr>
                        <a:t> I &amp; II Form</a:t>
                      </a:r>
                      <a:endParaRPr lang="en-US" sz="1800" dirty="0"/>
                    </a:p>
                  </a:txBody>
                  <a:tcPr/>
                </a:tc>
                <a:tc>
                  <a:txBody>
                    <a:bodyPr/>
                    <a:lstStyle/>
                    <a:p>
                      <a:pPr algn="ctr"/>
                      <a:r>
                        <a:rPr lang="en-US" dirty="0" smtClean="0"/>
                        <a:t>2</a:t>
                      </a:r>
                      <a:endParaRPr lang="en-US" dirty="0"/>
                    </a:p>
                  </a:txBody>
                  <a:tcPr/>
                </a:tc>
              </a:tr>
              <a:tr h="762000">
                <a:tc>
                  <a:txBody>
                    <a:bodyPr/>
                    <a:lstStyle/>
                    <a:p>
                      <a:pPr algn="ctr"/>
                      <a:r>
                        <a:rPr lang="en-US" sz="1800" dirty="0" smtClean="0"/>
                        <a:t>22</a:t>
                      </a:r>
                      <a:endParaRPr lang="en-US" sz="1800" dirty="0"/>
                    </a:p>
                  </a:txBody>
                  <a:tcPr/>
                </a:tc>
                <a:tc>
                  <a:txBody>
                    <a:bodyPr/>
                    <a:lstStyle/>
                    <a:p>
                      <a:pPr algn="just"/>
                      <a:r>
                        <a:rPr lang="en-US" sz="1800" kern="1200" dirty="0" smtClean="0">
                          <a:solidFill>
                            <a:schemeClr val="dk1"/>
                          </a:solidFill>
                          <a:latin typeface="+mn-lt"/>
                          <a:ea typeface="+mn-ea"/>
                          <a:cs typeface="+mn-cs"/>
                        </a:rPr>
                        <a:t>Introduction of Passive Filters, their properties &amp; classification as LPF, HPF, BPF &amp; Band Reject Filters</a:t>
                      </a:r>
                      <a:endParaRPr lang="en-US" sz="1800" dirty="0"/>
                    </a:p>
                  </a:txBody>
                  <a:tcPr/>
                </a:tc>
                <a:tc>
                  <a:txBody>
                    <a:bodyPr/>
                    <a:lstStyle/>
                    <a:p>
                      <a:pPr algn="ctr"/>
                      <a:r>
                        <a:rPr lang="en-US" dirty="0" smtClean="0"/>
                        <a:t>2</a:t>
                      </a:r>
                      <a:endParaRPr lang="en-US" dirty="0"/>
                    </a:p>
                  </a:txBody>
                  <a:tcPr/>
                </a:tc>
              </a:tr>
              <a:tr h="762000">
                <a:tc>
                  <a:txBody>
                    <a:bodyPr/>
                    <a:lstStyle/>
                    <a:p>
                      <a:pPr algn="ctr"/>
                      <a:r>
                        <a:rPr lang="en-US" sz="1800" dirty="0" smtClean="0"/>
                        <a:t>23</a:t>
                      </a:r>
                      <a:endParaRPr lang="en-US" sz="1800" dirty="0"/>
                    </a:p>
                  </a:txBody>
                  <a:tcPr/>
                </a:tc>
                <a:tc>
                  <a:txBody>
                    <a:bodyPr/>
                    <a:lstStyle/>
                    <a:p>
                      <a:pPr algn="just"/>
                      <a:r>
                        <a:rPr lang="en-US" sz="1800" kern="1200" dirty="0" smtClean="0">
                          <a:solidFill>
                            <a:schemeClr val="dk1"/>
                          </a:solidFill>
                          <a:latin typeface="+mn-lt"/>
                          <a:ea typeface="+mn-ea"/>
                          <a:cs typeface="+mn-cs"/>
                        </a:rPr>
                        <a:t>Frequency Response &amp; Characteristic Impedance of the LPF, HPF, BPF &amp; Band Reject prototype section</a:t>
                      </a:r>
                      <a:endParaRPr lang="en-US" sz="1800" dirty="0"/>
                    </a:p>
                  </a:txBody>
                  <a:tcPr/>
                </a:tc>
                <a:tc>
                  <a:txBody>
                    <a:bodyPr/>
                    <a:lstStyle/>
                    <a:p>
                      <a:pPr algn="ctr"/>
                      <a:r>
                        <a:rPr lang="en-US" dirty="0" smtClean="0"/>
                        <a:t>2</a:t>
                      </a:r>
                      <a:endParaRPr lang="en-US" dirty="0"/>
                    </a:p>
                  </a:txBody>
                  <a:tcPr/>
                </a:tc>
              </a:tr>
            </a:tbl>
          </a:graphicData>
        </a:graphic>
      </p:graphicFrame>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smtClean="0">
                <a:solidFill>
                  <a:schemeClr val="tx1"/>
                </a:solidFill>
              </a:rPr>
              <a:t>INTRODUCTION</a:t>
            </a:r>
            <a:endParaRPr lang="en-US" dirty="0">
              <a:solidFill>
                <a:schemeClr val="tx1"/>
              </a:solidFill>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sz="3200" dirty="0" smtClean="0"/>
              <a:t>What is Network?</a:t>
            </a:r>
          </a:p>
          <a:p>
            <a:pPr>
              <a:buFont typeface="Wingdings" pitchFamily="2" charset="2"/>
              <a:buChar char="Ø"/>
            </a:pPr>
            <a:r>
              <a:rPr lang="en-US" sz="3200" dirty="0" smtClean="0"/>
              <a:t>What is Circuit?</a:t>
            </a:r>
          </a:p>
          <a:p>
            <a:pPr>
              <a:buFont typeface="Wingdings" pitchFamily="2" charset="2"/>
              <a:buChar char="Ø"/>
            </a:pPr>
            <a:r>
              <a:rPr lang="en-US" sz="3200" dirty="0" smtClean="0"/>
              <a:t>What is the difference between network and circuit? Are they both same?</a:t>
            </a:r>
          </a:p>
          <a:p>
            <a:pPr>
              <a:buFont typeface="Wingdings" pitchFamily="2" charset="2"/>
              <a:buChar char="Ø"/>
            </a:pPr>
            <a:r>
              <a:rPr lang="en-US" sz="3200" dirty="0" smtClean="0"/>
              <a:t>What are the circuit elements?</a:t>
            </a:r>
          </a:p>
          <a:p>
            <a:pPr>
              <a:buFont typeface="Wingdings" pitchFamily="2" charset="2"/>
              <a:buChar char="Ø"/>
            </a:pPr>
            <a:r>
              <a:rPr lang="en-US" sz="3200" dirty="0" smtClean="0"/>
              <a:t>Electrical energy sources</a:t>
            </a:r>
            <a:endParaRPr lang="en-US" sz="3200" dirty="0"/>
          </a:p>
        </p:txBody>
      </p:sp>
    </p:spTree>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914400"/>
            <a:ext cx="8229600" cy="5211763"/>
          </a:xfrm>
        </p:spPr>
        <p:txBody>
          <a:bodyPr>
            <a:normAutofit/>
          </a:bodyPr>
          <a:lstStyle/>
          <a:p>
            <a:pPr algn="just">
              <a:buFont typeface="Wingdings" pitchFamily="2" charset="2"/>
              <a:buChar char="Ø"/>
            </a:pPr>
            <a:r>
              <a:rPr lang="en-US" sz="3200" dirty="0" smtClean="0"/>
              <a:t>An electric network is nothing but any possible interconnection of electric circuit elements…..whether this connection is a closed one or open one or of any shape.</a:t>
            </a:r>
          </a:p>
          <a:p>
            <a:pPr algn="just">
              <a:buFont typeface="Wingdings" pitchFamily="2" charset="2"/>
              <a:buChar char="Ø"/>
            </a:pPr>
            <a:r>
              <a:rPr lang="en-US" sz="3200" dirty="0" smtClean="0"/>
              <a:t>But an electric circuit is a closed energized network.</a:t>
            </a:r>
          </a:p>
          <a:p>
            <a:pPr algn="just">
              <a:buFont typeface="Wingdings" pitchFamily="2" charset="2"/>
              <a:buChar char="Ø"/>
            </a:pPr>
            <a:r>
              <a:rPr lang="en-US" sz="3200" dirty="0" smtClean="0"/>
              <a:t>All the circuits are networks while all the networks are not necessarily circuits.</a:t>
            </a:r>
          </a:p>
          <a:p>
            <a:pPr algn="just">
              <a:buNone/>
            </a:pPr>
            <a:r>
              <a:rPr lang="en-US" sz="3200" dirty="0" smtClean="0"/>
              <a:t>    e.g. T-network</a:t>
            </a:r>
            <a:endParaRPr lang="en-US" sz="3200" dirty="0"/>
          </a:p>
        </p:txBody>
      </p:sp>
    </p:spTree>
  </p:cSld>
  <p:clrMapOvr>
    <a:masterClrMapping/>
  </p:clrMapOvr>
  <p:transition>
    <p:wedg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533400"/>
            <a:ext cx="7772400" cy="5486400"/>
          </a:xfrm>
        </p:spPr>
        <p:txBody>
          <a:bodyPr/>
          <a:lstStyle/>
          <a:p>
            <a:pPr>
              <a:buFont typeface="Wingdings" pitchFamily="2" charset="2"/>
              <a:buChar char="Ø"/>
            </a:pPr>
            <a:r>
              <a:rPr lang="en-US" dirty="0" smtClean="0"/>
              <a:t>A simple electrical circuit is shown below</a:t>
            </a:r>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pPr>
              <a:buNone/>
            </a:pPr>
            <a:endParaRPr lang="en-US" dirty="0" smtClean="0"/>
          </a:p>
          <a:p>
            <a:pPr>
              <a:buNone/>
            </a:pPr>
            <a:endParaRPr lang="en-US" dirty="0" smtClean="0"/>
          </a:p>
          <a:p>
            <a:pPr>
              <a:buFont typeface="Wingdings" pitchFamily="2" charset="2"/>
              <a:buChar char="Ø"/>
            </a:pPr>
            <a:endParaRPr lang="en-US" dirty="0" smtClean="0"/>
          </a:p>
          <a:p>
            <a:pPr>
              <a:buFont typeface="Wingdings" pitchFamily="2" charset="2"/>
              <a:buChar char="Ø"/>
            </a:pPr>
            <a:r>
              <a:rPr lang="en-US" dirty="0" smtClean="0"/>
              <a:t>A simple T-network is shown below</a:t>
            </a:r>
          </a:p>
          <a:p>
            <a:pPr>
              <a:buFont typeface="Wingdings" pitchFamily="2" charset="2"/>
              <a:buChar char="Ø"/>
            </a:pPr>
            <a:endParaRPr lang="en-US" dirty="0"/>
          </a:p>
        </p:txBody>
      </p:sp>
      <p:pic>
        <p:nvPicPr>
          <p:cNvPr id="6" name="Picture 5" descr="CircuitDiagram.png"/>
          <p:cNvPicPr>
            <a:picLocks noChangeAspect="1"/>
          </p:cNvPicPr>
          <p:nvPr/>
        </p:nvPicPr>
        <p:blipFill>
          <a:blip r:embed="rId3"/>
          <a:stretch>
            <a:fillRect/>
          </a:stretch>
        </p:blipFill>
        <p:spPr>
          <a:xfrm>
            <a:off x="2133600" y="990600"/>
            <a:ext cx="3854192" cy="2045736"/>
          </a:xfrm>
          <a:prstGeom prst="rect">
            <a:avLst/>
          </a:prstGeom>
        </p:spPr>
      </p:pic>
      <p:pic>
        <p:nvPicPr>
          <p:cNvPr id="7" name="Picture 6" descr="t network.png"/>
          <p:cNvPicPr>
            <a:picLocks noChangeAspect="1"/>
          </p:cNvPicPr>
          <p:nvPr/>
        </p:nvPicPr>
        <p:blipFill>
          <a:blip r:embed="rId4" cstate="print"/>
          <a:stretch>
            <a:fillRect/>
          </a:stretch>
        </p:blipFill>
        <p:spPr>
          <a:xfrm>
            <a:off x="1981200" y="4343400"/>
            <a:ext cx="3886200" cy="2103120"/>
          </a:xfrm>
          <a:prstGeom prst="rect">
            <a:avLst/>
          </a:prstGeom>
        </p:spPr>
      </p:pic>
    </p:spTree>
  </p:cSld>
  <p:clrMapOvr>
    <a:masterClrMapping/>
  </p:clrMapOvr>
  <p:transition>
    <p:wedg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smtClean="0">
                <a:solidFill>
                  <a:schemeClr val="tx1"/>
                </a:solidFill>
              </a:rPr>
              <a:t>Circuit Elements</a:t>
            </a:r>
            <a:endParaRPr lang="en-US" dirty="0">
              <a:solidFill>
                <a:schemeClr val="tx1"/>
              </a:solidFill>
            </a:endParaRPr>
          </a:p>
        </p:txBody>
      </p:sp>
      <p:sp>
        <p:nvSpPr>
          <p:cNvPr id="3" name="Content Placeholder 2"/>
          <p:cNvSpPr>
            <a:spLocks noGrp="1"/>
          </p:cNvSpPr>
          <p:nvPr>
            <p:ph sz="quarter" idx="1"/>
          </p:nvPr>
        </p:nvSpPr>
        <p:spPr>
          <a:xfrm>
            <a:off x="457200" y="1143000"/>
            <a:ext cx="8229600" cy="4983163"/>
          </a:xfrm>
        </p:spPr>
        <p:txBody>
          <a:bodyPr/>
          <a:lstStyle/>
          <a:p>
            <a:pPr>
              <a:buFont typeface="Wingdings" pitchFamily="2" charset="2"/>
              <a:buChar char="Ø"/>
            </a:pPr>
            <a:endParaRPr lang="en-US" sz="3200" dirty="0" smtClean="0"/>
          </a:p>
          <a:p>
            <a:pPr>
              <a:buFont typeface="Wingdings" pitchFamily="2" charset="2"/>
              <a:buChar char="Ø"/>
            </a:pPr>
            <a:r>
              <a:rPr lang="en-US" sz="3200" dirty="0" smtClean="0"/>
              <a:t>They may be characterized as</a:t>
            </a:r>
          </a:p>
          <a:p>
            <a:pPr marL="571500" indent="-571500">
              <a:buFont typeface="+mj-lt"/>
              <a:buAutoNum type="romanLcPeriod"/>
            </a:pPr>
            <a:r>
              <a:rPr lang="en-US" sz="3200" dirty="0" smtClean="0"/>
              <a:t>Unilateral or Bilateral</a:t>
            </a:r>
          </a:p>
          <a:p>
            <a:pPr marL="571500" indent="-571500">
              <a:buFont typeface="+mj-lt"/>
              <a:buAutoNum type="romanLcPeriod"/>
            </a:pPr>
            <a:r>
              <a:rPr lang="en-US" sz="3200" dirty="0" smtClean="0"/>
              <a:t>Linear or Non-linear</a:t>
            </a:r>
          </a:p>
          <a:p>
            <a:pPr marL="571500" indent="-571500">
              <a:buFont typeface="+mj-lt"/>
              <a:buAutoNum type="romanLcPeriod"/>
            </a:pPr>
            <a:r>
              <a:rPr lang="en-US" sz="3200" dirty="0" smtClean="0"/>
              <a:t>Active or Passive</a:t>
            </a:r>
          </a:p>
          <a:p>
            <a:pPr marL="571500" indent="-571500">
              <a:buFont typeface="+mj-lt"/>
              <a:buAutoNum type="romanLcPeriod"/>
            </a:pPr>
            <a:r>
              <a:rPr lang="en-US" sz="3200" dirty="0" smtClean="0"/>
              <a:t>Lumped or distributive</a:t>
            </a:r>
          </a:p>
          <a:p>
            <a:pPr>
              <a:buNone/>
            </a:pPr>
            <a:endParaRPr lang="en-US" dirty="0"/>
          </a:p>
        </p:txBody>
      </p:sp>
    </p:spTree>
  </p:cSld>
  <p:clrMapOvr>
    <a:masterClrMapping/>
  </p:clrMapOvr>
  <p:transition>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solidFill>
              </a:rPr>
              <a:t>Unilateral &amp; Bilateral Elements</a:t>
            </a:r>
            <a:endParaRPr lang="en-US" dirty="0">
              <a:solidFill>
                <a:schemeClr val="tx1"/>
              </a:solidFill>
            </a:endParaRPr>
          </a:p>
        </p:txBody>
      </p:sp>
      <p:sp>
        <p:nvSpPr>
          <p:cNvPr id="3" name="Content Placeholder 2"/>
          <p:cNvSpPr>
            <a:spLocks noGrp="1"/>
          </p:cNvSpPr>
          <p:nvPr>
            <p:ph sz="quarter" idx="1"/>
          </p:nvPr>
        </p:nvSpPr>
        <p:spPr/>
        <p:txBody>
          <a:bodyPr>
            <a:normAutofit/>
          </a:bodyPr>
          <a:lstStyle/>
          <a:p>
            <a:pPr algn="just">
              <a:buFont typeface="Wingdings" pitchFamily="2" charset="2"/>
              <a:buChar char="Ø"/>
            </a:pPr>
            <a:r>
              <a:rPr lang="en-US" sz="3200" dirty="0" smtClean="0"/>
              <a:t>Unilateral Elements have different relationship between voltage and current for two possible directions of current. </a:t>
            </a:r>
          </a:p>
          <a:p>
            <a:pPr algn="just">
              <a:buNone/>
            </a:pPr>
            <a:r>
              <a:rPr lang="en-US" sz="3200" dirty="0" smtClean="0"/>
              <a:t>    e.g. Diodes, metal rectifiers etc.</a:t>
            </a:r>
          </a:p>
          <a:p>
            <a:pPr algn="just">
              <a:buFont typeface="Wingdings" pitchFamily="2" charset="2"/>
              <a:buChar char="Ø"/>
            </a:pPr>
            <a:r>
              <a:rPr lang="en-US" sz="3200" dirty="0" smtClean="0"/>
              <a:t>Whereas Bilateral elements have same relationship between voltage and current for two possible directions of current.</a:t>
            </a:r>
          </a:p>
          <a:p>
            <a:pPr algn="just">
              <a:buNone/>
            </a:pPr>
            <a:r>
              <a:rPr lang="en-US" sz="3200" dirty="0" smtClean="0"/>
              <a:t>    e.g. Resistor, Inductor &amp; Capacitor, Diac, Triac</a:t>
            </a:r>
            <a:endParaRPr lang="en-US" sz="3200" dirty="0"/>
          </a:p>
        </p:txBody>
      </p:sp>
    </p:spTree>
  </p:cSld>
  <p:clrMapOvr>
    <a:masterClrMapping/>
  </p:clrMapOvr>
  <p:transition>
    <p:wedg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ilateral &amp; bilateral new.png"/>
          <p:cNvPicPr>
            <a:picLocks noGrp="1" noChangeAspect="1"/>
          </p:cNvPicPr>
          <p:nvPr>
            <p:ph sz="quarter" idx="1"/>
          </p:nvPr>
        </p:nvPicPr>
        <p:blipFill>
          <a:blip r:embed="rId2"/>
          <a:stretch>
            <a:fillRect/>
          </a:stretch>
        </p:blipFill>
        <p:spPr>
          <a:xfrm>
            <a:off x="533401" y="304800"/>
            <a:ext cx="8325852" cy="6096000"/>
          </a:xfrm>
        </p:spPr>
      </p:pic>
    </p:spTree>
  </p:cSld>
  <p:clrMapOvr>
    <a:masterClrMapping/>
  </p:clrMapOvr>
  <p:transition>
    <p:wedg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solidFill>
                  <a:schemeClr val="tx1"/>
                </a:solidFill>
              </a:rPr>
              <a:t>Linear &amp; Non-linear Elements</a:t>
            </a:r>
            <a:endParaRPr lang="en-US" dirty="0">
              <a:solidFill>
                <a:schemeClr val="tx1"/>
              </a:solidFill>
            </a:endParaRPr>
          </a:p>
        </p:txBody>
      </p:sp>
      <p:sp>
        <p:nvSpPr>
          <p:cNvPr id="3" name="Content Placeholder 2"/>
          <p:cNvSpPr>
            <a:spLocks noGrp="1"/>
          </p:cNvSpPr>
          <p:nvPr>
            <p:ph sz="quarter" idx="1"/>
          </p:nvPr>
        </p:nvSpPr>
        <p:spPr>
          <a:xfrm>
            <a:off x="457200" y="1219200"/>
            <a:ext cx="8229600" cy="4906963"/>
          </a:xfrm>
        </p:spPr>
        <p:txBody>
          <a:bodyPr>
            <a:normAutofit/>
          </a:bodyPr>
          <a:lstStyle/>
          <a:p>
            <a:pPr algn="just">
              <a:buFont typeface="Wingdings" pitchFamily="2" charset="2"/>
              <a:buChar char="Ø"/>
            </a:pPr>
            <a:endParaRPr lang="en-US" sz="3200" dirty="0" smtClean="0"/>
          </a:p>
          <a:p>
            <a:pPr algn="just">
              <a:buFont typeface="Wingdings" pitchFamily="2" charset="2"/>
              <a:buChar char="Ø"/>
            </a:pPr>
            <a:r>
              <a:rPr lang="en-US" sz="3200" dirty="0" smtClean="0"/>
              <a:t>Linear elements have linear relationship between voltage and current.</a:t>
            </a:r>
          </a:p>
          <a:p>
            <a:pPr algn="just">
              <a:buNone/>
            </a:pPr>
            <a:r>
              <a:rPr lang="en-US" sz="3200" dirty="0" smtClean="0"/>
              <a:t>    e.g. Resistor, Inductor, Capacitor, Transformer </a:t>
            </a:r>
          </a:p>
          <a:p>
            <a:pPr algn="just">
              <a:buFont typeface="Wingdings" pitchFamily="2" charset="2"/>
              <a:buChar char="Ø"/>
            </a:pPr>
            <a:r>
              <a:rPr lang="en-US" sz="3200" dirty="0" smtClean="0"/>
              <a:t>Whereas non linear elements don’t have a linear input/output relationship.</a:t>
            </a:r>
          </a:p>
          <a:p>
            <a:pPr algn="just">
              <a:buNone/>
            </a:pPr>
            <a:r>
              <a:rPr lang="en-US" sz="3200" dirty="0" smtClean="0"/>
              <a:t>    e.g. Diode, Transistor etc</a:t>
            </a:r>
            <a:endParaRPr lang="en-US" sz="3200" dirty="0"/>
          </a:p>
        </p:txBody>
      </p:sp>
    </p:spTree>
  </p:cSld>
  <p:clrMapOvr>
    <a:masterClrMapping/>
  </p:clrMapOvr>
  <p:transition>
    <p:wedg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inear-non-linear-elements.jpg"/>
          <p:cNvPicPr>
            <a:picLocks noGrp="1" noChangeAspect="1"/>
          </p:cNvPicPr>
          <p:nvPr>
            <p:ph sz="quarter" idx="1"/>
          </p:nvPr>
        </p:nvPicPr>
        <p:blipFill>
          <a:blip r:embed="rId2"/>
          <a:stretch>
            <a:fillRect/>
          </a:stretch>
        </p:blipFill>
        <p:spPr>
          <a:xfrm>
            <a:off x="914400" y="928422"/>
            <a:ext cx="7656075" cy="5015178"/>
          </a:xfrm>
        </p:spPr>
      </p:pic>
    </p:spTree>
  </p:cSld>
  <p:clrMapOvr>
    <a:masterClrMapping/>
  </p:clrMapOvr>
  <p:transition>
    <p:wedg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smtClean="0">
                <a:solidFill>
                  <a:schemeClr val="tx1"/>
                </a:solidFill>
              </a:rPr>
              <a:t>Active &amp; Passive Elements</a:t>
            </a:r>
            <a:endParaRPr lang="en-US" dirty="0">
              <a:solidFill>
                <a:schemeClr val="tx1"/>
              </a:solidFill>
            </a:endParaRPr>
          </a:p>
        </p:txBody>
      </p:sp>
      <p:sp>
        <p:nvSpPr>
          <p:cNvPr id="3" name="Content Placeholder 2"/>
          <p:cNvSpPr>
            <a:spLocks noGrp="1"/>
          </p:cNvSpPr>
          <p:nvPr>
            <p:ph sz="quarter" idx="1"/>
          </p:nvPr>
        </p:nvSpPr>
        <p:spPr>
          <a:xfrm>
            <a:off x="457200" y="1066800"/>
            <a:ext cx="8229600" cy="5410200"/>
          </a:xfrm>
        </p:spPr>
        <p:txBody>
          <a:bodyPr>
            <a:normAutofit lnSpcReduction="10000"/>
          </a:bodyPr>
          <a:lstStyle/>
          <a:p>
            <a:pPr algn="just">
              <a:buFont typeface="Wingdings" pitchFamily="2" charset="2"/>
              <a:buChar char="Ø"/>
            </a:pPr>
            <a:r>
              <a:rPr lang="en-US" sz="3200" dirty="0" smtClean="0"/>
              <a:t>The elements which can generate or produce electrical energy are termed as active elements.</a:t>
            </a:r>
          </a:p>
          <a:p>
            <a:pPr algn="just">
              <a:buNone/>
            </a:pPr>
            <a:r>
              <a:rPr lang="en-US" sz="3200" dirty="0" smtClean="0"/>
              <a:t>    e.g. Batteries, generators, voltage and current sources etc</a:t>
            </a:r>
          </a:p>
          <a:p>
            <a:pPr algn="just">
              <a:buFont typeface="Wingdings" pitchFamily="2" charset="2"/>
              <a:buChar char="§"/>
            </a:pPr>
            <a:r>
              <a:rPr lang="en-US" sz="3200" dirty="0" smtClean="0"/>
              <a:t>V-I graph of the active element has a   </a:t>
            </a:r>
            <a:r>
              <a:rPr lang="en-US" sz="3200" b="1" dirty="0" smtClean="0"/>
              <a:t>-</a:t>
            </a:r>
            <a:r>
              <a:rPr lang="en-US" sz="3200" b="1" dirty="0" err="1" smtClean="0"/>
              <a:t>ve</a:t>
            </a:r>
            <a:r>
              <a:rPr lang="en-US" sz="3200" dirty="0" smtClean="0"/>
              <a:t> slope and lies in the </a:t>
            </a:r>
            <a:r>
              <a:rPr lang="en-US" sz="3200" b="1" dirty="0" smtClean="0"/>
              <a:t>2nd / 4th quadrant</a:t>
            </a:r>
            <a:r>
              <a:rPr lang="en-US" sz="3200" dirty="0" smtClean="0"/>
              <a:t>.</a:t>
            </a:r>
          </a:p>
          <a:p>
            <a:pPr algn="just">
              <a:buFont typeface="Wingdings" pitchFamily="2" charset="2"/>
              <a:buChar char="Ø"/>
            </a:pPr>
            <a:r>
              <a:rPr lang="en-US" sz="3200" dirty="0" smtClean="0"/>
              <a:t>The elements which consume the electrical energy rather generating it , are termed as passive elements.</a:t>
            </a:r>
          </a:p>
          <a:p>
            <a:pPr algn="just">
              <a:buNone/>
            </a:pPr>
            <a:r>
              <a:rPr lang="en-US" sz="3200" dirty="0" smtClean="0"/>
              <a:t>    e.g. Resistors, inductors, capacitors</a:t>
            </a:r>
          </a:p>
          <a:p>
            <a:pPr algn="just">
              <a:buFont typeface="Wingdings" pitchFamily="2" charset="2"/>
              <a:buChar char="§"/>
            </a:pPr>
            <a:r>
              <a:rPr lang="en-US" sz="3200" dirty="0" smtClean="0"/>
              <a:t>V-I graph of the passive element has a +</a:t>
            </a:r>
            <a:r>
              <a:rPr lang="en-US" sz="3200" b="1" dirty="0" err="1" smtClean="0"/>
              <a:t>ve</a:t>
            </a:r>
            <a:r>
              <a:rPr lang="en-US" sz="3200" dirty="0" smtClean="0"/>
              <a:t> slope and lies in the </a:t>
            </a:r>
            <a:r>
              <a:rPr lang="en-US" sz="3200" b="1" dirty="0" smtClean="0"/>
              <a:t>1st /3rd quadrant</a:t>
            </a:r>
            <a:r>
              <a:rPr lang="en-US" sz="3200" dirty="0" smtClean="0"/>
              <a:t>.</a:t>
            </a:r>
          </a:p>
          <a:p>
            <a:pPr algn="just">
              <a:buFont typeface="Wingdings" pitchFamily="2" charset="2"/>
              <a:buChar char="§"/>
            </a:pPr>
            <a:endParaRPr lang="en-US" sz="3200" dirty="0" smtClean="0"/>
          </a:p>
          <a:p>
            <a:pPr algn="just">
              <a:buNone/>
            </a:pPr>
            <a:endParaRPr lang="en-US" sz="3200" dirty="0" smtClean="0"/>
          </a:p>
          <a:p>
            <a:pPr algn="just">
              <a:buNone/>
            </a:pPr>
            <a:endParaRPr lang="en-US" sz="3200" dirty="0"/>
          </a:p>
        </p:txBody>
      </p:sp>
    </p:spTree>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685800"/>
            <a:ext cx="7772400" cy="5334000"/>
          </a:xfrm>
        </p:spPr>
        <p:txBody>
          <a:bodyPr>
            <a:normAutofit/>
          </a:bodyPr>
          <a:lstStyle/>
          <a:p>
            <a:pPr algn="ctr">
              <a:buNone/>
            </a:pPr>
            <a:endParaRPr lang="en-US" sz="7200" dirty="0" smtClean="0"/>
          </a:p>
          <a:p>
            <a:pPr algn="ctr">
              <a:buNone/>
            </a:pPr>
            <a:r>
              <a:rPr lang="en-US" sz="8800" dirty="0" smtClean="0"/>
              <a:t>LECTURE-1</a:t>
            </a:r>
            <a:endParaRPr lang="en-US" sz="8800" dirty="0"/>
          </a:p>
        </p:txBody>
      </p:sp>
    </p:spTree>
  </p:cSld>
  <p:clrMapOvr>
    <a:masterClrMapping/>
  </p:clrMapOvr>
  <p:transition>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ctive-passivenon-linear-unilateral-bilateral-element.jpg"/>
          <p:cNvPicPr>
            <a:picLocks noGrp="1" noChangeAspect="1"/>
          </p:cNvPicPr>
          <p:nvPr>
            <p:ph sz="quarter" idx="1"/>
          </p:nvPr>
        </p:nvPicPr>
        <p:blipFill>
          <a:blip r:embed="rId2"/>
          <a:stretch>
            <a:fillRect/>
          </a:stretch>
        </p:blipFill>
        <p:spPr>
          <a:xfrm>
            <a:off x="533400" y="457200"/>
            <a:ext cx="8077200" cy="5943600"/>
          </a:xfrm>
        </p:spPr>
      </p:pic>
    </p:spTree>
  </p:cSld>
  <p:clrMapOvr>
    <a:masterClrMapping/>
  </p:clrMapOvr>
  <p:transition>
    <p:wedg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dirty="0" smtClean="0">
                <a:solidFill>
                  <a:schemeClr val="tx1"/>
                </a:solidFill>
              </a:rPr>
              <a:t>Lumped &amp; Distributed Elements</a:t>
            </a:r>
            <a:endParaRPr lang="en-US" dirty="0">
              <a:solidFill>
                <a:schemeClr val="tx1"/>
              </a:solidFill>
            </a:endParaRPr>
          </a:p>
        </p:txBody>
      </p:sp>
      <p:sp>
        <p:nvSpPr>
          <p:cNvPr id="3" name="Content Placeholder 2"/>
          <p:cNvSpPr>
            <a:spLocks noGrp="1"/>
          </p:cNvSpPr>
          <p:nvPr>
            <p:ph sz="quarter" idx="1"/>
          </p:nvPr>
        </p:nvSpPr>
        <p:spPr>
          <a:xfrm>
            <a:off x="457200" y="1219200"/>
            <a:ext cx="8229600" cy="4906963"/>
          </a:xfrm>
        </p:spPr>
        <p:txBody>
          <a:bodyPr/>
          <a:lstStyle/>
          <a:p>
            <a:pPr algn="just">
              <a:buFont typeface="Wingdings" pitchFamily="2" charset="2"/>
              <a:buChar char="Ø"/>
            </a:pPr>
            <a:r>
              <a:rPr lang="en-US" sz="3200" dirty="0" smtClean="0"/>
              <a:t>A lumped element is the one which can be separated physically.</a:t>
            </a:r>
          </a:p>
          <a:p>
            <a:pPr algn="just">
              <a:buNone/>
            </a:pPr>
            <a:r>
              <a:rPr lang="en-US" sz="3200" dirty="0" smtClean="0"/>
              <a:t>    e.g. Resistor, Capacitor, Inductor</a:t>
            </a:r>
          </a:p>
          <a:p>
            <a:pPr algn="just">
              <a:buFont typeface="Wingdings" pitchFamily="2" charset="2"/>
              <a:buChar char="Ø"/>
            </a:pPr>
            <a:r>
              <a:rPr lang="en-US" sz="3200" dirty="0" smtClean="0"/>
              <a:t>The distributed elements are those which can’t be separated for analytical purpose.</a:t>
            </a:r>
          </a:p>
          <a:p>
            <a:pPr algn="just">
              <a:buNone/>
            </a:pPr>
            <a:r>
              <a:rPr lang="en-US" sz="3200" dirty="0" smtClean="0"/>
              <a:t>    e.g. Transmission lines</a:t>
            </a:r>
          </a:p>
          <a:p>
            <a:pPr algn="just">
              <a:buNone/>
            </a:pPr>
            <a:endParaRPr lang="en-US" sz="3200" dirty="0" smtClean="0"/>
          </a:p>
          <a:p>
            <a:pPr algn="just">
              <a:buNone/>
            </a:pPr>
            <a:endParaRPr lang="en-US" sz="3200" dirty="0"/>
          </a:p>
        </p:txBody>
      </p:sp>
      <p:pic>
        <p:nvPicPr>
          <p:cNvPr id="4" name="Picture 3" descr="LumpedElement.png"/>
          <p:cNvPicPr>
            <a:picLocks noChangeAspect="1"/>
          </p:cNvPicPr>
          <p:nvPr/>
        </p:nvPicPr>
        <p:blipFill>
          <a:blip r:embed="rId2"/>
          <a:stretch>
            <a:fillRect/>
          </a:stretch>
        </p:blipFill>
        <p:spPr>
          <a:xfrm>
            <a:off x="4724400" y="3810000"/>
            <a:ext cx="3962400" cy="2612267"/>
          </a:xfrm>
          <a:prstGeom prst="rect">
            <a:avLst/>
          </a:prstGeom>
        </p:spPr>
      </p:pic>
    </p:spTree>
  </p:cSld>
  <p:clrMapOvr>
    <a:masterClrMapping/>
  </p:clrMapOvr>
  <p:transition>
    <p:wedg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smtClean="0"/>
              <a:t>ELECTRICAL ENERGY SOURCES</a:t>
            </a:r>
            <a:endParaRPr lang="en-US" dirty="0"/>
          </a:p>
        </p:txBody>
      </p:sp>
      <p:graphicFrame>
        <p:nvGraphicFramePr>
          <p:cNvPr id="6" name="Content Placeholder 5"/>
          <p:cNvGraphicFramePr>
            <a:graphicFrameLocks noGrp="1"/>
          </p:cNvGraphicFramePr>
          <p:nvPr>
            <p:ph sz="quarter" idx="1"/>
          </p:nvPr>
        </p:nvGraphicFramePr>
        <p:xfrm>
          <a:off x="914400" y="14478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wedg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lstStyle/>
          <a:p>
            <a:pPr algn="just">
              <a:buFont typeface="Wingdings" pitchFamily="2" charset="2"/>
              <a:buChar char="Ø"/>
            </a:pPr>
            <a:r>
              <a:rPr lang="en-US" dirty="0" smtClean="0"/>
              <a:t> </a:t>
            </a:r>
            <a:r>
              <a:rPr lang="en-US" sz="3200" dirty="0" smtClean="0"/>
              <a:t>Independent Voltage &amp; current sources are further of two types:</a:t>
            </a:r>
          </a:p>
          <a:p>
            <a:pPr marL="514350" indent="-514350" algn="just">
              <a:buFont typeface="+mj-lt"/>
              <a:buAutoNum type="alphaLcPeriod"/>
            </a:pPr>
            <a:r>
              <a:rPr lang="en-US" sz="3200" dirty="0" smtClean="0"/>
              <a:t>Ideal</a:t>
            </a:r>
          </a:p>
          <a:p>
            <a:pPr marL="514350" indent="-514350" algn="just">
              <a:buFont typeface="+mj-lt"/>
              <a:buAutoNum type="alphaLcPeriod"/>
            </a:pPr>
            <a:r>
              <a:rPr lang="en-US" sz="3200" dirty="0" smtClean="0"/>
              <a:t>Practical</a:t>
            </a:r>
          </a:p>
          <a:p>
            <a:pPr marL="514350" indent="-514350" algn="just">
              <a:buFont typeface="Wingdings" pitchFamily="2" charset="2"/>
              <a:buChar char="Ø"/>
            </a:pPr>
            <a:r>
              <a:rPr lang="en-US" sz="3200" dirty="0" smtClean="0"/>
              <a:t>Ideal voltage source maintains a constant terminal voltage irrespective of the value of the current through it’s terminals. </a:t>
            </a:r>
          </a:p>
          <a:p>
            <a:pPr marL="514350" indent="-514350" algn="just">
              <a:buNone/>
            </a:pPr>
            <a:endParaRPr lang="en-US" sz="3200" dirty="0"/>
          </a:p>
        </p:txBody>
      </p:sp>
      <p:pic>
        <p:nvPicPr>
          <p:cNvPr id="4" name="Picture 3" descr="independent_vs.jpg"/>
          <p:cNvPicPr>
            <a:picLocks noChangeAspect="1"/>
          </p:cNvPicPr>
          <p:nvPr/>
        </p:nvPicPr>
        <p:blipFill>
          <a:blip r:embed="rId2"/>
          <a:stretch>
            <a:fillRect/>
          </a:stretch>
        </p:blipFill>
        <p:spPr>
          <a:xfrm>
            <a:off x="1600200" y="4191000"/>
            <a:ext cx="4764426" cy="2096224"/>
          </a:xfrm>
          <a:prstGeom prst="rect">
            <a:avLst/>
          </a:prstGeom>
        </p:spPr>
      </p:pic>
    </p:spTree>
  </p:cSld>
  <p:clrMapOvr>
    <a:masterClrMapping/>
  </p:clrMapOvr>
  <p:transition>
    <p:wedg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5668963"/>
          </a:xfrm>
        </p:spPr>
        <p:txBody>
          <a:bodyPr/>
          <a:lstStyle/>
          <a:p>
            <a:pPr algn="just">
              <a:buFont typeface="Wingdings" pitchFamily="2" charset="2"/>
              <a:buChar char="Ø"/>
            </a:pPr>
            <a:r>
              <a:rPr lang="en-US" sz="3200" dirty="0" smtClean="0"/>
              <a:t>In the practical voltage source the voltage across the terminals of the source keeps falling as the current through it increases.</a:t>
            </a:r>
          </a:p>
          <a:p>
            <a:pPr algn="just">
              <a:buNone/>
            </a:pPr>
            <a:r>
              <a:rPr lang="en-US" dirty="0" smtClean="0"/>
              <a:t>     </a:t>
            </a:r>
            <a:endParaRPr lang="en-US" dirty="0"/>
          </a:p>
        </p:txBody>
      </p:sp>
      <p:pic>
        <p:nvPicPr>
          <p:cNvPr id="5" name="Picture 4" descr="practical vs.jpg"/>
          <p:cNvPicPr>
            <a:picLocks noChangeAspect="1"/>
          </p:cNvPicPr>
          <p:nvPr/>
        </p:nvPicPr>
        <p:blipFill>
          <a:blip r:embed="rId2"/>
          <a:stretch>
            <a:fillRect/>
          </a:stretch>
        </p:blipFill>
        <p:spPr>
          <a:xfrm>
            <a:off x="1295400" y="2514600"/>
            <a:ext cx="6648450" cy="3157537"/>
          </a:xfrm>
          <a:prstGeom prst="rect">
            <a:avLst/>
          </a:prstGeom>
        </p:spPr>
      </p:pic>
    </p:spTree>
  </p:cSld>
  <p:clrMapOvr>
    <a:masterClrMapping/>
  </p:clrMapOvr>
  <p:transition>
    <p:wedg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8229600" cy="5516563"/>
          </a:xfrm>
        </p:spPr>
        <p:txBody>
          <a:bodyPr>
            <a:normAutofit/>
          </a:bodyPr>
          <a:lstStyle/>
          <a:p>
            <a:pPr algn="just">
              <a:buFont typeface="Wingdings" pitchFamily="2" charset="2"/>
              <a:buChar char="Ø"/>
            </a:pPr>
            <a:r>
              <a:rPr lang="en-US" sz="3200" dirty="0" smtClean="0"/>
              <a:t>Ideal current source maintains a constant current irrespective of the value of terminal voltage.</a:t>
            </a:r>
            <a:endParaRPr lang="en-US" sz="3200" dirty="0"/>
          </a:p>
        </p:txBody>
      </p:sp>
      <p:pic>
        <p:nvPicPr>
          <p:cNvPr id="4" name="Picture 3" descr="ideal cs.png"/>
          <p:cNvPicPr>
            <a:picLocks noChangeAspect="1"/>
          </p:cNvPicPr>
          <p:nvPr/>
        </p:nvPicPr>
        <p:blipFill>
          <a:blip r:embed="rId2"/>
          <a:stretch>
            <a:fillRect/>
          </a:stretch>
        </p:blipFill>
        <p:spPr>
          <a:xfrm>
            <a:off x="2209800" y="2286000"/>
            <a:ext cx="3810000" cy="2895600"/>
          </a:xfrm>
          <a:prstGeom prst="rect">
            <a:avLst/>
          </a:prstGeom>
        </p:spPr>
      </p:pic>
    </p:spTree>
  </p:cSld>
  <p:clrMapOvr>
    <a:masterClrMapping/>
  </p:clrMapOvr>
  <p:transition>
    <p:wedg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lstStyle/>
          <a:p>
            <a:pPr algn="just">
              <a:buFont typeface="Wingdings" pitchFamily="2" charset="2"/>
              <a:buChar char="Ø"/>
            </a:pPr>
            <a:r>
              <a:rPr lang="en-US" sz="3200" dirty="0" smtClean="0"/>
              <a:t>In the practical current source the current through the terminals of the source keeps falling as the terminal voltage across it increases.</a:t>
            </a:r>
          </a:p>
          <a:p>
            <a:pPr algn="just">
              <a:buNone/>
            </a:pPr>
            <a:endParaRPr lang="en-US" dirty="0"/>
          </a:p>
        </p:txBody>
      </p:sp>
      <p:pic>
        <p:nvPicPr>
          <p:cNvPr id="4" name="Picture 3" descr="practical cs.jpg"/>
          <p:cNvPicPr>
            <a:picLocks noChangeAspect="1"/>
          </p:cNvPicPr>
          <p:nvPr/>
        </p:nvPicPr>
        <p:blipFill>
          <a:blip r:embed="rId2"/>
          <a:stretch>
            <a:fillRect/>
          </a:stretch>
        </p:blipFill>
        <p:spPr>
          <a:xfrm>
            <a:off x="1676400" y="2895600"/>
            <a:ext cx="5330508" cy="3016250"/>
          </a:xfrm>
          <a:prstGeom prst="rect">
            <a:avLst/>
          </a:prstGeom>
        </p:spPr>
      </p:pic>
    </p:spTree>
  </p:cSld>
  <p:clrMapOvr>
    <a:masterClrMapping/>
  </p:clrMapOvr>
  <p:transition>
    <p:wedg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dirty="0" smtClean="0">
                <a:solidFill>
                  <a:schemeClr val="tx1"/>
                </a:solidFill>
              </a:rPr>
              <a:t>Dependent or Controlled sources</a:t>
            </a:r>
            <a:endParaRPr lang="en-US" dirty="0">
              <a:solidFill>
                <a:schemeClr val="tx1"/>
              </a:solidFill>
            </a:endParaRPr>
          </a:p>
        </p:txBody>
      </p:sp>
      <p:sp>
        <p:nvSpPr>
          <p:cNvPr id="3" name="Content Placeholder 2"/>
          <p:cNvSpPr>
            <a:spLocks noGrp="1"/>
          </p:cNvSpPr>
          <p:nvPr>
            <p:ph sz="quarter" idx="1"/>
          </p:nvPr>
        </p:nvSpPr>
        <p:spPr>
          <a:xfrm>
            <a:off x="457200" y="990600"/>
            <a:ext cx="8229600" cy="5135563"/>
          </a:xfrm>
        </p:spPr>
        <p:txBody>
          <a:bodyPr>
            <a:normAutofit/>
          </a:bodyPr>
          <a:lstStyle/>
          <a:p>
            <a:pPr>
              <a:buFont typeface="Wingdings" pitchFamily="2" charset="2"/>
              <a:buChar char="Ø"/>
            </a:pPr>
            <a:r>
              <a:rPr lang="en-US" dirty="0" smtClean="0"/>
              <a:t>There are of four types.</a:t>
            </a:r>
          </a:p>
          <a:p>
            <a:pPr marL="571500" indent="-571500">
              <a:buFont typeface="+mj-lt"/>
              <a:buAutoNum type="romanLcPeriod"/>
            </a:pPr>
            <a:r>
              <a:rPr lang="en-US" dirty="0" smtClean="0"/>
              <a:t>Voltage controlled voltage source (VCVS)</a:t>
            </a:r>
          </a:p>
          <a:p>
            <a:pPr marL="571500" indent="-571500">
              <a:buFont typeface="+mj-lt"/>
              <a:buAutoNum type="romanLcPeriod"/>
            </a:pPr>
            <a:r>
              <a:rPr lang="en-US" dirty="0" smtClean="0"/>
              <a:t>Voltage controlled current source (VCCS)</a:t>
            </a:r>
          </a:p>
          <a:p>
            <a:pPr marL="571500" indent="-571500">
              <a:buFont typeface="+mj-lt"/>
              <a:buAutoNum type="romanLcPeriod"/>
            </a:pPr>
            <a:r>
              <a:rPr lang="en-US" dirty="0" smtClean="0"/>
              <a:t>Current controlled voltage source (CCVS)</a:t>
            </a:r>
          </a:p>
          <a:p>
            <a:pPr marL="571500" indent="-571500">
              <a:buFont typeface="+mj-lt"/>
              <a:buAutoNum type="romanLcPeriod"/>
            </a:pPr>
            <a:r>
              <a:rPr lang="en-US" dirty="0" smtClean="0"/>
              <a:t>Current controlled current source (CCCS)</a:t>
            </a:r>
            <a:endParaRPr lang="en-US" dirty="0"/>
          </a:p>
        </p:txBody>
      </p:sp>
      <p:pic>
        <p:nvPicPr>
          <p:cNvPr id="4" name="Picture 3" descr="dependent sources.jpg"/>
          <p:cNvPicPr>
            <a:picLocks noChangeAspect="1"/>
          </p:cNvPicPr>
          <p:nvPr/>
        </p:nvPicPr>
        <p:blipFill>
          <a:blip r:embed="rId2"/>
          <a:stretch>
            <a:fillRect/>
          </a:stretch>
        </p:blipFill>
        <p:spPr>
          <a:xfrm>
            <a:off x="1371600" y="3505200"/>
            <a:ext cx="6003073" cy="3048000"/>
          </a:xfrm>
          <a:prstGeom prst="rect">
            <a:avLst/>
          </a:prstGeom>
        </p:spPr>
      </p:pic>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solidFill>
                  <a:schemeClr val="tx1"/>
                </a:solidFill>
              </a:rPr>
              <a:t>SYLLABUS</a:t>
            </a:r>
            <a:r>
              <a:rPr lang="en-US" dirty="0" smtClean="0"/>
              <a:t/>
            </a:r>
            <a:br>
              <a:rPr lang="en-US" dirty="0" smtClean="0"/>
            </a:br>
            <a:endParaRPr lang="en-US" dirty="0"/>
          </a:p>
        </p:txBody>
      </p:sp>
      <p:sp>
        <p:nvSpPr>
          <p:cNvPr id="3" name="Content Placeholder 2"/>
          <p:cNvSpPr>
            <a:spLocks noGrp="1"/>
          </p:cNvSpPr>
          <p:nvPr>
            <p:ph sz="quarter" idx="1"/>
          </p:nvPr>
        </p:nvSpPr>
        <p:spPr>
          <a:xfrm>
            <a:off x="457200" y="990600"/>
            <a:ext cx="8229600" cy="5486400"/>
          </a:xfrm>
        </p:spPr>
        <p:txBody>
          <a:bodyPr>
            <a:normAutofit/>
          </a:bodyPr>
          <a:lstStyle/>
          <a:p>
            <a:pPr>
              <a:buNone/>
            </a:pPr>
            <a:r>
              <a:rPr lang="en-US" b="1" dirty="0" smtClean="0"/>
              <a:t>    UNIT-I</a:t>
            </a:r>
          </a:p>
          <a:p>
            <a:pPr algn="just">
              <a:buNone/>
            </a:pPr>
            <a:r>
              <a:rPr lang="en-US" dirty="0" smtClean="0"/>
              <a:t>    Introduction to signals, their classification and properties, different types of systems, LTI systems and their properties, periodic waveforms and signal synthesis, properties and applications of Laplace transform of complex waveform.</a:t>
            </a:r>
          </a:p>
          <a:p>
            <a:pPr>
              <a:buNone/>
            </a:pPr>
            <a:r>
              <a:rPr lang="en-US" b="1" dirty="0" smtClean="0"/>
              <a:t>    UNIT-II</a:t>
            </a:r>
            <a:endParaRPr lang="en-US" dirty="0" smtClean="0"/>
          </a:p>
          <a:p>
            <a:pPr algn="just">
              <a:buNone/>
            </a:pPr>
            <a:r>
              <a:rPr lang="en-US" dirty="0" smtClean="0"/>
              <a:t>    System modeling in terms of differential equations and transient response of R, L, C, series and parallel circuits for impulse, step, ramp, sinusoidal and exponential signals by classical method and using Laplace transform.</a:t>
            </a:r>
          </a:p>
          <a:p>
            <a:pPr algn="r">
              <a:buNone/>
            </a:pPr>
            <a:r>
              <a:rPr lang="en-US" dirty="0" err="1" smtClean="0"/>
              <a:t>Contd</a:t>
            </a:r>
            <a:r>
              <a:rPr lang="en-US" dirty="0" smtClean="0"/>
              <a:t>……</a:t>
            </a:r>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endParaRPr lang="en-US" dirty="0" smtClean="0"/>
          </a:p>
          <a:p>
            <a:endParaRPr lang="en-US" dirty="0" smtClean="0"/>
          </a:p>
          <a:p>
            <a:endParaRPr lang="en-US" dirty="0"/>
          </a:p>
        </p:txBody>
      </p:sp>
    </p:spTree>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normAutofit fontScale="92500"/>
          </a:bodyPr>
          <a:lstStyle/>
          <a:p>
            <a:pPr>
              <a:buNone/>
            </a:pPr>
            <a:r>
              <a:rPr lang="en-US" b="1" dirty="0" smtClean="0"/>
              <a:t>     UNIT-III</a:t>
            </a:r>
            <a:endParaRPr lang="en-US" dirty="0" smtClean="0"/>
          </a:p>
          <a:p>
            <a:pPr algn="just">
              <a:buNone/>
            </a:pPr>
            <a:r>
              <a:rPr lang="en-US" dirty="0" smtClean="0"/>
              <a:t>     Graph theory: concept of tree, tie set matrix, cut set matrix and application to solve electric networks.</a:t>
            </a:r>
          </a:p>
          <a:p>
            <a:pPr algn="just">
              <a:buNone/>
            </a:pPr>
            <a:r>
              <a:rPr lang="en-US" dirty="0" smtClean="0"/>
              <a:t>     Two port networks – Introduction of two port parameters and their inter-conversion, interconnection of two 2-port networks, open circuit and short circuit impedances and ABCD constants, relation between image impedances and short circuit and open circuit impedances. Network functions, their properties and concept of transform impedance, Hurwitz polynomial.</a:t>
            </a:r>
          </a:p>
          <a:p>
            <a:pPr>
              <a:buNone/>
            </a:pPr>
            <a:r>
              <a:rPr lang="en-US" b="1" dirty="0" smtClean="0"/>
              <a:t>     UNIT IV</a:t>
            </a:r>
            <a:endParaRPr lang="en-US" dirty="0" smtClean="0"/>
          </a:p>
          <a:p>
            <a:pPr algn="just">
              <a:buNone/>
            </a:pPr>
            <a:r>
              <a:rPr lang="en-US" dirty="0" smtClean="0"/>
              <a:t>     Positive  real  function  and  synthesis  of  LC,  RC,  RL  Networks  in  Foster’s  I  and  II,  </a:t>
            </a:r>
            <a:r>
              <a:rPr lang="en-US" dirty="0" err="1" smtClean="0"/>
              <a:t>Cauer’s</a:t>
            </a:r>
            <a:r>
              <a:rPr lang="en-US" dirty="0" smtClean="0"/>
              <a:t>   I&amp;   II forms, Introduction of passive filter and their classification, frequency response, characteristic impedance of low pass, high pass, Band Pass and Band reject prototype section.</a:t>
            </a:r>
            <a:endParaRPr lang="en-US" dirty="0"/>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OBJECTIVE</a:t>
            </a:r>
            <a:endParaRPr lang="en-US" dirty="0">
              <a:solidFill>
                <a:schemeClr val="tx1"/>
              </a:solidFill>
            </a:endParaRPr>
          </a:p>
        </p:txBody>
      </p:sp>
      <p:sp>
        <p:nvSpPr>
          <p:cNvPr id="3" name="Content Placeholder 2"/>
          <p:cNvSpPr>
            <a:spLocks noGrp="1"/>
          </p:cNvSpPr>
          <p:nvPr>
            <p:ph sz="quarter" idx="1"/>
          </p:nvPr>
        </p:nvSpPr>
        <p:spPr/>
        <p:txBody>
          <a:bodyPr>
            <a:normAutofit/>
          </a:bodyPr>
          <a:lstStyle/>
          <a:p>
            <a:pPr algn="just">
              <a:buNone/>
            </a:pPr>
            <a:r>
              <a:rPr lang="en-US" i="1" dirty="0" smtClean="0"/>
              <a:t>   </a:t>
            </a:r>
            <a:r>
              <a:rPr lang="en-US" sz="3200" i="1" dirty="0" smtClean="0"/>
              <a:t>The purpose of this course is for each student to learn and further explore the techniques of advanced circuit analysis. The concepts and analytical techniques gained in this course (e.g., signals, Laplace transformation, frequency response) will enable students to build an essential foundation of many fields within electrical engineering, such as control theory, analog electronic circuits, signal processing.</a:t>
            </a:r>
            <a:endParaRPr lang="en-US" sz="3200" dirty="0" smtClean="0"/>
          </a:p>
          <a:p>
            <a:endParaRPr lang="en-US" dirty="0"/>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5668963"/>
          </a:xfrm>
        </p:spPr>
        <p:txBody>
          <a:bodyPr>
            <a:normAutofit fontScale="92500" lnSpcReduction="20000"/>
          </a:bodyPr>
          <a:lstStyle/>
          <a:p>
            <a:pPr algn="just">
              <a:buNone/>
            </a:pPr>
            <a:r>
              <a:rPr lang="en-US" b="1" dirty="0" smtClean="0"/>
              <a:t>TEXT BOOKS</a:t>
            </a:r>
          </a:p>
          <a:p>
            <a:pPr algn="just">
              <a:buNone/>
            </a:pPr>
            <a:r>
              <a:rPr lang="en-US" b="1" dirty="0" smtClean="0"/>
              <a:t>[</a:t>
            </a:r>
            <a:r>
              <a:rPr lang="en-US" dirty="0" smtClean="0"/>
              <a:t>T1]	W H </a:t>
            </a:r>
            <a:r>
              <a:rPr lang="en-US" dirty="0" err="1" smtClean="0"/>
              <a:t>Hayt</a:t>
            </a:r>
            <a:r>
              <a:rPr lang="en-US" dirty="0" smtClean="0"/>
              <a:t> “Engineering Circuit Analysis” TMH Eighth Edition</a:t>
            </a:r>
          </a:p>
          <a:p>
            <a:pPr algn="just">
              <a:buNone/>
            </a:pPr>
            <a:r>
              <a:rPr lang="en-US" dirty="0" smtClean="0"/>
              <a:t>[T2]	</a:t>
            </a:r>
            <a:r>
              <a:rPr lang="en-US" dirty="0" err="1" smtClean="0"/>
              <a:t>Kuo</a:t>
            </a:r>
            <a:r>
              <a:rPr lang="en-US" dirty="0" smtClean="0"/>
              <a:t>, “Network analysis and synthesis” John </a:t>
            </a:r>
            <a:r>
              <a:rPr lang="en-US" dirty="0" err="1" smtClean="0"/>
              <a:t>Weily</a:t>
            </a:r>
            <a:r>
              <a:rPr lang="en-US" dirty="0" smtClean="0"/>
              <a:t> and Sons, 2</a:t>
            </a:r>
            <a:r>
              <a:rPr lang="en-US" baseline="30000" dirty="0" smtClean="0"/>
              <a:t>nd</a:t>
            </a:r>
            <a:r>
              <a:rPr lang="en-US" dirty="0" smtClean="0"/>
              <a:t> Edition.</a:t>
            </a:r>
          </a:p>
          <a:p>
            <a:pPr>
              <a:buNone/>
            </a:pPr>
            <a:r>
              <a:rPr lang="en-US" b="1" dirty="0" smtClean="0"/>
              <a:t>REFERENCE BOOKS</a:t>
            </a:r>
          </a:p>
          <a:p>
            <a:pPr algn="just">
              <a:buNone/>
            </a:pPr>
            <a:r>
              <a:rPr lang="en-US" dirty="0" smtClean="0"/>
              <a:t>[R1]	S </a:t>
            </a:r>
            <a:r>
              <a:rPr lang="en-US" dirty="0" err="1" smtClean="0"/>
              <a:t>Salivahanan</a:t>
            </a:r>
            <a:r>
              <a:rPr lang="en-US" dirty="0" smtClean="0"/>
              <a:t> “Circuit Theory ” </a:t>
            </a:r>
            <a:r>
              <a:rPr lang="en-US" dirty="0" err="1" smtClean="0"/>
              <a:t>Vikas</a:t>
            </a:r>
            <a:r>
              <a:rPr lang="en-US" dirty="0" smtClean="0"/>
              <a:t> Publishing House 1</a:t>
            </a:r>
            <a:r>
              <a:rPr lang="en-US" baseline="30000" dirty="0" smtClean="0"/>
              <a:t>st</a:t>
            </a:r>
            <a:r>
              <a:rPr lang="en-US" dirty="0" smtClean="0"/>
              <a:t> Edition 2014 </a:t>
            </a:r>
          </a:p>
          <a:p>
            <a:pPr algn="just">
              <a:buNone/>
            </a:pPr>
            <a:r>
              <a:rPr lang="en-US" dirty="0" smtClean="0"/>
              <a:t>[R2]	Van </a:t>
            </a:r>
            <a:r>
              <a:rPr lang="en-US" dirty="0" err="1" smtClean="0"/>
              <a:t>Valkenburg</a:t>
            </a:r>
            <a:r>
              <a:rPr lang="en-US" dirty="0" smtClean="0"/>
              <a:t>, “ Network analysis” PHI, 2000.</a:t>
            </a:r>
          </a:p>
          <a:p>
            <a:pPr algn="just">
              <a:buNone/>
            </a:pPr>
            <a:r>
              <a:rPr lang="en-US" dirty="0" smtClean="0"/>
              <a:t>[R3]	</a:t>
            </a:r>
            <a:r>
              <a:rPr lang="en-US" dirty="0" err="1" smtClean="0"/>
              <a:t>Bhise</a:t>
            </a:r>
            <a:r>
              <a:rPr lang="en-US" dirty="0" smtClean="0"/>
              <a:t>, </a:t>
            </a:r>
            <a:r>
              <a:rPr lang="en-US" dirty="0" err="1" smtClean="0"/>
              <a:t>Chadda</a:t>
            </a:r>
            <a:r>
              <a:rPr lang="en-US" dirty="0" smtClean="0"/>
              <a:t>, </a:t>
            </a:r>
            <a:r>
              <a:rPr lang="en-US" dirty="0" err="1" smtClean="0"/>
              <a:t>Kulshreshtha</a:t>
            </a:r>
            <a:r>
              <a:rPr lang="en-US" dirty="0" smtClean="0"/>
              <a:t>, “ Engineering network analysis and filter design” </a:t>
            </a:r>
            <a:r>
              <a:rPr lang="en-US" dirty="0" err="1" smtClean="0"/>
              <a:t>Umesh</a:t>
            </a:r>
            <a:r>
              <a:rPr lang="en-US" dirty="0" smtClean="0"/>
              <a:t> publication, 2000.</a:t>
            </a:r>
          </a:p>
          <a:p>
            <a:pPr algn="just">
              <a:buNone/>
            </a:pPr>
            <a:r>
              <a:rPr lang="en-US" dirty="0" smtClean="0"/>
              <a:t>[R4]	D. R. </a:t>
            </a:r>
            <a:r>
              <a:rPr lang="en-US" dirty="0" err="1" smtClean="0"/>
              <a:t>Choudhary</a:t>
            </a:r>
            <a:r>
              <a:rPr lang="en-US" dirty="0" smtClean="0"/>
              <a:t>, “Networks and Systems” New Age    International, 1999</a:t>
            </a:r>
          </a:p>
          <a:p>
            <a:pPr algn="just">
              <a:buNone/>
            </a:pPr>
            <a:r>
              <a:rPr lang="en-US" dirty="0" smtClean="0"/>
              <a:t>[R5]	Allan H Robbins, </a:t>
            </a:r>
            <a:r>
              <a:rPr lang="en-US" dirty="0" err="1" smtClean="0"/>
              <a:t>W.C.Miller</a:t>
            </a:r>
            <a:r>
              <a:rPr lang="en-US" dirty="0" smtClean="0"/>
              <a:t> “Circuit Analysis theory and </a:t>
            </a:r>
            <a:r>
              <a:rPr lang="en-US" dirty="0" err="1" smtClean="0"/>
              <a:t>Practice”Cengage</a:t>
            </a:r>
            <a:r>
              <a:rPr lang="en-US" dirty="0" smtClean="0"/>
              <a:t> Learning Pub 5</a:t>
            </a:r>
            <a:r>
              <a:rPr lang="en-US" baseline="30000" dirty="0" smtClean="0"/>
              <a:t>th</a:t>
            </a:r>
            <a:r>
              <a:rPr lang="en-US" dirty="0" smtClean="0"/>
              <a:t> Edition 2013</a:t>
            </a:r>
          </a:p>
          <a:p>
            <a:pPr algn="just">
              <a:buNone/>
            </a:pPr>
            <a:r>
              <a:rPr lang="en-US" dirty="0" smtClean="0"/>
              <a:t>[R6]	Bell “Electric Circuit” Oxford Publications 7</a:t>
            </a:r>
            <a:r>
              <a:rPr lang="en-US" baseline="30000" dirty="0" smtClean="0"/>
              <a:t>th</a:t>
            </a:r>
            <a:r>
              <a:rPr lang="en-US" dirty="0" smtClean="0"/>
              <a:t> Edition.</a:t>
            </a:r>
            <a:endParaRPr lang="en-US" dirty="0"/>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6553200" cy="563562"/>
          </a:xfrm>
        </p:spPr>
        <p:txBody>
          <a:bodyPr>
            <a:normAutofit fontScale="90000"/>
          </a:bodyPr>
          <a:lstStyle/>
          <a:p>
            <a:r>
              <a:rPr lang="en-US" dirty="0" smtClean="0">
                <a:solidFill>
                  <a:schemeClr val="tx1"/>
                </a:solidFill>
              </a:rPr>
              <a:t>LECTURE</a:t>
            </a:r>
            <a:r>
              <a:rPr lang="en-US" dirty="0" smtClean="0"/>
              <a:t> PLAN</a:t>
            </a:r>
            <a:endParaRPr lang="en-US" dirty="0"/>
          </a:p>
        </p:txBody>
      </p:sp>
      <p:graphicFrame>
        <p:nvGraphicFramePr>
          <p:cNvPr id="9" name="Content Placeholder 8"/>
          <p:cNvGraphicFramePr>
            <a:graphicFrameLocks noGrp="1"/>
          </p:cNvGraphicFramePr>
          <p:nvPr>
            <p:ph sz="quarter" idx="1"/>
          </p:nvPr>
        </p:nvGraphicFramePr>
        <p:xfrm>
          <a:off x="533400" y="990600"/>
          <a:ext cx="8229600" cy="5635791"/>
        </p:xfrm>
        <a:graphic>
          <a:graphicData uri="http://schemas.openxmlformats.org/drawingml/2006/table">
            <a:tbl>
              <a:tblPr firstRow="1" bandRow="1">
                <a:tableStyleId>{21E4AEA4-8DFA-4A89-87EB-49C32662AFE0}</a:tableStyleId>
              </a:tblPr>
              <a:tblGrid>
                <a:gridCol w="838200"/>
                <a:gridCol w="6248400"/>
                <a:gridCol w="1143000"/>
              </a:tblGrid>
              <a:tr h="685800">
                <a:tc>
                  <a:txBody>
                    <a:bodyPr/>
                    <a:lstStyle/>
                    <a:p>
                      <a:r>
                        <a:rPr lang="en-US" sz="1800" kern="1200" dirty="0" err="1" smtClean="0"/>
                        <a:t>S.No</a:t>
                      </a:r>
                      <a:r>
                        <a:rPr lang="en-US" sz="1800" kern="1200" dirty="0" smtClean="0"/>
                        <a:t>.</a:t>
                      </a:r>
                      <a:endParaRPr lang="en-US" dirty="0"/>
                    </a:p>
                  </a:txBody>
                  <a:tcPr/>
                </a:tc>
                <a:tc>
                  <a:txBody>
                    <a:bodyPr/>
                    <a:lstStyle/>
                    <a:p>
                      <a:pPr algn="ctr"/>
                      <a:r>
                        <a:rPr lang="en-US" sz="2400" b="1" kern="1200" dirty="0" smtClean="0">
                          <a:solidFill>
                            <a:schemeClr val="lt1"/>
                          </a:solidFill>
                          <a:latin typeface="+mn-lt"/>
                          <a:ea typeface="+mn-ea"/>
                          <a:cs typeface="+mn-cs"/>
                        </a:rPr>
                        <a:t>TOPICS TO BE COVERED</a:t>
                      </a:r>
                      <a:endParaRPr lang="en-US" sz="2400" dirty="0"/>
                    </a:p>
                  </a:txBody>
                  <a:tcPr/>
                </a:tc>
                <a:tc>
                  <a:txBody>
                    <a:bodyPr/>
                    <a:lstStyle/>
                    <a:p>
                      <a:r>
                        <a:rPr lang="en-US" sz="1800" b="1" kern="1200" dirty="0" smtClean="0">
                          <a:solidFill>
                            <a:schemeClr val="lt1"/>
                          </a:solidFill>
                          <a:latin typeface="+mn-lt"/>
                          <a:ea typeface="+mn-ea"/>
                          <a:cs typeface="+mn-cs"/>
                        </a:rPr>
                        <a:t>Total No. of Lectures</a:t>
                      </a:r>
                      <a:endParaRPr lang="en-US" dirty="0"/>
                    </a:p>
                  </a:txBody>
                  <a:tcPr/>
                </a:tc>
              </a:tr>
              <a:tr h="304800">
                <a:tc>
                  <a:txBody>
                    <a:bodyPr/>
                    <a:lstStyle/>
                    <a:p>
                      <a:r>
                        <a:rPr lang="en-US" sz="1800" b="1" kern="1200" dirty="0" smtClean="0">
                          <a:solidFill>
                            <a:schemeClr val="dk1"/>
                          </a:solidFill>
                          <a:latin typeface="+mn-lt"/>
                          <a:ea typeface="+mn-ea"/>
                          <a:cs typeface="+mn-cs"/>
                        </a:rPr>
                        <a:t>UNIT-I</a:t>
                      </a:r>
                      <a:endParaRPr lang="en-US" dirty="0"/>
                    </a:p>
                  </a:txBody>
                  <a:tcPr/>
                </a:tc>
                <a:tc>
                  <a:txBody>
                    <a:bodyPr/>
                    <a:lstStyle/>
                    <a:p>
                      <a:pPr algn="ctr"/>
                      <a:r>
                        <a:rPr lang="en-US" sz="2400" b="1" kern="1200" dirty="0" smtClean="0">
                          <a:solidFill>
                            <a:schemeClr val="dk1"/>
                          </a:solidFill>
                          <a:latin typeface="+mn-lt"/>
                          <a:ea typeface="+mn-ea"/>
                          <a:cs typeface="+mn-cs"/>
                        </a:rPr>
                        <a:t>(Signals &amp; Systems)</a:t>
                      </a:r>
                      <a:endParaRPr lang="en-US" sz="2400" dirty="0"/>
                    </a:p>
                  </a:txBody>
                  <a:tcPr/>
                </a:tc>
                <a:tc>
                  <a:txBody>
                    <a:bodyPr/>
                    <a:lstStyle/>
                    <a:p>
                      <a:endParaRPr lang="en-US"/>
                    </a:p>
                  </a:txBody>
                  <a:tcPr/>
                </a:tc>
              </a:tr>
              <a:tr h="646253">
                <a:tc>
                  <a:txBody>
                    <a:bodyPr/>
                    <a:lstStyle/>
                    <a:p>
                      <a:pPr algn="ctr"/>
                      <a:r>
                        <a:rPr lang="en-US" dirty="0" smtClean="0"/>
                        <a:t>1</a:t>
                      </a:r>
                      <a:endParaRPr lang="en-US" dirty="0"/>
                    </a:p>
                  </a:txBody>
                  <a:tcPr/>
                </a:tc>
                <a:tc>
                  <a:txBody>
                    <a:bodyPr/>
                    <a:lstStyle/>
                    <a:p>
                      <a:pPr algn="just"/>
                      <a:r>
                        <a:rPr lang="en-US" sz="2000" kern="1200" dirty="0" smtClean="0">
                          <a:solidFill>
                            <a:schemeClr val="dk1"/>
                          </a:solidFill>
                          <a:latin typeface="+mn-lt"/>
                          <a:ea typeface="+mn-ea"/>
                          <a:cs typeface="+mn-cs"/>
                        </a:rPr>
                        <a:t>Introduction of the subject, role and importance of Circuits in Engineering</a:t>
                      </a:r>
                      <a:r>
                        <a:rPr lang="en-US" sz="1800" kern="1200" dirty="0" smtClean="0">
                          <a:solidFill>
                            <a:schemeClr val="dk1"/>
                          </a:solidFill>
                          <a:latin typeface="+mn-lt"/>
                          <a:ea typeface="+mn-ea"/>
                          <a:cs typeface="+mn-cs"/>
                        </a:rPr>
                        <a:t>.</a:t>
                      </a:r>
                      <a:endParaRPr lang="en-US" dirty="0"/>
                    </a:p>
                  </a:txBody>
                  <a:tcPr/>
                </a:tc>
                <a:tc>
                  <a:txBody>
                    <a:bodyPr/>
                    <a:lstStyle/>
                    <a:p>
                      <a:pPr algn="ctr"/>
                      <a:r>
                        <a:rPr lang="en-US" dirty="0" smtClean="0"/>
                        <a:t>1</a:t>
                      </a:r>
                      <a:endParaRPr lang="en-US" dirty="0"/>
                    </a:p>
                  </a:txBody>
                  <a:tcPr/>
                </a:tc>
              </a:tr>
              <a:tr h="646253">
                <a:tc>
                  <a:txBody>
                    <a:bodyPr/>
                    <a:lstStyle/>
                    <a:p>
                      <a:pPr algn="ctr"/>
                      <a:r>
                        <a:rPr lang="en-US" dirty="0" smtClean="0"/>
                        <a:t>2</a:t>
                      </a:r>
                      <a:endParaRPr lang="en-US" dirty="0"/>
                    </a:p>
                  </a:txBody>
                  <a:tcPr/>
                </a:tc>
                <a:tc>
                  <a:txBody>
                    <a:bodyPr/>
                    <a:lstStyle/>
                    <a:p>
                      <a:pPr algn="just"/>
                      <a:r>
                        <a:rPr lang="en-US" sz="1800" kern="1200" dirty="0" smtClean="0">
                          <a:solidFill>
                            <a:schemeClr val="dk1"/>
                          </a:solidFill>
                          <a:latin typeface="+mn-lt"/>
                          <a:ea typeface="+mn-ea"/>
                          <a:cs typeface="+mn-cs"/>
                        </a:rPr>
                        <a:t>Introduction to signals: Continuous-time &amp; Discrete-time Periodic &amp;  a periodic, Power &amp; Energy Signals. </a:t>
                      </a:r>
                      <a:endParaRPr lang="en-US" dirty="0"/>
                    </a:p>
                  </a:txBody>
                  <a:tcPr/>
                </a:tc>
                <a:tc>
                  <a:txBody>
                    <a:bodyPr/>
                    <a:lstStyle/>
                    <a:p>
                      <a:pPr algn="ctr"/>
                      <a:r>
                        <a:rPr lang="en-US" dirty="0" smtClean="0"/>
                        <a:t>1</a:t>
                      </a:r>
                      <a:endParaRPr lang="en-US" dirty="0"/>
                    </a:p>
                  </a:txBody>
                  <a:tcPr/>
                </a:tc>
              </a:tr>
              <a:tr h="840998">
                <a:tc>
                  <a:txBody>
                    <a:bodyPr/>
                    <a:lstStyle/>
                    <a:p>
                      <a:pPr algn="ctr"/>
                      <a:r>
                        <a:rPr lang="en-US" dirty="0" smtClean="0"/>
                        <a:t>3</a:t>
                      </a:r>
                      <a:endParaRPr lang="en-US" dirty="0"/>
                    </a:p>
                  </a:txBody>
                  <a:tcPr/>
                </a:tc>
                <a:tc>
                  <a:txBody>
                    <a:bodyPr/>
                    <a:lstStyle/>
                    <a:p>
                      <a:pPr algn="just"/>
                      <a:r>
                        <a:rPr lang="en-US" sz="1800" kern="1200" dirty="0" smtClean="0">
                          <a:solidFill>
                            <a:schemeClr val="dk1"/>
                          </a:solidFill>
                          <a:latin typeface="+mn-lt"/>
                          <a:ea typeface="+mn-ea"/>
                          <a:cs typeface="+mn-cs"/>
                        </a:rPr>
                        <a:t>Impulse, Step, Ramp Signals &amp; Signal Synthesis using these waveforms, introducing the properties of Time-shifting, Magnitude Scaling, etc. </a:t>
                      </a:r>
                      <a:endParaRPr lang="en-US" dirty="0"/>
                    </a:p>
                  </a:txBody>
                  <a:tcPr/>
                </a:tc>
                <a:tc>
                  <a:txBody>
                    <a:bodyPr/>
                    <a:lstStyle/>
                    <a:p>
                      <a:pPr algn="ctr"/>
                      <a:r>
                        <a:rPr lang="en-US" dirty="0" smtClean="0"/>
                        <a:t>1</a:t>
                      </a:r>
                      <a:endParaRPr lang="en-US" dirty="0"/>
                    </a:p>
                  </a:txBody>
                  <a:tcPr/>
                </a:tc>
              </a:tr>
              <a:tr h="626470">
                <a:tc>
                  <a:txBody>
                    <a:bodyPr/>
                    <a:lstStyle/>
                    <a:p>
                      <a:pPr algn="ctr"/>
                      <a:r>
                        <a:rPr lang="en-US" dirty="0" smtClean="0"/>
                        <a:t>4</a:t>
                      </a:r>
                      <a:endParaRPr lang="en-US" dirty="0"/>
                    </a:p>
                  </a:txBody>
                  <a:tcPr/>
                </a:tc>
                <a:tc>
                  <a:txBody>
                    <a:bodyPr/>
                    <a:lstStyle/>
                    <a:p>
                      <a:pPr algn="just"/>
                      <a:r>
                        <a:rPr lang="en-US" sz="2000" kern="1200" dirty="0" smtClean="0">
                          <a:solidFill>
                            <a:schemeClr val="dk1"/>
                          </a:solidFill>
                          <a:latin typeface="+mn-lt"/>
                          <a:ea typeface="+mn-ea"/>
                          <a:cs typeface="+mn-cs"/>
                        </a:rPr>
                        <a:t>Systems classification, LTI Systems &amp; their properties</a:t>
                      </a:r>
                      <a:endParaRPr lang="en-US" sz="2000" dirty="0"/>
                    </a:p>
                  </a:txBody>
                  <a:tcPr/>
                </a:tc>
                <a:tc>
                  <a:txBody>
                    <a:bodyPr/>
                    <a:lstStyle/>
                    <a:p>
                      <a:pPr algn="ctr"/>
                      <a:r>
                        <a:rPr lang="en-US" dirty="0" smtClean="0"/>
                        <a:t>2</a:t>
                      </a:r>
                      <a:endParaRPr lang="en-US" dirty="0"/>
                    </a:p>
                  </a:txBody>
                  <a:tcPr/>
                </a:tc>
              </a:tr>
              <a:tr h="626470">
                <a:tc>
                  <a:txBody>
                    <a:bodyPr/>
                    <a:lstStyle/>
                    <a:p>
                      <a:pPr algn="ctr"/>
                      <a:r>
                        <a:rPr lang="en-US" dirty="0" smtClean="0"/>
                        <a:t>5</a:t>
                      </a:r>
                      <a:endParaRPr lang="en-US" dirty="0"/>
                    </a:p>
                  </a:txBody>
                  <a:tcPr/>
                </a:tc>
                <a:tc>
                  <a:txBody>
                    <a:bodyPr/>
                    <a:lstStyle/>
                    <a:p>
                      <a:pPr algn="just"/>
                      <a:r>
                        <a:rPr lang="en-US" sz="1800" kern="1200" dirty="0" smtClean="0">
                          <a:solidFill>
                            <a:schemeClr val="dk1"/>
                          </a:solidFill>
                          <a:latin typeface="+mn-lt"/>
                          <a:ea typeface="+mn-ea"/>
                          <a:cs typeface="+mn-cs"/>
                        </a:rPr>
                        <a:t>Introduction to Laplace Transform, Inverse Transform &amp; their properties</a:t>
                      </a:r>
                      <a:endParaRPr lang="en-US" dirty="0"/>
                    </a:p>
                  </a:txBody>
                  <a:tcPr/>
                </a:tc>
                <a:tc>
                  <a:txBody>
                    <a:bodyPr/>
                    <a:lstStyle/>
                    <a:p>
                      <a:pPr algn="ctr"/>
                      <a:r>
                        <a:rPr lang="en-US" dirty="0" smtClean="0"/>
                        <a:t>2</a:t>
                      </a:r>
                      <a:endParaRPr lang="en-US" dirty="0"/>
                    </a:p>
                  </a:txBody>
                  <a:tcPr/>
                </a:tc>
              </a:tr>
              <a:tr h="626470">
                <a:tc>
                  <a:txBody>
                    <a:bodyPr/>
                    <a:lstStyle/>
                    <a:p>
                      <a:pPr algn="ctr"/>
                      <a:r>
                        <a:rPr lang="en-US" dirty="0" smtClean="0"/>
                        <a:t>6</a:t>
                      </a:r>
                      <a:endParaRPr lang="en-US" dirty="0"/>
                    </a:p>
                  </a:txBody>
                  <a:tcPr/>
                </a:tc>
                <a:tc>
                  <a:txBody>
                    <a:bodyPr/>
                    <a:lstStyle/>
                    <a:p>
                      <a:pPr algn="just"/>
                      <a:r>
                        <a:rPr lang="en-US" sz="1800" kern="1200" dirty="0" smtClean="0">
                          <a:solidFill>
                            <a:schemeClr val="dk1"/>
                          </a:solidFill>
                          <a:latin typeface="+mn-lt"/>
                          <a:ea typeface="+mn-ea"/>
                          <a:cs typeface="+mn-cs"/>
                        </a:rPr>
                        <a:t>Periodic Waveforms: Synthesis and Laplace Transform for Periodic &amp; other complex waveforms.</a:t>
                      </a:r>
                      <a:endParaRPr lang="en-US" dirty="0"/>
                    </a:p>
                  </a:txBody>
                  <a:tcPr/>
                </a:tc>
                <a:tc>
                  <a:txBody>
                    <a:bodyPr/>
                    <a:lstStyle/>
                    <a:p>
                      <a:pPr algn="ctr"/>
                      <a:r>
                        <a:rPr lang="en-US" dirty="0" smtClean="0"/>
                        <a:t>2</a:t>
                      </a:r>
                      <a:endParaRPr lang="en-US" dirty="0"/>
                    </a:p>
                  </a:txBody>
                  <a:tcPr/>
                </a:tc>
              </a:tr>
            </a:tbl>
          </a:graphicData>
        </a:graphic>
      </p:graphicFrame>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457200" y="381000"/>
          <a:ext cx="8229600" cy="6181199"/>
        </p:xfrm>
        <a:graphic>
          <a:graphicData uri="http://schemas.openxmlformats.org/drawingml/2006/table">
            <a:tbl>
              <a:tblPr firstRow="1" bandRow="1">
                <a:tableStyleId>{21E4AEA4-8DFA-4A89-87EB-49C32662AFE0}</a:tableStyleId>
              </a:tblPr>
              <a:tblGrid>
                <a:gridCol w="914400"/>
                <a:gridCol w="6019800"/>
                <a:gridCol w="1295400"/>
              </a:tblGrid>
              <a:tr h="838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err="1" smtClean="0"/>
                        <a:t>S.No</a:t>
                      </a:r>
                      <a:r>
                        <a:rPr lang="en-US" sz="1800" kern="1200" dirty="0" smtClean="0"/>
                        <a:t>.</a:t>
                      </a:r>
                      <a:endParaRPr lang="en-US" dirty="0" smtClean="0"/>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TOPICS TO BE COVERED</a:t>
                      </a:r>
                      <a:endParaRPr lang="en-US" dirty="0" smtClean="0"/>
                    </a:p>
                    <a:p>
                      <a:pPr algn="just"/>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Total No. of Lectures</a:t>
                      </a:r>
                      <a:endParaRPr lang="en-US" dirty="0" smtClean="0"/>
                    </a:p>
                    <a:p>
                      <a:endParaRPr lang="en-US" dirty="0"/>
                    </a:p>
                  </a:txBody>
                  <a:tcPr/>
                </a:tc>
              </a:tr>
              <a:tr h="457200">
                <a:tc>
                  <a:txBody>
                    <a:bodyPr/>
                    <a:lstStyle/>
                    <a:p>
                      <a:r>
                        <a:rPr lang="en-US" sz="1800" b="1" kern="1200" dirty="0" smtClean="0">
                          <a:solidFill>
                            <a:schemeClr val="dk1"/>
                          </a:solidFill>
                          <a:latin typeface="+mn-lt"/>
                          <a:ea typeface="+mn-ea"/>
                          <a:cs typeface="+mn-cs"/>
                        </a:rPr>
                        <a:t>UNIT-II</a:t>
                      </a:r>
                      <a:endParaRPr lang="en-US" dirty="0"/>
                    </a:p>
                  </a:txBody>
                  <a:tcPr/>
                </a:tc>
                <a:tc>
                  <a:txBody>
                    <a:bodyPr/>
                    <a:lstStyle/>
                    <a:p>
                      <a:pPr algn="ctr"/>
                      <a:r>
                        <a:rPr lang="en-US" sz="1800" b="1" kern="1200" dirty="0" smtClean="0">
                          <a:solidFill>
                            <a:schemeClr val="dk1"/>
                          </a:solidFill>
                          <a:latin typeface="+mn-lt"/>
                          <a:ea typeface="+mn-ea"/>
                          <a:cs typeface="+mn-cs"/>
                        </a:rPr>
                        <a:t>(Transient Analysis)</a:t>
                      </a:r>
                      <a:endParaRPr lang="en-US" dirty="0"/>
                    </a:p>
                  </a:txBody>
                  <a:tcPr/>
                </a:tc>
                <a:tc>
                  <a:txBody>
                    <a:bodyPr/>
                    <a:lstStyle/>
                    <a:p>
                      <a:pPr algn="ctr"/>
                      <a:endParaRPr lang="en-US" dirty="0"/>
                    </a:p>
                  </a:txBody>
                  <a:tcPr/>
                </a:tc>
              </a:tr>
              <a:tr h="751259">
                <a:tc>
                  <a:txBody>
                    <a:bodyPr/>
                    <a:lstStyle/>
                    <a:p>
                      <a:pPr algn="ctr"/>
                      <a:r>
                        <a:rPr lang="en-US" dirty="0" smtClean="0"/>
                        <a:t>7</a:t>
                      </a:r>
                      <a:endParaRPr lang="en-US" dirty="0"/>
                    </a:p>
                  </a:txBody>
                  <a:tcPr/>
                </a:tc>
                <a:tc>
                  <a:txBody>
                    <a:bodyPr/>
                    <a:lstStyle/>
                    <a:p>
                      <a:pPr algn="just"/>
                      <a:r>
                        <a:rPr lang="en-US" sz="1800" kern="1200" dirty="0" smtClean="0">
                          <a:solidFill>
                            <a:schemeClr val="dk1"/>
                          </a:solidFill>
                          <a:latin typeface="+mn-lt"/>
                          <a:ea typeface="+mn-ea"/>
                          <a:cs typeface="+mn-cs"/>
                        </a:rPr>
                        <a:t>Dynamic Circuits having Inductors &amp; Capacitors governed by First order and Second order Differential Equations.</a:t>
                      </a:r>
                      <a:endParaRPr lang="en-US" dirty="0"/>
                    </a:p>
                  </a:txBody>
                  <a:tcPr/>
                </a:tc>
                <a:tc>
                  <a:txBody>
                    <a:bodyPr/>
                    <a:lstStyle/>
                    <a:p>
                      <a:pPr algn="ctr"/>
                      <a:r>
                        <a:rPr lang="en-US" dirty="0" smtClean="0"/>
                        <a:t>2</a:t>
                      </a:r>
                      <a:endParaRPr lang="en-US" dirty="0"/>
                    </a:p>
                  </a:txBody>
                  <a:tcPr/>
                </a:tc>
              </a:tr>
              <a:tr h="751259">
                <a:tc>
                  <a:txBody>
                    <a:bodyPr/>
                    <a:lstStyle/>
                    <a:p>
                      <a:pPr algn="ctr"/>
                      <a:r>
                        <a:rPr lang="en-US" dirty="0" smtClean="0"/>
                        <a:t>8</a:t>
                      </a:r>
                      <a:endParaRPr lang="en-US" dirty="0"/>
                    </a:p>
                  </a:txBody>
                  <a:tcPr/>
                </a:tc>
                <a:tc>
                  <a:txBody>
                    <a:bodyPr/>
                    <a:lstStyle/>
                    <a:p>
                      <a:pPr algn="just"/>
                      <a:r>
                        <a:rPr lang="en-US" sz="1800" kern="1200" dirty="0" smtClean="0">
                          <a:solidFill>
                            <a:schemeClr val="dk1"/>
                          </a:solidFill>
                          <a:latin typeface="+mn-lt"/>
                          <a:ea typeface="+mn-ea"/>
                          <a:cs typeface="+mn-cs"/>
                        </a:rPr>
                        <a:t>Basic properties exhibited by Time-Invariant Capacitors &amp; Inductors : Memory, Continuity, Lossless Properties</a:t>
                      </a:r>
                      <a:endParaRPr lang="en-US" dirty="0"/>
                    </a:p>
                  </a:txBody>
                  <a:tcPr/>
                </a:tc>
                <a:tc>
                  <a:txBody>
                    <a:bodyPr/>
                    <a:lstStyle/>
                    <a:p>
                      <a:pPr algn="ctr"/>
                      <a:r>
                        <a:rPr lang="en-US" dirty="0" smtClean="0"/>
                        <a:t>2</a:t>
                      </a:r>
                      <a:endParaRPr lang="en-US" dirty="0"/>
                    </a:p>
                  </a:txBody>
                  <a:tcPr/>
                </a:tc>
              </a:tr>
              <a:tr h="751259">
                <a:tc>
                  <a:txBody>
                    <a:bodyPr/>
                    <a:lstStyle/>
                    <a:p>
                      <a:pPr algn="ctr"/>
                      <a:r>
                        <a:rPr lang="en-US" dirty="0" smtClean="0"/>
                        <a:t>9</a:t>
                      </a:r>
                      <a:endParaRPr lang="en-US" dirty="0"/>
                    </a:p>
                  </a:txBody>
                  <a:tcPr/>
                </a:tc>
                <a:tc>
                  <a:txBody>
                    <a:bodyPr/>
                    <a:lstStyle/>
                    <a:p>
                      <a:pPr algn="just"/>
                      <a:r>
                        <a:rPr lang="en-US" sz="1800" kern="1200" dirty="0" smtClean="0">
                          <a:solidFill>
                            <a:schemeClr val="dk1"/>
                          </a:solidFill>
                          <a:latin typeface="+mn-lt"/>
                          <a:ea typeface="+mn-ea"/>
                          <a:cs typeface="+mn-cs"/>
                        </a:rPr>
                        <a:t>First-order Differential Equation, Second order Differential Equation and their solution by Classical Method</a:t>
                      </a:r>
                      <a:endParaRPr lang="en-US" dirty="0"/>
                    </a:p>
                  </a:txBody>
                  <a:tcPr/>
                </a:tc>
                <a:tc>
                  <a:txBody>
                    <a:bodyPr/>
                    <a:lstStyle/>
                    <a:p>
                      <a:pPr algn="ctr"/>
                      <a:r>
                        <a:rPr lang="en-US" dirty="0" smtClean="0"/>
                        <a:t>2</a:t>
                      </a:r>
                      <a:endParaRPr lang="en-US" dirty="0"/>
                    </a:p>
                  </a:txBody>
                  <a:tcPr/>
                </a:tc>
              </a:tr>
              <a:tr h="751259">
                <a:tc>
                  <a:txBody>
                    <a:bodyPr/>
                    <a:lstStyle/>
                    <a:p>
                      <a:pPr algn="ctr"/>
                      <a:r>
                        <a:rPr lang="en-US" dirty="0" smtClean="0"/>
                        <a:t>10</a:t>
                      </a:r>
                      <a:endParaRPr lang="en-US" dirty="0"/>
                    </a:p>
                  </a:txBody>
                  <a:tcPr/>
                </a:tc>
                <a:tc>
                  <a:txBody>
                    <a:bodyPr/>
                    <a:lstStyle/>
                    <a:p>
                      <a:pPr algn="just"/>
                      <a:r>
                        <a:rPr lang="en-US" sz="1800" kern="1200" dirty="0" smtClean="0">
                          <a:solidFill>
                            <a:schemeClr val="dk1"/>
                          </a:solidFill>
                          <a:latin typeface="+mn-lt"/>
                          <a:ea typeface="+mn-ea"/>
                          <a:cs typeface="+mn-cs"/>
                        </a:rPr>
                        <a:t>Classical method of solution: Transient Analysis of Circuits with R, L, C.</a:t>
                      </a:r>
                      <a:endParaRPr lang="en-US" dirty="0"/>
                    </a:p>
                  </a:txBody>
                  <a:tcPr/>
                </a:tc>
                <a:tc>
                  <a:txBody>
                    <a:bodyPr/>
                    <a:lstStyle/>
                    <a:p>
                      <a:pPr algn="ctr"/>
                      <a:r>
                        <a:rPr lang="en-US" dirty="0" smtClean="0"/>
                        <a:t>2</a:t>
                      </a:r>
                      <a:endParaRPr lang="en-US" dirty="0"/>
                    </a:p>
                  </a:txBody>
                  <a:tcPr/>
                </a:tc>
              </a:tr>
              <a:tr h="751259">
                <a:tc>
                  <a:txBody>
                    <a:bodyPr/>
                    <a:lstStyle/>
                    <a:p>
                      <a:pPr algn="ctr"/>
                      <a:r>
                        <a:rPr lang="en-US" dirty="0" smtClean="0"/>
                        <a:t>11</a:t>
                      </a:r>
                      <a:endParaRPr lang="en-US" dirty="0"/>
                    </a:p>
                  </a:txBody>
                  <a:tcPr/>
                </a:tc>
                <a:tc>
                  <a:txBody>
                    <a:bodyPr/>
                    <a:lstStyle/>
                    <a:p>
                      <a:pPr algn="just"/>
                      <a:r>
                        <a:rPr lang="en-US" sz="1800" kern="1200" dirty="0" smtClean="0">
                          <a:solidFill>
                            <a:schemeClr val="dk1"/>
                          </a:solidFill>
                          <a:latin typeface="+mn-lt"/>
                          <a:ea typeface="+mn-ea"/>
                          <a:cs typeface="+mn-cs"/>
                        </a:rPr>
                        <a:t>Transient Response of Series &amp; Parallel R-L, R-C &amp; R-L-C Circuits for D.C. Excitations (using Laplace Transform) </a:t>
                      </a:r>
                      <a:endParaRPr lang="en-US" dirty="0"/>
                    </a:p>
                  </a:txBody>
                  <a:tcPr/>
                </a:tc>
                <a:tc>
                  <a:txBody>
                    <a:bodyPr/>
                    <a:lstStyle/>
                    <a:p>
                      <a:pPr algn="ctr"/>
                      <a:r>
                        <a:rPr lang="en-US" dirty="0" smtClean="0"/>
                        <a:t>2</a:t>
                      </a:r>
                      <a:endParaRPr lang="en-US" dirty="0"/>
                    </a:p>
                  </a:txBody>
                  <a:tcPr/>
                </a:tc>
              </a:tr>
              <a:tr h="870424">
                <a:tc>
                  <a:txBody>
                    <a:bodyPr/>
                    <a:lstStyle/>
                    <a:p>
                      <a:pPr algn="ctr"/>
                      <a:r>
                        <a:rPr lang="en-US" dirty="0" smtClean="0"/>
                        <a:t>12</a:t>
                      </a:r>
                      <a:endParaRPr lang="en-US" dirty="0"/>
                    </a:p>
                  </a:txBody>
                  <a:tcPr/>
                </a:tc>
                <a:tc>
                  <a:txBody>
                    <a:bodyPr/>
                    <a:lstStyle/>
                    <a:p>
                      <a:pPr algn="just"/>
                      <a:r>
                        <a:rPr lang="en-US" sz="1800" kern="1200" dirty="0" smtClean="0">
                          <a:solidFill>
                            <a:schemeClr val="dk1"/>
                          </a:solidFill>
                          <a:latin typeface="+mn-lt"/>
                          <a:ea typeface="+mn-ea"/>
                          <a:cs typeface="+mn-cs"/>
                        </a:rPr>
                        <a:t>Transient Response of Circuits by Laplace – Transformed  Circuit approach to impulse, step, ramp, sinusoidal &amp; exponential signals</a:t>
                      </a:r>
                      <a:endParaRPr lang="en-US" dirty="0"/>
                    </a:p>
                  </a:txBody>
                  <a:tcPr/>
                </a:tc>
                <a:tc>
                  <a:txBody>
                    <a:bodyPr/>
                    <a:lstStyle/>
                    <a:p>
                      <a:pPr algn="ctr"/>
                      <a:r>
                        <a:rPr lang="en-US" dirty="0" smtClean="0"/>
                        <a:t>2</a:t>
                      </a:r>
                      <a:endParaRPr lang="en-US" dirty="0"/>
                    </a:p>
                  </a:txBody>
                  <a:tcPr/>
                </a:tc>
              </a:tr>
            </a:tbl>
          </a:graphicData>
        </a:graphic>
      </p:graphicFrame>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457200" y="457200"/>
          <a:ext cx="8229600" cy="5854335"/>
        </p:xfrm>
        <a:graphic>
          <a:graphicData uri="http://schemas.openxmlformats.org/drawingml/2006/table">
            <a:tbl>
              <a:tblPr firstRow="1" bandRow="1">
                <a:tableStyleId>{21E4AEA4-8DFA-4A89-87EB-49C32662AFE0}</a:tableStyleId>
              </a:tblPr>
              <a:tblGrid>
                <a:gridCol w="914400"/>
                <a:gridCol w="5943600"/>
                <a:gridCol w="1371600"/>
              </a:tblGrid>
              <a:tr h="8599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err="1" smtClean="0"/>
                        <a:t>S.No</a:t>
                      </a:r>
                      <a:r>
                        <a:rPr lang="en-US" sz="1800" kern="1200" dirty="0" smtClean="0"/>
                        <a:t>.</a:t>
                      </a:r>
                      <a:endParaRPr lang="en-US" dirty="0" smtClean="0"/>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TOPICS TO BE COVERED</a:t>
                      </a:r>
                      <a:endParaRPr lang="en-US" dirty="0" smtClean="0"/>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Total No. of Lectures</a:t>
                      </a:r>
                      <a:endParaRPr lang="en-US" dirty="0" smtClean="0"/>
                    </a:p>
                    <a:p>
                      <a:pPr algn="ctr"/>
                      <a:endParaRPr lang="en-US" dirty="0"/>
                    </a:p>
                  </a:txBody>
                  <a:tcPr/>
                </a:tc>
              </a:tr>
              <a:tr h="533400">
                <a:tc>
                  <a:txBody>
                    <a:bodyPr/>
                    <a:lstStyle/>
                    <a:p>
                      <a:pPr algn="ctr"/>
                      <a:r>
                        <a:rPr lang="en-US" sz="1800" b="1" kern="1200" dirty="0" smtClean="0">
                          <a:solidFill>
                            <a:schemeClr val="dk1"/>
                          </a:solidFill>
                          <a:latin typeface="+mn-lt"/>
                          <a:ea typeface="+mn-ea"/>
                          <a:cs typeface="+mn-cs"/>
                        </a:rPr>
                        <a:t>UNIT-III</a:t>
                      </a:r>
                      <a:endParaRPr lang="en-US" dirty="0"/>
                    </a:p>
                  </a:txBody>
                  <a:tcPr/>
                </a:tc>
                <a:tc>
                  <a:txBody>
                    <a:bodyPr/>
                    <a:lstStyle/>
                    <a:p>
                      <a:pPr algn="ctr"/>
                      <a:r>
                        <a:rPr lang="en-US" sz="1800" b="1" kern="1200" dirty="0" smtClean="0">
                          <a:solidFill>
                            <a:schemeClr val="dk1"/>
                          </a:solidFill>
                          <a:latin typeface="+mn-lt"/>
                          <a:ea typeface="+mn-ea"/>
                          <a:cs typeface="+mn-cs"/>
                        </a:rPr>
                        <a:t>( Graph Theory &amp;Two-Port Networks)</a:t>
                      </a:r>
                      <a:endParaRPr lang="en-US" dirty="0"/>
                    </a:p>
                  </a:txBody>
                  <a:tcPr/>
                </a:tc>
                <a:tc>
                  <a:txBody>
                    <a:bodyPr/>
                    <a:lstStyle/>
                    <a:p>
                      <a:pPr algn="ctr"/>
                      <a:r>
                        <a:rPr lang="en-US" dirty="0" smtClean="0"/>
                        <a:t>1</a:t>
                      </a:r>
                      <a:endParaRPr lang="en-US" dirty="0"/>
                    </a:p>
                  </a:txBody>
                  <a:tcPr/>
                </a:tc>
              </a:tr>
              <a:tr h="859971">
                <a:tc>
                  <a:txBody>
                    <a:bodyPr/>
                    <a:lstStyle/>
                    <a:p>
                      <a:pPr algn="ctr"/>
                      <a:r>
                        <a:rPr lang="en-US" sz="2000" dirty="0" smtClean="0"/>
                        <a:t>13</a:t>
                      </a:r>
                      <a:endParaRPr lang="en-US" sz="2000" dirty="0"/>
                    </a:p>
                  </a:txBody>
                  <a:tcPr/>
                </a:tc>
                <a:tc>
                  <a:txBody>
                    <a:bodyPr/>
                    <a:lstStyle/>
                    <a:p>
                      <a:pPr algn="just"/>
                      <a:r>
                        <a:rPr lang="en-US" sz="2000" kern="1200" dirty="0" smtClean="0">
                          <a:solidFill>
                            <a:schemeClr val="dk1"/>
                          </a:solidFill>
                          <a:latin typeface="+mn-lt"/>
                          <a:ea typeface="+mn-ea"/>
                          <a:cs typeface="+mn-cs"/>
                        </a:rPr>
                        <a:t>Concept of tree, twig, links, Incidence matrix </a:t>
                      </a:r>
                      <a:endParaRPr lang="en-US" sz="2000" dirty="0"/>
                    </a:p>
                  </a:txBody>
                  <a:tcPr/>
                </a:tc>
                <a:tc>
                  <a:txBody>
                    <a:bodyPr/>
                    <a:lstStyle/>
                    <a:p>
                      <a:pPr algn="ctr"/>
                      <a:r>
                        <a:rPr lang="en-US" dirty="0" smtClean="0"/>
                        <a:t>2</a:t>
                      </a:r>
                      <a:endParaRPr lang="en-US" dirty="0"/>
                    </a:p>
                  </a:txBody>
                  <a:tcPr/>
                </a:tc>
              </a:tr>
              <a:tr h="859971">
                <a:tc>
                  <a:txBody>
                    <a:bodyPr/>
                    <a:lstStyle/>
                    <a:p>
                      <a:pPr algn="ctr"/>
                      <a:r>
                        <a:rPr lang="en-US" sz="2000" dirty="0" smtClean="0"/>
                        <a:t>14</a:t>
                      </a:r>
                      <a:endParaRPr lang="en-US" sz="2000" dirty="0"/>
                    </a:p>
                  </a:txBody>
                  <a:tcPr/>
                </a:tc>
                <a:tc>
                  <a:txBody>
                    <a:bodyPr/>
                    <a:lstStyle/>
                    <a:p>
                      <a:pPr algn="just"/>
                      <a:r>
                        <a:rPr lang="en-US" sz="2000" kern="1200" dirty="0" smtClean="0">
                          <a:solidFill>
                            <a:schemeClr val="dk1"/>
                          </a:solidFill>
                          <a:latin typeface="+mn-lt"/>
                          <a:ea typeface="+mn-ea"/>
                          <a:cs typeface="+mn-cs"/>
                        </a:rPr>
                        <a:t>tie set matrix, cut set matrix and application to solve electric networks</a:t>
                      </a:r>
                      <a:endParaRPr lang="en-US" sz="2000" dirty="0"/>
                    </a:p>
                  </a:txBody>
                  <a:tcPr/>
                </a:tc>
                <a:tc>
                  <a:txBody>
                    <a:bodyPr/>
                    <a:lstStyle/>
                    <a:p>
                      <a:pPr algn="ctr"/>
                      <a:r>
                        <a:rPr lang="en-US" dirty="0" smtClean="0"/>
                        <a:t>2</a:t>
                      </a:r>
                      <a:endParaRPr lang="en-US" dirty="0"/>
                    </a:p>
                  </a:txBody>
                  <a:tcPr/>
                </a:tc>
              </a:tr>
              <a:tr h="859971">
                <a:tc>
                  <a:txBody>
                    <a:bodyPr/>
                    <a:lstStyle/>
                    <a:p>
                      <a:pPr algn="ctr"/>
                      <a:r>
                        <a:rPr lang="en-US" sz="2000" dirty="0" smtClean="0"/>
                        <a:t>15</a:t>
                      </a:r>
                      <a:endParaRPr lang="en-US" sz="2000" dirty="0"/>
                    </a:p>
                  </a:txBody>
                  <a:tcPr/>
                </a:tc>
                <a:tc>
                  <a:txBody>
                    <a:bodyPr/>
                    <a:lstStyle/>
                    <a:p>
                      <a:pPr algn="just"/>
                      <a:r>
                        <a:rPr lang="en-US" sz="2000" kern="1200" dirty="0" smtClean="0">
                          <a:solidFill>
                            <a:schemeClr val="dk1"/>
                          </a:solidFill>
                          <a:latin typeface="+mn-lt"/>
                          <a:ea typeface="+mn-ea"/>
                          <a:cs typeface="+mn-cs"/>
                        </a:rPr>
                        <a:t>Introduction of Two-Port Networks, Various parameters and their inter-conversion</a:t>
                      </a:r>
                      <a:endParaRPr lang="en-US" sz="2000" dirty="0"/>
                    </a:p>
                  </a:txBody>
                  <a:tcPr/>
                </a:tc>
                <a:tc>
                  <a:txBody>
                    <a:bodyPr/>
                    <a:lstStyle/>
                    <a:p>
                      <a:pPr algn="ctr"/>
                      <a:r>
                        <a:rPr lang="en-US" dirty="0" smtClean="0"/>
                        <a:t>2</a:t>
                      </a:r>
                      <a:endParaRPr lang="en-US" dirty="0"/>
                    </a:p>
                  </a:txBody>
                  <a:tcPr/>
                </a:tc>
              </a:tr>
              <a:tr h="859971">
                <a:tc>
                  <a:txBody>
                    <a:bodyPr/>
                    <a:lstStyle/>
                    <a:p>
                      <a:pPr algn="ctr"/>
                      <a:r>
                        <a:rPr lang="en-US" sz="2000" dirty="0" smtClean="0"/>
                        <a:t>16</a:t>
                      </a:r>
                      <a:endParaRPr lang="en-US" sz="2000" dirty="0"/>
                    </a:p>
                  </a:txBody>
                  <a:tcPr/>
                </a:tc>
                <a:tc>
                  <a:txBody>
                    <a:bodyPr/>
                    <a:lstStyle/>
                    <a:p>
                      <a:pPr algn="just"/>
                      <a:r>
                        <a:rPr lang="en-US" sz="2000" kern="1200" dirty="0" smtClean="0">
                          <a:solidFill>
                            <a:schemeClr val="dk1"/>
                          </a:solidFill>
                          <a:latin typeface="+mn-lt"/>
                          <a:ea typeface="+mn-ea"/>
                          <a:cs typeface="+mn-cs"/>
                        </a:rPr>
                        <a:t>Inter-connections of two port networks</a:t>
                      </a:r>
                      <a:endParaRPr lang="en-US" sz="2000" dirty="0"/>
                    </a:p>
                  </a:txBody>
                  <a:tcPr/>
                </a:tc>
                <a:tc>
                  <a:txBody>
                    <a:bodyPr/>
                    <a:lstStyle/>
                    <a:p>
                      <a:pPr algn="ctr"/>
                      <a:r>
                        <a:rPr lang="en-US" dirty="0" smtClean="0"/>
                        <a:t>2</a:t>
                      </a:r>
                      <a:endParaRPr lang="en-US" dirty="0"/>
                    </a:p>
                  </a:txBody>
                  <a:tcPr/>
                </a:tc>
              </a:tr>
              <a:tr h="859971">
                <a:tc>
                  <a:txBody>
                    <a:bodyPr/>
                    <a:lstStyle/>
                    <a:p>
                      <a:pPr algn="ctr"/>
                      <a:r>
                        <a:rPr lang="en-US" sz="2000" dirty="0" smtClean="0"/>
                        <a:t>17</a:t>
                      </a:r>
                      <a:endParaRPr lang="en-US" sz="2000" dirty="0"/>
                    </a:p>
                  </a:txBody>
                  <a:tcPr/>
                </a:tc>
                <a:tc>
                  <a:txBody>
                    <a:bodyPr/>
                    <a:lstStyle/>
                    <a:p>
                      <a:pPr algn="just"/>
                      <a:r>
                        <a:rPr lang="en-US" sz="2000" kern="1200" dirty="0" smtClean="0">
                          <a:solidFill>
                            <a:schemeClr val="dk1"/>
                          </a:solidFill>
                          <a:latin typeface="+mn-lt"/>
                          <a:ea typeface="+mn-ea"/>
                          <a:cs typeface="+mn-cs"/>
                        </a:rPr>
                        <a:t>Open-circuit &amp; short circuit Impedances, Image Impedances and their inter-relation</a:t>
                      </a:r>
                      <a:endParaRPr lang="en-US" sz="2000" dirty="0"/>
                    </a:p>
                  </a:txBody>
                  <a:tcPr/>
                </a:tc>
                <a:tc>
                  <a:txBody>
                    <a:bodyPr/>
                    <a:lstStyle/>
                    <a:p>
                      <a:pPr algn="ctr"/>
                      <a:r>
                        <a:rPr lang="en-US" dirty="0" smtClean="0"/>
                        <a:t>2</a:t>
                      </a:r>
                      <a:endParaRPr lang="en-US" dirty="0"/>
                    </a:p>
                  </a:txBody>
                  <a:tcPr/>
                </a:tc>
              </a:tr>
            </a:tbl>
          </a:graphicData>
        </a:graphic>
      </p:graphicFrame>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2872</TotalTime>
  <Words>1219</Words>
  <Application>Microsoft Office PowerPoint</Application>
  <PresentationFormat>On-screen Show (4:3)</PresentationFormat>
  <Paragraphs>204</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Equity</vt:lpstr>
      <vt:lpstr>CIRCUIT AND SYSTEMS</vt:lpstr>
      <vt:lpstr>Slide 2</vt:lpstr>
      <vt:lpstr>SYLLABUS </vt:lpstr>
      <vt:lpstr>Slide 4</vt:lpstr>
      <vt:lpstr>OBJECTIVE</vt:lpstr>
      <vt:lpstr>Slide 6</vt:lpstr>
      <vt:lpstr>LECTURE PLAN</vt:lpstr>
      <vt:lpstr>Slide 8</vt:lpstr>
      <vt:lpstr>Slide 9</vt:lpstr>
      <vt:lpstr>Slide 10</vt:lpstr>
      <vt:lpstr>INTRODUCTION</vt:lpstr>
      <vt:lpstr>Slide 12</vt:lpstr>
      <vt:lpstr>Slide 13</vt:lpstr>
      <vt:lpstr>Circuit Elements</vt:lpstr>
      <vt:lpstr>Unilateral &amp; Bilateral Elements</vt:lpstr>
      <vt:lpstr>Slide 16</vt:lpstr>
      <vt:lpstr>Linear &amp; Non-linear Elements</vt:lpstr>
      <vt:lpstr>Slide 18</vt:lpstr>
      <vt:lpstr>Active &amp; Passive Elements</vt:lpstr>
      <vt:lpstr>Slide 20</vt:lpstr>
      <vt:lpstr>Lumped &amp; Distributed Elements</vt:lpstr>
      <vt:lpstr>ELECTRICAL ENERGY SOURCES</vt:lpstr>
      <vt:lpstr>Slide 23</vt:lpstr>
      <vt:lpstr>Slide 24</vt:lpstr>
      <vt:lpstr>Slide 25</vt:lpstr>
      <vt:lpstr>Slide 26</vt:lpstr>
      <vt:lpstr>Dependent or Controlled sources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CIRCUITS AND SYSTEMS</dc:title>
  <dc:creator>Lalit Aggarwal</dc:creator>
  <cp:lastModifiedBy>Lalit Aggarwal</cp:lastModifiedBy>
  <cp:revision>191</cp:revision>
  <dcterms:created xsi:type="dcterms:W3CDTF">2006-08-16T00:00:00Z</dcterms:created>
  <dcterms:modified xsi:type="dcterms:W3CDTF">2020-08-30T08:48:37Z</dcterms:modified>
</cp:coreProperties>
</file>