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Playball"/>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Playball-regular.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slide" Target="slides/slide39.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3.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1.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09e7617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09e7617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09e76176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09e76176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09e76176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09e76176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9e76176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09e76176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09e76176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09e76176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9e76176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9e76176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09e76176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09e76176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09e76176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09e76176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09e76176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09e76176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09e76176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09e76176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09e76176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09e76176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09e7617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09e7617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0341a5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0341a5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0341a5b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0341a5b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0341a5b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0341a5b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0341a5b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0341a5b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0341a5b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0341a5b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0341a5b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0341a5b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0341a5b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0341a5b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0341a5b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0341a5b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0341a5b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0341a5b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0341a5b3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0341a5b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09e76176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09e76176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0341a5b3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0341a5b3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0341a5b3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0341a5b3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0341a5b3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0341a5b3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0341a5b3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0341a5b3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0341a5b3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0341a5b3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0341a5b3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0341a5b3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90341a5b3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90341a5b3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0341a5b3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0341a5b3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0341a5b3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0341a5b3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0341a5b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0341a5b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09e76176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09e76176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09e76176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09e76176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09e76176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09e76176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09e76176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09e76176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09e76176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09e76176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09e76176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09e76176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hyperlink" Target="https://en.wikipedia.org/wiki/Language" TargetMode="External"/><Relationship Id="rId4" Type="http://schemas.openxmlformats.org/officeDocument/2006/relationships/hyperlink" Target="https://en.wikipedia.org/wiki/Dialec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nvSpPr>
        <p:spPr>
          <a:xfrm>
            <a:off x="1803150" y="977400"/>
            <a:ext cx="5537700" cy="25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5000">
                <a:solidFill>
                  <a:srgbClr val="FFFFFF"/>
                </a:solidFill>
                <a:latin typeface="Playball"/>
                <a:ea typeface="Playball"/>
                <a:cs typeface="Playball"/>
                <a:sym typeface="Playball"/>
              </a:rPr>
              <a:t>Communication Skills For Professionals </a:t>
            </a:r>
            <a:endParaRPr sz="5000">
              <a:solidFill>
                <a:srgbClr val="FFFFFF"/>
              </a:solidFill>
              <a:latin typeface="Playball"/>
              <a:ea typeface="Playball"/>
              <a:cs typeface="Playball"/>
              <a:sym typeface="Playball"/>
            </a:endParaRPr>
          </a:p>
        </p:txBody>
      </p:sp>
      <p:sp>
        <p:nvSpPr>
          <p:cNvPr id="55" name="Google Shape;55;p13"/>
          <p:cNvSpPr txBox="1"/>
          <p:nvPr/>
        </p:nvSpPr>
        <p:spPr>
          <a:xfrm>
            <a:off x="1803150" y="3560400"/>
            <a:ext cx="5537700" cy="10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FFFFFF"/>
                </a:solidFill>
              </a:rPr>
              <a:t>Lecture Series by Dr. Mahim Sharma</a:t>
            </a:r>
            <a:endParaRPr sz="2400">
              <a:solidFill>
                <a:srgbClr val="FFFFFF"/>
              </a:solidFill>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13" name="Shape 113"/>
        <p:cNvGrpSpPr/>
        <p:nvPr/>
      </p:nvGrpSpPr>
      <p:grpSpPr>
        <a:xfrm>
          <a:off x="0" y="0"/>
          <a:ext cx="0" cy="0"/>
          <a:chOff x="0" y="0"/>
          <a:chExt cx="0" cy="0"/>
        </a:xfrm>
      </p:grpSpPr>
      <p:sp>
        <p:nvSpPr>
          <p:cNvPr id="114" name="Google Shape;114;p22"/>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7</a:t>
            </a:r>
            <a:endParaRPr sz="3100">
              <a:solidFill>
                <a:srgbClr val="FFFFFF"/>
              </a:solidFill>
              <a:latin typeface="Playball"/>
              <a:ea typeface="Playball"/>
              <a:cs typeface="Playball"/>
              <a:sym typeface="Playball"/>
            </a:endParaRPr>
          </a:p>
        </p:txBody>
      </p:sp>
      <p:sp>
        <p:nvSpPr>
          <p:cNvPr id="115" name="Google Shape;115;p22"/>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Evenings are important for winding down before sleep; however, dietician Geraldine Georgeou warns that an after-five carbohydrate-fast is more cultural myth than chronobiological demand. This will deprive your body of vital energy needs. Overloading your gut could lead to indigestion, though. Our digestive tracts do not shut down for the night entirely, but their work slows to a crawl as our bodies prepare for sleep. Consuming a modest snack should be entirely sufficient.</a:t>
            </a:r>
            <a:endParaRPr sz="28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19" name="Shape 119"/>
        <p:cNvGrpSpPr/>
        <p:nvPr/>
      </p:nvGrpSpPr>
      <p:grpSpPr>
        <a:xfrm>
          <a:off x="0" y="0"/>
          <a:ext cx="0" cy="0"/>
          <a:chOff x="0" y="0"/>
          <a:chExt cx="0" cy="0"/>
        </a:xfrm>
      </p:grpSpPr>
      <p:sp>
        <p:nvSpPr>
          <p:cNvPr id="120" name="Google Shape;120;p23"/>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8</a:t>
            </a:r>
            <a:endParaRPr sz="3100">
              <a:solidFill>
                <a:srgbClr val="FFFFFF"/>
              </a:solidFill>
              <a:latin typeface="Playball"/>
              <a:ea typeface="Playball"/>
              <a:cs typeface="Playball"/>
              <a:sym typeface="Playball"/>
            </a:endParaRPr>
          </a:p>
        </p:txBody>
      </p:sp>
      <p:sp>
        <p:nvSpPr>
          <p:cNvPr id="121" name="Google Shape;121;p23"/>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The first of our three brains to evolve is what scientists call the reptilian cortex. This brain sustains the elementary activities of animal survival such as respiration, adequate rest and a beating heart. We are not required to consciously “think” about these activities. The reptilian cortex also houses the “startle centre”, a mechanism that facilitates swift reactions to unexpected occurrences in our surroundings. That panicked lurch you experience when a door slams shut somewhere in the house, or the heightened awareness you feel when a twig cracks in a nearby bush while out on an evening stroll are both examples of the reptilian cortex at work.</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25" name="Shape 125"/>
        <p:cNvGrpSpPr/>
        <p:nvPr/>
      </p:nvGrpSpPr>
      <p:grpSpPr>
        <a:xfrm>
          <a:off x="0" y="0"/>
          <a:ext cx="0" cy="0"/>
          <a:chOff x="0" y="0"/>
          <a:chExt cx="0" cy="0"/>
        </a:xfrm>
      </p:grpSpPr>
      <p:sp>
        <p:nvSpPr>
          <p:cNvPr id="126" name="Google Shape;126;p24"/>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9</a:t>
            </a:r>
            <a:endParaRPr sz="3100">
              <a:solidFill>
                <a:srgbClr val="FFFFFF"/>
              </a:solidFill>
              <a:latin typeface="Playball"/>
              <a:ea typeface="Playball"/>
              <a:cs typeface="Playball"/>
              <a:sym typeface="Playball"/>
            </a:endParaRPr>
          </a:p>
        </p:txBody>
      </p:sp>
      <p:sp>
        <p:nvSpPr>
          <p:cNvPr id="127" name="Google Shape;127;p24"/>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1900">
                <a:solidFill>
                  <a:srgbClr val="FFFFFF"/>
                </a:solidFill>
                <a:latin typeface="Calibri"/>
                <a:ea typeface="Calibri"/>
                <a:cs typeface="Calibri"/>
                <a:sym typeface="Calibri"/>
              </a:rPr>
              <a:t>When it comes to our interaction with others, the reptilian brain offers up only the most basic impulses: aggression, mating, and territorial defence. There is no great difference, in this sense, between a crocodile defending its spot along the river and a turf war between two urban gangs. Although the lizard may stake a claim to its habitat, it exerts total indifference toward the well-being of its young. Listen to the anguished squeal of a dolphin separated from its pod or witness the sight of elephants mourning their dead, however, and it is clear that a new development is at play. Scientists have identified this as the limbic cortex. </a:t>
            </a:r>
            <a:endParaRPr sz="27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25"/>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10</a:t>
            </a:r>
            <a:endParaRPr sz="3100">
              <a:solidFill>
                <a:srgbClr val="FFFFFF"/>
              </a:solidFill>
              <a:latin typeface="Playball"/>
              <a:ea typeface="Playball"/>
              <a:cs typeface="Playball"/>
              <a:sym typeface="Playball"/>
            </a:endParaRPr>
          </a:p>
        </p:txBody>
      </p:sp>
      <p:sp>
        <p:nvSpPr>
          <p:cNvPr id="133" name="Google Shape;133;p25"/>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Unique to mammals, the limbic cortex impels creatures to nurture their offspring by delivering feelings of tenderness and warmth to the parent when children are nearby. These same sensations also cause mammals to develop various types of social relations and kinship networks. When we are with others of “our kind” – be it at soccer practice, church, school or a nightclub – we experience positive sensations of togetherness, solidarity and comfort. If we spend too long away from these networks, then loneliness sets in and encourages us to seek companionship. </a:t>
            </a:r>
            <a:endParaRPr sz="35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37" name="Shape 137"/>
        <p:cNvGrpSpPr/>
        <p:nvPr/>
      </p:nvGrpSpPr>
      <p:grpSpPr>
        <a:xfrm>
          <a:off x="0" y="0"/>
          <a:ext cx="0" cy="0"/>
          <a:chOff x="0" y="0"/>
          <a:chExt cx="0" cy="0"/>
        </a:xfrm>
      </p:grpSpPr>
      <p:sp>
        <p:nvSpPr>
          <p:cNvPr id="138" name="Google Shape;138;p26"/>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11</a:t>
            </a:r>
            <a:endParaRPr sz="3100">
              <a:solidFill>
                <a:srgbClr val="FFFFFF"/>
              </a:solidFill>
              <a:latin typeface="Playball"/>
              <a:ea typeface="Playball"/>
              <a:cs typeface="Playball"/>
              <a:sym typeface="Playball"/>
            </a:endParaRPr>
          </a:p>
        </p:txBody>
      </p:sp>
      <p:sp>
        <p:nvSpPr>
          <p:cNvPr id="139" name="Google Shape;139;p26"/>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Only human capabilities extend far beyond the scope of these two cortexes. Humans eat, sleep and play, but we also speak, plot, rationalise and debate finer points of morality. Our unique abilities are the result of an expansive third brain – the neocortex – which engages with logic, reason and ideas. The power of the neocortex comes from its ability to think beyond the present, concrete moment. While other mammals are mainly restricted to impulsive actions (although some, such as apes, can learn and remember simple lessons), humans can think about the “big picture”.</a:t>
            </a:r>
            <a:r>
              <a:rPr lang="en-GB" sz="2000">
                <a:solidFill>
                  <a:srgbClr val="FFFFFF"/>
                </a:solidFill>
                <a:latin typeface="Calibri"/>
                <a:ea typeface="Calibri"/>
                <a:cs typeface="Calibri"/>
                <a:sym typeface="Calibri"/>
              </a:rPr>
              <a:t> </a:t>
            </a:r>
            <a:endParaRPr sz="35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43" name="Shape 143"/>
        <p:cNvGrpSpPr/>
        <p:nvPr/>
      </p:nvGrpSpPr>
      <p:grpSpPr>
        <a:xfrm>
          <a:off x="0" y="0"/>
          <a:ext cx="0" cy="0"/>
          <a:chOff x="0" y="0"/>
          <a:chExt cx="0" cy="0"/>
        </a:xfrm>
      </p:grpSpPr>
      <p:sp>
        <p:nvSpPr>
          <p:cNvPr id="144" name="Google Shape;144;p27"/>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12</a:t>
            </a:r>
            <a:endParaRPr sz="3100">
              <a:solidFill>
                <a:srgbClr val="FFFFFF"/>
              </a:solidFill>
              <a:latin typeface="Playball"/>
              <a:ea typeface="Playball"/>
              <a:cs typeface="Playball"/>
              <a:sym typeface="Playball"/>
            </a:endParaRPr>
          </a:p>
        </p:txBody>
      </p:sp>
      <p:sp>
        <p:nvSpPr>
          <p:cNvPr id="145" name="Google Shape;145;p27"/>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We can string together simple lessons (for example, an apple drops downwards from a tree; hurting others causes unhappiness) to develop complex theories of physical or social phenomena (such as the laws of gravity and a concern for human rights). The neocortex is also responsible for the process by which we decide on and commit to particular courses of action. Strung together over time, these choices can accumulate into feats of progress unknown to other animals. Anticipating a better grade on the following morning’s exam, a student can ignore the limbic urge to socialise and go to sleep early instead.</a:t>
            </a:r>
            <a:r>
              <a:rPr lang="en-GB" sz="2000">
                <a:solidFill>
                  <a:srgbClr val="FFFFFF"/>
                </a:solidFill>
                <a:latin typeface="Calibri"/>
                <a:ea typeface="Calibri"/>
                <a:cs typeface="Calibri"/>
                <a:sym typeface="Calibri"/>
              </a:rPr>
              <a:t> </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49" name="Shape 149"/>
        <p:cNvGrpSpPr/>
        <p:nvPr/>
      </p:nvGrpSpPr>
      <p:grpSpPr>
        <a:xfrm>
          <a:off x="0" y="0"/>
          <a:ext cx="0" cy="0"/>
          <a:chOff x="0" y="0"/>
          <a:chExt cx="0" cy="0"/>
        </a:xfrm>
      </p:grpSpPr>
      <p:sp>
        <p:nvSpPr>
          <p:cNvPr id="150" name="Google Shape;150;p28"/>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13</a:t>
            </a:r>
            <a:endParaRPr sz="3100">
              <a:solidFill>
                <a:srgbClr val="FFFFFF"/>
              </a:solidFill>
              <a:latin typeface="Playball"/>
              <a:ea typeface="Playball"/>
              <a:cs typeface="Playball"/>
              <a:sym typeface="Playball"/>
            </a:endParaRPr>
          </a:p>
        </p:txBody>
      </p:sp>
      <p:sp>
        <p:nvSpPr>
          <p:cNvPr id="151" name="Google Shape;151;p28"/>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Over three years, this ongoing sacrifice translates into a first class degree and a scholarship to graduate school; over a lifetime, it can mean ground-breaking contributions to human knowledge and development. The ability to sacrifice our drive for immediate satisfaction in order to benefit later is a product of the neocortex. </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Understanding the triune brain can help us appreciate the different natures of brain damage and psychological disorders. The most devastating form of brain damage, for example, is a condition in which someone is understood to be brain dead.</a:t>
            </a:r>
            <a:r>
              <a:rPr lang="en-GB" sz="2000">
                <a:solidFill>
                  <a:srgbClr val="FFFFFF"/>
                </a:solidFill>
                <a:latin typeface="Calibri"/>
                <a:ea typeface="Calibri"/>
                <a:cs typeface="Calibri"/>
                <a:sym typeface="Calibri"/>
              </a:rPr>
              <a:t> </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55" name="Shape 155"/>
        <p:cNvGrpSpPr/>
        <p:nvPr/>
      </p:nvGrpSpPr>
      <p:grpSpPr>
        <a:xfrm>
          <a:off x="0" y="0"/>
          <a:ext cx="0" cy="0"/>
          <a:chOff x="0" y="0"/>
          <a:chExt cx="0" cy="0"/>
        </a:xfrm>
      </p:grpSpPr>
      <p:sp>
        <p:nvSpPr>
          <p:cNvPr id="156" name="Google Shape;156;p29"/>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14</a:t>
            </a:r>
            <a:endParaRPr sz="3100">
              <a:solidFill>
                <a:srgbClr val="FFFFFF"/>
              </a:solidFill>
              <a:latin typeface="Playball"/>
              <a:ea typeface="Playball"/>
              <a:cs typeface="Playball"/>
              <a:sym typeface="Playball"/>
            </a:endParaRPr>
          </a:p>
        </p:txBody>
      </p:sp>
      <p:sp>
        <p:nvSpPr>
          <p:cNvPr id="157" name="Google Shape;157;p29"/>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In this state a person appears merely unconscious – sleeping, perhaps – but this is illusory. Here, the reptilian brain is functioning on autopilot despite the permanent loss of other cortexes.   </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Disturbances to the limbic cortex are registered in a different manner. Pups with limbic damage can move around and feed themselves well enough but do not register the presence of their littermates. Scientists have observed how, after a limbic lobotomy, “one impaired monkey stepped on his outraged peers as if treading on a log or a rock”.</a:t>
            </a:r>
            <a:r>
              <a:rPr lang="en-GB" sz="2000">
                <a:solidFill>
                  <a:srgbClr val="FFFFFF"/>
                </a:solidFill>
                <a:latin typeface="Calibri"/>
                <a:ea typeface="Calibri"/>
                <a:cs typeface="Calibri"/>
                <a:sym typeface="Calibri"/>
              </a:rPr>
              <a:t> </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61" name="Shape 161"/>
        <p:cNvGrpSpPr/>
        <p:nvPr/>
      </p:nvGrpSpPr>
      <p:grpSpPr>
        <a:xfrm>
          <a:off x="0" y="0"/>
          <a:ext cx="0" cy="0"/>
          <a:chOff x="0" y="0"/>
          <a:chExt cx="0" cy="0"/>
        </a:xfrm>
      </p:grpSpPr>
      <p:sp>
        <p:nvSpPr>
          <p:cNvPr id="162" name="Google Shape;162;p30"/>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15</a:t>
            </a:r>
            <a:endParaRPr sz="3100">
              <a:solidFill>
                <a:srgbClr val="FFFFFF"/>
              </a:solidFill>
              <a:latin typeface="Playball"/>
              <a:ea typeface="Playball"/>
              <a:cs typeface="Playball"/>
              <a:sym typeface="Playball"/>
            </a:endParaRPr>
          </a:p>
        </p:txBody>
      </p:sp>
      <p:sp>
        <p:nvSpPr>
          <p:cNvPr id="163" name="Google Shape;163;p30"/>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In our own species, limbic damage is closely related to sociopathic behaviour. Sociopaths in possession of fully-functioning </a:t>
            </a:r>
            <a:r>
              <a:rPr lang="en-GB" sz="2000">
                <a:solidFill>
                  <a:srgbClr val="FFFFFF"/>
                </a:solidFill>
                <a:latin typeface="Calibri"/>
                <a:ea typeface="Calibri"/>
                <a:cs typeface="Calibri"/>
                <a:sym typeface="Calibri"/>
              </a:rPr>
              <a:t>neocortex</a:t>
            </a:r>
            <a:r>
              <a:rPr lang="en-GB" sz="2000">
                <a:solidFill>
                  <a:srgbClr val="FFFFFF"/>
                </a:solidFill>
                <a:latin typeface="Calibri"/>
                <a:ea typeface="Calibri"/>
                <a:cs typeface="Calibri"/>
                <a:sym typeface="Calibri"/>
              </a:rPr>
              <a:t> are often shrewd and emotionally intelligent people but lack any ability to relate to, empathise with or express concern for others.</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One of the neurological wonders of history occurred when a railway worker named Phineas Gage survived an incident during which a metal rod skewered his skull, taking a considerable amount of his neocortex with it. Though Gage continued to live and work as before, his fellow employees observed a shift in the equilibrium of his personality.</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67" name="Shape 167"/>
        <p:cNvGrpSpPr/>
        <p:nvPr/>
      </p:nvGrpSpPr>
      <p:grpSpPr>
        <a:xfrm>
          <a:off x="0" y="0"/>
          <a:ext cx="0" cy="0"/>
          <a:chOff x="0" y="0"/>
          <a:chExt cx="0" cy="0"/>
        </a:xfrm>
      </p:grpSpPr>
      <p:sp>
        <p:nvSpPr>
          <p:cNvPr id="168" name="Google Shape;168;p31"/>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16</a:t>
            </a:r>
            <a:endParaRPr sz="3100">
              <a:solidFill>
                <a:srgbClr val="FFFFFF"/>
              </a:solidFill>
              <a:latin typeface="Playball"/>
              <a:ea typeface="Playball"/>
              <a:cs typeface="Playball"/>
              <a:sym typeface="Playball"/>
            </a:endParaRPr>
          </a:p>
        </p:txBody>
      </p:sp>
      <p:sp>
        <p:nvSpPr>
          <p:cNvPr id="169" name="Google Shape;169;p31"/>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Gage’s animal propensities were now sharply pronounced while his intellectual abilities suffered; garrulous or obscene jokes replaced his once quick wit. New findings suggest, however, that Gage managed to soften these abrupt changes over time and rediscover an appropriate social manner. This would indicate that reparative therapy has the potential to help patients with advanced brain trauma to gain an improved quality of life. It relished a place in Science where </a:t>
            </a:r>
            <a:r>
              <a:rPr lang="en-GB" sz="2000">
                <a:solidFill>
                  <a:srgbClr val="FFFFFF"/>
                </a:solidFill>
                <a:latin typeface="Calibri"/>
                <a:ea typeface="Calibri"/>
                <a:cs typeface="Calibri"/>
                <a:sym typeface="Calibri"/>
              </a:rPr>
              <a:t>applicability</a:t>
            </a:r>
            <a:r>
              <a:rPr lang="en-GB" sz="2000">
                <a:solidFill>
                  <a:srgbClr val="FFFFFF"/>
                </a:solidFill>
                <a:latin typeface="Calibri"/>
                <a:ea typeface="Calibri"/>
                <a:cs typeface="Calibri"/>
                <a:sym typeface="Calibri"/>
              </a:rPr>
              <a:t> </a:t>
            </a:r>
            <a:r>
              <a:rPr lang="en-GB" sz="2000">
                <a:solidFill>
                  <a:srgbClr val="FFFFFF"/>
                </a:solidFill>
                <a:latin typeface="Calibri"/>
                <a:ea typeface="Calibri"/>
                <a:cs typeface="Calibri"/>
                <a:sym typeface="Calibri"/>
              </a:rPr>
              <a:t>superseded the theoretical praxis of existence. </a:t>
            </a:r>
            <a:r>
              <a:rPr lang="en-GB" sz="2000">
                <a:solidFill>
                  <a:srgbClr val="FFFFFF"/>
                </a:solidFill>
                <a:latin typeface="Calibri"/>
                <a:ea typeface="Calibri"/>
                <a:cs typeface="Calibri"/>
                <a:sym typeface="Calibri"/>
              </a:rPr>
              <a:t> </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nvSpPr>
        <p:spPr>
          <a:xfrm>
            <a:off x="1803150" y="977400"/>
            <a:ext cx="5537700" cy="25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5000">
                <a:solidFill>
                  <a:srgbClr val="FFFFFF"/>
                </a:solidFill>
                <a:latin typeface="Playball"/>
                <a:ea typeface="Playball"/>
                <a:cs typeface="Playball"/>
                <a:sym typeface="Playball"/>
              </a:rPr>
              <a:t>Activity 3:</a:t>
            </a:r>
            <a:endParaRPr sz="5000">
              <a:solidFill>
                <a:srgbClr val="FFFFFF"/>
              </a:solidFill>
              <a:latin typeface="Playball"/>
              <a:ea typeface="Playball"/>
              <a:cs typeface="Playball"/>
              <a:sym typeface="Playball"/>
            </a:endParaRPr>
          </a:p>
          <a:p>
            <a:pPr indent="0" lvl="0" marL="0" rtl="0" algn="ctr">
              <a:spcBef>
                <a:spcPts val="0"/>
              </a:spcBef>
              <a:spcAft>
                <a:spcPts val="0"/>
              </a:spcAft>
              <a:buNone/>
            </a:pPr>
            <a:r>
              <a:rPr lang="en-GB" sz="5000">
                <a:solidFill>
                  <a:srgbClr val="FFFFFF"/>
                </a:solidFill>
                <a:latin typeface="Playball"/>
                <a:ea typeface="Playball"/>
                <a:cs typeface="Playball"/>
                <a:sym typeface="Playball"/>
              </a:rPr>
              <a:t>Reading</a:t>
            </a:r>
            <a:endParaRPr sz="5000">
              <a:solidFill>
                <a:srgbClr val="FFFFFF"/>
              </a:solidFill>
              <a:latin typeface="Playball"/>
              <a:ea typeface="Playball"/>
              <a:cs typeface="Playball"/>
              <a:sym typeface="Playball"/>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32"/>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17</a:t>
            </a:r>
            <a:endParaRPr sz="3100">
              <a:solidFill>
                <a:srgbClr val="FFFFFF"/>
              </a:solidFill>
              <a:latin typeface="Playball"/>
              <a:ea typeface="Playball"/>
              <a:cs typeface="Playball"/>
              <a:sym typeface="Playball"/>
            </a:endParaRPr>
          </a:p>
        </p:txBody>
      </p:sp>
      <p:sp>
        <p:nvSpPr>
          <p:cNvPr id="175" name="Google Shape;175;p32"/>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In recent years we have all been exposed to dire media reports concerning the impending demise of global coal and oil reserves, but the depletion of another key non-renewable resource continues without receiving much press at all. Helium – an inert, odourless, monatomic element known to lay people as the substance that makes balloons float and voices squeak when inhaled – could be gone from this planet within a generation.Helium itself is not rare; there is actually a plentiful supply of it in the cosmos. In fact, 24 percent of our galaxy’s elemental mass consists of helium, which makes it the second most abundant element in our universe.</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33"/>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18</a:t>
            </a:r>
            <a:endParaRPr sz="3100">
              <a:solidFill>
                <a:srgbClr val="FFFFFF"/>
              </a:solidFill>
              <a:latin typeface="Playball"/>
              <a:ea typeface="Playball"/>
              <a:cs typeface="Playball"/>
              <a:sym typeface="Playball"/>
            </a:endParaRPr>
          </a:p>
        </p:txBody>
      </p:sp>
      <p:sp>
        <p:nvSpPr>
          <p:cNvPr id="181" name="Google Shape;181;p33"/>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Because of its lightness, however, most helium vanished from our own planet many years ago. Consequently, only a miniscule proportion – 0.00052%, to be exact – remains in earth’s atmosphere. Helium is the by-product of millennia of radioactive decay from the elements thorium and uranium. The helium is mostly trapped in subterranean natural gas bunkers and commercially extracted through a method known as fractional distillation. The loss of helium on Earth would affect society greatly. Defying the perception of it as a novelty substance for parties and gimmicks, the element actually has many vital applications in society.</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34"/>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19</a:t>
            </a:r>
            <a:endParaRPr sz="3100">
              <a:solidFill>
                <a:srgbClr val="FFFFFF"/>
              </a:solidFill>
              <a:latin typeface="Playball"/>
              <a:ea typeface="Playball"/>
              <a:cs typeface="Playball"/>
              <a:sym typeface="Playball"/>
            </a:endParaRPr>
          </a:p>
        </p:txBody>
      </p:sp>
      <p:sp>
        <p:nvSpPr>
          <p:cNvPr id="187" name="Google Shape;187;p34"/>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Probably the most well known commercial usage is in airships and blimps (non-flammable helium replaced hydrogen as the lifting gas du jour after the Hindenburg catastrophe in 1932, during which an airship burst into flames and crashed to the ground killing some passengers and crew). But helium is also instrumental in deep-sea diving, where it is blended with nitrogen to mitigate the dangers of inhaling ordinary air under high pressure; as a cleaning agent for rocket engines; and, in its most prevalent use, as a coolant for superconducting magnets in hospital MRI (magnetic resonance imaging) scanners. </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91" name="Shape 191"/>
        <p:cNvGrpSpPr/>
        <p:nvPr/>
      </p:nvGrpSpPr>
      <p:grpSpPr>
        <a:xfrm>
          <a:off x="0" y="0"/>
          <a:ext cx="0" cy="0"/>
          <a:chOff x="0" y="0"/>
          <a:chExt cx="0" cy="0"/>
        </a:xfrm>
      </p:grpSpPr>
      <p:sp>
        <p:nvSpPr>
          <p:cNvPr id="192" name="Google Shape;192;p35"/>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20</a:t>
            </a:r>
            <a:endParaRPr sz="3100">
              <a:solidFill>
                <a:srgbClr val="FFFFFF"/>
              </a:solidFill>
              <a:latin typeface="Playball"/>
              <a:ea typeface="Playball"/>
              <a:cs typeface="Playball"/>
              <a:sym typeface="Playball"/>
            </a:endParaRPr>
          </a:p>
        </p:txBody>
      </p:sp>
      <p:sp>
        <p:nvSpPr>
          <p:cNvPr id="193" name="Google Shape;193;p35"/>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The possibility of losing helium forever poses the threat of a real crisis because its unique qualities are extraordinarily difficult, if not impossible to duplicate (certainly, no biosynthetic ersatz product is close to approaching the point of feasibility for helium, even as similar developments continue apace for oil and coal). Helium is even cheerfully derided as a “loner” element since it does not adhere to other molecules like its cousin, hydrogen. According to Dr. Lee Sobotka, helium is the “most noble of gases, meaning it’s very stable and non-reactive for the most part … it has a closed electronic configuration, a very tightly bound atom. It is this coveting of its own electrons that prevents combination with other elements’</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97" name="Shape 197"/>
        <p:cNvGrpSpPr/>
        <p:nvPr/>
      </p:nvGrpSpPr>
      <p:grpSpPr>
        <a:xfrm>
          <a:off x="0" y="0"/>
          <a:ext cx="0" cy="0"/>
          <a:chOff x="0" y="0"/>
          <a:chExt cx="0" cy="0"/>
        </a:xfrm>
      </p:grpSpPr>
      <p:sp>
        <p:nvSpPr>
          <p:cNvPr id="198" name="Google Shape;198;p36"/>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21</a:t>
            </a:r>
            <a:endParaRPr sz="3100">
              <a:solidFill>
                <a:srgbClr val="FFFFFF"/>
              </a:solidFill>
              <a:latin typeface="Playball"/>
              <a:ea typeface="Playball"/>
              <a:cs typeface="Playball"/>
              <a:sym typeface="Playball"/>
            </a:endParaRPr>
          </a:p>
        </p:txBody>
      </p:sp>
      <p:sp>
        <p:nvSpPr>
          <p:cNvPr id="199" name="Google Shape;199;p36"/>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Another important attribute is helium’s unique boiling point, which is lower than that for any other element. The worsening global shortage could render millions of dollars of high-value, life-saving equipment totally useless. The dwindling supplies have already resulted in the postponement of research and development projects in physics laboratories and manufacturing plants around the world. There is an enormous supply and demand imbalance partly brought about by the expansion of high-tech manufacturing in Asia.</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03" name="Shape 203"/>
        <p:cNvGrpSpPr/>
        <p:nvPr/>
      </p:nvGrpSpPr>
      <p:grpSpPr>
        <a:xfrm>
          <a:off x="0" y="0"/>
          <a:ext cx="0" cy="0"/>
          <a:chOff x="0" y="0"/>
          <a:chExt cx="0" cy="0"/>
        </a:xfrm>
      </p:grpSpPr>
      <p:sp>
        <p:nvSpPr>
          <p:cNvPr id="204" name="Google Shape;204;p37"/>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22</a:t>
            </a:r>
            <a:endParaRPr sz="3100">
              <a:solidFill>
                <a:srgbClr val="FFFFFF"/>
              </a:solidFill>
              <a:latin typeface="Playball"/>
              <a:ea typeface="Playball"/>
              <a:cs typeface="Playball"/>
              <a:sym typeface="Playball"/>
            </a:endParaRPr>
          </a:p>
        </p:txBody>
      </p:sp>
      <p:sp>
        <p:nvSpPr>
          <p:cNvPr id="205" name="Google Shape;205;p37"/>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The source of the problem is the Helium Privatisation Act (HPA), an American law passed in 1996 that requires the U.S. National Helium Reserve to liquidate its helium assets by 2015 regardless of the market price. Although intended to settle the original cost of the reserve by a U.S. Congress ignorant of its ramifications, the result of this fire sale is that global helium prices are so artificially deflated that few can be bothered recycling the substance or using it judiciously. Deflated values also mean that natural gas extractors see no reason to capture helium. Much is lost in the process of extraction.</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09" name="Shape 209"/>
        <p:cNvGrpSpPr/>
        <p:nvPr/>
      </p:nvGrpSpPr>
      <p:grpSpPr>
        <a:xfrm>
          <a:off x="0" y="0"/>
          <a:ext cx="0" cy="0"/>
          <a:chOff x="0" y="0"/>
          <a:chExt cx="0" cy="0"/>
        </a:xfrm>
      </p:grpSpPr>
      <p:sp>
        <p:nvSpPr>
          <p:cNvPr id="210" name="Google Shape;210;p38"/>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23</a:t>
            </a:r>
            <a:endParaRPr sz="3100">
              <a:solidFill>
                <a:srgbClr val="FFFFFF"/>
              </a:solidFill>
              <a:latin typeface="Playball"/>
              <a:ea typeface="Playball"/>
              <a:cs typeface="Playball"/>
              <a:sym typeface="Playball"/>
            </a:endParaRPr>
          </a:p>
        </p:txBody>
      </p:sp>
      <p:sp>
        <p:nvSpPr>
          <p:cNvPr id="211" name="Google Shape;211;p38"/>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As Sobotka notes: "[t]he government had the good vision to store helium, and the question now is: Will the corporations have the vision to capture it when extracting natural gas, and consumers the wisdom to recycle? This takes long-term vision because present market forces are not sufficient to compel prudent practice”. For Nobel-prize laureate Robert Richardson, the U.S. government must be prevailed upon to repeal its privatisation policy as the country supplies over 80 per cent of global helium, mostly from the National Helium Reserve. For Richardson, a twenty- to fifty-fold increase in prices would provide incentives to recycle.</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15" name="Shape 215"/>
        <p:cNvGrpSpPr/>
        <p:nvPr/>
      </p:nvGrpSpPr>
      <p:grpSpPr>
        <a:xfrm>
          <a:off x="0" y="0"/>
          <a:ext cx="0" cy="0"/>
          <a:chOff x="0" y="0"/>
          <a:chExt cx="0" cy="0"/>
        </a:xfrm>
      </p:grpSpPr>
      <p:sp>
        <p:nvSpPr>
          <p:cNvPr id="216" name="Google Shape;216;p39"/>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24</a:t>
            </a:r>
            <a:endParaRPr sz="3100">
              <a:solidFill>
                <a:srgbClr val="FFFFFF"/>
              </a:solidFill>
              <a:latin typeface="Playball"/>
              <a:ea typeface="Playball"/>
              <a:cs typeface="Playball"/>
              <a:sym typeface="Playball"/>
            </a:endParaRPr>
          </a:p>
        </p:txBody>
      </p:sp>
      <p:sp>
        <p:nvSpPr>
          <p:cNvPr id="217" name="Google Shape;217;p39"/>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A number of steps need to be taken in order to avert a costly predicament in the coming decades. Firstly, all existing supplies of helium ought to be conserved and released only by permit, with medical uses receiving precedence over other commercial or recreational demands. Secondly, conservation should be obligatory and enforced by a regulatory agency. At the moment some users, such as hospitals, tend to recycle diligently while others, such as NASA, squander massive amounts of helium. Lastly, research into alternatives to helium must begin in earnest.</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21" name="Shape 221"/>
        <p:cNvGrpSpPr/>
        <p:nvPr/>
      </p:nvGrpSpPr>
      <p:grpSpPr>
        <a:xfrm>
          <a:off x="0" y="0"/>
          <a:ext cx="0" cy="0"/>
          <a:chOff x="0" y="0"/>
          <a:chExt cx="0" cy="0"/>
        </a:xfrm>
      </p:grpSpPr>
      <p:sp>
        <p:nvSpPr>
          <p:cNvPr id="222" name="Google Shape;222;p40"/>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25</a:t>
            </a:r>
            <a:endParaRPr sz="3100">
              <a:solidFill>
                <a:srgbClr val="FFFFFF"/>
              </a:solidFill>
              <a:latin typeface="Playball"/>
              <a:ea typeface="Playball"/>
              <a:cs typeface="Playball"/>
              <a:sym typeface="Playball"/>
            </a:endParaRPr>
          </a:p>
        </p:txBody>
      </p:sp>
      <p:sp>
        <p:nvSpPr>
          <p:cNvPr id="223" name="Google Shape;223;p40"/>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rgbClr val="FFFFFF"/>
                </a:solidFill>
                <a:latin typeface="Calibri"/>
                <a:ea typeface="Calibri"/>
                <a:cs typeface="Calibri"/>
                <a:sym typeface="Calibri"/>
              </a:rPr>
              <a:t>Marie Curie was one of the most accomplished scientists in history. Together with her husband, Pierre, she discovered radium, an element widely used for treating cancer, and studied uranium and other radioactive substances. Pierre and Marie’s amicable collaboration later helped to unlock the secrets of the atom.</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Marie was born in 1867 in Warsaw, Poland, where her father was a professor of physics. At an early age, she displayed a brilliant mind and a blithe personality. Her great exuberance for learning prompted her to continue with her studies after high school.</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27" name="Shape 227"/>
        <p:cNvGrpSpPr/>
        <p:nvPr/>
      </p:nvGrpSpPr>
      <p:grpSpPr>
        <a:xfrm>
          <a:off x="0" y="0"/>
          <a:ext cx="0" cy="0"/>
          <a:chOff x="0" y="0"/>
          <a:chExt cx="0" cy="0"/>
        </a:xfrm>
      </p:grpSpPr>
      <p:sp>
        <p:nvSpPr>
          <p:cNvPr id="228" name="Google Shape;228;p41"/>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26</a:t>
            </a:r>
            <a:endParaRPr sz="3100">
              <a:solidFill>
                <a:srgbClr val="FFFFFF"/>
              </a:solidFill>
              <a:latin typeface="Playball"/>
              <a:ea typeface="Playball"/>
              <a:cs typeface="Playball"/>
              <a:sym typeface="Playball"/>
            </a:endParaRPr>
          </a:p>
        </p:txBody>
      </p:sp>
      <p:sp>
        <p:nvSpPr>
          <p:cNvPr id="229" name="Google Shape;229;p41"/>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She became disgruntled, however, when she learned that the university in Warsaw was closed to women. Determined to receive a higher education, she defiantly left Poland and in 1891 entered the Sorbonne, a French university, where she earned her master’s degree and doctorate in physics.</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Marie was fortunate to have studied at the Sorbonne with some of the greatest scientists of her day, one of whom was Pierre Curie. Marie and Pierre were married in 1895 and spent many productive years working together in the physics laboratory. A short time after they discovered radium, Pierre was killed by a horse-drawn wagon in 1906.</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5"/>
          <p:cNvSpPr txBox="1"/>
          <p:nvPr/>
        </p:nvSpPr>
        <p:spPr>
          <a:xfrm>
            <a:off x="561225" y="139200"/>
            <a:ext cx="7938300" cy="6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100">
                <a:solidFill>
                  <a:srgbClr val="FFFFFF"/>
                </a:solidFill>
                <a:latin typeface="Playball"/>
                <a:ea typeface="Playball"/>
                <a:cs typeface="Playball"/>
                <a:sym typeface="Playball"/>
              </a:rPr>
              <a:t>Reading Passages</a:t>
            </a:r>
            <a:r>
              <a:rPr lang="en-GB" sz="3100">
                <a:solidFill>
                  <a:srgbClr val="FFFFFF"/>
                </a:solidFill>
                <a:latin typeface="Playball"/>
                <a:ea typeface="Playball"/>
                <a:cs typeface="Playball"/>
                <a:sym typeface="Playball"/>
              </a:rPr>
              <a:t> </a:t>
            </a:r>
            <a:endParaRPr sz="3100">
              <a:solidFill>
                <a:srgbClr val="FFFFFF"/>
              </a:solidFill>
              <a:latin typeface="Playball"/>
              <a:ea typeface="Playball"/>
              <a:cs typeface="Playball"/>
              <a:sym typeface="Playball"/>
            </a:endParaRPr>
          </a:p>
        </p:txBody>
      </p:sp>
      <p:sp>
        <p:nvSpPr>
          <p:cNvPr id="66" name="Google Shape;66;p15"/>
          <p:cNvSpPr txBox="1"/>
          <p:nvPr/>
        </p:nvSpPr>
        <p:spPr>
          <a:xfrm>
            <a:off x="561225" y="11049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Proper </a:t>
            </a:r>
            <a:r>
              <a:rPr b="1" lang="en-GB">
                <a:solidFill>
                  <a:srgbClr val="FFFFFF"/>
                </a:solidFill>
              </a:rPr>
              <a:t>E</a:t>
            </a:r>
            <a:r>
              <a:rPr b="1" lang="en-GB">
                <a:solidFill>
                  <a:srgbClr val="FFFFFF"/>
                </a:solidFill>
              </a:rPr>
              <a:t>mphasis </a:t>
            </a:r>
            <a:r>
              <a:rPr lang="en-GB">
                <a:solidFill>
                  <a:srgbClr val="FFFFFF"/>
                </a:solidFill>
              </a:rPr>
              <a:t>at proper junctures </a:t>
            </a:r>
            <a:endParaRPr>
              <a:solidFill>
                <a:srgbClr val="FFFFFF"/>
              </a:solidFill>
            </a:endParaRPr>
          </a:p>
        </p:txBody>
      </p:sp>
      <p:sp>
        <p:nvSpPr>
          <p:cNvPr id="67" name="Google Shape;67;p15"/>
          <p:cNvSpPr txBox="1"/>
          <p:nvPr/>
        </p:nvSpPr>
        <p:spPr>
          <a:xfrm>
            <a:off x="561225" y="15621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Understand the </a:t>
            </a:r>
            <a:r>
              <a:rPr b="1" lang="en-GB">
                <a:solidFill>
                  <a:srgbClr val="FFFFFF"/>
                </a:solidFill>
              </a:rPr>
              <a:t>Intent </a:t>
            </a:r>
            <a:r>
              <a:rPr lang="en-GB">
                <a:solidFill>
                  <a:srgbClr val="FFFFFF"/>
                </a:solidFill>
              </a:rPr>
              <a:t>of the article </a:t>
            </a:r>
            <a:endParaRPr>
              <a:solidFill>
                <a:srgbClr val="FFFFFF"/>
              </a:solidFill>
            </a:endParaRPr>
          </a:p>
        </p:txBody>
      </p:sp>
      <p:sp>
        <p:nvSpPr>
          <p:cNvPr id="68" name="Google Shape;68;p15"/>
          <p:cNvSpPr txBox="1"/>
          <p:nvPr/>
        </p:nvSpPr>
        <p:spPr>
          <a:xfrm>
            <a:off x="561225" y="20193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Comprehend the </a:t>
            </a:r>
            <a:r>
              <a:rPr b="1" lang="en-GB">
                <a:solidFill>
                  <a:srgbClr val="FFFFFF"/>
                </a:solidFill>
              </a:rPr>
              <a:t>Tone </a:t>
            </a:r>
            <a:r>
              <a:rPr lang="en-GB">
                <a:solidFill>
                  <a:srgbClr val="FFFFFF"/>
                </a:solidFill>
              </a:rPr>
              <a:t>and alter the pace accordingly</a:t>
            </a:r>
            <a:endParaRPr>
              <a:solidFill>
                <a:srgbClr val="FFFFFF"/>
              </a:solidFill>
            </a:endParaRPr>
          </a:p>
        </p:txBody>
      </p:sp>
      <p:sp>
        <p:nvSpPr>
          <p:cNvPr id="69" name="Google Shape;69;p15"/>
          <p:cNvSpPr txBox="1"/>
          <p:nvPr/>
        </p:nvSpPr>
        <p:spPr>
          <a:xfrm>
            <a:off x="561225" y="24765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Accentuate the </a:t>
            </a:r>
            <a:r>
              <a:rPr b="1" lang="en-GB">
                <a:solidFill>
                  <a:srgbClr val="FFFFFF"/>
                </a:solidFill>
              </a:rPr>
              <a:t>Voice modulation </a:t>
            </a:r>
            <a:endParaRPr b="1">
              <a:solidFill>
                <a:srgbClr val="FFFFFF"/>
              </a:solidFill>
            </a:endParaRPr>
          </a:p>
        </p:txBody>
      </p:sp>
      <p:sp>
        <p:nvSpPr>
          <p:cNvPr id="70" name="Google Shape;70;p15"/>
          <p:cNvSpPr txBox="1"/>
          <p:nvPr/>
        </p:nvSpPr>
        <p:spPr>
          <a:xfrm>
            <a:off x="561225" y="29337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b="1" lang="en-GB">
                <a:solidFill>
                  <a:srgbClr val="FFFFFF"/>
                </a:solidFill>
              </a:rPr>
              <a:t>Effective pauses</a:t>
            </a:r>
            <a:r>
              <a:rPr lang="en-GB">
                <a:solidFill>
                  <a:srgbClr val="FFFFFF"/>
                </a:solidFill>
              </a:rPr>
              <a:t> have a beautiful impact to the meaning </a:t>
            </a:r>
            <a:endParaRPr>
              <a:solidFill>
                <a:srgbClr val="FFFFFF"/>
              </a:solidFill>
            </a:endParaRPr>
          </a:p>
        </p:txBody>
      </p:sp>
      <p:sp>
        <p:nvSpPr>
          <p:cNvPr id="71" name="Google Shape;71;p15"/>
          <p:cNvSpPr txBox="1"/>
          <p:nvPr/>
        </p:nvSpPr>
        <p:spPr>
          <a:xfrm>
            <a:off x="561225" y="33909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Mind the </a:t>
            </a:r>
            <a:r>
              <a:rPr b="1" lang="en-GB">
                <a:solidFill>
                  <a:srgbClr val="FFFFFF"/>
                </a:solidFill>
              </a:rPr>
              <a:t>Pitch </a:t>
            </a:r>
            <a:r>
              <a:rPr lang="en-GB">
                <a:solidFill>
                  <a:srgbClr val="FFFFFF"/>
                </a:solidFill>
              </a:rPr>
              <a:t>with which the message should be delivered </a:t>
            </a:r>
            <a:endParaRPr>
              <a:solidFill>
                <a:srgbClr val="FFFFFF"/>
              </a:solidFill>
            </a:endParaRPr>
          </a:p>
        </p:txBody>
      </p:sp>
      <p:sp>
        <p:nvSpPr>
          <p:cNvPr id="72" name="Google Shape;72;p15"/>
          <p:cNvSpPr txBox="1"/>
          <p:nvPr/>
        </p:nvSpPr>
        <p:spPr>
          <a:xfrm>
            <a:off x="561225" y="38481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GB">
                <a:solidFill>
                  <a:srgbClr val="FFFFFF"/>
                </a:solidFill>
              </a:rPr>
              <a:t>You should remain </a:t>
            </a:r>
            <a:r>
              <a:rPr b="1" lang="en-GB">
                <a:solidFill>
                  <a:srgbClr val="FFFFFF"/>
                </a:solidFill>
              </a:rPr>
              <a:t>Audible </a:t>
            </a:r>
            <a:r>
              <a:rPr lang="en-GB">
                <a:solidFill>
                  <a:srgbClr val="FFFFFF"/>
                </a:solidFill>
              </a:rPr>
              <a:t>even at the end of a sentence</a:t>
            </a:r>
            <a:endParaRPr>
              <a:solidFill>
                <a:srgbClr val="FFFFFF"/>
              </a:solidFill>
            </a:endParaRPr>
          </a:p>
        </p:txBody>
      </p:sp>
      <p:sp>
        <p:nvSpPr>
          <p:cNvPr id="73" name="Google Shape;73;p15"/>
          <p:cNvSpPr txBox="1"/>
          <p:nvPr/>
        </p:nvSpPr>
        <p:spPr>
          <a:xfrm>
            <a:off x="561225" y="4305300"/>
            <a:ext cx="8160900" cy="42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b="1" lang="en-GB">
                <a:solidFill>
                  <a:srgbClr val="FFFFFF"/>
                </a:solidFill>
              </a:rPr>
              <a:t>Facial Expression </a:t>
            </a:r>
            <a:r>
              <a:rPr lang="en-GB">
                <a:solidFill>
                  <a:srgbClr val="FFFFFF"/>
                </a:solidFill>
              </a:rPr>
              <a:t> should convey the mood and perspective of the message</a:t>
            </a:r>
            <a:endParaRPr>
              <a:solidFill>
                <a:srgbClr val="FFFFFF"/>
              </a:solidFill>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2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33" name="Shape 233"/>
        <p:cNvGrpSpPr/>
        <p:nvPr/>
      </p:nvGrpSpPr>
      <p:grpSpPr>
        <a:xfrm>
          <a:off x="0" y="0"/>
          <a:ext cx="0" cy="0"/>
          <a:chOff x="0" y="0"/>
          <a:chExt cx="0" cy="0"/>
        </a:xfrm>
      </p:grpSpPr>
      <p:sp>
        <p:nvSpPr>
          <p:cNvPr id="234" name="Google Shape;234;p42"/>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27</a:t>
            </a:r>
            <a:endParaRPr sz="3100">
              <a:solidFill>
                <a:srgbClr val="FFFFFF"/>
              </a:solidFill>
              <a:latin typeface="Playball"/>
              <a:ea typeface="Playball"/>
              <a:cs typeface="Playball"/>
              <a:sym typeface="Playball"/>
            </a:endParaRPr>
          </a:p>
        </p:txBody>
      </p:sp>
      <p:sp>
        <p:nvSpPr>
          <p:cNvPr id="235" name="Google Shape;235;p42"/>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Marie was stunned by this horrible misfortune and endured heartbreaking anguish. Despondently she recalled their close relationship and the joy that they had shared in scientific research. The fact that she had two young daughters to raise by herself greatly increased her distress.</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Curie’s feeling of desolation finally began to fade when she was asked to succeed her husband as a physics professor at the Sorbonne. She was the first woman to be given a professorship at the world-famous university. In 1911 she received the Nobel Prize in chemistry for isolating radium.</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39" name="Shape 239"/>
        <p:cNvGrpSpPr/>
        <p:nvPr/>
      </p:nvGrpSpPr>
      <p:grpSpPr>
        <a:xfrm>
          <a:off x="0" y="0"/>
          <a:ext cx="0" cy="0"/>
          <a:chOff x="0" y="0"/>
          <a:chExt cx="0" cy="0"/>
        </a:xfrm>
      </p:grpSpPr>
      <p:sp>
        <p:nvSpPr>
          <p:cNvPr id="240" name="Google Shape;240;p43"/>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28</a:t>
            </a:r>
            <a:endParaRPr sz="3100">
              <a:solidFill>
                <a:srgbClr val="FFFFFF"/>
              </a:solidFill>
              <a:latin typeface="Playball"/>
              <a:ea typeface="Playball"/>
              <a:cs typeface="Playball"/>
              <a:sym typeface="Playball"/>
            </a:endParaRPr>
          </a:p>
        </p:txBody>
      </p:sp>
      <p:sp>
        <p:nvSpPr>
          <p:cNvPr id="241" name="Google Shape;241;p43"/>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Mount Vesuvius, a volcano located between the ancient Italian cities of Pompeii and Herculaneum, has received much attention because of its frequent and destructive eruptions. The most famous of these eruptions occurred in A.D. 79.</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The volcano had been inactive for centuries. There was little warning of the coming eruption, although one account unearthed by archaeologists says that a hard rain and a strong wind had disturbed the celestial calm during the preceding night.</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44"/>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29</a:t>
            </a:r>
            <a:endParaRPr sz="3100">
              <a:solidFill>
                <a:srgbClr val="FFFFFF"/>
              </a:solidFill>
              <a:latin typeface="Playball"/>
              <a:ea typeface="Playball"/>
              <a:cs typeface="Playball"/>
              <a:sym typeface="Playball"/>
            </a:endParaRPr>
          </a:p>
        </p:txBody>
      </p:sp>
      <p:sp>
        <p:nvSpPr>
          <p:cNvPr id="247" name="Google Shape;247;p44"/>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Early the next morning, the volcano poured a huge river of molten rock down upon Herculaneum, completely burying the city and filling the harbor with coagulated lava.</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Meanwhile, on the other side of the mountain, cinders, stone and ash rained down on Pompeii. Sparks from the burning ash ignited the combustible rooftops quickly. Large portions of the city were destroyed in the conflagration. Fire, however, was not the only cause of destruction. Poisonous sulfuric gases saturated the air.</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51" name="Shape 251"/>
        <p:cNvGrpSpPr/>
        <p:nvPr/>
      </p:nvGrpSpPr>
      <p:grpSpPr>
        <a:xfrm>
          <a:off x="0" y="0"/>
          <a:ext cx="0" cy="0"/>
          <a:chOff x="0" y="0"/>
          <a:chExt cx="0" cy="0"/>
        </a:xfrm>
      </p:grpSpPr>
      <p:sp>
        <p:nvSpPr>
          <p:cNvPr id="252" name="Google Shape;252;p45"/>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30</a:t>
            </a:r>
            <a:endParaRPr sz="3100">
              <a:solidFill>
                <a:srgbClr val="FFFFFF"/>
              </a:solidFill>
              <a:latin typeface="Playball"/>
              <a:ea typeface="Playball"/>
              <a:cs typeface="Playball"/>
              <a:sym typeface="Playball"/>
            </a:endParaRPr>
          </a:p>
        </p:txBody>
      </p:sp>
      <p:sp>
        <p:nvSpPr>
          <p:cNvPr id="253" name="Google Shape;253;p45"/>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These heavy gases were not buoyant in the atmosphere and therefore sank toward the earth and suffocated people.</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Over the years, excavations of Pompeii and Herculaneum have revealed a great deal about the behavior of the volcano. By analyzing data, much as a zoologist dissects an animal specimen, scientists have concluded that the eruption changed large portions of the area’s geography. For instance, it turned the Sarno River from its course and raised the level of the beach along the Bay of Naples. Meteorologists studying these events have also concluded that Vesuvius caused a huge tidal wave that affected the world’s climate.</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57" name="Shape 257"/>
        <p:cNvGrpSpPr/>
        <p:nvPr/>
      </p:nvGrpSpPr>
      <p:grpSpPr>
        <a:xfrm>
          <a:off x="0" y="0"/>
          <a:ext cx="0" cy="0"/>
          <a:chOff x="0" y="0"/>
          <a:chExt cx="0" cy="0"/>
        </a:xfrm>
      </p:grpSpPr>
      <p:sp>
        <p:nvSpPr>
          <p:cNvPr id="258" name="Google Shape;258;p46"/>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31</a:t>
            </a:r>
            <a:endParaRPr sz="3100">
              <a:solidFill>
                <a:srgbClr val="FFFFFF"/>
              </a:solidFill>
              <a:latin typeface="Playball"/>
              <a:ea typeface="Playball"/>
              <a:cs typeface="Playball"/>
              <a:sym typeface="Playball"/>
            </a:endParaRPr>
          </a:p>
        </p:txBody>
      </p:sp>
      <p:sp>
        <p:nvSpPr>
          <p:cNvPr id="259" name="Google Shape;259;p46"/>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In addition to making these investigations, archaeologists have been able to study the skeletons of victims by using distilled water to wash away the volcanic ash. By strengthening the brittle bones with acrylic paint, scientists have been able to examine the skeletons and draw conclusions about the diet and habits of the residents. Finally, the excavations at both Pompeii and Herculaneum have yielded many examples of classical art, such as jewelry made of bronze, which is an alloy of copper and tin. The eruption of Mount Vesuvius and its tragic consequences have provided everyone with a wealth of data about the effects that volcanoes can have on the surrounding area.</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63" name="Shape 263"/>
        <p:cNvGrpSpPr/>
        <p:nvPr/>
      </p:nvGrpSpPr>
      <p:grpSpPr>
        <a:xfrm>
          <a:off x="0" y="0"/>
          <a:ext cx="0" cy="0"/>
          <a:chOff x="0" y="0"/>
          <a:chExt cx="0" cy="0"/>
        </a:xfrm>
      </p:grpSpPr>
      <p:sp>
        <p:nvSpPr>
          <p:cNvPr id="264" name="Google Shape;264;p47"/>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32</a:t>
            </a:r>
            <a:endParaRPr sz="3100">
              <a:solidFill>
                <a:srgbClr val="FFFFFF"/>
              </a:solidFill>
              <a:latin typeface="Playball"/>
              <a:ea typeface="Playball"/>
              <a:cs typeface="Playball"/>
              <a:sym typeface="Playball"/>
            </a:endParaRPr>
          </a:p>
        </p:txBody>
      </p:sp>
      <p:sp>
        <p:nvSpPr>
          <p:cNvPr id="265" name="Google Shape;265;p47"/>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The Trojan War is one of the most famous wars in history. It is well known for the 10-year duration, for the heroism of a number of legendary characters, and for the Trojan horse. What may not be familiar, however, is the story of how the war began.</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According to Greek myth, the strife between the Trojans and the Greeks started at the wedding of Peleus, King of Thessaly, and Thetis, a sea nymph. All of the gods and goddesses had been invited to the wedding celebration in Troy except Eris, goddess of discord.</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69" name="Shape 269"/>
        <p:cNvGrpSpPr/>
        <p:nvPr/>
      </p:nvGrpSpPr>
      <p:grpSpPr>
        <a:xfrm>
          <a:off x="0" y="0"/>
          <a:ext cx="0" cy="0"/>
          <a:chOff x="0" y="0"/>
          <a:chExt cx="0" cy="0"/>
        </a:xfrm>
      </p:grpSpPr>
      <p:sp>
        <p:nvSpPr>
          <p:cNvPr id="270" name="Google Shape;270;p48"/>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33</a:t>
            </a:r>
            <a:endParaRPr sz="3100">
              <a:solidFill>
                <a:srgbClr val="FFFFFF"/>
              </a:solidFill>
              <a:latin typeface="Playball"/>
              <a:ea typeface="Playball"/>
              <a:cs typeface="Playball"/>
              <a:sym typeface="Playball"/>
            </a:endParaRPr>
          </a:p>
        </p:txBody>
      </p:sp>
      <p:sp>
        <p:nvSpPr>
          <p:cNvPr id="271" name="Google Shape;271;p48"/>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She had been omitted from the guest list because her presence always embroiled mortals and immortals alike in conflict.</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To take revenge on those who had slighted her, Eris decided to cause a skirmish. Into the middle of the banquet hall, she threw a golden apple marked “for the most beautiful.” All of the goddesses began to haggle over who should possess it. The gods and goddesses reached a stalemate when the choice was narrowed to Hera, Athena, and Aphrodite. Someone was needed to settle the controversy by picking a winner.</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75" name="Shape 275"/>
        <p:cNvGrpSpPr/>
        <p:nvPr/>
      </p:nvGrpSpPr>
      <p:grpSpPr>
        <a:xfrm>
          <a:off x="0" y="0"/>
          <a:ext cx="0" cy="0"/>
          <a:chOff x="0" y="0"/>
          <a:chExt cx="0" cy="0"/>
        </a:xfrm>
      </p:grpSpPr>
      <p:sp>
        <p:nvSpPr>
          <p:cNvPr id="276" name="Google Shape;276;p49"/>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34</a:t>
            </a:r>
            <a:endParaRPr sz="3100">
              <a:solidFill>
                <a:srgbClr val="FFFFFF"/>
              </a:solidFill>
              <a:latin typeface="Playball"/>
              <a:ea typeface="Playball"/>
              <a:cs typeface="Playball"/>
              <a:sym typeface="Playball"/>
            </a:endParaRPr>
          </a:p>
        </p:txBody>
      </p:sp>
      <p:sp>
        <p:nvSpPr>
          <p:cNvPr id="277" name="Google Shape;277;p49"/>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The job eventually fell to Paris, son of King Priam of Troy, who was said to be a good judge of beauty. Paris did not have an easy job. Each goddess, eager to win the golden apple, tried aggressively to bribe him.</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“I’ll grant you vast kingdoms to rule,” promised Hera. “Vast kingdoms are nothing in comparison with my gift,” contradicted Athena. “Choose me and I’ll see that you win victory and fame in war.” Aphrodite outdid her adversaries, however. She won the golden apple by offering Helen, daughter of Zeus and the most beautiful mortal in the land, to Paris. Paris, anxious to claim Helen, set off for Sparta in Greece.</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81" name="Shape 281"/>
        <p:cNvGrpSpPr/>
        <p:nvPr/>
      </p:nvGrpSpPr>
      <p:grpSpPr>
        <a:xfrm>
          <a:off x="0" y="0"/>
          <a:ext cx="0" cy="0"/>
          <a:chOff x="0" y="0"/>
          <a:chExt cx="0" cy="0"/>
        </a:xfrm>
      </p:grpSpPr>
      <p:sp>
        <p:nvSpPr>
          <p:cNvPr id="282" name="Google Shape;282;p50"/>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35</a:t>
            </a:r>
            <a:endParaRPr sz="3100">
              <a:solidFill>
                <a:srgbClr val="FFFFFF"/>
              </a:solidFill>
              <a:latin typeface="Playball"/>
              <a:ea typeface="Playball"/>
              <a:cs typeface="Playball"/>
              <a:sym typeface="Playball"/>
            </a:endParaRPr>
          </a:p>
        </p:txBody>
      </p:sp>
      <p:sp>
        <p:nvSpPr>
          <p:cNvPr id="283" name="Google Shape;283;p50"/>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Calibri"/>
                <a:ea typeface="Calibri"/>
                <a:cs typeface="Calibri"/>
                <a:sym typeface="Calibri"/>
              </a:rPr>
              <a:t>Although Paris learned that Helen was married, he nevertheless accepted the hospitality of her husband, King Menelaus of Sparta. Therefore, Menelaus was outraged for a number of reasons when Paris departed, taking Helen and much of the king’s wealth back to Troy. Menelaus collected his loyal forces and set sail for Troy to begin the war to reclaim Helen.</a:t>
            </a:r>
            <a:endParaRPr sz="20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2000">
                <a:solidFill>
                  <a:srgbClr val="FFFFFF"/>
                </a:solidFill>
                <a:latin typeface="Calibri"/>
                <a:ea typeface="Calibri"/>
                <a:cs typeface="Calibri"/>
                <a:sym typeface="Calibri"/>
              </a:rPr>
              <a:t>Pronunciation is the way in which a word or a </a:t>
            </a:r>
            <a:r>
              <a:rPr lang="en-GB" sz="2000">
                <a:solidFill>
                  <a:srgbClr val="FFFFFF"/>
                </a:solidFill>
                <a:uFill>
                  <a:noFill/>
                </a:uFill>
                <a:latin typeface="Calibri"/>
                <a:ea typeface="Calibri"/>
                <a:cs typeface="Calibri"/>
                <a:sym typeface="Calibri"/>
                <a:hlinkClick r:id="rId3">
                  <a:extLst>
                    <a:ext uri="{A12FA001-AC4F-418D-AE19-62706E023703}">
                      <ahyp:hlinkClr val="tx"/>
                    </a:ext>
                  </a:extLst>
                </a:hlinkClick>
              </a:rPr>
              <a:t>language</a:t>
            </a:r>
            <a:r>
              <a:rPr lang="en-GB" sz="2000">
                <a:solidFill>
                  <a:srgbClr val="FFFFFF"/>
                </a:solidFill>
                <a:latin typeface="Calibri"/>
                <a:ea typeface="Calibri"/>
                <a:cs typeface="Calibri"/>
                <a:sym typeface="Calibri"/>
              </a:rPr>
              <a:t> is spoken. This may refer to generally agreed-upon sequences of sounds used in speaking a given word or language in a specific </a:t>
            </a:r>
            <a:r>
              <a:rPr lang="en-GB" sz="2000">
                <a:solidFill>
                  <a:srgbClr val="FFFFFF"/>
                </a:solidFill>
                <a:uFill>
                  <a:noFill/>
                </a:uFill>
                <a:latin typeface="Calibri"/>
                <a:ea typeface="Calibri"/>
                <a:cs typeface="Calibri"/>
                <a:sym typeface="Calibri"/>
                <a:hlinkClick r:id="rId4">
                  <a:extLst>
                    <a:ext uri="{A12FA001-AC4F-418D-AE19-62706E023703}">
                      <ahyp:hlinkClr val="tx"/>
                    </a:ext>
                  </a:extLst>
                </a:hlinkClick>
              </a:rPr>
              <a:t>dialect</a:t>
            </a:r>
            <a:r>
              <a:rPr lang="en-GB" sz="2000">
                <a:solidFill>
                  <a:srgbClr val="FFFFFF"/>
                </a:solidFill>
                <a:latin typeface="Calibri"/>
                <a:ea typeface="Calibri"/>
                <a:cs typeface="Calibri"/>
                <a:sym typeface="Calibri"/>
              </a:rPr>
              <a:t> ("correct pronunciation"), or simply the way a particular individual speaks a word or language.</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87" name="Shape 287"/>
        <p:cNvGrpSpPr/>
        <p:nvPr/>
      </p:nvGrpSpPr>
      <p:grpSpPr>
        <a:xfrm>
          <a:off x="0" y="0"/>
          <a:ext cx="0" cy="0"/>
          <a:chOff x="0" y="0"/>
          <a:chExt cx="0" cy="0"/>
        </a:xfrm>
      </p:grpSpPr>
      <p:sp>
        <p:nvSpPr>
          <p:cNvPr id="288" name="Google Shape;288;p51"/>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36</a:t>
            </a:r>
            <a:endParaRPr sz="3100">
              <a:solidFill>
                <a:srgbClr val="FFFFFF"/>
              </a:solidFill>
              <a:latin typeface="Playball"/>
              <a:ea typeface="Playball"/>
              <a:cs typeface="Playball"/>
              <a:sym typeface="Playball"/>
            </a:endParaRPr>
          </a:p>
        </p:txBody>
      </p:sp>
      <p:sp>
        <p:nvSpPr>
          <p:cNvPr id="289" name="Google Shape;289;p51"/>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A word can be spoken in different ways by various individuals or groups, depending on many factors, such as: the duration of the cultural exposure of their childhood, the location of their current residence, speech or voice disorders, their ethnic group, their social class, or their education. Syllables are counted as units of sound (phones) that they use in their language. The branch of linguistics which studies these units of sound is phonetics. Phones which play the same role are grouped together into classes called phonemes; the study of these is </a:t>
            </a:r>
            <a:r>
              <a:rPr lang="en-GB" sz="2000">
                <a:solidFill>
                  <a:srgbClr val="FFFFFF"/>
                </a:solidFill>
                <a:latin typeface="Calibri"/>
                <a:ea typeface="Calibri"/>
                <a:cs typeface="Calibri"/>
                <a:sym typeface="Calibri"/>
              </a:rPr>
              <a:t>phonemes</a:t>
            </a:r>
            <a:r>
              <a:rPr lang="en-GB" sz="2000">
                <a:solidFill>
                  <a:srgbClr val="FFFFFF"/>
                </a:solidFill>
                <a:latin typeface="Calibri"/>
                <a:ea typeface="Calibri"/>
                <a:cs typeface="Calibri"/>
                <a:sym typeface="Calibri"/>
              </a:rPr>
              <a:t> or </a:t>
            </a:r>
            <a:r>
              <a:rPr lang="en-GB" sz="2000">
                <a:solidFill>
                  <a:srgbClr val="FFFFFF"/>
                </a:solidFill>
                <a:latin typeface="Calibri"/>
                <a:ea typeface="Calibri"/>
                <a:cs typeface="Calibri"/>
                <a:sym typeface="Calibri"/>
              </a:rPr>
              <a:t>phonetics</a:t>
            </a:r>
            <a:r>
              <a:rPr lang="en-GB" sz="2000">
                <a:solidFill>
                  <a:srgbClr val="FFFFFF"/>
                </a:solidFill>
                <a:latin typeface="Calibri"/>
                <a:ea typeface="Calibri"/>
                <a:cs typeface="Calibri"/>
                <a:sym typeface="Calibri"/>
              </a:rPr>
              <a:t> or phonology. Phones as components of articulation are usually described using the International Phonetic Alphabet (IPA).</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16"/>
          <p:cNvSpPr txBox="1"/>
          <p:nvPr/>
        </p:nvSpPr>
        <p:spPr>
          <a:xfrm>
            <a:off x="602850" y="6300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1</a:t>
            </a:r>
            <a:endParaRPr sz="3100">
              <a:solidFill>
                <a:srgbClr val="FFFFFF"/>
              </a:solidFill>
              <a:latin typeface="Playball"/>
              <a:ea typeface="Playball"/>
              <a:cs typeface="Playball"/>
              <a:sym typeface="Playball"/>
            </a:endParaRPr>
          </a:p>
        </p:txBody>
      </p:sp>
      <p:sp>
        <p:nvSpPr>
          <p:cNvPr id="79" name="Google Shape;79;p16"/>
          <p:cNvSpPr txBox="1"/>
          <p:nvPr/>
        </p:nvSpPr>
        <p:spPr>
          <a:xfrm>
            <a:off x="602850" y="891600"/>
            <a:ext cx="7938300" cy="397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rgbClr val="FFFFFF"/>
                </a:solidFill>
                <a:latin typeface="Calibri"/>
                <a:ea typeface="Calibri"/>
                <a:cs typeface="Calibri"/>
                <a:sym typeface="Calibri"/>
              </a:rPr>
              <a:t>Chronobiology might sound a little futuristic – like something from a science fiction novel, perhaps – but it’s actually a field of study that concerns one of the oldest processes life on this planet has ever known: short-term rhythms of time and their effect on flora and fauna.</a:t>
            </a:r>
            <a:endParaRPr sz="19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1900">
                <a:solidFill>
                  <a:srgbClr val="FFFFFF"/>
                </a:solidFill>
                <a:latin typeface="Calibri"/>
                <a:ea typeface="Calibri"/>
                <a:cs typeface="Calibri"/>
                <a:sym typeface="Calibri"/>
              </a:rPr>
              <a:t>This can take many forms. Marine life, for example, is influenced by tidal patterns. Animals tend to be active or inactive depending on the position of the sun or moon. Numerous creatures, humans included, are largely diurnal – that is, they like to come out during the hours of sunlight. Nocturnal animals, such as bats and possums, prefer to forage by night. A third group are known as crepuscular: they thrive in the low-light of dawn and dusk and remain inactive at other hours.</a:t>
            </a:r>
            <a:endParaRPr sz="21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7"/>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2</a:t>
            </a:r>
            <a:endParaRPr sz="3100">
              <a:solidFill>
                <a:srgbClr val="FFFFFF"/>
              </a:solidFill>
              <a:latin typeface="Playball"/>
              <a:ea typeface="Playball"/>
              <a:cs typeface="Playball"/>
              <a:sym typeface="Playball"/>
            </a:endParaRPr>
          </a:p>
        </p:txBody>
      </p:sp>
      <p:sp>
        <p:nvSpPr>
          <p:cNvPr id="85" name="Google Shape;85;p17"/>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When it comes to humans, chronobiologists are interested in what is known as the circadian rhythm. This is the complete cycle our bodies are naturally geared to undergo within the passage of a twenty-four hour day. Aside from sleeping at night and waking during the day, each cycle involves many other factors such as changes in blood pressure and body temperature. Not everyone has an identical circadian rhythm. ‘Night people’, for example, often describe how they find it very hard to operate during the morning, but become alert and focused by evening. This is a benign variation within circadian rhythms known as a chronotype.</a:t>
            </a:r>
            <a:endParaRPr sz="3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18"/>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3</a:t>
            </a:r>
            <a:endParaRPr sz="3100">
              <a:solidFill>
                <a:srgbClr val="FFFFFF"/>
              </a:solidFill>
              <a:latin typeface="Playball"/>
              <a:ea typeface="Playball"/>
              <a:cs typeface="Playball"/>
              <a:sym typeface="Playball"/>
            </a:endParaRPr>
          </a:p>
        </p:txBody>
      </p:sp>
      <p:sp>
        <p:nvSpPr>
          <p:cNvPr id="91" name="Google Shape;91;p18"/>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Scientists have limited abilities to create durable modifications of chronobiological demands. Recent therapeutic developments for humans such as artificial light machines and melatonin administration can reset our circadian rhythms, for example, but our bodies can tell the difference and health suffers when we breach these natural rhythms for extended periods of time. Plants appear no more malleable in this respect; studies demonstrate that vegetables grown in season and ripened on the tree are far higher in essential nutrients than those grown in greenhouses and ripened by laser.</a:t>
            </a:r>
            <a:endParaRPr sz="38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95" name="Shape 95"/>
        <p:cNvGrpSpPr/>
        <p:nvPr/>
      </p:nvGrpSpPr>
      <p:grpSpPr>
        <a:xfrm>
          <a:off x="0" y="0"/>
          <a:ext cx="0" cy="0"/>
          <a:chOff x="0" y="0"/>
          <a:chExt cx="0" cy="0"/>
        </a:xfrm>
      </p:grpSpPr>
      <p:sp>
        <p:nvSpPr>
          <p:cNvPr id="96" name="Google Shape;96;p19"/>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4</a:t>
            </a:r>
            <a:endParaRPr sz="3100">
              <a:solidFill>
                <a:srgbClr val="FFFFFF"/>
              </a:solidFill>
              <a:latin typeface="Playball"/>
              <a:ea typeface="Playball"/>
              <a:cs typeface="Playball"/>
              <a:sym typeface="Playball"/>
            </a:endParaRPr>
          </a:p>
        </p:txBody>
      </p:sp>
      <p:sp>
        <p:nvSpPr>
          <p:cNvPr id="97" name="Google Shape;97;p19"/>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The average urban resident, for example, rouses at the eye-blearing time of 6.04 a.m., which researchers believe to be far too early. One study found that even rising at 7.00 a.m. has deleterious effects on health unless exercise is performed for 30 minutes afterward. The optimum moment has been whittled down to 7.22 a.m.; muscle aches, headaches and moodiness were reported to be lowest by participants in the study who awoke then. Once you’re up and ready to go, what then? If you’re trying to shed some extra pounds, dieticians are adamant: never skip breakfast. This disorients your circadian rhythm and puts your body in starvation mode.</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20"/>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5</a:t>
            </a:r>
            <a:endParaRPr sz="3100">
              <a:solidFill>
                <a:srgbClr val="FFFFFF"/>
              </a:solidFill>
              <a:latin typeface="Playball"/>
              <a:ea typeface="Playball"/>
              <a:cs typeface="Playball"/>
              <a:sym typeface="Playball"/>
            </a:endParaRPr>
          </a:p>
        </p:txBody>
      </p:sp>
      <p:sp>
        <p:nvSpPr>
          <p:cNvPr id="103" name="Google Shape;103;p20"/>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rgbClr val="FFFFFF"/>
                </a:solidFill>
                <a:latin typeface="Calibri"/>
                <a:ea typeface="Calibri"/>
                <a:cs typeface="Calibri"/>
                <a:sym typeface="Calibri"/>
              </a:rPr>
              <a:t>The recommended course of action is to follow an intense workout with a carbohydrate-rich breakfast; the other way round and weight loss results are not as pronounced.</a:t>
            </a:r>
            <a:endParaRPr sz="1900">
              <a:solidFill>
                <a:srgbClr val="FFFFFF"/>
              </a:solidFill>
              <a:latin typeface="Calibri"/>
              <a:ea typeface="Calibri"/>
              <a:cs typeface="Calibri"/>
              <a:sym typeface="Calibri"/>
            </a:endParaRPr>
          </a:p>
          <a:p>
            <a:pPr indent="0" lvl="0" marL="0" rtl="0" algn="l">
              <a:lnSpc>
                <a:spcPct val="115000"/>
              </a:lnSpc>
              <a:spcBef>
                <a:spcPts val="1900"/>
              </a:spcBef>
              <a:spcAft>
                <a:spcPts val="1900"/>
              </a:spcAft>
              <a:buNone/>
            </a:pPr>
            <a:r>
              <a:rPr lang="en-GB" sz="1900">
                <a:solidFill>
                  <a:srgbClr val="FFFFFF"/>
                </a:solidFill>
                <a:latin typeface="Calibri"/>
                <a:ea typeface="Calibri"/>
                <a:cs typeface="Calibri"/>
                <a:sym typeface="Calibri"/>
              </a:rPr>
              <a:t>Morning is also great for breaking out the vitamins. Supplement absorption by the body is not temporal-dependent, but naturopath Pam Stone notes that the extra boost at breakfast helps us get energised for the day ahead. For improved absorption, Stone suggests pairing supplements with a food in which they are soluble and steering clear of caffeinated beverages. Finally, Stone warns to take care with storage; high potency is best for absorption, and warmth and humidity are known to deplete the potency of a supplement.</a:t>
            </a:r>
            <a:endParaRPr sz="27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07" name="Shape 107"/>
        <p:cNvGrpSpPr/>
        <p:nvPr/>
      </p:nvGrpSpPr>
      <p:grpSpPr>
        <a:xfrm>
          <a:off x="0" y="0"/>
          <a:ext cx="0" cy="0"/>
          <a:chOff x="0" y="0"/>
          <a:chExt cx="0" cy="0"/>
        </a:xfrm>
      </p:grpSpPr>
      <p:sp>
        <p:nvSpPr>
          <p:cNvPr id="108" name="Google Shape;108;p21"/>
          <p:cNvSpPr txBox="1"/>
          <p:nvPr/>
        </p:nvSpPr>
        <p:spPr>
          <a:xfrm>
            <a:off x="602850" y="80150"/>
            <a:ext cx="7938300" cy="6153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GB" sz="3100">
                <a:solidFill>
                  <a:srgbClr val="FFFFFF"/>
                </a:solidFill>
                <a:latin typeface="Playball"/>
                <a:ea typeface="Playball"/>
                <a:cs typeface="Playball"/>
                <a:sym typeface="Playball"/>
              </a:rPr>
              <a:t>Passage 6</a:t>
            </a:r>
            <a:endParaRPr sz="3100">
              <a:solidFill>
                <a:srgbClr val="FFFFFF"/>
              </a:solidFill>
              <a:latin typeface="Playball"/>
              <a:ea typeface="Playball"/>
              <a:cs typeface="Playball"/>
              <a:sym typeface="Playball"/>
            </a:endParaRPr>
          </a:p>
        </p:txBody>
      </p:sp>
      <p:sp>
        <p:nvSpPr>
          <p:cNvPr id="109" name="Google Shape;109;p21"/>
          <p:cNvSpPr txBox="1"/>
          <p:nvPr/>
        </p:nvSpPr>
        <p:spPr>
          <a:xfrm>
            <a:off x="602850" y="891600"/>
            <a:ext cx="7938300" cy="36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900"/>
              </a:spcAft>
              <a:buNone/>
            </a:pPr>
            <a:r>
              <a:rPr lang="en-GB" sz="2000">
                <a:solidFill>
                  <a:srgbClr val="FFFFFF"/>
                </a:solidFill>
                <a:latin typeface="Calibri"/>
                <a:ea typeface="Calibri"/>
                <a:cs typeface="Calibri"/>
                <a:sym typeface="Calibri"/>
              </a:rPr>
              <a:t>After-dinner espressos are becoming more of a tradition – we have the Italians to thank for that – but to prepare for a good night’s sleep we are better off putting the brakes on caffeine consumption as early as 3 p.m. With a seven hour half-life, a cup of coffee containing 90 mg of caffeine taken at this hour could still leave 45 mg of caffeine in your nervous system at ten o’clock that evening. It is essential that, by the time you are ready to sleep, your body is rid of all traces.</a:t>
            </a:r>
            <a:endParaRPr sz="2000">
              <a:solidFill>
                <a:srgbClr val="FFFFFF"/>
              </a:solidFill>
              <a:latin typeface="Calibri"/>
              <a:ea typeface="Calibri"/>
              <a:cs typeface="Calibri"/>
              <a:sym typeface="Calibri"/>
            </a:endParaRPr>
          </a:p>
        </p:txBody>
      </p:sp>
    </p:spTree>
  </p:cSld>
  <p:clrMapOvr>
    <a:masterClrMapping/>
  </p:clrMapOvr>
  <mc:AlternateContent>
    <mc:Choice Requires="p14">
      <p:transition spd="slow" p14:dur="2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5" ma:contentTypeDescription="Create a new document." ma:contentTypeScope="" ma:versionID="fa9049b22f2898b09eeaf474d31464e1">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31dfa7aa812b28e922c46f253a955e2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4D599A-99EF-4E4C-B867-0A0617F154A6}"/>
</file>

<file path=customXml/itemProps2.xml><?xml version="1.0" encoding="utf-8"?>
<ds:datastoreItem xmlns:ds="http://schemas.openxmlformats.org/officeDocument/2006/customXml" ds:itemID="{EA87DCC5-B6CF-4BFC-89C7-39EF20AC8AE6}"/>
</file>

<file path=customXml/itemProps3.xml><?xml version="1.0" encoding="utf-8"?>
<ds:datastoreItem xmlns:ds="http://schemas.openxmlformats.org/officeDocument/2006/customXml" ds:itemID="{3CA2FE10-1D39-489B-A10D-6ABE721C0AF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