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4"/>
  </p:sldMasterIdLst>
  <p:notesMasterIdLst>
    <p:notesMasterId r:id="rId105"/>
  </p:notesMasterIdLst>
  <p:handoutMasterIdLst>
    <p:handoutMasterId r:id="rId106"/>
  </p:handoutMasterIdLst>
  <p:sldIdLst>
    <p:sldId id="483" r:id="rId5"/>
    <p:sldId id="265" r:id="rId6"/>
    <p:sldId id="333" r:id="rId7"/>
    <p:sldId id="314" r:id="rId8"/>
    <p:sldId id="336" r:id="rId9"/>
    <p:sldId id="276" r:id="rId10"/>
    <p:sldId id="415" r:id="rId11"/>
    <p:sldId id="414" r:id="rId12"/>
    <p:sldId id="275" r:id="rId13"/>
    <p:sldId id="337" r:id="rId14"/>
    <p:sldId id="417" r:id="rId15"/>
    <p:sldId id="355" r:id="rId16"/>
    <p:sldId id="338" r:id="rId17"/>
    <p:sldId id="403" r:id="rId18"/>
    <p:sldId id="404" r:id="rId19"/>
    <p:sldId id="443" r:id="rId20"/>
    <p:sldId id="419" r:id="rId21"/>
    <p:sldId id="416" r:id="rId22"/>
    <p:sldId id="449" r:id="rId23"/>
    <p:sldId id="450" r:id="rId24"/>
    <p:sldId id="342" r:id="rId25"/>
    <p:sldId id="418" r:id="rId26"/>
    <p:sldId id="339" r:id="rId27"/>
    <p:sldId id="475" r:id="rId28"/>
    <p:sldId id="360" r:id="rId29"/>
    <p:sldId id="340" r:id="rId30"/>
    <p:sldId id="476" r:id="rId31"/>
    <p:sldId id="341" r:id="rId32"/>
    <p:sldId id="477" r:id="rId33"/>
    <p:sldId id="354" r:id="rId34"/>
    <p:sldId id="420" r:id="rId35"/>
    <p:sldId id="408" r:id="rId36"/>
    <p:sldId id="409" r:id="rId37"/>
    <p:sldId id="410" r:id="rId38"/>
    <p:sldId id="478" r:id="rId39"/>
    <p:sldId id="479" r:id="rId40"/>
    <p:sldId id="480" r:id="rId41"/>
    <p:sldId id="481" r:id="rId42"/>
    <p:sldId id="482" r:id="rId43"/>
    <p:sldId id="421" r:id="rId44"/>
    <p:sldId id="373" r:id="rId45"/>
    <p:sldId id="422" r:id="rId46"/>
    <p:sldId id="423" r:id="rId47"/>
    <p:sldId id="424" r:id="rId48"/>
    <p:sldId id="425" r:id="rId49"/>
    <p:sldId id="358" r:id="rId50"/>
    <p:sldId id="350" r:id="rId51"/>
    <p:sldId id="411" r:id="rId52"/>
    <p:sldId id="412" r:id="rId53"/>
    <p:sldId id="376" r:id="rId54"/>
    <p:sldId id="426" r:id="rId55"/>
    <p:sldId id="427" r:id="rId56"/>
    <p:sldId id="428" r:id="rId57"/>
    <p:sldId id="451" r:id="rId58"/>
    <p:sldId id="429" r:id="rId59"/>
    <p:sldId id="430" r:id="rId60"/>
    <p:sldId id="431" r:id="rId61"/>
    <p:sldId id="432" r:id="rId62"/>
    <p:sldId id="452" r:id="rId63"/>
    <p:sldId id="433" r:id="rId64"/>
    <p:sldId id="434" r:id="rId65"/>
    <p:sldId id="378" r:id="rId66"/>
    <p:sldId id="379" r:id="rId67"/>
    <p:sldId id="453" r:id="rId68"/>
    <p:sldId id="454" r:id="rId69"/>
    <p:sldId id="455" r:id="rId70"/>
    <p:sldId id="456" r:id="rId71"/>
    <p:sldId id="457" r:id="rId72"/>
    <p:sldId id="458" r:id="rId73"/>
    <p:sldId id="459" r:id="rId74"/>
    <p:sldId id="460" r:id="rId75"/>
    <p:sldId id="461" r:id="rId76"/>
    <p:sldId id="462" r:id="rId77"/>
    <p:sldId id="474" r:id="rId78"/>
    <p:sldId id="463" r:id="rId79"/>
    <p:sldId id="464" r:id="rId80"/>
    <p:sldId id="465" r:id="rId81"/>
    <p:sldId id="466" r:id="rId82"/>
    <p:sldId id="467" r:id="rId83"/>
    <p:sldId id="468" r:id="rId84"/>
    <p:sldId id="469" r:id="rId85"/>
    <p:sldId id="470" r:id="rId86"/>
    <p:sldId id="471" r:id="rId87"/>
    <p:sldId id="473" r:id="rId88"/>
    <p:sldId id="472"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401" r:id="rId103"/>
    <p:sldId id="402" r:id="rId104"/>
  </p:sldIdLst>
  <p:sldSz cx="9144000" cy="6858000" type="screen4x3"/>
  <p:notesSz cx="6858000" cy="9144000"/>
  <p:custDataLst>
    <p:tags r:id="rId107"/>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FFFF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35B48-ACEB-42A3-B279-11C6D0B5AA15}" v="1" dt="2021-04-24T16:14:54.601"/>
    <p1510:client id="{B7C54905-A2BC-4E4E-AF59-9C80AEAD12BE}" v="1" dt="2021-04-24T16:14:0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709" autoAdjust="0"/>
  </p:normalViewPr>
  <p:slideViewPr>
    <p:cSldViewPr>
      <p:cViewPr varScale="1">
        <p:scale>
          <a:sx n="78" d="100"/>
          <a:sy n="78" d="100"/>
        </p:scale>
        <p:origin x="169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0"/>
    </p:cViewPr>
  </p:sorterViewPr>
  <p:notesViewPr>
    <p:cSldViewPr>
      <p:cViewPr>
        <p:scale>
          <a:sx n="125" d="100"/>
          <a:sy n="125" d="100"/>
        </p:scale>
        <p:origin x="178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6/11/relationships/changesInfo" Target="changesInfos/changesInfo1.xml"/><Relationship Id="rId16" Type="http://schemas.openxmlformats.org/officeDocument/2006/relationships/slide" Target="slides/slide12.xml"/><Relationship Id="rId107" Type="http://schemas.openxmlformats.org/officeDocument/2006/relationships/tags" Target="tags/tag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14802719" userId="S::parv.13114802719@cse.mait.ac.in::d2981ebd-6dcd-445a-aa68-0dc765093ac9" providerId="AD" clId="Web-{B7C54905-A2BC-4E4E-AF59-9C80AEAD12BE}"/>
    <pc:docChg chg="addSld">
      <pc:chgData name="13114802719" userId="S::parv.13114802719@cse.mait.ac.in::d2981ebd-6dcd-445a-aa68-0dc765093ac9" providerId="AD" clId="Web-{B7C54905-A2BC-4E4E-AF59-9C80AEAD12BE}" dt="2021-04-24T16:14:00.127" v="0"/>
      <pc:docMkLst>
        <pc:docMk/>
      </pc:docMkLst>
      <pc:sldChg chg="new">
        <pc:chgData name="13114802719" userId="S::parv.13114802719@cse.mait.ac.in::d2981ebd-6dcd-445a-aa68-0dc765093ac9" providerId="AD" clId="Web-{B7C54905-A2BC-4E4E-AF59-9C80AEAD12BE}" dt="2021-04-24T16:14:00.127" v="0"/>
        <pc:sldMkLst>
          <pc:docMk/>
          <pc:sldMk cId="3284200805" sldId="484"/>
        </pc:sldMkLst>
      </pc:sldChg>
    </pc:docChg>
  </pc:docChgLst>
  <pc:docChgLst>
    <pc:chgData name="13114802719" userId="S::parv.13114802719@cse.mait.ac.in::d2981ebd-6dcd-445a-aa68-0dc765093ac9" providerId="AD" clId="Web-{3E835B48-ACEB-42A3-B279-11C6D0B5AA15}"/>
    <pc:docChg chg="delSld">
      <pc:chgData name="13114802719" userId="S::parv.13114802719@cse.mait.ac.in::d2981ebd-6dcd-445a-aa68-0dc765093ac9" providerId="AD" clId="Web-{3E835B48-ACEB-42A3-B279-11C6D0B5AA15}" dt="2021-04-24T16:14:54.601" v="0"/>
      <pc:docMkLst>
        <pc:docMk/>
      </pc:docMkLst>
      <pc:sldChg chg="del">
        <pc:chgData name="13114802719" userId="S::parv.13114802719@cse.mait.ac.in::d2981ebd-6dcd-445a-aa68-0dc765093ac9" providerId="AD" clId="Web-{3E835B48-ACEB-42A3-B279-11C6D0B5AA15}" dt="2021-04-24T16:14:54.601" v="0"/>
        <pc:sldMkLst>
          <pc:docMk/>
          <pc:sldMk cId="3284200805" sldId="484"/>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3824288" y="0"/>
            <a:ext cx="30337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100" b="1"/>
            </a:lvl1pPr>
          </a:lstStyle>
          <a:p>
            <a:pPr>
              <a:defRPr/>
            </a:pPr>
            <a:r>
              <a:rPr lang="en-US" dirty="0"/>
              <a:t>Data Base Management System</a:t>
            </a:r>
          </a:p>
        </p:txBody>
      </p:sp>
      <p:sp>
        <p:nvSpPr>
          <p:cNvPr id="39940" name="Rectangle 4"/>
          <p:cNvSpPr>
            <a:spLocks noGrp="1" noChangeArrowheads="1"/>
          </p:cNvSpPr>
          <p:nvPr>
            <p:ph type="ftr" sz="quarter" idx="2"/>
          </p:nvPr>
        </p:nvSpPr>
        <p:spPr bwMode="auto">
          <a:xfrm>
            <a:off x="0" y="8478838"/>
            <a:ext cx="5473700" cy="665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100" b="1">
                <a:solidFill>
                  <a:schemeClr val="tx1"/>
                </a:solidFill>
                <a:latin typeface="Arial" charset="0"/>
              </a:defRPr>
            </a:lvl1pPr>
          </a:lstStyle>
          <a:p>
            <a:pPr>
              <a:defRPr/>
            </a:pPr>
            <a:r>
              <a:rPr lang="en-US" dirty="0"/>
              <a:t>Maharaja Agrasen Institute of Technology, New Delhi-86, By Neelam Sharma, Asst. Professor</a:t>
            </a:r>
          </a:p>
        </p:txBody>
      </p:sp>
      <p:sp>
        <p:nvSpPr>
          <p:cNvPr id="74758" name="Rectangle 6"/>
          <p:cNvSpPr>
            <a:spLocks noGrp="1" noChangeArrowheads="1"/>
          </p:cNvSpPr>
          <p:nvPr>
            <p:ph type="sldNum" sz="quarter" idx="3"/>
          </p:nvPr>
        </p:nvSpPr>
        <p:spPr bwMode="auto">
          <a:xfrm>
            <a:off x="5589588" y="8567738"/>
            <a:ext cx="1123950"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r>
              <a:rPr lang="en-US"/>
              <a:t>U1.</a:t>
            </a:r>
            <a:fld id="{F87D3901-6727-4838-99BF-F9723210CE27}" type="slidenum">
              <a:rPr lang="en-US"/>
              <a:pPr>
                <a:defRPr/>
              </a:pPr>
              <a:t>‹#›</a:t>
            </a:fld>
            <a:endParaRPr lang="en-US"/>
          </a:p>
        </p:txBody>
      </p:sp>
    </p:spTree>
    <p:extLst>
      <p:ext uri="{BB962C8B-B14F-4D97-AF65-F5344CB8AC3E}">
        <p14:creationId xmlns:p14="http://schemas.microsoft.com/office/powerpoint/2010/main" val="2852202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1200">
                <a:cs typeface="+mn-cs"/>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1200">
                <a:cs typeface="+mn-cs"/>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sz="1200">
                <a:cs typeface="+mn-cs"/>
              </a:defRPr>
            </a:lvl1pPr>
          </a:lstStyle>
          <a:p>
            <a:pPr>
              <a:defRPr/>
            </a:pPr>
            <a:fld id="{A4B78437-CBB4-4485-8B9A-5D90160A98F8}" type="slidenum">
              <a:rPr lang="en-US"/>
              <a:pPr>
                <a:defRPr/>
              </a:pPr>
              <a:t>‹#›</a:t>
            </a:fld>
            <a:endParaRPr lang="en-US"/>
          </a:p>
        </p:txBody>
      </p:sp>
    </p:spTree>
    <p:extLst>
      <p:ext uri="{BB962C8B-B14F-4D97-AF65-F5344CB8AC3E}">
        <p14:creationId xmlns:p14="http://schemas.microsoft.com/office/powerpoint/2010/main" val="1176049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E4D8AEC-2B41-425C-99AA-27172B220D2F}"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E165810-D311-49AB-B4BF-759BAD901AFE}" type="slidenum">
              <a:rPr lang="en-US"/>
              <a:pPr/>
              <a:t>46</a:t>
            </a:fld>
            <a:endParaRPr lang="en-US"/>
          </a:p>
        </p:txBody>
      </p:sp>
      <p:sp>
        <p:nvSpPr>
          <p:cNvPr id="267266"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67267"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9E33749-EC04-4178-B072-9BFF6DA4F777}" type="slidenum">
              <a:rPr lang="en-US"/>
              <a:pPr/>
              <a:t>52</a:t>
            </a:fld>
            <a:endParaRPr lang="en-US"/>
          </a:p>
        </p:txBody>
      </p:sp>
      <p:sp>
        <p:nvSpPr>
          <p:cNvPr id="192514" name="Rectangle 2"/>
          <p:cNvSpPr>
            <a:spLocks noGrp="1" noRot="1" noChangeAspect="1" noChangeArrowheads="1" noTextEdit="1"/>
          </p:cNvSpPr>
          <p:nvPr>
            <p:ph type="sldImg"/>
          </p:nvPr>
        </p:nvSpPr>
        <p:spPr>
          <a:xfrm>
            <a:off x="1146175" y="687388"/>
            <a:ext cx="4565650" cy="3424237"/>
          </a:xfrm>
          <a:ln cap="flat"/>
        </p:spPr>
      </p:sp>
      <p:sp>
        <p:nvSpPr>
          <p:cNvPr id="192515"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F69EA34-DFFD-4EDA-96ED-8DCE185632F1}" type="slidenum">
              <a:rPr lang="en-US"/>
              <a:pPr/>
              <a:t>54</a:t>
            </a:fld>
            <a:endParaRPr lang="en-US"/>
          </a:p>
        </p:txBody>
      </p:sp>
      <p:sp>
        <p:nvSpPr>
          <p:cNvPr id="273410"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73411"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0228C4-EDE8-4844-8CCB-B4C76CE1DDBA}" type="slidenum">
              <a:rPr lang="en-US"/>
              <a:pPr/>
              <a:t>61</a:t>
            </a:fld>
            <a:endParaRPr lang="en-US"/>
          </a:p>
        </p:txBody>
      </p:sp>
      <p:sp>
        <p:nvSpPr>
          <p:cNvPr id="2867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867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8DF2542-8451-4519-999F-184B7793B516}" type="slidenum">
              <a:rPr lang="en-US"/>
              <a:pPr/>
              <a:t>62</a:t>
            </a:fld>
            <a:endParaRPr lang="en-US"/>
          </a:p>
        </p:txBody>
      </p:sp>
      <p:sp>
        <p:nvSpPr>
          <p:cNvPr id="2099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099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8B9A1C-6D6C-4E5D-A1C4-8BD727439F65}" type="slidenum">
              <a:rPr lang="en-US"/>
              <a:pPr/>
              <a:t>66</a:t>
            </a:fld>
            <a:endParaRPr lang="en-US"/>
          </a:p>
        </p:txBody>
      </p:sp>
      <p:sp>
        <p:nvSpPr>
          <p:cNvPr id="225282" name="Rectangle 2"/>
          <p:cNvSpPr>
            <a:spLocks noGrp="1" noRot="1" noChangeAspect="1" noChangeArrowheads="1" noTextEdit="1"/>
          </p:cNvSpPr>
          <p:nvPr>
            <p:ph type="sldImg"/>
          </p:nvPr>
        </p:nvSpPr>
        <p:spPr>
          <a:xfrm>
            <a:off x="1146175" y="687388"/>
            <a:ext cx="4565650" cy="3424237"/>
          </a:xfrm>
          <a:ln cap="flat"/>
        </p:spPr>
      </p:sp>
      <p:sp>
        <p:nvSpPr>
          <p:cNvPr id="2252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B62A6C-93EB-460A-9525-45CC490ECED8}" type="slidenum">
              <a:rPr lang="en-US"/>
              <a:pPr/>
              <a:t>67</a:t>
            </a:fld>
            <a:endParaRPr lang="en-US"/>
          </a:p>
        </p:txBody>
      </p:sp>
      <p:sp>
        <p:nvSpPr>
          <p:cNvPr id="227330" name="Rectangle 2"/>
          <p:cNvSpPr>
            <a:spLocks noGrp="1" noRot="1" noChangeAspect="1" noChangeArrowheads="1" noTextEdit="1"/>
          </p:cNvSpPr>
          <p:nvPr>
            <p:ph type="sldImg"/>
          </p:nvPr>
        </p:nvSpPr>
        <p:spPr>
          <a:xfrm>
            <a:off x="1146175" y="687388"/>
            <a:ext cx="4565650" cy="3424237"/>
          </a:xfrm>
          <a:ln cap="flat"/>
        </p:spPr>
      </p:sp>
      <p:sp>
        <p:nvSpPr>
          <p:cNvPr id="227331"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4B78437-CBB4-4485-8B9A-5D90160A98F8}" type="slidenum">
              <a:rPr lang="en-US" smtClean="0"/>
              <a:pPr>
                <a:defRPr/>
              </a:pPr>
              <a:t>71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E1887D-D84B-43FF-8B80-2C3B59C2E436}" type="slidenum">
              <a:rPr lang="en-US"/>
              <a:pPr/>
              <a:t>73</a:t>
            </a:fld>
            <a:endParaRPr lang="en-US"/>
          </a:p>
        </p:txBody>
      </p:sp>
      <p:sp>
        <p:nvSpPr>
          <p:cNvPr id="234498" name="Rectangle 2"/>
          <p:cNvSpPr>
            <a:spLocks noGrp="1" noRot="1" noChangeAspect="1" noChangeArrowheads="1" noTextEdit="1"/>
          </p:cNvSpPr>
          <p:nvPr>
            <p:ph type="sldImg"/>
          </p:nvPr>
        </p:nvSpPr>
        <p:spPr>
          <a:xfrm>
            <a:off x="1146175" y="687388"/>
            <a:ext cx="4565650" cy="3424237"/>
          </a:xfrm>
          <a:ln cap="flat"/>
        </p:spPr>
      </p:sp>
      <p:sp>
        <p:nvSpPr>
          <p:cNvPr id="23449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4EB5073-8415-4DE0-8006-1C2116855E66}" type="slidenum">
              <a:rPr lang="en-US"/>
              <a:pPr/>
              <a:t>74</a:t>
            </a:fld>
            <a:endParaRPr lang="en-US"/>
          </a:p>
        </p:txBody>
      </p:sp>
      <p:sp>
        <p:nvSpPr>
          <p:cNvPr id="290818" name="Rectangle 2"/>
          <p:cNvSpPr>
            <a:spLocks noGrp="1" noRot="1" noChangeAspect="1" noChangeArrowheads="1" noTextEdit="1"/>
          </p:cNvSpPr>
          <p:nvPr>
            <p:ph type="sldImg"/>
          </p:nvPr>
        </p:nvSpPr>
        <p:spPr>
          <a:xfrm>
            <a:off x="1146175" y="687388"/>
            <a:ext cx="4565650" cy="3424237"/>
          </a:xfrm>
          <a:ln cap="flat"/>
        </p:spPr>
      </p:sp>
      <p:sp>
        <p:nvSpPr>
          <p:cNvPr id="29081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075563-F5E1-4351-BF05-38A8660ED492}" type="slidenum">
              <a:rPr lang="en-US"/>
              <a:pPr/>
              <a:t>8</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95BB414-29D5-4218-879A-70BFF47F04DC}" type="slidenum">
              <a:rPr lang="en-US"/>
              <a:pPr/>
              <a:t>76</a:t>
            </a:fld>
            <a:endParaRPr lang="en-US"/>
          </a:p>
        </p:txBody>
      </p:sp>
      <p:sp>
        <p:nvSpPr>
          <p:cNvPr id="246786" name="Rectangle 2"/>
          <p:cNvSpPr>
            <a:spLocks noGrp="1" noRot="1" noChangeAspect="1" noChangeArrowheads="1" noTextEdit="1"/>
          </p:cNvSpPr>
          <p:nvPr>
            <p:ph type="sldImg"/>
          </p:nvPr>
        </p:nvSpPr>
        <p:spPr>
          <a:xfrm>
            <a:off x="1146175" y="687388"/>
            <a:ext cx="4565650" cy="3424237"/>
          </a:xfrm>
          <a:ln cap="flat"/>
        </p:spPr>
      </p:sp>
      <p:sp>
        <p:nvSpPr>
          <p:cNvPr id="246787"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534766-8719-4CD1-A091-7F29B692DFDA}" type="slidenum">
              <a:rPr lang="en-US"/>
              <a:pPr/>
              <a:t>77</a:t>
            </a:fld>
            <a:endParaRPr lang="en-US"/>
          </a:p>
        </p:txBody>
      </p:sp>
      <p:sp>
        <p:nvSpPr>
          <p:cNvPr id="248834"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48835"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003DEFA-2CC8-4FAB-9047-EA62935ED0E5}" type="slidenum">
              <a:rPr lang="en-US"/>
              <a:pPr/>
              <a:t>78</a:t>
            </a:fld>
            <a:endParaRPr lang="en-US"/>
          </a:p>
        </p:txBody>
      </p:sp>
      <p:sp>
        <p:nvSpPr>
          <p:cNvPr id="250882" name="Rectangle 2"/>
          <p:cNvSpPr>
            <a:spLocks noGrp="1" noRot="1" noChangeAspect="1" noChangeArrowheads="1" noTextEdit="1"/>
          </p:cNvSpPr>
          <p:nvPr>
            <p:ph type="sldImg"/>
          </p:nvPr>
        </p:nvSpPr>
        <p:spPr>
          <a:xfrm>
            <a:off x="1146175" y="687388"/>
            <a:ext cx="4565650" cy="3424237"/>
          </a:xfrm>
          <a:ln cap="flat"/>
        </p:spPr>
      </p:sp>
      <p:sp>
        <p:nvSpPr>
          <p:cNvPr id="2508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BE147A6-48FB-4E74-968F-82361D950D25}" type="slidenum">
              <a:rPr lang="en-US"/>
              <a:pPr/>
              <a:t>79</a:t>
            </a:fld>
            <a:endParaRPr lang="en-US"/>
          </a:p>
        </p:txBody>
      </p:sp>
      <p:sp>
        <p:nvSpPr>
          <p:cNvPr id="25293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9</a:t>
            </a:r>
          </a:p>
        </p:txBody>
      </p:sp>
      <p:sp>
        <p:nvSpPr>
          <p:cNvPr id="25293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293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4" name="Rectangle 6"/>
          <p:cNvSpPr>
            <a:spLocks noGrp="1" noRot="1" noChangeAspect="1" noChangeArrowheads="1" noTextEdit="1"/>
          </p:cNvSpPr>
          <p:nvPr>
            <p:ph type="sldImg"/>
          </p:nvPr>
        </p:nvSpPr>
        <p:spPr>
          <a:xfrm>
            <a:off x="1152525" y="693738"/>
            <a:ext cx="4552950" cy="3416300"/>
          </a:xfrm>
          <a:ln cap="flat"/>
        </p:spPr>
      </p:sp>
      <p:sp>
        <p:nvSpPr>
          <p:cNvPr id="25293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341DBE2-2B7D-48E2-B882-BB8E3DBA2557}" type="slidenum">
              <a:rPr lang="en-US"/>
              <a:pPr/>
              <a:t>82</a:t>
            </a:fld>
            <a:endParaRPr lang="en-US"/>
          </a:p>
        </p:txBody>
      </p:sp>
      <p:sp>
        <p:nvSpPr>
          <p:cNvPr id="259074"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5"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13</a:t>
            </a:r>
          </a:p>
        </p:txBody>
      </p:sp>
      <p:sp>
        <p:nvSpPr>
          <p:cNvPr id="259076"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9077"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8" name="Rectangle 6"/>
          <p:cNvSpPr>
            <a:spLocks noGrp="1" noRot="1" noChangeAspect="1" noChangeArrowheads="1" noTextEdit="1"/>
          </p:cNvSpPr>
          <p:nvPr>
            <p:ph type="sldImg"/>
          </p:nvPr>
        </p:nvSpPr>
        <p:spPr>
          <a:xfrm>
            <a:off x="1152525" y="693738"/>
            <a:ext cx="4552950" cy="3416300"/>
          </a:xfrm>
          <a:ln cap="flat"/>
        </p:spPr>
      </p:sp>
      <p:sp>
        <p:nvSpPr>
          <p:cNvPr id="259079"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3114C34-8A59-4FA3-AC6F-970462CE4CE6}" type="slidenum">
              <a:rPr lang="en-US"/>
              <a:pPr/>
              <a:t>83</a:t>
            </a:fld>
            <a:endParaRPr lang="en-US"/>
          </a:p>
        </p:txBody>
      </p:sp>
      <p:sp>
        <p:nvSpPr>
          <p:cNvPr id="261122"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3"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15</a:t>
            </a:r>
          </a:p>
        </p:txBody>
      </p:sp>
      <p:sp>
        <p:nvSpPr>
          <p:cNvPr id="261124"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1125"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6" name="Rectangle 6"/>
          <p:cNvSpPr>
            <a:spLocks noGrp="1" noRot="1" noChangeAspect="1" noChangeArrowheads="1" noTextEdit="1"/>
          </p:cNvSpPr>
          <p:nvPr>
            <p:ph type="sldImg"/>
          </p:nvPr>
        </p:nvSpPr>
        <p:spPr>
          <a:xfrm>
            <a:off x="1152525" y="693738"/>
            <a:ext cx="4552950" cy="3416300"/>
          </a:xfrm>
          <a:ln cap="flat"/>
        </p:spPr>
      </p:sp>
      <p:sp>
        <p:nvSpPr>
          <p:cNvPr id="26112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E7CA3D8A-F703-482C-8192-E37B2FDDF372}" type="slidenum">
              <a:rPr lang="en-US"/>
              <a:pPr/>
              <a:t>84</a:t>
            </a:fld>
            <a:endParaRPr lang="en-US"/>
          </a:p>
        </p:txBody>
      </p:sp>
      <p:sp>
        <p:nvSpPr>
          <p:cNvPr id="26317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16</a:t>
            </a:r>
          </a:p>
        </p:txBody>
      </p:sp>
      <p:sp>
        <p:nvSpPr>
          <p:cNvPr id="26317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317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4" name="Rectangle 6"/>
          <p:cNvSpPr>
            <a:spLocks noGrp="1" noRot="1" noChangeAspect="1" noChangeArrowheads="1" noTextEdit="1"/>
          </p:cNvSpPr>
          <p:nvPr>
            <p:ph type="sldImg"/>
          </p:nvPr>
        </p:nvSpPr>
        <p:spPr>
          <a:xfrm>
            <a:off x="1152525" y="693738"/>
            <a:ext cx="4552950" cy="3416300"/>
          </a:xfrm>
          <a:ln cap="flat"/>
        </p:spPr>
      </p:sp>
      <p:sp>
        <p:nvSpPr>
          <p:cNvPr id="26317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ED5F5A-87ED-4206-ACC1-BDB9B49CCA7F}" type="slidenum">
              <a:rPr lang="en-US"/>
              <a:pPr/>
              <a:t>12</a:t>
            </a:fld>
            <a:endParaRPr lang="en-US"/>
          </a:p>
        </p:txBody>
      </p:sp>
      <p:sp>
        <p:nvSpPr>
          <p:cNvPr id="191490" name="Rectangle 2"/>
          <p:cNvSpPr>
            <a:spLocks noGrp="1" noRot="1" noChangeAspect="1" noChangeArrowheads="1" noTextEdit="1"/>
          </p:cNvSpPr>
          <p:nvPr>
            <p:ph type="sldImg"/>
          </p:nvPr>
        </p:nvSpPr>
        <p:spPr>
          <a:xfrm>
            <a:off x="1146175" y="685800"/>
            <a:ext cx="4567238" cy="3425825"/>
          </a:xfrm>
          <a:ln cap="flat"/>
        </p:spPr>
      </p:sp>
      <p:sp>
        <p:nvSpPr>
          <p:cNvPr id="191491" name="Rectangle 3"/>
          <p:cNvSpPr>
            <a:spLocks noGrp="1" noChangeArrowheads="1"/>
          </p:cNvSpPr>
          <p:nvPr>
            <p:ph type="body" idx="1"/>
          </p:nvPr>
        </p:nvSpPr>
        <p:spPr>
          <a:xfrm>
            <a:off x="910829" y="4340679"/>
            <a:ext cx="5034856" cy="4118429"/>
          </a:xfrm>
          <a:ln/>
        </p:spPr>
        <p:txBody>
          <a:bodyPr/>
          <a:lstStyle/>
          <a:p>
            <a:pPr lvl="1"/>
            <a:endParaRPr lang="en-US" sz="900"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A7C5B1E-B387-45BF-89B2-52FAFC9BD336}" type="slidenum">
              <a:rPr lang="en-US"/>
              <a:pPr/>
              <a:t>18</a:t>
            </a:fld>
            <a:endParaRPr lang="en-US"/>
          </a:p>
        </p:txBody>
      </p:sp>
      <p:sp>
        <p:nvSpPr>
          <p:cNvPr id="209922" name="Rectangle 2"/>
          <p:cNvSpPr>
            <a:spLocks noGrp="1" noChangeArrowheads="1"/>
          </p:cNvSpPr>
          <p:nvPr>
            <p:ph type="body" idx="1"/>
          </p:nvPr>
        </p:nvSpPr>
        <p:spPr>
          <a:ln/>
        </p:spPr>
        <p:txBody>
          <a:bodyPr/>
          <a:lstStyle/>
          <a:p>
            <a:endParaRPr lang="en-US"/>
          </a:p>
        </p:txBody>
      </p:sp>
      <p:sp>
        <p:nvSpPr>
          <p:cNvPr id="209923" name="Rectangle 3"/>
          <p:cNvSpPr>
            <a:spLocks noGrp="1" noRot="1" noChangeAspect="1" noChangeArrowheads="1" noTextEdit="1"/>
          </p:cNvSpPr>
          <p:nvPr>
            <p:ph type="sldImg"/>
          </p:nvPr>
        </p:nvSpPr>
        <p:spPr>
          <a:xfrm>
            <a:off x="1136650" y="4516438"/>
            <a:ext cx="4560888" cy="342265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366FB2-6D47-414F-A393-FADE7C59E0E0}" type="slidenum">
              <a:rPr lang="en-US"/>
              <a:pPr/>
              <a:t>19</a:t>
            </a:fld>
            <a:endParaRPr lang="en-US"/>
          </a:p>
        </p:txBody>
      </p:sp>
      <p:sp>
        <p:nvSpPr>
          <p:cNvPr id="203778" name="Rectangle 2"/>
          <p:cNvSpPr>
            <a:spLocks noGrp="1" noChangeArrowheads="1"/>
          </p:cNvSpPr>
          <p:nvPr>
            <p:ph type="body" idx="1"/>
          </p:nvPr>
        </p:nvSpPr>
        <p:spPr>
          <a:ln/>
        </p:spPr>
        <p:txBody>
          <a:bodyPr/>
          <a:lstStyle/>
          <a:p>
            <a:endParaRPr lang="en-US"/>
          </a:p>
        </p:txBody>
      </p:sp>
      <p:sp>
        <p:nvSpPr>
          <p:cNvPr id="20377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3EE6DCC-E334-4063-9DA2-6966A3B9B933}" type="slidenum">
              <a:rPr lang="en-US"/>
              <a:pPr/>
              <a:t>43</a:t>
            </a:fld>
            <a:endParaRPr lang="en-US"/>
          </a:p>
        </p:txBody>
      </p:sp>
      <p:sp>
        <p:nvSpPr>
          <p:cNvPr id="1843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4323"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0E8C6C4-FB1E-4DF6-A853-D07ABBA30157}" type="slidenum">
              <a:rPr lang="en-US"/>
              <a:pPr/>
              <a:t>45</a:t>
            </a:fld>
            <a:endParaRPr lang="en-US"/>
          </a:p>
        </p:txBody>
      </p:sp>
      <p:sp>
        <p:nvSpPr>
          <p:cNvPr id="187394"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7395"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30"/>
          <p:cNvGrpSpPr>
            <a:grpSpLocks/>
          </p:cNvGrpSpPr>
          <p:nvPr/>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C3B14B39-33D2-41B3-8D7B-C264567CD47F}"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8" name="Group 36"/>
          <p:cNvGrpSpPr>
            <a:grpSpLocks/>
          </p:cNvGrpSpPr>
          <p:nvPr/>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2" name="Group 30"/>
          <p:cNvGrpSpPr>
            <a:grpSpLocks/>
          </p:cNvGrpSpPr>
          <p:nvPr/>
        </p:nvGrpSpPr>
        <p:grpSpPr bwMode="auto">
          <a:xfrm>
            <a:off x="0" y="6513513"/>
            <a:ext cx="9144000" cy="344487"/>
            <a:chOff x="0" y="4103"/>
            <a:chExt cx="5760" cy="217"/>
          </a:xfrm>
        </p:grpSpPr>
        <p:sp>
          <p:nvSpPr>
            <p:cNvPr id="13"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4"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15"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F8534F2B-9E02-441E-B34D-4576256CAB94}"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16" name="Group 36"/>
          <p:cNvGrpSpPr>
            <a:grpSpLocks/>
          </p:cNvGrpSpPr>
          <p:nvPr/>
        </p:nvGrpSpPr>
        <p:grpSpPr bwMode="auto">
          <a:xfrm>
            <a:off x="0" y="1274763"/>
            <a:ext cx="9144000" cy="204787"/>
            <a:chOff x="0" y="803"/>
            <a:chExt cx="5760" cy="129"/>
          </a:xfrm>
        </p:grpSpPr>
        <p:sp>
          <p:nvSpPr>
            <p:cNvPr id="1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9" name="Group 23"/>
          <p:cNvGrpSpPr>
            <a:grpSpLocks/>
          </p:cNvGrpSpPr>
          <p:nvPr userDrawn="1"/>
        </p:nvGrpSpPr>
        <p:grpSpPr bwMode="auto">
          <a:xfrm>
            <a:off x="0" y="6462728"/>
            <a:ext cx="9144000" cy="395288"/>
            <a:chOff x="181" y="3612"/>
            <a:chExt cx="5760" cy="249"/>
          </a:xfrm>
        </p:grpSpPr>
        <p:sp>
          <p:nvSpPr>
            <p:cNvPr id="20" name="Rectangle 20"/>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1" name="Text Box 21"/>
            <p:cNvSpPr txBox="1">
              <a:spLocks noChangeArrowheads="1"/>
            </p:cNvSpPr>
            <p:nvPr userDrawn="1"/>
          </p:nvSpPr>
          <p:spPr bwMode="auto">
            <a:xfrm>
              <a:off x="231" y="3621"/>
              <a:ext cx="5461" cy="165"/>
            </a:xfrm>
            <a:prstGeom prst="rect">
              <a:avLst/>
            </a:prstGeom>
            <a:noFill/>
            <a:ln w="9525">
              <a:noFill/>
              <a:miter lim="800000"/>
              <a:headEnd/>
              <a:tailEnd/>
            </a:ln>
            <a:effectLst/>
          </p:spPr>
          <p:txBody>
            <a:bodyPr>
              <a:spAutoFit/>
            </a:bodyPr>
            <a:lstStyle/>
            <a:p>
              <a:pPr>
                <a:spcBef>
                  <a:spcPct val="50000"/>
                </a:spcBef>
                <a:defRPr/>
              </a:pPr>
              <a:r>
                <a:rPr lang="en-US" sz="1100" b="1" dirty="0">
                  <a:solidFill>
                    <a:schemeClr val="bg1"/>
                  </a:solidFill>
                  <a:latin typeface="Arial" charset="0"/>
                </a:rPr>
                <a:t>Maharaja Agrasen Institute of Technology, New Delhi-86, By Neelam Sharma, Asst. Professor</a:t>
              </a:r>
            </a:p>
          </p:txBody>
        </p:sp>
        <p:sp>
          <p:nvSpPr>
            <p:cNvPr id="22" name="Text Box 22"/>
            <p:cNvSpPr txBox="1">
              <a:spLocks noChangeArrowheads="1"/>
            </p:cNvSpPr>
            <p:nvPr userDrawn="1"/>
          </p:nvSpPr>
          <p:spPr bwMode="auto">
            <a:xfrm>
              <a:off x="5610" y="3657"/>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4571ABD-8E0C-4CBE-AAB7-5C6949B88C01}"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6" name="Picture 25">
            <a:extLst>
              <a:ext uri="{FF2B5EF4-FFF2-40B4-BE49-F238E27FC236}">
                <a16:creationId xmlns:a16="http://schemas.microsoft.com/office/drawing/2014/main" id="{C45D8FC6-D56B-4CD0-B490-01F647EB5FD7}"/>
              </a:ext>
            </a:extLst>
          </p:cNvPr>
          <p:cNvPicPr>
            <a:picLocks noChangeAspect="1"/>
          </p:cNvPicPr>
          <p:nvPr userDrawn="1"/>
        </p:nvPicPr>
        <p:blipFill>
          <a:blip r:embed="rId2"/>
          <a:stretch>
            <a:fillRect/>
          </a:stretch>
        </p:blipFill>
        <p:spPr>
          <a:xfrm>
            <a:off x="3581400" y="50800"/>
            <a:ext cx="1524000" cy="11170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577934" y="0"/>
            <a:ext cx="7566066" cy="873090"/>
          </a:xfrm>
          <a:prstGeom prst="rect">
            <a:avLst/>
          </a:prstGeom>
        </p:spPr>
        <p:txBody>
          <a:bodyPr anchorCtr="1"/>
          <a:lstStyle>
            <a:lvl1pPr>
              <a:defRPr sz="4000">
                <a:solidFill>
                  <a:srgbClr val="FFFF00"/>
                </a:solidFill>
              </a:defRPr>
            </a:lvl1pPr>
          </a:lstStyle>
          <a:p>
            <a:r>
              <a:rPr lang="en-US" dirty="0"/>
              <a:t>Click to edit Master title style</a:t>
            </a:r>
          </a:p>
        </p:txBody>
      </p:sp>
      <p:sp>
        <p:nvSpPr>
          <p:cNvPr id="37891" name="Rectangle 3"/>
          <p:cNvSpPr>
            <a:spLocks noGrp="1" noChangeArrowheads="1"/>
          </p:cNvSpPr>
          <p:nvPr>
            <p:ph type="subTitle" idx="1"/>
          </p:nvPr>
        </p:nvSpPr>
        <p:spPr>
          <a:xfrm>
            <a:off x="373005" y="1092167"/>
            <a:ext cx="8471016" cy="4491099"/>
          </a:xfrm>
        </p:spPr>
        <p:txBody>
          <a:bodyPr/>
          <a:lstStyle>
            <a:lvl1pPr marL="0" indent="0" algn="ctr">
              <a:buFontTx/>
              <a:buNone/>
              <a:defRPr sz="2800"/>
            </a:lvl1pPr>
          </a:lstStyle>
          <a:p>
            <a:r>
              <a:rPr lang="en-US" dirty="0"/>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0075" y="579438"/>
            <a:ext cx="7531100" cy="812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76263" y="16510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37846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7163" y="6310313"/>
            <a:ext cx="1905000" cy="379412"/>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376238"/>
          </a:xfrm>
          <a:prstGeom prst="rect">
            <a:avLst/>
          </a:prstGeom>
        </p:spPr>
        <p:txBody>
          <a:bodyPr/>
          <a:lstStyle>
            <a:lvl1pPr>
              <a:defRPr/>
            </a:lvl1pPr>
          </a:lstStyle>
          <a:p>
            <a:r>
              <a:rPr lang="en-US"/>
              <a:t>U1.</a:t>
            </a:r>
          </a:p>
        </p:txBody>
      </p:sp>
      <p:sp>
        <p:nvSpPr>
          <p:cNvPr id="7" name="Slide Number Placeholder 6"/>
          <p:cNvSpPr>
            <a:spLocks noGrp="1"/>
          </p:cNvSpPr>
          <p:nvPr>
            <p:ph type="sldNum" sz="quarter" idx="12"/>
          </p:nvPr>
        </p:nvSpPr>
        <p:spPr>
          <a:xfrm>
            <a:off x="6781800" y="6324600"/>
            <a:ext cx="1905000" cy="352425"/>
          </a:xfrm>
          <a:prstGeom prst="rect">
            <a:avLst/>
          </a:prstGeom>
        </p:spPr>
        <p:txBody>
          <a:bodyPr/>
          <a:lstStyle>
            <a:lvl1pPr>
              <a:defRPr/>
            </a:lvl1pPr>
          </a:lstStyle>
          <a:p>
            <a:fld id="{2618F006-15E0-4CE4-B9FB-DE7C4D42AC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6469"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146472"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73"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46475"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7"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8"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0"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2" name="Rectangle 5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5"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26"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7"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28"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0"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1"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33"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grpSp>
        <p:nvGrpSpPr>
          <p:cNvPr id="1057" name="Group 45"/>
          <p:cNvGrpSpPr>
            <a:grpSpLocks/>
          </p:cNvGrpSpPr>
          <p:nvPr userDrawn="1"/>
        </p:nvGrpSpPr>
        <p:grpSpPr bwMode="auto">
          <a:xfrm>
            <a:off x="-4615" y="6476996"/>
            <a:ext cx="9144000" cy="395288"/>
            <a:chOff x="181" y="3612"/>
            <a:chExt cx="5760" cy="249"/>
          </a:xfrm>
        </p:grpSpPr>
        <p:sp>
          <p:nvSpPr>
            <p:cNvPr id="2094" name="Rectangle 46"/>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095" name="Text Box 47"/>
            <p:cNvSpPr txBox="1">
              <a:spLocks noChangeArrowheads="1"/>
            </p:cNvSpPr>
            <p:nvPr userDrawn="1"/>
          </p:nvSpPr>
          <p:spPr bwMode="auto">
            <a:xfrm>
              <a:off x="231" y="3612"/>
              <a:ext cx="5461" cy="174"/>
            </a:xfrm>
            <a:prstGeom prst="rect">
              <a:avLst/>
            </a:prstGeom>
            <a:noFill/>
            <a:ln w="9525">
              <a:noFill/>
              <a:miter lim="800000"/>
              <a:headEnd/>
              <a:tailEnd/>
            </a:ln>
            <a:effectLst/>
          </p:spPr>
          <p:txBody>
            <a:bodyPr>
              <a:spAutoFit/>
            </a:bodyPr>
            <a:lstStyle/>
            <a:p>
              <a:pPr>
                <a:spcBef>
                  <a:spcPct val="50000"/>
                </a:spcBef>
                <a:defRPr/>
              </a:pPr>
              <a:r>
                <a:rPr lang="en-US" sz="1200" b="1" dirty="0">
                  <a:solidFill>
                    <a:schemeClr val="bg1"/>
                  </a:solidFill>
                  <a:latin typeface="Arial" charset="0"/>
                </a:rPr>
                <a:t>Maharaja Agrasen Institute of Technology, New Delhi-86, By Neelam Sharma, Asst. Professor</a:t>
              </a:r>
            </a:p>
          </p:txBody>
        </p:sp>
        <p:sp>
          <p:nvSpPr>
            <p:cNvPr id="2096" name="Text Box 48"/>
            <p:cNvSpPr txBox="1">
              <a:spLocks noChangeArrowheads="1"/>
            </p:cNvSpPr>
            <p:nvPr userDrawn="1"/>
          </p:nvSpPr>
          <p:spPr bwMode="auto">
            <a:xfrm>
              <a:off x="5610" y="3657"/>
              <a:ext cx="299" cy="107"/>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C4907E8-57FC-4FE9-9C32-1D400A802E8D}"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 name="Picture 1">
            <a:extLst>
              <a:ext uri="{FF2B5EF4-FFF2-40B4-BE49-F238E27FC236}">
                <a16:creationId xmlns:a16="http://schemas.microsoft.com/office/drawing/2014/main" id="{74938D54-EDD4-47A0-A0DD-CA9D40AA1348}"/>
              </a:ext>
            </a:extLst>
          </p:cNvPr>
          <p:cNvPicPr>
            <a:picLocks noChangeAspect="1"/>
          </p:cNvPicPr>
          <p:nvPr userDrawn="1"/>
        </p:nvPicPr>
        <p:blipFill>
          <a:blip r:embed="rId14"/>
          <a:stretch>
            <a:fillRect/>
          </a:stretch>
        </p:blipFill>
        <p:spPr>
          <a:xfrm>
            <a:off x="-4615" y="25399"/>
            <a:ext cx="1511153" cy="696913"/>
          </a:xfrm>
          <a:prstGeom prst="rect">
            <a:avLst/>
          </a:prstGeom>
        </p:spPr>
      </p:pic>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ransition spd="slow"/>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5"/>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6"/>
        </a:buBlip>
        <a:defRPr sz="1600">
          <a:solidFill>
            <a:schemeClr val="tx1"/>
          </a:solidFill>
          <a:latin typeface="+mn-lt"/>
          <a:cs typeface="+mn-cs"/>
        </a:defRPr>
      </a:lvl5pPr>
      <a:lvl6pPr marL="2514600" indent="-228600" algn="l" rtl="0" eaLnBrk="1" fontAlgn="base" hangingPunct="1">
        <a:spcBef>
          <a:spcPct val="20000"/>
        </a:spcBef>
        <a:spcAft>
          <a:spcPct val="0"/>
        </a:spcAft>
        <a:buBlip>
          <a:blip r:embed="rId16"/>
        </a:buBlip>
        <a:defRPr sz="1600">
          <a:solidFill>
            <a:schemeClr val="tx1"/>
          </a:solidFill>
          <a:latin typeface="+mn-lt"/>
          <a:cs typeface="+mn-cs"/>
        </a:defRPr>
      </a:lvl6pPr>
      <a:lvl7pPr marL="2971800" indent="-228600" algn="l" rtl="0" eaLnBrk="1" fontAlgn="base" hangingPunct="1">
        <a:spcBef>
          <a:spcPct val="20000"/>
        </a:spcBef>
        <a:spcAft>
          <a:spcPct val="0"/>
        </a:spcAft>
        <a:buBlip>
          <a:blip r:embed="rId16"/>
        </a:buBlip>
        <a:defRPr sz="1600">
          <a:solidFill>
            <a:schemeClr val="tx1"/>
          </a:solidFill>
          <a:latin typeface="+mn-lt"/>
          <a:cs typeface="+mn-cs"/>
        </a:defRPr>
      </a:lvl7pPr>
      <a:lvl8pPr marL="3429000" indent="-228600" algn="l" rtl="0" eaLnBrk="1" fontAlgn="base" hangingPunct="1">
        <a:spcBef>
          <a:spcPct val="20000"/>
        </a:spcBef>
        <a:spcAft>
          <a:spcPct val="0"/>
        </a:spcAft>
        <a:buBlip>
          <a:blip r:embed="rId16"/>
        </a:buBlip>
        <a:defRPr sz="1600">
          <a:solidFill>
            <a:schemeClr val="tx1"/>
          </a:solidFill>
          <a:latin typeface="+mn-lt"/>
          <a:cs typeface="+mn-cs"/>
        </a:defRPr>
      </a:lvl8pPr>
      <a:lvl9pPr marL="3886200" indent="-228600" algn="l" rtl="0" eaLnBrk="1" fontAlgn="base" hangingPunct="1">
        <a:spcBef>
          <a:spcPct val="20000"/>
        </a:spcBef>
        <a:spcAft>
          <a:spcPct val="0"/>
        </a:spcAft>
        <a:buBlip>
          <a:blip r:embed="rId16"/>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oleObject5.bin"/><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9.bin"/><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cs.cinvestav.mx/mcintosh/lcau/node3.html" TargetMode="Externa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665163" y="2479675"/>
            <a:ext cx="8020050" cy="2592388"/>
          </a:xfrm>
          <a:prstGeom prst="rect">
            <a:avLst/>
          </a:prstGeom>
          <a:noFill/>
          <a:ln w="0">
            <a:miter lim="800000"/>
            <a:headEnd/>
            <a:tailEnd/>
          </a:ln>
        </p:spPr>
        <p:txBody>
          <a:bodyPr/>
          <a:lstStyle/>
          <a:p>
            <a:pPr eaLnBrk="1" hangingPunct="1"/>
            <a:r>
              <a:rPr lang="en-US" sz="4000">
                <a:latin typeface="Tahoma" pitchFamily="34" charset="0"/>
              </a:rPr>
              <a:t>Data Base Management System</a:t>
            </a:r>
            <a:br>
              <a:rPr lang="en-US" sz="4000">
                <a:latin typeface="Tahoma" pitchFamily="34" charset="0"/>
              </a:rPr>
            </a:br>
            <a:r>
              <a:rPr lang="en-US" sz="4000">
                <a:latin typeface="Tahoma" pitchFamily="34" charset="0"/>
              </a:rPr>
              <a:t>(DBMS)</a:t>
            </a:r>
            <a:br>
              <a:rPr lang="en-US" sz="5400">
                <a:latin typeface="Tahoma" pitchFamily="34" charset="0"/>
              </a:rPr>
            </a:br>
            <a:br>
              <a:rPr lang="en-US" sz="5400">
                <a:latin typeface="Tahoma" pitchFamily="34" charset="0"/>
              </a:rPr>
            </a:br>
            <a:r>
              <a:rPr lang="en-US" sz="4000">
                <a:latin typeface="Tahoma" pitchFamily="34" charset="0"/>
              </a:rPr>
              <a:t>Unit -1</a:t>
            </a:r>
            <a:endParaRPr lang="en-US" sz="4000" b="1">
              <a:solidFill>
                <a:schemeClr val="tx1"/>
              </a:solidFill>
              <a:latin typeface="Arial" charset="0"/>
              <a:cs typeface="Arial"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263525" y="1165225"/>
            <a:ext cx="8501063" cy="4648200"/>
          </a:xfrm>
        </p:spPr>
        <p:txBody>
          <a:bodyPr/>
          <a:lstStyle/>
          <a:p>
            <a:pPr algn="l" eaLnBrk="1" hangingPunct="1"/>
            <a:r>
              <a:rPr lang="en-US" sz="2000" dirty="0">
                <a:latin typeface="+mj-lt"/>
              </a:rPr>
              <a:t>A database administrator (</a:t>
            </a:r>
            <a:r>
              <a:rPr lang="en-US" sz="2000" b="1" dirty="0">
                <a:latin typeface="+mj-lt"/>
              </a:rPr>
              <a:t>DBA</a:t>
            </a:r>
            <a:r>
              <a:rPr lang="en-US" sz="2000" dirty="0">
                <a:latin typeface="+mj-lt"/>
              </a:rPr>
              <a:t>) is a person responsible for the design, implementation, maintenance and repair of an organization's database. The key roles of a DBA are :</a:t>
            </a:r>
          </a:p>
          <a:p>
            <a:pPr algn="l" eaLnBrk="1" hangingPunct="1"/>
            <a:endParaRPr lang="en-US" sz="2000" dirty="0">
              <a:latin typeface="+mj-lt"/>
            </a:endParaRPr>
          </a:p>
          <a:p>
            <a:pPr algn="l" eaLnBrk="1" hangingPunct="1">
              <a:buFont typeface="Wingdings" pitchFamily="2" charset="2"/>
              <a:buChar char="v"/>
            </a:pPr>
            <a:r>
              <a:rPr lang="en-US" sz="2000" dirty="0">
                <a:latin typeface="+mj-lt"/>
              </a:rPr>
              <a:t>To Provide space to each user.</a:t>
            </a:r>
          </a:p>
          <a:p>
            <a:pPr algn="l" eaLnBrk="1" hangingPunct="1">
              <a:buFont typeface="Wingdings" pitchFamily="2" charset="2"/>
              <a:buChar char="v"/>
            </a:pPr>
            <a:r>
              <a:rPr lang="en-US" sz="2000" dirty="0">
                <a:latin typeface="+mj-lt"/>
              </a:rPr>
              <a:t>To create the  external and logical Schema.</a:t>
            </a:r>
          </a:p>
          <a:p>
            <a:pPr algn="l" eaLnBrk="1" hangingPunct="1">
              <a:buFont typeface="Wingdings" pitchFamily="2" charset="2"/>
              <a:buChar char="v"/>
            </a:pPr>
            <a:r>
              <a:rPr lang="en-US" sz="2000" dirty="0">
                <a:latin typeface="+mj-lt"/>
              </a:rPr>
              <a:t>To Provide security from unauthorized access.</a:t>
            </a:r>
          </a:p>
          <a:p>
            <a:pPr algn="l" eaLnBrk="1" hangingPunct="1">
              <a:buFont typeface="Wingdings" pitchFamily="2" charset="2"/>
              <a:buChar char="v"/>
            </a:pPr>
            <a:r>
              <a:rPr lang="en-US" sz="2000" dirty="0">
                <a:latin typeface="+mj-lt"/>
              </a:rPr>
              <a:t>To grant permissions to the user</a:t>
            </a:r>
          </a:p>
          <a:p>
            <a:pPr algn="l" eaLnBrk="1" hangingPunct="1">
              <a:buFont typeface="Wingdings" pitchFamily="2" charset="2"/>
              <a:buChar char="v"/>
            </a:pPr>
            <a:r>
              <a:rPr lang="en-US" sz="2000" dirty="0">
                <a:latin typeface="+mj-lt"/>
              </a:rPr>
              <a:t>Installation, configuration and upgrading of  DBMS server software and related products.</a:t>
            </a:r>
          </a:p>
          <a:p>
            <a:pPr algn="l" eaLnBrk="1" hangingPunct="1">
              <a:buFont typeface="Wingdings" pitchFamily="2" charset="2"/>
              <a:buChar char="v"/>
            </a:pPr>
            <a:r>
              <a:rPr lang="en-US" sz="2000" dirty="0">
                <a:latin typeface="+mj-lt"/>
              </a:rPr>
              <a:t>To take Back up and Recovery of data.</a:t>
            </a:r>
          </a:p>
          <a:p>
            <a:pPr algn="l" eaLnBrk="1" hangingPunct="1">
              <a:buFont typeface="Wingdings" pitchFamily="2" charset="2"/>
              <a:buChar char="v"/>
            </a:pPr>
            <a:r>
              <a:rPr lang="en-US" sz="2000" dirty="0">
                <a:latin typeface="+mj-lt"/>
              </a:rPr>
              <a:t>Performance monitoring of the machine and database.</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Roles of Data Base Administrator</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242889" y="1014413"/>
            <a:ext cx="8272516" cy="5224462"/>
          </a:xfrm>
        </p:spPr>
        <p:txBody>
          <a:bodyPr/>
          <a:lstStyle/>
          <a:p>
            <a:pPr algn="just">
              <a:lnSpc>
                <a:spcPct val="80000"/>
              </a:lnSpc>
              <a:buFontTx/>
              <a:buNone/>
            </a:pPr>
            <a:endParaRPr lang="en-US" altLang="ja-JP" dirty="0">
              <a:latin typeface="+mj-lt"/>
              <a:ea typeface="ＭＳ Ｐゴシック" charset="-128"/>
            </a:endParaRPr>
          </a:p>
          <a:p>
            <a:pPr algn="just">
              <a:lnSpc>
                <a:spcPct val="80000"/>
              </a:lnSpc>
              <a:buFontTx/>
              <a:buNone/>
            </a:pPr>
            <a:r>
              <a:rPr lang="en-US" altLang="ja-JP" dirty="0">
                <a:latin typeface="+mj-lt"/>
                <a:ea typeface="ＭＳ Ｐゴシック" charset="-128"/>
              </a:rPr>
              <a:t>Q.1 Describe 3-level of abstractions of DBMS.</a:t>
            </a:r>
          </a:p>
          <a:p>
            <a:pPr algn="just">
              <a:lnSpc>
                <a:spcPct val="80000"/>
              </a:lnSpc>
              <a:buFontTx/>
              <a:buNone/>
            </a:pPr>
            <a:r>
              <a:rPr lang="en-US" altLang="ja-JP" dirty="0">
                <a:latin typeface="+mj-lt"/>
                <a:ea typeface="ＭＳ Ｐゴシック" charset="-128"/>
              </a:rPr>
              <a:t>Q.2 Differentiate between physical and logical data independency.</a:t>
            </a:r>
          </a:p>
          <a:p>
            <a:pPr algn="just">
              <a:lnSpc>
                <a:spcPct val="80000"/>
              </a:lnSpc>
              <a:buFontTx/>
              <a:buNone/>
            </a:pPr>
            <a:r>
              <a:rPr lang="en-US" altLang="ja-JP" dirty="0">
                <a:latin typeface="+mj-lt"/>
                <a:ea typeface="ＭＳ Ｐゴシック" charset="-128"/>
              </a:rPr>
              <a:t>Q.3 Discuss all 12 rules of Dr. E.F. </a:t>
            </a:r>
            <a:r>
              <a:rPr lang="en-US" altLang="ja-JP" dirty="0" err="1">
                <a:latin typeface="+mj-lt"/>
                <a:ea typeface="ＭＳ Ｐゴシック" charset="-128"/>
              </a:rPr>
              <a:t>Codd’s</a:t>
            </a:r>
            <a:r>
              <a:rPr lang="en-US" altLang="ja-JP" dirty="0">
                <a:latin typeface="+mj-lt"/>
                <a:ea typeface="ＭＳ Ｐゴシック" charset="-128"/>
              </a:rPr>
              <a:t>.</a:t>
            </a:r>
          </a:p>
          <a:p>
            <a:pPr algn="just">
              <a:lnSpc>
                <a:spcPct val="80000"/>
              </a:lnSpc>
              <a:buFontTx/>
              <a:buNone/>
            </a:pPr>
            <a:r>
              <a:rPr lang="en-US" altLang="ja-JP" dirty="0">
                <a:latin typeface="+mj-lt"/>
                <a:ea typeface="ＭＳ Ｐゴシック" charset="-128"/>
              </a:rPr>
              <a:t>Q.4 What is data model? Discuss various data models available in DBMS.</a:t>
            </a:r>
          </a:p>
          <a:p>
            <a:pPr algn="just">
              <a:lnSpc>
                <a:spcPct val="80000"/>
              </a:lnSpc>
              <a:buFontTx/>
              <a:buNone/>
            </a:pPr>
            <a:r>
              <a:rPr lang="en-US" altLang="ja-JP" dirty="0">
                <a:latin typeface="+mj-lt"/>
                <a:ea typeface="ＭＳ Ｐゴシック" charset="-128"/>
              </a:rPr>
              <a:t>Q.5Differentiate between weak and strong entity sets with example.</a:t>
            </a:r>
          </a:p>
          <a:p>
            <a:pPr algn="just">
              <a:lnSpc>
                <a:spcPct val="80000"/>
              </a:lnSpc>
              <a:buFontTx/>
              <a:buNone/>
            </a:pPr>
            <a:r>
              <a:rPr lang="en-US" altLang="ja-JP" dirty="0">
                <a:latin typeface="+mj-lt"/>
                <a:ea typeface="ＭＳ Ｐゴシック" charset="-128"/>
              </a:rPr>
              <a:t>Q.6 What is a DBMS? How does it differ from a </a:t>
            </a:r>
          </a:p>
          <a:p>
            <a:pPr algn="just">
              <a:lnSpc>
                <a:spcPct val="80000"/>
              </a:lnSpc>
              <a:buFontTx/>
              <a:buNone/>
            </a:pPr>
            <a:r>
              <a:rPr lang="en-US" altLang="ja-JP" dirty="0">
                <a:latin typeface="+mj-lt"/>
                <a:ea typeface="ＭＳ Ｐゴシック" charset="-128"/>
              </a:rPr>
              <a:t>       conventional file system?</a:t>
            </a:r>
          </a:p>
        </p:txBody>
      </p:sp>
      <p:sp>
        <p:nvSpPr>
          <p:cNvPr id="77827" name="Rectangle 3"/>
          <p:cNvSpPr>
            <a:spLocks noChangeArrowheads="1"/>
          </p:cNvSpPr>
          <p:nvPr/>
        </p:nvSpPr>
        <p:spPr bwMode="auto">
          <a:xfrm>
            <a:off x="2743200" y="0"/>
            <a:ext cx="4151313" cy="769938"/>
          </a:xfrm>
          <a:prstGeom prst="rect">
            <a:avLst/>
          </a:prstGeom>
          <a:noFill/>
          <a:ln w="12700">
            <a:noFill/>
            <a:miter lim="800000"/>
            <a:headEnd/>
            <a:tailEnd/>
          </a:ln>
        </p:spPr>
        <p:txBody>
          <a:bodyPr wrap="none">
            <a:spAutoFit/>
          </a:bodyPr>
          <a:lstStyle/>
          <a:p>
            <a:r>
              <a:rPr lang="en-US" altLang="ja-JP" sz="4400" b="1">
                <a:solidFill>
                  <a:srgbClr val="FFFF00"/>
                </a:solidFill>
                <a:ea typeface="ＭＳ Ｐゴシック" charset="-128"/>
              </a:rPr>
              <a:t>Long Questions:</a:t>
            </a:r>
            <a:endParaRPr lang="en-US" sz="4400" b="1">
              <a:solidFill>
                <a:srgbClr val="FFFF00"/>
              </a:solidFill>
              <a:latin typeface="Avant Garde"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4022725" y="5440363"/>
            <a:ext cx="23622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Physical level</a:t>
            </a:r>
          </a:p>
        </p:txBody>
      </p:sp>
      <p:sp>
        <p:nvSpPr>
          <p:cNvPr id="190467" name="Rectangle 3"/>
          <p:cNvSpPr>
            <a:spLocks noChangeArrowheads="1"/>
          </p:cNvSpPr>
          <p:nvPr/>
        </p:nvSpPr>
        <p:spPr bwMode="auto">
          <a:xfrm>
            <a:off x="3844925" y="4221163"/>
            <a:ext cx="26416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Logical Level</a:t>
            </a:r>
          </a:p>
        </p:txBody>
      </p:sp>
      <p:sp>
        <p:nvSpPr>
          <p:cNvPr id="190468" name="Rectangle 4"/>
          <p:cNvSpPr>
            <a:spLocks noChangeArrowheads="1"/>
          </p:cNvSpPr>
          <p:nvPr/>
        </p:nvSpPr>
        <p:spPr bwMode="auto">
          <a:xfrm>
            <a:off x="2320925" y="3424238"/>
            <a:ext cx="1404938" cy="4095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View1</a:t>
            </a:r>
          </a:p>
        </p:txBody>
      </p:sp>
      <p:sp>
        <p:nvSpPr>
          <p:cNvPr id="190469" name="Rectangle 5"/>
          <p:cNvSpPr>
            <a:spLocks noChangeArrowheads="1"/>
          </p:cNvSpPr>
          <p:nvPr/>
        </p:nvSpPr>
        <p:spPr bwMode="auto">
          <a:xfrm>
            <a:off x="3946525" y="3382963"/>
            <a:ext cx="13208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2</a:t>
            </a:r>
          </a:p>
        </p:txBody>
      </p:sp>
      <p:sp>
        <p:nvSpPr>
          <p:cNvPr id="190470" name="Rectangle 6"/>
          <p:cNvSpPr>
            <a:spLocks noChangeArrowheads="1"/>
          </p:cNvSpPr>
          <p:nvPr/>
        </p:nvSpPr>
        <p:spPr bwMode="auto">
          <a:xfrm>
            <a:off x="6308725" y="3382963"/>
            <a:ext cx="13970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n</a:t>
            </a:r>
          </a:p>
        </p:txBody>
      </p:sp>
      <p:sp>
        <p:nvSpPr>
          <p:cNvPr id="190471" name="Oval 7"/>
          <p:cNvSpPr>
            <a:spLocks noChangeArrowheads="1"/>
          </p:cNvSpPr>
          <p:nvPr/>
        </p:nvSpPr>
        <p:spPr bwMode="auto">
          <a:xfrm flipH="1">
            <a:off x="54705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2" name="Oval 8"/>
          <p:cNvSpPr>
            <a:spLocks noChangeArrowheads="1"/>
          </p:cNvSpPr>
          <p:nvPr/>
        </p:nvSpPr>
        <p:spPr bwMode="auto">
          <a:xfrm flipH="1">
            <a:off x="56991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3" name="Oval 9"/>
          <p:cNvSpPr>
            <a:spLocks noChangeArrowheads="1"/>
          </p:cNvSpPr>
          <p:nvPr/>
        </p:nvSpPr>
        <p:spPr bwMode="auto">
          <a:xfrm flipH="1">
            <a:off x="6002338" y="3684588"/>
            <a:ext cx="98425"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4" name="Text Box 10"/>
          <p:cNvSpPr txBox="1">
            <a:spLocks noChangeArrowheads="1"/>
          </p:cNvSpPr>
          <p:nvPr/>
        </p:nvSpPr>
        <p:spPr bwMode="auto">
          <a:xfrm>
            <a:off x="661988" y="5507038"/>
            <a:ext cx="3386137"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Physical data description </a:t>
            </a:r>
          </a:p>
          <a:p>
            <a:pPr eaLnBrk="0" hangingPunct="0">
              <a:spcBef>
                <a:spcPct val="50000"/>
              </a:spcBef>
            </a:pPr>
            <a:r>
              <a:rPr lang="en-US" sz="1600" dirty="0"/>
              <a:t>(Internal level)</a:t>
            </a:r>
            <a:endParaRPr lang="en-US" sz="1600" dirty="0">
              <a:latin typeface="Times New Roman" pitchFamily="18" charset="0"/>
            </a:endParaRPr>
          </a:p>
        </p:txBody>
      </p:sp>
      <p:sp>
        <p:nvSpPr>
          <p:cNvPr id="190475" name="Text Box 11"/>
          <p:cNvSpPr txBox="1">
            <a:spLocks noChangeArrowheads="1"/>
          </p:cNvSpPr>
          <p:nvPr/>
        </p:nvSpPr>
        <p:spPr bwMode="auto">
          <a:xfrm>
            <a:off x="1431925" y="4297363"/>
            <a:ext cx="2551113" cy="336550"/>
          </a:xfrm>
          <a:prstGeom prst="rect">
            <a:avLst/>
          </a:prstGeom>
          <a:noFill/>
          <a:ln w="25400">
            <a:noFill/>
            <a:miter lim="800000"/>
            <a:headEnd type="none" w="sm" len="sm"/>
            <a:tailEnd type="none" w="sm" len="sm"/>
          </a:ln>
          <a:effectLst/>
        </p:spPr>
        <p:txBody>
          <a:bodyPr>
            <a:spAutoFit/>
          </a:bodyPr>
          <a:lstStyle/>
          <a:p>
            <a:pPr eaLnBrk="0" hangingPunct="0">
              <a:spcBef>
                <a:spcPct val="50000"/>
              </a:spcBef>
            </a:pPr>
            <a:r>
              <a:rPr lang="en-US" sz="1600">
                <a:latin typeface="Times New Roman" pitchFamily="18" charset="0"/>
              </a:rPr>
              <a:t>Conceptual representation</a:t>
            </a:r>
          </a:p>
        </p:txBody>
      </p:sp>
      <p:graphicFrame>
        <p:nvGraphicFramePr>
          <p:cNvPr id="190477" name="Object 13"/>
          <p:cNvGraphicFramePr>
            <a:graphicFrameLocks noChangeAspect="1"/>
          </p:cNvGraphicFramePr>
          <p:nvPr/>
        </p:nvGraphicFramePr>
        <p:xfrm flipH="1">
          <a:off x="4106863" y="2447925"/>
          <a:ext cx="904875" cy="858838"/>
        </p:xfrm>
        <a:graphic>
          <a:graphicData uri="http://schemas.openxmlformats.org/presentationml/2006/ole">
            <mc:AlternateContent xmlns:mc="http://schemas.openxmlformats.org/markup-compatibility/2006">
              <mc:Choice xmlns:v="urn:schemas-microsoft-com:vml" Requires="v">
                <p:oleObj spid="_x0000_s18435" name="Clip" r:id="rId4" imgW="3848040" imgH="5478120" progId="">
                  <p:embed/>
                </p:oleObj>
              </mc:Choice>
              <mc:Fallback>
                <p:oleObj name="Clip" r:id="rId4" imgW="3848040" imgH="5478120" progId="">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106863" y="2447925"/>
                        <a:ext cx="9048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190478" name="Object 14"/>
          <p:cNvGraphicFramePr>
            <a:graphicFrameLocks noChangeAspect="1"/>
          </p:cNvGraphicFramePr>
          <p:nvPr/>
        </p:nvGraphicFramePr>
        <p:xfrm>
          <a:off x="6426200" y="2595563"/>
          <a:ext cx="890588" cy="682625"/>
        </p:xfrm>
        <a:graphic>
          <a:graphicData uri="http://schemas.openxmlformats.org/presentationml/2006/ole">
            <mc:AlternateContent xmlns:mc="http://schemas.openxmlformats.org/markup-compatibility/2006">
              <mc:Choice xmlns:v="urn:schemas-microsoft-com:vml" Requires="v">
                <p:oleObj spid="_x0000_s18436" name="Clip" r:id="rId6" imgW="4519440" imgH="3466800" progId="">
                  <p:embed/>
                </p:oleObj>
              </mc:Choice>
              <mc:Fallback>
                <p:oleObj name="Clip" r:id="rId6" imgW="4519440" imgH="346680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6200" y="2595563"/>
                        <a:ext cx="8905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90479" name="Line 15"/>
          <p:cNvSpPr>
            <a:spLocks noChangeShapeType="1"/>
          </p:cNvSpPr>
          <p:nvPr/>
        </p:nvSpPr>
        <p:spPr bwMode="auto">
          <a:xfrm flipV="1">
            <a:off x="4937125" y="4754563"/>
            <a:ext cx="1588" cy="6858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0" name="Line 16"/>
          <p:cNvSpPr>
            <a:spLocks noChangeShapeType="1"/>
          </p:cNvSpPr>
          <p:nvPr/>
        </p:nvSpPr>
        <p:spPr bwMode="auto">
          <a:xfrm>
            <a:off x="3195638" y="3835400"/>
            <a:ext cx="1406525" cy="385763"/>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1" name="Line 17"/>
          <p:cNvSpPr>
            <a:spLocks noChangeShapeType="1"/>
          </p:cNvSpPr>
          <p:nvPr/>
        </p:nvSpPr>
        <p:spPr bwMode="auto">
          <a:xfrm flipH="1">
            <a:off x="5394325" y="3849688"/>
            <a:ext cx="1397000" cy="3714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2" name="Text Box 18"/>
          <p:cNvSpPr txBox="1">
            <a:spLocks noChangeArrowheads="1"/>
          </p:cNvSpPr>
          <p:nvPr/>
        </p:nvSpPr>
        <p:spPr bwMode="auto">
          <a:xfrm>
            <a:off x="609600" y="3430588"/>
            <a:ext cx="1727200"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Customized view</a:t>
            </a:r>
          </a:p>
          <a:p>
            <a:pPr eaLnBrk="0" hangingPunct="0">
              <a:spcBef>
                <a:spcPct val="50000"/>
              </a:spcBef>
            </a:pPr>
            <a:r>
              <a:rPr lang="en-US" sz="1600" dirty="0"/>
              <a:t>(External level)</a:t>
            </a:r>
            <a:endParaRPr lang="en-US" sz="1600" dirty="0">
              <a:latin typeface="Times New Roman" pitchFamily="18" charset="0"/>
            </a:endParaRPr>
          </a:p>
        </p:txBody>
      </p:sp>
      <p:sp>
        <p:nvSpPr>
          <p:cNvPr id="190483" name="Rectangle 19"/>
          <p:cNvSpPr>
            <a:spLocks noGrp="1" noChangeArrowheads="1"/>
          </p:cNvSpPr>
          <p:nvPr>
            <p:ph type="title"/>
          </p:nvPr>
        </p:nvSpPr>
        <p:spPr>
          <a:xfrm>
            <a:off x="555570" y="0"/>
            <a:ext cx="8229600" cy="1143000"/>
          </a:xfrm>
        </p:spPr>
        <p:txBody>
          <a:bodyPr/>
          <a:lstStyle/>
          <a:p>
            <a:r>
              <a:rPr lang="en-US" b="1" dirty="0">
                <a:solidFill>
                  <a:srgbClr val="FFFF00"/>
                </a:solidFill>
                <a:latin typeface="Times New Roman" pitchFamily="18" charset="0"/>
              </a:rPr>
              <a:t>Data Abstraction</a:t>
            </a:r>
          </a:p>
        </p:txBody>
      </p:sp>
      <p:sp>
        <p:nvSpPr>
          <p:cNvPr id="190484" name="Rectangle 20"/>
          <p:cNvSpPr>
            <a:spLocks noGrp="1" noChangeArrowheads="1"/>
          </p:cNvSpPr>
          <p:nvPr>
            <p:ph type="body" idx="1"/>
          </p:nvPr>
        </p:nvSpPr>
        <p:spPr>
          <a:xfrm>
            <a:off x="762000" y="1600200"/>
            <a:ext cx="7772400" cy="4114800"/>
          </a:xfrm>
        </p:spPr>
        <p:txBody>
          <a:bodyPr/>
          <a:lstStyle/>
          <a:p>
            <a:r>
              <a:rPr lang="en-US" sz="2400" dirty="0">
                <a:latin typeface="Times New Roman" pitchFamily="18" charset="0"/>
              </a:rPr>
              <a:t>Hiding system complexity and physical storage details from users and applications</a:t>
            </a: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362200" y="4203700"/>
            <a:ext cx="4495800" cy="8382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800" b="1">
                <a:solidFill>
                  <a:schemeClr val="bg1"/>
                </a:solidFill>
                <a:latin typeface="Arial" charset="0"/>
              </a:rPr>
              <a:t>Physical Schema</a:t>
            </a:r>
          </a:p>
        </p:txBody>
      </p:sp>
      <p:sp>
        <p:nvSpPr>
          <p:cNvPr id="15363" name="Rectangle 4"/>
          <p:cNvSpPr>
            <a:spLocks noChangeArrowheads="1"/>
          </p:cNvSpPr>
          <p:nvPr/>
        </p:nvSpPr>
        <p:spPr bwMode="auto">
          <a:xfrm>
            <a:off x="2362200" y="2984500"/>
            <a:ext cx="4495800" cy="838200"/>
          </a:xfrm>
          <a:prstGeom prst="rect">
            <a:avLst/>
          </a:prstGeom>
          <a:solidFill>
            <a:srgbClr val="FF8C71"/>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8C71"/>
            </a:extrusionClr>
          </a:sp3d>
        </p:spPr>
        <p:txBody>
          <a:bodyPr wrap="none" anchor="ctr">
            <a:flatTx/>
          </a:bodyPr>
          <a:lstStyle/>
          <a:p>
            <a:pPr algn="ctr" eaLnBrk="0" hangingPunct="0"/>
            <a:r>
              <a:rPr lang="en-US" sz="1800" b="1">
                <a:latin typeface="Arial" charset="0"/>
              </a:rPr>
              <a:t>Conceptual Schema</a:t>
            </a:r>
          </a:p>
        </p:txBody>
      </p:sp>
      <p:sp>
        <p:nvSpPr>
          <p:cNvPr id="15364" name="Rectangle 5"/>
          <p:cNvSpPr>
            <a:spLocks noChangeArrowheads="1"/>
          </p:cNvSpPr>
          <p:nvPr/>
        </p:nvSpPr>
        <p:spPr bwMode="auto">
          <a:xfrm>
            <a:off x="33528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- 2</a:t>
            </a:r>
          </a:p>
        </p:txBody>
      </p:sp>
      <p:sp>
        <p:nvSpPr>
          <p:cNvPr id="15365" name="Rectangle 6"/>
          <p:cNvSpPr>
            <a:spLocks noChangeArrowheads="1"/>
          </p:cNvSpPr>
          <p:nvPr/>
        </p:nvSpPr>
        <p:spPr bwMode="auto">
          <a:xfrm>
            <a:off x="6096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- 1</a:t>
            </a:r>
          </a:p>
        </p:txBody>
      </p:sp>
      <p:sp>
        <p:nvSpPr>
          <p:cNvPr id="15366" name="Rectangle 7"/>
          <p:cNvSpPr>
            <a:spLocks noChangeArrowheads="1"/>
          </p:cNvSpPr>
          <p:nvPr/>
        </p:nvSpPr>
        <p:spPr bwMode="auto">
          <a:xfrm>
            <a:off x="60960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- 3</a:t>
            </a:r>
          </a:p>
        </p:txBody>
      </p:sp>
      <p:sp>
        <p:nvSpPr>
          <p:cNvPr id="15367" name="Line 8"/>
          <p:cNvSpPr>
            <a:spLocks noChangeShapeType="1"/>
          </p:cNvSpPr>
          <p:nvPr/>
        </p:nvSpPr>
        <p:spPr bwMode="auto">
          <a:xfrm>
            <a:off x="1828800" y="2222500"/>
            <a:ext cx="1905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8" name="Line 9"/>
          <p:cNvSpPr>
            <a:spLocks noChangeShapeType="1"/>
          </p:cNvSpPr>
          <p:nvPr/>
        </p:nvSpPr>
        <p:spPr bwMode="auto">
          <a:xfrm>
            <a:off x="4495800" y="2222500"/>
            <a:ext cx="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9" name="Line 10"/>
          <p:cNvSpPr>
            <a:spLocks noChangeShapeType="1"/>
          </p:cNvSpPr>
          <p:nvPr/>
        </p:nvSpPr>
        <p:spPr bwMode="auto">
          <a:xfrm flipV="1">
            <a:off x="5715000" y="2222500"/>
            <a:ext cx="1524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70" name="Line 11"/>
          <p:cNvSpPr>
            <a:spLocks noChangeShapeType="1"/>
          </p:cNvSpPr>
          <p:nvPr/>
        </p:nvSpPr>
        <p:spPr bwMode="auto">
          <a:xfrm>
            <a:off x="4572000" y="3822700"/>
            <a:ext cx="0" cy="381000"/>
          </a:xfrm>
          <a:prstGeom prst="line">
            <a:avLst/>
          </a:prstGeom>
          <a:noFill/>
          <a:ln w="9525">
            <a:solidFill>
              <a:schemeClr val="tx1"/>
            </a:solidFill>
            <a:round/>
            <a:headEnd type="triangle" w="med" len="med"/>
            <a:tailEnd type="triangle" w="med" len="med"/>
          </a:ln>
        </p:spPr>
        <p:txBody>
          <a:bodyPr/>
          <a:lstStyle/>
          <a:p>
            <a:endParaRPr lang="en-US"/>
          </a:p>
        </p:txBody>
      </p:sp>
      <p:sp>
        <p:nvSpPr>
          <p:cNvPr id="15371" name="Oval 12"/>
          <p:cNvSpPr>
            <a:spLocks noChangeArrowheads="1"/>
          </p:cNvSpPr>
          <p:nvPr/>
        </p:nvSpPr>
        <p:spPr bwMode="auto">
          <a:xfrm rot="7743484">
            <a:off x="4287044" y="5423694"/>
            <a:ext cx="711200" cy="639762"/>
          </a:xfrm>
          <a:prstGeom prst="ellipse">
            <a:avLst/>
          </a:prstGeom>
          <a:solidFill>
            <a:srgbClr val="4FD141"/>
          </a:solidFill>
          <a:ln w="9525">
            <a:round/>
            <a:headEnd/>
            <a:tailEnd/>
          </a:ln>
          <a:scene3d>
            <a:camera prst="legacyObliqueTopLeft">
              <a:rot lat="18600000" lon="899994" rev="0"/>
            </a:camera>
            <a:lightRig rig="legacyFlat3" dir="r"/>
          </a:scene3d>
          <a:sp3d extrusionH="430200" prstMaterial="legacyMatte">
            <a:bevelT w="13500" h="13500" prst="angle"/>
            <a:bevelB w="13500" h="13500" prst="angle"/>
            <a:extrusionClr>
              <a:srgbClr val="4FD141"/>
            </a:extrusionClr>
          </a:sp3d>
        </p:spPr>
        <p:txBody>
          <a:bodyPr rot="10800000" vert="eaVert" wrap="none" anchor="ctr">
            <a:flatTx/>
          </a:bodyPr>
          <a:lstStyle/>
          <a:p>
            <a:pPr algn="ctr" eaLnBrk="0" hangingPunct="0"/>
            <a:r>
              <a:rPr lang="en-US" sz="1800">
                <a:latin typeface="Arial" charset="0"/>
              </a:rPr>
              <a:t>Disk</a:t>
            </a:r>
          </a:p>
        </p:txBody>
      </p:sp>
      <p:sp>
        <p:nvSpPr>
          <p:cNvPr id="15372" name="Line 13"/>
          <p:cNvSpPr>
            <a:spLocks noChangeShapeType="1"/>
          </p:cNvSpPr>
          <p:nvPr/>
        </p:nvSpPr>
        <p:spPr bwMode="auto">
          <a:xfrm>
            <a:off x="4638675" y="5032375"/>
            <a:ext cx="9525" cy="461963"/>
          </a:xfrm>
          <a:prstGeom prst="line">
            <a:avLst/>
          </a:prstGeom>
          <a:noFill/>
          <a:ln w="9525">
            <a:solidFill>
              <a:schemeClr val="tx1"/>
            </a:solidFill>
            <a:round/>
            <a:headEnd type="triangle" w="med" len="med"/>
            <a:tailEnd type="triangle" w="med" len="med"/>
          </a:ln>
        </p:spPr>
        <p:txBody>
          <a:bodyPr/>
          <a:lstStyle/>
          <a:p>
            <a:endParaRPr lang="en-US"/>
          </a:p>
        </p:txBody>
      </p:sp>
      <p:sp>
        <p:nvSpPr>
          <p:cNvPr id="1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Three-Layer Abstraction</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99979" y="1019142"/>
            <a:ext cx="8397875" cy="5221288"/>
          </a:xfrm>
        </p:spPr>
        <p:txBody>
          <a:bodyPr/>
          <a:lstStyle/>
          <a:p>
            <a:pPr eaLnBrk="1" hangingPunct="1"/>
            <a:r>
              <a:rPr lang="en-US" sz="1800" b="1" dirty="0">
                <a:latin typeface="+mj-lt"/>
              </a:rPr>
              <a:t>Users Level: </a:t>
            </a:r>
          </a:p>
          <a:p>
            <a:pPr algn="l" eaLnBrk="1" hangingPunct="1">
              <a:buFont typeface="Arial" pitchFamily="34" charset="0"/>
              <a:buChar char="•"/>
            </a:pPr>
            <a:r>
              <a:rPr lang="en-US" sz="1800" dirty="0">
                <a:latin typeface="+mj-lt"/>
              </a:rPr>
              <a:t> Any number of users may exists in this view.</a:t>
            </a:r>
          </a:p>
          <a:p>
            <a:pPr algn="l" eaLnBrk="1" hangingPunct="1">
              <a:buFont typeface="Arial" pitchFamily="34" charset="0"/>
              <a:buChar char="•"/>
            </a:pPr>
            <a:r>
              <a:rPr lang="en-US" sz="1800" dirty="0">
                <a:latin typeface="+mj-lt"/>
              </a:rPr>
              <a:t> Different users may have different external views for the same data.</a:t>
            </a:r>
          </a:p>
          <a:p>
            <a:pPr algn="l" eaLnBrk="1" hangingPunct="1">
              <a:buFont typeface="Arial" pitchFamily="34" charset="0"/>
              <a:buChar char="•"/>
            </a:pPr>
            <a:r>
              <a:rPr lang="en-US" sz="1800" dirty="0">
                <a:latin typeface="+mj-lt"/>
              </a:rPr>
              <a:t>It insulates the users from the details of internal &amp; conceptual level.</a:t>
            </a:r>
          </a:p>
          <a:p>
            <a:pPr eaLnBrk="1" hangingPunct="1"/>
            <a:endParaRPr lang="en-US" sz="1100" dirty="0">
              <a:latin typeface="+mj-lt"/>
            </a:endParaRPr>
          </a:p>
          <a:p>
            <a:pPr eaLnBrk="1" hangingPunct="1"/>
            <a:r>
              <a:rPr lang="en-US" sz="1800" b="1" dirty="0">
                <a:latin typeface="+mj-lt"/>
              </a:rPr>
              <a:t>Conceptual Level:</a:t>
            </a:r>
            <a:r>
              <a:rPr lang="en-US" sz="1800" dirty="0">
                <a:latin typeface="+mj-lt"/>
              </a:rPr>
              <a:t> </a:t>
            </a:r>
          </a:p>
          <a:p>
            <a:pPr algn="l" eaLnBrk="1" hangingPunct="1">
              <a:buFont typeface="Arial" pitchFamily="34" charset="0"/>
              <a:buChar char="•"/>
            </a:pPr>
            <a:r>
              <a:rPr lang="en-US" sz="1800" dirty="0">
                <a:latin typeface="+mj-lt"/>
              </a:rPr>
              <a:t>This level is designed by data base administrator. </a:t>
            </a:r>
          </a:p>
          <a:p>
            <a:pPr algn="l" eaLnBrk="1" hangingPunct="1">
              <a:buFont typeface="Arial" pitchFamily="34" charset="0"/>
              <a:buChar char="•"/>
            </a:pPr>
            <a:r>
              <a:rPr lang="en-US" sz="1800" dirty="0">
                <a:latin typeface="+mj-lt"/>
              </a:rPr>
              <a:t>Under this level a schema of data base is created by DBA.</a:t>
            </a:r>
          </a:p>
          <a:p>
            <a:pPr algn="l" eaLnBrk="1" hangingPunct="1">
              <a:buFont typeface="Arial" pitchFamily="34" charset="0"/>
              <a:buChar char="•"/>
            </a:pPr>
            <a:r>
              <a:rPr lang="en-US" sz="1800" dirty="0">
                <a:latin typeface="+mj-lt"/>
              </a:rPr>
              <a:t>It represents the entire database and there can be only one conceptual view per database.</a:t>
            </a:r>
          </a:p>
          <a:p>
            <a:pPr algn="l" eaLnBrk="1" hangingPunct="1">
              <a:buFont typeface="Arial" pitchFamily="34" charset="0"/>
              <a:buChar char="•"/>
            </a:pPr>
            <a:r>
              <a:rPr lang="en-US" sz="1800" dirty="0">
                <a:latin typeface="+mj-lt"/>
              </a:rPr>
              <a:t>It represents entities, their attributes and relationships between them.</a:t>
            </a:r>
          </a:p>
          <a:p>
            <a:pPr algn="l" eaLnBrk="1" hangingPunct="1">
              <a:buFont typeface="Arial" pitchFamily="34" charset="0"/>
              <a:buChar char="•"/>
            </a:pPr>
            <a:r>
              <a:rPr lang="en-US" sz="1800" dirty="0">
                <a:latin typeface="+mj-lt"/>
              </a:rPr>
              <a:t>It is independent on the hardware and software.</a:t>
            </a:r>
          </a:p>
          <a:p>
            <a:pPr algn="l" eaLnBrk="1" hangingPunct="1">
              <a:buFont typeface="Arial" pitchFamily="34" charset="0"/>
              <a:buChar char="•"/>
            </a:pPr>
            <a:r>
              <a:rPr lang="en-US" sz="1800" dirty="0">
                <a:latin typeface="+mj-lt"/>
              </a:rPr>
              <a:t> This is also known as Logical Level.</a:t>
            </a:r>
          </a:p>
          <a:p>
            <a:pPr eaLnBrk="1" hangingPunct="1"/>
            <a:endParaRPr lang="en-US" sz="1050" b="1" dirty="0">
              <a:latin typeface="+mj-lt"/>
            </a:endParaRPr>
          </a:p>
          <a:p>
            <a:pPr eaLnBrk="1" hangingPunct="1"/>
            <a:r>
              <a:rPr lang="en-US" sz="1800" b="1" dirty="0">
                <a:latin typeface="+mj-lt"/>
              </a:rPr>
              <a:t>Internal Level:</a:t>
            </a:r>
          </a:p>
          <a:p>
            <a:pPr algn="l" eaLnBrk="1" hangingPunct="1">
              <a:buFont typeface="Arial" pitchFamily="34" charset="0"/>
              <a:buChar char="•"/>
            </a:pPr>
            <a:r>
              <a:rPr lang="en-US" sz="1800" dirty="0">
                <a:latin typeface="+mj-lt"/>
              </a:rPr>
              <a:t>It indicates how the data will be stored ad describes the data structures and access methods to be used by data base (</a:t>
            </a:r>
            <a:r>
              <a:rPr lang="en-US" sz="1800" dirty="0" err="1">
                <a:latin typeface="+mj-lt"/>
              </a:rPr>
              <a:t>ie</a:t>
            </a:r>
            <a:r>
              <a:rPr lang="en-US" sz="1800" dirty="0">
                <a:latin typeface="+mj-lt"/>
              </a:rPr>
              <a:t>. The physical implementation of data).</a:t>
            </a:r>
          </a:p>
          <a:p>
            <a:pPr algn="l" eaLnBrk="1" hangingPunct="1">
              <a:buFont typeface="Arial" pitchFamily="34" charset="0"/>
              <a:buChar char="•"/>
            </a:pPr>
            <a:r>
              <a:rPr lang="en-US" sz="1800" dirty="0">
                <a:latin typeface="+mj-lt"/>
              </a:rPr>
              <a:t>It is concerned with storage space allocation, indexes, data compression etc.</a:t>
            </a:r>
          </a:p>
          <a:p>
            <a:pPr eaLnBrk="1" hangingPunct="1"/>
            <a:endParaRPr lang="en-US" sz="1800" dirty="0">
              <a:latin typeface="+mj-lt"/>
            </a:endParaRP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Description of Levels</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a:spLocks noGrp="1" noChangeArrowheads="1"/>
          </p:cNvSpPr>
          <p:nvPr>
            <p:ph type="body" idx="1"/>
          </p:nvPr>
        </p:nvSpPr>
        <p:spPr>
          <a:xfrm>
            <a:off x="226953" y="1449388"/>
            <a:ext cx="8709025" cy="5408612"/>
          </a:xfrm>
          <a:noFill/>
        </p:spPr>
        <p:txBody>
          <a:bodyPr/>
          <a:lstStyle/>
          <a:p>
            <a:pPr algn="just">
              <a:lnSpc>
                <a:spcPct val="80000"/>
              </a:lnSpc>
              <a:spcBef>
                <a:spcPct val="0"/>
              </a:spcBef>
            </a:pPr>
            <a:r>
              <a:rPr kumimoji="1" lang="en-US" dirty="0">
                <a:latin typeface="+mj-lt"/>
              </a:rPr>
              <a:t>When a schema at  a lower level is changed, only the </a:t>
            </a:r>
            <a:r>
              <a:rPr kumimoji="1" lang="en-US" b="1" dirty="0">
                <a:latin typeface="+mj-lt"/>
              </a:rPr>
              <a:t>mappings</a:t>
            </a:r>
            <a:r>
              <a:rPr kumimoji="1" lang="en-US" dirty="0">
                <a:latin typeface="+mj-lt"/>
              </a:rPr>
              <a:t> between this schema and higher-lever schemas need to be changed in a DBMS that fully supports data independence. </a:t>
            </a:r>
          </a:p>
          <a:p>
            <a:pPr algn="just">
              <a:lnSpc>
                <a:spcPct val="80000"/>
              </a:lnSpc>
              <a:spcBef>
                <a:spcPct val="0"/>
              </a:spcBef>
            </a:pPr>
            <a:endParaRPr kumimoji="1" lang="en-US" dirty="0">
              <a:latin typeface="+mj-lt"/>
            </a:endParaRPr>
          </a:p>
          <a:p>
            <a:pPr algn="just">
              <a:lnSpc>
                <a:spcPct val="80000"/>
              </a:lnSpc>
              <a:spcBef>
                <a:spcPct val="0"/>
              </a:spcBef>
            </a:pPr>
            <a:r>
              <a:rPr kumimoji="1" lang="en-US" dirty="0">
                <a:latin typeface="+mj-lt"/>
              </a:rPr>
              <a:t>The higher-level schemas themselves are </a:t>
            </a:r>
            <a:r>
              <a:rPr kumimoji="1" lang="en-US" i="1" dirty="0">
                <a:latin typeface="+mj-lt"/>
              </a:rPr>
              <a:t>unchanged. </a:t>
            </a:r>
            <a:r>
              <a:rPr kumimoji="1" lang="en-US" dirty="0">
                <a:latin typeface="+mj-lt"/>
              </a:rPr>
              <a:t>Hence, the  application programs need not be changed since they refer to the external schemas. </a:t>
            </a:r>
            <a:br>
              <a:rPr kumimoji="1" lang="en-US" dirty="0">
                <a:latin typeface="+mj-lt"/>
              </a:rPr>
            </a:br>
            <a:endParaRPr kumimoji="1" lang="en-US" i="1" dirty="0">
              <a:latin typeface="+mj-lt"/>
            </a:endParaRPr>
          </a:p>
          <a:p>
            <a:pPr algn="just">
              <a:lnSpc>
                <a:spcPct val="80000"/>
              </a:lnSpc>
              <a:spcBef>
                <a:spcPct val="0"/>
              </a:spcBef>
            </a:pPr>
            <a:r>
              <a:rPr kumimoji="1" lang="en-US" b="1" dirty="0">
                <a:latin typeface="+mj-lt"/>
              </a:rPr>
              <a:t>Disadvantages of two levels of mappings:</a:t>
            </a:r>
            <a:br>
              <a:rPr kumimoji="1" lang="en-US" b="1" dirty="0">
                <a:latin typeface="+mj-lt"/>
              </a:rPr>
            </a:br>
            <a:r>
              <a:rPr kumimoji="1" lang="en-US" dirty="0">
                <a:latin typeface="+mj-lt"/>
              </a:rPr>
              <a:t>Overhead  during compilation or execution of a query or program</a:t>
            </a:r>
          </a:p>
        </p:txBody>
      </p:sp>
      <p:sp>
        <p:nvSpPr>
          <p:cNvPr id="94211" name="Text Box 3"/>
          <p:cNvSpPr txBox="1">
            <a:spLocks noChangeArrowheads="1"/>
          </p:cNvSpPr>
          <p:nvPr/>
        </p:nvSpPr>
        <p:spPr bwMode="auto">
          <a:xfrm>
            <a:off x="2514600" y="0"/>
            <a:ext cx="5638800" cy="701675"/>
          </a:xfrm>
          <a:prstGeom prst="rect">
            <a:avLst/>
          </a:prstGeom>
          <a:noFill/>
          <a:ln w="9525">
            <a:noFill/>
            <a:miter lim="800000"/>
            <a:headEnd/>
            <a:tailEnd/>
          </a:ln>
          <a:effectLst/>
        </p:spPr>
        <p:txBody>
          <a:bodyPr>
            <a:spAutoFit/>
          </a:bodyPr>
          <a:lstStyle/>
          <a:p>
            <a:pPr>
              <a:spcBef>
                <a:spcPct val="50000"/>
              </a:spcBef>
              <a:defRPr/>
            </a:pPr>
            <a:r>
              <a:rPr kumimoji="1" lang="en-US" sz="4000" dirty="0">
                <a:solidFill>
                  <a:srgbClr val="FFFF00"/>
                </a:solidFill>
                <a:effectLst>
                  <a:outerShdw blurRad="38100" dist="38100" dir="2700000" algn="tl">
                    <a:srgbClr val="C0C0C0"/>
                  </a:outerShdw>
                </a:effectLst>
                <a:latin typeface="+mj-lt"/>
                <a:ea typeface="新細明體" pitchFamily="18" charset="-120"/>
              </a:rPr>
              <a:t>Data Independence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90800" y="60325"/>
            <a:ext cx="5638800" cy="646331"/>
          </a:xfrm>
          <a:prstGeom prst="rect">
            <a:avLst/>
          </a:prstGeom>
          <a:noFill/>
          <a:ln w="9525">
            <a:noFill/>
            <a:miter lim="800000"/>
            <a:headEnd/>
            <a:tailEnd/>
          </a:ln>
          <a:effectLst/>
        </p:spPr>
        <p:txBody>
          <a:bodyPr>
            <a:spAutoFit/>
          </a:bodyPr>
          <a:lstStyle/>
          <a:p>
            <a:pPr algn="ctr">
              <a:spcBef>
                <a:spcPct val="50000"/>
              </a:spcBef>
              <a:defRPr/>
            </a:pPr>
            <a:r>
              <a:rPr kumimoji="1" lang="en-US" sz="3600">
                <a:solidFill>
                  <a:srgbClr val="FFFF00"/>
                </a:solidFill>
                <a:effectLst>
                  <a:outerShdw blurRad="38100" dist="38100" dir="2700000" algn="tl">
                    <a:srgbClr val="C0C0C0"/>
                  </a:outerShdw>
                </a:effectLst>
                <a:latin typeface="+mj-lt"/>
                <a:ea typeface="新細明體" pitchFamily="18" charset="-120"/>
              </a:rPr>
              <a:t>Data Independence</a:t>
            </a:r>
          </a:p>
        </p:txBody>
      </p:sp>
      <p:sp>
        <p:nvSpPr>
          <p:cNvPr id="35843" name="Text Box 3"/>
          <p:cNvSpPr txBox="1">
            <a:spLocks noChangeArrowheads="1"/>
          </p:cNvSpPr>
          <p:nvPr/>
        </p:nvSpPr>
        <p:spPr bwMode="auto">
          <a:xfrm>
            <a:off x="304800" y="1219200"/>
            <a:ext cx="8610600" cy="5262979"/>
          </a:xfrm>
          <a:prstGeom prst="rect">
            <a:avLst/>
          </a:prstGeom>
          <a:noFill/>
          <a:ln w="9525">
            <a:noFill/>
            <a:miter lim="800000"/>
            <a:headEnd/>
            <a:tailEnd/>
          </a:ln>
        </p:spPr>
        <p:txBody>
          <a:bodyPr wrap="square">
            <a:spAutoFit/>
          </a:bodyPr>
          <a:lstStyle/>
          <a:p>
            <a:pPr algn="just"/>
            <a:r>
              <a:rPr kumimoji="1" lang="en-US" b="1" dirty="0">
                <a:latin typeface="+mj-lt"/>
                <a:ea typeface="新細明體" pitchFamily="18" charset="-120"/>
              </a:rPr>
              <a:t>Logical Data Independence:</a:t>
            </a:r>
            <a:r>
              <a:rPr kumimoji="1" lang="en-US" dirty="0">
                <a:latin typeface="+mj-lt"/>
                <a:ea typeface="新細明體" pitchFamily="18" charset="-120"/>
              </a:rPr>
              <a:t> The capacity to change the conceptual schema without having to change the external schemas and their </a:t>
            </a:r>
          </a:p>
          <a:p>
            <a:pPr algn="just"/>
            <a:r>
              <a:rPr kumimoji="1" lang="en-US" dirty="0">
                <a:latin typeface="+mj-lt"/>
                <a:ea typeface="新細明體" pitchFamily="18" charset="-120"/>
              </a:rPr>
              <a:t>application programs. </a:t>
            </a:r>
          </a:p>
          <a:p>
            <a:pPr algn="just"/>
            <a:r>
              <a:rPr kumimoji="1" lang="en-US" dirty="0">
                <a:latin typeface="+mj-lt"/>
                <a:ea typeface="新細明體" pitchFamily="18" charset="-120"/>
              </a:rPr>
              <a:t>Example : Addition or removal of new entities, attributes, relationships etc to the conceptual schema should be possible without affecting existing external schema.</a:t>
            </a:r>
            <a:br>
              <a:rPr kumimoji="1" lang="en-US" dirty="0">
                <a:latin typeface="+mj-lt"/>
                <a:ea typeface="新細明體" pitchFamily="18" charset="-120"/>
              </a:rPr>
            </a:br>
            <a:endParaRPr kumimoji="1" lang="en-US" dirty="0">
              <a:latin typeface="+mj-lt"/>
              <a:ea typeface="新細明體" pitchFamily="18" charset="-120"/>
            </a:endParaRPr>
          </a:p>
          <a:p>
            <a:pPr algn="just"/>
            <a:r>
              <a:rPr kumimoji="1" lang="en-US" b="1" dirty="0">
                <a:latin typeface="+mj-lt"/>
                <a:ea typeface="新細明體" pitchFamily="18" charset="-120"/>
              </a:rPr>
              <a:t>Physical Data Independence:</a:t>
            </a:r>
            <a:r>
              <a:rPr kumimoji="1" lang="en-US" dirty="0">
                <a:latin typeface="+mj-lt"/>
                <a:ea typeface="新細明體" pitchFamily="18" charset="-120"/>
              </a:rPr>
              <a:t> The capacity to change the internal schema without having to change the conceptual schema.</a:t>
            </a:r>
          </a:p>
          <a:p>
            <a:pPr algn="just"/>
            <a:r>
              <a:rPr kumimoji="1" lang="en-US" dirty="0">
                <a:latin typeface="+mj-lt"/>
                <a:ea typeface="新細明體" pitchFamily="18" charset="-120"/>
              </a:rPr>
              <a:t>Example:</a:t>
            </a:r>
          </a:p>
          <a:p>
            <a:pPr algn="just"/>
            <a:r>
              <a:rPr kumimoji="1" lang="en-US" dirty="0">
                <a:latin typeface="+mj-lt"/>
                <a:ea typeface="新細明體" pitchFamily="18" charset="-120"/>
              </a:rPr>
              <a:t>Using new storage devices, different data structures, different access methods, different file organization or storage structures and modifying indexes.</a:t>
            </a:r>
          </a:p>
          <a:p>
            <a:pPr algn="just"/>
            <a:endParaRPr kumimoji="1" lang="en-US" dirty="0">
              <a:latin typeface="+mj-lt"/>
              <a:ea typeface="新細明體" pitchFamily="18" charset="-12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3600" b="1" dirty="0">
                <a:solidFill>
                  <a:srgbClr val="FFFF00"/>
                </a:solidFill>
              </a:rPr>
              <a:t>Mapping between views</a:t>
            </a:r>
          </a:p>
        </p:txBody>
      </p:sp>
      <p:sp>
        <p:nvSpPr>
          <p:cNvPr id="3" name="Content Placeholder 2"/>
          <p:cNvSpPr>
            <a:spLocks noGrp="1"/>
          </p:cNvSpPr>
          <p:nvPr>
            <p:ph idx="1"/>
          </p:nvPr>
        </p:nvSpPr>
        <p:spPr>
          <a:xfrm>
            <a:off x="304800" y="1219200"/>
            <a:ext cx="8709025" cy="5224462"/>
          </a:xfrm>
        </p:spPr>
        <p:txBody>
          <a:bodyPr/>
          <a:lstStyle/>
          <a:p>
            <a:pPr>
              <a:buNone/>
            </a:pPr>
            <a:r>
              <a:rPr lang="en-US" sz="2400" dirty="0">
                <a:latin typeface="+mj-lt"/>
              </a:rPr>
              <a:t>Two mappings are required in a database system with three different views:</a:t>
            </a:r>
          </a:p>
          <a:p>
            <a:pPr>
              <a:buNone/>
            </a:pPr>
            <a:endParaRPr lang="en-US" sz="2400" dirty="0">
              <a:latin typeface="+mj-lt"/>
            </a:endParaRPr>
          </a:p>
          <a:p>
            <a:r>
              <a:rPr lang="en-US" sz="2400" dirty="0">
                <a:latin typeface="+mj-lt"/>
              </a:rPr>
              <a:t>Mapping between conceptual and external view</a:t>
            </a:r>
          </a:p>
          <a:p>
            <a:r>
              <a:rPr lang="en-US" sz="2400" dirty="0">
                <a:latin typeface="+mj-lt"/>
              </a:rPr>
              <a:t>Mapping between internal and conceptual view</a:t>
            </a:r>
          </a:p>
          <a:p>
            <a:endParaRPr lang="en-US" sz="2400" dirty="0">
              <a:latin typeface="+mj-lt"/>
            </a:endParaRPr>
          </a:p>
          <a:p>
            <a:pPr>
              <a:buNone/>
            </a:pPr>
            <a:r>
              <a:rPr lang="en-US" sz="2400" dirty="0">
                <a:latin typeface="+mj-lt"/>
              </a:rPr>
              <a:t>Mapping between views specifies the methods of deriving the record at one level from the record at lower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431882" y="0"/>
            <a:ext cx="5921375" cy="622300"/>
          </a:xfrm>
        </p:spPr>
        <p:txBody>
          <a:bodyPr/>
          <a:lstStyle/>
          <a:p>
            <a:r>
              <a:rPr lang="en-US" b="1" dirty="0">
                <a:solidFill>
                  <a:srgbClr val="FFFF00"/>
                </a:solidFill>
                <a:latin typeface="Times New Roman" pitchFamily="18" charset="0"/>
              </a:rPr>
              <a:t>DBMS Interface </a:t>
            </a:r>
          </a:p>
        </p:txBody>
      </p:sp>
      <p:sp>
        <p:nvSpPr>
          <p:cNvPr id="208899" name="Rectangle 3"/>
          <p:cNvSpPr>
            <a:spLocks noGrp="1" noChangeArrowheads="1"/>
          </p:cNvSpPr>
          <p:nvPr>
            <p:ph type="body" idx="1"/>
          </p:nvPr>
        </p:nvSpPr>
        <p:spPr>
          <a:xfrm>
            <a:off x="609600" y="1452563"/>
            <a:ext cx="7823200" cy="5086350"/>
          </a:xfrm>
        </p:spPr>
        <p:txBody>
          <a:bodyPr/>
          <a:lstStyle/>
          <a:p>
            <a:r>
              <a:rPr lang="en-US" dirty="0">
                <a:latin typeface="Times New Roman" pitchFamily="18" charset="0"/>
              </a:rPr>
              <a:t>Provides users means to interact with database:</a:t>
            </a:r>
          </a:p>
          <a:p>
            <a:pPr lvl="1"/>
            <a:r>
              <a:rPr lang="en-US" dirty="0">
                <a:latin typeface="Times New Roman" pitchFamily="18" charset="0"/>
              </a:rPr>
              <a:t>Menu driven interface</a:t>
            </a:r>
          </a:p>
          <a:p>
            <a:pPr lvl="1"/>
            <a:r>
              <a:rPr lang="en-US" dirty="0">
                <a:latin typeface="Times New Roman" pitchFamily="18" charset="0"/>
              </a:rPr>
              <a:t>Forms based interface</a:t>
            </a:r>
          </a:p>
          <a:p>
            <a:pPr lvl="1"/>
            <a:r>
              <a:rPr lang="en-US" dirty="0">
                <a:latin typeface="Times New Roman" pitchFamily="18" charset="0"/>
              </a:rPr>
              <a:t>Using SQL</a:t>
            </a:r>
          </a:p>
          <a:p>
            <a:pPr lvl="1"/>
            <a:r>
              <a:rPr lang="en-US" dirty="0">
                <a:latin typeface="Times New Roman" pitchFamily="18" charset="0"/>
              </a:rPr>
              <a:t>WWW connectivity.</a:t>
            </a: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92083" y="0"/>
            <a:ext cx="8229600" cy="1143000"/>
          </a:xfrm>
        </p:spPr>
        <p:txBody>
          <a:bodyPr/>
          <a:lstStyle/>
          <a:p>
            <a:r>
              <a:rPr lang="en-US" b="1" dirty="0">
                <a:solidFill>
                  <a:srgbClr val="FFFF00"/>
                </a:solidFill>
                <a:latin typeface="Times New Roman" pitchFamily="18" charset="0"/>
              </a:rPr>
              <a:t>DBMS Languages</a:t>
            </a:r>
          </a:p>
        </p:txBody>
      </p:sp>
      <p:sp>
        <p:nvSpPr>
          <p:cNvPr id="202755" name="Rectangle 3"/>
          <p:cNvSpPr>
            <a:spLocks noGrp="1" noChangeArrowheads="1"/>
          </p:cNvSpPr>
          <p:nvPr>
            <p:ph type="body" idx="1"/>
          </p:nvPr>
        </p:nvSpPr>
        <p:spPr>
          <a:xfrm>
            <a:off x="609600" y="1066800"/>
            <a:ext cx="8128000" cy="5086350"/>
          </a:xfrm>
        </p:spPr>
        <p:txBody>
          <a:bodyPr/>
          <a:lstStyle/>
          <a:p>
            <a:r>
              <a:rPr lang="en-US" dirty="0">
                <a:latin typeface="Times New Roman" pitchFamily="18" charset="0"/>
              </a:rPr>
              <a:t>Data Definition Language (DDL)</a:t>
            </a:r>
          </a:p>
          <a:p>
            <a:pPr lvl="1"/>
            <a:r>
              <a:rPr lang="en-US" sz="2400" dirty="0">
                <a:latin typeface="Times New Roman" pitchFamily="18" charset="0"/>
              </a:rPr>
              <a:t>Used to describe a schema</a:t>
            </a:r>
          </a:p>
          <a:p>
            <a:pPr lvl="1"/>
            <a:r>
              <a:rPr lang="en-US" sz="2000" dirty="0" err="1">
                <a:latin typeface="Times New Roman" pitchFamily="18" charset="0"/>
              </a:rPr>
              <a:t>Eg</a:t>
            </a:r>
            <a:r>
              <a:rPr lang="en-US" sz="2000" dirty="0">
                <a:latin typeface="Times New Roman" pitchFamily="18" charset="0"/>
              </a:rPr>
              <a:t>: Create table, drop table, alter table etc</a:t>
            </a:r>
            <a:endParaRPr lang="en-US" sz="2400" dirty="0">
              <a:latin typeface="Times New Roman" pitchFamily="18" charset="0"/>
            </a:endParaRPr>
          </a:p>
          <a:p>
            <a:r>
              <a:rPr lang="en-US" dirty="0">
                <a:latin typeface="Times New Roman" pitchFamily="18" charset="0"/>
              </a:rPr>
              <a:t>Data Manipulation Language (DML)</a:t>
            </a:r>
          </a:p>
          <a:p>
            <a:pPr lvl="1"/>
            <a:r>
              <a:rPr lang="en-US" sz="2400" dirty="0">
                <a:latin typeface="Times New Roman" pitchFamily="18" charset="0"/>
              </a:rPr>
              <a:t>Used by users to query the DB and change the data</a:t>
            </a:r>
          </a:p>
          <a:p>
            <a:pPr lvl="1"/>
            <a:r>
              <a:rPr lang="en-US" sz="2000" dirty="0" err="1">
                <a:latin typeface="Times New Roman" pitchFamily="18" charset="0"/>
              </a:rPr>
              <a:t>Eg</a:t>
            </a:r>
            <a:r>
              <a:rPr lang="en-US" sz="2000" dirty="0">
                <a:latin typeface="Times New Roman" pitchFamily="18" charset="0"/>
              </a:rPr>
              <a:t>: Insert into, update, delete etc</a:t>
            </a:r>
            <a:endParaRPr lang="en-US" sz="2400" dirty="0">
              <a:latin typeface="Times New Roman" pitchFamily="18" charset="0"/>
            </a:endParaRPr>
          </a:p>
          <a:p>
            <a:r>
              <a:rPr lang="en-US" dirty="0">
                <a:latin typeface="Times New Roman" pitchFamily="18" charset="0"/>
              </a:rPr>
              <a:t>Data Control Language (DCL)</a:t>
            </a:r>
          </a:p>
          <a:p>
            <a:pPr lvl="1"/>
            <a:r>
              <a:rPr lang="en-US" sz="2400" dirty="0">
                <a:latin typeface="Times New Roman" pitchFamily="18" charset="0"/>
              </a:rPr>
              <a:t>Used to specify access control on data</a:t>
            </a:r>
          </a:p>
          <a:p>
            <a:pPr lvl="1"/>
            <a:r>
              <a:rPr lang="en-US" sz="2000" dirty="0" err="1">
                <a:latin typeface="Times New Roman" pitchFamily="18" charset="0"/>
              </a:rPr>
              <a:t>Eg</a:t>
            </a:r>
            <a:r>
              <a:rPr lang="en-US" sz="2000" dirty="0">
                <a:latin typeface="Times New Roman" pitchFamily="18" charset="0"/>
              </a:rPr>
              <a:t>: Grant, Revoke etc</a:t>
            </a:r>
          </a:p>
          <a:p>
            <a:r>
              <a:rPr lang="en-US" dirty="0">
                <a:latin typeface="Times New Roman" pitchFamily="18" charset="0"/>
              </a:rPr>
              <a:t>View Definition Language (VDL)</a:t>
            </a:r>
          </a:p>
          <a:p>
            <a:pPr lvl="1"/>
            <a:r>
              <a:rPr lang="en-US" sz="2400" dirty="0">
                <a:latin typeface="Times New Roman" pitchFamily="18" charset="0"/>
              </a:rPr>
              <a:t>Define views</a:t>
            </a:r>
          </a:p>
          <a:p>
            <a:pPr lvl="1"/>
            <a:r>
              <a:rPr lang="en-US" sz="2000" dirty="0" err="1">
                <a:latin typeface="Times New Roman" pitchFamily="18" charset="0"/>
              </a:rPr>
              <a:t>Eg</a:t>
            </a:r>
            <a:r>
              <a:rPr lang="en-US" sz="2000" dirty="0">
                <a:latin typeface="Times New Roman" pitchFamily="18" charset="0"/>
              </a:rPr>
              <a:t>: Create view etc</a:t>
            </a:r>
          </a:p>
        </p:txBody>
      </p:sp>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Model</a:t>
            </a:r>
            <a:endParaRPr lang="en-US" sz="3000" b="1" kern="0" dirty="0">
              <a:solidFill>
                <a:srgbClr val="FFFF00"/>
              </a:solidFill>
              <a:latin typeface="Tahoma" charset="0"/>
              <a:ea typeface="+mj-ea"/>
              <a:cs typeface="+mj-cs"/>
            </a:endParaRPr>
          </a:p>
        </p:txBody>
      </p:sp>
      <p:sp>
        <p:nvSpPr>
          <p:cNvPr id="6" name="Rectangle 5"/>
          <p:cNvSpPr/>
          <p:nvPr/>
        </p:nvSpPr>
        <p:spPr>
          <a:xfrm>
            <a:off x="336492" y="1055655"/>
            <a:ext cx="8471016" cy="5693866"/>
          </a:xfrm>
          <a:prstGeom prst="rect">
            <a:avLst/>
          </a:prstGeom>
        </p:spPr>
        <p:txBody>
          <a:bodyPr wrap="square">
            <a:spAutoFit/>
          </a:bodyPr>
          <a:lstStyle/>
          <a:p>
            <a:pPr>
              <a:buFont typeface="Arial" pitchFamily="34" charset="0"/>
              <a:buChar char="•"/>
            </a:pPr>
            <a:r>
              <a:rPr lang="en-US" sz="2800" dirty="0">
                <a:latin typeface="+mj-lt"/>
              </a:rPr>
              <a:t>Concepts and tools used to describe DB schemas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A Data Model is a mechanism that provides abstraction  for database applications. Different models provide different abstraction levels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Data modeling is used for representing entities of interest and their relationships in the database.</a:t>
            </a:r>
          </a:p>
          <a:p>
            <a:pPr>
              <a:buFont typeface="Arial" pitchFamily="34" charset="0"/>
              <a:buChar char="•"/>
            </a:pPr>
            <a:endParaRPr lang="en-US" sz="2800" dirty="0">
              <a:latin typeface="+mj-lt"/>
            </a:endParaRPr>
          </a:p>
          <a:p>
            <a:pPr>
              <a:buFont typeface="Arial" pitchFamily="34" charset="0"/>
              <a:buChar char="•"/>
            </a:pPr>
            <a:r>
              <a:rPr lang="en-US" sz="2800" dirty="0">
                <a:latin typeface="+mj-lt"/>
              </a:rPr>
              <a:t>It allows the conceptualization of the association between various entities and their attributes.</a:t>
            </a:r>
          </a:p>
          <a:p>
            <a:pPr>
              <a:buFont typeface="Arial" pitchFamily="34" charset="0"/>
              <a:buChar char="•"/>
            </a:pPr>
            <a:endParaRPr lang="en-US" sz="2800" dirty="0">
              <a:latin typeface="+mj-lt"/>
            </a:endParaRPr>
          </a:p>
          <a:p>
            <a:pPr>
              <a:buFont typeface="Arial" pitchFamily="34" charset="0"/>
              <a:buChar char="•"/>
            </a:pPr>
            <a:endParaRPr lang="en-US" sz="2800" dirty="0">
              <a:latin typeface="+mj-l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1577975" y="109538"/>
            <a:ext cx="7566025" cy="690562"/>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cs typeface="Tahoma" pitchFamily="34" charset="0"/>
              </a:rPr>
              <a:t>Data Base Management System</a:t>
            </a:r>
          </a:p>
        </p:txBody>
      </p:sp>
      <p:sp>
        <p:nvSpPr>
          <p:cNvPr id="4099" name="Rectangle 3"/>
          <p:cNvSpPr>
            <a:spLocks noGrp="1" noChangeArrowheads="1"/>
          </p:cNvSpPr>
          <p:nvPr>
            <p:ph type="subTitle" idx="1"/>
          </p:nvPr>
        </p:nvSpPr>
        <p:spPr>
          <a:xfrm>
            <a:off x="468313" y="1092200"/>
            <a:ext cx="8207375" cy="5000625"/>
          </a:xfrm>
        </p:spPr>
        <p:txBody>
          <a:bodyPr/>
          <a:lstStyle/>
          <a:p>
            <a:pPr algn="l" eaLnBrk="1" hangingPunct="1">
              <a:lnSpc>
                <a:spcPct val="90000"/>
              </a:lnSpc>
            </a:pPr>
            <a:r>
              <a:rPr lang="en-US" sz="2500" b="1" dirty="0">
                <a:latin typeface="+mj-lt"/>
              </a:rPr>
              <a:t>Data:  </a:t>
            </a:r>
            <a:r>
              <a:rPr lang="en-US" sz="2500" dirty="0">
                <a:latin typeface="+mj-lt"/>
              </a:rPr>
              <a:t>Data is the basic raw facts and figures</a:t>
            </a:r>
          </a:p>
          <a:p>
            <a:pPr algn="l" eaLnBrk="1" hangingPunct="1">
              <a:lnSpc>
                <a:spcPct val="90000"/>
              </a:lnSpc>
            </a:pPr>
            <a:r>
              <a:rPr lang="en-US" sz="2500" dirty="0">
                <a:latin typeface="+mj-lt"/>
              </a:rPr>
              <a:t>	</a:t>
            </a:r>
            <a:r>
              <a:rPr lang="en-US" sz="2000" dirty="0">
                <a:latin typeface="+mj-lt"/>
              </a:rPr>
              <a:t>Ex: a name, a digit, a picture etc.</a:t>
            </a:r>
          </a:p>
          <a:p>
            <a:pPr algn="l" eaLnBrk="1" hangingPunct="1">
              <a:lnSpc>
                <a:spcPct val="90000"/>
              </a:lnSpc>
            </a:pPr>
            <a:endParaRPr lang="en-US" sz="2000" b="1" dirty="0">
              <a:latin typeface="+mj-lt"/>
            </a:endParaRPr>
          </a:p>
          <a:p>
            <a:pPr algn="l" eaLnBrk="1" hangingPunct="1">
              <a:lnSpc>
                <a:spcPct val="90000"/>
              </a:lnSpc>
            </a:pPr>
            <a:r>
              <a:rPr lang="en-US" sz="2500" b="1" dirty="0">
                <a:latin typeface="+mj-lt"/>
              </a:rPr>
              <a:t>Data Base:</a:t>
            </a:r>
            <a:r>
              <a:rPr lang="en-US" sz="2500" dirty="0">
                <a:latin typeface="+mj-lt"/>
              </a:rPr>
              <a:t> </a:t>
            </a:r>
            <a:r>
              <a:rPr lang="en-US" sz="2400" dirty="0">
                <a:latin typeface="+mj-lt"/>
              </a:rPr>
              <a:t>Collection of related data</a:t>
            </a:r>
          </a:p>
          <a:p>
            <a:pPr lvl="1" eaLnBrk="1" hangingPunct="1">
              <a:lnSpc>
                <a:spcPct val="90000"/>
              </a:lnSpc>
              <a:spcBef>
                <a:spcPct val="30000"/>
              </a:spcBef>
              <a:buNone/>
            </a:pPr>
            <a:r>
              <a:rPr lang="en-US" sz="2200" dirty="0">
                <a:latin typeface="+mj-lt"/>
              </a:rPr>
              <a:t>    Ex. the names, telephone numbers and addresses of all the people you know</a:t>
            </a:r>
            <a:endParaRPr lang="en-US" dirty="0">
              <a:latin typeface="+mj-lt"/>
            </a:endParaRPr>
          </a:p>
          <a:p>
            <a:pPr algn="l" eaLnBrk="1" hangingPunct="1">
              <a:lnSpc>
                <a:spcPct val="90000"/>
              </a:lnSpc>
            </a:pPr>
            <a:endParaRPr lang="en-US" sz="2500" b="1" dirty="0">
              <a:latin typeface="+mj-lt"/>
            </a:endParaRPr>
          </a:p>
          <a:p>
            <a:pPr algn="l" eaLnBrk="1" hangingPunct="1">
              <a:lnSpc>
                <a:spcPct val="90000"/>
              </a:lnSpc>
            </a:pPr>
            <a:r>
              <a:rPr lang="en-US" sz="2500" b="1" dirty="0">
                <a:latin typeface="+mj-lt"/>
              </a:rPr>
              <a:t>Data Base Management System: </a:t>
            </a:r>
          </a:p>
          <a:p>
            <a:pPr algn="l" eaLnBrk="1" hangingPunct="1">
              <a:lnSpc>
                <a:spcPct val="90000"/>
              </a:lnSpc>
            </a:pPr>
            <a:r>
              <a:rPr lang="en-US" sz="2500" dirty="0">
                <a:latin typeface="+mj-lt"/>
              </a:rPr>
              <a:t>A DBMS is a set of programs that controls creation, storage, management, and retrieval of data in a database.</a:t>
            </a:r>
            <a:r>
              <a:rPr lang="en-US" dirty="0">
                <a:latin typeface="+mj-lt"/>
              </a:rPr>
              <a:t> </a:t>
            </a:r>
            <a:r>
              <a:rPr lang="en-US" sz="2000" dirty="0">
                <a:latin typeface="+mj-lt"/>
              </a:rPr>
              <a:t>	</a:t>
            </a:r>
          </a:p>
          <a:p>
            <a:pPr algn="l" eaLnBrk="1" hangingPunct="1">
              <a:lnSpc>
                <a:spcPct val="90000"/>
              </a:lnSpc>
            </a:pPr>
            <a:endParaRPr lang="en-US" sz="2000" dirty="0">
              <a:latin typeface="+mj-lt"/>
            </a:endParaRPr>
          </a:p>
          <a:p>
            <a:pPr algn="l" eaLnBrk="1" hangingPunct="1">
              <a:lnSpc>
                <a:spcPct val="90000"/>
              </a:lnSpc>
            </a:pPr>
            <a:r>
              <a:rPr lang="en-US" sz="2000" dirty="0">
                <a:latin typeface="+mj-lt"/>
              </a:rPr>
              <a:t>	Ex: MS-Access, Oracle, MY SQL, Sybase, IBM DB2, Ingres etc</a:t>
            </a:r>
            <a:endParaRPr lang="en-US" sz="2500" dirty="0">
              <a:latin typeface="+mj-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519113" y="1201737"/>
            <a:ext cx="7772400" cy="4381529"/>
          </a:xfrm>
        </p:spPr>
        <p:txBody>
          <a:bodyPr/>
          <a:lstStyle/>
          <a:p>
            <a:pPr marL="514350" indent="-514350" algn="l" eaLnBrk="1" hangingPunct="1">
              <a:buFont typeface="Arial" pitchFamily="34" charset="0"/>
              <a:buChar char="•"/>
            </a:pPr>
            <a:r>
              <a:rPr lang="en-US" dirty="0">
                <a:latin typeface="+mj-lt"/>
              </a:rPr>
              <a:t>Flat file (Primitive model)</a:t>
            </a:r>
          </a:p>
          <a:p>
            <a:pPr marL="514350" indent="-514350" algn="l" eaLnBrk="1" hangingPunct="1">
              <a:buFont typeface="Arial" pitchFamily="34" charset="0"/>
              <a:buChar char="•"/>
            </a:pPr>
            <a:r>
              <a:rPr lang="en-US" dirty="0">
                <a:latin typeface="+mj-lt"/>
              </a:rPr>
              <a:t>Traditional Models</a:t>
            </a:r>
          </a:p>
          <a:p>
            <a:pPr marL="914400" lvl="1" indent="-457200" eaLnBrk="1" hangingPunct="1">
              <a:buFont typeface="Arial" pitchFamily="34" charset="0"/>
              <a:buChar char="•"/>
            </a:pPr>
            <a:r>
              <a:rPr lang="en-US" dirty="0">
                <a:latin typeface="+mj-lt"/>
              </a:rPr>
              <a:t> Hierarchical Data Model</a:t>
            </a:r>
          </a:p>
          <a:p>
            <a:pPr marL="914400" lvl="1" indent="-457200" eaLnBrk="1" hangingPunct="1">
              <a:buFont typeface="Arial" pitchFamily="34" charset="0"/>
              <a:buChar char="•"/>
            </a:pPr>
            <a:r>
              <a:rPr lang="en-US" dirty="0">
                <a:latin typeface="+mj-lt"/>
              </a:rPr>
              <a:t> Network Data model</a:t>
            </a:r>
          </a:p>
          <a:p>
            <a:pPr marL="914400" lvl="1" indent="-457200" eaLnBrk="1" hangingPunct="1">
              <a:buFont typeface="Arial" pitchFamily="34" charset="0"/>
              <a:buChar char="•"/>
            </a:pPr>
            <a:r>
              <a:rPr lang="en-US" dirty="0">
                <a:latin typeface="+mj-lt"/>
              </a:rPr>
              <a:t> Relational Data model</a:t>
            </a:r>
          </a:p>
          <a:p>
            <a:pPr marL="171450" indent="-457200" algn="l" eaLnBrk="1" hangingPunct="1">
              <a:buFont typeface="Arial" pitchFamily="34" charset="0"/>
              <a:buChar char="•"/>
            </a:pPr>
            <a:r>
              <a:rPr lang="en-US" dirty="0">
                <a:latin typeface="+mj-lt"/>
              </a:rPr>
              <a:t>Object Based Models</a:t>
            </a:r>
          </a:p>
          <a:p>
            <a:pPr marL="914400" lvl="1" indent="-457200" eaLnBrk="1" hangingPunct="1">
              <a:buFont typeface="Arial" pitchFamily="34" charset="0"/>
              <a:buChar char="•"/>
            </a:pPr>
            <a:r>
              <a:rPr lang="en-US" dirty="0">
                <a:latin typeface="+mj-lt"/>
              </a:rPr>
              <a:t>Entity-Relationship Model</a:t>
            </a:r>
          </a:p>
          <a:p>
            <a:pPr marL="914400" lvl="1" indent="-457200" eaLnBrk="1" hangingPunct="1">
              <a:buFont typeface="Arial" pitchFamily="34" charset="0"/>
              <a:buChar char="•"/>
            </a:pPr>
            <a:r>
              <a:rPr lang="en-US" dirty="0">
                <a:latin typeface="+mj-lt"/>
              </a:rPr>
              <a:t>Object- Oriented Models</a:t>
            </a:r>
          </a:p>
          <a:p>
            <a:pPr marL="171450" indent="-457200" algn="l" eaLnBrk="1" hangingPunct="1">
              <a:buFont typeface="Arial" pitchFamily="34" charset="0"/>
              <a:buChar char="•"/>
            </a:pPr>
            <a:r>
              <a:rPr lang="en-US" dirty="0">
                <a:latin typeface="+mj-lt"/>
              </a:rPr>
              <a:t>Semi structured Data Model  </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b="1" dirty="0">
                <a:solidFill>
                  <a:srgbClr val="FFFF00"/>
                </a:solidFill>
                <a:latin typeface="Tahoma" charset="0"/>
              </a:rPr>
              <a:t>Data Model Classification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subTitle" idx="1"/>
          </p:nvPr>
        </p:nvSpPr>
        <p:spPr>
          <a:xfrm>
            <a:off x="373063" y="1019175"/>
            <a:ext cx="8026400" cy="2312988"/>
          </a:xfrm>
        </p:spPr>
        <p:txBody>
          <a:bodyPr/>
          <a:lstStyle/>
          <a:p>
            <a:pPr algn="just" eaLnBrk="1" hangingPunct="1">
              <a:lnSpc>
                <a:spcPct val="90000"/>
              </a:lnSpc>
            </a:pPr>
            <a:r>
              <a:rPr lang="en-US" dirty="0">
                <a:latin typeface="+mj-lt"/>
              </a:rPr>
              <a:t>A </a:t>
            </a:r>
            <a:r>
              <a:rPr lang="en-US" i="1" dirty="0">
                <a:latin typeface="+mj-lt"/>
              </a:rPr>
              <a:t>flat file database</a:t>
            </a:r>
            <a:r>
              <a:rPr lang="en-US" dirty="0">
                <a:latin typeface="+mj-lt"/>
              </a:rPr>
              <a:t> is a type of </a:t>
            </a:r>
            <a:r>
              <a:rPr lang="en-US" i="1" dirty="0">
                <a:latin typeface="+mj-lt"/>
              </a:rPr>
              <a:t>database</a:t>
            </a:r>
            <a:r>
              <a:rPr lang="en-US" dirty="0">
                <a:latin typeface="+mj-lt"/>
              </a:rPr>
              <a:t> that stores data in a single table or a file. Placing data in a flat file offers following advantages:</a:t>
            </a:r>
          </a:p>
          <a:p>
            <a:pPr algn="just" eaLnBrk="1" hangingPunct="1">
              <a:lnSpc>
                <a:spcPct val="90000"/>
              </a:lnSpc>
            </a:pPr>
            <a:endParaRPr lang="en-US" dirty="0">
              <a:latin typeface="+mj-lt"/>
            </a:endParaRPr>
          </a:p>
          <a:p>
            <a:pPr algn="just" eaLnBrk="1" hangingPunct="1">
              <a:lnSpc>
                <a:spcPct val="90000"/>
              </a:lnSpc>
              <a:buFont typeface="Arial" pitchFamily="34" charset="0"/>
              <a:buChar char="•"/>
            </a:pPr>
            <a:r>
              <a:rPr lang="en-US" dirty="0">
                <a:latin typeface="+mj-lt"/>
              </a:rPr>
              <a:t> All records are stored at one place</a:t>
            </a:r>
          </a:p>
          <a:p>
            <a:pPr algn="just" eaLnBrk="1" hangingPunct="1">
              <a:lnSpc>
                <a:spcPct val="90000"/>
              </a:lnSpc>
              <a:buFont typeface="Arial" pitchFamily="34" charset="0"/>
              <a:buChar char="•"/>
            </a:pPr>
            <a:r>
              <a:rPr lang="en-US" dirty="0">
                <a:latin typeface="+mj-lt"/>
              </a:rPr>
              <a:t> Easy to set up using different office applications</a:t>
            </a:r>
          </a:p>
          <a:p>
            <a:pPr algn="just" eaLnBrk="1" hangingPunct="1">
              <a:lnSpc>
                <a:spcPct val="90000"/>
              </a:lnSpc>
              <a:buFont typeface="Arial" pitchFamily="34" charset="0"/>
              <a:buChar char="•"/>
            </a:pPr>
            <a:r>
              <a:rPr lang="en-US" dirty="0">
                <a:latin typeface="+mj-lt"/>
              </a:rPr>
              <a:t> Easy to understand</a:t>
            </a:r>
          </a:p>
          <a:p>
            <a:pPr algn="just" eaLnBrk="1" hangingPunct="1">
              <a:lnSpc>
                <a:spcPct val="90000"/>
              </a:lnSpc>
              <a:buFont typeface="Arial" pitchFamily="34" charset="0"/>
              <a:buChar char="•"/>
            </a:pPr>
            <a:r>
              <a:rPr lang="en-US" dirty="0">
                <a:latin typeface="+mj-lt"/>
              </a:rPr>
              <a:t> Records can be viewed or extracted based on simple criteria</a:t>
            </a:r>
          </a:p>
          <a:p>
            <a:pPr algn="just" eaLnBrk="1" hangingPunct="1">
              <a:lnSpc>
                <a:spcPct val="90000"/>
              </a:lnSpc>
            </a:pPr>
            <a:endParaRPr lang="en-US" dirty="0">
              <a:latin typeface="+mj-lt"/>
            </a:endParaRP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Features of Flat Files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Disadvantages of flat files</a:t>
            </a:r>
          </a:p>
        </p:txBody>
      </p:sp>
      <p:sp>
        <p:nvSpPr>
          <p:cNvPr id="3" name="Subtitle 2"/>
          <p:cNvSpPr>
            <a:spLocks noGrp="1"/>
          </p:cNvSpPr>
          <p:nvPr>
            <p:ph type="subTitle" idx="1"/>
          </p:nvPr>
        </p:nvSpPr>
        <p:spPr>
          <a:xfrm>
            <a:off x="373005" y="1347759"/>
            <a:ext cx="8471016" cy="4491099"/>
          </a:xfrm>
        </p:spPr>
        <p:txBody>
          <a:bodyPr/>
          <a:lstStyle/>
          <a:p>
            <a:pPr algn="l">
              <a:buFont typeface="Arial" pitchFamily="34" charset="0"/>
              <a:buChar char="•"/>
            </a:pPr>
            <a:r>
              <a:rPr lang="en-US" dirty="0">
                <a:latin typeface="+mj-lt"/>
              </a:rPr>
              <a:t> Potential duplication</a:t>
            </a:r>
          </a:p>
          <a:p>
            <a:pPr algn="l">
              <a:buFont typeface="Arial" pitchFamily="34" charset="0"/>
              <a:buChar char="•"/>
            </a:pPr>
            <a:r>
              <a:rPr lang="en-US" dirty="0">
                <a:latin typeface="+mj-lt"/>
              </a:rPr>
              <a:t> Data Inconsistency</a:t>
            </a:r>
          </a:p>
          <a:p>
            <a:pPr algn="l">
              <a:buFont typeface="Arial" pitchFamily="34" charset="0"/>
              <a:buChar char="•"/>
            </a:pPr>
            <a:r>
              <a:rPr lang="en-US" dirty="0">
                <a:latin typeface="+mj-lt"/>
              </a:rPr>
              <a:t> No centralized access</a:t>
            </a:r>
          </a:p>
          <a:p>
            <a:pPr algn="l">
              <a:buFont typeface="Arial" pitchFamily="34" charset="0"/>
              <a:buChar char="•"/>
            </a:pPr>
            <a:r>
              <a:rPr lang="en-US" dirty="0">
                <a:latin typeface="+mj-lt"/>
              </a:rPr>
              <a:t> Harder to change data format</a:t>
            </a:r>
          </a:p>
          <a:p>
            <a:pPr algn="l">
              <a:buFont typeface="Arial" pitchFamily="34" charset="0"/>
              <a:buChar char="•"/>
            </a:pPr>
            <a:r>
              <a:rPr lang="en-US" dirty="0">
                <a:latin typeface="+mj-lt"/>
              </a:rPr>
              <a:t> Poor at complex queries</a:t>
            </a:r>
          </a:p>
          <a:p>
            <a:pPr algn="l">
              <a:buFont typeface="Arial" pitchFamily="34" charset="0"/>
              <a:buChar char="•"/>
            </a:pPr>
            <a:r>
              <a:rPr lang="en-US" dirty="0">
                <a:latin typeface="+mj-lt"/>
              </a:rPr>
              <a:t> Poor at authorized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ubTitle" idx="1"/>
          </p:nvPr>
        </p:nvSpPr>
        <p:spPr>
          <a:xfrm>
            <a:off x="373063" y="982663"/>
            <a:ext cx="8208962" cy="2097087"/>
          </a:xfrm>
        </p:spPr>
        <p:txBody>
          <a:bodyPr/>
          <a:lstStyle/>
          <a:p>
            <a:pPr algn="l" eaLnBrk="1" hangingPunct="1">
              <a:lnSpc>
                <a:spcPct val="90000"/>
              </a:lnSpc>
            </a:pPr>
            <a:r>
              <a:rPr lang="en-US" dirty="0">
                <a:latin typeface="+mj-lt"/>
              </a:rPr>
              <a:t>   In this model data is organized into a tree-like structure, implying a single upward link in each record to describe the nesting, and a sort field to keep the records in a particular order in each same-level list. </a:t>
            </a:r>
          </a:p>
        </p:txBody>
      </p:sp>
      <p:pic>
        <p:nvPicPr>
          <p:cNvPr id="20483" name="Picture 4"/>
          <p:cNvPicPr>
            <a:picLocks noChangeAspect="1" noChangeArrowheads="1"/>
          </p:cNvPicPr>
          <p:nvPr/>
        </p:nvPicPr>
        <p:blipFill>
          <a:blip r:embed="rId2" cstate="print"/>
          <a:srcRect/>
          <a:stretch>
            <a:fillRect/>
          </a:stretch>
        </p:blipFill>
        <p:spPr bwMode="auto">
          <a:xfrm>
            <a:off x="900113" y="3100388"/>
            <a:ext cx="7416800" cy="3168650"/>
          </a:xfrm>
          <a:prstGeom prst="rect">
            <a:avLst/>
          </a:prstGeom>
          <a:noFill/>
          <a:ln w="9525">
            <a:noFill/>
            <a:miter lim="800000"/>
            <a:headEnd/>
            <a:tailEnd/>
          </a:ln>
        </p:spPr>
      </p:pic>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Hierarchical Data Model</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78850" name="Picture 2" descr="Hierarchical Model of database"/>
          <p:cNvPicPr>
            <a:picLocks noChangeAspect="1" noChangeArrowheads="1"/>
          </p:cNvPicPr>
          <p:nvPr/>
        </p:nvPicPr>
        <p:blipFill>
          <a:blip r:embed="rId2" cstate="print"/>
          <a:srcRect/>
          <a:stretch>
            <a:fillRect/>
          </a:stretch>
        </p:blipFill>
        <p:spPr bwMode="auto">
          <a:xfrm>
            <a:off x="442546" y="990600"/>
            <a:ext cx="7766536" cy="457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bwMode="auto">
          <a:xfrm>
            <a:off x="1371600" y="0"/>
            <a:ext cx="7772400" cy="7858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Drawbacks: Hierarchical DBMS</a:t>
            </a:r>
          </a:p>
        </p:txBody>
      </p:sp>
      <p:sp>
        <p:nvSpPr>
          <p:cNvPr id="22531" name="Rectangle 3"/>
          <p:cNvSpPr>
            <a:spLocks noGrp="1" noChangeArrowheads="1"/>
          </p:cNvSpPr>
          <p:nvPr>
            <p:ph type="subTitle" idx="1"/>
          </p:nvPr>
        </p:nvSpPr>
        <p:spPr>
          <a:xfrm>
            <a:off x="336550" y="1092200"/>
            <a:ext cx="8616950" cy="4418013"/>
          </a:xfrm>
        </p:spPr>
        <p:txBody>
          <a:bodyPr/>
          <a:lstStyle/>
          <a:p>
            <a:pPr algn="l" eaLnBrk="1" hangingPunct="1">
              <a:buFont typeface="Wingdings" pitchFamily="2" charset="2"/>
              <a:buChar char="v"/>
            </a:pPr>
            <a:r>
              <a:rPr lang="en-US" dirty="0">
                <a:latin typeface="+mj-lt"/>
              </a:rPr>
              <a:t>Can not handle Many-Many relationships.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Can not reflect all real life situations</a:t>
            </a:r>
          </a:p>
          <a:p>
            <a:pPr algn="l" eaLnBrk="1" hangingPunct="1"/>
            <a:endParaRPr lang="en-US" dirty="0">
              <a:latin typeface="+mj-lt"/>
            </a:endParaRPr>
          </a:p>
          <a:p>
            <a:pPr algn="l" eaLnBrk="1" hangingPunct="1">
              <a:buFont typeface="Wingdings" pitchFamily="2" charset="2"/>
              <a:buChar char="v"/>
            </a:pPr>
            <a:r>
              <a:rPr lang="en-US" dirty="0">
                <a:latin typeface="+mj-lt"/>
              </a:rPr>
              <a:t>Difficult to perform insert, delete and update operations.</a:t>
            </a:r>
          </a:p>
          <a:p>
            <a:pPr eaLnBrk="1" hangingPunct="1"/>
            <a:endParaRPr lang="en-US" dirty="0">
              <a:latin typeface="+mj-lt"/>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bwMode="auto">
          <a:xfrm>
            <a:off x="1504950" y="0"/>
            <a:ext cx="7265988" cy="7207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Network Data Model</a:t>
            </a:r>
          </a:p>
        </p:txBody>
      </p:sp>
      <p:sp>
        <p:nvSpPr>
          <p:cNvPr id="23555" name="Rectangle 3"/>
          <p:cNvSpPr>
            <a:spLocks noGrp="1" noChangeArrowheads="1"/>
          </p:cNvSpPr>
          <p:nvPr>
            <p:ph type="subTitle" idx="1"/>
          </p:nvPr>
        </p:nvSpPr>
        <p:spPr>
          <a:xfrm>
            <a:off x="665163" y="982663"/>
            <a:ext cx="7772400" cy="1593850"/>
          </a:xfrm>
        </p:spPr>
        <p:txBody>
          <a:bodyPr/>
          <a:lstStyle/>
          <a:p>
            <a:pPr algn="just" eaLnBrk="1" hangingPunct="1">
              <a:lnSpc>
                <a:spcPct val="90000"/>
              </a:lnSpc>
            </a:pPr>
            <a:r>
              <a:rPr lang="en-US" sz="1800" dirty="0"/>
              <a:t>In the network model, entities are </a:t>
            </a:r>
            <a:r>
              <a:rPr lang="en-US" sz="1800" dirty="0" err="1"/>
              <a:t>organised</a:t>
            </a:r>
            <a:r>
              <a:rPr lang="en-US" sz="1800" dirty="0"/>
              <a:t> in a graph in which some entities can be accessed through several path.</a:t>
            </a:r>
          </a:p>
          <a:p>
            <a:pPr algn="just" eaLnBrk="1" hangingPunct="1">
              <a:lnSpc>
                <a:spcPct val="90000"/>
              </a:lnSpc>
            </a:pPr>
            <a:endParaRPr lang="en-US" sz="1800" dirty="0"/>
          </a:p>
          <a:p>
            <a:pPr algn="just" eaLnBrk="1" hangingPunct="1">
              <a:lnSpc>
                <a:spcPct val="90000"/>
              </a:lnSpc>
            </a:pPr>
            <a:r>
              <a:rPr lang="en-US" sz="1800" dirty="0"/>
              <a:t>The basic data modeling construct in the network model is the set construct. A set consists of an owner record type, a set name, and a member record type. A member record type can have that role in more than one set, hence the multi-parent concept is supported. An owner record type can also be a member or owner in another set.</a:t>
            </a:r>
            <a:endParaRPr lang="en-US" sz="1800" dirty="0">
              <a:latin typeface="+mj-lt"/>
            </a:endParaRPr>
          </a:p>
        </p:txBody>
      </p:sp>
      <p:pic>
        <p:nvPicPr>
          <p:cNvPr id="23556" name="Picture 4"/>
          <p:cNvPicPr>
            <a:picLocks noChangeAspect="1" noChangeArrowheads="1"/>
          </p:cNvPicPr>
          <p:nvPr/>
        </p:nvPicPr>
        <p:blipFill>
          <a:blip r:embed="rId2" cstate="print"/>
          <a:srcRect/>
          <a:stretch>
            <a:fillRect/>
          </a:stretch>
        </p:blipFill>
        <p:spPr bwMode="auto">
          <a:xfrm>
            <a:off x="3347864" y="3906058"/>
            <a:ext cx="4824586" cy="2216930"/>
          </a:xfrm>
          <a:prstGeom prst="rect">
            <a:avLst/>
          </a:prstGeom>
          <a:noFill/>
          <a:ln w="9525">
            <a:noFill/>
            <a:miter lim="800000"/>
            <a:headEnd/>
            <a:tailEnd/>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0290" name="Picture 2" descr="Network Model of database"/>
          <p:cNvPicPr>
            <a:picLocks noChangeAspect="1" noChangeArrowheads="1"/>
          </p:cNvPicPr>
          <p:nvPr/>
        </p:nvPicPr>
        <p:blipFill>
          <a:blip r:embed="rId2" cstate="print"/>
          <a:srcRect/>
          <a:stretch>
            <a:fillRect/>
          </a:stretch>
        </p:blipFill>
        <p:spPr bwMode="auto">
          <a:xfrm>
            <a:off x="457200" y="1371600"/>
            <a:ext cx="8298493" cy="4572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bwMode="auto">
          <a:xfrm>
            <a:off x="1614488" y="0"/>
            <a:ext cx="7529512"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4579" name="Rectangle 3"/>
          <p:cNvSpPr>
            <a:spLocks noGrp="1" noChangeArrowheads="1"/>
          </p:cNvSpPr>
          <p:nvPr>
            <p:ph type="subTitle" idx="1"/>
          </p:nvPr>
        </p:nvSpPr>
        <p:spPr>
          <a:xfrm>
            <a:off x="336550" y="1092200"/>
            <a:ext cx="8027988" cy="1773238"/>
          </a:xfrm>
        </p:spPr>
        <p:txBody>
          <a:bodyPr/>
          <a:lstStyle/>
          <a:p>
            <a:pPr algn="l" eaLnBrk="1" hangingPunct="1">
              <a:lnSpc>
                <a:spcPct val="90000"/>
              </a:lnSpc>
              <a:buFont typeface="Wingdings" pitchFamily="2" charset="2"/>
              <a:buChar char="v"/>
            </a:pPr>
            <a:r>
              <a:rPr lang="en-US" sz="2400" dirty="0">
                <a:latin typeface="Tahoma" pitchFamily="34" charset="0"/>
              </a:rPr>
              <a:t> Relational model is based on relations construct.</a:t>
            </a:r>
          </a:p>
          <a:p>
            <a:pPr algn="l" eaLnBrk="1" hangingPunct="1">
              <a:lnSpc>
                <a:spcPct val="90000"/>
              </a:lnSpc>
              <a:buFont typeface="Wingdings" pitchFamily="2" charset="2"/>
              <a:buChar char="v"/>
            </a:pPr>
            <a:r>
              <a:rPr lang="en-US" sz="2400" dirty="0">
                <a:latin typeface="Tahoma" pitchFamily="34" charset="0"/>
              </a:rPr>
              <a:t> It is bounded with 12 </a:t>
            </a:r>
            <a:r>
              <a:rPr lang="en-US" sz="2400" dirty="0" err="1">
                <a:latin typeface="Tahoma" pitchFamily="34" charset="0"/>
              </a:rPr>
              <a:t>codd</a:t>
            </a:r>
            <a:r>
              <a:rPr lang="en-US" sz="2400" dirty="0">
                <a:latin typeface="Tahoma" pitchFamily="34" charset="0"/>
              </a:rPr>
              <a:t> ’s rules.</a:t>
            </a:r>
          </a:p>
          <a:p>
            <a:pPr algn="l" eaLnBrk="1" hangingPunct="1">
              <a:lnSpc>
                <a:spcPct val="90000"/>
              </a:lnSpc>
              <a:buFont typeface="Wingdings" pitchFamily="2" charset="2"/>
              <a:buChar char="v"/>
            </a:pPr>
            <a:r>
              <a:rPr lang="en-US" sz="2400" dirty="0">
                <a:latin typeface="Tahoma" pitchFamily="34" charset="0"/>
              </a:rPr>
              <a:t> Every information is stored in the form of columns 	and rows.</a:t>
            </a:r>
          </a:p>
        </p:txBody>
      </p:sp>
      <p:pic>
        <p:nvPicPr>
          <p:cNvPr id="24580" name="Picture 4"/>
          <p:cNvPicPr>
            <a:picLocks noChangeAspect="1" noChangeArrowheads="1"/>
          </p:cNvPicPr>
          <p:nvPr/>
        </p:nvPicPr>
        <p:blipFill>
          <a:blip r:embed="rId2" cstate="print"/>
          <a:srcRect/>
          <a:stretch>
            <a:fillRect/>
          </a:stretch>
        </p:blipFill>
        <p:spPr bwMode="auto">
          <a:xfrm>
            <a:off x="1150938" y="3105150"/>
            <a:ext cx="7308850" cy="3190875"/>
          </a:xfrm>
          <a:prstGeom prst="rect">
            <a:avLst/>
          </a:prstGeom>
          <a:noFill/>
          <a:ln w="9525">
            <a:noFill/>
            <a:miter lim="800000"/>
            <a:headEnd/>
            <a:tailEnd/>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1314" name="Picture 2" descr="Relational Model of database"/>
          <p:cNvPicPr>
            <a:picLocks noChangeAspect="1" noChangeArrowheads="1"/>
          </p:cNvPicPr>
          <p:nvPr/>
        </p:nvPicPr>
        <p:blipFill>
          <a:blip r:embed="rId2" cstate="print"/>
          <a:srcRect/>
          <a:stretch>
            <a:fillRect/>
          </a:stretch>
        </p:blipFill>
        <p:spPr bwMode="auto">
          <a:xfrm>
            <a:off x="381000" y="1066800"/>
            <a:ext cx="80010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1371600" y="73025"/>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rPr>
              <a:t>Use of DBMS</a:t>
            </a:r>
          </a:p>
        </p:txBody>
      </p:sp>
      <p:sp>
        <p:nvSpPr>
          <p:cNvPr id="5123" name="Rectangle 3"/>
          <p:cNvSpPr>
            <a:spLocks noGrp="1" noChangeArrowheads="1"/>
          </p:cNvSpPr>
          <p:nvPr>
            <p:ph type="subTitle" idx="1"/>
          </p:nvPr>
        </p:nvSpPr>
        <p:spPr>
          <a:xfrm>
            <a:off x="957213" y="1238220"/>
            <a:ext cx="5623002" cy="4648200"/>
          </a:xfrm>
        </p:spPr>
        <p:txBody>
          <a:bodyPr/>
          <a:lstStyle/>
          <a:p>
            <a:pPr algn="l" eaLnBrk="1" hangingPunct="1">
              <a:buFont typeface="Wingdings" pitchFamily="2" charset="2"/>
              <a:buChar char="v"/>
            </a:pPr>
            <a:r>
              <a:rPr lang="en-US" dirty="0">
                <a:latin typeface="+mj-lt"/>
              </a:rPr>
              <a:t>Corporate </a:t>
            </a:r>
          </a:p>
          <a:p>
            <a:pPr algn="l" eaLnBrk="1" hangingPunct="1">
              <a:buFont typeface="Wingdings" pitchFamily="2" charset="2"/>
              <a:buChar char="v"/>
            </a:pPr>
            <a:r>
              <a:rPr lang="en-US" dirty="0">
                <a:latin typeface="+mj-lt"/>
              </a:rPr>
              <a:t>Airlines</a:t>
            </a:r>
          </a:p>
          <a:p>
            <a:pPr algn="l" eaLnBrk="1" hangingPunct="1">
              <a:buFont typeface="Wingdings" pitchFamily="2" charset="2"/>
              <a:buChar char="v"/>
            </a:pPr>
            <a:r>
              <a:rPr lang="en-US" dirty="0">
                <a:latin typeface="+mj-lt"/>
              </a:rPr>
              <a:t>Hotels</a:t>
            </a:r>
          </a:p>
          <a:p>
            <a:pPr algn="l" eaLnBrk="1" hangingPunct="1">
              <a:buFont typeface="Wingdings" pitchFamily="2" charset="2"/>
              <a:buChar char="v"/>
            </a:pPr>
            <a:r>
              <a:rPr lang="en-US" dirty="0">
                <a:latin typeface="+mj-lt"/>
              </a:rPr>
              <a:t>Banks</a:t>
            </a:r>
          </a:p>
          <a:p>
            <a:pPr algn="l" eaLnBrk="1" hangingPunct="1">
              <a:buFont typeface="Wingdings" pitchFamily="2" charset="2"/>
              <a:buChar char="v"/>
            </a:pPr>
            <a:r>
              <a:rPr lang="en-US" dirty="0">
                <a:latin typeface="+mj-lt"/>
              </a:rPr>
              <a:t>Colleges /University</a:t>
            </a:r>
          </a:p>
          <a:p>
            <a:pPr algn="l" eaLnBrk="1" hangingPunct="1">
              <a:buFont typeface="Wingdings" pitchFamily="2" charset="2"/>
              <a:buChar char="v"/>
            </a:pPr>
            <a:r>
              <a:rPr lang="en-US" dirty="0">
                <a:latin typeface="+mj-lt"/>
              </a:rPr>
              <a:t>Railway reservation</a:t>
            </a:r>
          </a:p>
          <a:p>
            <a:pPr algn="l" eaLnBrk="1" hangingPunct="1">
              <a:buFont typeface="Wingdings" pitchFamily="2" charset="2"/>
              <a:buChar char="v"/>
            </a:pPr>
            <a:r>
              <a:rPr lang="en-US" dirty="0">
                <a:latin typeface="+mj-lt"/>
              </a:rPr>
              <a:t>Telecommunication Industry</a:t>
            </a:r>
          </a:p>
          <a:p>
            <a:pPr algn="l" eaLnBrk="1" hangingPunct="1">
              <a:buFont typeface="Wingdings" pitchFamily="2" charset="2"/>
              <a:buChar char="v"/>
            </a:pPr>
            <a:r>
              <a:rPr lang="en-US" dirty="0"/>
              <a:t>Data mining</a:t>
            </a:r>
          </a:p>
          <a:p>
            <a:pPr algn="l" eaLnBrk="1" hangingPunct="1">
              <a:buFont typeface="Wingdings" pitchFamily="2" charset="2"/>
              <a:buChar char="v"/>
            </a:pPr>
            <a:r>
              <a:rPr lang="en-US" dirty="0"/>
              <a:t>Libraries</a:t>
            </a:r>
          </a:p>
          <a:p>
            <a:pPr algn="l" eaLnBrk="1" hangingPunct="1">
              <a:buFont typeface="Wingdings" pitchFamily="2" charset="2"/>
              <a:buChar char="v"/>
            </a:pPr>
            <a:endParaRPr lang="en-US" dirty="0">
              <a:latin typeface="+mj-lt"/>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5603" name="Rectangle 3"/>
          <p:cNvSpPr>
            <a:spLocks noGrp="1" noChangeArrowheads="1"/>
          </p:cNvSpPr>
          <p:nvPr>
            <p:ph type="subTitle" idx="1"/>
          </p:nvPr>
        </p:nvSpPr>
        <p:spPr>
          <a:xfrm>
            <a:off x="628650" y="1019175"/>
            <a:ext cx="7772400" cy="646113"/>
          </a:xfrm>
        </p:spPr>
        <p:txBody>
          <a:bodyPr/>
          <a:lstStyle/>
          <a:p>
            <a:pPr eaLnBrk="1" hangingPunct="1"/>
            <a:r>
              <a:rPr lang="en-US">
                <a:latin typeface="Tahoma" pitchFamily="34" charset="0"/>
              </a:rPr>
              <a:t>Example of tabular data in the relational model</a:t>
            </a:r>
          </a:p>
        </p:txBody>
      </p:sp>
      <p:sp>
        <p:nvSpPr>
          <p:cNvPr id="25604" name="Rectangle 4"/>
          <p:cNvSpPr>
            <a:spLocks noChangeArrowheads="1"/>
          </p:cNvSpPr>
          <p:nvPr/>
        </p:nvSpPr>
        <p:spPr bwMode="auto">
          <a:xfrm>
            <a:off x="903288" y="2814638"/>
            <a:ext cx="7515225" cy="555625"/>
          </a:xfrm>
          <a:prstGeom prst="rect">
            <a:avLst/>
          </a:prstGeom>
          <a:solidFill>
            <a:schemeClr val="bg1"/>
          </a:solidFill>
          <a:ln w="9525">
            <a:solidFill>
              <a:schemeClr val="tx2"/>
            </a:solidFill>
            <a:miter lim="800000"/>
            <a:headEnd/>
            <a:tailEnd/>
          </a:ln>
        </p:spPr>
        <p:txBody>
          <a:bodyPr wrap="none" anchor="ctr"/>
          <a:lstStyle/>
          <a:p>
            <a:pPr algn="ctr" eaLnBrk="0" hangingPunct="0"/>
            <a:endParaRPr lang="en-US" sz="1600">
              <a:solidFill>
                <a:schemeClr val="tx2"/>
              </a:solidFill>
              <a:latin typeface="Helvetica" pitchFamily="34" charset="0"/>
            </a:endParaRPr>
          </a:p>
        </p:txBody>
      </p:sp>
      <p:sp>
        <p:nvSpPr>
          <p:cNvPr id="25605" name="Rectangle 5"/>
          <p:cNvSpPr>
            <a:spLocks noChangeArrowheads="1"/>
          </p:cNvSpPr>
          <p:nvPr/>
        </p:nvSpPr>
        <p:spPr bwMode="auto">
          <a:xfrm>
            <a:off x="895350" y="3433763"/>
            <a:ext cx="7515225" cy="2516187"/>
          </a:xfrm>
          <a:prstGeom prst="rect">
            <a:avLst/>
          </a:prstGeom>
          <a:solidFill>
            <a:schemeClr val="bg1"/>
          </a:solidFill>
          <a:ln w="9525">
            <a:solidFill>
              <a:schemeClr val="tx2"/>
            </a:solidFill>
            <a:miter lim="800000"/>
            <a:headEnd/>
            <a:tailEnd/>
          </a:ln>
        </p:spPr>
        <p:txBody>
          <a:bodyPr wrap="none" anchor="ctr"/>
          <a:lstStyle/>
          <a:p>
            <a:endParaRPr lang="en-US"/>
          </a:p>
        </p:txBody>
      </p:sp>
      <p:sp>
        <p:nvSpPr>
          <p:cNvPr id="25606" name="Text Box 6"/>
          <p:cNvSpPr txBox="1">
            <a:spLocks noChangeArrowheads="1"/>
          </p:cNvSpPr>
          <p:nvPr/>
        </p:nvSpPr>
        <p:spPr bwMode="auto">
          <a:xfrm>
            <a:off x="2609850" y="2838450"/>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name</a:t>
            </a:r>
          </a:p>
        </p:txBody>
      </p:sp>
      <p:sp>
        <p:nvSpPr>
          <p:cNvPr id="25607" name="Text Box 7"/>
          <p:cNvSpPr txBox="1">
            <a:spLocks noChangeArrowheads="1"/>
          </p:cNvSpPr>
          <p:nvPr/>
        </p:nvSpPr>
        <p:spPr bwMode="auto">
          <a:xfrm>
            <a:off x="914400" y="2935288"/>
            <a:ext cx="1285875" cy="336550"/>
          </a:xfrm>
          <a:prstGeom prst="rect">
            <a:avLst/>
          </a:prstGeom>
          <a:noFill/>
          <a:ln w="9525">
            <a:noFill/>
            <a:miter lim="800000"/>
            <a:headEnd/>
            <a:tailEnd/>
          </a:ln>
        </p:spPr>
        <p:txBody>
          <a:bodyPr>
            <a:spAutoFit/>
          </a:bodyPr>
          <a:lstStyle/>
          <a:p>
            <a:pPr eaLnBrk="0" hangingPunct="0"/>
            <a:r>
              <a:rPr lang="en-US" sz="1600" i="1">
                <a:latin typeface="Helvetica" pitchFamily="34" charset="0"/>
              </a:rPr>
              <a:t>Customer-id</a:t>
            </a:r>
            <a:endParaRPr lang="en-US" sz="1800">
              <a:latin typeface="Helvetica" pitchFamily="34" charset="0"/>
            </a:endParaRPr>
          </a:p>
        </p:txBody>
      </p:sp>
      <p:sp>
        <p:nvSpPr>
          <p:cNvPr id="25608" name="Text Box 8"/>
          <p:cNvSpPr txBox="1">
            <a:spLocks noChangeArrowheads="1"/>
          </p:cNvSpPr>
          <p:nvPr/>
        </p:nvSpPr>
        <p:spPr bwMode="auto">
          <a:xfrm>
            <a:off x="425132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street</a:t>
            </a:r>
          </a:p>
        </p:txBody>
      </p:sp>
      <p:sp>
        <p:nvSpPr>
          <p:cNvPr id="25609" name="Text Box 9"/>
          <p:cNvSpPr txBox="1">
            <a:spLocks noChangeArrowheads="1"/>
          </p:cNvSpPr>
          <p:nvPr/>
        </p:nvSpPr>
        <p:spPr bwMode="auto">
          <a:xfrm>
            <a:off x="569277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city</a:t>
            </a:r>
          </a:p>
        </p:txBody>
      </p:sp>
      <p:sp>
        <p:nvSpPr>
          <p:cNvPr id="25610" name="Text Box 10"/>
          <p:cNvSpPr txBox="1">
            <a:spLocks noChangeArrowheads="1"/>
          </p:cNvSpPr>
          <p:nvPr/>
        </p:nvSpPr>
        <p:spPr bwMode="auto">
          <a:xfrm>
            <a:off x="7197725" y="2806700"/>
            <a:ext cx="96361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account-</a:t>
            </a:r>
          </a:p>
          <a:p>
            <a:pPr eaLnBrk="0" hangingPunct="0"/>
            <a:r>
              <a:rPr lang="en-US" sz="1600" i="1">
                <a:latin typeface="Helvetica" pitchFamily="34" charset="0"/>
              </a:rPr>
              <a:t>number</a:t>
            </a:r>
          </a:p>
        </p:txBody>
      </p:sp>
      <p:sp>
        <p:nvSpPr>
          <p:cNvPr id="25611" name="Line 11"/>
          <p:cNvSpPr>
            <a:spLocks noChangeShapeType="1"/>
          </p:cNvSpPr>
          <p:nvPr/>
        </p:nvSpPr>
        <p:spPr bwMode="auto">
          <a:xfrm>
            <a:off x="2312988" y="2825750"/>
            <a:ext cx="0" cy="525463"/>
          </a:xfrm>
          <a:prstGeom prst="line">
            <a:avLst/>
          </a:prstGeom>
          <a:noFill/>
          <a:ln w="9525">
            <a:solidFill>
              <a:schemeClr val="tx2"/>
            </a:solidFill>
            <a:round/>
            <a:headEnd/>
            <a:tailEnd/>
          </a:ln>
        </p:spPr>
        <p:txBody>
          <a:bodyPr wrap="none" anchor="ctr"/>
          <a:lstStyle/>
          <a:p>
            <a:endParaRPr lang="en-US"/>
          </a:p>
        </p:txBody>
      </p:sp>
      <p:sp>
        <p:nvSpPr>
          <p:cNvPr id="25612" name="Line 12"/>
          <p:cNvSpPr>
            <a:spLocks noChangeShapeType="1"/>
          </p:cNvSpPr>
          <p:nvPr/>
        </p:nvSpPr>
        <p:spPr bwMode="auto">
          <a:xfrm>
            <a:off x="4011613" y="2824163"/>
            <a:ext cx="0" cy="544512"/>
          </a:xfrm>
          <a:prstGeom prst="line">
            <a:avLst/>
          </a:prstGeom>
          <a:noFill/>
          <a:ln w="9525">
            <a:solidFill>
              <a:schemeClr val="tx2"/>
            </a:solidFill>
            <a:round/>
            <a:headEnd/>
            <a:tailEnd/>
          </a:ln>
        </p:spPr>
        <p:txBody>
          <a:bodyPr wrap="none" anchor="ctr"/>
          <a:lstStyle/>
          <a:p>
            <a:endParaRPr lang="en-US"/>
          </a:p>
        </p:txBody>
      </p:sp>
      <p:sp>
        <p:nvSpPr>
          <p:cNvPr id="25613" name="Line 13"/>
          <p:cNvSpPr>
            <a:spLocks noChangeShapeType="1"/>
          </p:cNvSpPr>
          <p:nvPr/>
        </p:nvSpPr>
        <p:spPr bwMode="auto">
          <a:xfrm>
            <a:off x="6927850" y="2822575"/>
            <a:ext cx="0" cy="536575"/>
          </a:xfrm>
          <a:prstGeom prst="line">
            <a:avLst/>
          </a:prstGeom>
          <a:noFill/>
          <a:ln w="9525">
            <a:solidFill>
              <a:schemeClr val="tx2"/>
            </a:solidFill>
            <a:round/>
            <a:headEnd/>
            <a:tailEnd/>
          </a:ln>
        </p:spPr>
        <p:txBody>
          <a:bodyPr wrap="none" anchor="ctr"/>
          <a:lstStyle/>
          <a:p>
            <a:endParaRPr lang="en-US"/>
          </a:p>
        </p:txBody>
      </p:sp>
      <p:sp>
        <p:nvSpPr>
          <p:cNvPr id="25614" name="Text Box 14"/>
          <p:cNvSpPr txBox="1">
            <a:spLocks noChangeArrowheads="1"/>
          </p:cNvSpPr>
          <p:nvPr/>
        </p:nvSpPr>
        <p:spPr bwMode="auto">
          <a:xfrm>
            <a:off x="2647950" y="3500438"/>
            <a:ext cx="95091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Smith</a:t>
            </a:r>
          </a:p>
          <a:p>
            <a:pPr eaLnBrk="0" hangingPunct="0"/>
            <a:endParaRPr lang="en-US" sz="1600">
              <a:latin typeface="Helvetica" pitchFamily="34" charset="0"/>
            </a:endParaRPr>
          </a:p>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Jones</a:t>
            </a:r>
          </a:p>
          <a:p>
            <a:pPr eaLnBrk="0" hangingPunct="0"/>
            <a:endParaRPr lang="en-US" sz="1600">
              <a:latin typeface="Helvetica" pitchFamily="34" charset="0"/>
            </a:endParaRPr>
          </a:p>
          <a:p>
            <a:pPr eaLnBrk="0" hangingPunct="0"/>
            <a:r>
              <a:rPr lang="en-US" sz="1600">
                <a:latin typeface="Helvetica" pitchFamily="34" charset="0"/>
              </a:rPr>
              <a:t>Smith</a:t>
            </a:r>
          </a:p>
        </p:txBody>
      </p:sp>
      <p:sp>
        <p:nvSpPr>
          <p:cNvPr id="25615" name="Line 15"/>
          <p:cNvSpPr>
            <a:spLocks noChangeShapeType="1"/>
          </p:cNvSpPr>
          <p:nvPr/>
        </p:nvSpPr>
        <p:spPr bwMode="auto">
          <a:xfrm>
            <a:off x="2317750" y="3438525"/>
            <a:ext cx="0" cy="2498725"/>
          </a:xfrm>
          <a:prstGeom prst="line">
            <a:avLst/>
          </a:prstGeom>
          <a:noFill/>
          <a:ln w="9525">
            <a:solidFill>
              <a:schemeClr val="tx2"/>
            </a:solidFill>
            <a:round/>
            <a:headEnd/>
            <a:tailEnd/>
          </a:ln>
        </p:spPr>
        <p:txBody>
          <a:bodyPr wrap="none" anchor="ctr"/>
          <a:lstStyle/>
          <a:p>
            <a:endParaRPr lang="en-US"/>
          </a:p>
        </p:txBody>
      </p:sp>
      <p:sp>
        <p:nvSpPr>
          <p:cNvPr id="25616" name="Line 16"/>
          <p:cNvSpPr>
            <a:spLocks noChangeShapeType="1"/>
          </p:cNvSpPr>
          <p:nvPr/>
        </p:nvSpPr>
        <p:spPr bwMode="auto">
          <a:xfrm>
            <a:off x="3994150" y="3432175"/>
            <a:ext cx="0" cy="2495550"/>
          </a:xfrm>
          <a:prstGeom prst="line">
            <a:avLst/>
          </a:prstGeom>
          <a:noFill/>
          <a:ln w="9525">
            <a:solidFill>
              <a:schemeClr val="tx2"/>
            </a:solidFill>
            <a:round/>
            <a:headEnd/>
            <a:tailEnd/>
          </a:ln>
        </p:spPr>
        <p:txBody>
          <a:bodyPr wrap="none" anchor="ctr"/>
          <a:lstStyle/>
          <a:p>
            <a:endParaRPr lang="en-US"/>
          </a:p>
        </p:txBody>
      </p:sp>
      <p:sp>
        <p:nvSpPr>
          <p:cNvPr id="25617" name="Line 17"/>
          <p:cNvSpPr>
            <a:spLocks noChangeShapeType="1"/>
          </p:cNvSpPr>
          <p:nvPr/>
        </p:nvSpPr>
        <p:spPr bwMode="auto">
          <a:xfrm>
            <a:off x="5480050" y="3448050"/>
            <a:ext cx="0" cy="2481263"/>
          </a:xfrm>
          <a:prstGeom prst="line">
            <a:avLst/>
          </a:prstGeom>
          <a:noFill/>
          <a:ln w="9525">
            <a:solidFill>
              <a:schemeClr val="tx2"/>
            </a:solidFill>
            <a:round/>
            <a:headEnd/>
            <a:tailEnd/>
          </a:ln>
        </p:spPr>
        <p:txBody>
          <a:bodyPr wrap="none" anchor="ctr"/>
          <a:lstStyle/>
          <a:p>
            <a:endParaRPr lang="en-US"/>
          </a:p>
        </p:txBody>
      </p:sp>
      <p:sp>
        <p:nvSpPr>
          <p:cNvPr id="25618" name="Line 18"/>
          <p:cNvSpPr>
            <a:spLocks noChangeShapeType="1"/>
          </p:cNvSpPr>
          <p:nvPr/>
        </p:nvSpPr>
        <p:spPr bwMode="auto">
          <a:xfrm>
            <a:off x="6934200" y="3446463"/>
            <a:ext cx="0" cy="2497137"/>
          </a:xfrm>
          <a:prstGeom prst="line">
            <a:avLst/>
          </a:prstGeom>
          <a:noFill/>
          <a:ln w="9525">
            <a:solidFill>
              <a:schemeClr val="tx2"/>
            </a:solidFill>
            <a:round/>
            <a:headEnd/>
            <a:tailEnd/>
          </a:ln>
        </p:spPr>
        <p:txBody>
          <a:bodyPr wrap="none" anchor="ctr"/>
          <a:lstStyle/>
          <a:p>
            <a:endParaRPr lang="en-US"/>
          </a:p>
        </p:txBody>
      </p:sp>
      <p:sp>
        <p:nvSpPr>
          <p:cNvPr id="25619" name="Text Box 19"/>
          <p:cNvSpPr txBox="1">
            <a:spLocks noChangeArrowheads="1"/>
          </p:cNvSpPr>
          <p:nvPr/>
        </p:nvSpPr>
        <p:spPr bwMode="auto">
          <a:xfrm>
            <a:off x="914400" y="3508375"/>
            <a:ext cx="13350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019-28-3746</a:t>
            </a:r>
          </a:p>
          <a:p>
            <a:pPr eaLnBrk="0" hangingPunct="0"/>
            <a:endParaRPr lang="en-US" sz="1600">
              <a:latin typeface="Helvetica" pitchFamily="34" charset="0"/>
            </a:endParaRPr>
          </a:p>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321-12-3123</a:t>
            </a:r>
          </a:p>
          <a:p>
            <a:pPr eaLnBrk="0" hangingPunct="0"/>
            <a:endParaRPr lang="en-US" sz="1600">
              <a:latin typeface="Helvetica" pitchFamily="34" charset="0"/>
            </a:endParaRPr>
          </a:p>
          <a:p>
            <a:pPr eaLnBrk="0" hangingPunct="0"/>
            <a:r>
              <a:rPr lang="en-US" sz="1600">
                <a:latin typeface="Helvetica" pitchFamily="34" charset="0"/>
              </a:rPr>
              <a:t>019-28-3746</a:t>
            </a:r>
          </a:p>
        </p:txBody>
      </p:sp>
      <p:sp>
        <p:nvSpPr>
          <p:cNvPr id="25620" name="Text Box 20"/>
          <p:cNvSpPr txBox="1">
            <a:spLocks noChangeArrowheads="1"/>
          </p:cNvSpPr>
          <p:nvPr/>
        </p:nvSpPr>
        <p:spPr bwMode="auto">
          <a:xfrm>
            <a:off x="4371975" y="3603625"/>
            <a:ext cx="68103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North</a:t>
            </a:r>
          </a:p>
          <a:p>
            <a:pPr eaLnBrk="0" hangingPunct="0"/>
            <a:endParaRPr lang="en-US" sz="1600">
              <a:latin typeface="Helvetica" pitchFamily="34" charset="0"/>
            </a:endParaRPr>
          </a:p>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Main</a:t>
            </a:r>
          </a:p>
          <a:p>
            <a:pPr eaLnBrk="0" hangingPunct="0"/>
            <a:endParaRPr lang="en-US" sz="1600">
              <a:latin typeface="Helvetica" pitchFamily="34" charset="0"/>
            </a:endParaRPr>
          </a:p>
          <a:p>
            <a:pPr eaLnBrk="0" hangingPunct="0"/>
            <a:r>
              <a:rPr lang="en-US" sz="1600">
                <a:latin typeface="Helvetica" pitchFamily="34" charset="0"/>
              </a:rPr>
              <a:t>North</a:t>
            </a:r>
          </a:p>
        </p:txBody>
      </p:sp>
      <p:sp>
        <p:nvSpPr>
          <p:cNvPr id="25621" name="Text Box 21"/>
          <p:cNvSpPr txBox="1">
            <a:spLocks noChangeArrowheads="1"/>
          </p:cNvSpPr>
          <p:nvPr/>
        </p:nvSpPr>
        <p:spPr bwMode="auto">
          <a:xfrm>
            <a:off x="5680075" y="3609975"/>
            <a:ext cx="99536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Rye</a:t>
            </a:r>
          </a:p>
          <a:p>
            <a:pPr eaLnBrk="0" hangingPunct="0"/>
            <a:endParaRPr lang="en-US" sz="1600">
              <a:latin typeface="Helvetica" pitchFamily="34" charset="0"/>
            </a:endParaRPr>
          </a:p>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Harrison</a:t>
            </a:r>
          </a:p>
          <a:p>
            <a:pPr eaLnBrk="0" hangingPunct="0"/>
            <a:endParaRPr lang="en-US" sz="1600">
              <a:latin typeface="Helvetica" pitchFamily="34" charset="0"/>
            </a:endParaRPr>
          </a:p>
          <a:p>
            <a:pPr eaLnBrk="0" hangingPunct="0"/>
            <a:r>
              <a:rPr lang="en-US" sz="1600">
                <a:latin typeface="Helvetica" pitchFamily="34" charset="0"/>
              </a:rPr>
              <a:t>Rye</a:t>
            </a:r>
          </a:p>
        </p:txBody>
      </p:sp>
      <p:sp>
        <p:nvSpPr>
          <p:cNvPr id="25622" name="Text Box 22"/>
          <p:cNvSpPr txBox="1">
            <a:spLocks noChangeArrowheads="1"/>
          </p:cNvSpPr>
          <p:nvPr/>
        </p:nvSpPr>
        <p:spPr bwMode="auto">
          <a:xfrm>
            <a:off x="7261225" y="3603625"/>
            <a:ext cx="7254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A-101</a:t>
            </a:r>
          </a:p>
          <a:p>
            <a:pPr eaLnBrk="0" hangingPunct="0"/>
            <a:endParaRPr lang="en-US" sz="1600">
              <a:latin typeface="Helvetica" pitchFamily="34" charset="0"/>
            </a:endParaRPr>
          </a:p>
          <a:p>
            <a:pPr eaLnBrk="0" hangingPunct="0"/>
            <a:r>
              <a:rPr lang="en-US" sz="1600">
                <a:latin typeface="Helvetica" pitchFamily="34" charset="0"/>
              </a:rPr>
              <a:t>A-215</a:t>
            </a:r>
          </a:p>
          <a:p>
            <a:pPr eaLnBrk="0" hangingPunct="0"/>
            <a:endParaRPr lang="en-US" sz="1600">
              <a:latin typeface="Helvetica" pitchFamily="34" charset="0"/>
            </a:endParaRPr>
          </a:p>
          <a:p>
            <a:pPr eaLnBrk="0" hangingPunct="0"/>
            <a:r>
              <a:rPr lang="en-US" sz="1600">
                <a:latin typeface="Helvetica" pitchFamily="34" charset="0"/>
              </a:rPr>
              <a:t>A-201</a:t>
            </a:r>
          </a:p>
          <a:p>
            <a:pPr eaLnBrk="0" hangingPunct="0"/>
            <a:endParaRPr lang="en-US" sz="1600">
              <a:latin typeface="Helvetica" pitchFamily="34" charset="0"/>
            </a:endParaRPr>
          </a:p>
          <a:p>
            <a:pPr eaLnBrk="0" hangingPunct="0"/>
            <a:r>
              <a:rPr lang="en-US" sz="1600">
                <a:latin typeface="Helvetica" pitchFamily="34" charset="0"/>
              </a:rPr>
              <a:t>A-217</a:t>
            </a:r>
          </a:p>
          <a:p>
            <a:pPr eaLnBrk="0" hangingPunct="0"/>
            <a:endParaRPr lang="en-US" sz="1600">
              <a:latin typeface="Helvetica" pitchFamily="34" charset="0"/>
            </a:endParaRPr>
          </a:p>
          <a:p>
            <a:pPr eaLnBrk="0" hangingPunct="0"/>
            <a:r>
              <a:rPr lang="en-US" sz="1600">
                <a:latin typeface="Helvetica" pitchFamily="34" charset="0"/>
              </a:rPr>
              <a:t>A-201</a:t>
            </a:r>
          </a:p>
        </p:txBody>
      </p:sp>
      <p:sp>
        <p:nvSpPr>
          <p:cNvPr id="25623" name="Line 23"/>
          <p:cNvSpPr>
            <a:spLocks noChangeShapeType="1"/>
          </p:cNvSpPr>
          <p:nvPr/>
        </p:nvSpPr>
        <p:spPr bwMode="auto">
          <a:xfrm>
            <a:off x="5505450" y="2814638"/>
            <a:ext cx="0" cy="544512"/>
          </a:xfrm>
          <a:prstGeom prst="line">
            <a:avLst/>
          </a:prstGeom>
          <a:noFill/>
          <a:ln w="9525">
            <a:solidFill>
              <a:schemeClr val="tx2"/>
            </a:solidFill>
            <a:round/>
            <a:headEnd/>
            <a:tailEnd/>
          </a:ln>
        </p:spPr>
        <p:txBody>
          <a:bodyPr wrap="none" anchor="ctr"/>
          <a:lstStyle/>
          <a:p>
            <a:endParaRPr lang="en-US"/>
          </a:p>
        </p:txBody>
      </p:sp>
      <p:sp>
        <p:nvSpPr>
          <p:cNvPr id="25624" name="Line 24"/>
          <p:cNvSpPr>
            <a:spLocks noChangeShapeType="1"/>
          </p:cNvSpPr>
          <p:nvPr/>
        </p:nvSpPr>
        <p:spPr bwMode="auto">
          <a:xfrm flipH="1">
            <a:off x="7154863" y="2154238"/>
            <a:ext cx="857250" cy="638175"/>
          </a:xfrm>
          <a:prstGeom prst="line">
            <a:avLst/>
          </a:prstGeom>
          <a:noFill/>
          <a:ln w="9525">
            <a:solidFill>
              <a:schemeClr val="tx1"/>
            </a:solidFill>
            <a:round/>
            <a:headEnd/>
            <a:tailEnd type="triangle" w="med" len="med"/>
          </a:ln>
        </p:spPr>
        <p:txBody>
          <a:bodyPr wrap="none"/>
          <a:lstStyle/>
          <a:p>
            <a:endParaRPr lang="en-US"/>
          </a:p>
        </p:txBody>
      </p:sp>
      <p:sp>
        <p:nvSpPr>
          <p:cNvPr id="25625" name="Text Box 25"/>
          <p:cNvSpPr txBox="1">
            <a:spLocks noChangeArrowheads="1"/>
          </p:cNvSpPr>
          <p:nvPr/>
        </p:nvSpPr>
        <p:spPr bwMode="auto">
          <a:xfrm>
            <a:off x="7596188" y="1844675"/>
            <a:ext cx="1042987" cy="3365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Attributes</a:t>
            </a:r>
          </a:p>
        </p:txBody>
      </p:sp>
      <p:sp>
        <p:nvSpPr>
          <p:cNvPr id="25626" name="Line 26"/>
          <p:cNvSpPr>
            <a:spLocks noChangeShapeType="1"/>
          </p:cNvSpPr>
          <p:nvPr/>
        </p:nvSpPr>
        <p:spPr bwMode="auto">
          <a:xfrm flipH="1">
            <a:off x="6270625" y="2182813"/>
            <a:ext cx="1509713" cy="623887"/>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650960" y="0"/>
            <a:ext cx="7048500" cy="431800"/>
          </a:xfrm>
        </p:spPr>
        <p:txBody>
          <a:bodyPr/>
          <a:lstStyle/>
          <a:p>
            <a:r>
              <a:rPr lang="en-US" b="1" dirty="0">
                <a:solidFill>
                  <a:srgbClr val="FFFF00"/>
                </a:solidFill>
                <a:latin typeface="Times New Roman" pitchFamily="18" charset="0"/>
              </a:rPr>
              <a:t>Sample Relational Database</a:t>
            </a:r>
          </a:p>
        </p:txBody>
      </p:sp>
      <p:pic>
        <p:nvPicPr>
          <p:cNvPr id="199683" name="Picture 3"/>
          <p:cNvPicPr>
            <a:picLocks noChangeAspect="1" noChangeArrowheads="1"/>
          </p:cNvPicPr>
          <p:nvPr/>
        </p:nvPicPr>
        <p:blipFill>
          <a:blip r:embed="rId2" cstate="print"/>
          <a:srcRect l="21919" t="1445" r="21835" b="69565"/>
          <a:stretch>
            <a:fillRect/>
          </a:stretch>
        </p:blipFill>
        <p:spPr bwMode="auto">
          <a:xfrm>
            <a:off x="1163638" y="1449388"/>
            <a:ext cx="6310312" cy="2506662"/>
          </a:xfrm>
          <a:prstGeom prst="rect">
            <a:avLst/>
          </a:prstGeom>
          <a:noFill/>
          <a:ln w="76200" cmpd="tri">
            <a:noFill/>
            <a:miter lim="800000"/>
            <a:headEnd/>
            <a:tailEnd/>
          </a:ln>
          <a:effectLst/>
        </p:spPr>
      </p:pic>
      <p:pic>
        <p:nvPicPr>
          <p:cNvPr id="199684" name="Picture 4"/>
          <p:cNvPicPr>
            <a:picLocks noChangeAspect="1" noChangeArrowheads="1"/>
          </p:cNvPicPr>
          <p:nvPr/>
        </p:nvPicPr>
        <p:blipFill>
          <a:blip r:embed="rId2" cstate="print"/>
          <a:srcRect l="35504" t="62453" r="35338" b="4889"/>
          <a:stretch>
            <a:fillRect/>
          </a:stretch>
        </p:blipFill>
        <p:spPr bwMode="auto">
          <a:xfrm>
            <a:off x="5384800" y="3757613"/>
            <a:ext cx="3225800" cy="2566987"/>
          </a:xfrm>
          <a:prstGeom prst="rect">
            <a:avLst/>
          </a:prstGeom>
          <a:noFill/>
          <a:ln w="76200" cmpd="tri">
            <a:noFill/>
            <a:miter lim="800000"/>
            <a:headEnd/>
            <a:tailEnd/>
          </a:ln>
          <a:effectLst/>
        </p:spPr>
      </p:pic>
      <p:pic>
        <p:nvPicPr>
          <p:cNvPr id="199685" name="Picture 5"/>
          <p:cNvPicPr>
            <a:picLocks noChangeAspect="1" noChangeArrowheads="1"/>
          </p:cNvPicPr>
          <p:nvPr/>
        </p:nvPicPr>
        <p:blipFill>
          <a:blip r:embed="rId2" cstate="print"/>
          <a:srcRect l="37921" t="31004" r="37004" b="39005"/>
          <a:stretch>
            <a:fillRect/>
          </a:stretch>
        </p:blipFill>
        <p:spPr bwMode="auto">
          <a:xfrm>
            <a:off x="568325" y="3711575"/>
            <a:ext cx="2679700" cy="2601913"/>
          </a:xfrm>
          <a:prstGeom prst="rect">
            <a:avLst/>
          </a:prstGeom>
          <a:noFill/>
          <a:ln w="76200" cmpd="tri">
            <a:noFill/>
            <a:miter lim="800000"/>
            <a:headEnd/>
            <a:tailEnd/>
          </a:ln>
          <a:effectLst/>
        </p:spPr>
      </p:pic>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bwMode="auto">
          <a:xfrm>
            <a:off x="1577975" y="0"/>
            <a:ext cx="6827838"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800" b="1"/>
              <a:t>Instance</a:t>
            </a:r>
          </a:p>
        </p:txBody>
      </p:sp>
      <p:sp>
        <p:nvSpPr>
          <p:cNvPr id="31747" name="Rectangle 3"/>
          <p:cNvSpPr>
            <a:spLocks noGrp="1" noChangeArrowheads="1"/>
          </p:cNvSpPr>
          <p:nvPr>
            <p:ph type="subTitle" idx="1"/>
          </p:nvPr>
        </p:nvSpPr>
        <p:spPr>
          <a:xfrm>
            <a:off x="446088" y="1055688"/>
            <a:ext cx="8507412" cy="5221287"/>
          </a:xfrm>
        </p:spPr>
        <p:txBody>
          <a:bodyPr/>
          <a:lstStyle/>
          <a:p>
            <a:pPr algn="l" eaLnBrk="1" hangingPunct="1"/>
            <a:endParaRPr lang="en-US" sz="3000" dirty="0">
              <a:latin typeface="+mj-lt"/>
            </a:endParaRPr>
          </a:p>
          <a:p>
            <a:pPr algn="l" eaLnBrk="1" hangingPunct="1"/>
            <a:r>
              <a:rPr lang="en-US" sz="3000" dirty="0">
                <a:latin typeface="+mj-lt"/>
              </a:rPr>
              <a:t>The collection of information stored in the database at a particular moment is called an instance of the database.</a:t>
            </a:r>
          </a:p>
          <a:p>
            <a:pPr algn="l" eaLnBrk="1" hangingPunct="1"/>
            <a:endParaRPr lang="en-US" sz="3600" dirty="0">
              <a:latin typeface="+mj-lt"/>
            </a:endParaRPr>
          </a:p>
          <a:p>
            <a:pPr algn="l" eaLnBrk="1" hangingPunct="1"/>
            <a:r>
              <a:rPr lang="en-US" sz="3000" dirty="0">
                <a:latin typeface="+mj-lt"/>
              </a:rPr>
              <a:t>  Ex: </a:t>
            </a:r>
            <a:r>
              <a:rPr lang="en-US" sz="3000" dirty="0" err="1">
                <a:latin typeface="+mj-lt"/>
              </a:rPr>
              <a:t>Amit</a:t>
            </a:r>
            <a:r>
              <a:rPr lang="en-US" sz="3000" dirty="0">
                <a:latin typeface="+mj-lt"/>
              </a:rPr>
              <a:t>, 101 etc.</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2271713" y="0"/>
            <a:ext cx="6003925" cy="7493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Schema</a:t>
            </a:r>
          </a:p>
        </p:txBody>
      </p:sp>
      <p:sp>
        <p:nvSpPr>
          <p:cNvPr id="32771" name="Rectangle 3"/>
          <p:cNvSpPr>
            <a:spLocks noGrp="1" noChangeArrowheads="1"/>
          </p:cNvSpPr>
          <p:nvPr>
            <p:ph type="subTitle" idx="1"/>
          </p:nvPr>
        </p:nvSpPr>
        <p:spPr>
          <a:xfrm>
            <a:off x="592138" y="1092200"/>
            <a:ext cx="7772400" cy="5049838"/>
          </a:xfrm>
        </p:spPr>
        <p:txBody>
          <a:bodyPr/>
          <a:lstStyle/>
          <a:p>
            <a:pPr algn="l" eaLnBrk="1" hangingPunct="1">
              <a:lnSpc>
                <a:spcPct val="90000"/>
              </a:lnSpc>
            </a:pPr>
            <a:r>
              <a:rPr lang="en-US" sz="3000" dirty="0">
                <a:latin typeface="+mj-lt"/>
              </a:rPr>
              <a:t>The overall design of the database is called the database schema.</a:t>
            </a:r>
          </a:p>
          <a:p>
            <a:pPr eaLnBrk="1" hangingPunct="1">
              <a:lnSpc>
                <a:spcPct val="90000"/>
              </a:lnSpc>
            </a:pPr>
            <a:endParaRPr lang="en-US" sz="3400" dirty="0">
              <a:latin typeface="+mj-lt"/>
            </a:endParaRPr>
          </a:p>
          <a:p>
            <a:pPr algn="l" eaLnBrk="1" hangingPunct="1">
              <a:lnSpc>
                <a:spcPct val="90000"/>
              </a:lnSpc>
            </a:pPr>
            <a:r>
              <a:rPr lang="en-US" sz="3000" dirty="0">
                <a:latin typeface="+mj-lt"/>
              </a:rPr>
              <a:t>A schema is the structure of the table which is decided before storing the data.</a:t>
            </a:r>
          </a:p>
          <a:p>
            <a:pPr algn="l" eaLnBrk="1" hangingPunct="1">
              <a:lnSpc>
                <a:spcPct val="90000"/>
              </a:lnSpc>
              <a:spcBef>
                <a:spcPct val="0"/>
              </a:spcBef>
            </a:pPr>
            <a:r>
              <a:rPr lang="en-US" dirty="0">
                <a:latin typeface="+mj-lt"/>
              </a:rPr>
              <a:t>	</a:t>
            </a:r>
            <a:r>
              <a:rPr lang="en-US" sz="2400" dirty="0">
                <a:latin typeface="+mj-lt"/>
              </a:rPr>
              <a:t>Example: </a:t>
            </a:r>
          </a:p>
          <a:p>
            <a:pPr algn="l" eaLnBrk="1" hangingPunct="1">
              <a:lnSpc>
                <a:spcPct val="90000"/>
              </a:lnSpc>
              <a:spcBef>
                <a:spcPct val="0"/>
              </a:spcBef>
            </a:pPr>
            <a:r>
              <a:rPr lang="en-US" sz="2400" dirty="0">
                <a:latin typeface="+mj-lt"/>
              </a:rPr>
              <a:t>		 Create table student</a:t>
            </a:r>
          </a:p>
          <a:p>
            <a:pPr algn="l" eaLnBrk="1" hangingPunct="1">
              <a:lnSpc>
                <a:spcPct val="90000"/>
              </a:lnSpc>
            </a:pPr>
            <a:r>
              <a:rPr lang="en-US" sz="2400" dirty="0">
                <a:latin typeface="+mj-lt"/>
              </a:rPr>
              <a:t>		( </a:t>
            </a:r>
            <a:r>
              <a:rPr lang="en-US" sz="2400" dirty="0" err="1">
                <a:latin typeface="+mj-lt"/>
              </a:rPr>
              <a:t>rollno</a:t>
            </a:r>
            <a:r>
              <a:rPr lang="en-US" sz="2400" dirty="0">
                <a:latin typeface="+mj-lt"/>
              </a:rPr>
              <a:t> number(5),</a:t>
            </a:r>
          </a:p>
          <a:p>
            <a:pPr algn="l" eaLnBrk="1" hangingPunct="1">
              <a:lnSpc>
                <a:spcPct val="90000"/>
              </a:lnSpc>
            </a:pPr>
            <a:r>
              <a:rPr lang="en-US" sz="2400" dirty="0">
                <a:latin typeface="+mj-lt"/>
              </a:rPr>
              <a:t>  		name char(15),</a:t>
            </a:r>
          </a:p>
          <a:p>
            <a:pPr algn="l" eaLnBrk="1" hangingPunct="1">
              <a:lnSpc>
                <a:spcPct val="90000"/>
              </a:lnSpc>
            </a:pPr>
            <a:r>
              <a:rPr lang="en-US" sz="2400" dirty="0">
                <a:latin typeface="+mj-lt"/>
              </a:rPr>
              <a:t>		address varchar2(25));</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400" b="1" dirty="0" err="1"/>
              <a:t>Tuple</a:t>
            </a:r>
            <a:r>
              <a:rPr lang="en-US" sz="3400" b="1" dirty="0"/>
              <a:t> </a:t>
            </a:r>
          </a:p>
        </p:txBody>
      </p:sp>
      <p:sp>
        <p:nvSpPr>
          <p:cNvPr id="33795" name="Rectangle 3"/>
          <p:cNvSpPr>
            <a:spLocks noGrp="1" noChangeArrowheads="1"/>
          </p:cNvSpPr>
          <p:nvPr>
            <p:ph type="subTitle" idx="1"/>
          </p:nvPr>
        </p:nvSpPr>
        <p:spPr>
          <a:xfrm>
            <a:off x="684213" y="1484313"/>
            <a:ext cx="7772400" cy="4648200"/>
          </a:xfrm>
        </p:spPr>
        <p:txBody>
          <a:bodyPr/>
          <a:lstStyle/>
          <a:p>
            <a:pPr algn="l" eaLnBrk="1" hangingPunct="1">
              <a:spcBef>
                <a:spcPct val="0"/>
              </a:spcBef>
            </a:pPr>
            <a:r>
              <a:rPr lang="en-US" dirty="0">
                <a:latin typeface="+mj-lt"/>
              </a:rPr>
              <a:t>A </a:t>
            </a:r>
            <a:r>
              <a:rPr lang="en-US" b="1" dirty="0" err="1">
                <a:latin typeface="+mj-lt"/>
              </a:rPr>
              <a:t>tuple</a:t>
            </a:r>
            <a:r>
              <a:rPr lang="en-US" dirty="0">
                <a:latin typeface="+mj-lt"/>
              </a:rPr>
              <a:t> is a related record stored in a row of the table.</a:t>
            </a:r>
          </a:p>
          <a:p>
            <a:pPr algn="l" eaLnBrk="1" hangingPunct="1">
              <a:spcBef>
                <a:spcPct val="0"/>
              </a:spcBef>
            </a:pPr>
            <a:r>
              <a:rPr lang="en-US" dirty="0">
                <a:latin typeface="+mj-lt"/>
              </a:rPr>
              <a:t>		Ex: 101,Alok,MCA,85%</a:t>
            </a:r>
          </a:p>
          <a:p>
            <a:pPr algn="l" eaLnBrk="1" hangingPunct="1">
              <a:spcBef>
                <a:spcPct val="0"/>
              </a:spcBef>
            </a:pPr>
            <a:endParaRPr lang="en-US" dirty="0">
              <a:latin typeface="+mj-lt"/>
            </a:endParaRPr>
          </a:p>
          <a:p>
            <a:pPr algn="l" eaLnBrk="1" hangingPunct="1"/>
            <a:r>
              <a:rPr lang="en-US" b="1" dirty="0" err="1">
                <a:latin typeface="+mj-lt"/>
              </a:rPr>
              <a:t>Tuple</a:t>
            </a:r>
            <a:r>
              <a:rPr lang="en-US" dirty="0">
                <a:latin typeface="+mj-lt"/>
              </a:rPr>
              <a:t> :  Record </a:t>
            </a:r>
          </a:p>
          <a:p>
            <a:pPr algn="l" eaLnBrk="1" hangingPunct="1"/>
            <a:r>
              <a:rPr lang="en-US" sz="3000" b="1" dirty="0">
                <a:latin typeface="+mj-lt"/>
              </a:rPr>
              <a:t>Attributes: </a:t>
            </a:r>
            <a:r>
              <a:rPr lang="en-US" sz="3000" dirty="0">
                <a:latin typeface="+mj-lt"/>
              </a:rPr>
              <a:t>columns</a:t>
            </a:r>
          </a:p>
          <a:p>
            <a:pPr algn="l" eaLnBrk="1" hangingPunct="1"/>
            <a:r>
              <a:rPr lang="en-US" sz="3000" b="1" dirty="0">
                <a:latin typeface="+mj-lt"/>
              </a:rPr>
              <a:t>Entity </a:t>
            </a:r>
            <a:r>
              <a:rPr lang="en-US" sz="3000" dirty="0">
                <a:latin typeface="+mj-lt"/>
              </a:rPr>
              <a:t>: Tables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Semi-Structured Data Model</a:t>
            </a:r>
          </a:p>
        </p:txBody>
      </p:sp>
      <p:sp>
        <p:nvSpPr>
          <p:cNvPr id="3" name="Subtitle 2"/>
          <p:cNvSpPr>
            <a:spLocks noGrp="1"/>
          </p:cNvSpPr>
          <p:nvPr>
            <p:ph type="subTitle" idx="1"/>
          </p:nvPr>
        </p:nvSpPr>
        <p:spPr/>
        <p:txBody>
          <a:bodyPr/>
          <a:lstStyle/>
          <a:p>
            <a:pPr algn="just">
              <a:buFont typeface="Arial" pitchFamily="34" charset="0"/>
              <a:buChar char="•"/>
            </a:pPr>
            <a:r>
              <a:rPr lang="en-US" sz="2000" dirty="0">
                <a:latin typeface="+mj-lt"/>
              </a:rPr>
              <a:t> Semi structured data model is a self describing data model, in this the information that is normally associated with a scheme is contained within the data and this property is called as the self describing property.</a:t>
            </a:r>
          </a:p>
          <a:p>
            <a:pPr algn="just"/>
            <a:endParaRPr lang="en-US" sz="2000" dirty="0">
              <a:latin typeface="+mj-lt"/>
            </a:endParaRPr>
          </a:p>
          <a:p>
            <a:pPr algn="just">
              <a:buFont typeface="Arial" pitchFamily="34" charset="0"/>
              <a:buChar char="•"/>
            </a:pPr>
            <a:r>
              <a:rPr lang="en-US" sz="2000" dirty="0">
                <a:latin typeface="+mj-lt"/>
              </a:rPr>
              <a:t> In such database there is no clear separation between the data and the schema, and the degree to which it is structured depends on the application. In some forms of </a:t>
            </a:r>
            <a:r>
              <a:rPr lang="en-US" sz="2000" dirty="0" err="1">
                <a:latin typeface="+mj-lt"/>
              </a:rPr>
              <a:t>semistructured</a:t>
            </a:r>
            <a:r>
              <a:rPr lang="en-US" sz="2000" dirty="0">
                <a:latin typeface="+mj-lt"/>
              </a:rPr>
              <a:t> data there is no separate schema, in others it exists but only places loose constraints on the data.</a:t>
            </a:r>
          </a:p>
          <a:p>
            <a:pPr algn="just"/>
            <a:endParaRPr lang="en-US" sz="2000" dirty="0">
              <a:latin typeface="+mj-lt"/>
            </a:endParaRPr>
          </a:p>
          <a:p>
            <a:pPr algn="just">
              <a:buFont typeface="Arial" pitchFamily="34" charset="0"/>
              <a:buChar char="•"/>
            </a:pPr>
            <a:r>
              <a:rPr lang="en-US" sz="2000" dirty="0">
                <a:latin typeface="+mj-lt"/>
              </a:rPr>
              <a:t> </a:t>
            </a:r>
            <a:r>
              <a:rPr lang="en-US" sz="2000" dirty="0" err="1">
                <a:latin typeface="+mj-lt"/>
              </a:rPr>
              <a:t>Semistructured</a:t>
            </a:r>
            <a:r>
              <a:rPr lang="en-US" sz="2000" dirty="0">
                <a:latin typeface="+mj-lt"/>
              </a:rPr>
              <a:t> data has recently emerged as an important topic of study for a variety of reasons. First, there are data sources such as the Web, which we would like to treat as databases but which cannot be constrained by a schema. Second, it may be desirable to have an extremely flexible format for data exchange between disparate databases.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Based Models</a:t>
            </a:r>
          </a:p>
        </p:txBody>
      </p:sp>
      <p:sp>
        <p:nvSpPr>
          <p:cNvPr id="3" name="Subtitle 2"/>
          <p:cNvSpPr>
            <a:spLocks noGrp="1"/>
          </p:cNvSpPr>
          <p:nvPr>
            <p:ph type="subTitle" idx="1"/>
          </p:nvPr>
        </p:nvSpPr>
        <p:spPr/>
        <p:txBody>
          <a:bodyPr/>
          <a:lstStyle/>
          <a:p>
            <a:pPr algn="just"/>
            <a:r>
              <a:rPr lang="en-US" sz="2400" dirty="0">
                <a:latin typeface="+mj-lt"/>
              </a:rPr>
              <a:t>It is designed using the entities in the real world, attributes of each entity and their relationship. It picks up each thing/object in the real world which is involved in the requirement.</a:t>
            </a:r>
          </a:p>
          <a:p>
            <a:pPr algn="just"/>
            <a:r>
              <a:rPr lang="en-US" sz="2400" b="1" i="1" dirty="0">
                <a:latin typeface="+mj-lt"/>
              </a:rPr>
              <a:t>There are two types of object based data Models – Entity Relationship Model and Object oriented data model</a:t>
            </a:r>
            <a:r>
              <a:rPr lang="en-US" sz="2400" dirty="0">
                <a:latin typeface="+mj-lt"/>
              </a:rPr>
              <a:t>. </a:t>
            </a:r>
          </a:p>
          <a:p>
            <a:pPr algn="just"/>
            <a:r>
              <a:rPr lang="en-US" sz="2400" dirty="0">
                <a:latin typeface="+mj-lt"/>
              </a:rPr>
              <a:t>ER data model is one of the important data model which forms the basis for the all the designs in the database world. It defines the mapping between the entities in the database.</a:t>
            </a:r>
          </a:p>
          <a:p>
            <a:pPr algn="just"/>
            <a:r>
              <a:rPr lang="en-US" sz="2400" dirty="0">
                <a:latin typeface="+mj-lt"/>
              </a:rPr>
              <a:t>Object oriented data model, along with the mapping between the entities, describes the state of each entity and the tasks performed by them.</a:t>
            </a:r>
          </a:p>
          <a:p>
            <a:pPr algn="just"/>
            <a:endParaRPr lang="en-US" sz="24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Object-Oriented Model</a:t>
            </a:r>
          </a:p>
        </p:txBody>
      </p:sp>
      <p:sp>
        <p:nvSpPr>
          <p:cNvPr id="3" name="Subtitle 2"/>
          <p:cNvSpPr>
            <a:spLocks noGrp="1"/>
          </p:cNvSpPr>
          <p:nvPr>
            <p:ph type="subTitle" idx="1"/>
          </p:nvPr>
        </p:nvSpPr>
        <p:spPr/>
        <p:txBody>
          <a:bodyPr/>
          <a:lstStyle/>
          <a:p>
            <a:pPr algn="just"/>
            <a:r>
              <a:rPr lang="en-US" sz="2400" dirty="0">
                <a:latin typeface="+mj-lt"/>
              </a:rPr>
              <a:t>This data model is another method of representing real world objects. It considers each object in the world as objects and isolates it from each other. It groups its related functionalities together and allows inheriting its functionality to other related sub-groups.</a:t>
            </a:r>
          </a:p>
          <a:p>
            <a:pPr algn="just"/>
            <a:r>
              <a:rPr lang="en-US" sz="2400" dirty="0">
                <a:latin typeface="+mj-lt"/>
              </a:rPr>
              <a:t>Let us consider an Employee database to understand this model better. In this database we have different types of employees – Engineer, Accountant, Manager, Clark. But all these employees belong to Person group. Person can have different attributes like name, address, age and phone</a:t>
            </a:r>
          </a:p>
          <a:p>
            <a:pPr algn="just"/>
            <a:endParaRPr lang="en-US" sz="24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2338" name="Picture 2" descr="https://www.tutorialcup.com/images/dbms/object-based-data-models/object-oriented-data-models.png"/>
          <p:cNvPicPr>
            <a:picLocks noChangeAspect="1" noChangeArrowheads="1"/>
          </p:cNvPicPr>
          <p:nvPr/>
        </p:nvPicPr>
        <p:blipFill>
          <a:blip r:embed="rId2" cstate="print"/>
          <a:srcRect/>
          <a:stretch>
            <a:fillRect/>
          </a:stretch>
        </p:blipFill>
        <p:spPr bwMode="auto">
          <a:xfrm>
            <a:off x="762000" y="1143000"/>
            <a:ext cx="7675530" cy="4724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304800" y="990600"/>
            <a:ext cx="8471016" cy="4491099"/>
          </a:xfrm>
        </p:spPr>
        <p:txBody>
          <a:bodyPr/>
          <a:lstStyle/>
          <a:p>
            <a:pPr algn="just"/>
            <a:r>
              <a:rPr lang="en-US" sz="2000" b="1" dirty="0">
                <a:latin typeface="+mj-lt"/>
              </a:rPr>
              <a:t>Advantages</a:t>
            </a:r>
          </a:p>
          <a:p>
            <a:pPr algn="just"/>
            <a:r>
              <a:rPr lang="en-US" sz="2000" dirty="0">
                <a:latin typeface="+mj-lt"/>
              </a:rPr>
              <a:t>Because of its inheritance property, we can re-use the attributes and functionalities. It reduces the cost of maintaining the same data multiple times. Also, these </a:t>
            </a:r>
            <a:r>
              <a:rPr lang="en-US" sz="2000" dirty="0" err="1">
                <a:latin typeface="+mj-lt"/>
              </a:rPr>
              <a:t>informations</a:t>
            </a:r>
            <a:r>
              <a:rPr lang="en-US" sz="2000" dirty="0">
                <a:latin typeface="+mj-lt"/>
              </a:rPr>
              <a:t> are encapsulated and, there is no fear being misused by other objects. If we need any new feature we can easily add new class inherited from parent class and adds new features. Hence it reduces the overhead and maintenance costs.</a:t>
            </a:r>
          </a:p>
          <a:p>
            <a:pPr algn="just"/>
            <a:r>
              <a:rPr lang="en-US" sz="2000" dirty="0">
                <a:latin typeface="+mj-lt"/>
              </a:rPr>
              <a:t>Because of the above feature, it becomes more flexible in the case of any changes.</a:t>
            </a:r>
          </a:p>
          <a:p>
            <a:pPr algn="just"/>
            <a:r>
              <a:rPr lang="en-US" sz="2000" dirty="0">
                <a:latin typeface="+mj-lt"/>
              </a:rPr>
              <a:t>Codes are re-used because of inheritance.</a:t>
            </a:r>
          </a:p>
          <a:p>
            <a:pPr algn="just"/>
            <a:r>
              <a:rPr lang="en-US" sz="2000" dirty="0">
                <a:latin typeface="+mj-lt"/>
              </a:rPr>
              <a:t>Since each class binds its attributes and its functionality, it is same as representing the real world object. We can see each object as a real entity. Hence it is more understandable.</a:t>
            </a:r>
          </a:p>
          <a:p>
            <a:pPr algn="just"/>
            <a:r>
              <a:rPr lang="en-US" sz="2000" b="1" dirty="0">
                <a:latin typeface="+mj-lt"/>
              </a:rPr>
              <a:t>Disadvantages</a:t>
            </a:r>
          </a:p>
          <a:p>
            <a:pPr algn="just"/>
            <a:r>
              <a:rPr lang="en-US" sz="2000" dirty="0">
                <a:latin typeface="+mj-lt"/>
              </a:rPr>
              <a:t>It is not widely developed and complete to use it in the database systems. Hence it is not accepted by the users.</a:t>
            </a:r>
          </a:p>
          <a:p>
            <a:pPr algn="just"/>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a:xfrm>
            <a:off x="701675" y="1274763"/>
            <a:ext cx="6400800" cy="3975100"/>
          </a:xfrm>
        </p:spPr>
        <p:txBody>
          <a:bodyPr/>
          <a:lstStyle/>
          <a:p>
            <a:pPr algn="l" eaLnBrk="1" hangingPunct="1">
              <a:lnSpc>
                <a:spcPct val="90000"/>
              </a:lnSpc>
              <a:buFont typeface="Wingdings" pitchFamily="2" charset="2"/>
              <a:buChar char="v"/>
            </a:pPr>
            <a:r>
              <a:rPr lang="en-US" dirty="0">
                <a:latin typeface="+mj-lt"/>
              </a:rPr>
              <a:t>No centralized control</a:t>
            </a:r>
          </a:p>
          <a:p>
            <a:pPr algn="l" eaLnBrk="1" hangingPunct="1">
              <a:lnSpc>
                <a:spcPct val="90000"/>
              </a:lnSpc>
              <a:buFont typeface="Wingdings" pitchFamily="2" charset="2"/>
              <a:buChar char="v"/>
            </a:pPr>
            <a:r>
              <a:rPr lang="en-US" dirty="0">
                <a:latin typeface="+mj-lt"/>
              </a:rPr>
              <a:t>Data Redundancy </a:t>
            </a:r>
          </a:p>
          <a:p>
            <a:pPr algn="l" eaLnBrk="1" hangingPunct="1">
              <a:lnSpc>
                <a:spcPct val="90000"/>
              </a:lnSpc>
              <a:buFont typeface="Wingdings" pitchFamily="2" charset="2"/>
              <a:buChar char="v"/>
            </a:pPr>
            <a:r>
              <a:rPr lang="en-US" dirty="0">
                <a:latin typeface="+mj-lt"/>
              </a:rPr>
              <a:t>Data Inconsistency </a:t>
            </a:r>
          </a:p>
          <a:p>
            <a:pPr algn="l" eaLnBrk="1" hangingPunct="1">
              <a:lnSpc>
                <a:spcPct val="90000"/>
              </a:lnSpc>
              <a:buFont typeface="Wingdings" pitchFamily="2" charset="2"/>
              <a:buChar char="v"/>
            </a:pPr>
            <a:r>
              <a:rPr lang="en-US" dirty="0">
                <a:latin typeface="+mj-lt"/>
              </a:rPr>
              <a:t>Data can not be shared</a:t>
            </a:r>
          </a:p>
          <a:p>
            <a:pPr algn="l" eaLnBrk="1" hangingPunct="1">
              <a:lnSpc>
                <a:spcPct val="90000"/>
              </a:lnSpc>
              <a:buFont typeface="Wingdings" pitchFamily="2" charset="2"/>
              <a:buChar char="v"/>
            </a:pPr>
            <a:r>
              <a:rPr lang="en-US" dirty="0">
                <a:latin typeface="+mj-lt"/>
              </a:rPr>
              <a:t>Standards can  not be enforced</a:t>
            </a:r>
          </a:p>
          <a:p>
            <a:pPr algn="l" eaLnBrk="1" hangingPunct="1">
              <a:lnSpc>
                <a:spcPct val="90000"/>
              </a:lnSpc>
              <a:buFont typeface="Wingdings" pitchFamily="2" charset="2"/>
              <a:buChar char="v"/>
            </a:pPr>
            <a:r>
              <a:rPr lang="en-US" dirty="0">
                <a:latin typeface="+mj-lt"/>
              </a:rPr>
              <a:t>Security issues </a:t>
            </a:r>
          </a:p>
          <a:p>
            <a:pPr algn="l" eaLnBrk="1" hangingPunct="1">
              <a:lnSpc>
                <a:spcPct val="90000"/>
              </a:lnSpc>
              <a:buFont typeface="Wingdings" pitchFamily="2" charset="2"/>
              <a:buChar char="v"/>
            </a:pPr>
            <a:r>
              <a:rPr lang="en-US" dirty="0">
                <a:latin typeface="+mj-lt"/>
              </a:rPr>
              <a:t>Integrity can not be maintained</a:t>
            </a:r>
          </a:p>
          <a:p>
            <a:pPr algn="l" eaLnBrk="1" hangingPunct="1">
              <a:lnSpc>
                <a:spcPct val="90000"/>
              </a:lnSpc>
              <a:buFont typeface="Wingdings" pitchFamily="2" charset="2"/>
              <a:buChar char="v"/>
            </a:pPr>
            <a:r>
              <a:rPr lang="en-US" dirty="0">
                <a:latin typeface="+mj-lt"/>
              </a:rPr>
              <a:t>Data Dependence</a:t>
            </a: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Disadvantages of Flat File Systems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371600" y="0"/>
            <a:ext cx="7772400" cy="776287"/>
          </a:xfrm>
        </p:spPr>
        <p:txBody>
          <a:bodyPr/>
          <a:lstStyle/>
          <a:p>
            <a:r>
              <a:rPr lang="en-US" sz="3600" b="1" dirty="0">
                <a:solidFill>
                  <a:srgbClr val="FFFF00"/>
                </a:solidFill>
                <a:latin typeface="Times New Roman" pitchFamily="18" charset="0"/>
              </a:rPr>
              <a:t>Entity/Relationship (E/R) Model</a:t>
            </a:r>
          </a:p>
        </p:txBody>
      </p:sp>
      <p:sp>
        <p:nvSpPr>
          <p:cNvPr id="182275" name="Rectangle 3"/>
          <p:cNvSpPr>
            <a:spLocks noGrp="1" noChangeArrowheads="1"/>
          </p:cNvSpPr>
          <p:nvPr>
            <p:ph type="body" idx="1"/>
          </p:nvPr>
        </p:nvSpPr>
        <p:spPr>
          <a:xfrm>
            <a:off x="409518" y="1128681"/>
            <a:ext cx="8418512" cy="4878388"/>
          </a:xfrm>
        </p:spPr>
        <p:txBody>
          <a:bodyPr/>
          <a:lstStyle/>
          <a:p>
            <a:r>
              <a:rPr lang="en-US" sz="2000" dirty="0">
                <a:latin typeface="Times New Roman" pitchFamily="18" charset="0"/>
              </a:rPr>
              <a:t>Entities: objects</a:t>
            </a:r>
          </a:p>
          <a:p>
            <a:r>
              <a:rPr lang="en-US" sz="2000" dirty="0">
                <a:latin typeface="Times New Roman" pitchFamily="18" charset="0"/>
              </a:rPr>
              <a:t>Relationships: associate entities</a:t>
            </a:r>
          </a:p>
          <a:p>
            <a:r>
              <a:rPr lang="en-US" sz="2000" dirty="0">
                <a:latin typeface="Times New Roman" pitchFamily="18" charset="0"/>
              </a:rPr>
              <a:t>Roles of entities in a relationship</a:t>
            </a:r>
          </a:p>
          <a:p>
            <a:r>
              <a:rPr lang="en-US" sz="2000" dirty="0">
                <a:latin typeface="Times New Roman" pitchFamily="18" charset="0"/>
              </a:rPr>
              <a:t>Constraints on entities:</a:t>
            </a:r>
          </a:p>
          <a:p>
            <a:pPr lvl="1"/>
            <a:r>
              <a:rPr lang="en-US" sz="2000" dirty="0">
                <a:latin typeface="Times New Roman" pitchFamily="18" charset="0"/>
              </a:rPr>
              <a:t>domain constraints</a:t>
            </a:r>
          </a:p>
          <a:p>
            <a:pPr lvl="1"/>
            <a:r>
              <a:rPr lang="en-US" sz="2000" dirty="0">
                <a:latin typeface="Times New Roman" pitchFamily="18" charset="0"/>
              </a:rPr>
              <a:t>key constraints</a:t>
            </a:r>
          </a:p>
          <a:p>
            <a:r>
              <a:rPr lang="en-US" sz="2000" dirty="0">
                <a:latin typeface="Times New Roman" pitchFamily="18" charset="0"/>
              </a:rPr>
              <a:t>Constraints on relationships:</a:t>
            </a:r>
          </a:p>
          <a:p>
            <a:pPr lvl="1"/>
            <a:r>
              <a:rPr lang="en-US" sz="2000" dirty="0">
                <a:latin typeface="Times New Roman" pitchFamily="18" charset="0"/>
              </a:rPr>
              <a:t>Cardinality constraints</a:t>
            </a:r>
          </a:p>
          <a:p>
            <a:pPr lvl="1"/>
            <a:r>
              <a:rPr lang="en-US" sz="2000" dirty="0">
                <a:latin typeface="Times New Roman" pitchFamily="18" charset="0"/>
              </a:rPr>
              <a:t>Participation constraints</a:t>
            </a:r>
          </a:p>
          <a:p>
            <a:pPr lvl="1"/>
            <a:r>
              <a:rPr lang="en-US" sz="1800" dirty="0">
                <a:latin typeface="Times New Roman" pitchFamily="18" charset="0"/>
              </a:rPr>
              <a:t>Weak Entity Sets</a:t>
            </a:r>
          </a:p>
          <a:p>
            <a:r>
              <a:rPr lang="en-US" sz="2000" dirty="0" err="1">
                <a:latin typeface="Times New Roman" pitchFamily="18" charset="0"/>
              </a:rPr>
              <a:t>Multiway</a:t>
            </a:r>
            <a:r>
              <a:rPr lang="en-US" sz="2000" dirty="0">
                <a:latin typeface="Times New Roman" pitchFamily="18" charset="0"/>
              </a:rPr>
              <a:t> relationships</a:t>
            </a:r>
          </a:p>
          <a:p>
            <a:r>
              <a:rPr lang="en-US" sz="2000" dirty="0">
                <a:latin typeface="Times New Roman" pitchFamily="18" charset="0"/>
              </a:rPr>
              <a:t>Subclass/</a:t>
            </a:r>
            <a:r>
              <a:rPr lang="en-US" sz="2000" dirty="0" err="1">
                <a:latin typeface="Times New Roman" pitchFamily="18" charset="0"/>
              </a:rPr>
              <a:t>superclass</a:t>
            </a:r>
            <a:r>
              <a:rPr lang="en-US" sz="2000" dirty="0">
                <a:latin typeface="Times New Roman" pitchFamily="18" charset="0"/>
              </a:rPr>
              <a:t> Relationships</a:t>
            </a:r>
          </a:p>
          <a:p>
            <a:r>
              <a:rPr lang="en-US" sz="2000" dirty="0">
                <a:latin typeface="Times New Roman" pitchFamily="18" charset="0"/>
              </a:rPr>
              <a:t>Aggregation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bwMode="auto">
          <a:xfrm>
            <a:off x="1076325" y="-31750"/>
            <a:ext cx="8067675" cy="711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Symbols Used in E-R Notation</a:t>
            </a:r>
          </a:p>
        </p:txBody>
      </p:sp>
      <p:pic>
        <p:nvPicPr>
          <p:cNvPr id="38915" name="Picture 3"/>
          <p:cNvPicPr>
            <a:picLocks noChangeAspect="1" noChangeArrowheads="1"/>
          </p:cNvPicPr>
          <p:nvPr/>
        </p:nvPicPr>
        <p:blipFill>
          <a:blip r:embed="rId2" cstate="print"/>
          <a:srcRect l="22081" t="1402" r="22781" b="53848"/>
          <a:stretch>
            <a:fillRect/>
          </a:stretch>
        </p:blipFill>
        <p:spPr bwMode="auto">
          <a:xfrm>
            <a:off x="482544" y="1128681"/>
            <a:ext cx="8148637" cy="4968875"/>
          </a:xfrm>
          <a:prstGeom prst="rect">
            <a:avLst/>
          </a:prstGeom>
          <a:noFill/>
          <a:ln w="76200" cmpd="tri">
            <a:solidFill>
              <a:schemeClr val="tx2"/>
            </a:solidFill>
            <a:miter lim="800000"/>
            <a:headEnd/>
            <a:tailEnd/>
          </a:ln>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82544" y="0"/>
            <a:ext cx="8229600" cy="1143000"/>
          </a:xfrm>
        </p:spPr>
        <p:txBody>
          <a:bodyPr/>
          <a:lstStyle/>
          <a:p>
            <a:r>
              <a:rPr lang="en-US" sz="4000" b="1" dirty="0">
                <a:solidFill>
                  <a:srgbClr val="FFFF00"/>
                </a:solidFill>
                <a:latin typeface="Times New Roman" pitchFamily="18" charset="0"/>
              </a:rPr>
              <a:t>Entities and Entity Sets</a:t>
            </a:r>
          </a:p>
        </p:txBody>
      </p:sp>
      <p:sp>
        <p:nvSpPr>
          <p:cNvPr id="183302" name="Text Box 6"/>
          <p:cNvSpPr txBox="1">
            <a:spLocks noChangeArrowheads="1"/>
          </p:cNvSpPr>
          <p:nvPr/>
        </p:nvSpPr>
        <p:spPr bwMode="auto">
          <a:xfrm>
            <a:off x="2190750" y="2392363"/>
            <a:ext cx="9890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2" name="Group 16"/>
          <p:cNvGrpSpPr>
            <a:grpSpLocks/>
          </p:cNvGrpSpPr>
          <p:nvPr/>
        </p:nvGrpSpPr>
        <p:grpSpPr bwMode="auto">
          <a:xfrm>
            <a:off x="1647825" y="1631950"/>
            <a:ext cx="1011238" cy="387350"/>
            <a:chOff x="616" y="1388"/>
            <a:chExt cx="637" cy="244"/>
          </a:xfrm>
        </p:grpSpPr>
        <p:sp>
          <p:nvSpPr>
            <p:cNvPr id="183303" name="Oval 7"/>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183304" name="Text Box 8"/>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3" name="Group 17"/>
          <p:cNvGrpSpPr>
            <a:grpSpLocks/>
          </p:cNvGrpSpPr>
          <p:nvPr/>
        </p:nvGrpSpPr>
        <p:grpSpPr bwMode="auto">
          <a:xfrm>
            <a:off x="2693988" y="1725613"/>
            <a:ext cx="863600" cy="387350"/>
            <a:chOff x="1455" y="1298"/>
            <a:chExt cx="544" cy="244"/>
          </a:xfrm>
        </p:grpSpPr>
        <p:sp>
          <p:nvSpPr>
            <p:cNvPr id="183305" name="Oval 9"/>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183306" name="Text Box 10"/>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4" name="Group 32"/>
          <p:cNvGrpSpPr>
            <a:grpSpLocks/>
          </p:cNvGrpSpPr>
          <p:nvPr/>
        </p:nvGrpSpPr>
        <p:grpSpPr bwMode="auto">
          <a:xfrm>
            <a:off x="5032375" y="1708150"/>
            <a:ext cx="1301750" cy="417513"/>
            <a:chOff x="3065" y="1305"/>
            <a:chExt cx="820" cy="263"/>
          </a:xfrm>
        </p:grpSpPr>
        <p:sp>
          <p:nvSpPr>
            <p:cNvPr id="183307" name="Oval 1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83308" name="Text Box 1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5" name="Group 15"/>
          <p:cNvGrpSpPr>
            <a:grpSpLocks/>
          </p:cNvGrpSpPr>
          <p:nvPr/>
        </p:nvGrpSpPr>
        <p:grpSpPr bwMode="auto">
          <a:xfrm>
            <a:off x="1150938" y="2157413"/>
            <a:ext cx="688975" cy="396875"/>
            <a:chOff x="378" y="1818"/>
            <a:chExt cx="434" cy="250"/>
          </a:xfrm>
        </p:grpSpPr>
        <p:sp>
          <p:nvSpPr>
            <p:cNvPr id="183309" name="Oval 13"/>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183310" name="Text Box 14"/>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183315" name="Line 19"/>
          <p:cNvSpPr>
            <a:spLocks noChangeShapeType="1"/>
          </p:cNvSpPr>
          <p:nvPr/>
        </p:nvSpPr>
        <p:spPr bwMode="auto">
          <a:xfrm flipH="1" flipV="1">
            <a:off x="1865313" y="2414588"/>
            <a:ext cx="304800" cy="68262"/>
          </a:xfrm>
          <a:prstGeom prst="line">
            <a:avLst/>
          </a:prstGeom>
          <a:noFill/>
          <a:ln w="12700">
            <a:solidFill>
              <a:schemeClr val="tx1"/>
            </a:solidFill>
            <a:miter lim="800000"/>
            <a:headEnd/>
            <a:tailEnd/>
          </a:ln>
          <a:effectLst/>
        </p:spPr>
        <p:txBody>
          <a:bodyPr>
            <a:spAutoFit/>
          </a:bodyPr>
          <a:lstStyle/>
          <a:p>
            <a:endParaRPr lang="en-US"/>
          </a:p>
        </p:txBody>
      </p:sp>
      <p:sp>
        <p:nvSpPr>
          <p:cNvPr id="183316" name="Line 20"/>
          <p:cNvSpPr>
            <a:spLocks noChangeShapeType="1"/>
          </p:cNvSpPr>
          <p:nvPr/>
        </p:nvSpPr>
        <p:spPr bwMode="auto">
          <a:xfrm flipH="1" flipV="1">
            <a:off x="2292350" y="2044700"/>
            <a:ext cx="188913" cy="304800"/>
          </a:xfrm>
          <a:prstGeom prst="line">
            <a:avLst/>
          </a:prstGeom>
          <a:noFill/>
          <a:ln w="12700">
            <a:solidFill>
              <a:schemeClr val="tx1"/>
            </a:solidFill>
            <a:miter lim="800000"/>
            <a:headEnd/>
            <a:tailEnd/>
          </a:ln>
          <a:effectLst/>
        </p:spPr>
        <p:txBody>
          <a:bodyPr>
            <a:spAutoFit/>
          </a:bodyPr>
          <a:lstStyle/>
          <a:p>
            <a:endParaRPr lang="en-US"/>
          </a:p>
        </p:txBody>
      </p:sp>
      <p:sp>
        <p:nvSpPr>
          <p:cNvPr id="183317" name="Line 21"/>
          <p:cNvSpPr>
            <a:spLocks noChangeShapeType="1"/>
          </p:cNvSpPr>
          <p:nvPr/>
        </p:nvSpPr>
        <p:spPr bwMode="auto">
          <a:xfrm flipV="1">
            <a:off x="2892425" y="2114550"/>
            <a:ext cx="139700" cy="276225"/>
          </a:xfrm>
          <a:prstGeom prst="line">
            <a:avLst/>
          </a:prstGeom>
          <a:noFill/>
          <a:ln w="12700">
            <a:solidFill>
              <a:schemeClr val="tx1"/>
            </a:solidFill>
            <a:miter lim="800000"/>
            <a:headEnd/>
            <a:tailEnd/>
          </a:ln>
          <a:effectLst/>
        </p:spPr>
        <p:txBody>
          <a:bodyPr>
            <a:spAutoFit/>
          </a:bodyPr>
          <a:lstStyle/>
          <a:p>
            <a:endParaRPr lang="en-US"/>
          </a:p>
        </p:txBody>
      </p:sp>
      <p:sp>
        <p:nvSpPr>
          <p:cNvPr id="183318" name="Line 22"/>
          <p:cNvSpPr>
            <a:spLocks noChangeShapeType="1"/>
          </p:cNvSpPr>
          <p:nvPr/>
        </p:nvSpPr>
        <p:spPr bwMode="auto">
          <a:xfrm flipV="1">
            <a:off x="3208338" y="2190750"/>
            <a:ext cx="363537" cy="168275"/>
          </a:xfrm>
          <a:prstGeom prst="line">
            <a:avLst/>
          </a:prstGeom>
          <a:noFill/>
          <a:ln w="12700">
            <a:solidFill>
              <a:schemeClr val="tx1"/>
            </a:solidFill>
            <a:miter lim="800000"/>
            <a:headEnd/>
            <a:tailEnd/>
          </a:ln>
          <a:effectLst/>
        </p:spPr>
        <p:txBody>
          <a:bodyPr>
            <a:spAutoFit/>
          </a:bodyPr>
          <a:lstStyle/>
          <a:p>
            <a:endParaRPr lang="en-US"/>
          </a:p>
        </p:txBody>
      </p:sp>
      <p:sp>
        <p:nvSpPr>
          <p:cNvPr id="183319" name="Text Box 23"/>
          <p:cNvSpPr txBox="1">
            <a:spLocks noChangeArrowheads="1"/>
          </p:cNvSpPr>
          <p:nvPr/>
        </p:nvSpPr>
        <p:spPr bwMode="auto">
          <a:xfrm>
            <a:off x="5764213" y="2436813"/>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6" name="Group 33"/>
          <p:cNvGrpSpPr>
            <a:grpSpLocks/>
          </p:cNvGrpSpPr>
          <p:nvPr/>
        </p:nvGrpSpPr>
        <p:grpSpPr bwMode="auto">
          <a:xfrm>
            <a:off x="6323013" y="1790700"/>
            <a:ext cx="1258887" cy="434975"/>
            <a:chOff x="3983" y="1277"/>
            <a:chExt cx="793" cy="274"/>
          </a:xfrm>
        </p:grpSpPr>
        <p:sp>
          <p:nvSpPr>
            <p:cNvPr id="183322" name="Oval 26"/>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83323" name="Text Box 27"/>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7" name="Group 28"/>
          <p:cNvGrpSpPr>
            <a:grpSpLocks/>
          </p:cNvGrpSpPr>
          <p:nvPr/>
        </p:nvGrpSpPr>
        <p:grpSpPr bwMode="auto">
          <a:xfrm>
            <a:off x="3517900" y="1892300"/>
            <a:ext cx="815975" cy="396875"/>
            <a:chOff x="2086" y="1286"/>
            <a:chExt cx="514" cy="250"/>
          </a:xfrm>
        </p:grpSpPr>
        <p:sp>
          <p:nvSpPr>
            <p:cNvPr id="183325" name="Oval 29"/>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183326" name="Text Box 30"/>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183327" name="Line 31"/>
          <p:cNvSpPr>
            <a:spLocks noChangeShapeType="1"/>
          </p:cNvSpPr>
          <p:nvPr/>
        </p:nvSpPr>
        <p:spPr bwMode="auto">
          <a:xfrm flipH="1" flipV="1">
            <a:off x="5840413" y="2119313"/>
            <a:ext cx="204787" cy="287337"/>
          </a:xfrm>
          <a:prstGeom prst="line">
            <a:avLst/>
          </a:prstGeom>
          <a:noFill/>
          <a:ln w="12700">
            <a:solidFill>
              <a:schemeClr val="tx1"/>
            </a:solidFill>
            <a:miter lim="800000"/>
            <a:headEnd/>
            <a:tailEnd/>
          </a:ln>
          <a:effectLst/>
        </p:spPr>
        <p:txBody>
          <a:bodyPr>
            <a:spAutoFit/>
          </a:bodyPr>
          <a:lstStyle/>
          <a:p>
            <a:endParaRPr lang="en-US"/>
          </a:p>
        </p:txBody>
      </p:sp>
      <p:sp>
        <p:nvSpPr>
          <p:cNvPr id="183330" name="Line 34"/>
          <p:cNvSpPr>
            <a:spLocks noChangeShapeType="1"/>
          </p:cNvSpPr>
          <p:nvPr/>
        </p:nvSpPr>
        <p:spPr bwMode="auto">
          <a:xfrm flipV="1">
            <a:off x="6523038" y="2201863"/>
            <a:ext cx="254000" cy="228600"/>
          </a:xfrm>
          <a:prstGeom prst="line">
            <a:avLst/>
          </a:prstGeom>
          <a:noFill/>
          <a:ln w="12700">
            <a:solidFill>
              <a:schemeClr val="tx1"/>
            </a:solidFill>
            <a:miter lim="800000"/>
            <a:headEnd/>
            <a:tailEnd/>
          </a:ln>
          <a:effectLst/>
        </p:spPr>
        <p:txBody>
          <a:bodyPr>
            <a:spAutoFit/>
          </a:bodyPr>
          <a:lstStyle/>
          <a:p>
            <a:endParaRPr lang="en-US"/>
          </a:p>
        </p:txBody>
      </p:sp>
      <p:grpSp>
        <p:nvGrpSpPr>
          <p:cNvPr id="8" name="Group 38"/>
          <p:cNvGrpSpPr>
            <a:grpSpLocks/>
          </p:cNvGrpSpPr>
          <p:nvPr/>
        </p:nvGrpSpPr>
        <p:grpSpPr bwMode="auto">
          <a:xfrm>
            <a:off x="3776663" y="2270125"/>
            <a:ext cx="1582737" cy="550863"/>
            <a:chOff x="2533" y="1678"/>
            <a:chExt cx="997" cy="347"/>
          </a:xfrm>
        </p:grpSpPr>
        <p:sp>
          <p:nvSpPr>
            <p:cNvPr id="183332" name="AutoShape 36"/>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183333" name="Text Box 37"/>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183335" name="Line 39"/>
          <p:cNvSpPr>
            <a:spLocks noChangeShapeType="1"/>
          </p:cNvSpPr>
          <p:nvPr/>
        </p:nvSpPr>
        <p:spPr bwMode="auto">
          <a:xfrm flipH="1" flipV="1">
            <a:off x="3192463" y="2552700"/>
            <a:ext cx="561975" cy="9525"/>
          </a:xfrm>
          <a:prstGeom prst="line">
            <a:avLst/>
          </a:prstGeom>
          <a:noFill/>
          <a:ln w="12700">
            <a:solidFill>
              <a:schemeClr val="tx1"/>
            </a:solidFill>
            <a:miter lim="800000"/>
            <a:headEnd/>
            <a:tailEnd/>
          </a:ln>
          <a:effectLst/>
        </p:spPr>
        <p:txBody>
          <a:bodyPr>
            <a:spAutoFit/>
          </a:bodyPr>
          <a:lstStyle/>
          <a:p>
            <a:endParaRPr lang="en-US"/>
          </a:p>
        </p:txBody>
      </p:sp>
      <p:sp>
        <p:nvSpPr>
          <p:cNvPr id="183336" name="Line 40"/>
          <p:cNvSpPr>
            <a:spLocks noChangeShapeType="1"/>
          </p:cNvSpPr>
          <p:nvPr/>
        </p:nvSpPr>
        <p:spPr bwMode="auto">
          <a:xfrm flipH="1" flipV="1">
            <a:off x="5372100" y="2557463"/>
            <a:ext cx="365125" cy="0"/>
          </a:xfrm>
          <a:prstGeom prst="line">
            <a:avLst/>
          </a:prstGeom>
          <a:noFill/>
          <a:ln w="12700">
            <a:solidFill>
              <a:schemeClr val="tx1"/>
            </a:solidFill>
            <a:miter lim="800000"/>
            <a:headEnd/>
            <a:tailEnd/>
          </a:ln>
          <a:effectLst/>
        </p:spPr>
        <p:txBody>
          <a:bodyPr>
            <a:spAutoFit/>
          </a:bodyPr>
          <a:lstStyle/>
          <a:p>
            <a:endParaRPr lang="en-US"/>
          </a:p>
        </p:txBody>
      </p:sp>
      <p:sp>
        <p:nvSpPr>
          <p:cNvPr id="183338" name="Rectangle 42"/>
          <p:cNvSpPr>
            <a:spLocks noGrp="1" noChangeArrowheads="1"/>
          </p:cNvSpPr>
          <p:nvPr>
            <p:ph type="body" idx="1"/>
          </p:nvPr>
        </p:nvSpPr>
        <p:spPr>
          <a:xfrm>
            <a:off x="627063" y="2995613"/>
            <a:ext cx="7891462" cy="3332162"/>
          </a:xfrm>
          <a:noFill/>
          <a:ln/>
        </p:spPr>
        <p:txBody>
          <a:bodyPr/>
          <a:lstStyle/>
          <a:p>
            <a:pPr>
              <a:lnSpc>
                <a:spcPct val="90000"/>
              </a:lnSpc>
            </a:pPr>
            <a:r>
              <a:rPr lang="en-US" sz="2800" dirty="0">
                <a:latin typeface="Times New Roman" pitchFamily="18" charset="0"/>
              </a:rPr>
              <a:t>Entities: </a:t>
            </a:r>
          </a:p>
          <a:p>
            <a:pPr lvl="1">
              <a:lnSpc>
                <a:spcPct val="90000"/>
              </a:lnSpc>
            </a:pPr>
            <a:r>
              <a:rPr lang="en-US" dirty="0">
                <a:latin typeface="Times New Roman" pitchFamily="18" charset="0"/>
              </a:rPr>
              <a:t>nouns, “things” in the world</a:t>
            </a:r>
          </a:p>
          <a:p>
            <a:pPr lvl="1">
              <a:lnSpc>
                <a:spcPct val="90000"/>
              </a:lnSpc>
            </a:pPr>
            <a:r>
              <a:rPr lang="en-US" dirty="0">
                <a:latin typeface="Times New Roman" pitchFamily="18" charset="0"/>
              </a:rPr>
              <a:t>Have attributes: course name, id, address, dept, age, room, …</a:t>
            </a:r>
          </a:p>
          <a:p>
            <a:pPr>
              <a:lnSpc>
                <a:spcPct val="90000"/>
              </a:lnSpc>
            </a:pPr>
            <a:r>
              <a:rPr lang="en-US" sz="2800" dirty="0">
                <a:latin typeface="Times New Roman" pitchFamily="18" charset="0"/>
              </a:rPr>
              <a:t>Entity sets: a set of entities</a:t>
            </a:r>
            <a:endParaRPr lang="en-US" dirty="0">
              <a:latin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46031" y="0"/>
            <a:ext cx="8229600" cy="1143000"/>
          </a:xfrm>
        </p:spPr>
        <p:txBody>
          <a:bodyPr/>
          <a:lstStyle/>
          <a:p>
            <a:r>
              <a:rPr lang="en-US" b="1" dirty="0">
                <a:solidFill>
                  <a:srgbClr val="FFFF00"/>
                </a:solidFill>
                <a:latin typeface="Times New Roman" pitchFamily="18" charset="0"/>
              </a:rPr>
              <a:t>Attributes</a:t>
            </a:r>
          </a:p>
        </p:txBody>
      </p:sp>
      <p:sp>
        <p:nvSpPr>
          <p:cNvPr id="185347" name="Rectangle 3"/>
          <p:cNvSpPr>
            <a:spLocks noGrp="1" noChangeArrowheads="1"/>
          </p:cNvSpPr>
          <p:nvPr>
            <p:ph type="body" idx="1"/>
          </p:nvPr>
        </p:nvSpPr>
        <p:spPr>
          <a:xfrm>
            <a:off x="665109" y="1238220"/>
            <a:ext cx="8153400" cy="4870450"/>
          </a:xfrm>
        </p:spPr>
        <p:txBody>
          <a:bodyPr/>
          <a:lstStyle/>
          <a:p>
            <a:pPr>
              <a:lnSpc>
                <a:spcPct val="90000"/>
              </a:lnSpc>
            </a:pPr>
            <a:r>
              <a:rPr lang="en-US" dirty="0">
                <a:latin typeface="Times New Roman" pitchFamily="18" charset="0"/>
              </a:rPr>
              <a:t>Single-valued versus multi-valued: </a:t>
            </a:r>
          </a:p>
          <a:p>
            <a:pPr lvl="1">
              <a:lnSpc>
                <a:spcPct val="90000"/>
              </a:lnSpc>
            </a:pPr>
            <a:r>
              <a:rPr lang="en-US" dirty="0">
                <a:latin typeface="Times New Roman" pitchFamily="18" charset="0"/>
              </a:rPr>
              <a:t>“telephone number”: multi-valued</a:t>
            </a:r>
          </a:p>
          <a:p>
            <a:pPr lvl="1">
              <a:lnSpc>
                <a:spcPct val="90000"/>
              </a:lnSpc>
            </a:pPr>
            <a:r>
              <a:rPr lang="en-US" dirty="0">
                <a:latin typeface="Times New Roman" pitchFamily="18" charset="0"/>
              </a:rPr>
              <a:t>“Salary”: single-valued</a:t>
            </a:r>
          </a:p>
          <a:p>
            <a:pPr>
              <a:lnSpc>
                <a:spcPct val="90000"/>
              </a:lnSpc>
            </a:pPr>
            <a:r>
              <a:rPr lang="en-US" dirty="0">
                <a:latin typeface="Times New Roman" pitchFamily="18" charset="0"/>
              </a:rPr>
              <a:t>Atomic versus composite: </a:t>
            </a:r>
          </a:p>
          <a:p>
            <a:pPr lvl="1">
              <a:lnSpc>
                <a:spcPct val="90000"/>
              </a:lnSpc>
            </a:pPr>
            <a:r>
              <a:rPr lang="en-US" dirty="0">
                <a:latin typeface="Times New Roman" pitchFamily="18" charset="0"/>
              </a:rPr>
              <a:t>“Age”: atomic</a:t>
            </a:r>
          </a:p>
          <a:p>
            <a:pPr lvl="1">
              <a:lnSpc>
                <a:spcPct val="90000"/>
              </a:lnSpc>
            </a:pPr>
            <a:r>
              <a:rPr lang="en-US" dirty="0">
                <a:latin typeface="Times New Roman" pitchFamily="18" charset="0"/>
              </a:rPr>
              <a:t>“Address”: composite</a:t>
            </a:r>
          </a:p>
          <a:p>
            <a:pPr>
              <a:lnSpc>
                <a:spcPct val="90000"/>
              </a:lnSpc>
            </a:pPr>
            <a:r>
              <a:rPr lang="en-US" dirty="0">
                <a:latin typeface="Times New Roman" pitchFamily="18" charset="0"/>
              </a:rPr>
              <a:t>Derived versus stored:</a:t>
            </a:r>
          </a:p>
          <a:p>
            <a:pPr lvl="1">
              <a:lnSpc>
                <a:spcPct val="90000"/>
              </a:lnSpc>
            </a:pPr>
            <a:r>
              <a:rPr lang="en-US" dirty="0">
                <a:latin typeface="Times New Roman" pitchFamily="18" charset="0"/>
              </a:rPr>
              <a:t>Derived: derived from other attributes or entities, e.g., “age” derived from “date of birth.” </a:t>
            </a:r>
          </a:p>
          <a:p>
            <a:pPr lvl="1">
              <a:lnSpc>
                <a:spcPct val="90000"/>
              </a:lnSpc>
            </a:pPr>
            <a:r>
              <a:rPr lang="en-US" dirty="0">
                <a:latin typeface="Times New Roman" pitchFamily="18" charset="0"/>
              </a:rPr>
              <a:t>Stored: all other attributes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828675" y="3946525"/>
            <a:ext cx="2197100" cy="3429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Tom, 62900, Main, LA</a:t>
            </a:r>
          </a:p>
        </p:txBody>
      </p:sp>
      <p:sp>
        <p:nvSpPr>
          <p:cNvPr id="186373" name="Rectangle 5"/>
          <p:cNvSpPr>
            <a:spLocks noChangeArrowheads="1"/>
          </p:cNvSpPr>
          <p:nvPr/>
        </p:nvSpPr>
        <p:spPr bwMode="auto">
          <a:xfrm>
            <a:off x="817563" y="4413250"/>
            <a:ext cx="224790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Jane, 62901, North, Irvine</a:t>
            </a:r>
          </a:p>
        </p:txBody>
      </p:sp>
      <p:sp>
        <p:nvSpPr>
          <p:cNvPr id="186374" name="Rectangle 6"/>
          <p:cNvSpPr>
            <a:spLocks noChangeArrowheads="1"/>
          </p:cNvSpPr>
          <p:nvPr/>
        </p:nvSpPr>
        <p:spPr bwMode="auto">
          <a:xfrm>
            <a:off x="6475413" y="3768725"/>
            <a:ext cx="933450"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259, 10K</a:t>
            </a:r>
          </a:p>
        </p:txBody>
      </p:sp>
      <p:sp>
        <p:nvSpPr>
          <p:cNvPr id="186375" name="Rectangle 7"/>
          <p:cNvSpPr>
            <a:spLocks noChangeArrowheads="1"/>
          </p:cNvSpPr>
          <p:nvPr/>
        </p:nvSpPr>
        <p:spPr bwMode="auto">
          <a:xfrm>
            <a:off x="6480175" y="4689475"/>
            <a:ext cx="941388"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245, 2400</a:t>
            </a:r>
          </a:p>
        </p:txBody>
      </p:sp>
      <p:sp>
        <p:nvSpPr>
          <p:cNvPr id="186377" name="Rectangle 9"/>
          <p:cNvSpPr>
            <a:spLocks noChangeArrowheads="1"/>
          </p:cNvSpPr>
          <p:nvPr/>
        </p:nvSpPr>
        <p:spPr bwMode="auto">
          <a:xfrm>
            <a:off x="6500813" y="4291013"/>
            <a:ext cx="922337"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305, 20K</a:t>
            </a:r>
          </a:p>
        </p:txBody>
      </p:sp>
      <p:sp>
        <p:nvSpPr>
          <p:cNvPr id="186378" name="Rectangle 10"/>
          <p:cNvSpPr>
            <a:spLocks noChangeArrowheads="1"/>
          </p:cNvSpPr>
          <p:nvPr/>
        </p:nvSpPr>
        <p:spPr bwMode="auto">
          <a:xfrm>
            <a:off x="1679575" y="3249613"/>
            <a:ext cx="9318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customer</a:t>
            </a:r>
          </a:p>
        </p:txBody>
      </p:sp>
      <p:sp>
        <p:nvSpPr>
          <p:cNvPr id="186379" name="Rectangle 11"/>
          <p:cNvSpPr>
            <a:spLocks noChangeArrowheads="1"/>
          </p:cNvSpPr>
          <p:nvPr/>
        </p:nvSpPr>
        <p:spPr bwMode="auto">
          <a:xfrm>
            <a:off x="6451600" y="3095625"/>
            <a:ext cx="8175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account</a:t>
            </a:r>
          </a:p>
        </p:txBody>
      </p:sp>
      <p:sp>
        <p:nvSpPr>
          <p:cNvPr id="186380" name="Rectangle 12"/>
          <p:cNvSpPr>
            <a:spLocks noGrp="1" noChangeArrowheads="1"/>
          </p:cNvSpPr>
          <p:nvPr>
            <p:ph type="title"/>
          </p:nvPr>
        </p:nvSpPr>
        <p:spPr>
          <a:xfrm>
            <a:off x="482544" y="0"/>
            <a:ext cx="8229600" cy="1143000"/>
          </a:xfrm>
        </p:spPr>
        <p:txBody>
          <a:bodyPr/>
          <a:lstStyle/>
          <a:p>
            <a:r>
              <a:rPr lang="en-US" b="1" dirty="0">
                <a:solidFill>
                  <a:srgbClr val="FFFF00"/>
                </a:solidFill>
                <a:latin typeface="Times New Roman" pitchFamily="18" charset="0"/>
              </a:rPr>
              <a:t>Relationships</a:t>
            </a:r>
          </a:p>
        </p:txBody>
      </p:sp>
      <p:sp>
        <p:nvSpPr>
          <p:cNvPr id="186381" name="Rectangle 13"/>
          <p:cNvSpPr>
            <a:spLocks noGrp="1" noChangeArrowheads="1"/>
          </p:cNvSpPr>
          <p:nvPr>
            <p:ph type="body" idx="1"/>
          </p:nvPr>
        </p:nvSpPr>
        <p:spPr>
          <a:xfrm>
            <a:off x="685800" y="1524000"/>
            <a:ext cx="7339013" cy="1531938"/>
          </a:xfrm>
        </p:spPr>
        <p:txBody>
          <a:bodyPr/>
          <a:lstStyle/>
          <a:p>
            <a:r>
              <a:rPr lang="en-US" sz="2000">
                <a:latin typeface="Times New Roman" pitchFamily="18" charset="0"/>
              </a:rPr>
              <a:t>Relationship: association of multiple entities</a:t>
            </a:r>
          </a:p>
          <a:p>
            <a:r>
              <a:rPr lang="en-US" sz="2000">
                <a:latin typeface="Times New Roman" pitchFamily="18" charset="0"/>
              </a:rPr>
              <a:t>Relationship Set: </a:t>
            </a:r>
          </a:p>
          <a:p>
            <a:pPr lvl="1"/>
            <a:r>
              <a:rPr lang="en-US" sz="2000">
                <a:latin typeface="Times New Roman" pitchFamily="18" charset="0"/>
              </a:rPr>
              <a:t>set of relationships over the same entity sets</a:t>
            </a:r>
          </a:p>
          <a:p>
            <a:pPr lvl="1"/>
            <a:r>
              <a:rPr lang="en-US" sz="2000">
                <a:latin typeface="Times New Roman" pitchFamily="18" charset="0"/>
              </a:rPr>
              <a:t>binary, ternary, 4-nary, …n-nary</a:t>
            </a:r>
          </a:p>
        </p:txBody>
      </p:sp>
      <p:sp>
        <p:nvSpPr>
          <p:cNvPr id="186382" name="Oval 14"/>
          <p:cNvSpPr>
            <a:spLocks noChangeArrowheads="1"/>
          </p:cNvSpPr>
          <p:nvPr/>
        </p:nvSpPr>
        <p:spPr bwMode="auto">
          <a:xfrm>
            <a:off x="4530725" y="3735388"/>
            <a:ext cx="407988" cy="12080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3" name="Oval 15"/>
          <p:cNvSpPr>
            <a:spLocks noChangeArrowheads="1"/>
          </p:cNvSpPr>
          <p:nvPr/>
        </p:nvSpPr>
        <p:spPr bwMode="auto">
          <a:xfrm>
            <a:off x="4672013" y="39163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4" name="Oval 16"/>
          <p:cNvSpPr>
            <a:spLocks noChangeArrowheads="1"/>
          </p:cNvSpPr>
          <p:nvPr/>
        </p:nvSpPr>
        <p:spPr bwMode="auto">
          <a:xfrm>
            <a:off x="4672013" y="42211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5" name="Oval 17"/>
          <p:cNvSpPr>
            <a:spLocks noChangeArrowheads="1"/>
          </p:cNvSpPr>
          <p:nvPr/>
        </p:nvSpPr>
        <p:spPr bwMode="auto">
          <a:xfrm>
            <a:off x="4672013" y="45259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6" name="Oval 18"/>
          <p:cNvSpPr>
            <a:spLocks noChangeArrowheads="1"/>
          </p:cNvSpPr>
          <p:nvPr/>
        </p:nvSpPr>
        <p:spPr bwMode="auto">
          <a:xfrm>
            <a:off x="4681538" y="4699000"/>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7" name="Line 19"/>
          <p:cNvSpPr>
            <a:spLocks noChangeShapeType="1"/>
          </p:cNvSpPr>
          <p:nvPr/>
        </p:nvSpPr>
        <p:spPr bwMode="auto">
          <a:xfrm flipV="1">
            <a:off x="2995613" y="3916363"/>
            <a:ext cx="1676400" cy="2286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8" name="Line 20"/>
          <p:cNvSpPr>
            <a:spLocks noChangeShapeType="1"/>
          </p:cNvSpPr>
          <p:nvPr/>
        </p:nvSpPr>
        <p:spPr bwMode="auto">
          <a:xfrm>
            <a:off x="3063875" y="4516438"/>
            <a:ext cx="1647825" cy="36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9" name="Line 21"/>
          <p:cNvSpPr>
            <a:spLocks noChangeShapeType="1"/>
          </p:cNvSpPr>
          <p:nvPr/>
        </p:nvSpPr>
        <p:spPr bwMode="auto">
          <a:xfrm>
            <a:off x="3071813" y="4221163"/>
            <a:ext cx="1570037" cy="269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0" name="Line 22"/>
          <p:cNvSpPr>
            <a:spLocks noChangeShapeType="1"/>
          </p:cNvSpPr>
          <p:nvPr/>
        </p:nvSpPr>
        <p:spPr bwMode="auto">
          <a:xfrm>
            <a:off x="3063875" y="4668838"/>
            <a:ext cx="1647825" cy="571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1" name="Line 23"/>
          <p:cNvSpPr>
            <a:spLocks noChangeShapeType="1"/>
          </p:cNvSpPr>
          <p:nvPr/>
        </p:nvSpPr>
        <p:spPr bwMode="auto">
          <a:xfrm flipV="1">
            <a:off x="4672013" y="3840163"/>
            <a:ext cx="1828800" cy="1524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2" name="Line 24"/>
          <p:cNvSpPr>
            <a:spLocks noChangeShapeType="1"/>
          </p:cNvSpPr>
          <p:nvPr/>
        </p:nvSpPr>
        <p:spPr bwMode="auto">
          <a:xfrm>
            <a:off x="4672013" y="4248150"/>
            <a:ext cx="1782762" cy="1444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3" name="Line 25"/>
          <p:cNvSpPr>
            <a:spLocks noChangeShapeType="1"/>
          </p:cNvSpPr>
          <p:nvPr/>
        </p:nvSpPr>
        <p:spPr bwMode="auto">
          <a:xfrm>
            <a:off x="4740275" y="4733925"/>
            <a:ext cx="1709738" cy="635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4" name="Line 26"/>
          <p:cNvSpPr>
            <a:spLocks noChangeShapeType="1"/>
          </p:cNvSpPr>
          <p:nvPr/>
        </p:nvSpPr>
        <p:spPr bwMode="auto">
          <a:xfrm flipV="1">
            <a:off x="4681538" y="4471988"/>
            <a:ext cx="1743075" cy="1095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5" name="Rectangle 27"/>
          <p:cNvSpPr>
            <a:spLocks noChangeArrowheads="1"/>
          </p:cNvSpPr>
          <p:nvPr/>
        </p:nvSpPr>
        <p:spPr bwMode="auto">
          <a:xfrm>
            <a:off x="3817938" y="3052763"/>
            <a:ext cx="1789112" cy="581025"/>
          </a:xfrm>
          <a:prstGeom prst="rect">
            <a:avLst/>
          </a:prstGeom>
          <a:noFill/>
          <a:ln w="19050">
            <a:noFill/>
            <a:miter lim="800000"/>
            <a:headEnd/>
            <a:tailEnd/>
          </a:ln>
          <a:effectLst/>
        </p:spPr>
        <p:txBody>
          <a:bodyPr lIns="92075" tIns="46038" rIns="92075" bIns="46038">
            <a:spAutoFit/>
          </a:bodyPr>
          <a:lstStyle/>
          <a:p>
            <a:pPr algn="ctr" eaLnBrk="0" hangingPunct="0"/>
            <a:r>
              <a:rPr lang="en-US" sz="1600">
                <a:latin typeface="Times New Roman" pitchFamily="18" charset="0"/>
              </a:rPr>
              <a:t>Custom-Account</a:t>
            </a:r>
          </a:p>
          <a:p>
            <a:pPr algn="ctr" eaLnBrk="0" hangingPunct="0"/>
            <a:r>
              <a:rPr lang="en-US" sz="1600">
                <a:latin typeface="Times New Roman" pitchFamily="18" charset="0"/>
              </a:rPr>
              <a:t> Relationship set</a:t>
            </a:r>
          </a:p>
        </p:txBody>
      </p:sp>
      <p:sp>
        <p:nvSpPr>
          <p:cNvPr id="186396" name="Text Box 28"/>
          <p:cNvSpPr txBox="1">
            <a:spLocks noChangeArrowheads="1"/>
          </p:cNvSpPr>
          <p:nvPr/>
        </p:nvSpPr>
        <p:spPr bwMode="auto">
          <a:xfrm>
            <a:off x="3917950" y="5213350"/>
            <a:ext cx="3482975" cy="915988"/>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1800">
                <a:latin typeface="Times New Roman" pitchFamily="18" charset="0"/>
              </a:rPr>
              <a:t>Visualizing relationships as a table. Each row: pair of entities participating in the relationship</a:t>
            </a:r>
          </a:p>
        </p:txBody>
      </p:sp>
      <p:sp>
        <p:nvSpPr>
          <p:cNvPr id="186397" name="Line 29"/>
          <p:cNvSpPr>
            <a:spLocks noChangeShapeType="1"/>
          </p:cNvSpPr>
          <p:nvPr/>
        </p:nvSpPr>
        <p:spPr bwMode="auto">
          <a:xfrm flipH="1">
            <a:off x="2949575" y="5611813"/>
            <a:ext cx="939800" cy="114300"/>
          </a:xfrm>
          <a:prstGeom prst="line">
            <a:avLst/>
          </a:prstGeom>
          <a:noFill/>
          <a:ln w="19050">
            <a:solidFill>
              <a:schemeClr val="tx1"/>
            </a:solidFill>
            <a:round/>
            <a:headEnd type="none" w="sm" len="sm"/>
            <a:tailEnd type="triangle" w="sm" len="sm"/>
          </a:ln>
          <a:effectLst/>
        </p:spPr>
        <p:txBody>
          <a:bodyPr anchor="ctr">
            <a:spAutoFit/>
          </a:bodyPr>
          <a:lstStyle/>
          <a:p>
            <a:endParaRPr lang="en-US"/>
          </a:p>
        </p:txBody>
      </p:sp>
      <p:graphicFrame>
        <p:nvGraphicFramePr>
          <p:cNvPr id="186398" name="Object 30"/>
          <p:cNvGraphicFramePr>
            <a:graphicFrameLocks noChangeAspect="1"/>
          </p:cNvGraphicFramePr>
          <p:nvPr/>
        </p:nvGraphicFramePr>
        <p:xfrm>
          <a:off x="1249363" y="5086350"/>
          <a:ext cx="2247900" cy="1344613"/>
        </p:xfrm>
        <a:graphic>
          <a:graphicData uri="http://schemas.openxmlformats.org/presentationml/2006/ole">
            <mc:AlternateContent xmlns:mc="http://schemas.openxmlformats.org/markup-compatibility/2006">
              <mc:Choice xmlns:v="urn:schemas-microsoft-com:vml" Requires="v">
                <p:oleObj spid="_x0000_s60418" name="Document" r:id="rId4" imgW="2396520" imgH="1706760" progId="Word.Document.8">
                  <p:embed/>
                </p:oleObj>
              </mc:Choice>
              <mc:Fallback>
                <p:oleObj name="Document" r:id="rId4" imgW="2396520" imgH="1706760" progId="Word.Document.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5086350"/>
                        <a:ext cx="2247900"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46031" y="-185787"/>
            <a:ext cx="8229600" cy="1143000"/>
          </a:xfrm>
          <a:noFill/>
          <a:ln/>
        </p:spPr>
        <p:txBody>
          <a:bodyPr lIns="92075" tIns="46038" rIns="92075" bIns="46038" anchor="ctr"/>
          <a:lstStyle/>
          <a:p>
            <a:r>
              <a:rPr lang="en-US" sz="4000" b="1" dirty="0">
                <a:solidFill>
                  <a:srgbClr val="FFFF00"/>
                </a:solidFill>
                <a:latin typeface="Times New Roman" pitchFamily="18" charset="0"/>
              </a:rPr>
              <a:t>ER Diagram</a:t>
            </a:r>
          </a:p>
        </p:txBody>
      </p:sp>
      <p:sp>
        <p:nvSpPr>
          <p:cNvPr id="266262" name="Text Box 22"/>
          <p:cNvSpPr txBox="1">
            <a:spLocks noChangeArrowheads="1"/>
          </p:cNvSpPr>
          <p:nvPr/>
        </p:nvSpPr>
        <p:spPr bwMode="auto">
          <a:xfrm>
            <a:off x="547688" y="3400425"/>
            <a:ext cx="8172450" cy="2903538"/>
          </a:xfrm>
          <a:prstGeom prst="rect">
            <a:avLst/>
          </a:prstGeom>
          <a:noFill/>
          <a:ln w="57150">
            <a:noFill/>
            <a:miter lim="800000"/>
            <a:headEnd type="none" w="sm" len="sm"/>
            <a:tailEnd type="none" w="sm" len="sm"/>
          </a:ln>
          <a:effectLst/>
        </p:spPr>
        <p:txBody>
          <a:bodyPr anchor="ctr"/>
          <a:lstStyle/>
          <a:p>
            <a:pPr>
              <a:spcBef>
                <a:spcPct val="20000"/>
              </a:spcBef>
              <a:buClr>
                <a:schemeClr val="tx1"/>
              </a:buClr>
              <a:buFontTx/>
              <a:buChar char="•"/>
            </a:pPr>
            <a:r>
              <a:rPr lang="en-US" sz="1600" dirty="0">
                <a:latin typeface="Times New Roman" pitchFamily="18" charset="0"/>
              </a:rPr>
              <a:t> </a:t>
            </a:r>
            <a:r>
              <a:rPr lang="en-US" sz="1800" dirty="0">
                <a:latin typeface="Times New Roman" pitchFamily="18" charset="0"/>
              </a:rPr>
              <a:t>Graphical representation of ER schema. Put as much information as possible.</a:t>
            </a:r>
          </a:p>
          <a:p>
            <a:pPr lvl="1" eaLnBrk="0" hangingPunct="0">
              <a:spcBef>
                <a:spcPct val="50000"/>
              </a:spcBef>
              <a:buFontTx/>
              <a:buChar char="•"/>
            </a:pPr>
            <a:r>
              <a:rPr lang="en-US" sz="1800" dirty="0">
                <a:latin typeface="Times New Roman" pitchFamily="18" charset="0"/>
              </a:rPr>
              <a:t> Entity set: rectangle</a:t>
            </a:r>
          </a:p>
          <a:p>
            <a:pPr lvl="1" eaLnBrk="0" hangingPunct="0">
              <a:spcBef>
                <a:spcPct val="50000"/>
              </a:spcBef>
              <a:buFontTx/>
              <a:buChar char="•"/>
            </a:pPr>
            <a:r>
              <a:rPr lang="en-US" sz="1800" dirty="0">
                <a:latin typeface="Times New Roman" pitchFamily="18" charset="0"/>
              </a:rPr>
              <a:t> Attribute: ellipse</a:t>
            </a:r>
          </a:p>
          <a:p>
            <a:pPr lvl="1" eaLnBrk="0" hangingPunct="0">
              <a:spcBef>
                <a:spcPct val="50000"/>
              </a:spcBef>
              <a:buFontTx/>
              <a:buChar char="•"/>
            </a:pPr>
            <a:r>
              <a:rPr lang="en-US" sz="1800" dirty="0">
                <a:latin typeface="Times New Roman" pitchFamily="18" charset="0"/>
              </a:rPr>
              <a:t> Derived attribute: dashed ellipse (“age”)</a:t>
            </a:r>
          </a:p>
          <a:p>
            <a:pPr lvl="1" eaLnBrk="0" hangingPunct="0">
              <a:spcBef>
                <a:spcPct val="50000"/>
              </a:spcBef>
              <a:buFontTx/>
              <a:buChar char="•"/>
            </a:pPr>
            <a:r>
              <a:rPr lang="en-US" sz="1800" dirty="0">
                <a:latin typeface="Times New Roman" pitchFamily="18" charset="0"/>
              </a:rPr>
              <a:t> </a:t>
            </a:r>
            <a:r>
              <a:rPr lang="en-US" sz="1800" dirty="0" err="1">
                <a:latin typeface="Times New Roman" pitchFamily="18" charset="0"/>
              </a:rPr>
              <a:t>Multivalued</a:t>
            </a:r>
            <a:r>
              <a:rPr lang="en-US" sz="1800" dirty="0">
                <a:latin typeface="Times New Roman" pitchFamily="18" charset="0"/>
              </a:rPr>
              <a:t> attribute: double ellipse (“</a:t>
            </a:r>
            <a:r>
              <a:rPr lang="en-US" sz="1800" dirty="0" err="1">
                <a:latin typeface="Times New Roman" pitchFamily="18" charset="0"/>
              </a:rPr>
              <a:t>tel</a:t>
            </a:r>
            <a:r>
              <a:rPr lang="en-US" sz="1800" dirty="0">
                <a:latin typeface="Times New Roman" pitchFamily="18" charset="0"/>
              </a:rPr>
              <a:t>”)</a:t>
            </a:r>
          </a:p>
          <a:p>
            <a:pPr lvl="1" eaLnBrk="0" hangingPunct="0">
              <a:spcBef>
                <a:spcPct val="50000"/>
              </a:spcBef>
              <a:buFontTx/>
              <a:buChar char="•"/>
            </a:pPr>
            <a:r>
              <a:rPr lang="en-US" sz="1800" dirty="0">
                <a:latin typeface="Times New Roman" pitchFamily="18" charset="0"/>
              </a:rPr>
              <a:t> Relationship set: diamond, with lines connected to its entity sets. May have attributes, called “relationship attributes.”</a:t>
            </a:r>
          </a:p>
          <a:p>
            <a:pPr eaLnBrk="0" hangingPunct="0">
              <a:spcBef>
                <a:spcPct val="50000"/>
              </a:spcBef>
              <a:buFontTx/>
              <a:buChar char="•"/>
            </a:pPr>
            <a:r>
              <a:rPr lang="en-US" sz="1800" dirty="0">
                <a:latin typeface="Times New Roman" pitchFamily="18" charset="0"/>
              </a:rPr>
              <a:t>Not specified how to represent a composite attribute. </a:t>
            </a:r>
          </a:p>
        </p:txBody>
      </p:sp>
      <p:grpSp>
        <p:nvGrpSpPr>
          <p:cNvPr id="2" name="Group 71"/>
          <p:cNvGrpSpPr>
            <a:grpSpLocks/>
          </p:cNvGrpSpPr>
          <p:nvPr/>
        </p:nvGrpSpPr>
        <p:grpSpPr bwMode="auto">
          <a:xfrm>
            <a:off x="1103265" y="1201707"/>
            <a:ext cx="6583363" cy="1811337"/>
            <a:chOff x="610" y="1041"/>
            <a:chExt cx="4147" cy="1141"/>
          </a:xfrm>
        </p:grpSpPr>
        <p:sp>
          <p:nvSpPr>
            <p:cNvPr id="266263" name="Text Box 23"/>
            <p:cNvSpPr txBox="1">
              <a:spLocks noChangeArrowheads="1"/>
            </p:cNvSpPr>
            <p:nvPr/>
          </p:nvSpPr>
          <p:spPr bwMode="auto">
            <a:xfrm>
              <a:off x="1361" y="1588"/>
              <a:ext cx="623"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3" name="Group 24"/>
            <p:cNvGrpSpPr>
              <a:grpSpLocks/>
            </p:cNvGrpSpPr>
            <p:nvPr/>
          </p:nvGrpSpPr>
          <p:grpSpPr bwMode="auto">
            <a:xfrm>
              <a:off x="1131" y="1041"/>
              <a:ext cx="637" cy="244"/>
              <a:chOff x="616" y="1388"/>
              <a:chExt cx="637" cy="244"/>
            </a:xfrm>
          </p:grpSpPr>
          <p:sp>
            <p:nvSpPr>
              <p:cNvPr id="266265" name="Oval 25"/>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266266" name="Text Box 26"/>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4" name="Group 27"/>
            <p:cNvGrpSpPr>
              <a:grpSpLocks/>
            </p:cNvGrpSpPr>
            <p:nvPr/>
          </p:nvGrpSpPr>
          <p:grpSpPr bwMode="auto">
            <a:xfrm>
              <a:off x="1777" y="1044"/>
              <a:ext cx="544" cy="244"/>
              <a:chOff x="1455" y="1298"/>
              <a:chExt cx="544" cy="244"/>
            </a:xfrm>
          </p:grpSpPr>
          <p:sp>
            <p:nvSpPr>
              <p:cNvPr id="266268" name="Oval 28"/>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266269" name="Text Box 29"/>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5" name="Group 30"/>
            <p:cNvGrpSpPr>
              <a:grpSpLocks/>
            </p:cNvGrpSpPr>
            <p:nvPr/>
          </p:nvGrpSpPr>
          <p:grpSpPr bwMode="auto">
            <a:xfrm>
              <a:off x="3046" y="1132"/>
              <a:ext cx="820" cy="263"/>
              <a:chOff x="3065" y="1305"/>
              <a:chExt cx="820" cy="263"/>
            </a:xfrm>
          </p:grpSpPr>
          <p:sp>
            <p:nvSpPr>
              <p:cNvPr id="266271" name="Oval 3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266272" name="Text Box 3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6" name="Group 33"/>
            <p:cNvGrpSpPr>
              <a:grpSpLocks/>
            </p:cNvGrpSpPr>
            <p:nvPr/>
          </p:nvGrpSpPr>
          <p:grpSpPr bwMode="auto">
            <a:xfrm>
              <a:off x="694" y="1081"/>
              <a:ext cx="434" cy="250"/>
              <a:chOff x="378" y="1818"/>
              <a:chExt cx="434" cy="250"/>
            </a:xfrm>
          </p:grpSpPr>
          <p:sp>
            <p:nvSpPr>
              <p:cNvPr id="266274" name="Oval 34"/>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275" name="Text Box 35"/>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266276" name="Line 36"/>
            <p:cNvSpPr>
              <a:spLocks noChangeShapeType="1"/>
            </p:cNvSpPr>
            <p:nvPr/>
          </p:nvSpPr>
          <p:spPr bwMode="auto">
            <a:xfrm flipH="1" flipV="1">
              <a:off x="1039" y="1311"/>
              <a:ext cx="365" cy="248"/>
            </a:xfrm>
            <a:prstGeom prst="line">
              <a:avLst/>
            </a:prstGeom>
            <a:noFill/>
            <a:ln w="12700">
              <a:solidFill>
                <a:schemeClr val="tx1"/>
              </a:solidFill>
              <a:miter lim="800000"/>
              <a:headEnd/>
              <a:tailEnd/>
            </a:ln>
            <a:effectLst/>
          </p:spPr>
          <p:txBody>
            <a:bodyPr wrap="none">
              <a:spAutoFit/>
            </a:bodyPr>
            <a:lstStyle/>
            <a:p>
              <a:endParaRPr lang="en-US"/>
            </a:p>
          </p:txBody>
        </p:sp>
        <p:sp>
          <p:nvSpPr>
            <p:cNvPr id="266277" name="Line 37"/>
            <p:cNvSpPr>
              <a:spLocks noChangeShapeType="1"/>
            </p:cNvSpPr>
            <p:nvPr/>
          </p:nvSpPr>
          <p:spPr bwMode="auto">
            <a:xfrm flipH="1" flipV="1">
              <a:off x="1469" y="1295"/>
              <a:ext cx="174" cy="266"/>
            </a:xfrm>
            <a:prstGeom prst="line">
              <a:avLst/>
            </a:prstGeom>
            <a:noFill/>
            <a:ln w="12700">
              <a:solidFill>
                <a:schemeClr val="tx1"/>
              </a:solidFill>
              <a:miter lim="800000"/>
              <a:headEnd/>
              <a:tailEnd/>
            </a:ln>
            <a:effectLst/>
          </p:spPr>
          <p:txBody>
            <a:bodyPr>
              <a:spAutoFit/>
            </a:bodyPr>
            <a:lstStyle/>
            <a:p>
              <a:endParaRPr lang="en-US"/>
            </a:p>
          </p:txBody>
        </p:sp>
        <p:sp>
          <p:nvSpPr>
            <p:cNvPr id="266278" name="Line 38"/>
            <p:cNvSpPr>
              <a:spLocks noChangeShapeType="1"/>
            </p:cNvSpPr>
            <p:nvPr/>
          </p:nvSpPr>
          <p:spPr bwMode="auto">
            <a:xfrm flipV="1">
              <a:off x="1828" y="1283"/>
              <a:ext cx="162" cy="273"/>
            </a:xfrm>
            <a:prstGeom prst="line">
              <a:avLst/>
            </a:prstGeom>
            <a:noFill/>
            <a:ln w="12700">
              <a:solidFill>
                <a:schemeClr val="tx1"/>
              </a:solidFill>
              <a:miter lim="800000"/>
              <a:headEnd/>
              <a:tailEnd/>
            </a:ln>
            <a:effectLst/>
          </p:spPr>
          <p:txBody>
            <a:bodyPr>
              <a:spAutoFit/>
            </a:bodyPr>
            <a:lstStyle/>
            <a:p>
              <a:endParaRPr lang="en-US"/>
            </a:p>
          </p:txBody>
        </p:sp>
        <p:sp>
          <p:nvSpPr>
            <p:cNvPr id="266279" name="Line 39"/>
            <p:cNvSpPr>
              <a:spLocks noChangeShapeType="1"/>
            </p:cNvSpPr>
            <p:nvPr/>
          </p:nvSpPr>
          <p:spPr bwMode="auto">
            <a:xfrm flipV="1">
              <a:off x="1972" y="1332"/>
              <a:ext cx="538" cy="261"/>
            </a:xfrm>
            <a:prstGeom prst="line">
              <a:avLst/>
            </a:prstGeom>
            <a:noFill/>
            <a:ln w="12700">
              <a:solidFill>
                <a:schemeClr val="tx1"/>
              </a:solidFill>
              <a:miter lim="800000"/>
              <a:headEnd/>
              <a:tailEnd/>
            </a:ln>
            <a:effectLst/>
          </p:spPr>
          <p:txBody>
            <a:bodyPr>
              <a:spAutoFit/>
            </a:bodyPr>
            <a:lstStyle/>
            <a:p>
              <a:endParaRPr lang="en-US"/>
            </a:p>
          </p:txBody>
        </p:sp>
        <p:sp>
          <p:nvSpPr>
            <p:cNvPr id="266280" name="Text Box 40"/>
            <p:cNvSpPr txBox="1">
              <a:spLocks noChangeArrowheads="1"/>
            </p:cNvSpPr>
            <p:nvPr/>
          </p:nvSpPr>
          <p:spPr bwMode="auto">
            <a:xfrm>
              <a:off x="3612" y="1616"/>
              <a:ext cx="558"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7" name="Group 41"/>
            <p:cNvGrpSpPr>
              <a:grpSpLocks/>
            </p:cNvGrpSpPr>
            <p:nvPr/>
          </p:nvGrpSpPr>
          <p:grpSpPr bwMode="auto">
            <a:xfrm>
              <a:off x="3964" y="1104"/>
              <a:ext cx="793" cy="274"/>
              <a:chOff x="3983" y="1277"/>
              <a:chExt cx="793" cy="274"/>
            </a:xfrm>
          </p:grpSpPr>
          <p:sp>
            <p:nvSpPr>
              <p:cNvPr id="266282" name="Oval 42"/>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266283" name="Text Box 43"/>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8" name="Group 44"/>
            <p:cNvGrpSpPr>
              <a:grpSpLocks/>
            </p:cNvGrpSpPr>
            <p:nvPr/>
          </p:nvGrpSpPr>
          <p:grpSpPr bwMode="auto">
            <a:xfrm>
              <a:off x="2451" y="1125"/>
              <a:ext cx="514" cy="250"/>
              <a:chOff x="2086" y="1286"/>
              <a:chExt cx="514" cy="250"/>
            </a:xfrm>
          </p:grpSpPr>
          <p:sp>
            <p:nvSpPr>
              <p:cNvPr id="266285" name="Oval 45"/>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266286" name="Text Box 46"/>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266287" name="Line 47"/>
            <p:cNvSpPr>
              <a:spLocks noChangeShapeType="1"/>
            </p:cNvSpPr>
            <p:nvPr/>
          </p:nvSpPr>
          <p:spPr bwMode="auto">
            <a:xfrm flipH="1" flipV="1">
              <a:off x="3498" y="1379"/>
              <a:ext cx="328" cy="199"/>
            </a:xfrm>
            <a:prstGeom prst="line">
              <a:avLst/>
            </a:prstGeom>
            <a:noFill/>
            <a:ln w="12700">
              <a:solidFill>
                <a:schemeClr val="tx1"/>
              </a:solidFill>
              <a:miter lim="800000"/>
              <a:headEnd/>
              <a:tailEnd/>
            </a:ln>
            <a:effectLst/>
          </p:spPr>
          <p:txBody>
            <a:bodyPr>
              <a:spAutoFit/>
            </a:bodyPr>
            <a:lstStyle/>
            <a:p>
              <a:endParaRPr lang="en-US"/>
            </a:p>
          </p:txBody>
        </p:sp>
        <p:sp>
          <p:nvSpPr>
            <p:cNvPr id="266288" name="Line 48"/>
            <p:cNvSpPr>
              <a:spLocks noChangeShapeType="1"/>
            </p:cNvSpPr>
            <p:nvPr/>
          </p:nvSpPr>
          <p:spPr bwMode="auto">
            <a:xfrm flipV="1">
              <a:off x="4102" y="1363"/>
              <a:ext cx="204" cy="218"/>
            </a:xfrm>
            <a:prstGeom prst="line">
              <a:avLst/>
            </a:prstGeom>
            <a:noFill/>
            <a:ln w="12700">
              <a:solidFill>
                <a:schemeClr val="tx1"/>
              </a:solidFill>
              <a:miter lim="800000"/>
              <a:headEnd/>
              <a:tailEnd/>
            </a:ln>
            <a:effectLst/>
          </p:spPr>
          <p:txBody>
            <a:bodyPr>
              <a:spAutoFit/>
            </a:bodyPr>
            <a:lstStyle/>
            <a:p>
              <a:endParaRPr lang="en-US"/>
            </a:p>
          </p:txBody>
        </p:sp>
        <p:grpSp>
          <p:nvGrpSpPr>
            <p:cNvPr id="9" name="Group 49"/>
            <p:cNvGrpSpPr>
              <a:grpSpLocks/>
            </p:cNvGrpSpPr>
            <p:nvPr/>
          </p:nvGrpSpPr>
          <p:grpSpPr bwMode="auto">
            <a:xfrm>
              <a:off x="2360" y="1511"/>
              <a:ext cx="997" cy="347"/>
              <a:chOff x="2533" y="1678"/>
              <a:chExt cx="997" cy="347"/>
            </a:xfrm>
          </p:grpSpPr>
          <p:sp>
            <p:nvSpPr>
              <p:cNvPr id="266290" name="AutoShape 50"/>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266291" name="Text Box 51"/>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266292" name="Line 52"/>
            <p:cNvSpPr>
              <a:spLocks noChangeShapeType="1"/>
            </p:cNvSpPr>
            <p:nvPr/>
          </p:nvSpPr>
          <p:spPr bwMode="auto">
            <a:xfrm flipH="1" flipV="1">
              <a:off x="1987" y="1688"/>
              <a:ext cx="353" cy="1"/>
            </a:xfrm>
            <a:prstGeom prst="line">
              <a:avLst/>
            </a:prstGeom>
            <a:noFill/>
            <a:ln w="12700">
              <a:solidFill>
                <a:schemeClr val="tx1"/>
              </a:solidFill>
              <a:miter lim="800000"/>
              <a:headEnd/>
              <a:tailEnd/>
            </a:ln>
            <a:effectLst/>
          </p:spPr>
          <p:txBody>
            <a:bodyPr>
              <a:spAutoFit/>
            </a:bodyPr>
            <a:lstStyle/>
            <a:p>
              <a:endParaRPr lang="en-US"/>
            </a:p>
          </p:txBody>
        </p:sp>
        <p:sp>
          <p:nvSpPr>
            <p:cNvPr id="266293" name="Line 53"/>
            <p:cNvSpPr>
              <a:spLocks noChangeShapeType="1"/>
            </p:cNvSpPr>
            <p:nvPr/>
          </p:nvSpPr>
          <p:spPr bwMode="auto">
            <a:xfrm flipH="1" flipV="1">
              <a:off x="3365" y="1692"/>
              <a:ext cx="230" cy="1"/>
            </a:xfrm>
            <a:prstGeom prst="line">
              <a:avLst/>
            </a:prstGeom>
            <a:noFill/>
            <a:ln w="12700">
              <a:solidFill>
                <a:schemeClr val="tx1"/>
              </a:solidFill>
              <a:miter lim="800000"/>
              <a:headEnd/>
              <a:tailEnd/>
            </a:ln>
            <a:effectLst/>
          </p:spPr>
          <p:txBody>
            <a:bodyPr>
              <a:spAutoFit/>
            </a:bodyPr>
            <a:lstStyle/>
            <a:p>
              <a:endParaRPr lang="en-US"/>
            </a:p>
          </p:txBody>
        </p:sp>
        <p:sp>
          <p:nvSpPr>
            <p:cNvPr id="266294" name="Line 54"/>
            <p:cNvSpPr>
              <a:spLocks noChangeShapeType="1"/>
            </p:cNvSpPr>
            <p:nvPr/>
          </p:nvSpPr>
          <p:spPr bwMode="auto">
            <a:xfrm flipH="1" flipV="1">
              <a:off x="2854" y="1850"/>
              <a:ext cx="4" cy="143"/>
            </a:xfrm>
            <a:prstGeom prst="line">
              <a:avLst/>
            </a:prstGeom>
            <a:noFill/>
            <a:ln w="12700">
              <a:solidFill>
                <a:schemeClr val="tx1"/>
              </a:solidFill>
              <a:miter lim="800000"/>
              <a:headEnd/>
              <a:tailEnd/>
            </a:ln>
            <a:effectLst/>
          </p:spPr>
          <p:txBody>
            <a:bodyPr>
              <a:spAutoFit/>
            </a:bodyPr>
            <a:lstStyle/>
            <a:p>
              <a:endParaRPr lang="en-US"/>
            </a:p>
          </p:txBody>
        </p:sp>
        <p:grpSp>
          <p:nvGrpSpPr>
            <p:cNvPr id="10" name="Group 70"/>
            <p:cNvGrpSpPr>
              <a:grpSpLocks/>
            </p:cNvGrpSpPr>
            <p:nvPr/>
          </p:nvGrpSpPr>
          <p:grpSpPr bwMode="auto">
            <a:xfrm>
              <a:off x="2605" y="1970"/>
              <a:ext cx="636" cy="212"/>
              <a:chOff x="3162" y="1865"/>
              <a:chExt cx="636" cy="212"/>
            </a:xfrm>
          </p:grpSpPr>
          <p:sp>
            <p:nvSpPr>
              <p:cNvPr id="266296" name="Oval 56"/>
              <p:cNvSpPr>
                <a:spLocks noChangeArrowheads="1"/>
              </p:cNvSpPr>
              <p:nvPr/>
            </p:nvSpPr>
            <p:spPr bwMode="auto">
              <a:xfrm>
                <a:off x="3162" y="1887"/>
                <a:ext cx="636" cy="185"/>
              </a:xfrm>
              <a:prstGeom prst="ellipse">
                <a:avLst/>
              </a:prstGeom>
              <a:noFill/>
              <a:ln w="12700">
                <a:solidFill>
                  <a:schemeClr val="tx1"/>
                </a:solidFill>
                <a:miter lim="800000"/>
                <a:headEnd/>
                <a:tailEnd/>
              </a:ln>
              <a:effectLst/>
            </p:spPr>
            <p:txBody>
              <a:bodyPr wrap="none" anchor="ctr"/>
              <a:lstStyle/>
              <a:p>
                <a:endParaRPr lang="en-US"/>
              </a:p>
            </p:txBody>
          </p:sp>
          <p:sp>
            <p:nvSpPr>
              <p:cNvPr id="266297" name="Text Box 57"/>
              <p:cNvSpPr txBox="1">
                <a:spLocks noChangeArrowheads="1"/>
              </p:cNvSpPr>
              <p:nvPr/>
            </p:nvSpPr>
            <p:spPr bwMode="auto">
              <a:xfrm>
                <a:off x="3174" y="1865"/>
                <a:ext cx="579" cy="212"/>
              </a:xfrm>
              <a:prstGeom prst="rect">
                <a:avLst/>
              </a:prstGeom>
              <a:noFill/>
              <a:ln w="12700">
                <a:noFill/>
                <a:miter lim="800000"/>
                <a:headEnd/>
                <a:tailEnd/>
              </a:ln>
              <a:effectLst/>
            </p:spPr>
            <p:txBody>
              <a:bodyPr wrap="none">
                <a:spAutoFit/>
              </a:bodyPr>
              <a:lstStyle/>
              <a:p>
                <a:r>
                  <a:rPr lang="en-US" sz="1600">
                    <a:latin typeface="Times New Roman" pitchFamily="18" charset="0"/>
                  </a:rPr>
                  <a:t>opendate</a:t>
                </a:r>
              </a:p>
            </p:txBody>
          </p:sp>
        </p:grpSp>
        <p:sp>
          <p:nvSpPr>
            <p:cNvPr id="266299" name="Oval 59"/>
            <p:cNvSpPr>
              <a:spLocks noChangeArrowheads="1"/>
            </p:cNvSpPr>
            <p:nvPr/>
          </p:nvSpPr>
          <p:spPr bwMode="auto">
            <a:xfrm>
              <a:off x="610" y="1403"/>
              <a:ext cx="434" cy="216"/>
            </a:xfrm>
            <a:prstGeom prst="ellipse">
              <a:avLst/>
            </a:prstGeom>
            <a:noFill/>
            <a:ln w="12700">
              <a:solidFill>
                <a:schemeClr val="tx1"/>
              </a:solidFill>
              <a:prstDash val="dash"/>
              <a:miter lim="800000"/>
              <a:headEnd/>
              <a:tailEnd/>
            </a:ln>
            <a:effectLst/>
          </p:spPr>
          <p:txBody>
            <a:bodyPr wrap="none" anchor="ctr"/>
            <a:lstStyle/>
            <a:p>
              <a:endParaRPr lang="en-US"/>
            </a:p>
          </p:txBody>
        </p:sp>
        <p:sp>
          <p:nvSpPr>
            <p:cNvPr id="266300" name="Text Box 60"/>
            <p:cNvSpPr txBox="1">
              <a:spLocks noChangeArrowheads="1"/>
            </p:cNvSpPr>
            <p:nvPr/>
          </p:nvSpPr>
          <p:spPr bwMode="auto">
            <a:xfrm>
              <a:off x="696" y="1394"/>
              <a:ext cx="294" cy="212"/>
            </a:xfrm>
            <a:prstGeom prst="rect">
              <a:avLst/>
            </a:prstGeom>
            <a:noFill/>
            <a:ln w="12700">
              <a:noFill/>
              <a:miter lim="800000"/>
              <a:headEnd/>
              <a:tailEnd/>
            </a:ln>
            <a:effectLst/>
          </p:spPr>
          <p:txBody>
            <a:bodyPr wrap="none">
              <a:spAutoFit/>
            </a:bodyPr>
            <a:lstStyle/>
            <a:p>
              <a:r>
                <a:rPr lang="en-US" sz="1600">
                  <a:latin typeface="Times New Roman" pitchFamily="18" charset="0"/>
                </a:rPr>
                <a:t>age</a:t>
              </a:r>
            </a:p>
          </p:txBody>
        </p:sp>
        <p:sp>
          <p:nvSpPr>
            <p:cNvPr id="266302" name="Oval 62"/>
            <p:cNvSpPr>
              <a:spLocks noChangeArrowheads="1"/>
            </p:cNvSpPr>
            <p:nvPr/>
          </p:nvSpPr>
          <p:spPr bwMode="auto">
            <a:xfrm>
              <a:off x="641" y="1713"/>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3" name="Text Box 63"/>
            <p:cNvSpPr txBox="1">
              <a:spLocks noChangeArrowheads="1"/>
            </p:cNvSpPr>
            <p:nvPr/>
          </p:nvSpPr>
          <p:spPr bwMode="auto">
            <a:xfrm>
              <a:off x="715" y="1697"/>
              <a:ext cx="308" cy="212"/>
            </a:xfrm>
            <a:prstGeom prst="rect">
              <a:avLst/>
            </a:prstGeom>
            <a:noFill/>
            <a:ln w="12700">
              <a:noFill/>
              <a:miter lim="800000"/>
              <a:headEnd/>
              <a:tailEnd/>
            </a:ln>
            <a:effectLst/>
          </p:spPr>
          <p:txBody>
            <a:bodyPr wrap="none">
              <a:spAutoFit/>
            </a:bodyPr>
            <a:lstStyle/>
            <a:p>
              <a:r>
                <a:rPr lang="en-US" sz="1600">
                  <a:latin typeface="Times New Roman" pitchFamily="18" charset="0"/>
                </a:rPr>
                <a:t>dob</a:t>
              </a:r>
            </a:p>
          </p:txBody>
        </p:sp>
        <p:sp>
          <p:nvSpPr>
            <p:cNvPr id="266304" name="Line 64"/>
            <p:cNvSpPr>
              <a:spLocks noChangeShapeType="1"/>
            </p:cNvSpPr>
            <p:nvPr/>
          </p:nvSpPr>
          <p:spPr bwMode="auto">
            <a:xfrm flipH="1" flipV="1">
              <a:off x="1042" y="1556"/>
              <a:ext cx="327" cy="112"/>
            </a:xfrm>
            <a:prstGeom prst="line">
              <a:avLst/>
            </a:prstGeom>
            <a:noFill/>
            <a:ln w="12700">
              <a:solidFill>
                <a:schemeClr val="tx1"/>
              </a:solidFill>
              <a:miter lim="800000"/>
              <a:headEnd/>
              <a:tailEnd/>
            </a:ln>
            <a:effectLst/>
          </p:spPr>
          <p:txBody>
            <a:bodyPr>
              <a:spAutoFit/>
            </a:bodyPr>
            <a:lstStyle/>
            <a:p>
              <a:endParaRPr lang="en-US"/>
            </a:p>
          </p:txBody>
        </p:sp>
        <p:sp>
          <p:nvSpPr>
            <p:cNvPr id="266305" name="Line 65"/>
            <p:cNvSpPr>
              <a:spLocks noChangeShapeType="1"/>
            </p:cNvSpPr>
            <p:nvPr/>
          </p:nvSpPr>
          <p:spPr bwMode="auto">
            <a:xfrm flipH="1">
              <a:off x="1055" y="1780"/>
              <a:ext cx="303" cy="30"/>
            </a:xfrm>
            <a:prstGeom prst="line">
              <a:avLst/>
            </a:prstGeom>
            <a:noFill/>
            <a:ln w="12700">
              <a:solidFill>
                <a:schemeClr val="tx1"/>
              </a:solidFill>
              <a:miter lim="800000"/>
              <a:headEnd/>
              <a:tailEnd/>
            </a:ln>
            <a:effectLst/>
          </p:spPr>
          <p:txBody>
            <a:bodyPr>
              <a:spAutoFit/>
            </a:bodyPr>
            <a:lstStyle/>
            <a:p>
              <a:endParaRPr lang="en-US"/>
            </a:p>
          </p:txBody>
        </p:sp>
        <p:sp>
          <p:nvSpPr>
            <p:cNvPr id="266306" name="Oval 66"/>
            <p:cNvSpPr>
              <a:spLocks noChangeArrowheads="1"/>
            </p:cNvSpPr>
            <p:nvPr/>
          </p:nvSpPr>
          <p:spPr bwMode="auto">
            <a:xfrm>
              <a:off x="2013" y="1871"/>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7" name="Text Box 67"/>
            <p:cNvSpPr txBox="1">
              <a:spLocks noChangeArrowheads="1"/>
            </p:cNvSpPr>
            <p:nvPr/>
          </p:nvSpPr>
          <p:spPr bwMode="auto">
            <a:xfrm>
              <a:off x="2067" y="1873"/>
              <a:ext cx="245" cy="212"/>
            </a:xfrm>
            <a:prstGeom prst="rect">
              <a:avLst/>
            </a:prstGeom>
            <a:noFill/>
            <a:ln w="12700">
              <a:noFill/>
              <a:miter lim="800000"/>
              <a:headEnd/>
              <a:tailEnd/>
            </a:ln>
            <a:effectLst/>
          </p:spPr>
          <p:txBody>
            <a:bodyPr wrap="none">
              <a:spAutoFit/>
            </a:bodyPr>
            <a:lstStyle/>
            <a:p>
              <a:r>
                <a:rPr lang="en-US" sz="1600">
                  <a:latin typeface="Times New Roman" pitchFamily="18" charset="0"/>
                </a:rPr>
                <a:t>tel</a:t>
              </a:r>
            </a:p>
          </p:txBody>
        </p:sp>
        <p:sp>
          <p:nvSpPr>
            <p:cNvPr id="266308" name="Oval 68"/>
            <p:cNvSpPr>
              <a:spLocks noChangeArrowheads="1"/>
            </p:cNvSpPr>
            <p:nvPr/>
          </p:nvSpPr>
          <p:spPr bwMode="auto">
            <a:xfrm>
              <a:off x="1997" y="1849"/>
              <a:ext cx="465" cy="259"/>
            </a:xfrm>
            <a:prstGeom prst="ellipse">
              <a:avLst/>
            </a:prstGeom>
            <a:noFill/>
            <a:ln w="12700">
              <a:solidFill>
                <a:schemeClr val="tx1"/>
              </a:solidFill>
              <a:miter lim="800000"/>
              <a:headEnd/>
              <a:tailEnd/>
            </a:ln>
            <a:effectLst/>
          </p:spPr>
          <p:txBody>
            <a:bodyPr wrap="none" anchor="ctr"/>
            <a:lstStyle/>
            <a:p>
              <a:endParaRPr lang="en-US"/>
            </a:p>
          </p:txBody>
        </p:sp>
        <p:sp>
          <p:nvSpPr>
            <p:cNvPr id="266309" name="Line 69"/>
            <p:cNvSpPr>
              <a:spLocks noChangeShapeType="1"/>
            </p:cNvSpPr>
            <p:nvPr/>
          </p:nvSpPr>
          <p:spPr bwMode="auto">
            <a:xfrm flipH="1" flipV="1">
              <a:off x="1723" y="1809"/>
              <a:ext cx="298" cy="112"/>
            </a:xfrm>
            <a:prstGeom prst="line">
              <a:avLst/>
            </a:prstGeom>
            <a:noFill/>
            <a:ln w="12700">
              <a:solidFill>
                <a:schemeClr val="tx1"/>
              </a:solidFill>
              <a:miter lim="800000"/>
              <a:headEnd/>
              <a:tailEnd/>
            </a:ln>
            <a:effectLst/>
          </p:spPr>
          <p:txBody>
            <a:bodyPr>
              <a:spAutoFit/>
            </a:bodyPr>
            <a:lstStyle/>
            <a:p>
              <a:endParaRPr 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bwMode="auto">
          <a:xfrm>
            <a:off x="1511300" y="0"/>
            <a:ext cx="7632700" cy="6096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E-R Diagrams</a:t>
            </a:r>
          </a:p>
        </p:txBody>
      </p:sp>
      <p:pic>
        <p:nvPicPr>
          <p:cNvPr id="37891" name="Picture 3"/>
          <p:cNvPicPr>
            <a:picLocks noChangeAspect="1" noChangeArrowheads="1"/>
          </p:cNvPicPr>
          <p:nvPr/>
        </p:nvPicPr>
        <p:blipFill>
          <a:blip r:embed="rId2" cstate="print"/>
          <a:srcRect l="1064" t="30733" r="1064" b="30733"/>
          <a:stretch>
            <a:fillRect/>
          </a:stretch>
        </p:blipFill>
        <p:spPr bwMode="auto">
          <a:xfrm>
            <a:off x="539750" y="944563"/>
            <a:ext cx="7956550" cy="2178050"/>
          </a:xfrm>
          <a:prstGeom prst="rect">
            <a:avLst/>
          </a:prstGeom>
          <a:noFill/>
          <a:ln w="76200" cmpd="tri">
            <a:solidFill>
              <a:schemeClr val="tx2"/>
            </a:solidFill>
            <a:miter lim="800000"/>
            <a:headEnd/>
            <a:tailEnd/>
          </a:ln>
        </p:spPr>
      </p:pic>
      <p:sp>
        <p:nvSpPr>
          <p:cNvPr id="37892" name="Rectangle 4"/>
          <p:cNvSpPr>
            <a:spLocks noChangeArrowheads="1"/>
          </p:cNvSpPr>
          <p:nvPr/>
        </p:nvSpPr>
        <p:spPr bwMode="auto">
          <a:xfrm>
            <a:off x="503238" y="3321050"/>
            <a:ext cx="8218487" cy="282892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sz="2000" dirty="0">
                <a:latin typeface="+mj-lt"/>
              </a:rPr>
              <a:t>Rectangles represent entity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Diamonds represent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Lines link attributes to entity sets and entity sets to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Ellipses represent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Double ellipses represent </a:t>
            </a:r>
            <a:r>
              <a:rPr kumimoji="1" lang="en-US" sz="2000" dirty="0" err="1">
                <a:latin typeface="+mj-lt"/>
              </a:rPr>
              <a:t>multivalued</a:t>
            </a:r>
            <a:r>
              <a:rPr kumimoji="1" lang="en-US" sz="2000" dirty="0">
                <a:latin typeface="+mj-lt"/>
              </a:rPr>
              <a: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Dashed ellipses denote derived attributes.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Underline indicates primary key attributes (will study later)</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bwMode="auto">
          <a:xfrm>
            <a:off x="1541463" y="0"/>
            <a:ext cx="7448550"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2700">
                <a:latin typeface="Tahoma" pitchFamily="34" charset="0"/>
              </a:rPr>
              <a:t>E-R Diagram With Composite, Multivalued, and Derived Attributes</a:t>
            </a:r>
          </a:p>
        </p:txBody>
      </p:sp>
      <p:pic>
        <p:nvPicPr>
          <p:cNvPr id="41987" name="Picture 3"/>
          <p:cNvPicPr>
            <a:picLocks noChangeAspect="1" noChangeArrowheads="1"/>
          </p:cNvPicPr>
          <p:nvPr/>
        </p:nvPicPr>
        <p:blipFill>
          <a:blip r:embed="rId2" cstate="print"/>
          <a:srcRect l="948" t="14647" r="1704" b="16919"/>
          <a:stretch>
            <a:fillRect/>
          </a:stretch>
        </p:blipFill>
        <p:spPr bwMode="auto">
          <a:xfrm>
            <a:off x="373063" y="1201738"/>
            <a:ext cx="8448675" cy="4819650"/>
          </a:xfrm>
          <a:prstGeom prst="rect">
            <a:avLst/>
          </a:prstGeom>
          <a:noFill/>
          <a:ln w="76200" cmpd="tri">
            <a:solidFill>
              <a:schemeClr val="tx2"/>
            </a:solidFill>
            <a:miter lim="800000"/>
            <a:headEnd/>
            <a:tailEnd/>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bwMode="auto">
          <a:xfrm>
            <a:off x="1577975" y="0"/>
            <a:ext cx="7566025" cy="690563"/>
          </a:xfrm>
          <a:noFill/>
          <a:ln>
            <a:miter lim="800000"/>
            <a:headEnd/>
            <a:tailEnd/>
          </a:ln>
        </p:spPr>
        <p:txBody>
          <a:bodyPr vert="horz" wrap="square" lIns="91440" tIns="45720" rIns="91440" bIns="45720" numCol="1" anchor="t" compatLnSpc="1">
            <a:prstTxWarp prst="textNoShape">
              <a:avLst/>
            </a:prstTxWarp>
          </a:bodyPr>
          <a:lstStyle/>
          <a:p>
            <a:r>
              <a:rPr lang="en-US" sz="3000"/>
              <a:t>E-R Diagram for Hospital Management System</a:t>
            </a:r>
          </a:p>
        </p:txBody>
      </p:sp>
      <p:pic>
        <p:nvPicPr>
          <p:cNvPr id="43011" name="Picture 3"/>
          <p:cNvPicPr>
            <a:picLocks noChangeAspect="1" noChangeArrowheads="1"/>
          </p:cNvPicPr>
          <p:nvPr/>
        </p:nvPicPr>
        <p:blipFill>
          <a:blip r:embed="rId2" cstate="print"/>
          <a:srcRect/>
          <a:stretch>
            <a:fillRect/>
          </a:stretch>
        </p:blipFill>
        <p:spPr bwMode="auto">
          <a:xfrm>
            <a:off x="336550" y="873125"/>
            <a:ext cx="8142288" cy="5524500"/>
          </a:xfrm>
          <a:prstGeom prst="rect">
            <a:avLst/>
          </a:prstGeom>
          <a:noFill/>
          <a:ln w="9525">
            <a:noFill/>
            <a:miter lim="800000"/>
            <a:headEnd/>
            <a:tailEnd/>
          </a:ln>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r>
              <a:rPr lang="en-US" sz="3000"/>
              <a:t>ER Diagram for Library Management System</a:t>
            </a:r>
          </a:p>
        </p:txBody>
      </p:sp>
      <p:sp>
        <p:nvSpPr>
          <p:cNvPr id="44035" name="Subtitle 2"/>
          <p:cNvSpPr>
            <a:spLocks noGrp="1"/>
          </p:cNvSpPr>
          <p:nvPr>
            <p:ph type="subTitle" idx="1"/>
          </p:nvPr>
        </p:nvSpPr>
        <p:spPr>
          <a:xfrm>
            <a:off x="373063" y="1092200"/>
            <a:ext cx="8470900" cy="4491038"/>
          </a:xfrm>
        </p:spPr>
        <p:txBody>
          <a:bodyPr/>
          <a:lstStyle/>
          <a:p>
            <a:endParaRPr lang="en-US"/>
          </a:p>
        </p:txBody>
      </p:sp>
      <p:pic>
        <p:nvPicPr>
          <p:cNvPr id="44036" name="Picture 2"/>
          <p:cNvPicPr>
            <a:picLocks noChangeAspect="1" noChangeArrowheads="1"/>
          </p:cNvPicPr>
          <p:nvPr/>
        </p:nvPicPr>
        <p:blipFill>
          <a:blip r:embed="rId2" cstate="print"/>
          <a:srcRect/>
          <a:stretch>
            <a:fillRect/>
          </a:stretch>
        </p:blipFill>
        <p:spPr bwMode="auto">
          <a:xfrm>
            <a:off x="1943100" y="836613"/>
            <a:ext cx="4783138" cy="5594350"/>
          </a:xfrm>
          <a:prstGeom prst="rect">
            <a:avLst/>
          </a:prstGeom>
          <a:noFill/>
          <a:ln w="9525">
            <a:noFill/>
            <a:miter lim="800000"/>
            <a:headEnd/>
            <a:tailEnd/>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bwMode="auto">
          <a:xfrm>
            <a:off x="1371600" y="69850"/>
            <a:ext cx="7772400" cy="76676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latin typeface="Tahoma" pitchFamily="34" charset="0"/>
              </a:rPr>
              <a:t>Advantages of Using DBMS</a:t>
            </a:r>
          </a:p>
        </p:txBody>
      </p:sp>
      <p:sp>
        <p:nvSpPr>
          <p:cNvPr id="6147" name="Rectangle 3"/>
          <p:cNvSpPr>
            <a:spLocks noGrp="1" noChangeArrowheads="1"/>
          </p:cNvSpPr>
          <p:nvPr>
            <p:ph type="subTitle" idx="1"/>
          </p:nvPr>
        </p:nvSpPr>
        <p:spPr>
          <a:xfrm>
            <a:off x="685800" y="1449388"/>
            <a:ext cx="6908800" cy="4494212"/>
          </a:xfrm>
        </p:spPr>
        <p:txBody>
          <a:bodyPr/>
          <a:lstStyle/>
          <a:p>
            <a:pPr algn="l" eaLnBrk="1" hangingPunct="1">
              <a:lnSpc>
                <a:spcPct val="80000"/>
              </a:lnSpc>
              <a:buFont typeface="Wingdings" pitchFamily="2" charset="2"/>
              <a:buChar char="v"/>
            </a:pPr>
            <a:r>
              <a:rPr lang="en-US" dirty="0">
                <a:latin typeface="+mj-lt"/>
              </a:rPr>
              <a:t> No Data Redundancy </a:t>
            </a:r>
          </a:p>
          <a:p>
            <a:pPr algn="l" eaLnBrk="1" hangingPunct="1">
              <a:lnSpc>
                <a:spcPct val="80000"/>
              </a:lnSpc>
              <a:buFont typeface="Wingdings" pitchFamily="2" charset="2"/>
              <a:buChar char="v"/>
            </a:pPr>
            <a:r>
              <a:rPr lang="en-US" dirty="0">
                <a:latin typeface="+mj-lt"/>
              </a:rPr>
              <a:t> Data Consistency </a:t>
            </a:r>
          </a:p>
          <a:p>
            <a:pPr algn="l" eaLnBrk="1" hangingPunct="1">
              <a:lnSpc>
                <a:spcPct val="80000"/>
              </a:lnSpc>
              <a:buFont typeface="Wingdings" pitchFamily="2" charset="2"/>
              <a:buChar char="v"/>
            </a:pPr>
            <a:r>
              <a:rPr lang="en-US" dirty="0">
                <a:latin typeface="+mj-lt"/>
              </a:rPr>
              <a:t> Mass Data Storage</a:t>
            </a:r>
          </a:p>
          <a:p>
            <a:pPr algn="l" eaLnBrk="1" hangingPunct="1">
              <a:lnSpc>
                <a:spcPct val="80000"/>
              </a:lnSpc>
              <a:buFont typeface="Wingdings" pitchFamily="2" charset="2"/>
              <a:buChar char="v"/>
            </a:pPr>
            <a:r>
              <a:rPr lang="en-US" dirty="0">
                <a:latin typeface="+mj-lt"/>
              </a:rPr>
              <a:t> Centralized Access</a:t>
            </a:r>
          </a:p>
          <a:p>
            <a:pPr algn="l" eaLnBrk="1" hangingPunct="1">
              <a:lnSpc>
                <a:spcPct val="80000"/>
              </a:lnSpc>
              <a:buFont typeface="Wingdings" pitchFamily="2" charset="2"/>
              <a:buChar char="v"/>
            </a:pPr>
            <a:r>
              <a:rPr lang="en-US" dirty="0">
                <a:latin typeface="+mj-lt"/>
              </a:rPr>
              <a:t> Automatic Backup Possible</a:t>
            </a:r>
          </a:p>
          <a:p>
            <a:pPr algn="l" eaLnBrk="1" hangingPunct="1">
              <a:lnSpc>
                <a:spcPct val="80000"/>
              </a:lnSpc>
              <a:buFont typeface="Wingdings" pitchFamily="2" charset="2"/>
              <a:buChar char="v"/>
            </a:pPr>
            <a:r>
              <a:rPr lang="en-US" dirty="0">
                <a:latin typeface="+mj-lt"/>
              </a:rPr>
              <a:t> Data Recovery Possible</a:t>
            </a:r>
          </a:p>
          <a:p>
            <a:pPr algn="l" eaLnBrk="1" hangingPunct="1">
              <a:lnSpc>
                <a:spcPct val="80000"/>
              </a:lnSpc>
              <a:buFont typeface="Wingdings" pitchFamily="2" charset="2"/>
              <a:buChar char="v"/>
            </a:pPr>
            <a:r>
              <a:rPr lang="en-US" dirty="0">
                <a:latin typeface="+mj-lt"/>
              </a:rPr>
              <a:t> Integrity Constraints</a:t>
            </a:r>
          </a:p>
          <a:p>
            <a:pPr algn="l" eaLnBrk="1" hangingPunct="1">
              <a:lnSpc>
                <a:spcPct val="80000"/>
              </a:lnSpc>
              <a:buFont typeface="Wingdings" pitchFamily="2" charset="2"/>
              <a:buChar char="v"/>
            </a:pPr>
            <a:r>
              <a:rPr lang="en-US" dirty="0">
                <a:latin typeface="+mj-lt"/>
              </a:rPr>
              <a:t> Easy </a:t>
            </a:r>
            <a:r>
              <a:rPr lang="en-US" dirty="0" err="1">
                <a:latin typeface="+mj-lt"/>
              </a:rPr>
              <a:t>updation</a:t>
            </a:r>
            <a:r>
              <a:rPr lang="en-US" dirty="0">
                <a:latin typeface="+mj-lt"/>
              </a:rPr>
              <a:t>  &amp; fetching of data </a:t>
            </a:r>
          </a:p>
          <a:p>
            <a:pPr algn="l" eaLnBrk="1" hangingPunct="1">
              <a:lnSpc>
                <a:spcPct val="80000"/>
              </a:lnSpc>
              <a:buFont typeface="Wingdings" pitchFamily="2" charset="2"/>
              <a:buChar char="v"/>
            </a:pPr>
            <a:r>
              <a:rPr lang="en-US" dirty="0">
                <a:latin typeface="+mj-lt"/>
              </a:rPr>
              <a:t> Only authorized Access </a:t>
            </a:r>
          </a:p>
          <a:p>
            <a:pPr algn="l" eaLnBrk="1" hangingPunct="1">
              <a:lnSpc>
                <a:spcPct val="80000"/>
              </a:lnSpc>
            </a:pPr>
            <a:endParaRPr lang="en-US" dirty="0">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b="1" dirty="0"/>
              <a:t>Types of Keys</a:t>
            </a:r>
          </a:p>
        </p:txBody>
      </p:sp>
      <p:sp>
        <p:nvSpPr>
          <p:cNvPr id="45059" name="Rectangle 3"/>
          <p:cNvSpPr>
            <a:spLocks noGrp="1" noChangeArrowheads="1"/>
          </p:cNvSpPr>
          <p:nvPr>
            <p:ph type="subTitle" idx="1"/>
          </p:nvPr>
        </p:nvSpPr>
        <p:spPr>
          <a:xfrm>
            <a:off x="304800" y="1016000"/>
            <a:ext cx="8458200" cy="5329238"/>
          </a:xfrm>
        </p:spPr>
        <p:txBody>
          <a:bodyPr/>
          <a:lstStyle/>
          <a:p>
            <a:pPr algn="just" eaLnBrk="1" hangingPunct="1">
              <a:lnSpc>
                <a:spcPct val="90000"/>
              </a:lnSpc>
            </a:pPr>
            <a:r>
              <a:rPr lang="en-US" sz="1800" b="1" dirty="0">
                <a:latin typeface="+mj-lt"/>
              </a:rPr>
              <a:t>Super Key</a:t>
            </a:r>
            <a:r>
              <a:rPr lang="en-US" sz="1800" dirty="0">
                <a:latin typeface="+mj-lt"/>
              </a:rPr>
              <a:t> is defined as a set of attributes within a table that uniquely identifies each record within a table. Super Key is a superset of Candidate key.</a:t>
            </a: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Candidate Key </a:t>
            </a:r>
            <a:r>
              <a:rPr lang="en-US" sz="1800" dirty="0">
                <a:latin typeface="+mj-lt"/>
              </a:rPr>
              <a:t>are </a:t>
            </a:r>
            <a:r>
              <a:rPr lang="en-US" sz="1800" b="1" dirty="0">
                <a:latin typeface="+mj-lt"/>
              </a:rPr>
              <a:t>minimal </a:t>
            </a:r>
            <a:r>
              <a:rPr lang="en-US" sz="1800" b="1" dirty="0" err="1">
                <a:latin typeface="+mj-lt"/>
              </a:rPr>
              <a:t>superkeys</a:t>
            </a:r>
            <a:r>
              <a:rPr lang="en-US" sz="1800" dirty="0">
                <a:latin typeface="+mj-lt"/>
              </a:rPr>
              <a:t> in an entity, one of those keys is selected to be the primary key.</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Primary Key </a:t>
            </a:r>
            <a:r>
              <a:rPr lang="en-US" sz="1800" dirty="0">
                <a:latin typeface="+mj-lt"/>
              </a:rPr>
              <a:t>is a candidate key that is chosen to uniquely identify entities within an entity set </a:t>
            </a:r>
            <a:r>
              <a:rPr lang="en-US" sz="1800" i="1" dirty="0">
                <a:latin typeface="+mj-lt"/>
              </a:rPr>
              <a:t>like: </a:t>
            </a:r>
            <a:r>
              <a:rPr lang="en-US" sz="1800" i="1" dirty="0" err="1">
                <a:latin typeface="+mj-lt"/>
              </a:rPr>
              <a:t>rollno</a:t>
            </a:r>
            <a:endParaRPr lang="en-US" sz="1800" i="1" dirty="0">
              <a:latin typeface="+mj-lt"/>
            </a:endParaRP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Foreign Key </a:t>
            </a:r>
            <a:r>
              <a:rPr lang="en-US" sz="1800" dirty="0">
                <a:latin typeface="+mj-lt"/>
              </a:rPr>
              <a:t>is an attribute in an another relation schema whose values are derived from the primary key of base relation.</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Composite key</a:t>
            </a:r>
            <a:r>
              <a:rPr lang="en-US" sz="1800" dirty="0">
                <a:latin typeface="+mj-lt"/>
              </a:rPr>
              <a:t> - Key that consist of two or more attributes that uniquely identify an entity </a:t>
            </a:r>
            <a:r>
              <a:rPr lang="en-US" sz="1800" dirty="0" err="1">
                <a:latin typeface="+mj-lt"/>
              </a:rPr>
              <a:t>occurance</a:t>
            </a:r>
            <a:r>
              <a:rPr lang="en-US" sz="1800" dirty="0">
                <a:latin typeface="+mj-lt"/>
              </a:rPr>
              <a:t> is called Composite key. But any attribute that makes up the Composite key is not a simple key in its own.</a:t>
            </a:r>
          </a:p>
          <a:p>
            <a:pPr algn="just" eaLnBrk="1" hangingPunct="1">
              <a:lnSpc>
                <a:spcPct val="90000"/>
              </a:lnSpc>
            </a:pPr>
            <a:r>
              <a:rPr lang="en-US" sz="1800" dirty="0">
                <a:latin typeface="+mj-lt"/>
              </a:rPr>
              <a:t> 	</a:t>
            </a:r>
          </a:p>
          <a:p>
            <a:pPr algn="just" eaLnBrk="1" hangingPunct="1">
              <a:lnSpc>
                <a:spcPct val="90000"/>
              </a:lnSpc>
            </a:pPr>
            <a:r>
              <a:rPr lang="en-US" sz="1800" b="1" dirty="0">
                <a:latin typeface="+mj-lt"/>
              </a:rPr>
              <a:t>Secondary key or Alternate Key</a:t>
            </a:r>
            <a:r>
              <a:rPr lang="en-US" sz="1800" dirty="0">
                <a:latin typeface="+mj-lt"/>
              </a:rPr>
              <a:t> - The candidate key which are not selected for primary key are known as secondary keys or alternative keys</a:t>
            </a:r>
            <a:endParaRPr lang="en-US" sz="1800" b="1" i="1" dirty="0">
              <a:latin typeface="+mj-lt"/>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01622" y="0"/>
            <a:ext cx="8229600" cy="1143000"/>
          </a:xfrm>
        </p:spPr>
        <p:txBody>
          <a:bodyPr/>
          <a:lstStyle/>
          <a:p>
            <a:r>
              <a:rPr lang="en-US" b="1" dirty="0">
                <a:solidFill>
                  <a:srgbClr val="FFFF00"/>
                </a:solidFill>
                <a:latin typeface="Times New Roman" pitchFamily="18" charset="0"/>
              </a:rPr>
              <a:t>Roles in a Relationship</a:t>
            </a:r>
          </a:p>
        </p:txBody>
      </p:sp>
      <p:sp>
        <p:nvSpPr>
          <p:cNvPr id="191491" name="Rectangle 3"/>
          <p:cNvSpPr>
            <a:spLocks noGrp="1" noChangeArrowheads="1"/>
          </p:cNvSpPr>
          <p:nvPr>
            <p:ph type="body" idx="1"/>
          </p:nvPr>
        </p:nvSpPr>
        <p:spPr>
          <a:xfrm>
            <a:off x="685800" y="1600200"/>
            <a:ext cx="7899400" cy="2924175"/>
          </a:xfrm>
        </p:spPr>
        <p:txBody>
          <a:bodyPr/>
          <a:lstStyle/>
          <a:p>
            <a:r>
              <a:rPr lang="en-US" sz="2800" dirty="0">
                <a:latin typeface="Times New Roman" pitchFamily="18" charset="0"/>
              </a:rPr>
              <a:t>Role: the function that an entity plays in a relationship</a:t>
            </a:r>
          </a:p>
          <a:p>
            <a:r>
              <a:rPr lang="en-US" sz="2800" dirty="0">
                <a:latin typeface="Times New Roman" pitchFamily="18" charset="0"/>
              </a:rPr>
              <a:t>Needed when entity set is related to itself via a relationship.</a:t>
            </a:r>
          </a:p>
        </p:txBody>
      </p:sp>
      <p:grpSp>
        <p:nvGrpSpPr>
          <p:cNvPr id="2" name="Group 14"/>
          <p:cNvGrpSpPr>
            <a:grpSpLocks/>
          </p:cNvGrpSpPr>
          <p:nvPr/>
        </p:nvGrpSpPr>
        <p:grpSpPr bwMode="auto">
          <a:xfrm>
            <a:off x="2159000" y="4867275"/>
            <a:ext cx="4049713" cy="1087438"/>
            <a:chOff x="1236" y="3332"/>
            <a:chExt cx="2551" cy="685"/>
          </a:xfrm>
        </p:grpSpPr>
        <p:sp>
          <p:nvSpPr>
            <p:cNvPr id="191493" name="Rectangle 5"/>
            <p:cNvSpPr>
              <a:spLocks noChangeArrowheads="1"/>
            </p:cNvSpPr>
            <p:nvPr/>
          </p:nvSpPr>
          <p:spPr bwMode="auto">
            <a:xfrm>
              <a:off x="1963" y="3729"/>
              <a:ext cx="1824" cy="288"/>
            </a:xfrm>
            <a:prstGeom prst="rect">
              <a:avLst/>
            </a:prstGeom>
            <a:noFill/>
            <a:ln w="19050">
              <a:noFill/>
              <a:miter lim="800000"/>
              <a:headEnd/>
              <a:tailEnd/>
            </a:ln>
            <a:effectLst/>
          </p:spPr>
          <p:txBody>
            <a:bodyPr wrap="none" anchor="ctr"/>
            <a:lstStyle/>
            <a:p>
              <a:endParaRPr lang="en-US"/>
            </a:p>
          </p:txBody>
        </p:sp>
        <p:sp>
          <p:nvSpPr>
            <p:cNvPr id="191494" name="Rectangle 6"/>
            <p:cNvSpPr>
              <a:spLocks noChangeArrowheads="1"/>
            </p:cNvSpPr>
            <p:nvPr/>
          </p:nvSpPr>
          <p:spPr bwMode="auto">
            <a:xfrm>
              <a:off x="1236" y="3486"/>
              <a:ext cx="708" cy="21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employee</a:t>
              </a:r>
            </a:p>
          </p:txBody>
        </p:sp>
        <p:sp>
          <p:nvSpPr>
            <p:cNvPr id="191495" name="AutoShape 7"/>
            <p:cNvSpPr>
              <a:spLocks noChangeArrowheads="1"/>
            </p:cNvSpPr>
            <p:nvPr/>
          </p:nvSpPr>
          <p:spPr bwMode="auto">
            <a:xfrm>
              <a:off x="2722" y="3428"/>
              <a:ext cx="830" cy="376"/>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works for</a:t>
              </a:r>
            </a:p>
          </p:txBody>
        </p:sp>
        <p:sp>
          <p:nvSpPr>
            <p:cNvPr id="191497" name="Text Box 9"/>
            <p:cNvSpPr txBox="1">
              <a:spLocks noChangeArrowheads="1"/>
            </p:cNvSpPr>
            <p:nvPr/>
          </p:nvSpPr>
          <p:spPr bwMode="auto">
            <a:xfrm>
              <a:off x="2209" y="3332"/>
              <a:ext cx="558"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manager</a:t>
              </a:r>
            </a:p>
          </p:txBody>
        </p:sp>
        <p:sp>
          <p:nvSpPr>
            <p:cNvPr id="191498" name="Text Box 10"/>
            <p:cNvSpPr txBox="1">
              <a:spLocks noChangeArrowheads="1"/>
            </p:cNvSpPr>
            <p:nvPr/>
          </p:nvSpPr>
          <p:spPr bwMode="auto">
            <a:xfrm>
              <a:off x="2217" y="3648"/>
              <a:ext cx="479"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worker</a:t>
              </a:r>
            </a:p>
          </p:txBody>
        </p:sp>
        <p:sp>
          <p:nvSpPr>
            <p:cNvPr id="191500" name="Line 12"/>
            <p:cNvSpPr>
              <a:spLocks noChangeShapeType="1"/>
            </p:cNvSpPr>
            <p:nvPr/>
          </p:nvSpPr>
          <p:spPr bwMode="auto">
            <a:xfrm flipV="1">
              <a:off x="1954" y="3660"/>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91501" name="Line 13"/>
            <p:cNvSpPr>
              <a:spLocks noChangeShapeType="1"/>
            </p:cNvSpPr>
            <p:nvPr/>
          </p:nvSpPr>
          <p:spPr bwMode="auto">
            <a:xfrm flipV="1">
              <a:off x="1963" y="3576"/>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322343" y="0"/>
            <a:ext cx="7531100" cy="812800"/>
          </a:xfrm>
        </p:spPr>
        <p:txBody>
          <a:bodyPr/>
          <a:lstStyle/>
          <a:p>
            <a:r>
              <a:rPr lang="en-US" sz="3600" b="1" dirty="0">
                <a:solidFill>
                  <a:srgbClr val="FFFF00"/>
                </a:solidFill>
                <a:latin typeface="Times New Roman" pitchFamily="18" charset="0"/>
              </a:rPr>
              <a:t>Key Constraints on Entity Sets</a:t>
            </a:r>
          </a:p>
        </p:txBody>
      </p:sp>
      <p:sp>
        <p:nvSpPr>
          <p:cNvPr id="193539" name="Rectangle 3"/>
          <p:cNvSpPr>
            <a:spLocks noGrp="1" noChangeArrowheads="1"/>
          </p:cNvSpPr>
          <p:nvPr>
            <p:ph type="body" idx="1"/>
          </p:nvPr>
        </p:nvSpPr>
        <p:spPr>
          <a:xfrm>
            <a:off x="666750" y="1066800"/>
            <a:ext cx="7586663" cy="2643188"/>
          </a:xfrm>
        </p:spPr>
        <p:txBody>
          <a:bodyPr/>
          <a:lstStyle/>
          <a:p>
            <a:pPr>
              <a:lnSpc>
                <a:spcPct val="90000"/>
              </a:lnSpc>
            </a:pPr>
            <a:r>
              <a:rPr lang="en-US" sz="2400" dirty="0">
                <a:latin typeface="Times New Roman" pitchFamily="18" charset="0"/>
              </a:rPr>
              <a:t>Associate each entity set with a “</a:t>
            </a:r>
            <a:r>
              <a:rPr lang="en-US" sz="2400" b="1" dirty="0">
                <a:latin typeface="Times New Roman" pitchFamily="18" charset="0"/>
              </a:rPr>
              <a:t>key</a:t>
            </a:r>
            <a:r>
              <a:rPr lang="en-US" sz="2400" dirty="0">
                <a:latin typeface="Times New Roman" pitchFamily="18" charset="0"/>
              </a:rPr>
              <a:t>,” which is set of attributes that uniquely identify an entity in entity set. </a:t>
            </a:r>
          </a:p>
          <a:p>
            <a:pPr>
              <a:lnSpc>
                <a:spcPct val="90000"/>
              </a:lnSpc>
            </a:pPr>
            <a:r>
              <a:rPr lang="en-US" sz="2400" dirty="0">
                <a:latin typeface="Times New Roman" pitchFamily="18" charset="0"/>
              </a:rPr>
              <a:t>In ER diagram: denoted by underlining the attributes</a:t>
            </a:r>
          </a:p>
          <a:p>
            <a:pPr>
              <a:lnSpc>
                <a:spcPct val="90000"/>
              </a:lnSpc>
            </a:pPr>
            <a:r>
              <a:rPr lang="en-US" sz="2400" dirty="0">
                <a:latin typeface="Times New Roman" pitchFamily="18" charset="0"/>
              </a:rPr>
              <a:t>Multiple keys possible:</a:t>
            </a:r>
          </a:p>
          <a:p>
            <a:pPr lvl="1">
              <a:lnSpc>
                <a:spcPct val="90000"/>
              </a:lnSpc>
            </a:pPr>
            <a:r>
              <a:rPr lang="en-US" dirty="0">
                <a:latin typeface="Times New Roman" pitchFamily="18" charset="0"/>
              </a:rPr>
              <a:t>One </a:t>
            </a:r>
            <a:r>
              <a:rPr lang="en-US" b="1" dirty="0">
                <a:latin typeface="Times New Roman" pitchFamily="18" charset="0"/>
              </a:rPr>
              <a:t>primary key </a:t>
            </a:r>
            <a:r>
              <a:rPr lang="en-US" dirty="0">
                <a:latin typeface="Times New Roman" pitchFamily="18" charset="0"/>
              </a:rPr>
              <a:t>is chosen and underlined.</a:t>
            </a:r>
          </a:p>
          <a:p>
            <a:pPr lvl="1">
              <a:lnSpc>
                <a:spcPct val="90000"/>
              </a:lnSpc>
            </a:pPr>
            <a:r>
              <a:rPr lang="en-US" dirty="0">
                <a:latin typeface="Times New Roman" pitchFamily="18" charset="0"/>
              </a:rPr>
              <a:t>Other keys, called </a:t>
            </a:r>
            <a:r>
              <a:rPr lang="en-US" b="1" dirty="0">
                <a:latin typeface="Times New Roman" pitchFamily="18" charset="0"/>
              </a:rPr>
              <a:t>secondary keys</a:t>
            </a:r>
            <a:r>
              <a:rPr lang="en-US" dirty="0">
                <a:latin typeface="Times New Roman" pitchFamily="18" charset="0"/>
              </a:rPr>
              <a:t>, either not indicated or listed in a side comment attached to the diagram.</a:t>
            </a:r>
          </a:p>
        </p:txBody>
      </p:sp>
      <p:grpSp>
        <p:nvGrpSpPr>
          <p:cNvPr id="2" name="Group 4"/>
          <p:cNvGrpSpPr>
            <a:grpSpLocks/>
          </p:cNvGrpSpPr>
          <p:nvPr/>
        </p:nvGrpSpPr>
        <p:grpSpPr bwMode="auto">
          <a:xfrm>
            <a:off x="974725" y="4244975"/>
            <a:ext cx="1301750" cy="417513"/>
            <a:chOff x="3065" y="1305"/>
            <a:chExt cx="820" cy="263"/>
          </a:xfrm>
        </p:grpSpPr>
        <p:sp>
          <p:nvSpPr>
            <p:cNvPr id="193541" name="Oval 5"/>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93542" name="Text Box 6"/>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u="sng">
                  <a:latin typeface="Times New Roman" pitchFamily="18" charset="0"/>
                </a:rPr>
                <a:t>number</a:t>
              </a:r>
            </a:p>
          </p:txBody>
        </p:sp>
      </p:grpSp>
      <p:sp>
        <p:nvSpPr>
          <p:cNvPr id="193543" name="Text Box 7"/>
          <p:cNvSpPr txBox="1">
            <a:spLocks noChangeArrowheads="1"/>
          </p:cNvSpPr>
          <p:nvPr/>
        </p:nvSpPr>
        <p:spPr bwMode="auto">
          <a:xfrm>
            <a:off x="1873250" y="5013325"/>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3" name="Group 8"/>
          <p:cNvGrpSpPr>
            <a:grpSpLocks/>
          </p:cNvGrpSpPr>
          <p:nvPr/>
        </p:nvGrpSpPr>
        <p:grpSpPr bwMode="auto">
          <a:xfrm>
            <a:off x="2432050" y="4200525"/>
            <a:ext cx="1258888" cy="434975"/>
            <a:chOff x="3983" y="1277"/>
            <a:chExt cx="793" cy="274"/>
          </a:xfrm>
        </p:grpSpPr>
        <p:sp>
          <p:nvSpPr>
            <p:cNvPr id="193545" name="Oval 9"/>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93546" name="Text Box 10"/>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sp>
        <p:nvSpPr>
          <p:cNvPr id="193547" name="Line 11"/>
          <p:cNvSpPr>
            <a:spLocks noChangeShapeType="1"/>
          </p:cNvSpPr>
          <p:nvPr/>
        </p:nvSpPr>
        <p:spPr bwMode="auto">
          <a:xfrm flipH="1" flipV="1">
            <a:off x="1692275" y="4637088"/>
            <a:ext cx="520700" cy="354012"/>
          </a:xfrm>
          <a:prstGeom prst="line">
            <a:avLst/>
          </a:prstGeom>
          <a:noFill/>
          <a:ln w="12700">
            <a:solidFill>
              <a:schemeClr val="tx1"/>
            </a:solidFill>
            <a:miter lim="800000"/>
            <a:headEnd/>
            <a:tailEnd/>
          </a:ln>
          <a:effectLst/>
        </p:spPr>
        <p:txBody>
          <a:bodyPr>
            <a:spAutoFit/>
          </a:bodyPr>
          <a:lstStyle/>
          <a:p>
            <a:endParaRPr lang="en-US"/>
          </a:p>
        </p:txBody>
      </p:sp>
      <p:sp>
        <p:nvSpPr>
          <p:cNvPr id="193548" name="Line 12"/>
          <p:cNvSpPr>
            <a:spLocks noChangeShapeType="1"/>
          </p:cNvSpPr>
          <p:nvPr/>
        </p:nvSpPr>
        <p:spPr bwMode="auto">
          <a:xfrm flipV="1">
            <a:off x="2651125" y="4611688"/>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51" name="Oval 15"/>
          <p:cNvSpPr>
            <a:spLocks noChangeArrowheads="1"/>
          </p:cNvSpPr>
          <p:nvPr/>
        </p:nvSpPr>
        <p:spPr bwMode="auto">
          <a:xfrm>
            <a:off x="4999038" y="4146550"/>
            <a:ext cx="722312" cy="304800"/>
          </a:xfrm>
          <a:prstGeom prst="ellipse">
            <a:avLst/>
          </a:prstGeom>
          <a:noFill/>
          <a:ln w="12700">
            <a:solidFill>
              <a:schemeClr val="tx1"/>
            </a:solidFill>
            <a:miter lim="800000"/>
            <a:headEnd/>
            <a:tailEnd/>
          </a:ln>
          <a:effectLst/>
        </p:spPr>
        <p:txBody>
          <a:bodyPr wrap="none" anchor="ctr"/>
          <a:lstStyle/>
          <a:p>
            <a:endParaRPr lang="en-US"/>
          </a:p>
        </p:txBody>
      </p:sp>
      <p:sp>
        <p:nvSpPr>
          <p:cNvPr id="193552" name="Text Box 16"/>
          <p:cNvSpPr txBox="1">
            <a:spLocks noChangeArrowheads="1"/>
          </p:cNvSpPr>
          <p:nvPr/>
        </p:nvSpPr>
        <p:spPr bwMode="auto">
          <a:xfrm>
            <a:off x="5054600" y="4113213"/>
            <a:ext cx="763588" cy="336550"/>
          </a:xfrm>
          <a:prstGeom prst="rect">
            <a:avLst/>
          </a:prstGeom>
          <a:noFill/>
          <a:ln w="12700">
            <a:noFill/>
            <a:miter lim="800000"/>
            <a:headEnd/>
            <a:tailEnd/>
          </a:ln>
          <a:effectLst/>
        </p:spPr>
        <p:txBody>
          <a:bodyPr>
            <a:spAutoFit/>
          </a:bodyPr>
          <a:lstStyle/>
          <a:p>
            <a:r>
              <a:rPr lang="en-US" sz="1600" u="sng">
                <a:latin typeface="Times New Roman" pitchFamily="18" charset="0"/>
              </a:rPr>
              <a:t>dept</a:t>
            </a:r>
          </a:p>
        </p:txBody>
      </p:sp>
      <p:sp>
        <p:nvSpPr>
          <p:cNvPr id="193553" name="Text Box 17"/>
          <p:cNvSpPr txBox="1">
            <a:spLocks noChangeArrowheads="1"/>
          </p:cNvSpPr>
          <p:nvPr/>
        </p:nvSpPr>
        <p:spPr bwMode="auto">
          <a:xfrm>
            <a:off x="5641975" y="4783138"/>
            <a:ext cx="7858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student</a:t>
            </a:r>
          </a:p>
        </p:txBody>
      </p:sp>
      <p:sp>
        <p:nvSpPr>
          <p:cNvPr id="193555" name="Oval 19"/>
          <p:cNvSpPr>
            <a:spLocks noChangeArrowheads="1"/>
          </p:cNvSpPr>
          <p:nvPr/>
        </p:nvSpPr>
        <p:spPr bwMode="auto">
          <a:xfrm>
            <a:off x="6191250" y="4094163"/>
            <a:ext cx="874713" cy="282575"/>
          </a:xfrm>
          <a:prstGeom prst="ellipse">
            <a:avLst/>
          </a:prstGeom>
          <a:noFill/>
          <a:ln w="12700">
            <a:solidFill>
              <a:schemeClr val="tx1"/>
            </a:solidFill>
            <a:miter lim="800000"/>
            <a:headEnd/>
            <a:tailEnd/>
          </a:ln>
          <a:effectLst/>
        </p:spPr>
        <p:txBody>
          <a:bodyPr wrap="none" anchor="ctr"/>
          <a:lstStyle/>
          <a:p>
            <a:endParaRPr lang="en-US"/>
          </a:p>
        </p:txBody>
      </p:sp>
      <p:sp>
        <p:nvSpPr>
          <p:cNvPr id="193556" name="Text Box 20"/>
          <p:cNvSpPr txBox="1">
            <a:spLocks noChangeArrowheads="1"/>
          </p:cNvSpPr>
          <p:nvPr/>
        </p:nvSpPr>
        <p:spPr bwMode="auto">
          <a:xfrm>
            <a:off x="6327775" y="4059238"/>
            <a:ext cx="625475" cy="336550"/>
          </a:xfrm>
          <a:prstGeom prst="rect">
            <a:avLst/>
          </a:prstGeom>
          <a:noFill/>
          <a:ln w="12700">
            <a:noFill/>
            <a:miter lim="800000"/>
            <a:headEnd/>
            <a:tailEnd/>
          </a:ln>
          <a:effectLst/>
        </p:spPr>
        <p:txBody>
          <a:bodyPr wrap="none">
            <a:spAutoFit/>
          </a:bodyPr>
          <a:lstStyle/>
          <a:p>
            <a:r>
              <a:rPr lang="en-US" sz="1600" u="sng">
                <a:latin typeface="Times New Roman" pitchFamily="18" charset="0"/>
              </a:rPr>
              <a:t>name</a:t>
            </a:r>
          </a:p>
        </p:txBody>
      </p:sp>
      <p:sp>
        <p:nvSpPr>
          <p:cNvPr id="193557" name="Line 21"/>
          <p:cNvSpPr>
            <a:spLocks noChangeShapeType="1"/>
          </p:cNvSpPr>
          <p:nvPr/>
        </p:nvSpPr>
        <p:spPr bwMode="auto">
          <a:xfrm flipH="1" flipV="1">
            <a:off x="5519738" y="4476750"/>
            <a:ext cx="461962" cy="246063"/>
          </a:xfrm>
          <a:prstGeom prst="line">
            <a:avLst/>
          </a:prstGeom>
          <a:noFill/>
          <a:ln w="12700">
            <a:solidFill>
              <a:schemeClr val="tx1"/>
            </a:solidFill>
            <a:miter lim="800000"/>
            <a:headEnd/>
            <a:tailEnd/>
          </a:ln>
          <a:effectLst/>
        </p:spPr>
        <p:txBody>
          <a:bodyPr>
            <a:spAutoFit/>
          </a:bodyPr>
          <a:lstStyle/>
          <a:p>
            <a:endParaRPr lang="en-US"/>
          </a:p>
        </p:txBody>
      </p:sp>
      <p:sp>
        <p:nvSpPr>
          <p:cNvPr id="193558" name="Line 22"/>
          <p:cNvSpPr>
            <a:spLocks noChangeShapeType="1"/>
          </p:cNvSpPr>
          <p:nvPr/>
        </p:nvSpPr>
        <p:spPr bwMode="auto">
          <a:xfrm flipV="1">
            <a:off x="6232525" y="4411663"/>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60" name="Oval 24"/>
          <p:cNvSpPr>
            <a:spLocks noChangeArrowheads="1"/>
          </p:cNvSpPr>
          <p:nvPr/>
        </p:nvSpPr>
        <p:spPr bwMode="auto">
          <a:xfrm>
            <a:off x="7010400" y="4549775"/>
            <a:ext cx="1052513" cy="361950"/>
          </a:xfrm>
          <a:prstGeom prst="ellipse">
            <a:avLst/>
          </a:prstGeom>
          <a:noFill/>
          <a:ln w="12700">
            <a:solidFill>
              <a:schemeClr val="tx1"/>
            </a:solidFill>
            <a:miter lim="800000"/>
            <a:headEnd/>
            <a:tailEnd/>
          </a:ln>
          <a:effectLst/>
        </p:spPr>
        <p:txBody>
          <a:bodyPr wrap="none" anchor="ctr"/>
          <a:lstStyle/>
          <a:p>
            <a:endParaRPr lang="en-US"/>
          </a:p>
        </p:txBody>
      </p:sp>
      <p:sp>
        <p:nvSpPr>
          <p:cNvPr id="193561" name="Text Box 25"/>
          <p:cNvSpPr txBox="1">
            <a:spLocks noChangeArrowheads="1"/>
          </p:cNvSpPr>
          <p:nvPr/>
        </p:nvSpPr>
        <p:spPr bwMode="auto">
          <a:xfrm>
            <a:off x="7146925" y="4535488"/>
            <a:ext cx="715963" cy="336550"/>
          </a:xfrm>
          <a:prstGeom prst="rect">
            <a:avLst/>
          </a:prstGeom>
          <a:noFill/>
          <a:ln w="12700">
            <a:noFill/>
            <a:miter lim="800000"/>
            <a:headEnd/>
            <a:tailEnd/>
          </a:ln>
          <a:effectLst/>
        </p:spPr>
        <p:txBody>
          <a:bodyPr wrap="none">
            <a:spAutoFit/>
          </a:bodyPr>
          <a:lstStyle/>
          <a:p>
            <a:r>
              <a:rPr lang="en-US" sz="1600">
                <a:latin typeface="Times New Roman" pitchFamily="18" charset="0"/>
              </a:rPr>
              <a:t>course</a:t>
            </a:r>
          </a:p>
        </p:txBody>
      </p:sp>
      <p:sp>
        <p:nvSpPr>
          <p:cNvPr id="193562" name="Line 26"/>
          <p:cNvSpPr>
            <a:spLocks noChangeShapeType="1"/>
          </p:cNvSpPr>
          <p:nvPr/>
        </p:nvSpPr>
        <p:spPr bwMode="auto">
          <a:xfrm flipV="1">
            <a:off x="6481763" y="4810125"/>
            <a:ext cx="531812" cy="187325"/>
          </a:xfrm>
          <a:prstGeom prst="line">
            <a:avLst/>
          </a:prstGeom>
          <a:noFill/>
          <a:ln w="12700">
            <a:solidFill>
              <a:schemeClr val="tx1"/>
            </a:solidFill>
            <a:miter lim="800000"/>
            <a:headEnd/>
            <a:tailEnd/>
          </a:ln>
          <a:effectLst/>
        </p:spPr>
        <p:txBody>
          <a:bodyPr>
            <a:spAutoFit/>
          </a:bodyPr>
          <a:lstStyle/>
          <a:p>
            <a:endParaRPr lang="en-US"/>
          </a:p>
        </p:txBody>
      </p:sp>
      <p:sp>
        <p:nvSpPr>
          <p:cNvPr id="193563" name="Text Box 27"/>
          <p:cNvSpPr txBox="1">
            <a:spLocks noChangeArrowheads="1"/>
          </p:cNvSpPr>
          <p:nvPr/>
        </p:nvSpPr>
        <p:spPr bwMode="auto">
          <a:xfrm>
            <a:off x="795338" y="5430838"/>
            <a:ext cx="3479800" cy="336550"/>
          </a:xfrm>
          <a:prstGeom prst="rect">
            <a:avLst/>
          </a:prstGeom>
          <a:noFill/>
          <a:ln w="12700">
            <a:noFill/>
            <a:miter lim="800000"/>
            <a:headEnd/>
            <a:tailEnd/>
          </a:ln>
          <a:effectLst/>
        </p:spPr>
        <p:txBody>
          <a:bodyPr wrap="none">
            <a:spAutoFit/>
          </a:bodyPr>
          <a:lstStyle/>
          <a:p>
            <a:r>
              <a:rPr lang="en-US" sz="1600">
                <a:latin typeface="Times New Roman" pitchFamily="18" charset="0"/>
              </a:rPr>
              <a:t>No two accounts have the same number.</a:t>
            </a:r>
          </a:p>
        </p:txBody>
      </p:sp>
      <p:sp>
        <p:nvSpPr>
          <p:cNvPr id="193564" name="Text Box 28"/>
          <p:cNvSpPr txBox="1">
            <a:spLocks noChangeArrowheads="1"/>
          </p:cNvSpPr>
          <p:nvPr/>
        </p:nvSpPr>
        <p:spPr bwMode="auto">
          <a:xfrm>
            <a:off x="5373688" y="5357813"/>
            <a:ext cx="2711450" cy="581025"/>
          </a:xfrm>
          <a:prstGeom prst="rect">
            <a:avLst/>
          </a:prstGeom>
          <a:noFill/>
          <a:ln w="12700">
            <a:noFill/>
            <a:miter lim="800000"/>
            <a:headEnd/>
            <a:tailEnd/>
          </a:ln>
          <a:effectLst/>
        </p:spPr>
        <p:txBody>
          <a:bodyPr wrap="none">
            <a:spAutoFit/>
          </a:bodyPr>
          <a:lstStyle/>
          <a:p>
            <a:r>
              <a:rPr lang="en-US" sz="1600">
                <a:latin typeface="Times New Roman" pitchFamily="18" charset="0"/>
              </a:rPr>
              <a:t>No two students have the same</a:t>
            </a:r>
          </a:p>
          <a:p>
            <a:r>
              <a:rPr lang="en-US" sz="1600">
                <a:latin typeface="Times New Roman" pitchFamily="18" charset="0"/>
              </a:rPr>
              <a:t> name in the same dept.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11161" y="0"/>
            <a:ext cx="8142287" cy="812800"/>
          </a:xfrm>
        </p:spPr>
        <p:txBody>
          <a:bodyPr/>
          <a:lstStyle/>
          <a:p>
            <a:r>
              <a:rPr lang="en-US" sz="3600" b="1" dirty="0">
                <a:solidFill>
                  <a:srgbClr val="FFFF00"/>
                </a:solidFill>
                <a:latin typeface="Times New Roman" pitchFamily="18" charset="0"/>
              </a:rPr>
              <a:t>Cardinality Constraint</a:t>
            </a:r>
            <a:r>
              <a:rPr lang="en-US" sz="3200" b="1" dirty="0">
                <a:solidFill>
                  <a:srgbClr val="FFFF00"/>
                </a:solidFill>
                <a:latin typeface="Times New Roman" pitchFamily="18" charset="0"/>
              </a:rPr>
              <a:t>s</a:t>
            </a:r>
            <a:endParaRPr lang="en-US" sz="3600" b="1" dirty="0">
              <a:solidFill>
                <a:srgbClr val="FFFF00"/>
              </a:solidFill>
              <a:latin typeface="Times New Roman" pitchFamily="18" charset="0"/>
            </a:endParaRPr>
          </a:p>
        </p:txBody>
      </p:sp>
      <p:sp>
        <p:nvSpPr>
          <p:cNvPr id="272387" name="Rectangle 3"/>
          <p:cNvSpPr>
            <a:spLocks noGrp="1" noChangeArrowheads="1"/>
          </p:cNvSpPr>
          <p:nvPr>
            <p:ph type="body" idx="1"/>
          </p:nvPr>
        </p:nvSpPr>
        <p:spPr>
          <a:xfrm>
            <a:off x="744538" y="4335463"/>
            <a:ext cx="7270750" cy="471487"/>
          </a:xfrm>
        </p:spPr>
        <p:txBody>
          <a:bodyPr/>
          <a:lstStyle/>
          <a:p>
            <a:pPr algn="ctr">
              <a:buFontTx/>
              <a:buNone/>
            </a:pPr>
            <a:r>
              <a:rPr lang="en-US" sz="2000">
                <a:latin typeface="Times New Roman" pitchFamily="18" charset="0"/>
              </a:rPr>
              <a:t>Multiplicity of binary relationship set R between entity sets A and B</a:t>
            </a:r>
          </a:p>
        </p:txBody>
      </p:sp>
      <p:grpSp>
        <p:nvGrpSpPr>
          <p:cNvPr id="2" name="Group 57"/>
          <p:cNvGrpSpPr>
            <a:grpSpLocks/>
          </p:cNvGrpSpPr>
          <p:nvPr/>
        </p:nvGrpSpPr>
        <p:grpSpPr bwMode="auto">
          <a:xfrm>
            <a:off x="3708400" y="1525588"/>
            <a:ext cx="1504950" cy="2746375"/>
            <a:chOff x="2336" y="961"/>
            <a:chExt cx="948" cy="1730"/>
          </a:xfrm>
        </p:grpSpPr>
        <p:sp>
          <p:nvSpPr>
            <p:cNvPr id="272388" name="Oval 4"/>
            <p:cNvSpPr>
              <a:spLocks noChangeArrowheads="1"/>
            </p:cNvSpPr>
            <p:nvPr/>
          </p:nvSpPr>
          <p:spPr bwMode="auto">
            <a:xfrm>
              <a:off x="2361"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89" name="Oval 5"/>
            <p:cNvSpPr>
              <a:spLocks noChangeArrowheads="1"/>
            </p:cNvSpPr>
            <p:nvPr/>
          </p:nvSpPr>
          <p:spPr bwMode="auto">
            <a:xfrm>
              <a:off x="2361"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390" name="Oval 6"/>
            <p:cNvSpPr>
              <a:spLocks noChangeArrowheads="1"/>
            </p:cNvSpPr>
            <p:nvPr/>
          </p:nvSpPr>
          <p:spPr bwMode="auto">
            <a:xfrm>
              <a:off x="2361"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1" name="Oval 7"/>
            <p:cNvSpPr>
              <a:spLocks noChangeArrowheads="1"/>
            </p:cNvSpPr>
            <p:nvPr/>
          </p:nvSpPr>
          <p:spPr bwMode="auto">
            <a:xfrm>
              <a:off x="2361"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2" name="Oval 8"/>
            <p:cNvSpPr>
              <a:spLocks noChangeArrowheads="1"/>
            </p:cNvSpPr>
            <p:nvPr/>
          </p:nvSpPr>
          <p:spPr bwMode="auto">
            <a:xfrm>
              <a:off x="2361"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3" name="Oval 9"/>
            <p:cNvSpPr>
              <a:spLocks noChangeArrowheads="1"/>
            </p:cNvSpPr>
            <p:nvPr/>
          </p:nvSpPr>
          <p:spPr bwMode="auto">
            <a:xfrm>
              <a:off x="2937"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94" name="Oval 10"/>
            <p:cNvSpPr>
              <a:spLocks noChangeArrowheads="1"/>
            </p:cNvSpPr>
            <p:nvPr/>
          </p:nvSpPr>
          <p:spPr bwMode="auto">
            <a:xfrm>
              <a:off x="2937"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5" name="Oval 11"/>
            <p:cNvSpPr>
              <a:spLocks noChangeArrowheads="1"/>
            </p:cNvSpPr>
            <p:nvPr/>
          </p:nvSpPr>
          <p:spPr bwMode="auto">
            <a:xfrm>
              <a:off x="2937"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6" name="Oval 12"/>
            <p:cNvSpPr>
              <a:spLocks noChangeArrowheads="1"/>
            </p:cNvSpPr>
            <p:nvPr/>
          </p:nvSpPr>
          <p:spPr bwMode="auto">
            <a:xfrm>
              <a:off x="2937"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7" name="Oval 13"/>
            <p:cNvSpPr>
              <a:spLocks noChangeArrowheads="1"/>
            </p:cNvSpPr>
            <p:nvPr/>
          </p:nvSpPr>
          <p:spPr bwMode="auto">
            <a:xfrm>
              <a:off x="2937"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418" name="Rectangle 34"/>
            <p:cNvSpPr>
              <a:spLocks noChangeArrowheads="1"/>
            </p:cNvSpPr>
            <p:nvPr/>
          </p:nvSpPr>
          <p:spPr bwMode="auto">
            <a:xfrm>
              <a:off x="2336" y="2443"/>
              <a:ext cx="94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Many-to-one</a:t>
              </a:r>
            </a:p>
          </p:txBody>
        </p:sp>
        <p:sp>
          <p:nvSpPr>
            <p:cNvPr id="272423" name="Line 39"/>
            <p:cNvSpPr>
              <a:spLocks noChangeShapeType="1"/>
            </p:cNvSpPr>
            <p:nvPr/>
          </p:nvSpPr>
          <p:spPr bwMode="auto">
            <a:xfrm flipH="1">
              <a:off x="2550" y="1308"/>
              <a:ext cx="391" cy="1"/>
            </a:xfrm>
            <a:prstGeom prst="line">
              <a:avLst/>
            </a:prstGeom>
            <a:noFill/>
            <a:ln w="25400">
              <a:solidFill>
                <a:schemeClr val="tx1"/>
              </a:solidFill>
              <a:round/>
              <a:headEnd/>
              <a:tailEnd/>
            </a:ln>
            <a:effectLst/>
          </p:spPr>
          <p:txBody>
            <a:bodyPr wrap="none" anchor="ctr"/>
            <a:lstStyle/>
            <a:p>
              <a:endParaRPr lang="en-US"/>
            </a:p>
          </p:txBody>
        </p:sp>
        <p:sp>
          <p:nvSpPr>
            <p:cNvPr id="272424" name="Line 40"/>
            <p:cNvSpPr>
              <a:spLocks noChangeShapeType="1"/>
            </p:cNvSpPr>
            <p:nvPr/>
          </p:nvSpPr>
          <p:spPr bwMode="auto">
            <a:xfrm flipH="1">
              <a:off x="2550" y="1321"/>
              <a:ext cx="395" cy="220"/>
            </a:xfrm>
            <a:prstGeom prst="line">
              <a:avLst/>
            </a:prstGeom>
            <a:noFill/>
            <a:ln w="25400">
              <a:solidFill>
                <a:schemeClr val="tx1"/>
              </a:solidFill>
              <a:round/>
              <a:headEnd/>
              <a:tailEnd/>
            </a:ln>
            <a:effectLst/>
          </p:spPr>
          <p:txBody>
            <a:bodyPr wrap="none" anchor="ctr"/>
            <a:lstStyle/>
            <a:p>
              <a:endParaRPr lang="en-US"/>
            </a:p>
          </p:txBody>
        </p:sp>
        <p:sp>
          <p:nvSpPr>
            <p:cNvPr id="272425" name="Line 41"/>
            <p:cNvSpPr>
              <a:spLocks noChangeShapeType="1"/>
            </p:cNvSpPr>
            <p:nvPr/>
          </p:nvSpPr>
          <p:spPr bwMode="auto">
            <a:xfrm flipH="1">
              <a:off x="2558" y="1573"/>
              <a:ext cx="383" cy="203"/>
            </a:xfrm>
            <a:prstGeom prst="line">
              <a:avLst/>
            </a:prstGeom>
            <a:noFill/>
            <a:ln w="25400">
              <a:solidFill>
                <a:schemeClr val="tx1"/>
              </a:solidFill>
              <a:round/>
              <a:headEnd/>
              <a:tailEnd/>
            </a:ln>
            <a:effectLst/>
          </p:spPr>
          <p:txBody>
            <a:bodyPr wrap="none" anchor="ctr"/>
            <a:lstStyle/>
            <a:p>
              <a:endParaRPr lang="en-US"/>
            </a:p>
          </p:txBody>
        </p:sp>
        <p:sp>
          <p:nvSpPr>
            <p:cNvPr id="272435" name="Rectangle 51"/>
            <p:cNvSpPr>
              <a:spLocks noChangeArrowheads="1"/>
            </p:cNvSpPr>
            <p:nvPr/>
          </p:nvSpPr>
          <p:spPr bwMode="auto">
            <a:xfrm>
              <a:off x="2353" y="976"/>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7" name="Rectangle 53"/>
            <p:cNvSpPr>
              <a:spLocks noChangeArrowheads="1"/>
            </p:cNvSpPr>
            <p:nvPr/>
          </p:nvSpPr>
          <p:spPr bwMode="auto">
            <a:xfrm>
              <a:off x="2913" y="961"/>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3" name="Group 59"/>
          <p:cNvGrpSpPr>
            <a:grpSpLocks/>
          </p:cNvGrpSpPr>
          <p:nvPr/>
        </p:nvGrpSpPr>
        <p:grpSpPr bwMode="auto">
          <a:xfrm>
            <a:off x="1306513" y="1574800"/>
            <a:ext cx="1701800" cy="2736850"/>
            <a:chOff x="601" y="961"/>
            <a:chExt cx="1072" cy="1724"/>
          </a:xfrm>
        </p:grpSpPr>
        <p:sp>
          <p:nvSpPr>
            <p:cNvPr id="272433" name="Rectangle 49"/>
            <p:cNvSpPr>
              <a:spLocks noChangeArrowheads="1"/>
            </p:cNvSpPr>
            <p:nvPr/>
          </p:nvSpPr>
          <p:spPr bwMode="auto">
            <a:xfrm>
              <a:off x="634" y="961"/>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grpSp>
          <p:nvGrpSpPr>
            <p:cNvPr id="4" name="Group 56"/>
            <p:cNvGrpSpPr>
              <a:grpSpLocks/>
            </p:cNvGrpSpPr>
            <p:nvPr/>
          </p:nvGrpSpPr>
          <p:grpSpPr bwMode="auto">
            <a:xfrm>
              <a:off x="601" y="1201"/>
              <a:ext cx="1072" cy="1484"/>
              <a:chOff x="601" y="1201"/>
              <a:chExt cx="1072" cy="1484"/>
            </a:xfrm>
          </p:grpSpPr>
          <p:sp>
            <p:nvSpPr>
              <p:cNvPr id="272408" name="Oval 24"/>
              <p:cNvSpPr>
                <a:spLocks noChangeArrowheads="1"/>
              </p:cNvSpPr>
              <p:nvPr/>
            </p:nvSpPr>
            <p:spPr bwMode="auto">
              <a:xfrm>
                <a:off x="681"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09" name="Oval 25"/>
              <p:cNvSpPr>
                <a:spLocks noChangeArrowheads="1"/>
              </p:cNvSpPr>
              <p:nvPr/>
            </p:nvSpPr>
            <p:spPr bwMode="auto">
              <a:xfrm>
                <a:off x="681"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10" name="Oval 26"/>
              <p:cNvSpPr>
                <a:spLocks noChangeArrowheads="1"/>
              </p:cNvSpPr>
              <p:nvPr/>
            </p:nvSpPr>
            <p:spPr bwMode="auto">
              <a:xfrm>
                <a:off x="681"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1" name="Oval 27"/>
              <p:cNvSpPr>
                <a:spLocks noChangeArrowheads="1"/>
              </p:cNvSpPr>
              <p:nvPr/>
            </p:nvSpPr>
            <p:spPr bwMode="auto">
              <a:xfrm>
                <a:off x="681"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2" name="Oval 28"/>
              <p:cNvSpPr>
                <a:spLocks noChangeArrowheads="1"/>
              </p:cNvSpPr>
              <p:nvPr/>
            </p:nvSpPr>
            <p:spPr bwMode="auto">
              <a:xfrm>
                <a:off x="681"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3" name="Oval 29"/>
              <p:cNvSpPr>
                <a:spLocks noChangeArrowheads="1"/>
              </p:cNvSpPr>
              <p:nvPr/>
            </p:nvSpPr>
            <p:spPr bwMode="auto">
              <a:xfrm>
                <a:off x="1257"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14" name="Oval 30"/>
              <p:cNvSpPr>
                <a:spLocks noChangeArrowheads="1"/>
              </p:cNvSpPr>
              <p:nvPr/>
            </p:nvSpPr>
            <p:spPr bwMode="auto">
              <a:xfrm>
                <a:off x="1257"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5" name="Oval 31"/>
              <p:cNvSpPr>
                <a:spLocks noChangeArrowheads="1"/>
              </p:cNvSpPr>
              <p:nvPr/>
            </p:nvSpPr>
            <p:spPr bwMode="auto">
              <a:xfrm>
                <a:off x="1257"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6" name="Oval 32"/>
              <p:cNvSpPr>
                <a:spLocks noChangeArrowheads="1"/>
              </p:cNvSpPr>
              <p:nvPr/>
            </p:nvSpPr>
            <p:spPr bwMode="auto">
              <a:xfrm>
                <a:off x="1257"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7" name="Oval 33"/>
              <p:cNvSpPr>
                <a:spLocks noChangeArrowheads="1"/>
              </p:cNvSpPr>
              <p:nvPr/>
            </p:nvSpPr>
            <p:spPr bwMode="auto">
              <a:xfrm>
                <a:off x="1257"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26" name="Line 42"/>
              <p:cNvSpPr>
                <a:spLocks noChangeShapeType="1"/>
              </p:cNvSpPr>
              <p:nvPr/>
            </p:nvSpPr>
            <p:spPr bwMode="auto">
              <a:xfrm>
                <a:off x="878" y="1297"/>
                <a:ext cx="375" cy="1"/>
              </a:xfrm>
              <a:prstGeom prst="line">
                <a:avLst/>
              </a:prstGeom>
              <a:noFill/>
              <a:ln w="25400">
                <a:solidFill>
                  <a:schemeClr val="tx1"/>
                </a:solidFill>
                <a:round/>
                <a:headEnd/>
                <a:tailEnd/>
              </a:ln>
              <a:effectLst/>
            </p:spPr>
            <p:txBody>
              <a:bodyPr wrap="none" anchor="ctr"/>
              <a:lstStyle/>
              <a:p>
                <a:endParaRPr lang="en-US"/>
              </a:p>
            </p:txBody>
          </p:sp>
          <p:sp>
            <p:nvSpPr>
              <p:cNvPr id="272427" name="Line 43"/>
              <p:cNvSpPr>
                <a:spLocks noChangeShapeType="1"/>
              </p:cNvSpPr>
              <p:nvPr/>
            </p:nvSpPr>
            <p:spPr bwMode="auto">
              <a:xfrm>
                <a:off x="878" y="1302"/>
                <a:ext cx="375" cy="202"/>
              </a:xfrm>
              <a:prstGeom prst="line">
                <a:avLst/>
              </a:prstGeom>
              <a:noFill/>
              <a:ln w="25400">
                <a:solidFill>
                  <a:schemeClr val="tx1"/>
                </a:solidFill>
                <a:round/>
                <a:headEnd/>
                <a:tailEnd/>
              </a:ln>
              <a:effectLst/>
            </p:spPr>
            <p:txBody>
              <a:bodyPr wrap="none" anchor="ctr"/>
              <a:lstStyle/>
              <a:p>
                <a:endParaRPr lang="en-US"/>
              </a:p>
            </p:txBody>
          </p:sp>
          <p:sp>
            <p:nvSpPr>
              <p:cNvPr id="272428" name="Line 44"/>
              <p:cNvSpPr>
                <a:spLocks noChangeShapeType="1"/>
              </p:cNvSpPr>
              <p:nvPr/>
            </p:nvSpPr>
            <p:spPr bwMode="auto">
              <a:xfrm flipV="1">
                <a:off x="874" y="1294"/>
                <a:ext cx="379" cy="249"/>
              </a:xfrm>
              <a:prstGeom prst="line">
                <a:avLst/>
              </a:prstGeom>
              <a:noFill/>
              <a:ln w="25400">
                <a:solidFill>
                  <a:schemeClr val="tx1"/>
                </a:solidFill>
                <a:round/>
                <a:headEnd/>
                <a:tailEnd/>
              </a:ln>
              <a:effectLst/>
            </p:spPr>
            <p:txBody>
              <a:bodyPr wrap="none" anchor="ctr"/>
              <a:lstStyle/>
              <a:p>
                <a:endParaRPr lang="en-US"/>
              </a:p>
            </p:txBody>
          </p:sp>
          <p:sp>
            <p:nvSpPr>
              <p:cNvPr id="272429" name="Line 45"/>
              <p:cNvSpPr>
                <a:spLocks noChangeShapeType="1"/>
              </p:cNvSpPr>
              <p:nvPr/>
            </p:nvSpPr>
            <p:spPr bwMode="auto">
              <a:xfrm>
                <a:off x="878" y="1542"/>
                <a:ext cx="379" cy="699"/>
              </a:xfrm>
              <a:prstGeom prst="line">
                <a:avLst/>
              </a:prstGeom>
              <a:noFill/>
              <a:ln w="25400">
                <a:solidFill>
                  <a:schemeClr val="tx1"/>
                </a:solidFill>
                <a:round/>
                <a:headEnd/>
                <a:tailEnd/>
              </a:ln>
              <a:effectLst/>
            </p:spPr>
            <p:txBody>
              <a:bodyPr wrap="none" anchor="ctr"/>
              <a:lstStyle/>
              <a:p>
                <a:endParaRPr lang="en-US"/>
              </a:p>
            </p:txBody>
          </p:sp>
          <p:sp>
            <p:nvSpPr>
              <p:cNvPr id="272430" name="Line 46"/>
              <p:cNvSpPr>
                <a:spLocks noChangeShapeType="1"/>
              </p:cNvSpPr>
              <p:nvPr/>
            </p:nvSpPr>
            <p:spPr bwMode="auto">
              <a:xfrm flipV="1">
                <a:off x="870" y="1294"/>
                <a:ext cx="383" cy="453"/>
              </a:xfrm>
              <a:prstGeom prst="line">
                <a:avLst/>
              </a:prstGeom>
              <a:noFill/>
              <a:ln w="25400">
                <a:solidFill>
                  <a:schemeClr val="tx1"/>
                </a:solidFill>
                <a:round/>
                <a:headEnd/>
                <a:tailEnd/>
              </a:ln>
              <a:effectLst/>
            </p:spPr>
            <p:txBody>
              <a:bodyPr wrap="none" anchor="ctr"/>
              <a:lstStyle/>
              <a:p>
                <a:endParaRPr lang="en-US"/>
              </a:p>
            </p:txBody>
          </p:sp>
          <p:sp>
            <p:nvSpPr>
              <p:cNvPr id="272431" name="Line 47"/>
              <p:cNvSpPr>
                <a:spLocks noChangeShapeType="1"/>
              </p:cNvSpPr>
              <p:nvPr/>
            </p:nvSpPr>
            <p:spPr bwMode="auto">
              <a:xfrm flipV="1">
                <a:off x="870" y="1486"/>
                <a:ext cx="383" cy="278"/>
              </a:xfrm>
              <a:prstGeom prst="line">
                <a:avLst/>
              </a:prstGeom>
              <a:noFill/>
              <a:ln w="25400">
                <a:solidFill>
                  <a:schemeClr val="tx1"/>
                </a:solidFill>
                <a:round/>
                <a:headEnd/>
                <a:tailEnd/>
              </a:ln>
              <a:effectLst/>
            </p:spPr>
            <p:txBody>
              <a:bodyPr wrap="none" anchor="ctr"/>
              <a:lstStyle/>
              <a:p>
                <a:endParaRPr lang="en-US"/>
              </a:p>
            </p:txBody>
          </p:sp>
          <p:sp>
            <p:nvSpPr>
              <p:cNvPr id="272432" name="Line 48"/>
              <p:cNvSpPr>
                <a:spLocks noChangeShapeType="1"/>
              </p:cNvSpPr>
              <p:nvPr/>
            </p:nvSpPr>
            <p:spPr bwMode="auto">
              <a:xfrm>
                <a:off x="878" y="1782"/>
                <a:ext cx="379" cy="459"/>
              </a:xfrm>
              <a:prstGeom prst="line">
                <a:avLst/>
              </a:prstGeom>
              <a:noFill/>
              <a:ln w="25400">
                <a:solidFill>
                  <a:schemeClr val="tx1"/>
                </a:solidFill>
                <a:round/>
                <a:headEnd/>
                <a:tailEnd/>
              </a:ln>
              <a:effectLst/>
            </p:spPr>
            <p:txBody>
              <a:bodyPr wrap="none" anchor="ctr"/>
              <a:lstStyle/>
              <a:p>
                <a:endParaRPr lang="en-US"/>
              </a:p>
            </p:txBody>
          </p:sp>
          <p:sp>
            <p:nvSpPr>
              <p:cNvPr id="272434" name="Rectangle 50"/>
              <p:cNvSpPr>
                <a:spLocks noChangeArrowheads="1"/>
              </p:cNvSpPr>
              <p:nvPr/>
            </p:nvSpPr>
            <p:spPr bwMode="auto">
              <a:xfrm>
                <a:off x="601" y="2437"/>
                <a:ext cx="107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Many-to-many</a:t>
                </a:r>
              </a:p>
            </p:txBody>
          </p:sp>
        </p:grpSp>
        <p:sp>
          <p:nvSpPr>
            <p:cNvPr id="272438" name="Rectangle 54"/>
            <p:cNvSpPr>
              <a:spLocks noChangeArrowheads="1"/>
            </p:cNvSpPr>
            <p:nvPr/>
          </p:nvSpPr>
          <p:spPr bwMode="auto">
            <a:xfrm>
              <a:off x="1238" y="963"/>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5" name="Group 58"/>
          <p:cNvGrpSpPr>
            <a:grpSpLocks/>
          </p:cNvGrpSpPr>
          <p:nvPr/>
        </p:nvGrpSpPr>
        <p:grpSpPr bwMode="auto">
          <a:xfrm>
            <a:off x="5784850" y="1543050"/>
            <a:ext cx="1417638" cy="2733675"/>
            <a:chOff x="4103" y="977"/>
            <a:chExt cx="893" cy="1722"/>
          </a:xfrm>
        </p:grpSpPr>
        <p:sp>
          <p:nvSpPr>
            <p:cNvPr id="272398" name="Oval 14"/>
            <p:cNvSpPr>
              <a:spLocks noChangeArrowheads="1"/>
            </p:cNvSpPr>
            <p:nvPr/>
          </p:nvSpPr>
          <p:spPr bwMode="auto">
            <a:xfrm>
              <a:off x="4144"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399" name="Oval 15"/>
            <p:cNvSpPr>
              <a:spLocks noChangeArrowheads="1"/>
            </p:cNvSpPr>
            <p:nvPr/>
          </p:nvSpPr>
          <p:spPr bwMode="auto">
            <a:xfrm>
              <a:off x="4144"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00" name="Oval 16"/>
            <p:cNvSpPr>
              <a:spLocks noChangeArrowheads="1"/>
            </p:cNvSpPr>
            <p:nvPr/>
          </p:nvSpPr>
          <p:spPr bwMode="auto">
            <a:xfrm>
              <a:off x="4144"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1" name="Oval 17"/>
            <p:cNvSpPr>
              <a:spLocks noChangeArrowheads="1"/>
            </p:cNvSpPr>
            <p:nvPr/>
          </p:nvSpPr>
          <p:spPr bwMode="auto">
            <a:xfrm>
              <a:off x="4144"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2" name="Oval 18"/>
            <p:cNvSpPr>
              <a:spLocks noChangeArrowheads="1"/>
            </p:cNvSpPr>
            <p:nvPr/>
          </p:nvSpPr>
          <p:spPr bwMode="auto">
            <a:xfrm>
              <a:off x="4144"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3" name="Oval 19"/>
            <p:cNvSpPr>
              <a:spLocks noChangeArrowheads="1"/>
            </p:cNvSpPr>
            <p:nvPr/>
          </p:nvSpPr>
          <p:spPr bwMode="auto">
            <a:xfrm>
              <a:off x="4720"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404" name="Oval 20"/>
            <p:cNvSpPr>
              <a:spLocks noChangeArrowheads="1"/>
            </p:cNvSpPr>
            <p:nvPr/>
          </p:nvSpPr>
          <p:spPr bwMode="auto">
            <a:xfrm>
              <a:off x="4720"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5" name="Oval 21"/>
            <p:cNvSpPr>
              <a:spLocks noChangeArrowheads="1"/>
            </p:cNvSpPr>
            <p:nvPr/>
          </p:nvSpPr>
          <p:spPr bwMode="auto">
            <a:xfrm>
              <a:off x="4720"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6" name="Oval 22"/>
            <p:cNvSpPr>
              <a:spLocks noChangeArrowheads="1"/>
            </p:cNvSpPr>
            <p:nvPr/>
          </p:nvSpPr>
          <p:spPr bwMode="auto">
            <a:xfrm>
              <a:off x="4720"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7" name="Oval 23"/>
            <p:cNvSpPr>
              <a:spLocks noChangeArrowheads="1"/>
            </p:cNvSpPr>
            <p:nvPr/>
          </p:nvSpPr>
          <p:spPr bwMode="auto">
            <a:xfrm>
              <a:off x="4720"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19" name="Rectangle 35"/>
            <p:cNvSpPr>
              <a:spLocks noChangeArrowheads="1"/>
            </p:cNvSpPr>
            <p:nvPr/>
          </p:nvSpPr>
          <p:spPr bwMode="auto">
            <a:xfrm>
              <a:off x="4154" y="2451"/>
              <a:ext cx="84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One-to-one</a:t>
              </a:r>
            </a:p>
          </p:txBody>
        </p:sp>
        <p:sp>
          <p:nvSpPr>
            <p:cNvPr id="272420" name="Line 36"/>
            <p:cNvSpPr>
              <a:spLocks noChangeShapeType="1"/>
            </p:cNvSpPr>
            <p:nvPr/>
          </p:nvSpPr>
          <p:spPr bwMode="auto">
            <a:xfrm>
              <a:off x="4345" y="1307"/>
              <a:ext cx="375" cy="1"/>
            </a:xfrm>
            <a:prstGeom prst="line">
              <a:avLst/>
            </a:prstGeom>
            <a:noFill/>
            <a:ln w="25400">
              <a:solidFill>
                <a:schemeClr val="tx1"/>
              </a:solidFill>
              <a:round/>
              <a:headEnd/>
              <a:tailEnd/>
            </a:ln>
            <a:effectLst/>
          </p:spPr>
          <p:txBody>
            <a:bodyPr wrap="none" anchor="ctr"/>
            <a:lstStyle/>
            <a:p>
              <a:endParaRPr lang="en-US"/>
            </a:p>
          </p:txBody>
        </p:sp>
        <p:sp>
          <p:nvSpPr>
            <p:cNvPr id="272421" name="Line 37"/>
            <p:cNvSpPr>
              <a:spLocks noChangeShapeType="1"/>
            </p:cNvSpPr>
            <p:nvPr/>
          </p:nvSpPr>
          <p:spPr bwMode="auto">
            <a:xfrm>
              <a:off x="4345" y="1555"/>
              <a:ext cx="375" cy="1"/>
            </a:xfrm>
            <a:prstGeom prst="line">
              <a:avLst/>
            </a:prstGeom>
            <a:noFill/>
            <a:ln w="25400">
              <a:solidFill>
                <a:schemeClr val="tx1"/>
              </a:solidFill>
              <a:round/>
              <a:headEnd/>
              <a:tailEnd/>
            </a:ln>
            <a:effectLst/>
          </p:spPr>
          <p:txBody>
            <a:bodyPr wrap="none" anchor="ctr"/>
            <a:lstStyle/>
            <a:p>
              <a:endParaRPr lang="en-US"/>
            </a:p>
          </p:txBody>
        </p:sp>
        <p:sp>
          <p:nvSpPr>
            <p:cNvPr id="272422" name="Line 38"/>
            <p:cNvSpPr>
              <a:spLocks noChangeShapeType="1"/>
            </p:cNvSpPr>
            <p:nvPr/>
          </p:nvSpPr>
          <p:spPr bwMode="auto">
            <a:xfrm>
              <a:off x="4345" y="1795"/>
              <a:ext cx="375" cy="1"/>
            </a:xfrm>
            <a:prstGeom prst="line">
              <a:avLst/>
            </a:prstGeom>
            <a:noFill/>
            <a:ln w="25400">
              <a:solidFill>
                <a:schemeClr val="tx1"/>
              </a:solidFill>
              <a:round/>
              <a:headEnd/>
              <a:tailEnd/>
            </a:ln>
            <a:effectLst/>
          </p:spPr>
          <p:txBody>
            <a:bodyPr wrap="none" anchor="ctr"/>
            <a:lstStyle/>
            <a:p>
              <a:endParaRPr lang="en-US"/>
            </a:p>
          </p:txBody>
        </p:sp>
        <p:sp>
          <p:nvSpPr>
            <p:cNvPr id="272436" name="Rectangle 52"/>
            <p:cNvSpPr>
              <a:spLocks noChangeArrowheads="1"/>
            </p:cNvSpPr>
            <p:nvPr/>
          </p:nvSpPr>
          <p:spPr bwMode="auto">
            <a:xfrm>
              <a:off x="4103" y="97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9" name="Rectangle 55"/>
            <p:cNvSpPr>
              <a:spLocks noChangeArrowheads="1"/>
            </p:cNvSpPr>
            <p:nvPr/>
          </p:nvSpPr>
          <p:spPr bwMode="auto">
            <a:xfrm>
              <a:off x="4681" y="977"/>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sp>
        <p:nvSpPr>
          <p:cNvPr id="272444" name="Rectangle 60"/>
          <p:cNvSpPr>
            <a:spLocks noChangeArrowheads="1"/>
          </p:cNvSpPr>
          <p:nvPr/>
        </p:nvSpPr>
        <p:spPr bwMode="auto">
          <a:xfrm>
            <a:off x="590550" y="1582738"/>
            <a:ext cx="7599363" cy="3214687"/>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272445" name="Rectangle 61"/>
          <p:cNvSpPr>
            <a:spLocks noChangeArrowheads="1"/>
          </p:cNvSpPr>
          <p:nvPr/>
        </p:nvSpPr>
        <p:spPr bwMode="auto">
          <a:xfrm>
            <a:off x="515938" y="5002213"/>
            <a:ext cx="8070850" cy="701675"/>
          </a:xfrm>
          <a:prstGeom prst="rect">
            <a:avLst/>
          </a:prstGeom>
          <a:noFill/>
          <a:ln w="12700">
            <a:noFill/>
            <a:miter lim="800000"/>
            <a:headEnd/>
            <a:tailEnd/>
          </a:ln>
          <a:effectLst/>
        </p:spPr>
        <p:txBody>
          <a:bodyPr>
            <a:spAutoFit/>
          </a:bodyPr>
          <a:lstStyle/>
          <a:p>
            <a:pPr>
              <a:spcBef>
                <a:spcPct val="50000"/>
              </a:spcBef>
              <a:buClr>
                <a:schemeClr val="tx1"/>
              </a:buClr>
            </a:pPr>
            <a:r>
              <a:rPr lang="en-US" sz="2000" dirty="0">
                <a:latin typeface="Times New Roman" pitchFamily="18" charset="0"/>
              </a:rPr>
              <a:t>Example: For “One-to-one,” an entity in A is associated with </a:t>
            </a:r>
            <a:r>
              <a:rPr lang="en-US" sz="2000" b="1" dirty="0">
                <a:latin typeface="Times New Roman" pitchFamily="18" charset="0"/>
              </a:rPr>
              <a:t>at most one </a:t>
            </a:r>
            <a:r>
              <a:rPr lang="en-US" sz="2000" dirty="0">
                <a:latin typeface="Times New Roman" pitchFamily="18" charset="0"/>
              </a:rPr>
              <a:t>entity in B, and vice versa.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Association </a:t>
            </a:r>
          </a:p>
        </p:txBody>
      </p:sp>
      <p:sp>
        <p:nvSpPr>
          <p:cNvPr id="3" name="Subtitle 2"/>
          <p:cNvSpPr>
            <a:spLocks noGrp="1"/>
          </p:cNvSpPr>
          <p:nvPr>
            <p:ph type="subTitle" idx="1"/>
          </p:nvPr>
        </p:nvSpPr>
        <p:spPr>
          <a:xfrm>
            <a:off x="409518" y="982629"/>
            <a:ext cx="8471016" cy="5294386"/>
          </a:xfrm>
        </p:spPr>
        <p:txBody>
          <a:bodyPr/>
          <a:lstStyle/>
          <a:p>
            <a:pPr algn="l">
              <a:buFont typeface="Arial" pitchFamily="34" charset="0"/>
              <a:buChar char="•"/>
            </a:pPr>
            <a:r>
              <a:rPr lang="en-US" b="1" dirty="0"/>
              <a:t>Associations</a:t>
            </a:r>
            <a:r>
              <a:rPr lang="en-US" dirty="0"/>
              <a:t> exist between different attributes of an entity.</a:t>
            </a:r>
          </a:p>
          <a:p>
            <a:pPr algn="l">
              <a:buFont typeface="Arial" pitchFamily="34" charset="0"/>
              <a:buChar char="•"/>
            </a:pPr>
            <a:r>
              <a:rPr lang="en-US" dirty="0"/>
              <a:t>An association between two attributes indicates that the values of the associated attributes are interdependent.</a:t>
            </a:r>
          </a:p>
          <a:p>
            <a:pPr algn="l">
              <a:buFont typeface="Arial" pitchFamily="34" charset="0"/>
              <a:buChar char="•"/>
            </a:pPr>
            <a:r>
              <a:rPr lang="en-US" b="1" dirty="0"/>
              <a:t>Relationship</a:t>
            </a:r>
            <a:r>
              <a:rPr lang="en-US" dirty="0"/>
              <a:t> exists between entities (Binary Relationship)</a:t>
            </a:r>
          </a:p>
          <a:p>
            <a:pPr algn="l">
              <a:buFont typeface="Arial" pitchFamily="34" charset="0"/>
              <a:buChar char="•"/>
            </a:pPr>
            <a:r>
              <a:rPr lang="en-US" dirty="0"/>
              <a:t>A possible relationship that may exist between any two sets may be  - </a:t>
            </a:r>
          </a:p>
          <a:p>
            <a:pPr lvl="1">
              <a:buFont typeface="Arial" pitchFamily="34" charset="0"/>
              <a:buChar char="•"/>
            </a:pPr>
            <a:r>
              <a:rPr lang="en-US" dirty="0"/>
              <a:t>one-to-one</a:t>
            </a:r>
          </a:p>
          <a:p>
            <a:pPr lvl="1">
              <a:buFont typeface="Arial" pitchFamily="34" charset="0"/>
              <a:buChar char="•"/>
            </a:pPr>
            <a:r>
              <a:rPr lang="en-US" dirty="0"/>
              <a:t>one-to-many</a:t>
            </a:r>
          </a:p>
          <a:p>
            <a:pPr lvl="1">
              <a:buFont typeface="Arial" pitchFamily="34" charset="0"/>
              <a:buChar char="•"/>
            </a:pPr>
            <a:r>
              <a:rPr lang="en-US" dirty="0"/>
              <a:t>many-to-many</a:t>
            </a:r>
          </a:p>
          <a:p>
            <a:pPr algn="l">
              <a:buFont typeface="Arial" pitchFamily="34" charset="0"/>
              <a:buChar cha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p:txBody>
          <a:bodyPr/>
          <a:lstStyle/>
          <a:p>
            <a:fld id="{19DF01AB-54C4-47CF-9111-778C5870220A}" type="slidenum">
              <a:rPr lang="en-US"/>
              <a:pPr/>
              <a:t>55</a:t>
            </a:fld>
            <a:endParaRPr lang="en-US"/>
          </a:p>
        </p:txBody>
      </p:sp>
      <p:sp>
        <p:nvSpPr>
          <p:cNvPr id="199682" name="Rectangle 2"/>
          <p:cNvSpPr>
            <a:spLocks noGrp="1" noChangeArrowheads="1"/>
          </p:cNvSpPr>
          <p:nvPr>
            <p:ph type="title"/>
          </p:nvPr>
        </p:nvSpPr>
        <p:spPr>
          <a:xfrm>
            <a:off x="1612900" y="0"/>
            <a:ext cx="7531100" cy="812800"/>
          </a:xfrm>
        </p:spPr>
        <p:txBody>
          <a:bodyPr/>
          <a:lstStyle/>
          <a:p>
            <a:r>
              <a:rPr lang="en-US" sz="3600" b="1" dirty="0">
                <a:solidFill>
                  <a:srgbClr val="FFFF00"/>
                </a:solidFill>
                <a:latin typeface="Times New Roman" pitchFamily="18" charset="0"/>
              </a:rPr>
              <a:t>Many-to-many Relationship</a:t>
            </a:r>
          </a:p>
        </p:txBody>
      </p:sp>
      <p:sp>
        <p:nvSpPr>
          <p:cNvPr id="199683" name="Rectangle 3"/>
          <p:cNvSpPr>
            <a:spLocks noGrp="1" noChangeArrowheads="1"/>
          </p:cNvSpPr>
          <p:nvPr>
            <p:ph type="body" sz="half" idx="2"/>
          </p:nvPr>
        </p:nvSpPr>
        <p:spPr>
          <a:xfrm>
            <a:off x="385763" y="3098800"/>
            <a:ext cx="4114800" cy="2576513"/>
          </a:xfrm>
        </p:spPr>
        <p:txBody>
          <a:bodyPr/>
          <a:lstStyle/>
          <a:p>
            <a:r>
              <a:rPr lang="en-US" sz="2000">
                <a:latin typeface="Times New Roman" pitchFamily="18" charset="0"/>
              </a:rPr>
              <a:t>Multiple customers can share an account</a:t>
            </a:r>
          </a:p>
          <a:p>
            <a:r>
              <a:rPr lang="en-US" sz="2000">
                <a:latin typeface="Times New Roman" pitchFamily="18" charset="0"/>
              </a:rPr>
              <a:t>Many accounts may have one owner</a:t>
            </a:r>
          </a:p>
          <a:p>
            <a:endParaRPr lang="en-US" sz="2000">
              <a:latin typeface="Times New Roman" pitchFamily="18" charset="0"/>
            </a:endParaRPr>
          </a:p>
          <a:p>
            <a:pPr>
              <a:buFontTx/>
              <a:buNone/>
            </a:pPr>
            <a:r>
              <a:rPr lang="en-US" sz="2000">
                <a:solidFill>
                  <a:schemeClr val="folHlink"/>
                </a:solidFill>
                <a:latin typeface="Times New Roman" pitchFamily="18" charset="0"/>
              </a:rPr>
              <a:t>(We use customer names as the ids.)</a:t>
            </a:r>
          </a:p>
        </p:txBody>
      </p:sp>
      <p:graphicFrame>
        <p:nvGraphicFramePr>
          <p:cNvPr id="199691" name="Object 11"/>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spid="_x0000_s83971" name="Document" r:id="rId3" imgW="4273353" imgH="1402619" progId="Word.Document.8">
                  <p:embed/>
                </p:oleObj>
              </mc:Choice>
              <mc:Fallback>
                <p:oleObj name="Document" r:id="rId3" imgW="4273353" imgH="1402619"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2" name="Object 12"/>
          <p:cNvGraphicFramePr>
            <a:graphicFrameLocks noChangeAspect="1"/>
          </p:cNvGraphicFramePr>
          <p:nvPr/>
        </p:nvGraphicFramePr>
        <p:xfrm>
          <a:off x="4572000" y="4757738"/>
          <a:ext cx="4041775" cy="981075"/>
        </p:xfrm>
        <a:graphic>
          <a:graphicData uri="http://schemas.openxmlformats.org/presentationml/2006/ole">
            <mc:AlternateContent xmlns:mc="http://schemas.openxmlformats.org/markup-compatibility/2006">
              <mc:Choice xmlns:v="urn:schemas-microsoft-com:vml" Requires="v">
                <p:oleObj spid="_x0000_s83972" name="Document" r:id="rId5" imgW="5200057" imgH="1262070" progId="Word.Document.8">
                  <p:embed/>
                </p:oleObj>
              </mc:Choice>
              <mc:Fallback>
                <p:oleObj name="Document" r:id="rId5" imgW="5200057" imgH="1262070" progId="Word.Document.8">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757738"/>
                        <a:ext cx="40417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3" name="Rectangle 13"/>
          <p:cNvSpPr>
            <a:spLocks noChangeArrowheads="1"/>
          </p:cNvSpPr>
          <p:nvPr/>
        </p:nvSpPr>
        <p:spPr bwMode="auto">
          <a:xfrm>
            <a:off x="6151563" y="42148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4" name="Rectangle 14"/>
          <p:cNvSpPr>
            <a:spLocks noChangeArrowheads="1"/>
          </p:cNvSpPr>
          <p:nvPr/>
        </p:nvSpPr>
        <p:spPr bwMode="auto">
          <a:xfrm>
            <a:off x="6086475" y="23860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6" name="Rectangle 16"/>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199697" name="AutoShape 17"/>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199698" name="Rectangle 18"/>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199699" name="Oval 19"/>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199700" name="Line 20"/>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none" w="lg" len="med"/>
          </a:ln>
          <a:effectLst/>
        </p:spPr>
        <p:txBody>
          <a:bodyPr wrap="none" anchor="ctr"/>
          <a:lstStyle/>
          <a:p>
            <a:endParaRPr lang="en-US"/>
          </a:p>
        </p:txBody>
      </p:sp>
      <p:sp>
        <p:nvSpPr>
          <p:cNvPr id="199701" name="Line 21"/>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199702" name="Line 22"/>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8903DFE3-62DD-43E3-8BAF-2579EDC1D283}"/>
              </a:ext>
            </a:extLst>
          </p:cNvPr>
          <p:cNvSpPr>
            <a:spLocks noGrp="1"/>
          </p:cNvSpPr>
          <p:nvPr>
            <p:ph type="ftr" sz="quarter" idx="11"/>
          </p:nvPr>
        </p:nvSpPr>
        <p:spPr/>
        <p:txBody>
          <a:bodyPr/>
          <a:lstStyle/>
          <a:p>
            <a:r>
              <a:rPr lang="en-US"/>
              <a:t>U1.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358856" y="0"/>
            <a:ext cx="7531100" cy="812800"/>
          </a:xfrm>
        </p:spPr>
        <p:txBody>
          <a:bodyPr/>
          <a:lstStyle/>
          <a:p>
            <a:r>
              <a:rPr lang="en-US" sz="3600" b="1" dirty="0">
                <a:solidFill>
                  <a:srgbClr val="FFFF00"/>
                </a:solidFill>
                <a:latin typeface="Times New Roman" pitchFamily="18" charset="0"/>
              </a:rPr>
              <a:t>Many-to-One Relationship</a:t>
            </a:r>
          </a:p>
        </p:txBody>
      </p:sp>
      <p:sp>
        <p:nvSpPr>
          <p:cNvPr id="200707" name="Rectangle 3"/>
          <p:cNvSpPr>
            <a:spLocks noGrp="1" noChangeArrowheads="1"/>
          </p:cNvSpPr>
          <p:nvPr>
            <p:ph type="body" sz="half" idx="2"/>
          </p:nvPr>
        </p:nvSpPr>
        <p:spPr>
          <a:xfrm>
            <a:off x="461963" y="3044825"/>
            <a:ext cx="3967162" cy="2733675"/>
          </a:xfrm>
        </p:spPr>
        <p:txBody>
          <a:bodyPr/>
          <a:lstStyle/>
          <a:p>
            <a:r>
              <a:rPr lang="en-US" sz="2000">
                <a:latin typeface="Times New Roman" pitchFamily="18" charset="0"/>
              </a:rPr>
              <a:t>Multiple customers can share an account, but one customer can have only one account.</a:t>
            </a:r>
          </a:p>
          <a:p>
            <a:r>
              <a:rPr lang="en-US" sz="2000">
                <a:latin typeface="Times New Roman" pitchFamily="18" charset="0"/>
              </a:rPr>
              <a:t>Represented by an arrow pointing to “one.”</a:t>
            </a:r>
          </a:p>
          <a:p>
            <a:r>
              <a:rPr lang="en-US" sz="2000">
                <a:latin typeface="Times New Roman" pitchFamily="18" charset="0"/>
              </a:rPr>
              <a:t>Note: could have no account!</a:t>
            </a:r>
          </a:p>
        </p:txBody>
      </p:sp>
      <p:sp>
        <p:nvSpPr>
          <p:cNvPr id="200719" name="Rectangle 15"/>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0720" name="AutoShape 16"/>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0721" name="Rectangle 17"/>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0722" name="Oval 18"/>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0723" name="Line 19"/>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0724" name="Line 20"/>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0725" name="Line 21"/>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graphicFrame>
        <p:nvGraphicFramePr>
          <p:cNvPr id="200726" name="Object 22"/>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spid="_x0000_s84995" name="Document" r:id="rId3" imgW="4273353" imgH="1402619" progId="Word.Document.8">
                  <p:embed/>
                </p:oleObj>
              </mc:Choice>
              <mc:Fallback>
                <p:oleObj name="Document" r:id="rId3" imgW="4273353" imgH="1402619"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27" name="Object 23"/>
          <p:cNvGraphicFramePr>
            <a:graphicFrameLocks noChangeAspect="1"/>
          </p:cNvGraphicFramePr>
          <p:nvPr/>
        </p:nvGraphicFramePr>
        <p:xfrm>
          <a:off x="4575175" y="4762500"/>
          <a:ext cx="4065588" cy="982663"/>
        </p:xfrm>
        <a:graphic>
          <a:graphicData uri="http://schemas.openxmlformats.org/presentationml/2006/ole">
            <mc:AlternateContent xmlns:mc="http://schemas.openxmlformats.org/markup-compatibility/2006">
              <mc:Choice xmlns:v="urn:schemas-microsoft-com:vml" Requires="v">
                <p:oleObj spid="_x0000_s84996" name="Document" r:id="rId5" imgW="5198040" imgH="1264320" progId="Word.Document.8">
                  <p:embed/>
                </p:oleObj>
              </mc:Choice>
              <mc:Fallback>
                <p:oleObj name="Document" r:id="rId5" imgW="5198040" imgH="1264320" progId="Word.Document.8">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5175" y="4762500"/>
                        <a:ext cx="4065588"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8" name="Rectangle 24"/>
          <p:cNvSpPr>
            <a:spLocks noChangeArrowheads="1"/>
          </p:cNvSpPr>
          <p:nvPr/>
        </p:nvSpPr>
        <p:spPr bwMode="auto">
          <a:xfrm>
            <a:off x="6022975" y="4214813"/>
            <a:ext cx="1009650"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r>
              <a:rPr lang="en-US" b="1">
                <a:latin typeface="Times New Roman" pitchFamily="18" charset="0"/>
                <a:sym typeface="Wingdings" pitchFamily="2" charset="2"/>
              </a:rPr>
              <a:t></a:t>
            </a:r>
            <a:endParaRPr lang="en-US" b="1">
              <a:latin typeface="Times New Roman" pitchFamily="18" charset="0"/>
            </a:endParaRPr>
          </a:p>
        </p:txBody>
      </p:sp>
      <p:sp>
        <p:nvSpPr>
          <p:cNvPr id="200729" name="Rectangle 25"/>
          <p:cNvSpPr>
            <a:spLocks noChangeArrowheads="1"/>
          </p:cNvSpPr>
          <p:nvPr/>
        </p:nvSpPr>
        <p:spPr bwMode="auto">
          <a:xfrm>
            <a:off x="5872163" y="2386013"/>
            <a:ext cx="11842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Illegal </a:t>
            </a:r>
            <a:r>
              <a:rPr lang="en-US" sz="2000">
                <a:latin typeface="Times New Roman" pitchFamily="18" charset="0"/>
                <a:sym typeface="Wingdings" pitchFamily="2" charset="2"/>
              </a:rPr>
              <a:t></a:t>
            </a:r>
            <a:r>
              <a:rPr lang="en-US" b="1">
                <a:latin typeface="Times New Roman" pitchFamily="18" charset="0"/>
              </a:rPr>
              <a:t> </a:t>
            </a:r>
          </a:p>
        </p:txBody>
      </p:sp>
      <p:sp>
        <p:nvSpPr>
          <p:cNvPr id="200730" name="Text Box 26"/>
          <p:cNvSpPr txBox="1">
            <a:spLocks noChangeArrowheads="1"/>
          </p:cNvSpPr>
          <p:nvPr/>
        </p:nvSpPr>
        <p:spPr bwMode="auto">
          <a:xfrm>
            <a:off x="1884363" y="1641475"/>
            <a:ext cx="349250" cy="366713"/>
          </a:xfrm>
          <a:prstGeom prst="rect">
            <a:avLst/>
          </a:prstGeom>
          <a:noFill/>
          <a:ln w="19050">
            <a:noFill/>
            <a:miter lim="800000"/>
            <a:headEnd/>
            <a:tailEnd/>
          </a:ln>
          <a:effectLst/>
        </p:spPr>
        <p:txBody>
          <a:bodyPr wrap="none">
            <a:spAutoFit/>
          </a:bodyPr>
          <a:lstStyle/>
          <a:p>
            <a:r>
              <a:rPr lang="en-US" sz="1800">
                <a:latin typeface="Times New Roman" pitchFamily="18" charset="0"/>
              </a:rPr>
              <a:t>N</a:t>
            </a:r>
          </a:p>
        </p:txBody>
      </p:sp>
      <p:sp>
        <p:nvSpPr>
          <p:cNvPr id="200731" name="Text Box 27"/>
          <p:cNvSpPr txBox="1">
            <a:spLocks noChangeArrowheads="1"/>
          </p:cNvSpPr>
          <p:nvPr/>
        </p:nvSpPr>
        <p:spPr bwMode="auto">
          <a:xfrm>
            <a:off x="4160838" y="1636713"/>
            <a:ext cx="298450" cy="366712"/>
          </a:xfrm>
          <a:prstGeom prst="rect">
            <a:avLst/>
          </a:prstGeom>
          <a:noFill/>
          <a:ln w="19050">
            <a:noFill/>
            <a:miter lim="800000"/>
            <a:headEnd/>
            <a:tailEnd/>
          </a:ln>
          <a:effectLst/>
        </p:spPr>
        <p:txBody>
          <a:bodyPr wrap="none">
            <a:spAutoFit/>
          </a:bodyPr>
          <a:lstStyle/>
          <a:p>
            <a:r>
              <a:rPr lang="en-US" sz="1800">
                <a:latin typeface="Times New Roman" pitchFamily="18" charset="0"/>
              </a:rPr>
              <a:t>1</a:t>
            </a:r>
          </a:p>
        </p:txBody>
      </p:sp>
      <p:sp>
        <p:nvSpPr>
          <p:cNvPr id="2" name="Footer Placeholder 1">
            <a:extLst>
              <a:ext uri="{FF2B5EF4-FFF2-40B4-BE49-F238E27FC236}">
                <a16:creationId xmlns:a16="http://schemas.microsoft.com/office/drawing/2014/main" id="{4DCA16B6-CD12-421A-B195-1140B9D14D12}"/>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31E320E4-D12B-43A2-A111-905CF97F6B5E}"/>
              </a:ext>
            </a:extLst>
          </p:cNvPr>
          <p:cNvSpPr>
            <a:spLocks noGrp="1"/>
          </p:cNvSpPr>
          <p:nvPr>
            <p:ph type="sldNum" sz="quarter" idx="12"/>
          </p:nvPr>
        </p:nvSpPr>
        <p:spPr/>
        <p:txBody>
          <a:bodyPr/>
          <a:lstStyle/>
          <a:p>
            <a:fld id="{2618F006-15E0-4CE4-B9FB-DE7C4D42AC5A}"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612900" y="0"/>
            <a:ext cx="7531100" cy="812800"/>
          </a:xfrm>
        </p:spPr>
        <p:txBody>
          <a:bodyPr/>
          <a:lstStyle/>
          <a:p>
            <a:r>
              <a:rPr lang="en-US" sz="3200" b="1" dirty="0">
                <a:solidFill>
                  <a:srgbClr val="FFFF00"/>
                </a:solidFill>
                <a:latin typeface="Times New Roman" pitchFamily="18" charset="0"/>
              </a:rPr>
              <a:t>Many-to-One Relationship (cont)</a:t>
            </a:r>
          </a:p>
        </p:txBody>
      </p:sp>
      <p:sp>
        <p:nvSpPr>
          <p:cNvPr id="201731" name="Rectangle 3"/>
          <p:cNvSpPr>
            <a:spLocks noGrp="1" noChangeArrowheads="1"/>
          </p:cNvSpPr>
          <p:nvPr>
            <p:ph type="body" sz="half" idx="2"/>
          </p:nvPr>
        </p:nvSpPr>
        <p:spPr>
          <a:xfrm>
            <a:off x="795338" y="3457575"/>
            <a:ext cx="7772400" cy="933450"/>
          </a:xfrm>
        </p:spPr>
        <p:txBody>
          <a:bodyPr/>
          <a:lstStyle/>
          <a:p>
            <a:pPr>
              <a:buFontTx/>
              <a:buNone/>
            </a:pPr>
            <a:r>
              <a:rPr lang="en-US" sz="2400">
                <a:latin typeface="Times New Roman" pitchFamily="18" charset="0"/>
              </a:rPr>
              <a:t>In a many-to-one relationship, relationship attributes can be repositioned to the entity set on the “many” side. </a:t>
            </a:r>
          </a:p>
        </p:txBody>
      </p:sp>
      <p:sp>
        <p:nvSpPr>
          <p:cNvPr id="201746" name="Rectangle 18"/>
          <p:cNvSpPr>
            <a:spLocks noChangeArrowheads="1"/>
          </p:cNvSpPr>
          <p:nvPr/>
        </p:nvSpPr>
        <p:spPr bwMode="auto">
          <a:xfrm>
            <a:off x="2139950" y="178593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47" name="AutoShape 19"/>
          <p:cNvSpPr>
            <a:spLocks noChangeArrowheads="1"/>
          </p:cNvSpPr>
          <p:nvPr/>
        </p:nvSpPr>
        <p:spPr bwMode="auto">
          <a:xfrm>
            <a:off x="3859213" y="176530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48" name="Rectangle 20"/>
          <p:cNvSpPr>
            <a:spLocks noChangeArrowheads="1"/>
          </p:cNvSpPr>
          <p:nvPr/>
        </p:nvSpPr>
        <p:spPr bwMode="auto">
          <a:xfrm>
            <a:off x="6438900" y="1839913"/>
            <a:ext cx="830263"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49" name="Oval 21"/>
          <p:cNvSpPr>
            <a:spLocks noChangeArrowheads="1"/>
          </p:cNvSpPr>
          <p:nvPr/>
        </p:nvSpPr>
        <p:spPr bwMode="auto">
          <a:xfrm>
            <a:off x="4017963" y="2609850"/>
            <a:ext cx="1243012"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0" name="Line 22"/>
          <p:cNvSpPr>
            <a:spLocks noChangeShapeType="1"/>
          </p:cNvSpPr>
          <p:nvPr/>
        </p:nvSpPr>
        <p:spPr bwMode="auto">
          <a:xfrm flipV="1">
            <a:off x="5321300" y="205263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1" name="Line 23"/>
          <p:cNvSpPr>
            <a:spLocks noChangeShapeType="1"/>
          </p:cNvSpPr>
          <p:nvPr/>
        </p:nvSpPr>
        <p:spPr bwMode="auto">
          <a:xfrm>
            <a:off x="4625975" y="2382838"/>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2" name="Line 24"/>
          <p:cNvSpPr>
            <a:spLocks noChangeShapeType="1"/>
          </p:cNvSpPr>
          <p:nvPr/>
        </p:nvSpPr>
        <p:spPr bwMode="auto">
          <a:xfrm flipH="1" flipV="1">
            <a:off x="3114675" y="205422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01753" name="Rectangle 25"/>
          <p:cNvSpPr>
            <a:spLocks noChangeArrowheads="1"/>
          </p:cNvSpPr>
          <p:nvPr/>
        </p:nvSpPr>
        <p:spPr bwMode="auto">
          <a:xfrm>
            <a:off x="2173288" y="470058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54" name="AutoShape 26"/>
          <p:cNvSpPr>
            <a:spLocks noChangeArrowheads="1"/>
          </p:cNvSpPr>
          <p:nvPr/>
        </p:nvSpPr>
        <p:spPr bwMode="auto">
          <a:xfrm>
            <a:off x="3892550" y="467995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55" name="Rectangle 27"/>
          <p:cNvSpPr>
            <a:spLocks noChangeArrowheads="1"/>
          </p:cNvSpPr>
          <p:nvPr/>
        </p:nvSpPr>
        <p:spPr bwMode="auto">
          <a:xfrm>
            <a:off x="6472238" y="4754563"/>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56" name="Oval 28"/>
          <p:cNvSpPr>
            <a:spLocks noChangeArrowheads="1"/>
          </p:cNvSpPr>
          <p:nvPr/>
        </p:nvSpPr>
        <p:spPr bwMode="auto">
          <a:xfrm>
            <a:off x="2035175" y="5426075"/>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7" name="Line 29"/>
          <p:cNvSpPr>
            <a:spLocks noChangeShapeType="1"/>
          </p:cNvSpPr>
          <p:nvPr/>
        </p:nvSpPr>
        <p:spPr bwMode="auto">
          <a:xfrm flipV="1">
            <a:off x="5354638" y="496728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8" name="Line 30"/>
          <p:cNvSpPr>
            <a:spLocks noChangeShapeType="1"/>
          </p:cNvSpPr>
          <p:nvPr/>
        </p:nvSpPr>
        <p:spPr bwMode="auto">
          <a:xfrm>
            <a:off x="2643188" y="5199063"/>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9" name="Line 31"/>
          <p:cNvSpPr>
            <a:spLocks noChangeShapeType="1"/>
          </p:cNvSpPr>
          <p:nvPr/>
        </p:nvSpPr>
        <p:spPr bwMode="auto">
          <a:xfrm flipH="1" flipV="1">
            <a:off x="3148013" y="496887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DD1C8211-61A1-494E-B4CE-31F3EC0D657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D902541-F155-4091-93FC-E2097247D436}"/>
              </a:ext>
            </a:extLst>
          </p:cNvPr>
          <p:cNvSpPr>
            <a:spLocks noGrp="1"/>
          </p:cNvSpPr>
          <p:nvPr>
            <p:ph type="sldNum" sz="quarter" idx="12"/>
          </p:nvPr>
        </p:nvSpPr>
        <p:spPr/>
        <p:txBody>
          <a:bodyPr/>
          <a:lstStyle/>
          <a:p>
            <a:fld id="{2618F006-15E0-4CE4-B9FB-DE7C4D42AC5A}"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1026"/>
          <p:cNvSpPr>
            <a:spLocks noGrp="1" noChangeArrowheads="1"/>
          </p:cNvSpPr>
          <p:nvPr>
            <p:ph type="title"/>
          </p:nvPr>
        </p:nvSpPr>
        <p:spPr>
          <a:xfrm>
            <a:off x="1760499" y="0"/>
            <a:ext cx="6567487" cy="812800"/>
          </a:xfrm>
        </p:spPr>
        <p:txBody>
          <a:bodyPr/>
          <a:lstStyle/>
          <a:p>
            <a:r>
              <a:rPr lang="en-US" sz="3600" b="1" dirty="0">
                <a:solidFill>
                  <a:srgbClr val="FFFF00"/>
                </a:solidFill>
                <a:latin typeface="Times New Roman" pitchFamily="18" charset="0"/>
              </a:rPr>
              <a:t>One-to-one Relationship</a:t>
            </a:r>
          </a:p>
        </p:txBody>
      </p:sp>
      <p:sp>
        <p:nvSpPr>
          <p:cNvPr id="274435" name="Rectangle 1027"/>
          <p:cNvSpPr>
            <a:spLocks noGrp="1" noChangeArrowheads="1"/>
          </p:cNvSpPr>
          <p:nvPr>
            <p:ph type="body" sz="half" idx="2"/>
          </p:nvPr>
        </p:nvSpPr>
        <p:spPr>
          <a:xfrm>
            <a:off x="519057" y="2808279"/>
            <a:ext cx="4273550" cy="2859087"/>
          </a:xfrm>
        </p:spPr>
        <p:txBody>
          <a:bodyPr/>
          <a:lstStyle/>
          <a:p>
            <a:pPr>
              <a:lnSpc>
                <a:spcPct val="90000"/>
              </a:lnSpc>
            </a:pPr>
            <a:r>
              <a:rPr lang="en-US" sz="2000" dirty="0">
                <a:latin typeface="Times New Roman" pitchFamily="18" charset="0"/>
              </a:rPr>
              <a:t>1 customer can have </a:t>
            </a:r>
            <a:r>
              <a:rPr lang="en-US" sz="2000" dirty="0">
                <a:solidFill>
                  <a:schemeClr val="folHlink"/>
                </a:solidFill>
                <a:latin typeface="Times New Roman" pitchFamily="18" charset="0"/>
              </a:rPr>
              <a:t>(at most) 1</a:t>
            </a:r>
            <a:r>
              <a:rPr lang="en-US" sz="2000" dirty="0">
                <a:latin typeface="Times New Roman" pitchFamily="18" charset="0"/>
              </a:rPr>
              <a:t> account. </a:t>
            </a:r>
          </a:p>
          <a:p>
            <a:pPr>
              <a:lnSpc>
                <a:spcPct val="90000"/>
              </a:lnSpc>
            </a:pPr>
            <a:r>
              <a:rPr lang="en-US" sz="2000" dirty="0">
                <a:latin typeface="Times New Roman" pitchFamily="18" charset="0"/>
              </a:rPr>
              <a:t>1 account can be owned by </a:t>
            </a:r>
            <a:r>
              <a:rPr lang="en-US" sz="2000" dirty="0">
                <a:solidFill>
                  <a:schemeClr val="folHlink"/>
                </a:solidFill>
                <a:latin typeface="Times New Roman" pitchFamily="18" charset="0"/>
              </a:rPr>
              <a:t>(at most) 1</a:t>
            </a:r>
            <a:r>
              <a:rPr lang="en-US" sz="2000" dirty="0">
                <a:latin typeface="Times New Roman" pitchFamily="18" charset="0"/>
              </a:rPr>
              <a:t> customer</a:t>
            </a:r>
          </a:p>
          <a:p>
            <a:pPr>
              <a:lnSpc>
                <a:spcPct val="90000"/>
              </a:lnSpc>
            </a:pPr>
            <a:r>
              <a:rPr lang="en-US" sz="2000" dirty="0">
                <a:latin typeface="Times New Roman" pitchFamily="18" charset="0"/>
              </a:rPr>
              <a:t>Relationship attributes “</a:t>
            </a:r>
            <a:r>
              <a:rPr lang="en-US" sz="2000" dirty="0" err="1">
                <a:latin typeface="Times New Roman" pitchFamily="18" charset="0"/>
              </a:rPr>
              <a:t>opendate</a:t>
            </a:r>
            <a:r>
              <a:rPr lang="en-US" sz="2000" dirty="0">
                <a:latin typeface="Times New Roman" pitchFamily="18" charset="0"/>
              </a:rPr>
              <a:t>” can be shifted to either entity set.</a:t>
            </a:r>
          </a:p>
          <a:p>
            <a:pPr>
              <a:lnSpc>
                <a:spcPct val="90000"/>
              </a:lnSpc>
            </a:pPr>
            <a:r>
              <a:rPr lang="en-US" sz="2000" dirty="0">
                <a:latin typeface="Times New Roman" pitchFamily="18" charset="0"/>
              </a:rPr>
              <a:t>One-to-one relationship is considered as a special case of many-to-one relationship</a:t>
            </a:r>
          </a:p>
        </p:txBody>
      </p:sp>
      <p:graphicFrame>
        <p:nvGraphicFramePr>
          <p:cNvPr id="299008" name="Object 1024"/>
          <p:cNvGraphicFramePr>
            <a:graphicFrameLocks noChangeAspect="1"/>
          </p:cNvGraphicFramePr>
          <p:nvPr/>
        </p:nvGraphicFramePr>
        <p:xfrm>
          <a:off x="5083182" y="3976695"/>
          <a:ext cx="3459163" cy="835025"/>
        </p:xfrm>
        <a:graphic>
          <a:graphicData uri="http://schemas.openxmlformats.org/presentationml/2006/ole">
            <mc:AlternateContent xmlns:mc="http://schemas.openxmlformats.org/markup-compatibility/2006">
              <mc:Choice xmlns:v="urn:schemas-microsoft-com:vml" Requires="v">
                <p:oleObj spid="_x0000_s87044" name="Document" r:id="rId3" imgW="5200057" imgH="1262070" progId="Word.Document.8">
                  <p:embed/>
                </p:oleObj>
              </mc:Choice>
              <mc:Fallback>
                <p:oleObj name="Document" r:id="rId3" imgW="5200057" imgH="1262070" progId="Word.Document.8">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82" y="3976695"/>
                        <a:ext cx="3459163"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7" name="Text Box 1029"/>
          <p:cNvSpPr txBox="1">
            <a:spLocks noChangeArrowheads="1"/>
          </p:cNvSpPr>
          <p:nvPr/>
        </p:nvSpPr>
        <p:spPr bwMode="auto">
          <a:xfrm>
            <a:off x="6251598" y="2443149"/>
            <a:ext cx="706438" cy="336550"/>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09" name="Object 1025"/>
          <p:cNvGraphicFramePr>
            <a:graphicFrameLocks noChangeAspect="1"/>
          </p:cNvGraphicFramePr>
          <p:nvPr/>
        </p:nvGraphicFramePr>
        <p:xfrm>
          <a:off x="5083182" y="2881305"/>
          <a:ext cx="3427412" cy="825500"/>
        </p:xfrm>
        <a:graphic>
          <a:graphicData uri="http://schemas.openxmlformats.org/presentationml/2006/ole">
            <mc:AlternateContent xmlns:mc="http://schemas.openxmlformats.org/markup-compatibility/2006">
              <mc:Choice xmlns:v="urn:schemas-microsoft-com:vml" Requires="v">
                <p:oleObj spid="_x0000_s87045" name="Document" r:id="rId5" imgW="5200057" imgH="1262070" progId="Word.Document.8">
                  <p:embed/>
                </p:oleObj>
              </mc:Choice>
              <mc:Fallback>
                <p:oleObj name="Document" r:id="rId5" imgW="5200057" imgH="1262070" progId="Word.Document.8">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182" y="2881305"/>
                        <a:ext cx="34274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9" name="Text Box 1031"/>
          <p:cNvSpPr txBox="1">
            <a:spLocks noChangeArrowheads="1"/>
          </p:cNvSpPr>
          <p:nvPr/>
        </p:nvSpPr>
        <p:spPr bwMode="auto">
          <a:xfrm>
            <a:off x="6434163" y="3684591"/>
            <a:ext cx="706438"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10" name="Object 1026"/>
          <p:cNvGraphicFramePr>
            <a:graphicFrameLocks noChangeAspect="1"/>
          </p:cNvGraphicFramePr>
          <p:nvPr/>
        </p:nvGraphicFramePr>
        <p:xfrm>
          <a:off x="5119695" y="5145111"/>
          <a:ext cx="3692525" cy="893763"/>
        </p:xfrm>
        <a:graphic>
          <a:graphicData uri="http://schemas.openxmlformats.org/presentationml/2006/ole">
            <mc:AlternateContent xmlns:mc="http://schemas.openxmlformats.org/markup-compatibility/2006">
              <mc:Choice xmlns:v="urn:schemas-microsoft-com:vml" Requires="v">
                <p:oleObj spid="_x0000_s87046" name="Document" r:id="rId7" imgW="5198040" imgH="1264320" progId="Word.Document.8">
                  <p:embed/>
                </p:oleObj>
              </mc:Choice>
              <mc:Fallback>
                <p:oleObj name="Document" r:id="rId7" imgW="5198040" imgH="1264320" progId="Word.Document.8">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9695" y="5145111"/>
                        <a:ext cx="3692525"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1" name="Text Box 1033"/>
          <p:cNvSpPr txBox="1">
            <a:spLocks noChangeArrowheads="1"/>
          </p:cNvSpPr>
          <p:nvPr/>
        </p:nvSpPr>
        <p:spPr bwMode="auto">
          <a:xfrm>
            <a:off x="6470676" y="4816494"/>
            <a:ext cx="647700"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Legal</a:t>
            </a:r>
          </a:p>
        </p:txBody>
      </p:sp>
      <p:sp>
        <p:nvSpPr>
          <p:cNvPr id="274442" name="Rectangle 1034"/>
          <p:cNvSpPr>
            <a:spLocks noChangeArrowheads="1"/>
          </p:cNvSpPr>
          <p:nvPr/>
        </p:nvSpPr>
        <p:spPr bwMode="auto">
          <a:xfrm>
            <a:off x="1893888" y="1315270"/>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latin typeface="Times New Roman" pitchFamily="18" charset="0"/>
              </a:rPr>
              <a:t>customer</a:t>
            </a:r>
          </a:p>
        </p:txBody>
      </p:sp>
      <p:sp>
        <p:nvSpPr>
          <p:cNvPr id="274443" name="AutoShape 1035"/>
          <p:cNvSpPr>
            <a:spLocks noChangeArrowheads="1"/>
          </p:cNvSpPr>
          <p:nvPr/>
        </p:nvSpPr>
        <p:spPr bwMode="auto">
          <a:xfrm>
            <a:off x="3613150" y="1294632"/>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dirty="0" err="1">
                <a:latin typeface="Times New Roman" pitchFamily="18" charset="0"/>
              </a:rPr>
              <a:t>custacct</a:t>
            </a:r>
            <a:endParaRPr lang="en-US" sz="1600" dirty="0">
              <a:latin typeface="Times New Roman" pitchFamily="18" charset="0"/>
            </a:endParaRPr>
          </a:p>
        </p:txBody>
      </p:sp>
      <p:sp>
        <p:nvSpPr>
          <p:cNvPr id="274444" name="Rectangle 1036"/>
          <p:cNvSpPr>
            <a:spLocks noChangeArrowheads="1"/>
          </p:cNvSpPr>
          <p:nvPr/>
        </p:nvSpPr>
        <p:spPr bwMode="auto">
          <a:xfrm>
            <a:off x="6192838" y="1369245"/>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74445" name="Oval 1037"/>
          <p:cNvSpPr>
            <a:spLocks noChangeArrowheads="1"/>
          </p:cNvSpPr>
          <p:nvPr/>
        </p:nvSpPr>
        <p:spPr bwMode="auto">
          <a:xfrm>
            <a:off x="3771900" y="2139182"/>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74447" name="Line 1039"/>
          <p:cNvSpPr>
            <a:spLocks noChangeShapeType="1"/>
          </p:cNvSpPr>
          <p:nvPr/>
        </p:nvSpPr>
        <p:spPr bwMode="auto">
          <a:xfrm>
            <a:off x="4379913" y="191217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74448" name="Line 1040"/>
          <p:cNvSpPr>
            <a:spLocks noChangeShapeType="1"/>
          </p:cNvSpPr>
          <p:nvPr/>
        </p:nvSpPr>
        <p:spPr bwMode="auto">
          <a:xfrm flipH="1" flipV="1">
            <a:off x="2868613" y="1583557"/>
            <a:ext cx="774700" cy="11113"/>
          </a:xfrm>
          <a:prstGeom prst="line">
            <a:avLst/>
          </a:prstGeom>
          <a:noFill/>
          <a:ln w="19050">
            <a:solidFill>
              <a:schemeClr val="tx1"/>
            </a:solidFill>
            <a:round/>
            <a:headEnd type="none" w="sm" len="sm"/>
            <a:tailEnd type="arrow" w="lg" len="med"/>
          </a:ln>
          <a:effectLst/>
        </p:spPr>
        <p:txBody>
          <a:bodyPr anchor="ctr">
            <a:spAutoFit/>
          </a:bodyPr>
          <a:lstStyle/>
          <a:p>
            <a:endParaRPr lang="en-US"/>
          </a:p>
        </p:txBody>
      </p:sp>
      <p:sp>
        <p:nvSpPr>
          <p:cNvPr id="20" name="Line 1038"/>
          <p:cNvSpPr>
            <a:spLocks noChangeShapeType="1"/>
          </p:cNvSpPr>
          <p:nvPr/>
        </p:nvSpPr>
        <p:spPr bwMode="auto">
          <a:xfrm flipV="1">
            <a:off x="5156208" y="1591477"/>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 name="Footer Placeholder 1">
            <a:extLst>
              <a:ext uri="{FF2B5EF4-FFF2-40B4-BE49-F238E27FC236}">
                <a16:creationId xmlns:a16="http://schemas.microsoft.com/office/drawing/2014/main" id="{2AFB550D-811B-46B3-984F-55F02E8C69E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C611557-63FA-4338-AB11-AFEF8050FD10}"/>
              </a:ext>
            </a:extLst>
          </p:cNvPr>
          <p:cNvSpPr>
            <a:spLocks noGrp="1"/>
          </p:cNvSpPr>
          <p:nvPr>
            <p:ph type="sldNum" sz="quarter" idx="12"/>
          </p:nvPr>
        </p:nvSpPr>
        <p:spPr/>
        <p:txBody>
          <a:bodyPr/>
          <a:lstStyle/>
          <a:p>
            <a:fld id="{2618F006-15E0-4CE4-B9FB-DE7C4D42AC5A}"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0" y="0"/>
            <a:ext cx="7531100" cy="812800"/>
          </a:xfrm>
        </p:spPr>
        <p:txBody>
          <a:bodyPr/>
          <a:lstStyle/>
          <a:p>
            <a:r>
              <a:rPr lang="en-US" sz="3600" b="1" dirty="0">
                <a:solidFill>
                  <a:srgbClr val="FFFF00"/>
                </a:solidFill>
              </a:rPr>
              <a:t>Participation Constraints</a:t>
            </a:r>
          </a:p>
        </p:txBody>
      </p:sp>
      <p:sp>
        <p:nvSpPr>
          <p:cNvPr id="4" name="Text Placeholder 3"/>
          <p:cNvSpPr>
            <a:spLocks noGrp="1"/>
          </p:cNvSpPr>
          <p:nvPr>
            <p:ph type="body" sz="half" idx="2"/>
          </p:nvPr>
        </p:nvSpPr>
        <p:spPr>
          <a:xfrm>
            <a:off x="304800" y="914400"/>
            <a:ext cx="8610600" cy="5486400"/>
          </a:xfrm>
        </p:spPr>
        <p:txBody>
          <a:bodyPr/>
          <a:lstStyle/>
          <a:p>
            <a:r>
              <a:rPr lang="en-US" dirty="0"/>
              <a:t>It is the participation of an entity set E in a relationship set R. It can be</a:t>
            </a:r>
          </a:p>
          <a:p>
            <a:pPr>
              <a:buNone/>
            </a:pPr>
            <a:r>
              <a:rPr lang="en-US" dirty="0"/>
              <a:t>	- Total</a:t>
            </a:r>
          </a:p>
          <a:p>
            <a:pPr>
              <a:buNone/>
            </a:pPr>
            <a:r>
              <a:rPr lang="en-US" dirty="0"/>
              <a:t>	- Partial</a:t>
            </a:r>
          </a:p>
          <a:p>
            <a:pPr>
              <a:buNone/>
            </a:pPr>
            <a:r>
              <a:rPr lang="en-US" dirty="0"/>
              <a:t>		A		B			A		B</a:t>
            </a:r>
          </a:p>
        </p:txBody>
      </p:sp>
      <p:sp>
        <p:nvSpPr>
          <p:cNvPr id="7" name="Rectangle 6"/>
          <p:cNvSpPr/>
          <p:nvPr/>
        </p:nvSpPr>
        <p:spPr>
          <a:xfrm>
            <a:off x="1219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91200" y="5181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0" y="4572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0" y="3505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200" y="4724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91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1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71800" y="4648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718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9200" y="4953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9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7" idx="3"/>
            <a:endCxn id="18" idx="1"/>
          </p:cNvCxnSpPr>
          <p:nvPr/>
        </p:nvCxnSpPr>
        <p:spPr>
          <a:xfrm>
            <a:off x="1600200" y="3733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4191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3"/>
            <a:endCxn id="12" idx="1"/>
          </p:cNvCxnSpPr>
          <p:nvPr/>
        </p:nvCxnSpPr>
        <p:spPr>
          <a:xfrm flipV="1">
            <a:off x="6172200" y="36576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4" idx="3"/>
            <a:endCxn id="11" idx="1"/>
          </p:cNvCxnSpPr>
          <p:nvPr/>
        </p:nvCxnSpPr>
        <p:spPr>
          <a:xfrm flipV="1">
            <a:off x="6172200" y="4191000"/>
            <a:ext cx="1447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0" idx="1"/>
          </p:cNvCxnSpPr>
          <p:nvPr/>
        </p:nvCxnSpPr>
        <p:spPr>
          <a:xfrm flipV="1">
            <a:off x="6248400" y="47244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1"/>
            <a:endCxn id="9" idx="3"/>
          </p:cNvCxnSpPr>
          <p:nvPr/>
        </p:nvCxnSpPr>
        <p:spPr>
          <a:xfrm rot="10800000" flipV="1">
            <a:off x="6172200" y="4724400"/>
            <a:ext cx="1447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91200" y="5638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05000" y="5791200"/>
            <a:ext cx="1371600" cy="461665"/>
          </a:xfrm>
          <a:prstGeom prst="rect">
            <a:avLst/>
          </a:prstGeom>
          <a:noFill/>
        </p:spPr>
        <p:txBody>
          <a:bodyPr wrap="square" rtlCol="0">
            <a:spAutoFit/>
          </a:bodyPr>
          <a:lstStyle/>
          <a:p>
            <a:r>
              <a:rPr lang="en-US" dirty="0">
                <a:latin typeface="+mn-lt"/>
              </a:rPr>
              <a:t>Total</a:t>
            </a:r>
          </a:p>
        </p:txBody>
      </p:sp>
      <p:sp>
        <p:nvSpPr>
          <p:cNvPr id="49" name="TextBox 48"/>
          <p:cNvSpPr txBox="1"/>
          <p:nvPr/>
        </p:nvSpPr>
        <p:spPr>
          <a:xfrm>
            <a:off x="6553200" y="5791200"/>
            <a:ext cx="1371600" cy="461665"/>
          </a:xfrm>
          <a:prstGeom prst="rect">
            <a:avLst/>
          </a:prstGeom>
          <a:noFill/>
        </p:spPr>
        <p:txBody>
          <a:bodyPr wrap="square" rtlCol="0">
            <a:spAutoFit/>
          </a:bodyPr>
          <a:lstStyle/>
          <a:p>
            <a:r>
              <a:rPr lang="en-US" dirty="0">
                <a:latin typeface="+mn-lt"/>
              </a:rPr>
              <a:t>Partial</a:t>
            </a:r>
          </a:p>
        </p:txBody>
      </p:sp>
      <p:cxnSp>
        <p:nvCxnSpPr>
          <p:cNvPr id="57" name="Straight Connector 56"/>
          <p:cNvCxnSpPr>
            <a:stCxn id="20" idx="1"/>
          </p:cNvCxnSpPr>
          <p:nvPr/>
        </p:nvCxnSpPr>
        <p:spPr>
          <a:xfrm rot="10800000" flipV="1">
            <a:off x="1447800" y="5257800"/>
            <a:ext cx="1524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 idx="1"/>
            <a:endCxn id="22" idx="3"/>
          </p:cNvCxnSpPr>
          <p:nvPr/>
        </p:nvCxnSpPr>
        <p:spPr>
          <a:xfrm rot="10800000">
            <a:off x="1600200" y="46482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1"/>
            <a:endCxn id="21" idx="3"/>
          </p:cNvCxnSpPr>
          <p:nvPr/>
        </p:nvCxnSpPr>
        <p:spPr>
          <a:xfrm rot="10800000" flipV="1">
            <a:off x="1600200" y="4800600"/>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7A0D6F9-96D5-4072-A787-5747521DF09F}"/>
              </a:ext>
            </a:extLst>
          </p:cNvPr>
          <p:cNvSpPr>
            <a:spLocks noGrp="1"/>
          </p:cNvSpPr>
          <p:nvPr>
            <p:ph type="ftr" sz="quarter" idx="11"/>
          </p:nvPr>
        </p:nvSpPr>
        <p:spPr/>
        <p:txBody>
          <a:bodyPr/>
          <a:lstStyle/>
          <a:p>
            <a:r>
              <a:rPr lang="en-US"/>
              <a:t>U1.</a:t>
            </a:r>
          </a:p>
        </p:txBody>
      </p:sp>
      <p:sp>
        <p:nvSpPr>
          <p:cNvPr id="5" name="Slide Number Placeholder 4">
            <a:extLst>
              <a:ext uri="{FF2B5EF4-FFF2-40B4-BE49-F238E27FC236}">
                <a16:creationId xmlns:a16="http://schemas.microsoft.com/office/drawing/2014/main" id="{CC27DED2-10BF-4186-BDF0-0AA21C7C55ED}"/>
              </a:ext>
            </a:extLst>
          </p:cNvPr>
          <p:cNvSpPr>
            <a:spLocks noGrp="1"/>
          </p:cNvSpPr>
          <p:nvPr>
            <p:ph type="sldNum" sz="quarter" idx="12"/>
          </p:nvPr>
        </p:nvSpPr>
        <p:spPr/>
        <p:txBody>
          <a:bodyPr/>
          <a:lstStyle/>
          <a:p>
            <a:fld id="{2618F006-15E0-4CE4-B9FB-DE7C4D42AC5A}"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ubTitle" idx="1"/>
          </p:nvPr>
        </p:nvSpPr>
        <p:spPr>
          <a:xfrm>
            <a:off x="409575" y="1128713"/>
            <a:ext cx="8064500" cy="4752975"/>
          </a:xfrm>
        </p:spPr>
        <p:txBody>
          <a:bodyPr/>
          <a:lstStyle/>
          <a:p>
            <a:pPr algn="l" eaLnBrk="1" hangingPunct="1">
              <a:lnSpc>
                <a:spcPct val="80000"/>
              </a:lnSpc>
              <a:buFont typeface="Wingdings" pitchFamily="2" charset="2"/>
              <a:buChar char="v"/>
            </a:pPr>
            <a:r>
              <a:rPr lang="en-US" sz="2500" dirty="0">
                <a:latin typeface="+mj-lt"/>
              </a:rPr>
              <a:t> Controls data redundancy.</a:t>
            </a:r>
          </a:p>
          <a:p>
            <a:pPr algn="l" eaLnBrk="1" hangingPunct="1">
              <a:lnSpc>
                <a:spcPct val="80000"/>
              </a:lnSpc>
              <a:buFont typeface="Wingdings" pitchFamily="2" charset="2"/>
              <a:buChar char="v"/>
            </a:pPr>
            <a:r>
              <a:rPr lang="en-US" sz="2500" dirty="0">
                <a:latin typeface="+mj-lt"/>
              </a:rPr>
              <a:t> Enforces user defined rules.</a:t>
            </a:r>
          </a:p>
          <a:p>
            <a:pPr algn="l" eaLnBrk="1" hangingPunct="1">
              <a:lnSpc>
                <a:spcPct val="80000"/>
              </a:lnSpc>
              <a:buFont typeface="Wingdings" pitchFamily="2" charset="2"/>
              <a:buChar char="v"/>
            </a:pPr>
            <a:r>
              <a:rPr lang="en-US" sz="2500" dirty="0">
                <a:latin typeface="+mj-lt"/>
              </a:rPr>
              <a:t> Ensures data sharing.</a:t>
            </a:r>
          </a:p>
          <a:p>
            <a:pPr algn="l" eaLnBrk="1" hangingPunct="1">
              <a:lnSpc>
                <a:spcPct val="80000"/>
              </a:lnSpc>
              <a:buFont typeface="Wingdings" pitchFamily="2" charset="2"/>
              <a:buChar char="v"/>
            </a:pPr>
            <a:r>
              <a:rPr lang="en-US" sz="2500" dirty="0">
                <a:latin typeface="+mj-lt"/>
              </a:rPr>
              <a:t> It has automatic and intelligent backup and recovery 	procedures.</a:t>
            </a:r>
          </a:p>
          <a:p>
            <a:pPr algn="l" eaLnBrk="1" hangingPunct="1">
              <a:lnSpc>
                <a:spcPct val="80000"/>
              </a:lnSpc>
              <a:buFont typeface="Wingdings" pitchFamily="2" charset="2"/>
              <a:buChar char="v"/>
            </a:pPr>
            <a:r>
              <a:rPr lang="en-US" sz="2500" dirty="0">
                <a:latin typeface="+mj-lt"/>
              </a:rPr>
              <a:t> It has central dictionary to store information pertaining to 	data and its manipulation.</a:t>
            </a:r>
          </a:p>
          <a:p>
            <a:pPr algn="l" eaLnBrk="1" hangingPunct="1">
              <a:lnSpc>
                <a:spcPct val="80000"/>
              </a:lnSpc>
              <a:buFont typeface="Wingdings" pitchFamily="2" charset="2"/>
              <a:buChar char="v"/>
            </a:pPr>
            <a:r>
              <a:rPr lang="en-US" sz="2500" dirty="0">
                <a:latin typeface="+mj-lt"/>
              </a:rPr>
              <a:t> It has different interfaces via which user can manipulate the data.</a:t>
            </a:r>
          </a:p>
          <a:p>
            <a:pPr algn="l" eaLnBrk="1" hangingPunct="1">
              <a:lnSpc>
                <a:spcPct val="80000"/>
              </a:lnSpc>
              <a:buFont typeface="Wingdings" pitchFamily="2" charset="2"/>
              <a:buChar char="v"/>
            </a:pPr>
            <a:r>
              <a:rPr lang="en-US" sz="2500" dirty="0">
                <a:latin typeface="+mj-lt"/>
              </a:rPr>
              <a:t> Enforces data access authorization. </a:t>
            </a:r>
          </a:p>
          <a:p>
            <a:pPr algn="l" eaLnBrk="1" hangingPunct="1">
              <a:lnSpc>
                <a:spcPct val="80000"/>
              </a:lnSpc>
              <a:buFont typeface="Wingdings" pitchFamily="2" charset="2"/>
              <a:buChar char="v"/>
            </a:pPr>
            <a:r>
              <a:rPr lang="en-US" sz="2500" dirty="0">
                <a:latin typeface="+mj-lt"/>
              </a:rPr>
              <a:t> Represents complex relationship between data.</a:t>
            </a:r>
          </a:p>
          <a:p>
            <a:pPr eaLnBrk="1" hangingPunct="1">
              <a:lnSpc>
                <a:spcPct val="80000"/>
              </a:lnSpc>
            </a:pPr>
            <a:endParaRPr lang="en-US" sz="2500" dirty="0">
              <a:latin typeface="+mj-lt"/>
            </a:endParaRPr>
          </a:p>
          <a:p>
            <a:pPr eaLnBrk="1" hangingPunct="1">
              <a:lnSpc>
                <a:spcPct val="80000"/>
              </a:lnSpc>
            </a:pPr>
            <a:r>
              <a:rPr lang="en-US" sz="2000" dirty="0">
                <a:latin typeface="+mj-lt"/>
              </a:rPr>
              <a:t>		</a:t>
            </a:r>
          </a:p>
        </p:txBody>
      </p:sp>
      <p:sp>
        <p:nvSpPr>
          <p:cNvPr id="6"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Characteristics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6781800" y="6324600"/>
            <a:ext cx="1905000" cy="352425"/>
          </a:xfrm>
          <a:prstGeom prst="rect">
            <a:avLst/>
          </a:prstGeom>
        </p:spPr>
        <p:txBody>
          <a:bodyPr/>
          <a:lstStyle/>
          <a:p>
            <a:fld id="{DCD8ADB4-20FF-4CBE-A744-19025BF8300D}" type="slidenum">
              <a:rPr lang="en-US"/>
              <a:pPr/>
              <a:t>60</a:t>
            </a:fld>
            <a:endParaRPr lang="en-US"/>
          </a:p>
        </p:txBody>
      </p:sp>
      <p:sp>
        <p:nvSpPr>
          <p:cNvPr id="285698" name="Rectangle 1026"/>
          <p:cNvSpPr>
            <a:spLocks noGrp="1" noChangeArrowheads="1"/>
          </p:cNvSpPr>
          <p:nvPr>
            <p:ph type="title"/>
          </p:nvPr>
        </p:nvSpPr>
        <p:spPr>
          <a:xfrm>
            <a:off x="628596" y="0"/>
            <a:ext cx="8229600" cy="1143000"/>
          </a:xfrm>
        </p:spPr>
        <p:txBody>
          <a:bodyPr/>
          <a:lstStyle/>
          <a:p>
            <a:r>
              <a:rPr lang="en-US" sz="3600" b="1" dirty="0">
                <a:solidFill>
                  <a:srgbClr val="FFFF00"/>
                </a:solidFill>
                <a:latin typeface="Times New Roman" pitchFamily="18" charset="0"/>
              </a:rPr>
              <a:t>Weak Entity Sets</a:t>
            </a:r>
          </a:p>
        </p:txBody>
      </p:sp>
      <p:sp>
        <p:nvSpPr>
          <p:cNvPr id="285710" name="Rectangle 1038" descr="Rectangle: Click to edit Master text styles&#10;Second level&#10;Third level&#10;Fourth level&#10;Fifth level"/>
          <p:cNvSpPr>
            <a:spLocks noGrp="1" noChangeArrowheads="1"/>
          </p:cNvSpPr>
          <p:nvPr>
            <p:ph type="body" idx="1"/>
          </p:nvPr>
        </p:nvSpPr>
        <p:spPr>
          <a:xfrm>
            <a:off x="522288" y="1600200"/>
            <a:ext cx="8201025" cy="2816225"/>
          </a:xfrm>
          <a:noFill/>
          <a:ln/>
        </p:spPr>
        <p:txBody>
          <a:bodyPr/>
          <a:lstStyle/>
          <a:p>
            <a:pPr>
              <a:lnSpc>
                <a:spcPct val="80000"/>
              </a:lnSpc>
            </a:pPr>
            <a:r>
              <a:rPr lang="en-US" sz="2000" b="1" dirty="0">
                <a:latin typeface="Times New Roman" pitchFamily="18" charset="0"/>
              </a:rPr>
              <a:t>Weak entity sets</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they do not have sufficient attributes to form a key</a:t>
            </a:r>
            <a:r>
              <a:rPr lang="en-US" sz="2000" i="1" dirty="0">
                <a:latin typeface="Times New Roman" pitchFamily="18" charset="0"/>
              </a:rPr>
              <a:t>.</a:t>
            </a:r>
            <a:endParaRPr lang="en-US" sz="2000" dirty="0">
              <a:latin typeface="Times New Roman" pitchFamily="18" charset="0"/>
            </a:endParaRPr>
          </a:p>
          <a:p>
            <a:pPr lvl="1">
              <a:lnSpc>
                <a:spcPct val="80000"/>
              </a:lnSpc>
              <a:spcBef>
                <a:spcPct val="50000"/>
              </a:spcBef>
            </a:pPr>
            <a:r>
              <a:rPr lang="en-US" sz="1800" dirty="0">
                <a:latin typeface="Times New Roman" pitchFamily="18" charset="0"/>
              </a:rPr>
              <a:t>They need to “borrow” attributes from other entity sets to form a key.</a:t>
            </a:r>
          </a:p>
          <a:p>
            <a:pPr>
              <a:lnSpc>
                <a:spcPct val="80000"/>
              </a:lnSpc>
              <a:spcBef>
                <a:spcPct val="50000"/>
              </a:spcBef>
            </a:pPr>
            <a:r>
              <a:rPr lang="en-US" sz="2000" dirty="0">
                <a:latin typeface="Times New Roman" pitchFamily="18" charset="0"/>
              </a:rPr>
              <a:t>Example:</a:t>
            </a:r>
          </a:p>
          <a:p>
            <a:pPr lvl="1">
              <a:lnSpc>
                <a:spcPct val="80000"/>
              </a:lnSpc>
              <a:spcBef>
                <a:spcPct val="50000"/>
              </a:spcBef>
            </a:pPr>
            <a:r>
              <a:rPr lang="en-US" sz="1800" dirty="0">
                <a:latin typeface="Times New Roman" pitchFamily="18" charset="0"/>
              </a:rPr>
              <a:t>Transactions of different accounts could have the same trans#, so “trans#” cannot be a key</a:t>
            </a:r>
          </a:p>
          <a:p>
            <a:pPr lvl="1">
              <a:lnSpc>
                <a:spcPct val="80000"/>
              </a:lnSpc>
              <a:spcBef>
                <a:spcPct val="50000"/>
              </a:spcBef>
            </a:pPr>
            <a:r>
              <a:rPr lang="en-US" sz="1800" dirty="0">
                <a:latin typeface="Times New Roman" pitchFamily="18" charset="0"/>
              </a:rPr>
              <a:t>By borrowing attribute “number” from “account,” we have a key for “transaction.”</a:t>
            </a:r>
          </a:p>
          <a:p>
            <a:pPr lvl="1">
              <a:lnSpc>
                <a:spcPct val="80000"/>
              </a:lnSpc>
              <a:spcBef>
                <a:spcPct val="50000"/>
              </a:spcBef>
            </a:pPr>
            <a:r>
              <a:rPr lang="en-US" sz="1800" dirty="0">
                <a:latin typeface="Times New Roman" pitchFamily="18" charset="0"/>
              </a:rPr>
              <a:t>“Transaction” is a weak entity set related to accounts via log relationship.</a:t>
            </a:r>
          </a:p>
        </p:txBody>
      </p:sp>
      <p:sp>
        <p:nvSpPr>
          <p:cNvPr id="285723" name="Rectangle 1051"/>
          <p:cNvSpPr>
            <a:spLocks noChangeArrowheads="1"/>
          </p:cNvSpPr>
          <p:nvPr/>
        </p:nvSpPr>
        <p:spPr bwMode="auto">
          <a:xfrm>
            <a:off x="2359025" y="5410200"/>
            <a:ext cx="78105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85724" name="Oval 1052"/>
          <p:cNvSpPr>
            <a:spLocks noChangeArrowheads="1"/>
          </p:cNvSpPr>
          <p:nvPr/>
        </p:nvSpPr>
        <p:spPr bwMode="auto">
          <a:xfrm>
            <a:off x="2006600" y="4548188"/>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85725" name="Oval 1053"/>
          <p:cNvSpPr>
            <a:spLocks noChangeArrowheads="1"/>
          </p:cNvSpPr>
          <p:nvPr/>
        </p:nvSpPr>
        <p:spPr bwMode="auto">
          <a:xfrm>
            <a:off x="3030538" y="4605338"/>
            <a:ext cx="976312"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85726" name="Line 1054"/>
          <p:cNvSpPr>
            <a:spLocks noChangeShapeType="1"/>
          </p:cNvSpPr>
          <p:nvPr/>
        </p:nvSpPr>
        <p:spPr bwMode="auto">
          <a:xfrm>
            <a:off x="2555875" y="4953000"/>
            <a:ext cx="174625" cy="4365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7" name="Line 1055"/>
          <p:cNvSpPr>
            <a:spLocks noChangeShapeType="1"/>
          </p:cNvSpPr>
          <p:nvPr/>
        </p:nvSpPr>
        <p:spPr bwMode="auto">
          <a:xfrm flipV="1">
            <a:off x="2995613" y="4954588"/>
            <a:ext cx="312737"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8" name="Oval 1056"/>
          <p:cNvSpPr>
            <a:spLocks noChangeArrowheads="1"/>
          </p:cNvSpPr>
          <p:nvPr/>
        </p:nvSpPr>
        <p:spPr bwMode="auto">
          <a:xfrm>
            <a:off x="5129213" y="4537075"/>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85729" name="Line 1057"/>
          <p:cNvSpPr>
            <a:spLocks noChangeShapeType="1"/>
          </p:cNvSpPr>
          <p:nvPr/>
        </p:nvSpPr>
        <p:spPr bwMode="auto">
          <a:xfrm>
            <a:off x="5545138" y="4972050"/>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30" name="AutoShape 1058"/>
          <p:cNvSpPr>
            <a:spLocks noChangeArrowheads="1"/>
          </p:cNvSpPr>
          <p:nvPr/>
        </p:nvSpPr>
        <p:spPr bwMode="auto">
          <a:xfrm>
            <a:off x="3606800" y="5297488"/>
            <a:ext cx="893763"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85731" name="Line 1059"/>
          <p:cNvSpPr>
            <a:spLocks noChangeShapeType="1"/>
          </p:cNvSpPr>
          <p:nvPr/>
        </p:nvSpPr>
        <p:spPr bwMode="auto">
          <a:xfrm>
            <a:off x="3132138" y="5576888"/>
            <a:ext cx="452437" cy="20637"/>
          </a:xfrm>
          <a:prstGeom prst="line">
            <a:avLst/>
          </a:prstGeom>
          <a:noFill/>
          <a:ln w="19050">
            <a:solidFill>
              <a:schemeClr val="tx1"/>
            </a:solidFill>
            <a:round/>
            <a:headEnd type="triangle" w="med" len="med"/>
            <a:tailEnd/>
          </a:ln>
          <a:effectLst/>
        </p:spPr>
        <p:txBody>
          <a:bodyPr wrap="none" anchor="ctr"/>
          <a:lstStyle/>
          <a:p>
            <a:endParaRPr lang="en-US"/>
          </a:p>
        </p:txBody>
      </p:sp>
      <p:sp>
        <p:nvSpPr>
          <p:cNvPr id="285732" name="Line 1060"/>
          <p:cNvSpPr>
            <a:spLocks noChangeShapeType="1"/>
          </p:cNvSpPr>
          <p:nvPr/>
        </p:nvSpPr>
        <p:spPr bwMode="auto">
          <a:xfrm>
            <a:off x="4519613" y="5602288"/>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85733" name="Rectangle 1061"/>
          <p:cNvSpPr>
            <a:spLocks noChangeArrowheads="1"/>
          </p:cNvSpPr>
          <p:nvPr/>
        </p:nvSpPr>
        <p:spPr bwMode="auto">
          <a:xfrm>
            <a:off x="5137150" y="5394325"/>
            <a:ext cx="938213"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85734" name="Rectangle 1062"/>
          <p:cNvSpPr>
            <a:spLocks noChangeArrowheads="1"/>
          </p:cNvSpPr>
          <p:nvPr/>
        </p:nvSpPr>
        <p:spPr bwMode="auto">
          <a:xfrm>
            <a:off x="5083175" y="5351463"/>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85735" name="AutoShape 1063"/>
          <p:cNvSpPr>
            <a:spLocks noChangeArrowheads="1"/>
          </p:cNvSpPr>
          <p:nvPr/>
        </p:nvSpPr>
        <p:spPr bwMode="auto">
          <a:xfrm>
            <a:off x="3538538" y="5235575"/>
            <a:ext cx="1033462" cy="658813"/>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85736" name="Line 1064"/>
          <p:cNvSpPr>
            <a:spLocks noChangeShapeType="1"/>
          </p:cNvSpPr>
          <p:nvPr/>
        </p:nvSpPr>
        <p:spPr bwMode="auto">
          <a:xfrm>
            <a:off x="4519613" y="5540375"/>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914400" y="0"/>
            <a:ext cx="8229600" cy="1143000"/>
          </a:xfrm>
        </p:spPr>
        <p:txBody>
          <a:bodyPr/>
          <a:lstStyle/>
          <a:p>
            <a:r>
              <a:rPr lang="en-US" sz="3600" b="1" dirty="0">
                <a:solidFill>
                  <a:srgbClr val="FFFF00"/>
                </a:solidFill>
                <a:latin typeface="Times New Roman" pitchFamily="18" charset="0"/>
              </a:rPr>
              <a:t>Weak Entity Sets (cont’)</a:t>
            </a:r>
          </a:p>
        </p:txBody>
      </p:sp>
      <p:sp>
        <p:nvSpPr>
          <p:cNvPr id="208899" name="Rectangle 3"/>
          <p:cNvSpPr>
            <a:spLocks noGrp="1" noChangeArrowheads="1"/>
          </p:cNvSpPr>
          <p:nvPr>
            <p:ph type="body" idx="1"/>
          </p:nvPr>
        </p:nvSpPr>
        <p:spPr>
          <a:xfrm>
            <a:off x="495300" y="1600200"/>
            <a:ext cx="8093075" cy="2917825"/>
          </a:xfrm>
        </p:spPr>
        <p:txBody>
          <a:bodyPr/>
          <a:lstStyle/>
          <a:p>
            <a:pPr>
              <a:lnSpc>
                <a:spcPct val="80000"/>
              </a:lnSpc>
            </a:pPr>
            <a:r>
              <a:rPr lang="en-US" sz="2000" dirty="0">
                <a:latin typeface="Times New Roman" pitchFamily="18" charset="0"/>
              </a:rPr>
              <a:t>A weak entity set depends upon (one or more) </a:t>
            </a:r>
            <a:r>
              <a:rPr lang="en-US" sz="2000" b="1" dirty="0">
                <a:latin typeface="Times New Roman" pitchFamily="18" charset="0"/>
              </a:rPr>
              <a:t>strong</a:t>
            </a:r>
            <a:r>
              <a:rPr lang="en-US" sz="2000" dirty="0">
                <a:latin typeface="Times New Roman" pitchFamily="18" charset="0"/>
              </a:rPr>
              <a:t> entity sets via a one-to-many relationship from whom they derive their key.</a:t>
            </a:r>
          </a:p>
          <a:p>
            <a:pPr>
              <a:lnSpc>
                <a:spcPct val="80000"/>
              </a:lnSpc>
            </a:pPr>
            <a:r>
              <a:rPr lang="en-US" sz="2000" dirty="0">
                <a:latin typeface="Times New Roman" pitchFamily="18" charset="0"/>
              </a:rPr>
              <a:t>The “helper” entity set that provides the attributes is called the “owner” entity set.</a:t>
            </a:r>
          </a:p>
          <a:p>
            <a:pPr>
              <a:lnSpc>
                <a:spcPct val="80000"/>
              </a:lnSpc>
            </a:pPr>
            <a:r>
              <a:rPr lang="en-US" sz="2000" dirty="0">
                <a:latin typeface="Times New Roman" pitchFamily="18" charset="0"/>
              </a:rPr>
              <a:t>A weak entity set may have a  discriminator</a:t>
            </a:r>
            <a:r>
              <a:rPr lang="en-US" sz="2000" i="1" dirty="0">
                <a:latin typeface="Times New Roman" pitchFamily="18" charset="0"/>
              </a:rPr>
              <a:t> </a:t>
            </a:r>
            <a:r>
              <a:rPr lang="en-US" sz="2000" dirty="0">
                <a:latin typeface="Times New Roman" pitchFamily="18" charset="0"/>
              </a:rPr>
              <a:t>(or a partial key) that distinguish between weak entities related to the same strong entity</a:t>
            </a:r>
          </a:p>
          <a:p>
            <a:pPr>
              <a:lnSpc>
                <a:spcPct val="80000"/>
              </a:lnSpc>
            </a:pPr>
            <a:r>
              <a:rPr lang="en-US" sz="2000" dirty="0">
                <a:latin typeface="Times New Roman" pitchFamily="18" charset="0"/>
              </a:rPr>
              <a:t>Key of weak entity set = key of owner entity set(s) + discriminator</a:t>
            </a:r>
          </a:p>
        </p:txBody>
      </p:sp>
      <p:sp>
        <p:nvSpPr>
          <p:cNvPr id="208900" name="Rectangle 4"/>
          <p:cNvSpPr>
            <a:spLocks noChangeArrowheads="1"/>
          </p:cNvSpPr>
          <p:nvPr/>
        </p:nvSpPr>
        <p:spPr bwMode="auto">
          <a:xfrm>
            <a:off x="2224088" y="5062538"/>
            <a:ext cx="781050"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08901" name="Oval 5"/>
          <p:cNvSpPr>
            <a:spLocks noChangeArrowheads="1"/>
          </p:cNvSpPr>
          <p:nvPr/>
        </p:nvSpPr>
        <p:spPr bwMode="auto">
          <a:xfrm>
            <a:off x="1871663" y="4200525"/>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08902" name="Oval 6"/>
          <p:cNvSpPr>
            <a:spLocks noChangeArrowheads="1"/>
          </p:cNvSpPr>
          <p:nvPr/>
        </p:nvSpPr>
        <p:spPr bwMode="auto">
          <a:xfrm>
            <a:off x="2895600" y="4257675"/>
            <a:ext cx="976313"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08903" name="Line 7"/>
          <p:cNvSpPr>
            <a:spLocks noChangeShapeType="1"/>
          </p:cNvSpPr>
          <p:nvPr/>
        </p:nvSpPr>
        <p:spPr bwMode="auto">
          <a:xfrm>
            <a:off x="2420938" y="4605338"/>
            <a:ext cx="174625" cy="4365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4" name="Line 8"/>
          <p:cNvSpPr>
            <a:spLocks noChangeShapeType="1"/>
          </p:cNvSpPr>
          <p:nvPr/>
        </p:nvSpPr>
        <p:spPr bwMode="auto">
          <a:xfrm flipV="1">
            <a:off x="2860675" y="4606925"/>
            <a:ext cx="312738"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5" name="Oval 9"/>
          <p:cNvSpPr>
            <a:spLocks noChangeArrowheads="1"/>
          </p:cNvSpPr>
          <p:nvPr/>
        </p:nvSpPr>
        <p:spPr bwMode="auto">
          <a:xfrm>
            <a:off x="4994275" y="4189413"/>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08906" name="Line 10"/>
          <p:cNvSpPr>
            <a:spLocks noChangeShapeType="1"/>
          </p:cNvSpPr>
          <p:nvPr/>
        </p:nvSpPr>
        <p:spPr bwMode="auto">
          <a:xfrm>
            <a:off x="5410200" y="4624388"/>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7" name="AutoShape 11"/>
          <p:cNvSpPr>
            <a:spLocks noChangeArrowheads="1"/>
          </p:cNvSpPr>
          <p:nvPr/>
        </p:nvSpPr>
        <p:spPr bwMode="auto">
          <a:xfrm>
            <a:off x="3471863" y="4949825"/>
            <a:ext cx="893762"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08908" name="Line 12"/>
          <p:cNvSpPr>
            <a:spLocks noChangeShapeType="1"/>
          </p:cNvSpPr>
          <p:nvPr/>
        </p:nvSpPr>
        <p:spPr bwMode="auto">
          <a:xfrm>
            <a:off x="2997200" y="5229225"/>
            <a:ext cx="452438" cy="20638"/>
          </a:xfrm>
          <a:prstGeom prst="line">
            <a:avLst/>
          </a:prstGeom>
          <a:noFill/>
          <a:ln w="19050">
            <a:solidFill>
              <a:schemeClr val="tx1"/>
            </a:solidFill>
            <a:round/>
            <a:headEnd type="triangle" w="med" len="med"/>
            <a:tailEnd/>
          </a:ln>
          <a:effectLst/>
        </p:spPr>
        <p:txBody>
          <a:bodyPr wrap="none" anchor="ctr"/>
          <a:lstStyle/>
          <a:p>
            <a:endParaRPr lang="en-US"/>
          </a:p>
        </p:txBody>
      </p:sp>
      <p:sp>
        <p:nvSpPr>
          <p:cNvPr id="208909" name="Line 13"/>
          <p:cNvSpPr>
            <a:spLocks noChangeShapeType="1"/>
          </p:cNvSpPr>
          <p:nvPr/>
        </p:nvSpPr>
        <p:spPr bwMode="auto">
          <a:xfrm>
            <a:off x="4384675" y="5254625"/>
            <a:ext cx="569913"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0" name="Rectangle 14"/>
          <p:cNvSpPr>
            <a:spLocks noChangeArrowheads="1"/>
          </p:cNvSpPr>
          <p:nvPr/>
        </p:nvSpPr>
        <p:spPr bwMode="auto">
          <a:xfrm>
            <a:off x="5002213" y="5046663"/>
            <a:ext cx="938212"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08911" name="Rectangle 15"/>
          <p:cNvSpPr>
            <a:spLocks noChangeArrowheads="1"/>
          </p:cNvSpPr>
          <p:nvPr/>
        </p:nvSpPr>
        <p:spPr bwMode="auto">
          <a:xfrm>
            <a:off x="4948238" y="5003800"/>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08912" name="AutoShape 16"/>
          <p:cNvSpPr>
            <a:spLocks noChangeArrowheads="1"/>
          </p:cNvSpPr>
          <p:nvPr/>
        </p:nvSpPr>
        <p:spPr bwMode="auto">
          <a:xfrm>
            <a:off x="3403600" y="4887913"/>
            <a:ext cx="1033463" cy="6588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08913" name="Line 17"/>
          <p:cNvSpPr>
            <a:spLocks noChangeShapeType="1"/>
          </p:cNvSpPr>
          <p:nvPr/>
        </p:nvSpPr>
        <p:spPr bwMode="auto">
          <a:xfrm>
            <a:off x="4424363" y="5218113"/>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6" name="Oval 20"/>
          <p:cNvSpPr>
            <a:spLocks noChangeArrowheads="1"/>
          </p:cNvSpPr>
          <p:nvPr/>
        </p:nvSpPr>
        <p:spPr bwMode="auto">
          <a:xfrm>
            <a:off x="6205538" y="4465638"/>
            <a:ext cx="9588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amount</a:t>
            </a:r>
          </a:p>
        </p:txBody>
      </p:sp>
      <p:sp>
        <p:nvSpPr>
          <p:cNvPr id="208917" name="Line 21"/>
          <p:cNvSpPr>
            <a:spLocks noChangeShapeType="1"/>
          </p:cNvSpPr>
          <p:nvPr/>
        </p:nvSpPr>
        <p:spPr bwMode="auto">
          <a:xfrm flipH="1">
            <a:off x="5970588" y="4900613"/>
            <a:ext cx="496887" cy="3127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18" name="Line 22"/>
          <p:cNvSpPr>
            <a:spLocks noChangeShapeType="1"/>
          </p:cNvSpPr>
          <p:nvPr/>
        </p:nvSpPr>
        <p:spPr bwMode="auto">
          <a:xfrm>
            <a:off x="5141913" y="4483100"/>
            <a:ext cx="506412" cy="0"/>
          </a:xfrm>
          <a:prstGeom prst="line">
            <a:avLst/>
          </a:prstGeom>
          <a:noFill/>
          <a:ln w="19050">
            <a:solidFill>
              <a:schemeClr val="tx1"/>
            </a:solidFill>
            <a:prstDash val="sysDot"/>
            <a:miter lim="800000"/>
            <a:headEnd/>
            <a:tailEnd/>
          </a:ln>
          <a:effectLst/>
        </p:spPr>
        <p:txBody>
          <a:bodyPr wrap="none">
            <a:spAutoFit/>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bwMode="auto">
          <a:xfrm>
            <a:off x="1614488" y="0"/>
            <a:ext cx="7265987" cy="76358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a:t>Weak Entity set</a:t>
            </a:r>
          </a:p>
        </p:txBody>
      </p:sp>
      <p:pic>
        <p:nvPicPr>
          <p:cNvPr id="46084" name="Picture 5"/>
          <p:cNvPicPr>
            <a:picLocks noChangeAspect="1" noChangeArrowheads="1"/>
          </p:cNvPicPr>
          <p:nvPr/>
        </p:nvPicPr>
        <p:blipFill>
          <a:blip r:embed="rId2" cstate="print"/>
          <a:srcRect l="900" t="27867" r="1082" b="27628"/>
          <a:stretch>
            <a:fillRect/>
          </a:stretch>
        </p:blipFill>
        <p:spPr bwMode="auto">
          <a:xfrm>
            <a:off x="774648" y="1968480"/>
            <a:ext cx="7558087" cy="2573338"/>
          </a:xfrm>
          <a:prstGeom prst="rect">
            <a:avLst/>
          </a:prstGeom>
          <a:noFill/>
          <a:ln w="76200" cmpd="tri">
            <a:solidFill>
              <a:schemeClr val="tx2"/>
            </a:solidFill>
            <a:miter lim="800000"/>
            <a:headEnd/>
            <a:tailEnd/>
          </a:ln>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Strong entity set</a:t>
            </a:r>
          </a:p>
        </p:txBody>
      </p:sp>
      <p:sp>
        <p:nvSpPr>
          <p:cNvPr id="47107" name="Subtitle 2"/>
          <p:cNvSpPr>
            <a:spLocks noGrp="1"/>
          </p:cNvSpPr>
          <p:nvPr>
            <p:ph type="subTitle" idx="1"/>
          </p:nvPr>
        </p:nvSpPr>
        <p:spPr>
          <a:xfrm>
            <a:off x="555625" y="1128713"/>
            <a:ext cx="8288338" cy="1423987"/>
          </a:xfrm>
        </p:spPr>
        <p:txBody>
          <a:bodyPr/>
          <a:lstStyle/>
          <a:p>
            <a:pPr algn="l" eaLnBrk="1" hangingPunct="1"/>
            <a:r>
              <a:rPr lang="en-US" dirty="0">
                <a:latin typeface="+mj-lt"/>
              </a:rPr>
              <a:t>An entity set that has a primary key is termed as strong entity set.</a:t>
            </a:r>
          </a:p>
        </p:txBody>
      </p:sp>
      <p:pic>
        <p:nvPicPr>
          <p:cNvPr id="47108" name="Picture 3"/>
          <p:cNvPicPr>
            <a:picLocks noChangeAspect="1" noChangeArrowheads="1"/>
          </p:cNvPicPr>
          <p:nvPr/>
        </p:nvPicPr>
        <p:blipFill>
          <a:blip r:embed="rId2" cstate="print"/>
          <a:srcRect l="1064" t="30733" r="1064" b="30733"/>
          <a:stretch>
            <a:fillRect/>
          </a:stretch>
        </p:blipFill>
        <p:spPr bwMode="auto">
          <a:xfrm>
            <a:off x="555625" y="2698750"/>
            <a:ext cx="7956550" cy="3116263"/>
          </a:xfrm>
          <a:prstGeom prst="rect">
            <a:avLst/>
          </a:prstGeom>
          <a:noFill/>
          <a:ln w="76200" cmpd="tri">
            <a:solidFill>
              <a:schemeClr val="tx2"/>
            </a:solidFill>
            <a:miter lim="800000"/>
            <a:headEnd/>
            <a:tailEnd/>
          </a:ln>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A4A63643-65D5-4F49-B5BD-1AEC683DD5B6}" type="slidenum">
              <a:rPr lang="en-US"/>
              <a:pPr/>
              <a:t>64</a:t>
            </a:fld>
            <a:endParaRPr lang="en-US"/>
          </a:p>
        </p:txBody>
      </p:sp>
      <p:sp>
        <p:nvSpPr>
          <p:cNvPr id="222210" name="Rectangle 2"/>
          <p:cNvSpPr>
            <a:spLocks noGrp="1" noChangeArrowheads="1"/>
          </p:cNvSpPr>
          <p:nvPr>
            <p:ph type="title"/>
          </p:nvPr>
        </p:nvSpPr>
        <p:spPr>
          <a:xfrm>
            <a:off x="993726" y="0"/>
            <a:ext cx="7531100" cy="812800"/>
          </a:xfrm>
          <a:noFill/>
          <a:ln/>
        </p:spPr>
        <p:txBody>
          <a:bodyPr lIns="92075" tIns="46038" rIns="92075" bIns="46038" anchor="ctr"/>
          <a:lstStyle/>
          <a:p>
            <a:r>
              <a:rPr lang="en-US" sz="3200" b="1" dirty="0">
                <a:solidFill>
                  <a:srgbClr val="FFFF00"/>
                </a:solidFill>
                <a:latin typeface="Times New Roman" pitchFamily="18" charset="0"/>
              </a:rPr>
              <a:t>Subclass/</a:t>
            </a:r>
            <a:r>
              <a:rPr lang="en-US" sz="3200" b="1" dirty="0" err="1">
                <a:solidFill>
                  <a:srgbClr val="FFFF00"/>
                </a:solidFill>
                <a:latin typeface="Times New Roman" pitchFamily="18" charset="0"/>
              </a:rPr>
              <a:t>Superclass</a:t>
            </a:r>
            <a:r>
              <a:rPr lang="en-US" sz="3200" b="1" dirty="0">
                <a:solidFill>
                  <a:srgbClr val="FFFF00"/>
                </a:solidFill>
                <a:latin typeface="Times New Roman" pitchFamily="18" charset="0"/>
              </a:rPr>
              <a:t> Relationships</a:t>
            </a:r>
          </a:p>
        </p:txBody>
      </p:sp>
      <p:sp>
        <p:nvSpPr>
          <p:cNvPr id="222211" name="Rectangle 3"/>
          <p:cNvSpPr>
            <a:spLocks noGrp="1" noChangeArrowheads="1"/>
          </p:cNvSpPr>
          <p:nvPr>
            <p:ph type="body" idx="1"/>
          </p:nvPr>
        </p:nvSpPr>
        <p:spPr>
          <a:xfrm>
            <a:off x="457200" y="1219200"/>
            <a:ext cx="8021638" cy="4702175"/>
          </a:xfrm>
          <a:noFill/>
          <a:ln/>
        </p:spPr>
        <p:txBody>
          <a:bodyPr lIns="92075" tIns="46038" rIns="92075" bIns="46038"/>
          <a:lstStyle/>
          <a:p>
            <a:pPr>
              <a:lnSpc>
                <a:spcPct val="90000"/>
              </a:lnSpc>
            </a:pPr>
            <a:r>
              <a:rPr lang="en-US" sz="1800" dirty="0">
                <a:latin typeface="Times New Roman" pitchFamily="18" charset="0"/>
              </a:rPr>
              <a:t>Reason: An ES may have members with special properties not associated with all ES members.</a:t>
            </a:r>
          </a:p>
          <a:p>
            <a:pPr>
              <a:lnSpc>
                <a:spcPct val="90000"/>
              </a:lnSpc>
            </a:pPr>
            <a:r>
              <a:rPr lang="en-US" sz="1800" dirty="0">
                <a:latin typeface="Times New Roman" pitchFamily="18" charset="0"/>
              </a:rPr>
              <a:t>Example: Different accounts have different attributes. </a:t>
            </a:r>
          </a:p>
          <a:p>
            <a:pPr lvl="1">
              <a:lnSpc>
                <a:spcPct val="90000"/>
              </a:lnSpc>
            </a:pPr>
            <a:r>
              <a:rPr lang="en-US" sz="1800" dirty="0">
                <a:latin typeface="Times New Roman" pitchFamily="18" charset="0"/>
              </a:rPr>
              <a:t>Checking Account: </a:t>
            </a:r>
            <a:r>
              <a:rPr lang="en-US" sz="1800" i="1" dirty="0">
                <a:latin typeface="Times New Roman" pitchFamily="18" charset="0"/>
              </a:rPr>
              <a:t>overdraft amount</a:t>
            </a:r>
            <a:r>
              <a:rPr lang="en-US" sz="1800" dirty="0">
                <a:latin typeface="Times New Roman" pitchFamily="18" charset="0"/>
              </a:rPr>
              <a:t>, </a:t>
            </a:r>
          </a:p>
          <a:p>
            <a:pPr lvl="1">
              <a:lnSpc>
                <a:spcPct val="90000"/>
              </a:lnSpc>
            </a:pPr>
            <a:r>
              <a:rPr lang="en-US" sz="1800" dirty="0">
                <a:latin typeface="Times New Roman" pitchFamily="18" charset="0"/>
              </a:rPr>
              <a:t>Savings account: </a:t>
            </a:r>
            <a:r>
              <a:rPr lang="en-US" sz="1800" i="1" dirty="0">
                <a:latin typeface="Times New Roman" pitchFamily="18" charset="0"/>
              </a:rPr>
              <a:t>interest-rate</a:t>
            </a:r>
            <a:r>
              <a:rPr lang="en-US" sz="1800" dirty="0">
                <a:latin typeface="Times New Roman" pitchFamily="18" charset="0"/>
              </a:rPr>
              <a:t>.</a:t>
            </a:r>
          </a:p>
          <a:p>
            <a:pPr>
              <a:lnSpc>
                <a:spcPct val="90000"/>
              </a:lnSpc>
            </a:pPr>
            <a:r>
              <a:rPr lang="en-US" sz="1800" dirty="0">
                <a:latin typeface="Times New Roman" pitchFamily="18" charset="0"/>
              </a:rPr>
              <a:t>Possible representations in ER:</a:t>
            </a:r>
          </a:p>
          <a:p>
            <a:pPr lvl="1">
              <a:lnSpc>
                <a:spcPct val="90000"/>
              </a:lnSpc>
            </a:pPr>
            <a:r>
              <a:rPr lang="en-US" sz="1800" dirty="0">
                <a:latin typeface="Times New Roman" pitchFamily="18" charset="0"/>
              </a:rPr>
              <a:t>Add an attribute “</a:t>
            </a:r>
            <a:r>
              <a:rPr lang="en-US" sz="1800" dirty="0" err="1">
                <a:latin typeface="Times New Roman" pitchFamily="18" charset="0"/>
              </a:rPr>
              <a:t>accountType</a:t>
            </a:r>
            <a:r>
              <a:rPr lang="en-US" sz="1800" dirty="0">
                <a:latin typeface="Times New Roman" pitchFamily="18" charset="0"/>
              </a:rPr>
              <a:t>”:</a:t>
            </a:r>
            <a:r>
              <a:rPr lang="en-US" sz="2000" dirty="0">
                <a:latin typeface="Times New Roman" pitchFamily="18" charset="0"/>
              </a:rPr>
              <a:t> a </a:t>
            </a:r>
            <a:r>
              <a:rPr lang="en-US" sz="1800" dirty="0">
                <a:latin typeface="Times New Roman" pitchFamily="18" charset="0"/>
              </a:rPr>
              <a:t>checking account has a value for the “overdraft” attribute. A savings account has a value for the “rate” attribute.</a:t>
            </a:r>
          </a:p>
          <a:p>
            <a:pPr lvl="2">
              <a:lnSpc>
                <a:spcPct val="90000"/>
              </a:lnSpc>
            </a:pPr>
            <a:r>
              <a:rPr lang="en-US" sz="1800" dirty="0">
                <a:latin typeface="Times New Roman" pitchFamily="18" charset="0"/>
              </a:rPr>
              <a:t>Problem: inconsistency; useless attributes; different accounts participate in different relationships.</a:t>
            </a:r>
          </a:p>
          <a:p>
            <a:pPr lvl="1">
              <a:lnSpc>
                <a:spcPct val="90000"/>
              </a:lnSpc>
            </a:pPr>
            <a:r>
              <a:rPr lang="en-US" sz="2000" dirty="0">
                <a:latin typeface="Times New Roman" pitchFamily="18" charset="0"/>
              </a:rPr>
              <a:t>Add two columns : </a:t>
            </a:r>
            <a:r>
              <a:rPr lang="en-US" sz="2000" dirty="0" err="1">
                <a:latin typeface="Times New Roman" pitchFamily="18" charset="0"/>
              </a:rPr>
              <a:t>IsCheckingAccount</a:t>
            </a:r>
            <a:r>
              <a:rPr lang="en-US" sz="2000" dirty="0">
                <a:latin typeface="Times New Roman" pitchFamily="18" charset="0"/>
              </a:rPr>
              <a:t> and </a:t>
            </a:r>
            <a:r>
              <a:rPr lang="en-US" sz="2000" dirty="0" err="1">
                <a:latin typeface="Times New Roman" pitchFamily="18" charset="0"/>
              </a:rPr>
              <a:t>IsSavingAcc</a:t>
            </a:r>
            <a:r>
              <a:rPr lang="en-US" sz="2000" dirty="0">
                <a:latin typeface="Times New Roman" pitchFamily="18" charset="0"/>
              </a:rPr>
              <a:t>:</a:t>
            </a:r>
          </a:p>
          <a:p>
            <a:pPr lvl="2">
              <a:lnSpc>
                <a:spcPct val="90000"/>
              </a:lnSpc>
            </a:pPr>
            <a:r>
              <a:rPr lang="en-US" sz="1800" dirty="0">
                <a:latin typeface="Times New Roman" pitchFamily="18" charset="0"/>
              </a:rPr>
              <a:t>The value for overdraft will be stored in </a:t>
            </a:r>
            <a:r>
              <a:rPr lang="en-US" sz="1800" dirty="0" err="1">
                <a:latin typeface="Times New Roman" pitchFamily="18" charset="0"/>
              </a:rPr>
              <a:t>IsCheckingAcc</a:t>
            </a:r>
            <a:r>
              <a:rPr lang="en-US" sz="1800" dirty="0">
                <a:latin typeface="Times New Roman" pitchFamily="18" charset="0"/>
              </a:rPr>
              <a:t> column.</a:t>
            </a:r>
          </a:p>
          <a:p>
            <a:pPr lvl="2">
              <a:lnSpc>
                <a:spcPct val="90000"/>
              </a:lnSpc>
            </a:pPr>
            <a:r>
              <a:rPr lang="en-US" sz="1800" dirty="0">
                <a:latin typeface="Times New Roman" pitchFamily="18" charset="0"/>
              </a:rPr>
              <a:t>And the </a:t>
            </a:r>
            <a:r>
              <a:rPr lang="en-US" sz="1800" dirty="0" err="1">
                <a:latin typeface="Times New Roman" pitchFamily="18" charset="0"/>
              </a:rPr>
              <a:t>interest_rate</a:t>
            </a:r>
            <a:r>
              <a:rPr lang="en-US" sz="1800" dirty="0">
                <a:latin typeface="Times New Roman" pitchFamily="18" charset="0"/>
              </a:rPr>
              <a:t> will be stored in </a:t>
            </a:r>
            <a:r>
              <a:rPr lang="en-US" sz="1800" dirty="0" err="1">
                <a:latin typeface="Times New Roman" pitchFamily="18" charset="0"/>
              </a:rPr>
              <a:t>IsSavingAcc</a:t>
            </a:r>
            <a:r>
              <a:rPr lang="en-US" sz="1800" dirty="0">
                <a:latin typeface="Times New Roman" pitchFamily="18" charset="0"/>
              </a:rPr>
              <a:t> column.</a:t>
            </a:r>
          </a:p>
          <a:p>
            <a:pPr lvl="2">
              <a:lnSpc>
                <a:spcPct val="90000"/>
              </a:lnSpc>
            </a:pPr>
            <a:r>
              <a:rPr lang="en-US" sz="1800" dirty="0">
                <a:latin typeface="Times New Roman" pitchFamily="18" charset="0"/>
              </a:rPr>
              <a:t>Problems : there will be many NULL values.</a:t>
            </a:r>
          </a:p>
          <a:p>
            <a:pPr lvl="2">
              <a:lnSpc>
                <a:spcPct val="90000"/>
              </a:lnSpc>
              <a:buNone/>
            </a:pPr>
            <a:endParaRPr lang="en-US" sz="1200" dirty="0">
              <a:latin typeface="Times New Roman" pitchFamily="18" charset="0"/>
            </a:endParaRPr>
          </a:p>
          <a:p>
            <a:pPr lvl="2">
              <a:lnSpc>
                <a:spcPct val="90000"/>
              </a:lnSpc>
              <a:buNone/>
            </a:pPr>
            <a:endParaRPr lang="en-US" sz="1200" dirty="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4014788" y="1822450"/>
            <a:ext cx="822325" cy="2857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accounts</a:t>
            </a:r>
          </a:p>
        </p:txBody>
      </p:sp>
      <p:sp>
        <p:nvSpPr>
          <p:cNvPr id="224261" name="AutoShape 5"/>
          <p:cNvSpPr>
            <a:spLocks noChangeArrowheads="1"/>
          </p:cNvSpPr>
          <p:nvPr/>
        </p:nvSpPr>
        <p:spPr bwMode="auto">
          <a:xfrm>
            <a:off x="4052888" y="2371725"/>
            <a:ext cx="754062" cy="2921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24262" name="Rectangle 6"/>
          <p:cNvSpPr>
            <a:spLocks noChangeArrowheads="1"/>
          </p:cNvSpPr>
          <p:nvPr/>
        </p:nvSpPr>
        <p:spPr bwMode="auto">
          <a:xfrm>
            <a:off x="3022600" y="2828925"/>
            <a:ext cx="858838" cy="2444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savings</a:t>
            </a:r>
          </a:p>
        </p:txBody>
      </p:sp>
      <p:sp>
        <p:nvSpPr>
          <p:cNvPr id="224263" name="Rectangle 7"/>
          <p:cNvSpPr>
            <a:spLocks noChangeArrowheads="1"/>
          </p:cNvSpPr>
          <p:nvPr/>
        </p:nvSpPr>
        <p:spPr bwMode="auto">
          <a:xfrm>
            <a:off x="4987925" y="2873375"/>
            <a:ext cx="871538" cy="2555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checkings</a:t>
            </a:r>
          </a:p>
        </p:txBody>
      </p:sp>
      <p:sp>
        <p:nvSpPr>
          <p:cNvPr id="224264" name="Line 8"/>
          <p:cNvSpPr>
            <a:spLocks noChangeShapeType="1"/>
          </p:cNvSpPr>
          <p:nvPr/>
        </p:nvSpPr>
        <p:spPr bwMode="auto">
          <a:xfrm>
            <a:off x="4443413" y="2132013"/>
            <a:ext cx="4762" cy="252412"/>
          </a:xfrm>
          <a:prstGeom prst="line">
            <a:avLst/>
          </a:prstGeom>
          <a:noFill/>
          <a:ln w="19050">
            <a:solidFill>
              <a:schemeClr val="tx1"/>
            </a:solidFill>
            <a:round/>
            <a:headEnd type="none" w="sm" len="sm"/>
            <a:tailEnd/>
          </a:ln>
          <a:effectLst/>
        </p:spPr>
        <p:txBody>
          <a:bodyPr wrap="none" anchor="ctr"/>
          <a:lstStyle/>
          <a:p>
            <a:endParaRPr lang="en-US"/>
          </a:p>
        </p:txBody>
      </p:sp>
      <p:sp>
        <p:nvSpPr>
          <p:cNvPr id="224265" name="Line 9"/>
          <p:cNvSpPr>
            <a:spLocks noChangeShapeType="1"/>
          </p:cNvSpPr>
          <p:nvPr/>
        </p:nvSpPr>
        <p:spPr bwMode="auto">
          <a:xfrm flipH="1">
            <a:off x="3481388" y="2640013"/>
            <a:ext cx="582612" cy="184150"/>
          </a:xfrm>
          <a:prstGeom prst="line">
            <a:avLst/>
          </a:prstGeom>
          <a:noFill/>
          <a:ln w="19050">
            <a:solidFill>
              <a:schemeClr val="tx1"/>
            </a:solidFill>
            <a:round/>
            <a:headEnd type="none" w="sm" len="sm"/>
            <a:tailEnd/>
          </a:ln>
          <a:effectLst/>
        </p:spPr>
        <p:txBody>
          <a:bodyPr wrap="none" anchor="ctr"/>
          <a:lstStyle/>
          <a:p>
            <a:endParaRPr lang="en-US"/>
          </a:p>
        </p:txBody>
      </p:sp>
      <p:sp>
        <p:nvSpPr>
          <p:cNvPr id="224266" name="Line 10"/>
          <p:cNvSpPr>
            <a:spLocks noChangeShapeType="1"/>
          </p:cNvSpPr>
          <p:nvPr/>
        </p:nvSpPr>
        <p:spPr bwMode="auto">
          <a:xfrm>
            <a:off x="4781550" y="2651125"/>
            <a:ext cx="595313" cy="220663"/>
          </a:xfrm>
          <a:prstGeom prst="line">
            <a:avLst/>
          </a:prstGeom>
          <a:noFill/>
          <a:ln w="19050">
            <a:solidFill>
              <a:schemeClr val="tx1"/>
            </a:solidFill>
            <a:round/>
            <a:headEnd type="none" w="sm" len="sm"/>
            <a:tailEnd/>
          </a:ln>
          <a:effectLst/>
        </p:spPr>
        <p:txBody>
          <a:bodyPr wrap="none" anchor="ctr"/>
          <a:lstStyle/>
          <a:p>
            <a:endParaRPr lang="en-US"/>
          </a:p>
        </p:txBody>
      </p:sp>
      <p:sp>
        <p:nvSpPr>
          <p:cNvPr id="224267" name="Oval 11"/>
          <p:cNvSpPr>
            <a:spLocks noChangeArrowheads="1"/>
          </p:cNvSpPr>
          <p:nvPr/>
        </p:nvSpPr>
        <p:spPr bwMode="auto">
          <a:xfrm>
            <a:off x="5254625" y="1431925"/>
            <a:ext cx="1223963" cy="438150"/>
          </a:xfrm>
          <a:prstGeom prst="ellipse">
            <a:avLst/>
          </a:prstGeom>
          <a:noFill/>
          <a:ln w="19050">
            <a:noFill/>
            <a:round/>
            <a:headEnd/>
            <a:tailEnd/>
          </a:ln>
          <a:effectLst/>
        </p:spPr>
        <p:txBody>
          <a:bodyPr wrap="none" lIns="92075" tIns="46038" rIns="92075" bIns="46038">
            <a:spAutoFit/>
          </a:bodyPr>
          <a:lstStyle/>
          <a:p>
            <a:pPr algn="ctr" eaLnBrk="0" hangingPunct="0"/>
            <a:r>
              <a:rPr lang="en-US" sz="1600" b="0" u="sng">
                <a:latin typeface="Times New Roman" pitchFamily="18" charset="0"/>
              </a:rPr>
              <a:t>account#</a:t>
            </a:r>
          </a:p>
        </p:txBody>
      </p:sp>
      <p:sp>
        <p:nvSpPr>
          <p:cNvPr id="224268" name="Rectangle 12"/>
          <p:cNvSpPr>
            <a:spLocks noChangeArrowheads="1"/>
          </p:cNvSpPr>
          <p:nvPr/>
        </p:nvSpPr>
        <p:spPr bwMode="auto">
          <a:xfrm>
            <a:off x="5708650" y="2043113"/>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balance</a:t>
            </a:r>
          </a:p>
        </p:txBody>
      </p:sp>
      <p:sp>
        <p:nvSpPr>
          <p:cNvPr id="224269" name="Line 13"/>
          <p:cNvSpPr>
            <a:spLocks noChangeShapeType="1"/>
          </p:cNvSpPr>
          <p:nvPr/>
        </p:nvSpPr>
        <p:spPr bwMode="auto">
          <a:xfrm flipV="1">
            <a:off x="4741863" y="1677988"/>
            <a:ext cx="636587" cy="1270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0" name="Line 14"/>
          <p:cNvSpPr>
            <a:spLocks noChangeShapeType="1"/>
          </p:cNvSpPr>
          <p:nvPr/>
        </p:nvSpPr>
        <p:spPr bwMode="auto">
          <a:xfrm>
            <a:off x="4872038" y="2011363"/>
            <a:ext cx="711200" cy="163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1" name="Rectangle 15"/>
          <p:cNvSpPr>
            <a:spLocks noChangeArrowheads="1"/>
          </p:cNvSpPr>
          <p:nvPr/>
        </p:nvSpPr>
        <p:spPr bwMode="auto">
          <a:xfrm>
            <a:off x="1719263" y="2944813"/>
            <a:ext cx="490537"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rate</a:t>
            </a:r>
          </a:p>
        </p:txBody>
      </p:sp>
      <p:sp>
        <p:nvSpPr>
          <p:cNvPr id="224272" name="Rectangle 16"/>
          <p:cNvSpPr>
            <a:spLocks noChangeArrowheads="1"/>
          </p:cNvSpPr>
          <p:nvPr/>
        </p:nvSpPr>
        <p:spPr bwMode="auto">
          <a:xfrm>
            <a:off x="6381750" y="2930525"/>
            <a:ext cx="931863"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overdraft</a:t>
            </a:r>
          </a:p>
        </p:txBody>
      </p:sp>
      <p:sp>
        <p:nvSpPr>
          <p:cNvPr id="224273" name="Line 17"/>
          <p:cNvSpPr>
            <a:spLocks noChangeShapeType="1"/>
          </p:cNvSpPr>
          <p:nvPr/>
        </p:nvSpPr>
        <p:spPr bwMode="auto">
          <a:xfrm flipH="1">
            <a:off x="2295525" y="2957513"/>
            <a:ext cx="68897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4" name="Line 18"/>
          <p:cNvSpPr>
            <a:spLocks noChangeShapeType="1"/>
          </p:cNvSpPr>
          <p:nvPr/>
        </p:nvSpPr>
        <p:spPr bwMode="auto">
          <a:xfrm>
            <a:off x="5835650" y="2987675"/>
            <a:ext cx="504825" cy="1190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5" name="Oval 19"/>
          <p:cNvSpPr>
            <a:spLocks noChangeArrowheads="1"/>
          </p:cNvSpPr>
          <p:nvPr/>
        </p:nvSpPr>
        <p:spPr bwMode="auto">
          <a:xfrm>
            <a:off x="5387975" y="1538288"/>
            <a:ext cx="990600"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6" name="Oval 20"/>
          <p:cNvSpPr>
            <a:spLocks noChangeArrowheads="1"/>
          </p:cNvSpPr>
          <p:nvPr/>
        </p:nvSpPr>
        <p:spPr bwMode="auto">
          <a:xfrm>
            <a:off x="5638800" y="2057400"/>
            <a:ext cx="990600" cy="2667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7" name="Oval 21"/>
          <p:cNvSpPr>
            <a:spLocks noChangeArrowheads="1"/>
          </p:cNvSpPr>
          <p:nvPr/>
        </p:nvSpPr>
        <p:spPr bwMode="auto">
          <a:xfrm>
            <a:off x="1547813" y="2992438"/>
            <a:ext cx="808037"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8" name="Oval 22"/>
          <p:cNvSpPr>
            <a:spLocks noChangeArrowheads="1"/>
          </p:cNvSpPr>
          <p:nvPr/>
        </p:nvSpPr>
        <p:spPr bwMode="auto">
          <a:xfrm>
            <a:off x="6332538" y="2924175"/>
            <a:ext cx="960437" cy="33655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9" name="Rectangle 23" descr="Rectangle: Click to edit Master text styles&#10;Second level&#10;Third level&#10;Fourth level&#10;Fifth level"/>
          <p:cNvSpPr>
            <a:spLocks noGrp="1" noChangeArrowheads="1"/>
          </p:cNvSpPr>
          <p:nvPr>
            <p:ph type="body" idx="1"/>
          </p:nvPr>
        </p:nvSpPr>
        <p:spPr>
          <a:xfrm>
            <a:off x="627063" y="3336925"/>
            <a:ext cx="7818437" cy="3140075"/>
          </a:xfrm>
          <a:noFill/>
          <a:ln/>
        </p:spPr>
        <p:txBody>
          <a:bodyPr/>
          <a:lstStyle/>
          <a:p>
            <a:pPr>
              <a:lnSpc>
                <a:spcPct val="90000"/>
              </a:lnSpc>
              <a:spcBef>
                <a:spcPct val="50000"/>
              </a:spcBef>
            </a:pPr>
            <a:r>
              <a:rPr lang="en-US" sz="1800" dirty="0">
                <a:latin typeface="Times New Roman" pitchFamily="18" charset="0"/>
              </a:rPr>
              <a:t>The problems stated previously can be solved by using subclass/</a:t>
            </a:r>
            <a:r>
              <a:rPr lang="en-US" sz="1800" dirty="0" err="1">
                <a:latin typeface="Times New Roman" pitchFamily="18" charset="0"/>
              </a:rPr>
              <a:t>superclass</a:t>
            </a:r>
            <a:r>
              <a:rPr lang="en-US" sz="1800" dirty="0">
                <a:latin typeface="Times New Roman" pitchFamily="18" charset="0"/>
              </a:rPr>
              <a:t> relationships.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Savings</a:t>
            </a:r>
            <a:r>
              <a:rPr lang="en-US" sz="1800" dirty="0">
                <a:latin typeface="Times New Roman" pitchFamily="18" charset="0"/>
              </a:rPr>
              <a:t>” and “</a:t>
            </a:r>
            <a:r>
              <a:rPr lang="en-US" sz="1800" dirty="0" err="1">
                <a:solidFill>
                  <a:schemeClr val="folHlink"/>
                </a:solidFill>
                <a:latin typeface="Times New Roman" pitchFamily="18" charset="0"/>
              </a:rPr>
              <a:t>checkings</a:t>
            </a:r>
            <a:r>
              <a:rPr lang="en-US" sz="1800" dirty="0">
                <a:latin typeface="Times New Roman" pitchFamily="18" charset="0"/>
              </a:rPr>
              <a:t>” are subclasses of the “account” ES.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Accounts</a:t>
            </a:r>
            <a:r>
              <a:rPr lang="en-US" sz="1800" dirty="0">
                <a:latin typeface="Times New Roman" pitchFamily="18" charset="0"/>
              </a:rPr>
              <a:t>” is a </a:t>
            </a:r>
            <a:r>
              <a:rPr lang="en-US" sz="1800" dirty="0" err="1">
                <a:latin typeface="Times New Roman" pitchFamily="18" charset="0"/>
              </a:rPr>
              <a:t>superclass</a:t>
            </a:r>
            <a:r>
              <a:rPr lang="en-US" sz="1800" dirty="0">
                <a:latin typeface="Times New Roman" pitchFamily="18" charset="0"/>
              </a:rPr>
              <a:t> of savings and </a:t>
            </a:r>
            <a:r>
              <a:rPr lang="en-US" sz="1800" dirty="0" err="1">
                <a:latin typeface="Times New Roman" pitchFamily="18" charset="0"/>
              </a:rPr>
              <a:t>checkings</a:t>
            </a:r>
            <a:r>
              <a:rPr lang="en-US" sz="1800" dirty="0">
                <a:latin typeface="Times New Roman" pitchFamily="18" charset="0"/>
              </a:rPr>
              <a:t> ES’s.</a:t>
            </a:r>
          </a:p>
          <a:p>
            <a:pPr>
              <a:lnSpc>
                <a:spcPct val="90000"/>
              </a:lnSpc>
              <a:spcBef>
                <a:spcPct val="50000"/>
              </a:spcBef>
            </a:pPr>
            <a:r>
              <a:rPr lang="en-US" sz="1800" dirty="0">
                <a:latin typeface="Times New Roman" pitchFamily="18" charset="0"/>
              </a:rPr>
              <a:t>An entity in a subclass must belong to the </a:t>
            </a:r>
            <a:r>
              <a:rPr lang="en-US" sz="1800" dirty="0" err="1">
                <a:latin typeface="Times New Roman" pitchFamily="18" charset="0"/>
              </a:rPr>
              <a:t>superclass</a:t>
            </a:r>
            <a:r>
              <a:rPr lang="en-US" sz="1800" dirty="0">
                <a:latin typeface="Times New Roman" pitchFamily="18" charset="0"/>
              </a:rPr>
              <a:t> as well.</a:t>
            </a:r>
          </a:p>
          <a:p>
            <a:pPr lvl="1">
              <a:lnSpc>
                <a:spcPct val="90000"/>
              </a:lnSpc>
              <a:spcBef>
                <a:spcPct val="50000"/>
              </a:spcBef>
            </a:pPr>
            <a:r>
              <a:rPr lang="en-US" sz="1600" dirty="0">
                <a:latin typeface="Times New Roman" pitchFamily="18" charset="0"/>
              </a:rPr>
              <a:t>Every savings/checking account is also an account. </a:t>
            </a:r>
          </a:p>
          <a:p>
            <a:pPr>
              <a:lnSpc>
                <a:spcPct val="90000"/>
              </a:lnSpc>
              <a:spcBef>
                <a:spcPct val="50000"/>
              </a:spcBef>
            </a:pPr>
            <a:r>
              <a:rPr lang="en-US" sz="1800" dirty="0">
                <a:latin typeface="Times New Roman" pitchFamily="18" charset="0"/>
              </a:rPr>
              <a:t>Attribute Inheritance: </a:t>
            </a:r>
          </a:p>
          <a:p>
            <a:pPr lvl="1">
              <a:lnSpc>
                <a:spcPct val="90000"/>
              </a:lnSpc>
              <a:spcBef>
                <a:spcPct val="50000"/>
              </a:spcBef>
            </a:pPr>
            <a:r>
              <a:rPr lang="en-US" sz="1600" dirty="0">
                <a:latin typeface="Times New Roman" pitchFamily="18" charset="0"/>
              </a:rPr>
              <a:t>Subclasses inherit </a:t>
            </a:r>
            <a:r>
              <a:rPr lang="en-US" sz="1600" dirty="0">
                <a:solidFill>
                  <a:schemeClr val="folHlink"/>
                </a:solidFill>
                <a:latin typeface="Times New Roman" pitchFamily="18" charset="0"/>
              </a:rPr>
              <a:t>all attributes</a:t>
            </a:r>
            <a:r>
              <a:rPr lang="en-US" sz="1600" dirty="0">
                <a:latin typeface="Times New Roman" pitchFamily="18" charset="0"/>
              </a:rPr>
              <a:t> of the </a:t>
            </a:r>
            <a:r>
              <a:rPr lang="en-US" sz="1600" dirty="0" err="1">
                <a:latin typeface="Times New Roman" pitchFamily="18" charset="0"/>
              </a:rPr>
              <a:t>superclass</a:t>
            </a:r>
            <a:r>
              <a:rPr lang="en-US" sz="1600" dirty="0">
                <a:latin typeface="Times New Roman" pitchFamily="18" charset="0"/>
              </a:rPr>
              <a:t>. </a:t>
            </a:r>
          </a:p>
          <a:p>
            <a:pPr lvl="1">
              <a:lnSpc>
                <a:spcPct val="90000"/>
              </a:lnSpc>
              <a:spcBef>
                <a:spcPct val="50000"/>
              </a:spcBef>
            </a:pPr>
            <a:r>
              <a:rPr lang="en-US" sz="1600" dirty="0">
                <a:latin typeface="Times New Roman" pitchFamily="18" charset="0"/>
              </a:rPr>
              <a:t>Key of the subclass  is the same as the key for the </a:t>
            </a:r>
            <a:r>
              <a:rPr lang="en-US" sz="1600" dirty="0" err="1">
                <a:latin typeface="Times New Roman" pitchFamily="18" charset="0"/>
              </a:rPr>
              <a:t>superclass</a:t>
            </a:r>
            <a:r>
              <a:rPr lang="en-US" sz="1600" dirty="0">
                <a:latin typeface="Times New Roman" pitchFamily="18" charset="0"/>
              </a:rPr>
              <a:t>.</a:t>
            </a:r>
          </a:p>
        </p:txBody>
      </p:sp>
      <p:sp>
        <p:nvSpPr>
          <p:cNvPr id="2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636588" y="1524000"/>
            <a:ext cx="7772400" cy="4114800"/>
          </a:xfrm>
        </p:spPr>
        <p:txBody>
          <a:bodyPr/>
          <a:lstStyle/>
          <a:p>
            <a:r>
              <a:rPr lang="en-US" sz="2000" dirty="0" err="1">
                <a:latin typeface="Times New Roman" pitchFamily="18" charset="0"/>
              </a:rPr>
              <a:t>Superclass</a:t>
            </a:r>
            <a:r>
              <a:rPr lang="en-US" sz="2000" dirty="0">
                <a:latin typeface="Times New Roman" pitchFamily="18" charset="0"/>
              </a:rPr>
              <a:t> and Subclass relationships arise during schema design due to the process of specialization and generalization </a:t>
            </a:r>
          </a:p>
          <a:p>
            <a:r>
              <a:rPr lang="en-US" sz="2000" b="1" dirty="0">
                <a:latin typeface="Times New Roman" pitchFamily="18" charset="0"/>
              </a:rPr>
              <a:t>Specialization</a:t>
            </a:r>
            <a:r>
              <a:rPr lang="en-US" sz="2000" dirty="0">
                <a:latin typeface="Times New Roman" pitchFamily="18" charset="0"/>
              </a:rPr>
              <a:t>: process of classifying a class of objects into more specialized subclasses</a:t>
            </a:r>
          </a:p>
          <a:p>
            <a:pPr lvl="1"/>
            <a:r>
              <a:rPr lang="en-US" sz="2000" dirty="0">
                <a:latin typeface="Times New Roman" pitchFamily="18" charset="0"/>
              </a:rPr>
              <a:t>E.g., start with an employee ES, then specialize it into different types of employees.</a:t>
            </a:r>
          </a:p>
          <a:p>
            <a:r>
              <a:rPr lang="en-US" sz="2000" b="1" dirty="0">
                <a:latin typeface="Times New Roman" pitchFamily="18" charset="0"/>
              </a:rPr>
              <a:t>Generalization</a:t>
            </a:r>
            <a:r>
              <a:rPr lang="en-US" sz="2000" dirty="0">
                <a:latin typeface="Times New Roman" pitchFamily="18" charset="0"/>
              </a:rPr>
              <a:t>: Reverse of specialization. A process of synthesis of two or more lower-level ES to produce a higher-level ES.</a:t>
            </a:r>
          </a:p>
        </p:txBody>
      </p:sp>
      <p:sp>
        <p:nvSpPr>
          <p:cNvPr id="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dirty="0"/>
              <a:t>Specialization</a:t>
            </a:r>
          </a:p>
        </p:txBody>
      </p:sp>
      <p:sp>
        <p:nvSpPr>
          <p:cNvPr id="67587" name="Rectangle 3"/>
          <p:cNvSpPr>
            <a:spLocks noGrp="1" noChangeArrowheads="1"/>
          </p:cNvSpPr>
          <p:nvPr>
            <p:ph type="subTitle" idx="1"/>
          </p:nvPr>
        </p:nvSpPr>
        <p:spPr>
          <a:xfrm>
            <a:off x="555625" y="982663"/>
            <a:ext cx="8026400" cy="5053012"/>
          </a:xfrm>
        </p:spPr>
        <p:txBody>
          <a:bodyPr/>
          <a:lstStyle/>
          <a:p>
            <a:pPr eaLnBrk="1" hangingPunct="1"/>
            <a:endParaRPr lang="en-US" sz="2500" dirty="0">
              <a:latin typeface="+mj-lt"/>
            </a:endParaRPr>
          </a:p>
          <a:p>
            <a:pPr algn="l" eaLnBrk="1" hangingPunct="1">
              <a:buFont typeface="Wingdings" pitchFamily="2" charset="2"/>
              <a:buChar char="v"/>
            </a:pPr>
            <a:r>
              <a:rPr lang="en-US" sz="2500" dirty="0">
                <a:latin typeface="+mj-lt"/>
              </a:rPr>
              <a:t> An entity set may include sub grouping of entities that are distinct in some way from other entities in the set.</a:t>
            </a:r>
          </a:p>
          <a:p>
            <a:pPr algn="l" eaLnBrk="1" hangingPunct="1">
              <a:buFont typeface="Wingdings" pitchFamily="2" charset="2"/>
              <a:buChar char="v"/>
            </a:pPr>
            <a:endParaRPr lang="en-US" sz="2500" dirty="0">
              <a:latin typeface="+mj-lt"/>
            </a:endParaRPr>
          </a:p>
          <a:p>
            <a:pPr algn="l" eaLnBrk="1" hangingPunct="1">
              <a:buFont typeface="Wingdings" pitchFamily="2" charset="2"/>
              <a:buChar char="v"/>
            </a:pPr>
            <a:r>
              <a:rPr lang="en-US" sz="2500" dirty="0">
                <a:latin typeface="+mj-lt"/>
              </a:rPr>
              <a:t> For Instance, a subset of entities with in an entity set may have attributes that are not shared by all the entities in the entity set.</a:t>
            </a:r>
          </a:p>
          <a:p>
            <a:pPr algn="l" eaLnBrk="1" hangingPunct="1">
              <a:buFont typeface="Wingdings" pitchFamily="2" charset="2"/>
              <a:buChar char="v"/>
            </a:pPr>
            <a:endParaRPr lang="en-US" sz="2500" b="1" i="1" dirty="0">
              <a:latin typeface="+mj-lt"/>
            </a:endParaRPr>
          </a:p>
          <a:p>
            <a:pPr algn="l" eaLnBrk="1" hangingPunct="1">
              <a:buFont typeface="Wingdings" pitchFamily="2" charset="2"/>
              <a:buChar char="v"/>
            </a:pPr>
            <a:r>
              <a:rPr lang="en-US" sz="2500" b="1" i="1" dirty="0">
                <a:latin typeface="+mj-lt"/>
              </a:rPr>
              <a:t> The process of introducing new characteristics to an existing class of objects to create one or more new classes of objects is called Specialization.</a:t>
            </a:r>
            <a:r>
              <a:rPr lang="en-US" sz="2500" dirty="0">
                <a:latin typeface="+mj-lt"/>
              </a:rPr>
              <a:t>. </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Specialization Example</a:t>
            </a:r>
          </a:p>
        </p:txBody>
      </p:sp>
      <p:pic>
        <p:nvPicPr>
          <p:cNvPr id="5" name="Picture 4" descr="gen.bmp"/>
          <p:cNvPicPr>
            <a:picLocks noChangeAspect="1"/>
          </p:cNvPicPr>
          <p:nvPr/>
        </p:nvPicPr>
        <p:blipFill>
          <a:blip r:embed="rId2" cstate="print"/>
          <a:stretch>
            <a:fillRect/>
          </a:stretch>
        </p:blipFill>
        <p:spPr>
          <a:xfrm>
            <a:off x="1743074" y="862012"/>
            <a:ext cx="6105525" cy="5540199"/>
          </a:xfrm>
          <a:prstGeom prst="rect">
            <a:avLst/>
          </a:prstGeom>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Generalization</a:t>
            </a:r>
          </a:p>
        </p:txBody>
      </p:sp>
      <p:sp>
        <p:nvSpPr>
          <p:cNvPr id="70659" name="Rectangle 3"/>
          <p:cNvSpPr>
            <a:spLocks noGrp="1" noChangeArrowheads="1"/>
          </p:cNvSpPr>
          <p:nvPr>
            <p:ph type="subTitle" idx="1"/>
          </p:nvPr>
        </p:nvSpPr>
        <p:spPr>
          <a:xfrm>
            <a:off x="555624" y="1055688"/>
            <a:ext cx="8283575" cy="5310187"/>
          </a:xfrm>
        </p:spPr>
        <p:txBody>
          <a:bodyPr/>
          <a:lstStyle/>
          <a:p>
            <a:pPr algn="l" eaLnBrk="1" hangingPunct="1">
              <a:buFont typeface="Wingdings" pitchFamily="2" charset="2"/>
              <a:buChar char="v"/>
            </a:pPr>
            <a:r>
              <a:rPr lang="en-US" dirty="0">
                <a:latin typeface="+mj-lt"/>
              </a:rPr>
              <a:t> A bottom-up design process – combine a number of entity sets that share the same features into a higher-level entity set.</a:t>
            </a:r>
          </a:p>
          <a:p>
            <a:pPr algn="l" eaLnBrk="1" hangingPunct="1">
              <a:buFont typeface="Wingdings" pitchFamily="2" charset="2"/>
              <a:buChar char="v"/>
            </a:pPr>
            <a:r>
              <a:rPr lang="en-US" b="1" i="1" dirty="0">
                <a:latin typeface="+mj-lt"/>
              </a:rPr>
              <a:t> Generalization is the process of viewing objects as a single general class by concentrating on the general properties of the constituent sets while ignoring their differences.</a:t>
            </a:r>
          </a:p>
          <a:p>
            <a:pPr algn="l" eaLnBrk="1" hangingPunct="1"/>
            <a:endParaRPr lang="en-US" dirty="0">
              <a:latin typeface="+mj-lt"/>
            </a:endParaRPr>
          </a:p>
          <a:p>
            <a:pPr algn="l" eaLnBrk="1" hangingPunct="1">
              <a:buFont typeface="Wingdings" pitchFamily="2" charset="2"/>
              <a:buChar char="v"/>
            </a:pPr>
            <a:r>
              <a:rPr lang="en-US" dirty="0">
                <a:latin typeface="+mj-lt"/>
              </a:rPr>
              <a:t> Specialization and generalization are simple inversions of each other. They are represented in an E-R diagram in the same way.</a:t>
            </a:r>
          </a:p>
          <a:p>
            <a:pPr algn="l" eaLnBrk="1" hangingPunct="1"/>
            <a:endParaRPr lang="en-US" dirty="0">
              <a:latin typeface="+mj-lt"/>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650960" y="0"/>
            <a:ext cx="6973983" cy="812800"/>
          </a:xfrm>
        </p:spPr>
        <p:txBody>
          <a:bodyPr/>
          <a:lstStyle/>
          <a:p>
            <a:r>
              <a:rPr lang="en-US" b="1" dirty="0">
                <a:solidFill>
                  <a:srgbClr val="FFFF00"/>
                </a:solidFill>
                <a:latin typeface="Times New Roman" pitchFamily="18" charset="0"/>
              </a:rPr>
              <a:t>Classification of DBMS</a:t>
            </a:r>
          </a:p>
        </p:txBody>
      </p:sp>
      <p:sp>
        <p:nvSpPr>
          <p:cNvPr id="246787" name="Rectangle 3"/>
          <p:cNvSpPr>
            <a:spLocks noGrp="1" noChangeArrowheads="1"/>
          </p:cNvSpPr>
          <p:nvPr>
            <p:ph type="body" idx="1"/>
          </p:nvPr>
        </p:nvSpPr>
        <p:spPr>
          <a:xfrm>
            <a:off x="665109" y="1165194"/>
            <a:ext cx="7813675" cy="4697413"/>
          </a:xfrm>
        </p:spPr>
        <p:txBody>
          <a:bodyPr/>
          <a:lstStyle/>
          <a:p>
            <a:pPr>
              <a:lnSpc>
                <a:spcPct val="90000"/>
              </a:lnSpc>
            </a:pPr>
            <a:r>
              <a:rPr lang="en-US" sz="2000" dirty="0">
                <a:latin typeface="Times New Roman" pitchFamily="18" charset="0"/>
              </a:rPr>
              <a:t>Relational DBMS:</a:t>
            </a:r>
          </a:p>
          <a:p>
            <a:pPr lvl="1">
              <a:lnSpc>
                <a:spcPct val="90000"/>
              </a:lnSpc>
            </a:pPr>
            <a:r>
              <a:rPr lang="en-US" sz="2000" dirty="0">
                <a:latin typeface="Times New Roman" pitchFamily="18" charset="0"/>
              </a:rPr>
              <a:t>Modeling concept: tables and constraints on tables</a:t>
            </a:r>
          </a:p>
          <a:p>
            <a:pPr lvl="1">
              <a:lnSpc>
                <a:spcPct val="90000"/>
              </a:lnSpc>
            </a:pPr>
            <a:r>
              <a:rPr lang="en-US" sz="2000" dirty="0">
                <a:latin typeface="Times New Roman" pitchFamily="18" charset="0"/>
              </a:rPr>
              <a:t>Query Language: SQL</a:t>
            </a:r>
          </a:p>
          <a:p>
            <a:pPr lvl="1">
              <a:lnSpc>
                <a:spcPct val="90000"/>
              </a:lnSpc>
            </a:pPr>
            <a:r>
              <a:rPr lang="en-US" sz="2000" dirty="0">
                <a:latin typeface="Times New Roman" pitchFamily="18" charset="0"/>
              </a:rPr>
              <a:t>Applications: suited for traditional business processing</a:t>
            </a:r>
          </a:p>
          <a:p>
            <a:pPr>
              <a:lnSpc>
                <a:spcPct val="90000"/>
              </a:lnSpc>
            </a:pPr>
            <a:r>
              <a:rPr lang="en-US" sz="2000" dirty="0">
                <a:latin typeface="Times New Roman" pitchFamily="18" charset="0"/>
              </a:rPr>
              <a:t>Object-Oriented DBMS</a:t>
            </a:r>
          </a:p>
          <a:p>
            <a:pPr lvl="1">
              <a:lnSpc>
                <a:spcPct val="90000"/>
              </a:lnSpc>
            </a:pPr>
            <a:r>
              <a:rPr lang="en-US" sz="2000" dirty="0">
                <a:latin typeface="Times New Roman" pitchFamily="18" charset="0"/>
              </a:rPr>
              <a:t>Modeling concepts: objects, classes, inheritance</a:t>
            </a:r>
          </a:p>
          <a:p>
            <a:pPr lvl="1">
              <a:lnSpc>
                <a:spcPct val="90000"/>
              </a:lnSpc>
            </a:pPr>
            <a:r>
              <a:rPr lang="en-US" sz="2000" dirty="0">
                <a:latin typeface="Times New Roman" pitchFamily="18" charset="0"/>
              </a:rPr>
              <a:t>Query Language: object oriented OQL</a:t>
            </a:r>
          </a:p>
          <a:p>
            <a:pPr lvl="1">
              <a:lnSpc>
                <a:spcPct val="90000"/>
              </a:lnSpc>
            </a:pPr>
            <a:r>
              <a:rPr lang="en-US" sz="2000" dirty="0">
                <a:latin typeface="Times New Roman" pitchFamily="18" charset="0"/>
              </a:rPr>
              <a:t>Applications:  suited for CAD databases, CASE databases, office automation</a:t>
            </a:r>
          </a:p>
          <a:p>
            <a:pPr>
              <a:lnSpc>
                <a:spcPct val="90000"/>
              </a:lnSpc>
            </a:pPr>
            <a:r>
              <a:rPr lang="en-US" sz="2000" dirty="0">
                <a:latin typeface="Times New Roman" pitchFamily="18" charset="0"/>
              </a:rPr>
              <a:t>Object-Relational DBMS:</a:t>
            </a:r>
          </a:p>
          <a:p>
            <a:pPr lvl="1">
              <a:lnSpc>
                <a:spcPct val="90000"/>
              </a:lnSpc>
            </a:pPr>
            <a:r>
              <a:rPr lang="en-US" sz="2000" dirty="0">
                <a:latin typeface="Times New Roman" pitchFamily="18" charset="0"/>
              </a:rPr>
              <a:t>Incorporate OO concepts into relational model</a:t>
            </a:r>
          </a:p>
          <a:p>
            <a:pPr lvl="1">
              <a:lnSpc>
                <a:spcPct val="90000"/>
              </a:lnSpc>
            </a:pPr>
            <a:r>
              <a:rPr lang="en-US" sz="2000" dirty="0">
                <a:latin typeface="Times New Roman" pitchFamily="18" charset="0"/>
              </a:rPr>
              <a:t>Similar functionality as OO-DBMS, but different implementations</a:t>
            </a:r>
          </a:p>
          <a:p>
            <a:pPr lvl="1">
              <a:lnSpc>
                <a:spcPct val="90000"/>
              </a:lnSpc>
            </a:pPr>
            <a:r>
              <a:rPr lang="en-US" sz="2000" dirty="0">
                <a:latin typeface="Times New Roman" pitchFamily="18" charset="0"/>
              </a:rPr>
              <a:t>Language: extended to process objects. </a:t>
            </a:r>
            <a:r>
              <a:rPr lang="en-US" sz="2000" dirty="0" err="1">
                <a:latin typeface="Times New Roman" pitchFamily="18" charset="0"/>
              </a:rPr>
              <a:t>Eg</a:t>
            </a:r>
            <a:r>
              <a:rPr lang="en-US" sz="2000" dirty="0">
                <a:latin typeface="Times New Roman" pitchFamily="18" charset="0"/>
              </a:rPr>
              <a:t>: Cloudscape, DB2</a:t>
            </a:r>
          </a:p>
        </p:txBody>
      </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ulti.bmp"/>
          <p:cNvPicPr>
            <a:picLocks noGrp="1" noChangeAspect="1"/>
          </p:cNvPicPr>
          <p:nvPr>
            <p:ph idx="1"/>
          </p:nvPr>
        </p:nvPicPr>
        <p:blipFill>
          <a:blip r:embed="rId3" cstate="print"/>
          <a:stretch>
            <a:fillRect/>
          </a:stretch>
        </p:blipFill>
        <p:spPr>
          <a:xfrm>
            <a:off x="457200" y="2819400"/>
            <a:ext cx="4188488" cy="3124200"/>
          </a:xfrm>
        </p:spPr>
      </p:pic>
      <p:pic>
        <p:nvPicPr>
          <p:cNvPr id="6" name="Picture 5" descr="veh.bmp"/>
          <p:cNvPicPr>
            <a:picLocks noChangeAspect="1"/>
          </p:cNvPicPr>
          <p:nvPr/>
        </p:nvPicPr>
        <p:blipFill>
          <a:blip r:embed="rId4" cstate="print"/>
          <a:stretch>
            <a:fillRect/>
          </a:stretch>
        </p:blipFill>
        <p:spPr>
          <a:xfrm>
            <a:off x="4724400" y="3505200"/>
            <a:ext cx="3505200" cy="2614534"/>
          </a:xfrm>
          <a:prstGeom prst="rect">
            <a:avLst/>
          </a:prstGeom>
        </p:spPr>
      </p:pic>
      <p:sp>
        <p:nvSpPr>
          <p:cNvPr id="7" name="Rectangle 2"/>
          <p:cNvSpPr txBox="1">
            <a:spLocks noChangeArrowheads="1"/>
          </p:cNvSpPr>
          <p:nvPr/>
        </p:nvSpPr>
        <p:spPr>
          <a:xfrm>
            <a:off x="628596" y="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rPr>
              <a:t>Multiple Inheritance</a:t>
            </a:r>
          </a:p>
        </p:txBody>
      </p:sp>
      <p:sp>
        <p:nvSpPr>
          <p:cNvPr id="8" name="Rectangle 7"/>
          <p:cNvSpPr/>
          <p:nvPr/>
        </p:nvSpPr>
        <p:spPr>
          <a:xfrm>
            <a:off x="457200" y="1752600"/>
            <a:ext cx="8077200" cy="1089529"/>
          </a:xfrm>
          <a:prstGeom prst="rect">
            <a:avLst/>
          </a:prstGeom>
        </p:spPr>
        <p:txBody>
          <a:bodyPr wrap="square">
            <a:spAutoFit/>
          </a:bodyPr>
          <a:lstStyle/>
          <a:p>
            <a:pPr>
              <a:lnSpc>
                <a:spcPct val="90000"/>
              </a:lnSpc>
              <a:buFont typeface="Arial" pitchFamily="34" charset="0"/>
              <a:buChar char="•"/>
            </a:pPr>
            <a:r>
              <a:rPr lang="en-US" dirty="0"/>
              <a:t>Subclass inherits all its attributes from its </a:t>
            </a:r>
            <a:r>
              <a:rPr lang="en-US" dirty="0" err="1"/>
              <a:t>superclass</a:t>
            </a:r>
            <a:r>
              <a:rPr lang="en-US" dirty="0"/>
              <a:t>.</a:t>
            </a:r>
          </a:p>
          <a:p>
            <a:pPr>
              <a:lnSpc>
                <a:spcPct val="90000"/>
              </a:lnSpc>
              <a:buFont typeface="Arial" pitchFamily="34" charset="0"/>
              <a:buChar char="•"/>
            </a:pPr>
            <a:r>
              <a:rPr lang="en-US" dirty="0"/>
              <a:t>If a subclass has 2 or more </a:t>
            </a:r>
            <a:r>
              <a:rPr lang="en-US" dirty="0" err="1"/>
              <a:t>superclasses</a:t>
            </a:r>
            <a:r>
              <a:rPr lang="en-US" dirty="0"/>
              <a:t>, then it inherits from all the </a:t>
            </a:r>
            <a:r>
              <a:rPr lang="en-US" dirty="0" err="1"/>
              <a:t>superclasses</a:t>
            </a:r>
            <a:r>
              <a:rPr lang="en-US"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FF00"/>
                </a:solidFill>
              </a:rPr>
              <a:t>Aggregation : Form 1</a:t>
            </a:r>
          </a:p>
        </p:txBody>
      </p:sp>
      <p:sp>
        <p:nvSpPr>
          <p:cNvPr id="3" name="Content Placeholder 2"/>
          <p:cNvSpPr>
            <a:spLocks noGrp="1"/>
          </p:cNvSpPr>
          <p:nvPr>
            <p:ph idx="1"/>
          </p:nvPr>
        </p:nvSpPr>
        <p:spPr/>
        <p:txBody>
          <a:bodyPr/>
          <a:lstStyle/>
          <a:p>
            <a:r>
              <a:rPr lang="en-US" sz="2000" dirty="0">
                <a:latin typeface="+mj-lt"/>
              </a:rPr>
              <a:t>This represents “whole-part or a-part-of” relationship. This is represented by a hollow diamond followed by a line.</a:t>
            </a:r>
          </a:p>
          <a:p>
            <a:endParaRPr lang="en-US" sz="2000" dirty="0">
              <a:latin typeface="+mj-lt"/>
            </a:endParaRPr>
          </a:p>
          <a:p>
            <a:endParaRPr lang="en-US" sz="2000" dirty="0">
              <a:latin typeface="+mj-lt"/>
            </a:endParaRPr>
          </a:p>
          <a:p>
            <a:r>
              <a:rPr lang="en-US" sz="2000" dirty="0">
                <a:latin typeface="+mj-lt"/>
              </a:rPr>
              <a:t>In this type of relationship, a child object does not exist without its parent. And a parent object may contain multiple instances of child object.</a:t>
            </a:r>
          </a:p>
          <a:p>
            <a:endParaRPr lang="en-US" sz="2000" dirty="0">
              <a:latin typeface="+mj-lt"/>
            </a:endParaRPr>
          </a:p>
          <a:p>
            <a:r>
              <a:rPr lang="en-US" sz="2000" dirty="0">
                <a:latin typeface="+mj-lt"/>
              </a:rPr>
              <a:t>Let’s take an example of relationship between Department and Teacher. A Teacher  object can not exist independently without the existence of any department. And if we delete any department, the teachers associated with that dept will also be deleted.</a:t>
            </a:r>
          </a:p>
          <a:p>
            <a:endParaRPr lang="en-US" sz="2000" dirty="0">
              <a:latin typeface="+mj-lt"/>
            </a:endParaRPr>
          </a:p>
        </p:txBody>
      </p:sp>
      <p:pic>
        <p:nvPicPr>
          <p:cNvPr id="77826" name="Picture 2" descr="http://www.dotnet-tricks.com/Content/images/oops/aggregation.png"/>
          <p:cNvPicPr>
            <a:picLocks noChangeAspect="1" noChangeArrowheads="1"/>
          </p:cNvPicPr>
          <p:nvPr/>
        </p:nvPicPr>
        <p:blipFill>
          <a:blip r:embed="rId2" cstate="print"/>
          <a:srcRect/>
          <a:stretch>
            <a:fillRect/>
          </a:stretch>
        </p:blipFill>
        <p:spPr bwMode="auto">
          <a:xfrm>
            <a:off x="3352800" y="2057400"/>
            <a:ext cx="1885950" cy="247650"/>
          </a:xfrm>
          <a:prstGeom prst="rect">
            <a:avLst/>
          </a:prstGeom>
          <a:noFill/>
        </p:spPr>
      </p:pic>
      <p:pic>
        <p:nvPicPr>
          <p:cNvPr id="6" name="Picture 5" descr="untitled.bmp"/>
          <p:cNvPicPr>
            <a:picLocks noChangeAspect="1"/>
          </p:cNvPicPr>
          <p:nvPr/>
        </p:nvPicPr>
        <p:blipFill>
          <a:blip r:embed="rId3" cstate="print"/>
          <a:stretch>
            <a:fillRect/>
          </a:stretch>
        </p:blipFill>
        <p:spPr>
          <a:xfrm>
            <a:off x="3124200" y="4800600"/>
            <a:ext cx="5334000" cy="1431403"/>
          </a:xfrm>
          <a:prstGeom prst="rect">
            <a:avLst/>
          </a:prstGeom>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1428750" y="25288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75" name="Rectangle 3"/>
          <p:cNvSpPr>
            <a:spLocks noChangeArrowheads="1"/>
          </p:cNvSpPr>
          <p:nvPr/>
        </p:nvSpPr>
        <p:spPr bwMode="auto">
          <a:xfrm>
            <a:off x="5718175" y="2505075"/>
            <a:ext cx="1127125" cy="3063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76" name="Rectangle 4"/>
          <p:cNvSpPr>
            <a:spLocks noChangeArrowheads="1"/>
          </p:cNvSpPr>
          <p:nvPr/>
        </p:nvSpPr>
        <p:spPr bwMode="auto">
          <a:xfrm>
            <a:off x="3581400" y="3154363"/>
            <a:ext cx="1143000" cy="27463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33477" name="AutoShape 5"/>
          <p:cNvSpPr>
            <a:spLocks noChangeArrowheads="1"/>
          </p:cNvSpPr>
          <p:nvPr/>
        </p:nvSpPr>
        <p:spPr bwMode="auto">
          <a:xfrm>
            <a:off x="2895600" y="2286000"/>
            <a:ext cx="2286000" cy="685800"/>
          </a:xfrm>
          <a:prstGeom prst="diamond">
            <a:avLst/>
          </a:prstGeom>
          <a:noFill/>
          <a:ln w="19050">
            <a:solidFill>
              <a:schemeClr val="tx1"/>
            </a:solidFill>
            <a:miter lim="800000"/>
            <a:headEnd/>
            <a:tailEnd/>
          </a:ln>
          <a:effectLst/>
        </p:spPr>
        <p:txBody>
          <a:bodyPr wrap="square" lIns="92075" tIns="46038" rIns="92075" bIns="46038" anchor="ctr">
            <a:spAutoFit/>
          </a:bodyPr>
          <a:lstStyle/>
          <a:p>
            <a:pPr algn="ctr" eaLnBrk="0" hangingPunct="0"/>
            <a:r>
              <a:rPr lang="en-US" sz="1600" b="0" dirty="0">
                <a:latin typeface="Times New Roman" pitchFamily="18" charset="0"/>
              </a:rPr>
              <a:t>Works</a:t>
            </a:r>
          </a:p>
        </p:txBody>
      </p:sp>
      <p:sp>
        <p:nvSpPr>
          <p:cNvPr id="233478" name="Line 6"/>
          <p:cNvSpPr>
            <a:spLocks noChangeShapeType="1"/>
          </p:cNvSpPr>
          <p:nvPr/>
        </p:nvSpPr>
        <p:spPr bwMode="auto">
          <a:xfrm>
            <a:off x="2432050" y="26368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79" name="Line 7"/>
          <p:cNvSpPr>
            <a:spLocks noChangeShapeType="1"/>
          </p:cNvSpPr>
          <p:nvPr/>
        </p:nvSpPr>
        <p:spPr bwMode="auto">
          <a:xfrm>
            <a:off x="5172075" y="2630488"/>
            <a:ext cx="555625" cy="11112"/>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33480" name="Line 8"/>
          <p:cNvSpPr>
            <a:spLocks noChangeShapeType="1"/>
          </p:cNvSpPr>
          <p:nvPr/>
        </p:nvSpPr>
        <p:spPr bwMode="auto">
          <a:xfrm>
            <a:off x="4033838" y="2968625"/>
            <a:ext cx="9525" cy="18891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83" name="Rectangle 11"/>
          <p:cNvSpPr>
            <a:spLocks noChangeArrowheads="1"/>
          </p:cNvSpPr>
          <p:nvPr/>
        </p:nvSpPr>
        <p:spPr bwMode="auto">
          <a:xfrm>
            <a:off x="5273675" y="5213350"/>
            <a:ext cx="1127125" cy="4254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dirty="0">
                <a:latin typeface="Times New Roman" pitchFamily="18" charset="0"/>
              </a:rPr>
              <a:t>machinery</a:t>
            </a:r>
          </a:p>
        </p:txBody>
      </p:sp>
      <p:sp>
        <p:nvSpPr>
          <p:cNvPr id="233484" name="AutoShape 12"/>
          <p:cNvSpPr>
            <a:spLocks noChangeArrowheads="1"/>
          </p:cNvSpPr>
          <p:nvPr/>
        </p:nvSpPr>
        <p:spPr bwMode="auto">
          <a:xfrm>
            <a:off x="3422650" y="4238625"/>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33488" name="AutoShape 16"/>
          <p:cNvSpPr>
            <a:spLocks noChangeArrowheads="1"/>
          </p:cNvSpPr>
          <p:nvPr/>
        </p:nvSpPr>
        <p:spPr bwMode="auto">
          <a:xfrm>
            <a:off x="3592513" y="5081588"/>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33489" name="Line 17"/>
          <p:cNvSpPr>
            <a:spLocks noChangeShapeType="1"/>
          </p:cNvSpPr>
          <p:nvPr/>
        </p:nvSpPr>
        <p:spPr bwMode="auto">
          <a:xfrm>
            <a:off x="4137025" y="4878388"/>
            <a:ext cx="0" cy="2000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0" name="Line 18"/>
          <p:cNvSpPr>
            <a:spLocks noChangeShapeType="1"/>
          </p:cNvSpPr>
          <p:nvPr/>
        </p:nvSpPr>
        <p:spPr bwMode="auto">
          <a:xfrm>
            <a:off x="4695825" y="5399088"/>
            <a:ext cx="560388"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1" name="Rectangle 19"/>
          <p:cNvSpPr>
            <a:spLocks noChangeArrowheads="1"/>
          </p:cNvSpPr>
          <p:nvPr/>
        </p:nvSpPr>
        <p:spPr bwMode="auto">
          <a:xfrm>
            <a:off x="995363" y="5816600"/>
            <a:ext cx="7527925" cy="33655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600" b="0" dirty="0">
                <a:latin typeface="Times New Roman" pitchFamily="18" charset="0"/>
              </a:rPr>
              <a:t>“Design” 2: incorrect, since “relationships of relationships” are not permitted in ER!</a:t>
            </a:r>
          </a:p>
        </p:txBody>
      </p:sp>
      <p:sp>
        <p:nvSpPr>
          <p:cNvPr id="233492" name="Rectangle 20"/>
          <p:cNvSpPr>
            <a:spLocks noChangeArrowheads="1"/>
          </p:cNvSpPr>
          <p:nvPr/>
        </p:nvSpPr>
        <p:spPr bwMode="auto">
          <a:xfrm>
            <a:off x="955675" y="3535363"/>
            <a:ext cx="7083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dirty="0">
                <a:latin typeface="Times New Roman" pitchFamily="18" charset="0"/>
              </a:rPr>
              <a:t>Design 1: incorrect, since it requires each project to use tools.</a:t>
            </a:r>
          </a:p>
        </p:txBody>
      </p:sp>
      <p:sp>
        <p:nvSpPr>
          <p:cNvPr id="233493" name="Rectangle 21"/>
          <p:cNvSpPr>
            <a:spLocks noGrp="1" noChangeArrowheads="1"/>
          </p:cNvSpPr>
          <p:nvPr>
            <p:ph type="title"/>
          </p:nvPr>
        </p:nvSpPr>
        <p:spPr>
          <a:xfrm>
            <a:off x="1212804" y="0"/>
            <a:ext cx="7531100" cy="812800"/>
          </a:xfrm>
        </p:spPr>
        <p:txBody>
          <a:bodyPr/>
          <a:lstStyle/>
          <a:p>
            <a:r>
              <a:rPr lang="en-US" sz="4000" b="1" dirty="0">
                <a:solidFill>
                  <a:srgbClr val="FFFF00"/>
                </a:solidFill>
                <a:latin typeface="Times New Roman" pitchFamily="18" charset="0"/>
              </a:rPr>
              <a:t>Another form of Aggregation</a:t>
            </a:r>
          </a:p>
        </p:txBody>
      </p:sp>
      <p:sp>
        <p:nvSpPr>
          <p:cNvPr id="233494" name="Rectangle 22"/>
          <p:cNvSpPr>
            <a:spLocks noGrp="1" noChangeArrowheads="1"/>
          </p:cNvSpPr>
          <p:nvPr>
            <p:ph type="body" idx="1"/>
          </p:nvPr>
        </p:nvSpPr>
        <p:spPr>
          <a:xfrm>
            <a:off x="304801" y="1066801"/>
            <a:ext cx="8428038" cy="1341438"/>
          </a:xfrm>
        </p:spPr>
        <p:txBody>
          <a:bodyPr/>
          <a:lstStyle/>
          <a:p>
            <a:pPr>
              <a:buFontTx/>
              <a:buNone/>
            </a:pPr>
            <a:r>
              <a:rPr lang="en-US" sz="2000" dirty="0">
                <a:latin typeface="Times New Roman" pitchFamily="18" charset="0"/>
              </a:rPr>
              <a:t>Form 2: It allows a relationship set to participate in another relation.</a:t>
            </a:r>
          </a:p>
          <a:p>
            <a:pPr>
              <a:buFontTx/>
              <a:buNone/>
            </a:pPr>
            <a:r>
              <a:rPr lang="en-US" sz="2000" dirty="0">
                <a:latin typeface="Times New Roman" pitchFamily="18" charset="0"/>
              </a:rPr>
              <a:t>Express that “</a:t>
            </a:r>
            <a:r>
              <a:rPr lang="en-US" sz="2000" dirty="0">
                <a:solidFill>
                  <a:schemeClr val="folHlink"/>
                </a:solidFill>
                <a:latin typeface="Times New Roman" pitchFamily="18" charset="0"/>
              </a:rPr>
              <a:t>an employee works on a specific project possibly using </a:t>
            </a:r>
            <a:r>
              <a:rPr lang="en-US" sz="2000" i="1" dirty="0">
                <a:solidFill>
                  <a:schemeClr val="folHlink"/>
                </a:solidFill>
                <a:latin typeface="Times New Roman" pitchFamily="18" charset="0"/>
              </a:rPr>
              <a:t>some</a:t>
            </a:r>
            <a:r>
              <a:rPr lang="en-US" sz="2000" dirty="0">
                <a:solidFill>
                  <a:schemeClr val="folHlink"/>
                </a:solidFill>
                <a:latin typeface="Times New Roman" pitchFamily="18" charset="0"/>
              </a:rPr>
              <a:t> machines (could be 0).”</a:t>
            </a:r>
          </a:p>
        </p:txBody>
      </p:sp>
      <p:sp>
        <p:nvSpPr>
          <p:cNvPr id="233495" name="Rectangle 23"/>
          <p:cNvSpPr>
            <a:spLocks noChangeArrowheads="1"/>
          </p:cNvSpPr>
          <p:nvPr/>
        </p:nvSpPr>
        <p:spPr bwMode="auto">
          <a:xfrm>
            <a:off x="2033588" y="4424363"/>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96" name="Line 24"/>
          <p:cNvSpPr>
            <a:spLocks noChangeShapeType="1"/>
          </p:cNvSpPr>
          <p:nvPr/>
        </p:nvSpPr>
        <p:spPr bwMode="auto">
          <a:xfrm>
            <a:off x="3036888" y="4532313"/>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7" name="Rectangle 25"/>
          <p:cNvSpPr>
            <a:spLocks noChangeArrowheads="1"/>
          </p:cNvSpPr>
          <p:nvPr/>
        </p:nvSpPr>
        <p:spPr bwMode="auto">
          <a:xfrm>
            <a:off x="5457825" y="4421188"/>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98" name="Line 26"/>
          <p:cNvSpPr>
            <a:spLocks noChangeShapeType="1"/>
          </p:cNvSpPr>
          <p:nvPr/>
        </p:nvSpPr>
        <p:spPr bwMode="auto">
          <a:xfrm flipV="1">
            <a:off x="4911725" y="4537075"/>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6" name="Rectangle 14"/>
          <p:cNvSpPr>
            <a:spLocks noGrp="1" noChangeArrowheads="1"/>
          </p:cNvSpPr>
          <p:nvPr>
            <p:ph type="title"/>
          </p:nvPr>
        </p:nvSpPr>
        <p:spPr>
          <a:xfrm>
            <a:off x="738135" y="0"/>
            <a:ext cx="8229600" cy="1143000"/>
          </a:xfrm>
        </p:spPr>
        <p:txBody>
          <a:bodyPr/>
          <a:lstStyle/>
          <a:p>
            <a:r>
              <a:rPr lang="en-US" b="1" dirty="0">
                <a:solidFill>
                  <a:srgbClr val="FFFF00"/>
                </a:solidFill>
                <a:latin typeface="Times New Roman" pitchFamily="18" charset="0"/>
              </a:rPr>
              <a:t>Aggregation</a:t>
            </a:r>
          </a:p>
        </p:txBody>
      </p:sp>
      <p:sp>
        <p:nvSpPr>
          <p:cNvPr id="289808" name="Rectangle 16" descr="Rectangle: Click to edit Master text styles&#10;Second level&#10;Third level&#10;Fourth level&#10;Fifth level"/>
          <p:cNvSpPr>
            <a:spLocks noGrp="1" noChangeArrowheads="1"/>
          </p:cNvSpPr>
          <p:nvPr>
            <p:ph type="body" idx="1"/>
          </p:nvPr>
        </p:nvSpPr>
        <p:spPr>
          <a:xfrm>
            <a:off x="609600" y="3657600"/>
            <a:ext cx="7877175" cy="2692400"/>
          </a:xfrm>
          <a:noFill/>
          <a:ln/>
        </p:spPr>
        <p:txBody>
          <a:bodyPr lIns="92075" tIns="46038" rIns="92075" bIns="46038"/>
          <a:lstStyle/>
          <a:p>
            <a:pPr>
              <a:spcBef>
                <a:spcPct val="50000"/>
              </a:spcBef>
            </a:pPr>
            <a:r>
              <a:rPr lang="en-US" sz="2000" b="1" i="1" dirty="0">
                <a:latin typeface="+mj-lt"/>
              </a:rPr>
              <a:t>Aggregation is an abstraction through which relationships are treated as higher-level entities.</a:t>
            </a:r>
          </a:p>
          <a:p>
            <a:pPr>
              <a:spcBef>
                <a:spcPct val="50000"/>
              </a:spcBef>
            </a:pPr>
            <a:r>
              <a:rPr lang="en-US" sz="2000" dirty="0">
                <a:latin typeface="+mj-lt"/>
              </a:rPr>
              <a:t>Treat the relationship set “</a:t>
            </a:r>
            <a:r>
              <a:rPr lang="en-US" sz="2000" dirty="0">
                <a:solidFill>
                  <a:schemeClr val="tx2"/>
                </a:solidFill>
                <a:latin typeface="+mj-lt"/>
              </a:rPr>
              <a:t>work</a:t>
            </a:r>
            <a:r>
              <a:rPr lang="en-US" sz="2000" dirty="0">
                <a:latin typeface="+mj-lt"/>
              </a:rPr>
              <a:t>” and the ES’s “</a:t>
            </a:r>
            <a:r>
              <a:rPr lang="en-US" sz="2000" dirty="0">
                <a:solidFill>
                  <a:schemeClr val="tx2"/>
                </a:solidFill>
                <a:latin typeface="+mj-lt"/>
              </a:rPr>
              <a:t>employees</a:t>
            </a:r>
            <a:r>
              <a:rPr lang="en-US" sz="2000" dirty="0">
                <a:latin typeface="+mj-lt"/>
              </a:rPr>
              <a:t>” and “</a:t>
            </a:r>
            <a:r>
              <a:rPr lang="en-US" sz="2000" dirty="0">
                <a:solidFill>
                  <a:schemeClr val="tx2"/>
                </a:solidFill>
                <a:latin typeface="+mj-lt"/>
              </a:rPr>
              <a:t>projects</a:t>
            </a:r>
            <a:r>
              <a:rPr lang="en-US" sz="2000" dirty="0">
                <a:latin typeface="+mj-lt"/>
              </a:rPr>
              <a:t>” as a higher-level ES -- an </a:t>
            </a:r>
            <a:r>
              <a:rPr lang="en-US" sz="2000" i="1" dirty="0">
                <a:solidFill>
                  <a:schemeClr val="folHlink"/>
                </a:solidFill>
                <a:latin typeface="+mj-lt"/>
              </a:rPr>
              <a:t>aggregate entity set</a:t>
            </a:r>
            <a:r>
              <a:rPr lang="en-US" sz="2000" i="1" dirty="0">
                <a:latin typeface="+mj-lt"/>
              </a:rPr>
              <a:t>.</a:t>
            </a:r>
          </a:p>
          <a:p>
            <a:pPr>
              <a:spcBef>
                <a:spcPct val="50000"/>
              </a:spcBef>
            </a:pPr>
            <a:r>
              <a:rPr lang="en-US" sz="2000" dirty="0">
                <a:latin typeface="+mj-lt"/>
              </a:rPr>
              <a:t>Permit relationships between aggregate entity sets and other entity set.</a:t>
            </a:r>
          </a:p>
          <a:p>
            <a:pPr>
              <a:spcBef>
                <a:spcPct val="50000"/>
              </a:spcBef>
            </a:pPr>
            <a:r>
              <a:rPr lang="en-US" sz="2000" dirty="0">
                <a:latin typeface="+mj-lt"/>
              </a:rPr>
              <a:t>To create tables out of it : Create a table consisting Primary key of the aggregated relationship &amp; the primary key of the associated entity. </a:t>
            </a:r>
          </a:p>
        </p:txBody>
      </p:sp>
      <p:sp>
        <p:nvSpPr>
          <p:cNvPr id="289809" name="Rectangle 17"/>
          <p:cNvSpPr>
            <a:spLocks noChangeArrowheads="1"/>
          </p:cNvSpPr>
          <p:nvPr/>
        </p:nvSpPr>
        <p:spPr bwMode="auto">
          <a:xfrm>
            <a:off x="4929188" y="2714625"/>
            <a:ext cx="1243012" cy="4095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89810" name="AutoShape 18"/>
          <p:cNvSpPr>
            <a:spLocks noChangeArrowheads="1"/>
          </p:cNvSpPr>
          <p:nvPr/>
        </p:nvSpPr>
        <p:spPr bwMode="auto">
          <a:xfrm>
            <a:off x="3284538" y="1631950"/>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89811" name="AutoShape 19"/>
          <p:cNvSpPr>
            <a:spLocks noChangeArrowheads="1"/>
          </p:cNvSpPr>
          <p:nvPr/>
        </p:nvSpPr>
        <p:spPr bwMode="auto">
          <a:xfrm>
            <a:off x="3248025" y="2582863"/>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89812" name="Line 20"/>
          <p:cNvSpPr>
            <a:spLocks noChangeShapeType="1"/>
          </p:cNvSpPr>
          <p:nvPr/>
        </p:nvSpPr>
        <p:spPr bwMode="auto">
          <a:xfrm flipH="1">
            <a:off x="3792538" y="23304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3" name="Line 21"/>
          <p:cNvSpPr>
            <a:spLocks noChangeShapeType="1"/>
          </p:cNvSpPr>
          <p:nvPr/>
        </p:nvSpPr>
        <p:spPr bwMode="auto">
          <a:xfrm>
            <a:off x="4351338" y="2900363"/>
            <a:ext cx="560387"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4" name="Rectangle 22"/>
          <p:cNvSpPr>
            <a:spLocks noChangeArrowheads="1"/>
          </p:cNvSpPr>
          <p:nvPr/>
        </p:nvSpPr>
        <p:spPr bwMode="auto">
          <a:xfrm>
            <a:off x="1895475" y="18176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89815" name="Line 23"/>
          <p:cNvSpPr>
            <a:spLocks noChangeShapeType="1"/>
          </p:cNvSpPr>
          <p:nvPr/>
        </p:nvSpPr>
        <p:spPr bwMode="auto">
          <a:xfrm>
            <a:off x="2898775" y="19256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6" name="Rectangle 24"/>
          <p:cNvSpPr>
            <a:spLocks noChangeArrowheads="1"/>
          </p:cNvSpPr>
          <p:nvPr/>
        </p:nvSpPr>
        <p:spPr bwMode="auto">
          <a:xfrm>
            <a:off x="5319713" y="1814513"/>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89817" name="Line 25"/>
          <p:cNvSpPr>
            <a:spLocks noChangeShapeType="1"/>
          </p:cNvSpPr>
          <p:nvPr/>
        </p:nvSpPr>
        <p:spPr bwMode="auto">
          <a:xfrm flipV="1">
            <a:off x="4773613" y="1930400"/>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89818" name="Rectangle 26"/>
          <p:cNvSpPr>
            <a:spLocks noChangeArrowheads="1"/>
          </p:cNvSpPr>
          <p:nvPr/>
        </p:nvSpPr>
        <p:spPr bwMode="auto">
          <a:xfrm>
            <a:off x="1797050" y="1587500"/>
            <a:ext cx="4800600" cy="704850"/>
          </a:xfrm>
          <a:prstGeom prst="rect">
            <a:avLst/>
          </a:prstGeom>
          <a:noFill/>
          <a:ln w="1905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Draw E-R Diagram</a:t>
            </a:r>
          </a:p>
        </p:txBody>
      </p:sp>
      <p:sp>
        <p:nvSpPr>
          <p:cNvPr id="4" name="Rectangle 3"/>
          <p:cNvSpPr txBox="1">
            <a:spLocks noChangeArrowheads="1"/>
          </p:cNvSpPr>
          <p:nvPr/>
        </p:nvSpPr>
        <p:spPr bwMode="auto">
          <a:xfrm>
            <a:off x="457200" y="1143000"/>
            <a:ext cx="8223250" cy="488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Supplier(S_ID,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Sname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Status, City)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a:cs typeface="+mn-cs"/>
              </a:rPr>
              <a:t>Parts (P_ID, </a:t>
            </a:r>
            <a:r>
              <a:rPr lang="en-US" b="1" kern="0" dirty="0" err="1">
                <a:cs typeface="+mn-cs"/>
              </a:rPr>
              <a:t>Pname</a:t>
            </a:r>
            <a:r>
              <a:rPr lang="en-US" b="1" kern="0" dirty="0">
                <a:cs typeface="+mn-cs"/>
              </a:rPr>
              <a:t>, Color, Weight, City)</a:t>
            </a:r>
          </a:p>
          <a:p>
            <a:pPr marL="342900" marR="0" lvl="0" indent="-342900" algn="l" defTabSz="914400" rtl="0" eaLnBrk="0" fontAlgn="base" latinLnBrk="0" hangingPunct="0">
              <a:lnSpc>
                <a:spcPct val="100000"/>
              </a:lnSpc>
              <a:spcBef>
                <a:spcPct val="20000"/>
              </a:spcBef>
              <a:spcAft>
                <a:spcPct val="0"/>
              </a:spcAft>
              <a:buClrTx/>
              <a:buSzTx/>
              <a:tabLst/>
              <a:defRPr/>
            </a:pPr>
            <a:endParaRPr lang="en-US" b="1" kern="0" dirty="0">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Projects(</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Pr_ID</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r>
              <a:rPr kumimoji="0" lang="en-US" b="1" i="0" u="none" strike="noStrike" kern="0" cap="none" spc="0" normalizeH="0" noProof="0" dirty="0">
                <a:ln>
                  <a:noFill/>
                </a:ln>
                <a:solidFill>
                  <a:schemeClr val="tx1"/>
                </a:solidFill>
                <a:effectLst/>
                <a:uLnTx/>
                <a:uFillTx/>
                <a:latin typeface="Times New Roman" pitchFamily="18" charset="0"/>
                <a:ea typeface="+mn-ea"/>
                <a:cs typeface="+mn-cs"/>
              </a:rPr>
              <a:t> City</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err="1">
                <a:cs typeface="+mn-cs"/>
              </a:rPr>
              <a:t>Supplied_Quantity</a:t>
            </a:r>
            <a:r>
              <a:rPr lang="en-US" b="1" kern="0" dirty="0">
                <a:cs typeface="+mn-cs"/>
              </a:rPr>
              <a:t>(S_ID, P_ID, </a:t>
            </a:r>
            <a:r>
              <a:rPr lang="en-US" b="1" kern="0" dirty="0" err="1">
                <a:cs typeface="+mn-cs"/>
              </a:rPr>
              <a:t>Pr_ID</a:t>
            </a:r>
            <a:r>
              <a:rPr lang="en-US" b="1" kern="0" dirty="0">
                <a:cs typeface="+mn-cs"/>
              </a:rPr>
              <a:t>, Quantity)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rPr>
              <a:t>Draw an</a:t>
            </a:r>
            <a:r>
              <a:rPr kumimoji="0" lang="en-US" sz="2200" b="0" i="0" u="none" strike="noStrike" kern="0" cap="none" spc="0" normalizeH="0" noProof="0" dirty="0">
                <a:ln>
                  <a:noFill/>
                </a:ln>
                <a:solidFill>
                  <a:schemeClr val="tx1"/>
                </a:solidFill>
                <a:effectLst/>
                <a:uLnTx/>
                <a:uFillTx/>
                <a:latin typeface="Times New Roman" pitchFamily="18" charset="0"/>
                <a:ea typeface="+mn-ea"/>
                <a:cs typeface="+mn-cs"/>
              </a:rPr>
              <a:t> E-R Diagram.</a:t>
            </a: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0"/>
            <a:ext cx="8229600" cy="1143000"/>
          </a:xfrm>
        </p:spPr>
        <p:txBody>
          <a:bodyPr/>
          <a:lstStyle/>
          <a:p>
            <a:r>
              <a:rPr lang="en-US" sz="4000" b="1" dirty="0">
                <a:solidFill>
                  <a:srgbClr val="FFFF00"/>
                </a:solidFill>
                <a:latin typeface="Times New Roman" pitchFamily="18" charset="0"/>
              </a:rPr>
              <a:t>E/R Design Principles</a:t>
            </a:r>
          </a:p>
        </p:txBody>
      </p:sp>
      <p:sp>
        <p:nvSpPr>
          <p:cNvPr id="245763" name="Rectangle 3"/>
          <p:cNvSpPr>
            <a:spLocks noGrp="1" noChangeArrowheads="1"/>
          </p:cNvSpPr>
          <p:nvPr>
            <p:ph type="body" idx="1"/>
          </p:nvPr>
        </p:nvSpPr>
        <p:spPr>
          <a:xfrm>
            <a:off x="457200" y="1143000"/>
            <a:ext cx="8223250" cy="4889500"/>
          </a:xfrm>
        </p:spPr>
        <p:txBody>
          <a:bodyPr/>
          <a:lstStyle/>
          <a:p>
            <a:r>
              <a:rPr lang="en-US" sz="2200" dirty="0">
                <a:latin typeface="Times New Roman" pitchFamily="18" charset="0"/>
              </a:rPr>
              <a:t>Keep the same schema: Schemas should not change often. So store frequently changing information as instances.</a:t>
            </a:r>
          </a:p>
          <a:p>
            <a:pPr lvl="1"/>
            <a:r>
              <a:rPr lang="en-US" sz="2000" dirty="0">
                <a:latin typeface="Times New Roman" pitchFamily="18" charset="0"/>
              </a:rPr>
              <a:t>currently each project consists of 10 members. Since later projects may have more or less employees, do not hard code the 10 employees as 10 attributes of the project entity</a:t>
            </a:r>
          </a:p>
          <a:p>
            <a:r>
              <a:rPr lang="en-US" sz="2200" dirty="0">
                <a:latin typeface="Times New Roman" pitchFamily="18" charset="0"/>
              </a:rPr>
              <a:t>Avoid redundancy: schemas should prevent representing the same facts multiple times.</a:t>
            </a:r>
          </a:p>
          <a:p>
            <a:pPr lvl="1"/>
            <a:r>
              <a:rPr lang="en-US" sz="2000" dirty="0">
                <a:latin typeface="Times New Roman" pitchFamily="18" charset="0"/>
              </a:rPr>
              <a:t>An attribute/relationship is redundant if deleting it does not result in a loss of any information</a:t>
            </a:r>
          </a:p>
          <a:p>
            <a:pPr lvl="1"/>
            <a:r>
              <a:rPr lang="en-US" sz="2000" dirty="0">
                <a:latin typeface="Times New Roman" pitchFamily="18" charset="0"/>
              </a:rPr>
              <a:t>Redundancy may cause:</a:t>
            </a:r>
          </a:p>
          <a:p>
            <a:pPr lvl="2"/>
            <a:r>
              <a:rPr lang="en-US" sz="1800" dirty="0">
                <a:latin typeface="Times New Roman" pitchFamily="18" charset="0"/>
              </a:rPr>
              <a:t>wastage of space</a:t>
            </a:r>
          </a:p>
          <a:p>
            <a:pPr lvl="2"/>
            <a:r>
              <a:rPr lang="en-US" sz="1800" dirty="0">
                <a:latin typeface="Times New Roman" pitchFamily="18" charset="0"/>
              </a:rPr>
              <a:t>application programming more difficult: need to update all instances of a fact to avoid inconsistency of database</a:t>
            </a:r>
          </a:p>
          <a:p>
            <a:r>
              <a:rPr lang="en-US" sz="2200" dirty="0">
                <a:latin typeface="Times New Roman" pitchFamily="18" charset="0"/>
              </a:rPr>
              <a:t>Consistent and clear names for attributes, entities, and relationships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09600" y="0"/>
            <a:ext cx="8229600" cy="1143000"/>
          </a:xfrm>
          <a:noFill/>
          <a:ln/>
        </p:spPr>
        <p:txBody>
          <a:bodyPr/>
          <a:lstStyle/>
          <a:p>
            <a:r>
              <a:rPr lang="en-US" dirty="0">
                <a:solidFill>
                  <a:srgbClr val="FFFF00"/>
                </a:solidFill>
                <a:latin typeface="Times New Roman" pitchFamily="18" charset="0"/>
              </a:rPr>
              <a:t>Redundant Attributes</a:t>
            </a:r>
          </a:p>
        </p:txBody>
      </p:sp>
      <p:sp>
        <p:nvSpPr>
          <p:cNvPr id="247811" name="Rectangle 3"/>
          <p:cNvSpPr>
            <a:spLocks noChangeArrowheads="1"/>
          </p:cNvSpPr>
          <p:nvPr/>
        </p:nvSpPr>
        <p:spPr bwMode="auto">
          <a:xfrm>
            <a:off x="2209800" y="3609975"/>
            <a:ext cx="1055688"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departments</a:t>
            </a:r>
          </a:p>
        </p:txBody>
      </p:sp>
      <p:sp>
        <p:nvSpPr>
          <p:cNvPr id="247812" name="Rectangle 4"/>
          <p:cNvSpPr>
            <a:spLocks noChangeArrowheads="1"/>
          </p:cNvSpPr>
          <p:nvPr/>
        </p:nvSpPr>
        <p:spPr bwMode="auto">
          <a:xfrm>
            <a:off x="5811838" y="3624263"/>
            <a:ext cx="928687" cy="3317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47813" name="AutoShape 5"/>
          <p:cNvSpPr>
            <a:spLocks noChangeArrowheads="1"/>
          </p:cNvSpPr>
          <p:nvPr/>
        </p:nvSpPr>
        <p:spPr bwMode="auto">
          <a:xfrm>
            <a:off x="3917950" y="3541713"/>
            <a:ext cx="1381125" cy="465137"/>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manages</a:t>
            </a:r>
          </a:p>
        </p:txBody>
      </p:sp>
      <p:sp>
        <p:nvSpPr>
          <p:cNvPr id="247814" name="Line 6"/>
          <p:cNvSpPr>
            <a:spLocks noChangeShapeType="1"/>
          </p:cNvSpPr>
          <p:nvPr/>
        </p:nvSpPr>
        <p:spPr bwMode="auto">
          <a:xfrm>
            <a:off x="3295650" y="3770313"/>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15" name="Line 7"/>
          <p:cNvSpPr>
            <a:spLocks noChangeShapeType="1"/>
          </p:cNvSpPr>
          <p:nvPr/>
        </p:nvSpPr>
        <p:spPr bwMode="auto">
          <a:xfrm>
            <a:off x="5303838" y="3770313"/>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47816" name="Oval 8"/>
          <p:cNvSpPr>
            <a:spLocks noChangeArrowheads="1"/>
          </p:cNvSpPr>
          <p:nvPr/>
        </p:nvSpPr>
        <p:spPr bwMode="auto">
          <a:xfrm>
            <a:off x="2657475" y="2878138"/>
            <a:ext cx="1392238" cy="407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mgr start date</a:t>
            </a:r>
          </a:p>
        </p:txBody>
      </p:sp>
      <p:sp>
        <p:nvSpPr>
          <p:cNvPr id="247817" name="Oval 9"/>
          <p:cNvSpPr>
            <a:spLocks noChangeArrowheads="1"/>
          </p:cNvSpPr>
          <p:nvPr/>
        </p:nvSpPr>
        <p:spPr bwMode="auto">
          <a:xfrm>
            <a:off x="1566863" y="2921000"/>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dept #</a:t>
            </a:r>
          </a:p>
        </p:txBody>
      </p:sp>
      <p:sp>
        <p:nvSpPr>
          <p:cNvPr id="247818" name="Oval 10"/>
          <p:cNvSpPr>
            <a:spLocks noChangeArrowheads="1"/>
          </p:cNvSpPr>
          <p:nvPr/>
        </p:nvSpPr>
        <p:spPr bwMode="auto">
          <a:xfrm>
            <a:off x="4244975" y="3036888"/>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start date</a:t>
            </a:r>
          </a:p>
        </p:txBody>
      </p:sp>
      <p:sp>
        <p:nvSpPr>
          <p:cNvPr id="247819" name="Oval 11"/>
          <p:cNvSpPr>
            <a:spLocks noChangeArrowheads="1"/>
          </p:cNvSpPr>
          <p:nvPr/>
        </p:nvSpPr>
        <p:spPr bwMode="auto">
          <a:xfrm>
            <a:off x="5762625" y="303530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ssno</a:t>
            </a:r>
          </a:p>
        </p:txBody>
      </p:sp>
      <p:sp>
        <p:nvSpPr>
          <p:cNvPr id="247820" name="Line 12"/>
          <p:cNvSpPr>
            <a:spLocks noChangeShapeType="1"/>
          </p:cNvSpPr>
          <p:nvPr/>
        </p:nvSpPr>
        <p:spPr bwMode="auto">
          <a:xfrm>
            <a:off x="2055813" y="3246438"/>
            <a:ext cx="442912" cy="3349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1" name="Line 13"/>
          <p:cNvSpPr>
            <a:spLocks noChangeShapeType="1"/>
          </p:cNvSpPr>
          <p:nvPr/>
        </p:nvSpPr>
        <p:spPr bwMode="auto">
          <a:xfrm flipH="1">
            <a:off x="2746375" y="3255963"/>
            <a:ext cx="309563"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2" name="Line 14"/>
          <p:cNvSpPr>
            <a:spLocks noChangeShapeType="1"/>
          </p:cNvSpPr>
          <p:nvPr/>
        </p:nvSpPr>
        <p:spPr bwMode="auto">
          <a:xfrm flipH="1">
            <a:off x="4618038" y="3376613"/>
            <a:ext cx="9525" cy="169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3" name="Line 15"/>
          <p:cNvSpPr>
            <a:spLocks noChangeShapeType="1"/>
          </p:cNvSpPr>
          <p:nvPr/>
        </p:nvSpPr>
        <p:spPr bwMode="auto">
          <a:xfrm>
            <a:off x="6261100" y="3346450"/>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4" name="Rectangle 16"/>
          <p:cNvSpPr>
            <a:spLocks noChangeArrowheads="1"/>
          </p:cNvSpPr>
          <p:nvPr/>
        </p:nvSpPr>
        <p:spPr bwMode="auto">
          <a:xfrm>
            <a:off x="6070600" y="3549650"/>
            <a:ext cx="184150" cy="336550"/>
          </a:xfrm>
          <a:prstGeom prst="rect">
            <a:avLst/>
          </a:prstGeom>
          <a:noFill/>
          <a:ln w="19050">
            <a:noFill/>
            <a:miter lim="800000"/>
            <a:headEnd/>
            <a:tailEnd/>
          </a:ln>
          <a:effectLst/>
        </p:spPr>
        <p:txBody>
          <a:bodyPr wrap="none" lIns="92075" tIns="46038" rIns="92075" bIns="46038">
            <a:spAutoFit/>
          </a:bodyPr>
          <a:lstStyle/>
          <a:p>
            <a:pPr algn="ctr" eaLnBrk="0" hangingPunct="0"/>
            <a:endParaRPr lang="en-US" sz="1600" b="0">
              <a:latin typeface="Times New Roman" pitchFamily="18" charset="0"/>
            </a:endParaRPr>
          </a:p>
        </p:txBody>
      </p:sp>
      <p:sp>
        <p:nvSpPr>
          <p:cNvPr id="247826" name="Rectangle 18"/>
          <p:cNvSpPr>
            <a:spLocks noGrp="1" noChangeArrowheads="1"/>
          </p:cNvSpPr>
          <p:nvPr>
            <p:ph type="body" idx="1"/>
          </p:nvPr>
        </p:nvSpPr>
        <p:spPr>
          <a:xfrm>
            <a:off x="1101725" y="4906963"/>
            <a:ext cx="6600825" cy="390525"/>
          </a:xfrm>
        </p:spPr>
        <p:txBody>
          <a:bodyPr/>
          <a:lstStyle/>
          <a:p>
            <a:pPr>
              <a:lnSpc>
                <a:spcPct val="90000"/>
              </a:lnSpc>
              <a:buFontTx/>
              <a:buNone/>
            </a:pPr>
            <a:r>
              <a:rPr lang="en-US" sz="2000">
                <a:latin typeface="Times New Roman" pitchFamily="18" charset="0"/>
              </a:rPr>
              <a:t>Redundant attribute: Managers start date are stored twice.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2798763" y="1890713"/>
            <a:ext cx="950912" cy="3206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suppliers</a:t>
            </a:r>
          </a:p>
        </p:txBody>
      </p:sp>
      <p:sp>
        <p:nvSpPr>
          <p:cNvPr id="249859" name="Rectangle 3"/>
          <p:cNvSpPr>
            <a:spLocks noChangeArrowheads="1"/>
          </p:cNvSpPr>
          <p:nvPr/>
        </p:nvSpPr>
        <p:spPr bwMode="auto">
          <a:xfrm>
            <a:off x="5341938" y="2549525"/>
            <a:ext cx="806450" cy="25082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49860" name="Rectangle 4"/>
          <p:cNvSpPr>
            <a:spLocks noChangeArrowheads="1"/>
          </p:cNvSpPr>
          <p:nvPr/>
        </p:nvSpPr>
        <p:spPr bwMode="auto">
          <a:xfrm>
            <a:off x="1195388" y="2520950"/>
            <a:ext cx="871537" cy="27463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items</a:t>
            </a:r>
          </a:p>
        </p:txBody>
      </p:sp>
      <p:sp>
        <p:nvSpPr>
          <p:cNvPr id="249861" name="AutoShape 5"/>
          <p:cNvSpPr>
            <a:spLocks noChangeArrowheads="1"/>
          </p:cNvSpPr>
          <p:nvPr/>
        </p:nvSpPr>
        <p:spPr bwMode="auto">
          <a:xfrm>
            <a:off x="669925" y="1827213"/>
            <a:ext cx="1727200" cy="403225"/>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supplies</a:t>
            </a:r>
          </a:p>
        </p:txBody>
      </p:sp>
      <p:sp>
        <p:nvSpPr>
          <p:cNvPr id="249862" name="AutoShape 6"/>
          <p:cNvSpPr>
            <a:spLocks noChangeArrowheads="1"/>
          </p:cNvSpPr>
          <p:nvPr/>
        </p:nvSpPr>
        <p:spPr bwMode="auto">
          <a:xfrm>
            <a:off x="2665413" y="2478088"/>
            <a:ext cx="2033587" cy="368300"/>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used-by</a:t>
            </a:r>
          </a:p>
        </p:txBody>
      </p:sp>
      <p:sp>
        <p:nvSpPr>
          <p:cNvPr id="249863" name="AutoShape 7"/>
          <p:cNvSpPr>
            <a:spLocks noChangeArrowheads="1"/>
          </p:cNvSpPr>
          <p:nvPr/>
        </p:nvSpPr>
        <p:spPr bwMode="auto">
          <a:xfrm>
            <a:off x="4502150" y="1846263"/>
            <a:ext cx="2419350" cy="436562"/>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is-customer-of</a:t>
            </a:r>
          </a:p>
        </p:txBody>
      </p:sp>
      <p:sp>
        <p:nvSpPr>
          <p:cNvPr id="249864" name="Line 8"/>
          <p:cNvSpPr>
            <a:spLocks noChangeShapeType="1"/>
          </p:cNvSpPr>
          <p:nvPr/>
        </p:nvSpPr>
        <p:spPr bwMode="auto">
          <a:xfrm flipH="1">
            <a:off x="2406650" y="2024063"/>
            <a:ext cx="393700" cy="4762"/>
          </a:xfrm>
          <a:prstGeom prst="line">
            <a:avLst/>
          </a:prstGeom>
          <a:noFill/>
          <a:ln w="19050">
            <a:solidFill>
              <a:schemeClr val="tx1"/>
            </a:solidFill>
            <a:round/>
            <a:headEnd type="triangle" w="med" len="med"/>
            <a:tailEnd/>
          </a:ln>
          <a:effectLst/>
        </p:spPr>
        <p:txBody>
          <a:bodyPr wrap="none" anchor="ctr"/>
          <a:lstStyle/>
          <a:p>
            <a:endParaRPr lang="en-US"/>
          </a:p>
        </p:txBody>
      </p:sp>
      <p:sp>
        <p:nvSpPr>
          <p:cNvPr id="249865" name="Line 9"/>
          <p:cNvSpPr>
            <a:spLocks noChangeShapeType="1"/>
          </p:cNvSpPr>
          <p:nvPr/>
        </p:nvSpPr>
        <p:spPr bwMode="auto">
          <a:xfrm>
            <a:off x="1557338" y="2224088"/>
            <a:ext cx="0" cy="296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6" name="Line 10"/>
          <p:cNvSpPr>
            <a:spLocks noChangeShapeType="1"/>
          </p:cNvSpPr>
          <p:nvPr/>
        </p:nvSpPr>
        <p:spPr bwMode="auto">
          <a:xfrm flipV="1">
            <a:off x="2092325" y="2662238"/>
            <a:ext cx="573088" cy="158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7" name="Line 11"/>
          <p:cNvSpPr>
            <a:spLocks noChangeShapeType="1"/>
          </p:cNvSpPr>
          <p:nvPr/>
        </p:nvSpPr>
        <p:spPr bwMode="auto">
          <a:xfrm>
            <a:off x="4699000" y="2652713"/>
            <a:ext cx="658813" cy="47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8" name="Line 12"/>
          <p:cNvSpPr>
            <a:spLocks noChangeShapeType="1"/>
          </p:cNvSpPr>
          <p:nvPr/>
        </p:nvSpPr>
        <p:spPr bwMode="auto">
          <a:xfrm>
            <a:off x="3751263" y="2084388"/>
            <a:ext cx="730250"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9" name="Line 13"/>
          <p:cNvSpPr>
            <a:spLocks noChangeShapeType="1"/>
          </p:cNvSpPr>
          <p:nvPr/>
        </p:nvSpPr>
        <p:spPr bwMode="auto">
          <a:xfrm>
            <a:off x="5684838" y="22923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71" name="Rectangle 15"/>
          <p:cNvSpPr>
            <a:spLocks noGrp="1" noChangeArrowheads="1"/>
          </p:cNvSpPr>
          <p:nvPr>
            <p:ph type="title"/>
          </p:nvPr>
        </p:nvSpPr>
        <p:spPr>
          <a:xfrm>
            <a:off x="685800" y="0"/>
            <a:ext cx="8229600" cy="1143000"/>
          </a:xfrm>
        </p:spPr>
        <p:txBody>
          <a:bodyPr/>
          <a:lstStyle/>
          <a:p>
            <a:r>
              <a:rPr lang="en-US" dirty="0">
                <a:solidFill>
                  <a:srgbClr val="FFFF00"/>
                </a:solidFill>
                <a:latin typeface="Times New Roman" pitchFamily="18" charset="0"/>
              </a:rPr>
              <a:t>Redundant Relationship</a:t>
            </a:r>
          </a:p>
        </p:txBody>
      </p:sp>
      <p:sp>
        <p:nvSpPr>
          <p:cNvPr id="249872" name="Rectangle 16"/>
          <p:cNvSpPr>
            <a:spLocks noGrp="1" noChangeArrowheads="1"/>
          </p:cNvSpPr>
          <p:nvPr>
            <p:ph type="body" idx="1"/>
          </p:nvPr>
        </p:nvSpPr>
        <p:spPr>
          <a:xfrm>
            <a:off x="698500" y="3360738"/>
            <a:ext cx="7980363" cy="2138362"/>
          </a:xfrm>
          <a:noFill/>
          <a:ln/>
        </p:spPr>
        <p:txBody>
          <a:bodyPr lIns="90488" tIns="44450" rIns="90488" bIns="44450"/>
          <a:lstStyle/>
          <a:p>
            <a:r>
              <a:rPr lang="en-US" sz="2400">
                <a:latin typeface="Times New Roman" pitchFamily="18" charset="0"/>
              </a:rPr>
              <a:t>The fact that a project is-customer-of a supplier can be derived from the relationships “used-by” and “supplies”:</a:t>
            </a:r>
          </a:p>
          <a:p>
            <a:pPr lvl="1"/>
            <a:r>
              <a:rPr lang="en-US" sz="2400">
                <a:latin typeface="Times New Roman" pitchFamily="18" charset="0"/>
              </a:rPr>
              <a:t>A project is-customer-of a supplier if the supplier supplies an item used by the project.</a:t>
            </a:r>
            <a:endParaRPr lang="en-US" sz="2000">
              <a:latin typeface="Times New Roman"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1908" name="Rectangle 4"/>
          <p:cNvSpPr>
            <a:spLocks noGrp="1" noChangeArrowheads="1"/>
          </p:cNvSpPr>
          <p:nvPr>
            <p:ph type="title"/>
          </p:nvPr>
        </p:nvSpPr>
        <p:spPr>
          <a:xfrm>
            <a:off x="533400" y="0"/>
            <a:ext cx="8229600" cy="1143000"/>
          </a:xfrm>
          <a:noFill/>
          <a:ln/>
        </p:spPr>
        <p:txBody>
          <a:bodyPr lIns="90488" tIns="44450" rIns="90488" bIns="44450"/>
          <a:lstStyle/>
          <a:p>
            <a:r>
              <a:rPr lang="en-US" b="1" dirty="0">
                <a:solidFill>
                  <a:srgbClr val="FFFF00"/>
                </a:solidFill>
                <a:latin typeface="Times New Roman" pitchFamily="18" charset="0"/>
              </a:rPr>
              <a:t>Case Study 1</a:t>
            </a:r>
          </a:p>
        </p:txBody>
      </p:sp>
      <p:sp>
        <p:nvSpPr>
          <p:cNvPr id="251909" name="Rectangle 5"/>
          <p:cNvSpPr>
            <a:spLocks noGrp="1" noChangeArrowheads="1"/>
          </p:cNvSpPr>
          <p:nvPr>
            <p:ph type="body" idx="1"/>
          </p:nvPr>
        </p:nvSpPr>
        <p:spPr>
          <a:xfrm>
            <a:off x="698500" y="1600200"/>
            <a:ext cx="7999413" cy="4508500"/>
          </a:xfrm>
          <a:noFill/>
          <a:ln/>
        </p:spPr>
        <p:txBody>
          <a:bodyPr lIns="90488" tIns="44450" rIns="90488" bIns="44450"/>
          <a:lstStyle/>
          <a:p>
            <a:pPr>
              <a:lnSpc>
                <a:spcPct val="90000"/>
              </a:lnSpc>
            </a:pPr>
            <a:r>
              <a:rPr lang="en-US" sz="2200" dirty="0">
                <a:latin typeface="Times New Roman" pitchFamily="18" charset="0"/>
              </a:rPr>
              <a:t>Design a DB representing cities, counties, and states in the US:</a:t>
            </a:r>
          </a:p>
          <a:p>
            <a:pPr lvl="1">
              <a:lnSpc>
                <a:spcPct val="90000"/>
              </a:lnSpc>
            </a:pPr>
            <a:r>
              <a:rPr lang="en-US" sz="2000" dirty="0">
                <a:latin typeface="Times New Roman" pitchFamily="18" charset="0"/>
              </a:rPr>
              <a:t>For states, record the name, population, and state capital (a city).</a:t>
            </a:r>
          </a:p>
          <a:p>
            <a:pPr lvl="1">
              <a:lnSpc>
                <a:spcPct val="90000"/>
              </a:lnSpc>
            </a:pPr>
            <a:r>
              <a:rPr lang="en-US" sz="2000" dirty="0">
                <a:latin typeface="Times New Roman" pitchFamily="18" charset="0"/>
              </a:rPr>
              <a:t>For counties, record the name, the population, and the located state.</a:t>
            </a:r>
          </a:p>
          <a:p>
            <a:pPr lvl="1">
              <a:lnSpc>
                <a:spcPct val="90000"/>
              </a:lnSpc>
            </a:pPr>
            <a:r>
              <a:rPr lang="en-US" sz="2000" dirty="0">
                <a:latin typeface="Times New Roman" pitchFamily="18" charset="0"/>
              </a:rPr>
              <a:t>For cities, record the name, the population, the located state and the located county.</a:t>
            </a:r>
          </a:p>
          <a:p>
            <a:pPr>
              <a:lnSpc>
                <a:spcPct val="90000"/>
              </a:lnSpc>
            </a:pPr>
            <a:r>
              <a:rPr lang="en-US" sz="2200" dirty="0">
                <a:latin typeface="Times New Roman" pitchFamily="18" charset="0"/>
              </a:rPr>
              <a:t>Uniqueness assumptions:</a:t>
            </a:r>
          </a:p>
          <a:p>
            <a:pPr lvl="1">
              <a:lnSpc>
                <a:spcPct val="90000"/>
              </a:lnSpc>
            </a:pPr>
            <a:r>
              <a:rPr lang="en-US" sz="2000" dirty="0">
                <a:latin typeface="Times New Roman" pitchFamily="18" charset="0"/>
              </a:rPr>
              <a:t>Names of states are unique.</a:t>
            </a:r>
          </a:p>
          <a:p>
            <a:pPr lvl="1">
              <a:lnSpc>
                <a:spcPct val="90000"/>
              </a:lnSpc>
            </a:pPr>
            <a:r>
              <a:rPr lang="en-US" sz="2000" dirty="0">
                <a:latin typeface="Times New Roman" pitchFamily="18" charset="0"/>
              </a:rPr>
              <a:t>Names of counties are unique within a state (e.g., 26 states have Washington Counties). </a:t>
            </a:r>
          </a:p>
          <a:p>
            <a:pPr lvl="1">
              <a:lnSpc>
                <a:spcPct val="90000"/>
              </a:lnSpc>
            </a:pPr>
            <a:r>
              <a:rPr lang="en-US" sz="2000" dirty="0">
                <a:latin typeface="Times New Roman" pitchFamily="18" charset="0"/>
              </a:rPr>
              <a:t>Cities are unique only within a state (e.g., there are 24 </a:t>
            </a:r>
            <a:r>
              <a:rPr lang="en-US" sz="2000" dirty="0" err="1">
                <a:latin typeface="Times New Roman" pitchFamily="18" charset="0"/>
              </a:rPr>
              <a:t>Springfields</a:t>
            </a:r>
            <a:r>
              <a:rPr lang="en-US" sz="2000" dirty="0">
                <a:latin typeface="Times New Roman" pitchFamily="18" charset="0"/>
              </a:rPr>
              <a:t> among the 50 states).</a:t>
            </a:r>
          </a:p>
          <a:p>
            <a:pPr lvl="1">
              <a:lnSpc>
                <a:spcPct val="90000"/>
              </a:lnSpc>
            </a:pPr>
            <a:r>
              <a:rPr lang="en-US" sz="2000" dirty="0">
                <a:latin typeface="Times New Roman" pitchFamily="18" charset="0"/>
              </a:rPr>
              <a:t>Some counties and cities have the same name, even within a state (e.g., Los Angeles).</a:t>
            </a:r>
          </a:p>
          <a:p>
            <a:pPr lvl="1">
              <a:lnSpc>
                <a:spcPct val="90000"/>
              </a:lnSpc>
            </a:pPr>
            <a:r>
              <a:rPr lang="en-US" sz="2000" dirty="0">
                <a:latin typeface="Times New Roman" pitchFamily="18" charset="0"/>
              </a:rPr>
              <a:t>All cities are located within a single county</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3400" y="0"/>
            <a:ext cx="8229600" cy="1143000"/>
          </a:xfrm>
        </p:spPr>
        <p:txBody>
          <a:bodyPr/>
          <a:lstStyle/>
          <a:p>
            <a:r>
              <a:rPr lang="en-US" dirty="0">
                <a:solidFill>
                  <a:srgbClr val="FFFF00"/>
                </a:solidFill>
                <a:latin typeface="Times New Roman" pitchFamily="18" charset="0"/>
              </a:rPr>
              <a:t>Design 1: bad</a:t>
            </a:r>
          </a:p>
        </p:txBody>
      </p:sp>
      <p:sp>
        <p:nvSpPr>
          <p:cNvPr id="256003" name="Rectangle 3"/>
          <p:cNvSpPr>
            <a:spLocks noChangeArrowheads="1"/>
          </p:cNvSpPr>
          <p:nvPr/>
        </p:nvSpPr>
        <p:spPr bwMode="auto">
          <a:xfrm>
            <a:off x="1914525" y="2792413"/>
            <a:ext cx="908050" cy="365125"/>
          </a:xfrm>
          <a:prstGeom prst="rect">
            <a:avLst/>
          </a:prstGeom>
          <a:noFill/>
          <a:ln w="28575">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cities</a:t>
            </a:r>
          </a:p>
        </p:txBody>
      </p:sp>
      <p:sp>
        <p:nvSpPr>
          <p:cNvPr id="256004" name="Rectangle 4"/>
          <p:cNvSpPr>
            <a:spLocks noChangeArrowheads="1"/>
          </p:cNvSpPr>
          <p:nvPr/>
        </p:nvSpPr>
        <p:spPr bwMode="auto">
          <a:xfrm>
            <a:off x="6253163" y="2820988"/>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6005" name="Oval 5"/>
          <p:cNvSpPr>
            <a:spLocks noChangeArrowheads="1"/>
          </p:cNvSpPr>
          <p:nvPr/>
        </p:nvSpPr>
        <p:spPr bwMode="auto">
          <a:xfrm>
            <a:off x="6269038" y="2016125"/>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6006" name="Oval 6"/>
          <p:cNvSpPr>
            <a:spLocks noChangeArrowheads="1"/>
          </p:cNvSpPr>
          <p:nvPr/>
        </p:nvSpPr>
        <p:spPr bwMode="auto">
          <a:xfrm>
            <a:off x="7366000" y="282098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6007" name="Line 7"/>
          <p:cNvSpPr>
            <a:spLocks noChangeShapeType="1"/>
          </p:cNvSpPr>
          <p:nvPr/>
        </p:nvSpPr>
        <p:spPr bwMode="auto">
          <a:xfrm>
            <a:off x="6662738" y="2473325"/>
            <a:ext cx="9525" cy="30956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8" name="Line 8"/>
          <p:cNvSpPr>
            <a:spLocks noChangeShapeType="1"/>
          </p:cNvSpPr>
          <p:nvPr/>
        </p:nvSpPr>
        <p:spPr bwMode="auto">
          <a:xfrm flipH="1" flipV="1">
            <a:off x="6946900" y="3040063"/>
            <a:ext cx="409575" cy="95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9" name="Oval 9"/>
          <p:cNvSpPr>
            <a:spLocks noChangeArrowheads="1"/>
          </p:cNvSpPr>
          <p:nvPr/>
        </p:nvSpPr>
        <p:spPr bwMode="auto">
          <a:xfrm>
            <a:off x="1084263" y="1812925"/>
            <a:ext cx="1346200" cy="457200"/>
          </a:xfrm>
          <a:prstGeom prst="ellipse">
            <a:avLst/>
          </a:prstGeom>
          <a:noFill/>
          <a:ln w="19050" cap="rnd">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Co. Popu.</a:t>
            </a:r>
          </a:p>
        </p:txBody>
      </p:sp>
      <p:sp>
        <p:nvSpPr>
          <p:cNvPr id="256010" name="Oval 10"/>
          <p:cNvSpPr>
            <a:spLocks noChangeArrowheads="1"/>
          </p:cNvSpPr>
          <p:nvPr/>
        </p:nvSpPr>
        <p:spPr bwMode="auto">
          <a:xfrm>
            <a:off x="2620963" y="1844675"/>
            <a:ext cx="13065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6011" name="Line 11"/>
          <p:cNvSpPr>
            <a:spLocks noChangeShapeType="1"/>
          </p:cNvSpPr>
          <p:nvPr/>
        </p:nvSpPr>
        <p:spPr bwMode="auto">
          <a:xfrm>
            <a:off x="1735138" y="2295525"/>
            <a:ext cx="414337" cy="43338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12" name="AutoShape 12"/>
          <p:cNvSpPr>
            <a:spLocks noChangeArrowheads="1"/>
          </p:cNvSpPr>
          <p:nvPr/>
        </p:nvSpPr>
        <p:spPr bwMode="auto">
          <a:xfrm>
            <a:off x="3349625" y="2724150"/>
            <a:ext cx="2279650" cy="593725"/>
          </a:xfrm>
          <a:prstGeom prst="diamond">
            <a:avLst/>
          </a:prstGeom>
          <a:noFill/>
          <a:ln w="1270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6013" name="Line 13"/>
          <p:cNvSpPr>
            <a:spLocks noChangeShapeType="1"/>
          </p:cNvSpPr>
          <p:nvPr/>
        </p:nvSpPr>
        <p:spPr bwMode="auto">
          <a:xfrm flipV="1">
            <a:off x="2825750" y="3008313"/>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14" name="Line 14"/>
          <p:cNvSpPr>
            <a:spLocks noChangeShapeType="1"/>
          </p:cNvSpPr>
          <p:nvPr/>
        </p:nvSpPr>
        <p:spPr bwMode="auto">
          <a:xfrm flipV="1">
            <a:off x="5629275" y="3024188"/>
            <a:ext cx="598488" cy="4762"/>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5" name="AutoShape 15"/>
          <p:cNvSpPr>
            <a:spLocks noChangeArrowheads="1"/>
          </p:cNvSpPr>
          <p:nvPr/>
        </p:nvSpPr>
        <p:spPr bwMode="auto">
          <a:xfrm>
            <a:off x="3690938" y="3649663"/>
            <a:ext cx="1293812"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capital</a:t>
            </a:r>
          </a:p>
        </p:txBody>
      </p:sp>
      <p:sp>
        <p:nvSpPr>
          <p:cNvPr id="256016" name="Line 16"/>
          <p:cNvSpPr>
            <a:spLocks noChangeShapeType="1"/>
          </p:cNvSpPr>
          <p:nvPr/>
        </p:nvSpPr>
        <p:spPr bwMode="auto">
          <a:xfrm flipH="1" flipV="1">
            <a:off x="2781300" y="3184525"/>
            <a:ext cx="873125" cy="76835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7" name="Line 17"/>
          <p:cNvSpPr>
            <a:spLocks noChangeShapeType="1"/>
          </p:cNvSpPr>
          <p:nvPr/>
        </p:nvSpPr>
        <p:spPr bwMode="auto">
          <a:xfrm flipV="1">
            <a:off x="4946650" y="3178175"/>
            <a:ext cx="1631950" cy="801688"/>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8" name="Oval 18"/>
          <p:cNvSpPr>
            <a:spLocks noChangeArrowheads="1"/>
          </p:cNvSpPr>
          <p:nvPr/>
        </p:nvSpPr>
        <p:spPr bwMode="auto">
          <a:xfrm>
            <a:off x="623888" y="3087688"/>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6019" name="Oval 19"/>
          <p:cNvSpPr>
            <a:spLocks noChangeArrowheads="1"/>
          </p:cNvSpPr>
          <p:nvPr/>
        </p:nvSpPr>
        <p:spPr bwMode="auto">
          <a:xfrm>
            <a:off x="1579563" y="35512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6020" name="Line 20"/>
          <p:cNvSpPr>
            <a:spLocks noChangeShapeType="1"/>
          </p:cNvSpPr>
          <p:nvPr/>
        </p:nvSpPr>
        <p:spPr bwMode="auto">
          <a:xfrm flipH="1">
            <a:off x="1328738" y="2946400"/>
            <a:ext cx="588962" cy="1127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1" name="Line 21"/>
          <p:cNvSpPr>
            <a:spLocks noChangeShapeType="1"/>
          </p:cNvSpPr>
          <p:nvPr/>
        </p:nvSpPr>
        <p:spPr bwMode="auto">
          <a:xfrm flipH="1">
            <a:off x="2160588" y="3173413"/>
            <a:ext cx="3175" cy="3587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2" name="Line 22"/>
          <p:cNvSpPr>
            <a:spLocks noChangeShapeType="1"/>
          </p:cNvSpPr>
          <p:nvPr/>
        </p:nvSpPr>
        <p:spPr bwMode="auto">
          <a:xfrm flipV="1">
            <a:off x="2579688" y="2287588"/>
            <a:ext cx="790575" cy="481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3" name="Text Box 23"/>
          <p:cNvSpPr txBox="1">
            <a:spLocks noChangeArrowheads="1"/>
          </p:cNvSpPr>
          <p:nvPr/>
        </p:nvSpPr>
        <p:spPr bwMode="auto">
          <a:xfrm>
            <a:off x="881063" y="4772025"/>
            <a:ext cx="5986462" cy="3968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County Population is repeated for each city.</a:t>
            </a:r>
          </a:p>
        </p:txBody>
      </p:sp>
      <p:sp>
        <p:nvSpPr>
          <p:cNvPr id="256024" name="Line 24"/>
          <p:cNvSpPr>
            <a:spLocks noChangeShapeType="1"/>
          </p:cNvSpPr>
          <p:nvPr/>
        </p:nvSpPr>
        <p:spPr bwMode="auto">
          <a:xfrm>
            <a:off x="2867025" y="2198688"/>
            <a:ext cx="808038"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5" name="Line 25"/>
          <p:cNvSpPr>
            <a:spLocks noChangeShapeType="1"/>
          </p:cNvSpPr>
          <p:nvPr/>
        </p:nvSpPr>
        <p:spPr bwMode="auto">
          <a:xfrm>
            <a:off x="1779588" y="391636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7" name="Rectangle 27"/>
          <p:cNvSpPr>
            <a:spLocks noChangeArrowheads="1"/>
          </p:cNvSpPr>
          <p:nvPr/>
        </p:nvSpPr>
        <p:spPr bwMode="auto">
          <a:xfrm>
            <a:off x="1863725" y="2760663"/>
            <a:ext cx="1011238" cy="44926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6028" name="Line 28"/>
          <p:cNvSpPr>
            <a:spLocks noChangeShapeType="1"/>
          </p:cNvSpPr>
          <p:nvPr/>
        </p:nvSpPr>
        <p:spPr bwMode="auto">
          <a:xfrm flipV="1">
            <a:off x="2854325" y="3063875"/>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29" name="AutoShape 29"/>
          <p:cNvSpPr>
            <a:spLocks noChangeArrowheads="1"/>
          </p:cNvSpPr>
          <p:nvPr/>
        </p:nvSpPr>
        <p:spPr bwMode="auto">
          <a:xfrm>
            <a:off x="3209925" y="2601913"/>
            <a:ext cx="2619375" cy="792162"/>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811963" y="3600450"/>
            <a:ext cx="244475" cy="3429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endParaRPr lang="en-US">
              <a:latin typeface="Times New Roman" pitchFamily="18" charset="0"/>
            </a:endParaRPr>
          </a:p>
        </p:txBody>
      </p:sp>
      <p:sp>
        <p:nvSpPr>
          <p:cNvPr id="187395" name="Rectangle 3"/>
          <p:cNvSpPr>
            <a:spLocks noChangeArrowheads="1"/>
          </p:cNvSpPr>
          <p:nvPr/>
        </p:nvSpPr>
        <p:spPr bwMode="auto">
          <a:xfrm>
            <a:off x="2120900" y="2020888"/>
            <a:ext cx="4233863" cy="2705100"/>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6" name="Rectangle 4"/>
          <p:cNvSpPr>
            <a:spLocks noChangeArrowheads="1"/>
          </p:cNvSpPr>
          <p:nvPr/>
        </p:nvSpPr>
        <p:spPr bwMode="auto">
          <a:xfrm>
            <a:off x="3167063" y="2292350"/>
            <a:ext cx="2660650" cy="2698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Applications/queries</a:t>
            </a:r>
          </a:p>
        </p:txBody>
      </p:sp>
      <p:sp>
        <p:nvSpPr>
          <p:cNvPr id="187397" name="Rectangle 5"/>
          <p:cNvSpPr>
            <a:spLocks noChangeArrowheads="1"/>
          </p:cNvSpPr>
          <p:nvPr/>
        </p:nvSpPr>
        <p:spPr bwMode="auto">
          <a:xfrm>
            <a:off x="2424113" y="2744788"/>
            <a:ext cx="3548062" cy="1081087"/>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8" name="Rectangle 6"/>
          <p:cNvSpPr>
            <a:spLocks noChangeArrowheads="1"/>
          </p:cNvSpPr>
          <p:nvPr/>
        </p:nvSpPr>
        <p:spPr bwMode="auto">
          <a:xfrm>
            <a:off x="3402013" y="2894013"/>
            <a:ext cx="1549400" cy="361950"/>
          </a:xfrm>
          <a:prstGeom prst="rect">
            <a:avLst/>
          </a:prstGeom>
          <a:noFill/>
          <a:ln w="25400">
            <a:solidFill>
              <a:schemeClr val="tx1"/>
            </a:solidFill>
            <a:miter lim="800000"/>
            <a:headEnd type="none" w="sm" len="sm"/>
            <a:tailEnd type="none" w="sm" len="sm"/>
          </a:ln>
          <a:effectLst/>
        </p:spPr>
        <p:txBody>
          <a:bodyPr wrap="none" anchor="ctr">
            <a:spAutoFit/>
          </a:bodyPr>
          <a:lstStyle/>
          <a:p>
            <a:pPr algn="ctr" eaLnBrk="0" hangingPunct="0"/>
            <a:r>
              <a:rPr lang="en-US" sz="1600">
                <a:latin typeface="Times New Roman" pitchFamily="18" charset="0"/>
              </a:rPr>
              <a:t>Query processor</a:t>
            </a:r>
            <a:endParaRPr lang="en-US">
              <a:latin typeface="Times New Roman" pitchFamily="18" charset="0"/>
            </a:endParaRPr>
          </a:p>
        </p:txBody>
      </p:sp>
      <p:sp>
        <p:nvSpPr>
          <p:cNvPr id="187399" name="Rectangle 7"/>
          <p:cNvSpPr>
            <a:spLocks noChangeArrowheads="1"/>
          </p:cNvSpPr>
          <p:nvPr/>
        </p:nvSpPr>
        <p:spPr bwMode="auto">
          <a:xfrm>
            <a:off x="3128963" y="3405188"/>
            <a:ext cx="2319337" cy="3016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Storage manager</a:t>
            </a:r>
            <a:endParaRPr lang="en-US">
              <a:latin typeface="Times New Roman" pitchFamily="18" charset="0"/>
            </a:endParaRPr>
          </a:p>
        </p:txBody>
      </p:sp>
      <p:sp>
        <p:nvSpPr>
          <p:cNvPr id="187400" name="AutoShape 8"/>
          <p:cNvSpPr>
            <a:spLocks noChangeArrowheads="1"/>
          </p:cNvSpPr>
          <p:nvPr/>
        </p:nvSpPr>
        <p:spPr bwMode="auto">
          <a:xfrm>
            <a:off x="3059113" y="4187825"/>
            <a:ext cx="687387"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1" name="AutoShape 9"/>
          <p:cNvSpPr>
            <a:spLocks noChangeArrowheads="1"/>
          </p:cNvSpPr>
          <p:nvPr/>
        </p:nvSpPr>
        <p:spPr bwMode="auto">
          <a:xfrm>
            <a:off x="4457700" y="4187825"/>
            <a:ext cx="688975"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2" name="Line 10"/>
          <p:cNvSpPr>
            <a:spLocks noChangeShapeType="1"/>
          </p:cNvSpPr>
          <p:nvPr/>
        </p:nvSpPr>
        <p:spPr bwMode="auto">
          <a:xfrm>
            <a:off x="4238625" y="2563813"/>
            <a:ext cx="1588" cy="1809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3" name="Line 11"/>
          <p:cNvSpPr>
            <a:spLocks noChangeShapeType="1"/>
          </p:cNvSpPr>
          <p:nvPr/>
        </p:nvSpPr>
        <p:spPr bwMode="auto">
          <a:xfrm>
            <a:off x="4237038" y="3195638"/>
            <a:ext cx="1587" cy="2254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4" name="Line 12"/>
          <p:cNvSpPr>
            <a:spLocks noChangeShapeType="1"/>
          </p:cNvSpPr>
          <p:nvPr/>
        </p:nvSpPr>
        <p:spPr bwMode="auto">
          <a:xfrm flipH="1">
            <a:off x="3432175" y="3690938"/>
            <a:ext cx="704850"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5" name="Line 13"/>
          <p:cNvSpPr>
            <a:spLocks noChangeShapeType="1"/>
          </p:cNvSpPr>
          <p:nvPr/>
        </p:nvSpPr>
        <p:spPr bwMode="auto">
          <a:xfrm>
            <a:off x="4340225" y="3690938"/>
            <a:ext cx="403225"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6" name="Line 14"/>
          <p:cNvSpPr>
            <a:spLocks noChangeShapeType="1"/>
          </p:cNvSpPr>
          <p:nvPr/>
        </p:nvSpPr>
        <p:spPr bwMode="auto">
          <a:xfrm flipH="1">
            <a:off x="4240213" y="1870075"/>
            <a:ext cx="9525" cy="452438"/>
          </a:xfrm>
          <a:prstGeom prst="line">
            <a:avLst/>
          </a:prstGeom>
          <a:noFill/>
          <a:ln w="25400">
            <a:solidFill>
              <a:schemeClr val="tx1"/>
            </a:solidFill>
            <a:round/>
            <a:headEnd type="none" w="sm" len="sm"/>
            <a:tailEnd type="triangle" w="med" len="med"/>
          </a:ln>
          <a:effectLst/>
        </p:spPr>
        <p:txBody>
          <a:bodyPr wrap="none" anchor="ctr"/>
          <a:lstStyle/>
          <a:p>
            <a:endParaRPr lang="en-US"/>
          </a:p>
        </p:txBody>
      </p:sp>
      <p:sp>
        <p:nvSpPr>
          <p:cNvPr id="187407" name="Text Box 15"/>
          <p:cNvSpPr txBox="1">
            <a:spLocks noChangeArrowheads="1"/>
          </p:cNvSpPr>
          <p:nvPr/>
        </p:nvSpPr>
        <p:spPr bwMode="auto">
          <a:xfrm>
            <a:off x="3925888" y="1392238"/>
            <a:ext cx="692150" cy="4572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a:latin typeface="Times New Roman" pitchFamily="18" charset="0"/>
              </a:rPr>
              <a:t>user</a:t>
            </a:r>
          </a:p>
        </p:txBody>
      </p:sp>
      <p:sp>
        <p:nvSpPr>
          <p:cNvPr id="187408" name="Text Box 16"/>
          <p:cNvSpPr txBox="1">
            <a:spLocks noChangeArrowheads="1"/>
          </p:cNvSpPr>
          <p:nvPr/>
        </p:nvSpPr>
        <p:spPr bwMode="auto">
          <a:xfrm>
            <a:off x="2268538" y="3911600"/>
            <a:ext cx="920750"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metadata</a:t>
            </a:r>
            <a:endParaRPr lang="en-US">
              <a:latin typeface="Times New Roman" pitchFamily="18" charset="0"/>
            </a:endParaRPr>
          </a:p>
        </p:txBody>
      </p:sp>
      <p:sp>
        <p:nvSpPr>
          <p:cNvPr id="187409" name="Text Box 17"/>
          <p:cNvSpPr txBox="1">
            <a:spLocks noChangeArrowheads="1"/>
          </p:cNvSpPr>
          <p:nvPr/>
        </p:nvSpPr>
        <p:spPr bwMode="auto">
          <a:xfrm>
            <a:off x="5307013" y="3921125"/>
            <a:ext cx="523875"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data</a:t>
            </a:r>
          </a:p>
        </p:txBody>
      </p:sp>
      <p:sp>
        <p:nvSpPr>
          <p:cNvPr id="187410" name="Rectangle 18"/>
          <p:cNvSpPr>
            <a:spLocks noGrp="1" noChangeArrowheads="1"/>
          </p:cNvSpPr>
          <p:nvPr>
            <p:ph type="title"/>
          </p:nvPr>
        </p:nvSpPr>
        <p:spPr>
          <a:xfrm>
            <a:off x="1249317" y="0"/>
            <a:ext cx="7108825" cy="812800"/>
          </a:xfrm>
        </p:spPr>
        <p:txBody>
          <a:bodyPr/>
          <a:lstStyle/>
          <a:p>
            <a:r>
              <a:rPr lang="en-US" b="1" dirty="0">
                <a:solidFill>
                  <a:srgbClr val="FFFF00"/>
                </a:solidFill>
                <a:latin typeface="Times New Roman" pitchFamily="18" charset="0"/>
              </a:rPr>
              <a:t>DBMS Overview</a:t>
            </a:r>
          </a:p>
        </p:txBody>
      </p:sp>
      <p:sp>
        <p:nvSpPr>
          <p:cNvPr id="187411" name="Rectangle 19"/>
          <p:cNvSpPr>
            <a:spLocks noChangeArrowheads="1"/>
          </p:cNvSpPr>
          <p:nvPr/>
        </p:nvSpPr>
        <p:spPr bwMode="auto">
          <a:xfrm>
            <a:off x="695325" y="4789488"/>
            <a:ext cx="7751763" cy="1061829"/>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1800" b="1" dirty="0">
                <a:latin typeface="Times New Roman" pitchFamily="18" charset="0"/>
              </a:rPr>
              <a:t> Database</a:t>
            </a:r>
            <a:r>
              <a:rPr lang="en-US" sz="1800" dirty="0">
                <a:latin typeface="Times New Roman" pitchFamily="18" charset="0"/>
              </a:rPr>
              <a:t>: collection of interrelated information about world being modeled</a:t>
            </a:r>
          </a:p>
          <a:p>
            <a:pPr eaLnBrk="0" hangingPunct="0">
              <a:spcBef>
                <a:spcPct val="50000"/>
              </a:spcBef>
              <a:buFontTx/>
              <a:buChar char="•"/>
            </a:pPr>
            <a:r>
              <a:rPr lang="en-US" sz="1800" b="1" dirty="0">
                <a:latin typeface="Times New Roman" pitchFamily="18" charset="0"/>
              </a:rPr>
              <a:t> DBMS</a:t>
            </a:r>
            <a:r>
              <a:rPr lang="en-US" sz="1800" dirty="0">
                <a:latin typeface="Times New Roman" pitchFamily="18" charset="0"/>
              </a:rPr>
              <a:t>: general-purpose software to define, create, modify, retrieve, delete and manipulate a database</a:t>
            </a:r>
          </a:p>
        </p:txBody>
      </p:sp>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0"/>
            <a:ext cx="8229600" cy="1143000"/>
          </a:xfrm>
        </p:spPr>
        <p:txBody>
          <a:bodyPr/>
          <a:lstStyle/>
          <a:p>
            <a:r>
              <a:rPr lang="en-US" dirty="0">
                <a:solidFill>
                  <a:srgbClr val="FFFF00"/>
                </a:solidFill>
                <a:latin typeface="Times New Roman" pitchFamily="18" charset="0"/>
              </a:rPr>
              <a:t>Design 2: good</a:t>
            </a:r>
          </a:p>
        </p:txBody>
      </p:sp>
      <p:sp>
        <p:nvSpPr>
          <p:cNvPr id="257028" name="Rectangle 4"/>
          <p:cNvSpPr>
            <a:spLocks noChangeArrowheads="1"/>
          </p:cNvSpPr>
          <p:nvPr/>
        </p:nvSpPr>
        <p:spPr bwMode="auto">
          <a:xfrm>
            <a:off x="1693863" y="4502150"/>
            <a:ext cx="64452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cities</a:t>
            </a:r>
          </a:p>
        </p:txBody>
      </p:sp>
      <p:sp>
        <p:nvSpPr>
          <p:cNvPr id="257029" name="Rectangle 5"/>
          <p:cNvSpPr>
            <a:spLocks noChangeArrowheads="1"/>
          </p:cNvSpPr>
          <p:nvPr/>
        </p:nvSpPr>
        <p:spPr bwMode="auto">
          <a:xfrm>
            <a:off x="1528763" y="2578100"/>
            <a:ext cx="89217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counties</a:t>
            </a:r>
          </a:p>
        </p:txBody>
      </p:sp>
      <p:sp>
        <p:nvSpPr>
          <p:cNvPr id="257030" name="Rectangle 6"/>
          <p:cNvSpPr>
            <a:spLocks noChangeArrowheads="1"/>
          </p:cNvSpPr>
          <p:nvPr/>
        </p:nvSpPr>
        <p:spPr bwMode="auto">
          <a:xfrm>
            <a:off x="6475413" y="2638425"/>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7031" name="Oval 7"/>
          <p:cNvSpPr>
            <a:spLocks noChangeArrowheads="1"/>
          </p:cNvSpPr>
          <p:nvPr/>
        </p:nvSpPr>
        <p:spPr bwMode="auto">
          <a:xfrm>
            <a:off x="5818188" y="1820863"/>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7032" name="Oval 8"/>
          <p:cNvSpPr>
            <a:spLocks noChangeArrowheads="1"/>
          </p:cNvSpPr>
          <p:nvPr/>
        </p:nvSpPr>
        <p:spPr bwMode="auto">
          <a:xfrm>
            <a:off x="6842125" y="183673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7033" name="Line 9"/>
          <p:cNvSpPr>
            <a:spLocks noChangeShapeType="1"/>
          </p:cNvSpPr>
          <p:nvPr/>
        </p:nvSpPr>
        <p:spPr bwMode="auto">
          <a:xfrm>
            <a:off x="6403975" y="2293938"/>
            <a:ext cx="320675" cy="33178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4" name="Line 10"/>
          <p:cNvSpPr>
            <a:spLocks noChangeShapeType="1"/>
          </p:cNvSpPr>
          <p:nvPr/>
        </p:nvSpPr>
        <p:spPr bwMode="auto">
          <a:xfrm flipH="1">
            <a:off x="6848475" y="2287588"/>
            <a:ext cx="315913" cy="3286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5" name="AutoShape 11"/>
          <p:cNvSpPr>
            <a:spLocks noChangeArrowheads="1"/>
          </p:cNvSpPr>
          <p:nvPr/>
        </p:nvSpPr>
        <p:spPr bwMode="auto">
          <a:xfrm>
            <a:off x="3190875" y="2492375"/>
            <a:ext cx="2565400"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7036" name="Line 12"/>
          <p:cNvSpPr>
            <a:spLocks noChangeShapeType="1"/>
          </p:cNvSpPr>
          <p:nvPr/>
        </p:nvSpPr>
        <p:spPr bwMode="auto">
          <a:xfrm>
            <a:off x="2397125" y="2776538"/>
            <a:ext cx="801688"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37" name="Line 13"/>
          <p:cNvSpPr>
            <a:spLocks noChangeShapeType="1"/>
          </p:cNvSpPr>
          <p:nvPr/>
        </p:nvSpPr>
        <p:spPr bwMode="auto">
          <a:xfrm>
            <a:off x="5743575" y="2787650"/>
            <a:ext cx="728663" cy="0"/>
          </a:xfrm>
          <a:prstGeom prst="line">
            <a:avLst/>
          </a:prstGeom>
          <a:noFill/>
          <a:ln w="19050">
            <a:solidFill>
              <a:schemeClr val="tx1"/>
            </a:solidFill>
            <a:round/>
            <a:headEnd type="none" w="sm" len="sm"/>
            <a:tailEnd type="triangle" w="med" len="med"/>
          </a:ln>
          <a:effectLst/>
        </p:spPr>
        <p:txBody>
          <a:bodyPr wrap="none" anchor="ctr">
            <a:spAutoFit/>
          </a:bodyPr>
          <a:lstStyle/>
          <a:p>
            <a:endParaRPr lang="en-US"/>
          </a:p>
        </p:txBody>
      </p:sp>
      <p:sp>
        <p:nvSpPr>
          <p:cNvPr id="257038" name="Oval 14"/>
          <p:cNvSpPr>
            <a:spLocks noChangeArrowheads="1"/>
          </p:cNvSpPr>
          <p:nvPr/>
        </p:nvSpPr>
        <p:spPr bwMode="auto">
          <a:xfrm>
            <a:off x="657225" y="1773238"/>
            <a:ext cx="1531938" cy="457200"/>
          </a:xfrm>
          <a:prstGeom prst="ellipse">
            <a:avLst/>
          </a:prstGeom>
          <a:noFill/>
          <a:ln w="19050" cap="rnd">
            <a:solidFill>
              <a:schemeClr val="tx1"/>
            </a:solidFill>
            <a:prstDash val="sysDot"/>
            <a:round/>
            <a:headEnd type="none" w="sm" len="sm"/>
            <a:tailEnd type="none" w="sm" len="sm"/>
          </a:ln>
          <a:effectLst/>
        </p:spPr>
        <p:txBody>
          <a:bodyPr anchor="ctr">
            <a:spAutoFit/>
          </a:bodyPr>
          <a:lstStyle/>
          <a:p>
            <a:pPr algn="ctr" eaLnBrk="0" hangingPunct="0"/>
            <a:r>
              <a:rPr lang="en-US" sz="1600" b="0">
                <a:latin typeface="Times New Roman" pitchFamily="18" charset="0"/>
              </a:rPr>
              <a:t>Co. Popu.</a:t>
            </a:r>
          </a:p>
        </p:txBody>
      </p:sp>
      <p:sp>
        <p:nvSpPr>
          <p:cNvPr id="257039" name="Oval 15"/>
          <p:cNvSpPr>
            <a:spLocks noChangeArrowheads="1"/>
          </p:cNvSpPr>
          <p:nvPr/>
        </p:nvSpPr>
        <p:spPr bwMode="auto">
          <a:xfrm>
            <a:off x="2305050" y="1771650"/>
            <a:ext cx="1306513"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7040" name="Line 16"/>
          <p:cNvSpPr>
            <a:spLocks noChangeShapeType="1"/>
          </p:cNvSpPr>
          <p:nvPr/>
        </p:nvSpPr>
        <p:spPr bwMode="auto">
          <a:xfrm>
            <a:off x="1281113" y="2211388"/>
            <a:ext cx="363537" cy="3810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1" name="Line 17"/>
          <p:cNvSpPr>
            <a:spLocks noChangeShapeType="1"/>
          </p:cNvSpPr>
          <p:nvPr/>
        </p:nvSpPr>
        <p:spPr bwMode="auto">
          <a:xfrm flipH="1">
            <a:off x="2276475" y="2265363"/>
            <a:ext cx="536575" cy="3048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2" name="AutoShape 18"/>
          <p:cNvSpPr>
            <a:spLocks noChangeArrowheads="1"/>
          </p:cNvSpPr>
          <p:nvPr/>
        </p:nvSpPr>
        <p:spPr bwMode="auto">
          <a:xfrm>
            <a:off x="3689350" y="4411663"/>
            <a:ext cx="14525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capitals</a:t>
            </a:r>
          </a:p>
        </p:txBody>
      </p:sp>
      <p:sp>
        <p:nvSpPr>
          <p:cNvPr id="257043" name="Line 19"/>
          <p:cNvSpPr>
            <a:spLocks noChangeShapeType="1"/>
          </p:cNvSpPr>
          <p:nvPr/>
        </p:nvSpPr>
        <p:spPr bwMode="auto">
          <a:xfrm flipH="1">
            <a:off x="2465388" y="4713288"/>
            <a:ext cx="1227137" cy="1270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4" name="Line 20"/>
          <p:cNvSpPr>
            <a:spLocks noChangeShapeType="1"/>
          </p:cNvSpPr>
          <p:nvPr/>
        </p:nvSpPr>
        <p:spPr bwMode="auto">
          <a:xfrm flipV="1">
            <a:off x="5099050" y="3013075"/>
            <a:ext cx="1704975" cy="1704975"/>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5" name="Oval 21"/>
          <p:cNvSpPr>
            <a:spLocks noChangeArrowheads="1"/>
          </p:cNvSpPr>
          <p:nvPr/>
        </p:nvSpPr>
        <p:spPr bwMode="auto">
          <a:xfrm>
            <a:off x="819150" y="5267325"/>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7046" name="Oval 22"/>
          <p:cNvSpPr>
            <a:spLocks noChangeArrowheads="1"/>
          </p:cNvSpPr>
          <p:nvPr/>
        </p:nvSpPr>
        <p:spPr bwMode="auto">
          <a:xfrm>
            <a:off x="2332038" y="52530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7047" name="Line 23"/>
          <p:cNvSpPr>
            <a:spLocks noChangeShapeType="1"/>
          </p:cNvSpPr>
          <p:nvPr/>
        </p:nvSpPr>
        <p:spPr bwMode="auto">
          <a:xfrm flipH="1">
            <a:off x="1460500" y="4879975"/>
            <a:ext cx="393700" cy="3492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8" name="Line 24"/>
          <p:cNvSpPr>
            <a:spLocks noChangeShapeType="1"/>
          </p:cNvSpPr>
          <p:nvPr/>
        </p:nvSpPr>
        <p:spPr bwMode="auto">
          <a:xfrm>
            <a:off x="2092325" y="4919663"/>
            <a:ext cx="481013" cy="3794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9" name="AutoShape 25"/>
          <p:cNvSpPr>
            <a:spLocks noChangeArrowheads="1"/>
          </p:cNvSpPr>
          <p:nvPr/>
        </p:nvSpPr>
        <p:spPr bwMode="auto">
          <a:xfrm>
            <a:off x="960438" y="3394075"/>
            <a:ext cx="199231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Belongs-to</a:t>
            </a:r>
          </a:p>
        </p:txBody>
      </p:sp>
      <p:sp>
        <p:nvSpPr>
          <p:cNvPr id="257050" name="Line 26"/>
          <p:cNvSpPr>
            <a:spLocks noChangeShapeType="1"/>
          </p:cNvSpPr>
          <p:nvPr/>
        </p:nvSpPr>
        <p:spPr bwMode="auto">
          <a:xfrm>
            <a:off x="1978025" y="4054475"/>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1" name="Line 27"/>
          <p:cNvSpPr>
            <a:spLocks noChangeShapeType="1"/>
          </p:cNvSpPr>
          <p:nvPr/>
        </p:nvSpPr>
        <p:spPr bwMode="auto">
          <a:xfrm>
            <a:off x="1943100" y="2963863"/>
            <a:ext cx="7938" cy="407987"/>
          </a:xfrm>
          <a:prstGeom prst="line">
            <a:avLst/>
          </a:prstGeom>
          <a:noFill/>
          <a:ln w="19050">
            <a:solidFill>
              <a:schemeClr val="tx1"/>
            </a:solidFill>
            <a:round/>
            <a:headEnd type="triangle" w="med" len="med"/>
            <a:tailEnd/>
          </a:ln>
          <a:effectLst/>
        </p:spPr>
        <p:txBody>
          <a:bodyPr anchor="ctr">
            <a:spAutoFit/>
          </a:bodyPr>
          <a:lstStyle/>
          <a:p>
            <a:endParaRPr lang="en-US"/>
          </a:p>
        </p:txBody>
      </p:sp>
      <p:sp>
        <p:nvSpPr>
          <p:cNvPr id="257052" name="Line 28"/>
          <p:cNvSpPr>
            <a:spLocks noChangeShapeType="1"/>
          </p:cNvSpPr>
          <p:nvPr/>
        </p:nvSpPr>
        <p:spPr bwMode="auto">
          <a:xfrm>
            <a:off x="2051050" y="4040188"/>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3" name="Line 29"/>
          <p:cNvSpPr>
            <a:spLocks noChangeShapeType="1"/>
          </p:cNvSpPr>
          <p:nvPr/>
        </p:nvSpPr>
        <p:spPr bwMode="auto">
          <a:xfrm>
            <a:off x="2417763" y="2832100"/>
            <a:ext cx="801687"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54" name="Line 30"/>
          <p:cNvSpPr>
            <a:spLocks noChangeShapeType="1"/>
          </p:cNvSpPr>
          <p:nvPr/>
        </p:nvSpPr>
        <p:spPr bwMode="auto">
          <a:xfrm>
            <a:off x="2541588" y="5583238"/>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5" name="Line 31"/>
          <p:cNvSpPr>
            <a:spLocks noChangeShapeType="1"/>
          </p:cNvSpPr>
          <p:nvPr/>
        </p:nvSpPr>
        <p:spPr bwMode="auto">
          <a:xfrm>
            <a:off x="2541588" y="211931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6" name="Text Box 32"/>
          <p:cNvSpPr txBox="1">
            <a:spLocks noChangeArrowheads="1"/>
          </p:cNvSpPr>
          <p:nvPr/>
        </p:nvSpPr>
        <p:spPr bwMode="auto">
          <a:xfrm>
            <a:off x="4160838" y="5156200"/>
            <a:ext cx="4535487"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solidFill>
                  <a:schemeClr val="folHlink"/>
                </a:solidFill>
                <a:latin typeface="Times New Roman" pitchFamily="18" charset="0"/>
              </a:rPr>
              <a:t>The population of a county is derived from those of its cities.</a:t>
            </a:r>
          </a:p>
        </p:txBody>
      </p:sp>
      <p:sp>
        <p:nvSpPr>
          <p:cNvPr id="257058" name="Line 34"/>
          <p:cNvSpPr>
            <a:spLocks noChangeShapeType="1"/>
          </p:cNvSpPr>
          <p:nvPr/>
        </p:nvSpPr>
        <p:spPr bwMode="auto">
          <a:xfrm flipH="1">
            <a:off x="5180013" y="3159125"/>
            <a:ext cx="1568450" cy="1577975"/>
          </a:xfrm>
          <a:prstGeom prst="line">
            <a:avLst/>
          </a:prstGeom>
          <a:noFill/>
          <a:ln w="19050">
            <a:solidFill>
              <a:schemeClr val="tx1"/>
            </a:solidFill>
            <a:round/>
            <a:headEnd type="none" w="sm" len="sm"/>
            <a:tailEnd/>
          </a:ln>
          <a:effectLst/>
        </p:spPr>
        <p:txBody>
          <a:bodyPr anchor="ctr">
            <a:spAutoFit/>
          </a:bodyPr>
          <a:lstStyle/>
          <a:p>
            <a:endParaRPr lang="en-US"/>
          </a:p>
        </p:txBody>
      </p:sp>
      <p:sp>
        <p:nvSpPr>
          <p:cNvPr id="257059" name="Rectangle 35"/>
          <p:cNvSpPr>
            <a:spLocks noChangeArrowheads="1"/>
          </p:cNvSpPr>
          <p:nvPr/>
        </p:nvSpPr>
        <p:spPr bwMode="auto">
          <a:xfrm>
            <a:off x="1600200" y="4422775"/>
            <a:ext cx="835025" cy="527050"/>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0" name="AutoShape 36"/>
          <p:cNvSpPr>
            <a:spLocks noChangeArrowheads="1"/>
          </p:cNvSpPr>
          <p:nvPr/>
        </p:nvSpPr>
        <p:spPr bwMode="auto">
          <a:xfrm>
            <a:off x="755650" y="3332163"/>
            <a:ext cx="2532063" cy="7477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57061" name="Rectangle 37"/>
          <p:cNvSpPr>
            <a:spLocks noChangeArrowheads="1"/>
          </p:cNvSpPr>
          <p:nvPr/>
        </p:nvSpPr>
        <p:spPr bwMode="auto">
          <a:xfrm>
            <a:off x="1468438" y="2514600"/>
            <a:ext cx="1019175" cy="484188"/>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2" name="AutoShape 38"/>
          <p:cNvSpPr>
            <a:spLocks noChangeArrowheads="1"/>
          </p:cNvSpPr>
          <p:nvPr/>
        </p:nvSpPr>
        <p:spPr bwMode="auto">
          <a:xfrm>
            <a:off x="3024188" y="2392363"/>
            <a:ext cx="2946400" cy="808037"/>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8052" name="Rectangle 4"/>
          <p:cNvSpPr>
            <a:spLocks noGrp="1" noChangeArrowheads="1"/>
          </p:cNvSpPr>
          <p:nvPr>
            <p:ph type="title"/>
          </p:nvPr>
        </p:nvSpPr>
        <p:spPr>
          <a:xfrm>
            <a:off x="685800" y="0"/>
            <a:ext cx="8229600" cy="1143000"/>
          </a:xfrm>
          <a:noFill/>
          <a:ln/>
        </p:spPr>
        <p:txBody>
          <a:bodyPr lIns="90488" tIns="44450" rIns="90488" bIns="44450"/>
          <a:lstStyle/>
          <a:p>
            <a:r>
              <a:rPr lang="en-US" b="1" dirty="0">
                <a:solidFill>
                  <a:srgbClr val="FFFF00"/>
                </a:solidFill>
                <a:latin typeface="Times New Roman" pitchFamily="18" charset="0"/>
              </a:rPr>
              <a:t>Case Study 2</a:t>
            </a:r>
          </a:p>
        </p:txBody>
      </p:sp>
      <p:sp>
        <p:nvSpPr>
          <p:cNvPr id="258053" name="Rectangle 5"/>
          <p:cNvSpPr>
            <a:spLocks noGrp="1" noChangeArrowheads="1"/>
          </p:cNvSpPr>
          <p:nvPr>
            <p:ph type="body" idx="1"/>
          </p:nvPr>
        </p:nvSpPr>
        <p:spPr>
          <a:xfrm>
            <a:off x="458788" y="1612900"/>
            <a:ext cx="8447087" cy="4649788"/>
          </a:xfrm>
          <a:noFill/>
          <a:ln/>
        </p:spPr>
        <p:txBody>
          <a:bodyPr lIns="90488" tIns="44450" rIns="90488" bIns="44450"/>
          <a:lstStyle/>
          <a:p>
            <a:r>
              <a:rPr lang="en-US" sz="2800">
                <a:latin typeface="Times New Roman" pitchFamily="18" charset="0"/>
              </a:rPr>
              <a:t>Design a DB consistent with the following facts.</a:t>
            </a:r>
          </a:p>
          <a:p>
            <a:pPr lvl="1"/>
            <a:r>
              <a:rPr lang="en-US" sz="2400">
                <a:latin typeface="Times New Roman" pitchFamily="18" charset="0"/>
              </a:rPr>
              <a:t>Trains are either local trains or express trains, but never both.</a:t>
            </a:r>
          </a:p>
          <a:p>
            <a:pPr lvl="1"/>
            <a:r>
              <a:rPr lang="en-US" sz="2400">
                <a:latin typeface="Times New Roman" pitchFamily="18" charset="0"/>
              </a:rPr>
              <a:t>A train has a unique number and an engineer.</a:t>
            </a:r>
          </a:p>
          <a:p>
            <a:pPr lvl="1"/>
            <a:r>
              <a:rPr lang="en-US" sz="2400">
                <a:latin typeface="Times New Roman" pitchFamily="18" charset="0"/>
              </a:rPr>
              <a:t>Stations are either express stops or local stops, but never both.</a:t>
            </a:r>
          </a:p>
          <a:p>
            <a:pPr lvl="1"/>
            <a:r>
              <a:rPr lang="en-US" sz="2400">
                <a:latin typeface="Times New Roman" pitchFamily="18" charset="0"/>
              </a:rPr>
              <a:t>A station has a unique name and an address.</a:t>
            </a:r>
          </a:p>
          <a:p>
            <a:pPr lvl="1"/>
            <a:r>
              <a:rPr lang="en-US" sz="2400">
                <a:latin typeface="Times New Roman" pitchFamily="18" charset="0"/>
              </a:rPr>
              <a:t>All local trains stop at all stations.</a:t>
            </a:r>
          </a:p>
          <a:p>
            <a:pPr lvl="1"/>
            <a:r>
              <a:rPr lang="en-US" sz="2400">
                <a:latin typeface="Times New Roman" pitchFamily="18" charset="0"/>
              </a:rPr>
              <a:t>Express trains stop only at express stations.</a:t>
            </a:r>
          </a:p>
          <a:p>
            <a:pPr lvl="1"/>
            <a:r>
              <a:rPr lang="en-US" sz="2400">
                <a:latin typeface="Times New Roman" pitchFamily="18" charset="0"/>
              </a:rPr>
              <a:t>For each train and each station the train stops at, there is a time.</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00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0100" name="Rectangle 4"/>
          <p:cNvSpPr>
            <a:spLocks noGrp="1" noChangeArrowheads="1"/>
          </p:cNvSpPr>
          <p:nvPr>
            <p:ph type="title"/>
          </p:nvPr>
        </p:nvSpPr>
        <p:spPr>
          <a:xfrm>
            <a:off x="609600" y="0"/>
            <a:ext cx="8229600" cy="1143000"/>
          </a:xfrm>
          <a:noFill/>
          <a:ln/>
        </p:spPr>
        <p:txBody>
          <a:bodyPr lIns="90488" tIns="44450" rIns="90488" bIns="44450"/>
          <a:lstStyle/>
          <a:p>
            <a:r>
              <a:rPr lang="en-US" dirty="0">
                <a:solidFill>
                  <a:srgbClr val="FFFF00"/>
                </a:solidFill>
                <a:latin typeface="Times New Roman" pitchFamily="18" charset="0"/>
              </a:rPr>
              <a:t>Design 1: bad</a:t>
            </a:r>
          </a:p>
        </p:txBody>
      </p:sp>
      <p:sp>
        <p:nvSpPr>
          <p:cNvPr id="260102" name="Text Box 6"/>
          <p:cNvSpPr txBox="1">
            <a:spLocks noChangeArrowheads="1"/>
          </p:cNvSpPr>
          <p:nvPr/>
        </p:nvSpPr>
        <p:spPr bwMode="auto">
          <a:xfrm>
            <a:off x="596900" y="4276725"/>
            <a:ext cx="8121650"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does not capture the constraints that express trains only stop only at express stations and local trains stop at all local stations</a:t>
            </a:r>
          </a:p>
        </p:txBody>
      </p:sp>
      <p:sp>
        <p:nvSpPr>
          <p:cNvPr id="260103" name="Rectangle 7"/>
          <p:cNvSpPr>
            <a:spLocks noChangeArrowheads="1"/>
          </p:cNvSpPr>
          <p:nvPr/>
        </p:nvSpPr>
        <p:spPr bwMode="auto">
          <a:xfrm>
            <a:off x="2043113" y="2951163"/>
            <a:ext cx="1055687"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trains</a:t>
            </a:r>
          </a:p>
        </p:txBody>
      </p:sp>
      <p:sp>
        <p:nvSpPr>
          <p:cNvPr id="260104" name="Rectangle 8"/>
          <p:cNvSpPr>
            <a:spLocks noChangeArrowheads="1"/>
          </p:cNvSpPr>
          <p:nvPr/>
        </p:nvSpPr>
        <p:spPr bwMode="auto">
          <a:xfrm>
            <a:off x="5645150" y="2965450"/>
            <a:ext cx="928688" cy="3317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stations</a:t>
            </a:r>
          </a:p>
        </p:txBody>
      </p:sp>
      <p:sp>
        <p:nvSpPr>
          <p:cNvPr id="260105" name="AutoShape 9"/>
          <p:cNvSpPr>
            <a:spLocks noChangeArrowheads="1"/>
          </p:cNvSpPr>
          <p:nvPr/>
        </p:nvSpPr>
        <p:spPr bwMode="auto">
          <a:xfrm>
            <a:off x="3751263" y="2882900"/>
            <a:ext cx="1381125" cy="465138"/>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StopsAt</a:t>
            </a:r>
          </a:p>
        </p:txBody>
      </p:sp>
      <p:sp>
        <p:nvSpPr>
          <p:cNvPr id="260106" name="Line 10"/>
          <p:cNvSpPr>
            <a:spLocks noChangeShapeType="1"/>
          </p:cNvSpPr>
          <p:nvPr/>
        </p:nvSpPr>
        <p:spPr bwMode="auto">
          <a:xfrm>
            <a:off x="3128963" y="3111500"/>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07" name="Line 11"/>
          <p:cNvSpPr>
            <a:spLocks noChangeShapeType="1"/>
          </p:cNvSpPr>
          <p:nvPr/>
        </p:nvSpPr>
        <p:spPr bwMode="auto">
          <a:xfrm>
            <a:off x="5137150" y="3111500"/>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60108" name="Oval 12"/>
          <p:cNvSpPr>
            <a:spLocks noChangeArrowheads="1"/>
          </p:cNvSpPr>
          <p:nvPr/>
        </p:nvSpPr>
        <p:spPr bwMode="auto">
          <a:xfrm>
            <a:off x="2490788" y="2279650"/>
            <a:ext cx="871537" cy="347663"/>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09" name="Oval 13"/>
          <p:cNvSpPr>
            <a:spLocks noChangeArrowheads="1"/>
          </p:cNvSpPr>
          <p:nvPr/>
        </p:nvSpPr>
        <p:spPr bwMode="auto">
          <a:xfrm>
            <a:off x="1400175" y="2262188"/>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number</a:t>
            </a:r>
          </a:p>
        </p:txBody>
      </p:sp>
      <p:sp>
        <p:nvSpPr>
          <p:cNvPr id="260110" name="Oval 14"/>
          <p:cNvSpPr>
            <a:spLocks noChangeArrowheads="1"/>
          </p:cNvSpPr>
          <p:nvPr/>
        </p:nvSpPr>
        <p:spPr bwMode="auto">
          <a:xfrm>
            <a:off x="4078288" y="2378075"/>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time</a:t>
            </a:r>
          </a:p>
        </p:txBody>
      </p:sp>
      <p:sp>
        <p:nvSpPr>
          <p:cNvPr id="260111" name="Oval 15"/>
          <p:cNvSpPr>
            <a:spLocks noChangeArrowheads="1"/>
          </p:cNvSpPr>
          <p:nvPr/>
        </p:nvSpPr>
        <p:spPr bwMode="auto">
          <a:xfrm>
            <a:off x="5595938" y="2376488"/>
            <a:ext cx="920750" cy="280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name</a:t>
            </a:r>
          </a:p>
        </p:txBody>
      </p:sp>
      <p:sp>
        <p:nvSpPr>
          <p:cNvPr id="260112" name="Line 16"/>
          <p:cNvSpPr>
            <a:spLocks noChangeShapeType="1"/>
          </p:cNvSpPr>
          <p:nvPr/>
        </p:nvSpPr>
        <p:spPr bwMode="auto">
          <a:xfrm>
            <a:off x="1889125" y="2587625"/>
            <a:ext cx="442913" cy="3349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3" name="Line 17"/>
          <p:cNvSpPr>
            <a:spLocks noChangeShapeType="1"/>
          </p:cNvSpPr>
          <p:nvPr/>
        </p:nvSpPr>
        <p:spPr bwMode="auto">
          <a:xfrm flipH="1">
            <a:off x="2579688" y="2597150"/>
            <a:ext cx="309562"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4" name="Line 18"/>
          <p:cNvSpPr>
            <a:spLocks noChangeShapeType="1"/>
          </p:cNvSpPr>
          <p:nvPr/>
        </p:nvSpPr>
        <p:spPr bwMode="auto">
          <a:xfrm flipH="1">
            <a:off x="4451350" y="2717800"/>
            <a:ext cx="9525" cy="1698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5" name="Line 19"/>
          <p:cNvSpPr>
            <a:spLocks noChangeShapeType="1"/>
          </p:cNvSpPr>
          <p:nvPr/>
        </p:nvSpPr>
        <p:spPr bwMode="auto">
          <a:xfrm>
            <a:off x="6094413" y="2687638"/>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1" name="Oval 35"/>
          <p:cNvSpPr>
            <a:spLocks noChangeArrowheads="1"/>
          </p:cNvSpPr>
          <p:nvPr/>
        </p:nvSpPr>
        <p:spPr bwMode="auto">
          <a:xfrm>
            <a:off x="774700" y="3319463"/>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engineer</a:t>
            </a:r>
          </a:p>
        </p:txBody>
      </p:sp>
      <p:sp>
        <p:nvSpPr>
          <p:cNvPr id="260132" name="Line 36"/>
          <p:cNvSpPr>
            <a:spLocks noChangeShapeType="1"/>
          </p:cNvSpPr>
          <p:nvPr/>
        </p:nvSpPr>
        <p:spPr bwMode="auto">
          <a:xfrm flipV="1">
            <a:off x="1301750" y="3103563"/>
            <a:ext cx="698500" cy="2159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5" name="Oval 39"/>
          <p:cNvSpPr>
            <a:spLocks noChangeArrowheads="1"/>
          </p:cNvSpPr>
          <p:nvPr/>
        </p:nvSpPr>
        <p:spPr bwMode="auto">
          <a:xfrm>
            <a:off x="6967538" y="268605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addr</a:t>
            </a:r>
          </a:p>
        </p:txBody>
      </p:sp>
      <p:sp>
        <p:nvSpPr>
          <p:cNvPr id="260136" name="Line 40"/>
          <p:cNvSpPr>
            <a:spLocks noChangeShapeType="1"/>
          </p:cNvSpPr>
          <p:nvPr/>
        </p:nvSpPr>
        <p:spPr bwMode="auto">
          <a:xfrm flipH="1">
            <a:off x="6596063" y="2830513"/>
            <a:ext cx="37782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7" name="Oval 41"/>
          <p:cNvSpPr>
            <a:spLocks noChangeArrowheads="1"/>
          </p:cNvSpPr>
          <p:nvPr/>
        </p:nvSpPr>
        <p:spPr bwMode="auto">
          <a:xfrm>
            <a:off x="6850063" y="3376613"/>
            <a:ext cx="871537" cy="347662"/>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38" name="Line 42"/>
          <p:cNvSpPr>
            <a:spLocks noChangeShapeType="1"/>
          </p:cNvSpPr>
          <p:nvPr/>
        </p:nvSpPr>
        <p:spPr bwMode="auto">
          <a:xfrm flipH="1" flipV="1">
            <a:off x="6572250" y="3294063"/>
            <a:ext cx="269875" cy="279400"/>
          </a:xfrm>
          <a:prstGeom prst="line">
            <a:avLst/>
          </a:prstGeom>
          <a:noFill/>
          <a:ln w="19050">
            <a:solidFill>
              <a:schemeClr val="tx1"/>
            </a:solidFill>
            <a:round/>
            <a:headEnd type="none" w="sm" len="sm"/>
            <a:tailEnd type="none" w="sm" len="sm"/>
          </a:ln>
          <a:effectLst/>
        </p:spPr>
        <p:txBody>
          <a:bodyPr wrap="none" anchor="ctr"/>
          <a:lstStyle/>
          <a:p>
            <a:endParaRPr 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85800" y="6248400"/>
            <a:ext cx="1905000" cy="457200"/>
          </a:xfrm>
          <a:prstGeom prst="rect">
            <a:avLst/>
          </a:prstGeom>
          <a:noFill/>
          <a:ln w="19050">
            <a:noFill/>
            <a:miter lim="800000"/>
            <a:headEnd/>
            <a:tailEnd/>
          </a:ln>
          <a:effectLst/>
        </p:spPr>
        <p:txBody>
          <a:bodyPr wrap="none" anchor="ctr"/>
          <a:lstStyle/>
          <a:p>
            <a:endParaRPr lang="en-US"/>
          </a:p>
        </p:txBody>
      </p:sp>
      <p:sp>
        <p:nvSpPr>
          <p:cNvPr id="262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2148" name="Rectangle 4"/>
          <p:cNvSpPr>
            <a:spLocks noGrp="1" noChangeArrowheads="1"/>
          </p:cNvSpPr>
          <p:nvPr>
            <p:ph type="title"/>
          </p:nvPr>
        </p:nvSpPr>
        <p:spPr>
          <a:xfrm>
            <a:off x="914400" y="0"/>
            <a:ext cx="8229600" cy="1143000"/>
          </a:xfrm>
          <a:noFill/>
          <a:ln/>
        </p:spPr>
        <p:txBody>
          <a:bodyPr lIns="90488" tIns="44450" rIns="90488" bIns="44450"/>
          <a:lstStyle/>
          <a:p>
            <a:r>
              <a:rPr lang="en-US" dirty="0">
                <a:solidFill>
                  <a:srgbClr val="FFFF00"/>
                </a:solidFill>
                <a:latin typeface="Times New Roman" pitchFamily="18" charset="0"/>
              </a:rPr>
              <a:t>Design 2: good</a:t>
            </a:r>
          </a:p>
        </p:txBody>
      </p:sp>
      <p:sp>
        <p:nvSpPr>
          <p:cNvPr id="262149" name="Rectangle 5"/>
          <p:cNvSpPr>
            <a:spLocks noChangeArrowheads="1"/>
          </p:cNvSpPr>
          <p:nvPr/>
        </p:nvSpPr>
        <p:spPr bwMode="auto">
          <a:xfrm>
            <a:off x="1735138" y="2616200"/>
            <a:ext cx="577850"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train</a:t>
            </a:r>
          </a:p>
        </p:txBody>
      </p:sp>
      <p:sp>
        <p:nvSpPr>
          <p:cNvPr id="262151" name="Rectangle 7"/>
          <p:cNvSpPr>
            <a:spLocks noChangeArrowheads="1"/>
          </p:cNvSpPr>
          <p:nvPr/>
        </p:nvSpPr>
        <p:spPr bwMode="auto">
          <a:xfrm>
            <a:off x="493713" y="4616450"/>
            <a:ext cx="1319212"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trains</a:t>
            </a:r>
          </a:p>
        </p:txBody>
      </p:sp>
      <p:sp>
        <p:nvSpPr>
          <p:cNvPr id="262152" name="Rectangle 8"/>
          <p:cNvSpPr>
            <a:spLocks noChangeArrowheads="1"/>
          </p:cNvSpPr>
          <p:nvPr/>
        </p:nvSpPr>
        <p:spPr bwMode="auto">
          <a:xfrm>
            <a:off x="2581275" y="3687763"/>
            <a:ext cx="1258888"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trains</a:t>
            </a:r>
          </a:p>
        </p:txBody>
      </p:sp>
      <p:sp>
        <p:nvSpPr>
          <p:cNvPr id="262154" name="Line 10"/>
          <p:cNvSpPr>
            <a:spLocks noChangeShapeType="1"/>
          </p:cNvSpPr>
          <p:nvPr/>
        </p:nvSpPr>
        <p:spPr bwMode="auto">
          <a:xfrm>
            <a:off x="2003425" y="2982913"/>
            <a:ext cx="0" cy="354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5" name="Line 11"/>
          <p:cNvSpPr>
            <a:spLocks noChangeShapeType="1"/>
          </p:cNvSpPr>
          <p:nvPr/>
        </p:nvSpPr>
        <p:spPr bwMode="auto">
          <a:xfrm flipH="1">
            <a:off x="1117600" y="3663950"/>
            <a:ext cx="723900" cy="9604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6" name="Line 12"/>
          <p:cNvSpPr>
            <a:spLocks noChangeShapeType="1"/>
          </p:cNvSpPr>
          <p:nvPr/>
        </p:nvSpPr>
        <p:spPr bwMode="auto">
          <a:xfrm>
            <a:off x="2025650" y="3683000"/>
            <a:ext cx="547688" cy="211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7" name="Rectangle 13"/>
          <p:cNvSpPr>
            <a:spLocks noChangeArrowheads="1"/>
          </p:cNvSpPr>
          <p:nvPr/>
        </p:nvSpPr>
        <p:spPr bwMode="auto">
          <a:xfrm>
            <a:off x="6561138" y="3648075"/>
            <a:ext cx="827087"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stations</a:t>
            </a:r>
          </a:p>
        </p:txBody>
      </p:sp>
      <p:sp>
        <p:nvSpPr>
          <p:cNvPr id="262158" name="Rectangle 14"/>
          <p:cNvSpPr>
            <a:spLocks noChangeArrowheads="1"/>
          </p:cNvSpPr>
          <p:nvPr/>
        </p:nvSpPr>
        <p:spPr bwMode="auto">
          <a:xfrm>
            <a:off x="5183188" y="5381625"/>
            <a:ext cx="148907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stations</a:t>
            </a:r>
          </a:p>
        </p:txBody>
      </p:sp>
      <p:sp>
        <p:nvSpPr>
          <p:cNvPr id="262159" name="Rectangle 15"/>
          <p:cNvSpPr>
            <a:spLocks noChangeArrowheads="1"/>
          </p:cNvSpPr>
          <p:nvPr/>
        </p:nvSpPr>
        <p:spPr bwMode="auto">
          <a:xfrm>
            <a:off x="6926263" y="5380038"/>
            <a:ext cx="1468437"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stations</a:t>
            </a:r>
          </a:p>
        </p:txBody>
      </p:sp>
      <p:sp>
        <p:nvSpPr>
          <p:cNvPr id="262162" name="Line 18"/>
          <p:cNvSpPr>
            <a:spLocks noChangeShapeType="1"/>
          </p:cNvSpPr>
          <p:nvPr/>
        </p:nvSpPr>
        <p:spPr bwMode="auto">
          <a:xfrm flipH="1">
            <a:off x="6931025" y="3984625"/>
            <a:ext cx="4763" cy="4143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3" name="Line 19"/>
          <p:cNvSpPr>
            <a:spLocks noChangeShapeType="1"/>
          </p:cNvSpPr>
          <p:nvPr/>
        </p:nvSpPr>
        <p:spPr bwMode="auto">
          <a:xfrm flipH="1">
            <a:off x="5724525" y="4697413"/>
            <a:ext cx="1198563" cy="679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4" name="Line 20"/>
          <p:cNvSpPr>
            <a:spLocks noChangeShapeType="1"/>
          </p:cNvSpPr>
          <p:nvPr/>
        </p:nvSpPr>
        <p:spPr bwMode="auto">
          <a:xfrm>
            <a:off x="7054850" y="4705350"/>
            <a:ext cx="338138" cy="6842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5" name="Oval 21"/>
          <p:cNvSpPr>
            <a:spLocks noChangeArrowheads="1"/>
          </p:cNvSpPr>
          <p:nvPr/>
        </p:nvSpPr>
        <p:spPr bwMode="auto">
          <a:xfrm>
            <a:off x="6532563" y="2876550"/>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p>
        </p:txBody>
      </p:sp>
      <p:sp>
        <p:nvSpPr>
          <p:cNvPr id="262166" name="Oval 22"/>
          <p:cNvSpPr>
            <a:spLocks noChangeArrowheads="1"/>
          </p:cNvSpPr>
          <p:nvPr/>
        </p:nvSpPr>
        <p:spPr bwMode="auto">
          <a:xfrm>
            <a:off x="7508875" y="3100388"/>
            <a:ext cx="106838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address</a:t>
            </a:r>
          </a:p>
        </p:txBody>
      </p:sp>
      <p:sp>
        <p:nvSpPr>
          <p:cNvPr id="262167" name="Line 23"/>
          <p:cNvSpPr>
            <a:spLocks noChangeShapeType="1"/>
          </p:cNvSpPr>
          <p:nvPr/>
        </p:nvSpPr>
        <p:spPr bwMode="auto">
          <a:xfrm>
            <a:off x="6924675" y="3324225"/>
            <a:ext cx="0" cy="30480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62168" name="Line 24"/>
          <p:cNvSpPr>
            <a:spLocks noChangeShapeType="1"/>
          </p:cNvSpPr>
          <p:nvPr/>
        </p:nvSpPr>
        <p:spPr bwMode="auto">
          <a:xfrm flipV="1">
            <a:off x="7405688" y="3492500"/>
            <a:ext cx="250825" cy="2889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9" name="Oval 25"/>
          <p:cNvSpPr>
            <a:spLocks noChangeArrowheads="1"/>
          </p:cNvSpPr>
          <p:nvPr/>
        </p:nvSpPr>
        <p:spPr bwMode="auto">
          <a:xfrm>
            <a:off x="822325" y="1876425"/>
            <a:ext cx="108585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number</a:t>
            </a:r>
          </a:p>
        </p:txBody>
      </p:sp>
      <p:sp>
        <p:nvSpPr>
          <p:cNvPr id="262170" name="Oval 26"/>
          <p:cNvSpPr>
            <a:spLocks noChangeArrowheads="1"/>
          </p:cNvSpPr>
          <p:nvPr/>
        </p:nvSpPr>
        <p:spPr bwMode="auto">
          <a:xfrm>
            <a:off x="2193925" y="1876425"/>
            <a:ext cx="11969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engineer</a:t>
            </a:r>
          </a:p>
        </p:txBody>
      </p:sp>
      <p:sp>
        <p:nvSpPr>
          <p:cNvPr id="262171" name="Line 27"/>
          <p:cNvSpPr>
            <a:spLocks noChangeShapeType="1"/>
          </p:cNvSpPr>
          <p:nvPr/>
        </p:nvSpPr>
        <p:spPr bwMode="auto">
          <a:xfrm>
            <a:off x="1574800" y="2324100"/>
            <a:ext cx="295275" cy="2603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2" name="Line 28"/>
          <p:cNvSpPr>
            <a:spLocks noChangeShapeType="1"/>
          </p:cNvSpPr>
          <p:nvPr/>
        </p:nvSpPr>
        <p:spPr bwMode="auto">
          <a:xfrm flipH="1">
            <a:off x="2087563" y="2325688"/>
            <a:ext cx="525462" cy="298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3" name="AutoShape 29"/>
          <p:cNvSpPr>
            <a:spLocks noChangeArrowheads="1"/>
          </p:cNvSpPr>
          <p:nvPr/>
        </p:nvSpPr>
        <p:spPr bwMode="auto">
          <a:xfrm>
            <a:off x="2773363" y="5299075"/>
            <a:ext cx="171926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StopsAt1</a:t>
            </a:r>
          </a:p>
        </p:txBody>
      </p:sp>
      <p:sp>
        <p:nvSpPr>
          <p:cNvPr id="262174" name="AutoShape 30"/>
          <p:cNvSpPr>
            <a:spLocks noChangeArrowheads="1"/>
          </p:cNvSpPr>
          <p:nvPr/>
        </p:nvSpPr>
        <p:spPr bwMode="auto">
          <a:xfrm>
            <a:off x="4200525" y="3560763"/>
            <a:ext cx="17192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StopsAt2</a:t>
            </a:r>
          </a:p>
        </p:txBody>
      </p:sp>
      <p:sp>
        <p:nvSpPr>
          <p:cNvPr id="262175" name="Line 31"/>
          <p:cNvSpPr>
            <a:spLocks noChangeShapeType="1"/>
          </p:cNvSpPr>
          <p:nvPr/>
        </p:nvSpPr>
        <p:spPr bwMode="auto">
          <a:xfrm>
            <a:off x="1211263" y="4987925"/>
            <a:ext cx="1577975" cy="592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6" name="Line 32"/>
          <p:cNvSpPr>
            <a:spLocks noChangeShapeType="1"/>
          </p:cNvSpPr>
          <p:nvPr/>
        </p:nvSpPr>
        <p:spPr bwMode="auto">
          <a:xfrm flipV="1">
            <a:off x="4467225" y="5583238"/>
            <a:ext cx="703263" cy="79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7" name="Line 33"/>
          <p:cNvSpPr>
            <a:spLocks noChangeShapeType="1"/>
          </p:cNvSpPr>
          <p:nvPr/>
        </p:nvSpPr>
        <p:spPr bwMode="auto">
          <a:xfrm>
            <a:off x="3852863" y="3865563"/>
            <a:ext cx="346075" cy="3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8" name="Line 34"/>
          <p:cNvSpPr>
            <a:spLocks noChangeShapeType="1"/>
          </p:cNvSpPr>
          <p:nvPr/>
        </p:nvSpPr>
        <p:spPr bwMode="auto">
          <a:xfrm>
            <a:off x="5942013" y="3857625"/>
            <a:ext cx="606425" cy="111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9" name="Oval 35"/>
          <p:cNvSpPr>
            <a:spLocks noChangeArrowheads="1"/>
          </p:cNvSpPr>
          <p:nvPr/>
        </p:nvSpPr>
        <p:spPr bwMode="auto">
          <a:xfrm>
            <a:off x="3286125" y="4691063"/>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0" name="Oval 36"/>
          <p:cNvSpPr>
            <a:spLocks noChangeArrowheads="1"/>
          </p:cNvSpPr>
          <p:nvPr/>
        </p:nvSpPr>
        <p:spPr bwMode="auto">
          <a:xfrm>
            <a:off x="4702175" y="2886075"/>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1" name="Line 37"/>
          <p:cNvSpPr>
            <a:spLocks noChangeShapeType="1"/>
          </p:cNvSpPr>
          <p:nvPr/>
        </p:nvSpPr>
        <p:spPr bwMode="auto">
          <a:xfrm flipH="1">
            <a:off x="5064125" y="3352800"/>
            <a:ext cx="12700" cy="2190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2" name="Line 38"/>
          <p:cNvSpPr>
            <a:spLocks noChangeShapeType="1"/>
          </p:cNvSpPr>
          <p:nvPr/>
        </p:nvSpPr>
        <p:spPr bwMode="auto">
          <a:xfrm flipH="1">
            <a:off x="3609975" y="5156200"/>
            <a:ext cx="1588" cy="130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3" name="AutoShape 39"/>
          <p:cNvSpPr>
            <a:spLocks noChangeArrowheads="1"/>
          </p:cNvSpPr>
          <p:nvPr/>
        </p:nvSpPr>
        <p:spPr bwMode="auto">
          <a:xfrm>
            <a:off x="1693863" y="3338513"/>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5" name="AutoShape 41"/>
          <p:cNvSpPr>
            <a:spLocks noChangeArrowheads="1"/>
          </p:cNvSpPr>
          <p:nvPr/>
        </p:nvSpPr>
        <p:spPr bwMode="auto">
          <a:xfrm>
            <a:off x="6624638" y="4394200"/>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6" name="Line 42"/>
          <p:cNvSpPr>
            <a:spLocks noChangeShapeType="1"/>
          </p:cNvSpPr>
          <p:nvPr/>
        </p:nvSpPr>
        <p:spPr bwMode="auto">
          <a:xfrm flipH="1">
            <a:off x="6986588" y="4005263"/>
            <a:ext cx="4762" cy="4143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7" name="Line 43"/>
          <p:cNvSpPr>
            <a:spLocks noChangeShapeType="1"/>
          </p:cNvSpPr>
          <p:nvPr/>
        </p:nvSpPr>
        <p:spPr bwMode="auto">
          <a:xfrm>
            <a:off x="2060575" y="2984500"/>
            <a:ext cx="0" cy="3540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Case Study 3</a:t>
            </a:r>
            <a:br>
              <a:rPr lang="en-US" b="1" dirty="0">
                <a:solidFill>
                  <a:srgbClr val="FFFF00"/>
                </a:solidFill>
              </a:rPr>
            </a:br>
            <a:endParaRPr lang="en-US" b="1" dirty="0">
              <a:solidFill>
                <a:srgbClr val="FFFF00"/>
              </a:solidFill>
            </a:endParaRPr>
          </a:p>
        </p:txBody>
      </p:sp>
      <p:sp>
        <p:nvSpPr>
          <p:cNvPr id="4" name="TextBox 3"/>
          <p:cNvSpPr txBox="1"/>
          <p:nvPr/>
        </p:nvSpPr>
        <p:spPr>
          <a:xfrm>
            <a:off x="152401" y="1219200"/>
            <a:ext cx="8686800" cy="3785652"/>
          </a:xfrm>
          <a:prstGeom prst="rect">
            <a:avLst/>
          </a:prstGeom>
          <a:noFill/>
        </p:spPr>
        <p:txBody>
          <a:bodyPr wrap="square" rtlCol="0">
            <a:spAutoFit/>
          </a:bodyPr>
          <a:lstStyle/>
          <a:p>
            <a:pPr lvl="0"/>
            <a:r>
              <a:rPr lang="en-US" dirty="0">
                <a:latin typeface="+mn-lt"/>
              </a:rPr>
              <a:t>An accounting firm wants a simple HR application that will help it to keep track of its Employees, their positions </a:t>
            </a:r>
            <a:r>
              <a:rPr lang="en-US" i="1" dirty="0">
                <a:latin typeface="+mn-lt"/>
              </a:rPr>
              <a:t>(or designations)</a:t>
            </a:r>
            <a:r>
              <a:rPr lang="en-US" dirty="0">
                <a:latin typeface="+mn-lt"/>
              </a:rPr>
              <a:t>, allowances (or perks), salary scales, and which departments have those positions. </a:t>
            </a:r>
            <a:br>
              <a:rPr lang="en-US" dirty="0">
                <a:latin typeface="+mn-lt"/>
              </a:rPr>
            </a:br>
            <a:br>
              <a:rPr lang="en-US" dirty="0">
                <a:latin typeface="+mn-lt"/>
              </a:rPr>
            </a:br>
            <a:r>
              <a:rPr lang="en-US" dirty="0">
                <a:latin typeface="+mn-lt"/>
              </a:rPr>
              <a:t>The application must keep track of all the positions in the firm, the employees appointed to fill up those positions, the allowances granted to these positions, the salary scales for these positions, and the departments having these positions.</a:t>
            </a:r>
          </a:p>
          <a:p>
            <a:endParaRPr lang="en-US" dirty="0">
              <a:latin typeface="+mn-l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bwMode="auto">
          <a:xfrm>
            <a:off x="1577975" y="0"/>
            <a:ext cx="7566025" cy="836613"/>
          </a:xfrm>
          <a:noFill/>
          <a:ln>
            <a:miter lim="800000"/>
            <a:headEnd/>
            <a:tailEnd/>
          </a:ln>
        </p:spPr>
        <p:txBody>
          <a:bodyPr vert="horz" wrap="square" lIns="91440" tIns="45720" rIns="91440" bIns="45720" numCol="1" anchor="t" compatLnSpc="1">
            <a:prstTxWarp prst="textNoShape">
              <a:avLst/>
            </a:prstTxWarp>
          </a:bodyPr>
          <a:lstStyle/>
          <a:p>
            <a:r>
              <a:rPr lang="en-US"/>
              <a:t>Dr. Edgar F. Codd (1923-2003)</a:t>
            </a:r>
          </a:p>
        </p:txBody>
      </p:sp>
      <p:sp>
        <p:nvSpPr>
          <p:cNvPr id="52227" name="Subtitle 2"/>
          <p:cNvSpPr>
            <a:spLocks noGrp="1"/>
          </p:cNvSpPr>
          <p:nvPr>
            <p:ph type="subTitle" idx="1"/>
          </p:nvPr>
        </p:nvSpPr>
        <p:spPr>
          <a:xfrm>
            <a:off x="227013" y="1092200"/>
            <a:ext cx="5148262" cy="5002213"/>
          </a:xfrm>
        </p:spPr>
        <p:txBody>
          <a:bodyPr/>
          <a:lstStyle/>
          <a:p>
            <a:pPr algn="l">
              <a:buFont typeface="Wingdings" pitchFamily="2" charset="2"/>
              <a:buChar char="v"/>
            </a:pPr>
            <a:r>
              <a:rPr lang="en-US" sz="2500"/>
              <a:t> Codd completed his PhD at the </a:t>
            </a:r>
            <a:r>
              <a:rPr lang="en-US" sz="2500" b="1"/>
              <a:t>University of Michigan </a:t>
            </a:r>
            <a:r>
              <a:rPr lang="en-US" sz="2500"/>
              <a:t>in 1963, and presented a thesis on the topic of a self-reproducing computer consisting of a large number of simple identical cells, each of which interacts in a uniform manner with its four immediate neighbors. </a:t>
            </a:r>
          </a:p>
          <a:p>
            <a:pPr algn="l">
              <a:buFont typeface="Wingdings" pitchFamily="2" charset="2"/>
              <a:buChar char="v"/>
            </a:pPr>
            <a:r>
              <a:rPr lang="en-US" sz="2500"/>
              <a:t> Codd reported this work in a book entitled </a:t>
            </a:r>
            <a:r>
              <a:rPr lang="en-US" sz="2500" i="1">
                <a:hlinkClick r:id="rId2"/>
              </a:rPr>
              <a:t>Cellular Automata</a:t>
            </a:r>
            <a:r>
              <a:rPr lang="en-US" sz="2500"/>
              <a:t> published by Academic Press in 1968. </a:t>
            </a:r>
          </a:p>
          <a:p>
            <a:endParaRPr lang="en-US"/>
          </a:p>
        </p:txBody>
      </p:sp>
      <p:pic>
        <p:nvPicPr>
          <p:cNvPr id="52228" name="Picture 4" descr="efcodd"/>
          <p:cNvPicPr>
            <a:picLocks noChangeAspect="1" noChangeArrowheads="1"/>
          </p:cNvPicPr>
          <p:nvPr/>
        </p:nvPicPr>
        <p:blipFill>
          <a:blip r:embed="rId3" cstate="print"/>
          <a:srcRect/>
          <a:stretch>
            <a:fillRect/>
          </a:stretch>
        </p:blipFill>
        <p:spPr bwMode="auto">
          <a:xfrm>
            <a:off x="5486400" y="1066800"/>
            <a:ext cx="3322638" cy="4724400"/>
          </a:xfrm>
          <a:prstGeom prst="rect">
            <a:avLst/>
          </a:prstGeom>
          <a:noFill/>
          <a:ln w="9525">
            <a:noFill/>
            <a:miter lim="800000"/>
            <a:headEnd/>
            <a:tailEnd/>
          </a:ln>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subTitle" idx="1"/>
          </p:nvPr>
        </p:nvSpPr>
        <p:spPr>
          <a:xfrm>
            <a:off x="685800" y="2816225"/>
            <a:ext cx="7772400" cy="3127375"/>
          </a:xfrm>
        </p:spPr>
        <p:txBody>
          <a:bodyPr/>
          <a:lstStyle/>
          <a:p>
            <a:pPr eaLnBrk="1" hangingPunct="1"/>
            <a:r>
              <a:rPr lang="en-US" sz="4000" b="1"/>
              <a:t>12 Codd's Rules</a:t>
            </a:r>
          </a:p>
          <a:p>
            <a:pPr eaLnBrk="1" hangingPunct="1"/>
            <a:endParaRPr lang="en-US" sz="400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bwMode="auto">
          <a:xfrm>
            <a:off x="1541463" y="0"/>
            <a:ext cx="7772400"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 : The Information Rule</a:t>
            </a:r>
          </a:p>
        </p:txBody>
      </p:sp>
      <p:sp>
        <p:nvSpPr>
          <p:cNvPr id="55299" name="Rectangle 3"/>
          <p:cNvSpPr>
            <a:spLocks noGrp="1" noChangeArrowheads="1"/>
          </p:cNvSpPr>
          <p:nvPr>
            <p:ph type="subTitle" idx="1"/>
          </p:nvPr>
        </p:nvSpPr>
        <p:spPr>
          <a:xfrm>
            <a:off x="774700" y="1311275"/>
            <a:ext cx="7850188" cy="876300"/>
          </a:xfrm>
        </p:spPr>
        <p:txBody>
          <a:bodyPr/>
          <a:lstStyle/>
          <a:p>
            <a:pPr eaLnBrk="1" hangingPunct="1"/>
            <a:r>
              <a:rPr lang="en-US" b="1"/>
              <a:t>All data should be presented in table form.</a:t>
            </a:r>
            <a:endParaRPr lang="en-US"/>
          </a:p>
        </p:txBody>
      </p:sp>
      <p:graphicFrame>
        <p:nvGraphicFramePr>
          <p:cNvPr id="4" name="Table 3"/>
          <p:cNvGraphicFramePr>
            <a:graphicFrameLocks noGrp="1"/>
          </p:cNvGraphicFramePr>
          <p:nvPr/>
        </p:nvGraphicFramePr>
        <p:xfrm>
          <a:off x="920750" y="2516188"/>
          <a:ext cx="7302600" cy="3213145"/>
        </p:xfrm>
        <a:graphic>
          <a:graphicData uri="http://schemas.openxmlformats.org/drawingml/2006/table">
            <a:tbl>
              <a:tblPr firstRow="1" bandRow="1">
                <a:tableStyleId>{5C22544A-7EE6-4342-B048-85BDC9FD1C3A}</a:tableStyleId>
              </a:tblPr>
              <a:tblGrid>
                <a:gridCol w="1825650">
                  <a:extLst>
                    <a:ext uri="{9D8B030D-6E8A-4147-A177-3AD203B41FA5}">
                      <a16:colId xmlns:a16="http://schemas.microsoft.com/office/drawing/2014/main" val="20000"/>
                    </a:ext>
                  </a:extLst>
                </a:gridCol>
                <a:gridCol w="1825650">
                  <a:extLst>
                    <a:ext uri="{9D8B030D-6E8A-4147-A177-3AD203B41FA5}">
                      <a16:colId xmlns:a16="http://schemas.microsoft.com/office/drawing/2014/main" val="20001"/>
                    </a:ext>
                  </a:extLst>
                </a:gridCol>
                <a:gridCol w="1825650">
                  <a:extLst>
                    <a:ext uri="{9D8B030D-6E8A-4147-A177-3AD203B41FA5}">
                      <a16:colId xmlns:a16="http://schemas.microsoft.com/office/drawing/2014/main" val="20002"/>
                    </a:ext>
                  </a:extLst>
                </a:gridCol>
                <a:gridCol w="1825650">
                  <a:extLst>
                    <a:ext uri="{9D8B030D-6E8A-4147-A177-3AD203B41FA5}">
                      <a16:colId xmlns:a16="http://schemas.microsoft.com/office/drawing/2014/main" val="20003"/>
                    </a:ext>
                  </a:extLst>
                </a:gridCol>
              </a:tblGrid>
              <a:tr h="642629">
                <a:tc>
                  <a:txBody>
                    <a:bodyPr/>
                    <a:lstStyle/>
                    <a:p>
                      <a:pPr algn="ctr"/>
                      <a:r>
                        <a:rPr lang="en-US" dirty="0" err="1"/>
                        <a:t>Rollno</a:t>
                      </a:r>
                      <a:endParaRPr lang="en-US" dirty="0"/>
                    </a:p>
                  </a:txBody>
                  <a:tcPr/>
                </a:tc>
                <a:tc>
                  <a:txBody>
                    <a:bodyPr/>
                    <a:lstStyle/>
                    <a:p>
                      <a:pPr algn="ctr"/>
                      <a:r>
                        <a:rPr lang="en-US" dirty="0"/>
                        <a:t>Name</a:t>
                      </a:r>
                      <a:r>
                        <a:rPr lang="en-US" baseline="0" dirty="0"/>
                        <a:t> </a:t>
                      </a:r>
                      <a:endParaRPr lang="en-US" dirty="0"/>
                    </a:p>
                  </a:txBody>
                  <a:tcPr/>
                </a:tc>
                <a:tc>
                  <a:txBody>
                    <a:bodyPr/>
                    <a:lstStyle/>
                    <a:p>
                      <a:pPr algn="ctr"/>
                      <a:r>
                        <a:rPr lang="en-US" dirty="0"/>
                        <a:t>Age</a:t>
                      </a:r>
                    </a:p>
                  </a:txBody>
                  <a:tcPr/>
                </a:tc>
                <a:tc>
                  <a:txBody>
                    <a:bodyPr/>
                    <a:lstStyle/>
                    <a:p>
                      <a:pPr algn="ctr"/>
                      <a:r>
                        <a:rPr lang="en-US" dirty="0"/>
                        <a:t>college</a:t>
                      </a:r>
                    </a:p>
                  </a:txBody>
                  <a:tcPr/>
                </a:tc>
                <a:extLst>
                  <a:ext uri="{0D108BD9-81ED-4DB2-BD59-A6C34878D82A}">
                    <a16:rowId xmlns:a16="http://schemas.microsoft.com/office/drawing/2014/main" val="10000"/>
                  </a:ext>
                </a:extLst>
              </a:tr>
              <a:tr h="642629">
                <a:tc>
                  <a:txBody>
                    <a:bodyPr/>
                    <a:lstStyle/>
                    <a:p>
                      <a:r>
                        <a:rPr lang="en-US" dirty="0"/>
                        <a:t>10</a:t>
                      </a:r>
                    </a:p>
                  </a:txBody>
                  <a:tcPr/>
                </a:tc>
                <a:tc>
                  <a:txBody>
                    <a:bodyPr/>
                    <a:lstStyle/>
                    <a:p>
                      <a:r>
                        <a:rPr lang="en-US" dirty="0" err="1"/>
                        <a:t>Rohit</a:t>
                      </a:r>
                      <a:endParaRPr lang="en-US" dirty="0"/>
                    </a:p>
                  </a:txBody>
                  <a:tcPr/>
                </a:tc>
                <a:tc>
                  <a:txBody>
                    <a:bodyPr/>
                    <a:lstStyle/>
                    <a:p>
                      <a:r>
                        <a:rPr lang="en-US" dirty="0"/>
                        <a:t>20</a:t>
                      </a:r>
                    </a:p>
                  </a:txBody>
                  <a:tcPr/>
                </a:tc>
                <a:tc>
                  <a:txBody>
                    <a:bodyPr/>
                    <a:lstStyle/>
                    <a:p>
                      <a:r>
                        <a:rPr lang="en-US" dirty="0" err="1"/>
                        <a:t>Bv</a:t>
                      </a:r>
                      <a:endParaRPr lang="en-US" dirty="0"/>
                    </a:p>
                  </a:txBody>
                  <a:tcPr/>
                </a:tc>
                <a:extLst>
                  <a:ext uri="{0D108BD9-81ED-4DB2-BD59-A6C34878D82A}">
                    <a16:rowId xmlns:a16="http://schemas.microsoft.com/office/drawing/2014/main" val="10001"/>
                  </a:ext>
                </a:extLst>
              </a:tr>
              <a:tr h="642629">
                <a:tc>
                  <a:txBody>
                    <a:bodyPr/>
                    <a:lstStyle/>
                    <a:p>
                      <a:r>
                        <a:rPr lang="en-US" dirty="0"/>
                        <a:t>11</a:t>
                      </a:r>
                    </a:p>
                  </a:txBody>
                  <a:tcPr/>
                </a:tc>
                <a:tc>
                  <a:txBody>
                    <a:bodyPr/>
                    <a:lstStyle/>
                    <a:p>
                      <a:r>
                        <a:rPr lang="en-US" dirty="0" err="1"/>
                        <a:t>Rahul</a:t>
                      </a:r>
                      <a:endParaRPr lang="en-US" dirty="0"/>
                    </a:p>
                  </a:txBody>
                  <a:tcPr/>
                </a:tc>
                <a:tc>
                  <a:txBody>
                    <a:bodyPr/>
                    <a:lstStyle/>
                    <a:p>
                      <a:r>
                        <a:rPr lang="en-US" dirty="0"/>
                        <a:t>21</a:t>
                      </a:r>
                    </a:p>
                  </a:txBody>
                  <a:tcPr/>
                </a:tc>
                <a:tc>
                  <a:txBody>
                    <a:bodyPr/>
                    <a:lstStyle/>
                    <a:p>
                      <a:r>
                        <a:rPr lang="en-US" dirty="0" err="1"/>
                        <a:t>Abes</a:t>
                      </a:r>
                      <a:endParaRPr lang="en-US" dirty="0"/>
                    </a:p>
                  </a:txBody>
                  <a:tcPr/>
                </a:tc>
                <a:extLst>
                  <a:ext uri="{0D108BD9-81ED-4DB2-BD59-A6C34878D82A}">
                    <a16:rowId xmlns:a16="http://schemas.microsoft.com/office/drawing/2014/main" val="10002"/>
                  </a:ext>
                </a:extLst>
              </a:tr>
              <a:tr h="642629">
                <a:tc>
                  <a:txBody>
                    <a:bodyPr/>
                    <a:lstStyle/>
                    <a:p>
                      <a:r>
                        <a:rPr lang="en-US" dirty="0"/>
                        <a:t>12</a:t>
                      </a:r>
                    </a:p>
                  </a:txBody>
                  <a:tcPr/>
                </a:tc>
                <a:tc>
                  <a:txBody>
                    <a:bodyPr/>
                    <a:lstStyle/>
                    <a:p>
                      <a:r>
                        <a:rPr lang="en-US" dirty="0" err="1"/>
                        <a:t>Amit</a:t>
                      </a:r>
                      <a:endParaRPr lang="en-US" dirty="0"/>
                    </a:p>
                  </a:txBody>
                  <a:tcPr/>
                </a:tc>
                <a:tc>
                  <a:txBody>
                    <a:bodyPr/>
                    <a:lstStyle/>
                    <a:p>
                      <a:r>
                        <a:rPr lang="en-US" dirty="0"/>
                        <a:t>22</a:t>
                      </a:r>
                    </a:p>
                  </a:txBody>
                  <a:tcPr/>
                </a:tc>
                <a:tc>
                  <a:txBody>
                    <a:bodyPr/>
                    <a:lstStyle/>
                    <a:p>
                      <a:r>
                        <a:rPr lang="en-US" dirty="0" err="1"/>
                        <a:t>Jss</a:t>
                      </a:r>
                      <a:endParaRPr lang="en-US" dirty="0"/>
                    </a:p>
                  </a:txBody>
                  <a:tcPr/>
                </a:tc>
                <a:extLst>
                  <a:ext uri="{0D108BD9-81ED-4DB2-BD59-A6C34878D82A}">
                    <a16:rowId xmlns:a16="http://schemas.microsoft.com/office/drawing/2014/main" val="10003"/>
                  </a:ext>
                </a:extLst>
              </a:tr>
              <a:tr h="642629">
                <a:tc>
                  <a:txBody>
                    <a:bodyPr/>
                    <a:lstStyle/>
                    <a:p>
                      <a:r>
                        <a:rPr lang="en-US" dirty="0"/>
                        <a:t>13</a:t>
                      </a:r>
                    </a:p>
                  </a:txBody>
                  <a:tcPr/>
                </a:tc>
                <a:tc>
                  <a:txBody>
                    <a:bodyPr/>
                    <a:lstStyle/>
                    <a:p>
                      <a:r>
                        <a:rPr lang="en-US" dirty="0" err="1"/>
                        <a:t>Simran</a:t>
                      </a:r>
                      <a:endParaRPr lang="en-US" dirty="0"/>
                    </a:p>
                  </a:txBody>
                  <a:tcPr/>
                </a:tc>
                <a:tc>
                  <a:txBody>
                    <a:bodyPr/>
                    <a:lstStyle/>
                    <a:p>
                      <a:r>
                        <a:rPr lang="en-US" dirty="0"/>
                        <a:t>23</a:t>
                      </a:r>
                    </a:p>
                  </a:txBody>
                  <a:tcPr/>
                </a:tc>
                <a:tc>
                  <a:txBody>
                    <a:bodyPr/>
                    <a:lstStyle/>
                    <a:p>
                      <a:r>
                        <a:rPr lang="en-US" dirty="0"/>
                        <a:t>its</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2 :    Guaranteed Access Rule</a:t>
            </a:r>
          </a:p>
        </p:txBody>
      </p:sp>
      <p:sp>
        <p:nvSpPr>
          <p:cNvPr id="56323" name="Rectangle 3"/>
          <p:cNvSpPr>
            <a:spLocks noGrp="1" noChangeArrowheads="1"/>
          </p:cNvSpPr>
          <p:nvPr>
            <p:ph type="subTitle" idx="1"/>
          </p:nvPr>
        </p:nvSpPr>
        <p:spPr>
          <a:xfrm>
            <a:off x="503238" y="1808163"/>
            <a:ext cx="8413750" cy="3789362"/>
          </a:xfrm>
        </p:spPr>
        <p:txBody>
          <a:bodyPr/>
          <a:lstStyle/>
          <a:p>
            <a:pPr algn="l" eaLnBrk="1" hangingPunct="1">
              <a:buFont typeface="Wingdings" pitchFamily="2" charset="2"/>
              <a:buChar char="v"/>
            </a:pPr>
            <a:r>
              <a:rPr lang="en-US" sz="2900" dirty="0">
                <a:latin typeface="+mj-lt"/>
              </a:rPr>
              <a:t>All data should be accessible without ambiguity. </a:t>
            </a:r>
          </a:p>
          <a:p>
            <a:pPr algn="l" eaLnBrk="1" hangingPunct="1">
              <a:buFont typeface="Wingdings" pitchFamily="2" charset="2"/>
              <a:buChar char="v"/>
            </a:pPr>
            <a:endParaRPr lang="en-US" sz="3000" dirty="0">
              <a:latin typeface="+mj-lt"/>
            </a:endParaRPr>
          </a:p>
          <a:p>
            <a:pPr algn="l" eaLnBrk="1" hangingPunct="1">
              <a:buFont typeface="Wingdings" pitchFamily="2" charset="2"/>
              <a:buChar char="v"/>
            </a:pPr>
            <a:r>
              <a:rPr lang="en-US" sz="3000" dirty="0">
                <a:latin typeface="+mj-lt"/>
              </a:rPr>
              <a:t>This can be accomplished through a combination of the table name, primary key and column name.</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1541463" y="0"/>
            <a:ext cx="7602537" cy="838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3: </a:t>
            </a:r>
            <a:r>
              <a:rPr lang="en-US" sz="3000" b="1"/>
              <a:t>Systematic treatment of null values</a:t>
            </a:r>
          </a:p>
        </p:txBody>
      </p:sp>
      <p:sp>
        <p:nvSpPr>
          <p:cNvPr id="57347" name="Rectangle 3"/>
          <p:cNvSpPr>
            <a:spLocks noGrp="1" noChangeArrowheads="1"/>
          </p:cNvSpPr>
          <p:nvPr>
            <p:ph type="subTitle" idx="1"/>
          </p:nvPr>
        </p:nvSpPr>
        <p:spPr>
          <a:xfrm>
            <a:off x="503238" y="1128713"/>
            <a:ext cx="8231187" cy="5002212"/>
          </a:xfrm>
        </p:spPr>
        <p:txBody>
          <a:bodyPr/>
          <a:lstStyle/>
          <a:p>
            <a:pPr algn="l" eaLnBrk="1" hangingPunct="1">
              <a:buFont typeface="Wingdings" pitchFamily="2" charset="2"/>
              <a:buChar char="v"/>
            </a:pPr>
            <a:r>
              <a:rPr lang="en-US" b="1" dirty="0">
                <a:latin typeface="+mj-lt"/>
              </a:rPr>
              <a:t>  </a:t>
            </a:r>
            <a:r>
              <a:rPr lang="en-US" dirty="0">
                <a:latin typeface="+mj-lt"/>
              </a:rPr>
              <a:t>A field should be allowed to remain empty. This involves the support of null value, which is distinct from an empty string or a number with a value of zero.</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Most database implementations support the concept of a not –null field constraint that prevent null values in a specific table column.</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468313" y="1233488"/>
            <a:ext cx="8174037" cy="5075237"/>
          </a:xfrm>
        </p:spPr>
        <p:txBody>
          <a:bodyPr/>
          <a:lstStyle/>
          <a:p>
            <a:pPr algn="l">
              <a:lnSpc>
                <a:spcPct val="90000"/>
              </a:lnSpc>
              <a:buFont typeface="Arial" pitchFamily="34" charset="0"/>
              <a:buChar char="•"/>
            </a:pPr>
            <a:r>
              <a:rPr lang="en-US" dirty="0">
                <a:latin typeface="Times New Roman" pitchFamily="18" charset="0"/>
              </a:rPr>
              <a:t>DBMS designers and implementers</a:t>
            </a:r>
          </a:p>
          <a:p>
            <a:pPr algn="l">
              <a:lnSpc>
                <a:spcPct val="90000"/>
              </a:lnSpc>
              <a:buFont typeface="Arial" pitchFamily="34" charset="0"/>
              <a:buChar char="•"/>
            </a:pPr>
            <a:r>
              <a:rPr lang="en-US" dirty="0">
                <a:latin typeface="Times New Roman" pitchFamily="18" charset="0"/>
              </a:rPr>
              <a:t>Database administrator (DBA)</a:t>
            </a:r>
          </a:p>
          <a:p>
            <a:pPr lvl="1">
              <a:lnSpc>
                <a:spcPct val="90000"/>
              </a:lnSpc>
            </a:pPr>
            <a:r>
              <a:rPr lang="en-US" dirty="0">
                <a:latin typeface="Times New Roman" pitchFamily="18" charset="0"/>
              </a:rPr>
              <a:t>“</a:t>
            </a:r>
            <a:r>
              <a:rPr lang="en-US" dirty="0" err="1">
                <a:latin typeface="Times New Roman" pitchFamily="18" charset="0"/>
              </a:rPr>
              <a:t>superuser</a:t>
            </a:r>
            <a:r>
              <a:rPr lang="en-US" dirty="0">
                <a:latin typeface="Times New Roman" pitchFamily="18" charset="0"/>
              </a:rPr>
              <a:t>” of a database, similar to a system administrator.</a:t>
            </a:r>
          </a:p>
          <a:p>
            <a:pPr lvl="1">
              <a:lnSpc>
                <a:spcPct val="90000"/>
              </a:lnSpc>
            </a:pPr>
            <a:r>
              <a:rPr lang="en-US" dirty="0">
                <a:latin typeface="Times New Roman" pitchFamily="18" charset="0"/>
              </a:rPr>
              <a:t>Define schemas, views, authorization, indexes, tuning parameters, etc.</a:t>
            </a:r>
          </a:p>
          <a:p>
            <a:pPr algn="l">
              <a:lnSpc>
                <a:spcPct val="90000"/>
              </a:lnSpc>
              <a:buFont typeface="Arial" pitchFamily="34" charset="0"/>
              <a:buChar char="•"/>
            </a:pPr>
            <a:r>
              <a:rPr lang="en-US" dirty="0">
                <a:latin typeface="Times New Roman" pitchFamily="18" charset="0"/>
              </a:rPr>
              <a:t>Application programmers</a:t>
            </a:r>
          </a:p>
          <a:p>
            <a:pPr algn="l">
              <a:lnSpc>
                <a:spcPct val="90000"/>
              </a:lnSpc>
              <a:buFont typeface="Arial" pitchFamily="34" charset="0"/>
              <a:buChar char="•"/>
            </a:pPr>
            <a:r>
              <a:rPr lang="en-US" dirty="0">
                <a:latin typeface="Times New Roman" pitchFamily="18" charset="0"/>
              </a:rPr>
              <a:t>End users</a:t>
            </a:r>
          </a:p>
        </p:txBody>
      </p:sp>
      <p:sp>
        <p:nvSpPr>
          <p:cNvPr id="6" name="Rectangle 2"/>
          <p:cNvSpPr txBox="1">
            <a:spLocks noChangeArrowheads="1"/>
          </p:cNvSpPr>
          <p:nvPr/>
        </p:nvSpPr>
        <p:spPr bwMode="auto">
          <a:xfrm>
            <a:off x="1614488" y="0"/>
            <a:ext cx="7529512"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Users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bwMode="auto">
          <a:xfrm>
            <a:off x="1541463" y="0"/>
            <a:ext cx="7602537" cy="982663"/>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400" b="1" dirty="0"/>
              <a:t>Rule 4: Dynamic on-line catalog based on the relational model</a:t>
            </a:r>
            <a:r>
              <a:rPr lang="en-US" sz="2400" dirty="0"/>
              <a:t> </a:t>
            </a:r>
          </a:p>
        </p:txBody>
      </p:sp>
      <p:sp>
        <p:nvSpPr>
          <p:cNvPr id="58371" name="Rectangle 3"/>
          <p:cNvSpPr>
            <a:spLocks noGrp="1" noChangeArrowheads="1"/>
          </p:cNvSpPr>
          <p:nvPr>
            <p:ph type="subTitle" idx="1"/>
          </p:nvPr>
        </p:nvSpPr>
        <p:spPr>
          <a:xfrm>
            <a:off x="263525" y="1019175"/>
            <a:ext cx="8543925" cy="5148263"/>
          </a:xfrm>
        </p:spPr>
        <p:txBody>
          <a:bodyPr/>
          <a:lstStyle/>
          <a:p>
            <a:pPr algn="l" eaLnBrk="1" hangingPunct="1">
              <a:buFont typeface="Wingdings" pitchFamily="2" charset="2"/>
              <a:buChar char="v"/>
            </a:pPr>
            <a:r>
              <a:rPr lang="en-US" sz="2400" b="1" dirty="0">
                <a:latin typeface="+mj-lt"/>
              </a:rPr>
              <a:t>  </a:t>
            </a:r>
            <a:r>
              <a:rPr lang="en-US" sz="2400" dirty="0">
                <a:latin typeface="+mj-lt"/>
              </a:rPr>
              <a:t>A relational database must provide access to its structure through the same tools that are used to access the data.</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 This is usually accomplished by storing the structure definition with in special system tables.</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These tables are created owned and maintained by the DBMS. They can be accessed by the users in the same  manner as ordinary tables, depending on the user’s privileges.</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bwMode="auto">
          <a:xfrm>
            <a:off x="1504950" y="0"/>
            <a:ext cx="7639050" cy="87312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800" b="1"/>
              <a:t>Rule 5 :</a:t>
            </a:r>
            <a:r>
              <a:rPr lang="en-US" sz="2800"/>
              <a:t> </a:t>
            </a:r>
            <a:r>
              <a:rPr lang="en-US" sz="2800" b="1"/>
              <a:t>Comprehensive data sub-language Rule</a:t>
            </a:r>
          </a:p>
        </p:txBody>
      </p:sp>
      <p:sp>
        <p:nvSpPr>
          <p:cNvPr id="59395" name="Rectangle 3"/>
          <p:cNvSpPr>
            <a:spLocks noGrp="1" noChangeArrowheads="1"/>
          </p:cNvSpPr>
          <p:nvPr>
            <p:ph type="subTitle" idx="1"/>
          </p:nvPr>
        </p:nvSpPr>
        <p:spPr>
          <a:xfrm>
            <a:off x="373063" y="1673225"/>
            <a:ext cx="8470900" cy="4603750"/>
          </a:xfrm>
        </p:spPr>
        <p:txBody>
          <a:bodyPr/>
          <a:lstStyle/>
          <a:p>
            <a:pPr algn="l" eaLnBrk="1" hangingPunct="1">
              <a:buFont typeface="Wingdings" pitchFamily="2" charset="2"/>
              <a:buChar char="v"/>
            </a:pPr>
            <a:r>
              <a:rPr lang="en-US" dirty="0">
                <a:latin typeface="+mj-lt"/>
              </a:rPr>
              <a:t> The database must support at least one clearly defined language that include functionality for data </a:t>
            </a:r>
            <a:r>
              <a:rPr lang="en-US" b="1" dirty="0">
                <a:latin typeface="+mj-lt"/>
              </a:rPr>
              <a:t>definition</a:t>
            </a:r>
            <a:r>
              <a:rPr lang="en-US" dirty="0">
                <a:latin typeface="+mj-lt"/>
              </a:rPr>
              <a:t>, data </a:t>
            </a:r>
            <a:r>
              <a:rPr lang="en-US" b="1" dirty="0">
                <a:latin typeface="+mj-lt"/>
              </a:rPr>
              <a:t>manipulation</a:t>
            </a:r>
            <a:r>
              <a:rPr lang="en-US" dirty="0">
                <a:latin typeface="+mj-lt"/>
              </a:rPr>
              <a:t>, data </a:t>
            </a:r>
            <a:r>
              <a:rPr lang="en-US" b="1" dirty="0">
                <a:latin typeface="+mj-lt"/>
              </a:rPr>
              <a:t>integrity</a:t>
            </a:r>
            <a:r>
              <a:rPr lang="en-US" dirty="0">
                <a:latin typeface="+mj-lt"/>
              </a:rPr>
              <a:t> and data </a:t>
            </a:r>
            <a:r>
              <a:rPr lang="en-US" b="1" dirty="0">
                <a:latin typeface="+mj-lt"/>
              </a:rPr>
              <a:t>transaction</a:t>
            </a:r>
            <a:r>
              <a:rPr lang="en-US" dirty="0">
                <a:latin typeface="+mj-lt"/>
              </a:rPr>
              <a:t> control.</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All commercial relational databases use forms of standard SQL( structure Query Language) as their supported comprehensive language.</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bwMode="auto">
          <a:xfrm>
            <a:off x="1614488" y="0"/>
            <a:ext cx="7529512"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200" b="1" dirty="0"/>
              <a:t>Rule 6 : View updating Rule</a:t>
            </a:r>
          </a:p>
        </p:txBody>
      </p:sp>
      <p:sp>
        <p:nvSpPr>
          <p:cNvPr id="60419" name="Rectangle 3"/>
          <p:cNvSpPr>
            <a:spLocks noGrp="1" noChangeArrowheads="1"/>
          </p:cNvSpPr>
          <p:nvPr>
            <p:ph type="subTitle" idx="1"/>
          </p:nvPr>
        </p:nvSpPr>
        <p:spPr>
          <a:xfrm>
            <a:off x="482600" y="1092200"/>
            <a:ext cx="8470900" cy="5075238"/>
          </a:xfrm>
        </p:spPr>
        <p:txBody>
          <a:bodyPr/>
          <a:lstStyle/>
          <a:p>
            <a:pPr algn="l" eaLnBrk="1" hangingPunct="1">
              <a:buFont typeface="Wingdings" pitchFamily="2" charset="2"/>
              <a:buChar char="v"/>
            </a:pPr>
            <a:r>
              <a:rPr lang="en-US" dirty="0">
                <a:latin typeface="+mj-lt"/>
              </a:rPr>
              <a:t> Data can be presented into different logical combinations called views.</a:t>
            </a:r>
          </a:p>
          <a:p>
            <a:pPr algn="l" eaLnBrk="1" hangingPunct="1"/>
            <a:endParaRPr lang="en-US" dirty="0">
              <a:latin typeface="+mj-lt"/>
            </a:endParaRPr>
          </a:p>
          <a:p>
            <a:pPr algn="l" eaLnBrk="1" hangingPunct="1">
              <a:buFont typeface="Wingdings" pitchFamily="2" charset="2"/>
              <a:buChar char="v"/>
            </a:pPr>
            <a:r>
              <a:rPr lang="en-US" dirty="0">
                <a:latin typeface="+mj-lt"/>
              </a:rPr>
              <a:t> Each view should support the same full range of data manipulation that has direct access to a table available.</a:t>
            </a:r>
          </a:p>
          <a:p>
            <a:pPr algn="l" eaLnBrk="1" hangingPunct="1"/>
            <a:endParaRPr lang="en-US" dirty="0">
              <a:latin typeface="+mj-lt"/>
            </a:endParaRPr>
          </a:p>
          <a:p>
            <a:pPr algn="l" eaLnBrk="1" hangingPunct="1">
              <a:buFont typeface="Wingdings" pitchFamily="2" charset="2"/>
              <a:buChar char="v"/>
            </a:pPr>
            <a:r>
              <a:rPr lang="en-US" dirty="0">
                <a:latin typeface="+mj-lt"/>
              </a:rPr>
              <a:t> In practical, providing update and delete access to logical views is difficult and is not fully supported by current database.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1358900" y="0"/>
            <a:ext cx="7566025" cy="101917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3000" b="1"/>
              <a:t>Rule 7 :</a:t>
            </a:r>
            <a:r>
              <a:rPr lang="en-US" sz="3000"/>
              <a:t> </a:t>
            </a:r>
            <a:r>
              <a:rPr lang="en-US" sz="3000" b="1"/>
              <a:t>High-level Insert, Update and Delete</a:t>
            </a:r>
            <a:r>
              <a:rPr lang="en-US" sz="3000"/>
              <a:t> </a:t>
            </a:r>
          </a:p>
        </p:txBody>
      </p:sp>
      <p:sp>
        <p:nvSpPr>
          <p:cNvPr id="61443" name="Rectangle 3"/>
          <p:cNvSpPr>
            <a:spLocks noGrp="1" noChangeArrowheads="1"/>
          </p:cNvSpPr>
          <p:nvPr>
            <p:ph type="subTitle" idx="1"/>
          </p:nvPr>
        </p:nvSpPr>
        <p:spPr>
          <a:xfrm>
            <a:off x="409575" y="1238250"/>
            <a:ext cx="8397875" cy="5075238"/>
          </a:xfrm>
        </p:spPr>
        <p:txBody>
          <a:bodyPr/>
          <a:lstStyle/>
          <a:p>
            <a:pPr algn="l" eaLnBrk="1" hangingPunct="1">
              <a:buFont typeface="Wingdings" pitchFamily="2" charset="2"/>
              <a:buChar char="v"/>
            </a:pPr>
            <a:r>
              <a:rPr lang="en-US" dirty="0">
                <a:latin typeface="+mj-lt"/>
              </a:rPr>
              <a:t> Data can be retrieved from a relational database in sets constructed of data from multiple rows and multiple tables.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This rule states that insert, update, delete operations should be supported for any retrievable set rather just for a single row in a single table.</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8 : Physical data independence</a:t>
            </a:r>
            <a:r>
              <a:rPr lang="en-US" sz="3200" dirty="0"/>
              <a:t> </a:t>
            </a:r>
          </a:p>
        </p:txBody>
      </p:sp>
      <p:sp>
        <p:nvSpPr>
          <p:cNvPr id="62467" name="Rectangle 3"/>
          <p:cNvSpPr>
            <a:spLocks noGrp="1" noChangeArrowheads="1"/>
          </p:cNvSpPr>
          <p:nvPr>
            <p:ph type="subTitle" idx="1"/>
          </p:nvPr>
        </p:nvSpPr>
        <p:spPr>
          <a:xfrm>
            <a:off x="190500" y="1092200"/>
            <a:ext cx="8763000" cy="4491038"/>
          </a:xfrm>
        </p:spPr>
        <p:txBody>
          <a:bodyPr/>
          <a:lstStyle/>
          <a:p>
            <a:pPr eaLnBrk="1" hangingPunct="1"/>
            <a:endParaRPr lang="en-US" dirty="0">
              <a:latin typeface="+mj-lt"/>
            </a:endParaRPr>
          </a:p>
          <a:p>
            <a:pPr algn="l" eaLnBrk="1" hangingPunct="1">
              <a:buFont typeface="Wingdings" pitchFamily="2" charset="2"/>
              <a:buChar char="v"/>
            </a:pPr>
            <a:r>
              <a:rPr lang="en-US" dirty="0">
                <a:latin typeface="+mj-lt"/>
              </a:rPr>
              <a:t>The user is isolated from the physical method of storing and retrieving information from the database.</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sz="2700" dirty="0">
                <a:latin typeface="+mj-lt"/>
              </a:rPr>
              <a:t> Changes can be made to the underlying architecture   ( hardware, disk storage methods) without affecting how the user accesses it.</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9 : 	  Logical Data Independence.</a:t>
            </a:r>
          </a:p>
        </p:txBody>
      </p:sp>
      <p:sp>
        <p:nvSpPr>
          <p:cNvPr id="63491" name="Rectangle 3"/>
          <p:cNvSpPr>
            <a:spLocks noGrp="1" noChangeArrowheads="1"/>
          </p:cNvSpPr>
          <p:nvPr>
            <p:ph type="subTitle" idx="1"/>
          </p:nvPr>
        </p:nvSpPr>
        <p:spPr>
          <a:xfrm>
            <a:off x="373063" y="1092200"/>
            <a:ext cx="8470900" cy="4491038"/>
          </a:xfrm>
        </p:spPr>
        <p:txBody>
          <a:bodyPr/>
          <a:lstStyle/>
          <a:p>
            <a:pPr algn="l" eaLnBrk="1" hangingPunct="1">
              <a:buFont typeface="Wingdings" pitchFamily="2" charset="2"/>
              <a:buChar char="v"/>
            </a:pPr>
            <a:r>
              <a:rPr lang="en-US"/>
              <a:t> How the data is viewed should not be changed when the logical structure (table’s structure) of the database changes. </a:t>
            </a:r>
          </a:p>
          <a:p>
            <a:pPr algn="l" eaLnBrk="1" hangingPunct="1"/>
            <a:endParaRPr lang="en-US"/>
          </a:p>
          <a:p>
            <a:pPr algn="l" eaLnBrk="1" hangingPunct="1">
              <a:buFont typeface="Wingdings" pitchFamily="2" charset="2"/>
              <a:buChar char="v"/>
            </a:pPr>
            <a:r>
              <a:rPr lang="en-US"/>
              <a:t> This rule is difficult to satisfy.</a:t>
            </a:r>
          </a:p>
          <a:p>
            <a:pPr algn="l" eaLnBrk="1" hangingPunct="1">
              <a:buFont typeface="Wingdings" pitchFamily="2" charset="2"/>
              <a:buChar char="v"/>
            </a:pPr>
            <a:endParaRPr lang="en-US"/>
          </a:p>
          <a:p>
            <a:pPr algn="l" eaLnBrk="1" hangingPunct="1">
              <a:buFont typeface="Wingdings" pitchFamily="2" charset="2"/>
              <a:buChar char="v"/>
            </a:pPr>
            <a:r>
              <a:rPr lang="en-US"/>
              <a:t> Most databases rely on strong ties between the data viewed  and the actual structure of underlying tables.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10 : 		Integrity Independence</a:t>
            </a:r>
            <a:br>
              <a:rPr lang="en-US" sz="3200" b="1"/>
            </a:br>
            <a:endParaRPr lang="en-US" sz="3200" b="1"/>
          </a:p>
        </p:txBody>
      </p:sp>
      <p:sp>
        <p:nvSpPr>
          <p:cNvPr id="64515" name="Rectangle 3"/>
          <p:cNvSpPr>
            <a:spLocks noGrp="1" noChangeArrowheads="1"/>
          </p:cNvSpPr>
          <p:nvPr>
            <p:ph type="subTitle" idx="1"/>
          </p:nvPr>
        </p:nvSpPr>
        <p:spPr>
          <a:xfrm>
            <a:off x="373063" y="1128713"/>
            <a:ext cx="8507412" cy="5038725"/>
          </a:xfrm>
        </p:spPr>
        <p:txBody>
          <a:bodyPr/>
          <a:lstStyle/>
          <a:p>
            <a:pPr algn="l" eaLnBrk="1" hangingPunct="1">
              <a:buFont typeface="Wingdings" pitchFamily="2" charset="2"/>
              <a:buChar char="v"/>
            </a:pPr>
            <a:r>
              <a:rPr lang="en-US"/>
              <a:t> SQL should support </a:t>
            </a:r>
            <a:r>
              <a:rPr lang="en-US" b="1"/>
              <a:t>constraints</a:t>
            </a:r>
            <a:r>
              <a:rPr lang="en-US"/>
              <a:t> on user input that maintain database integrity.</a:t>
            </a:r>
          </a:p>
          <a:p>
            <a:pPr algn="l" eaLnBrk="1" hangingPunct="1">
              <a:buFont typeface="Wingdings" pitchFamily="2" charset="2"/>
              <a:buChar char="v"/>
            </a:pPr>
            <a:endParaRPr lang="en-US"/>
          </a:p>
          <a:p>
            <a:pPr algn="l" eaLnBrk="1" hangingPunct="1">
              <a:buFont typeface="Wingdings" pitchFamily="2" charset="2"/>
              <a:buChar char="v"/>
            </a:pPr>
            <a:r>
              <a:rPr lang="en-US"/>
              <a:t> At a minimum, all databases do preserve two constraints through SQL.</a:t>
            </a:r>
          </a:p>
          <a:p>
            <a:pPr algn="l" eaLnBrk="1" hangingPunct="1"/>
            <a:endParaRPr lang="en-US"/>
          </a:p>
          <a:p>
            <a:pPr algn="l" eaLnBrk="1" hangingPunct="1">
              <a:buFont typeface="Wingdings" pitchFamily="2" charset="2"/>
              <a:buChar char="v"/>
            </a:pPr>
            <a:r>
              <a:rPr lang="en-US"/>
              <a:t> Primary key should be not null and unique.</a:t>
            </a:r>
          </a:p>
          <a:p>
            <a:pPr algn="l" eaLnBrk="1" hangingPunct="1">
              <a:buFont typeface="Wingdings" pitchFamily="2" charset="2"/>
              <a:buChar char="v"/>
            </a:pPr>
            <a:r>
              <a:rPr lang="en-US"/>
              <a:t> If a foreign key is defined in one table, any value in it must exist as a primary key in another table.</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bwMode="auto">
          <a:xfrm>
            <a:off x="1541463" y="0"/>
            <a:ext cx="7602537"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11 : 	     Distribution Independence</a:t>
            </a:r>
            <a:r>
              <a:rPr lang="en-US" sz="3200"/>
              <a:t> </a:t>
            </a:r>
          </a:p>
        </p:txBody>
      </p:sp>
      <p:sp>
        <p:nvSpPr>
          <p:cNvPr id="65539" name="Rectangle 3"/>
          <p:cNvSpPr>
            <a:spLocks noGrp="1" noChangeArrowheads="1"/>
          </p:cNvSpPr>
          <p:nvPr>
            <p:ph type="subTitle" idx="1"/>
          </p:nvPr>
        </p:nvSpPr>
        <p:spPr>
          <a:xfrm>
            <a:off x="774700" y="1128713"/>
            <a:ext cx="8069263" cy="5002212"/>
          </a:xfrm>
        </p:spPr>
        <p:txBody>
          <a:bodyPr/>
          <a:lstStyle/>
          <a:p>
            <a:pPr algn="l" eaLnBrk="1" hangingPunct="1"/>
            <a:endParaRPr lang="en-US"/>
          </a:p>
          <a:p>
            <a:pPr algn="l" eaLnBrk="1" hangingPunct="1">
              <a:buFont typeface="Wingdings" pitchFamily="2" charset="2"/>
              <a:buChar char="v"/>
            </a:pPr>
            <a:r>
              <a:rPr lang="en-US"/>
              <a:t> A user should be totally unaware of whether or not the database is distributed ( whether parts  of the database exist in multiple locations).</a:t>
            </a:r>
          </a:p>
          <a:p>
            <a:pPr algn="l" eaLnBrk="1" hangingPunct="1">
              <a:buFont typeface="Wingdings" pitchFamily="2" charset="2"/>
              <a:buChar char="v"/>
            </a:pPr>
            <a:endParaRPr lang="en-US"/>
          </a:p>
          <a:p>
            <a:pPr algn="l" eaLnBrk="1" hangingPunct="1">
              <a:buFont typeface="Wingdings" pitchFamily="2" charset="2"/>
              <a:buChar char="v"/>
            </a:pPr>
            <a:r>
              <a:rPr lang="en-US"/>
              <a:t> A variety of reasons make this rule difficult to implement.</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12:</a:t>
            </a:r>
            <a:r>
              <a:rPr lang="en-US" sz="3200" dirty="0"/>
              <a:t> </a:t>
            </a:r>
            <a:r>
              <a:rPr lang="en-US" sz="3200" b="1" dirty="0"/>
              <a:t>The Non subversion rule</a:t>
            </a:r>
          </a:p>
        </p:txBody>
      </p:sp>
      <p:sp>
        <p:nvSpPr>
          <p:cNvPr id="66563" name="Rectangle 3"/>
          <p:cNvSpPr>
            <a:spLocks noGrp="1" noChangeArrowheads="1"/>
          </p:cNvSpPr>
          <p:nvPr>
            <p:ph type="subTitle" idx="1"/>
          </p:nvPr>
        </p:nvSpPr>
        <p:spPr>
          <a:xfrm>
            <a:off x="300038" y="1592263"/>
            <a:ext cx="8470900" cy="4351337"/>
          </a:xfrm>
        </p:spPr>
        <p:txBody>
          <a:bodyPr/>
          <a:lstStyle/>
          <a:p>
            <a:pPr lvl="1" eaLnBrk="1" hangingPunct="1">
              <a:buFont typeface="Wingdings" pitchFamily="2" charset="2"/>
              <a:buChar char="v"/>
            </a:pPr>
            <a:r>
              <a:rPr lang="en-US" sz="2800"/>
              <a:t>There should be no way to modify the database structure other than through the multiple row database language( SQL).</a:t>
            </a:r>
          </a:p>
          <a:p>
            <a:pPr lvl="1" eaLnBrk="1" hangingPunct="1">
              <a:buFont typeface="Wingdings" pitchFamily="2" charset="2"/>
              <a:buChar char="v"/>
            </a:pPr>
            <a:endParaRPr lang="en-US" sz="2800"/>
          </a:p>
          <a:p>
            <a:pPr lvl="1" eaLnBrk="1" hangingPunct="1">
              <a:buFont typeface="Wingdings" pitchFamily="2" charset="2"/>
              <a:buNone/>
            </a:pPr>
            <a:endParaRPr lang="en-US" sz="2800"/>
          </a:p>
          <a:p>
            <a:pPr lvl="1" eaLnBrk="1" hangingPunct="1">
              <a:buFont typeface="Wingdings" pitchFamily="2" charset="2"/>
              <a:buChar char="v"/>
            </a:pPr>
            <a:r>
              <a:rPr lang="en-US" sz="2800"/>
              <a:t>Most databases today support administrative tools that allows some direct manipulation of the data structure.</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242888" y="1014413"/>
            <a:ext cx="8455081" cy="5224462"/>
          </a:xfrm>
        </p:spPr>
        <p:txBody>
          <a:bodyPr/>
          <a:lstStyle/>
          <a:p>
            <a:pPr algn="just">
              <a:lnSpc>
                <a:spcPct val="80000"/>
              </a:lnSpc>
              <a:buFontTx/>
              <a:buNone/>
            </a:pPr>
            <a:endParaRPr lang="en-US" altLang="ja-JP" sz="2400" dirty="0">
              <a:latin typeface="+mj-lt"/>
              <a:ea typeface="ＭＳ Ｐゴシック" charset="-128"/>
            </a:endParaRPr>
          </a:p>
          <a:p>
            <a:pPr algn="just">
              <a:lnSpc>
                <a:spcPct val="80000"/>
              </a:lnSpc>
              <a:buFontTx/>
              <a:buNone/>
            </a:pPr>
            <a:r>
              <a:rPr lang="en-US" altLang="ja-JP" sz="2400" dirty="0">
                <a:latin typeface="+mj-lt"/>
                <a:ea typeface="ＭＳ Ｐゴシック" charset="-128"/>
              </a:rPr>
              <a:t>Q.1 What is data independence?</a:t>
            </a:r>
          </a:p>
          <a:p>
            <a:pPr algn="just">
              <a:lnSpc>
                <a:spcPct val="80000"/>
              </a:lnSpc>
              <a:buFontTx/>
              <a:buNone/>
            </a:pPr>
            <a:r>
              <a:rPr lang="en-US" altLang="ja-JP" sz="2400" dirty="0">
                <a:latin typeface="+mj-lt"/>
                <a:ea typeface="ＭＳ Ｐゴシック" charset="-128"/>
              </a:rPr>
              <a:t>Q.2.What do you mean by DBMS?</a:t>
            </a:r>
          </a:p>
          <a:p>
            <a:pPr>
              <a:lnSpc>
                <a:spcPct val="80000"/>
              </a:lnSpc>
              <a:buFontTx/>
              <a:buNone/>
            </a:pPr>
            <a:r>
              <a:rPr lang="en-US" altLang="ja-JP" sz="2400" dirty="0">
                <a:latin typeface="+mj-lt"/>
                <a:ea typeface="ＭＳ Ｐゴシック" charset="-128"/>
              </a:rPr>
              <a:t>Q.3What is the difference between Generalization  and specialization?</a:t>
            </a:r>
          </a:p>
          <a:p>
            <a:pPr algn="just">
              <a:lnSpc>
                <a:spcPct val="80000"/>
              </a:lnSpc>
              <a:buFontTx/>
              <a:buNone/>
            </a:pPr>
            <a:r>
              <a:rPr lang="en-US" altLang="ja-JP" sz="2400" dirty="0">
                <a:latin typeface="+mj-lt"/>
                <a:ea typeface="ＭＳ Ｐゴシック" charset="-128"/>
              </a:rPr>
              <a:t>Q.4 Describe the characteristics of DBMS.</a:t>
            </a:r>
          </a:p>
          <a:p>
            <a:pPr algn="just">
              <a:lnSpc>
                <a:spcPct val="80000"/>
              </a:lnSpc>
              <a:buFontTx/>
              <a:buNone/>
            </a:pPr>
            <a:r>
              <a:rPr lang="en-US" altLang="ja-JP" sz="2400" dirty="0">
                <a:latin typeface="+mj-lt"/>
                <a:ea typeface="ＭＳ Ｐゴシック" charset="-128"/>
              </a:rPr>
              <a:t>Q.5 Explain all components of E-R Diagram.</a:t>
            </a:r>
          </a:p>
          <a:p>
            <a:pPr algn="just">
              <a:lnSpc>
                <a:spcPct val="80000"/>
              </a:lnSpc>
              <a:buFontTx/>
              <a:buNone/>
            </a:pPr>
            <a:r>
              <a:rPr lang="en-US" altLang="ja-JP" sz="2400" dirty="0">
                <a:latin typeface="+mj-lt"/>
                <a:ea typeface="ＭＳ Ｐゴシック" charset="-128"/>
              </a:rPr>
              <a:t>Q.6 What is role of keys in DBMS and explain how many types of keys are there?</a:t>
            </a:r>
          </a:p>
          <a:p>
            <a:pPr algn="just">
              <a:lnSpc>
                <a:spcPct val="80000"/>
              </a:lnSpc>
              <a:buFontTx/>
              <a:buNone/>
            </a:pPr>
            <a:r>
              <a:rPr lang="en-US" altLang="ja-JP" sz="2400" dirty="0">
                <a:latin typeface="+mj-lt"/>
                <a:ea typeface="ＭＳ Ｐゴシック" charset="-128"/>
              </a:rPr>
              <a:t>     </a:t>
            </a:r>
          </a:p>
        </p:txBody>
      </p:sp>
      <p:sp>
        <p:nvSpPr>
          <p:cNvPr id="76803" name="Rectangle 3"/>
          <p:cNvSpPr>
            <a:spLocks noChangeArrowheads="1"/>
          </p:cNvSpPr>
          <p:nvPr/>
        </p:nvSpPr>
        <p:spPr bwMode="auto">
          <a:xfrm>
            <a:off x="2743200" y="0"/>
            <a:ext cx="3962400" cy="769938"/>
          </a:xfrm>
          <a:prstGeom prst="rect">
            <a:avLst/>
          </a:prstGeom>
          <a:noFill/>
          <a:ln w="12700">
            <a:noFill/>
            <a:miter lim="800000"/>
            <a:headEnd/>
            <a:tailEnd/>
          </a:ln>
        </p:spPr>
        <p:txBody>
          <a:bodyPr wrap="none">
            <a:spAutoFit/>
          </a:bodyPr>
          <a:lstStyle/>
          <a:p>
            <a:r>
              <a:rPr lang="en-US" altLang="ja-JP" sz="4400">
                <a:solidFill>
                  <a:srgbClr val="FFFF00"/>
                </a:solidFill>
                <a:ea typeface="ＭＳ Ｐゴシック" charset="-128"/>
              </a:rPr>
              <a:t>Short Questions:</a:t>
            </a:r>
            <a:endParaRPr lang="en-US" sz="4400">
              <a:solidFill>
                <a:srgbClr val="FFFF00"/>
              </a:solidFill>
              <a:latin typeface="Avant Garde" charset="0"/>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Theme1">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575383-F9AF-43A9-8AD3-343DAFC8D0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D9FB3-3364-4E9B-8428-944F76AF0E9D}">
  <ds:schemaRefs>
    <ds:schemaRef ds:uri="http://schemas.microsoft.com/sharepoint/v3/contenttype/forms"/>
  </ds:schemaRefs>
</ds:datastoreItem>
</file>

<file path=customXml/itemProps3.xml><?xml version="1.0" encoding="utf-8"?>
<ds:datastoreItem xmlns:ds="http://schemas.openxmlformats.org/officeDocument/2006/customXml" ds:itemID="{4951892B-667E-4A1D-9DC4-BE9D2E61DFC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5089180</TotalTime>
  <Words>5784</Words>
  <Application>Microsoft Office PowerPoint</Application>
  <PresentationFormat>On-screen Show (4:3)</PresentationFormat>
  <Paragraphs>870</Paragraphs>
  <Slides>100</Slides>
  <Notes>28</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Theme1</vt:lpstr>
      <vt:lpstr>Data Base Management System (DBMS)  Unit -1</vt:lpstr>
      <vt:lpstr>Data Base Management System</vt:lpstr>
      <vt:lpstr>Use of DBMS</vt:lpstr>
      <vt:lpstr>PowerPoint Presentation</vt:lpstr>
      <vt:lpstr>Advantages of Using DBMS</vt:lpstr>
      <vt:lpstr>PowerPoint Presentation</vt:lpstr>
      <vt:lpstr>Classification of DBMS</vt:lpstr>
      <vt:lpstr>DBMS Overview</vt:lpstr>
      <vt:lpstr>PowerPoint Presentation</vt:lpstr>
      <vt:lpstr>PowerPoint Presentation</vt:lpstr>
      <vt:lpstr>Data Abstraction</vt:lpstr>
      <vt:lpstr>PowerPoint Presentation</vt:lpstr>
      <vt:lpstr>PowerPoint Presentation</vt:lpstr>
      <vt:lpstr>PowerPoint Presentation</vt:lpstr>
      <vt:lpstr>PowerPoint Presentation</vt:lpstr>
      <vt:lpstr>Mapping between views</vt:lpstr>
      <vt:lpstr>DBMS Interface </vt:lpstr>
      <vt:lpstr>DBMS Languages</vt:lpstr>
      <vt:lpstr>PowerPoint Presentation</vt:lpstr>
      <vt:lpstr>PowerPoint Presentation</vt:lpstr>
      <vt:lpstr>PowerPoint Presentation</vt:lpstr>
      <vt:lpstr>Disadvantages of flat files</vt:lpstr>
      <vt:lpstr>PowerPoint Presentation</vt:lpstr>
      <vt:lpstr>PowerPoint Presentation</vt:lpstr>
      <vt:lpstr>Drawbacks: Hierarchical DBMS</vt:lpstr>
      <vt:lpstr>Network Data Model</vt:lpstr>
      <vt:lpstr>PowerPoint Presentation</vt:lpstr>
      <vt:lpstr>Relational Data Model</vt:lpstr>
      <vt:lpstr>PowerPoint Presentation</vt:lpstr>
      <vt:lpstr>Relational Data Model</vt:lpstr>
      <vt:lpstr>Sample Relational Database</vt:lpstr>
      <vt:lpstr>Instance</vt:lpstr>
      <vt:lpstr>Schema</vt:lpstr>
      <vt:lpstr>Tuple </vt:lpstr>
      <vt:lpstr>Semi-Structured Data Model</vt:lpstr>
      <vt:lpstr>Object Based Models</vt:lpstr>
      <vt:lpstr>Object-Oriented Model</vt:lpstr>
      <vt:lpstr>PowerPoint Presentation</vt:lpstr>
      <vt:lpstr>PowerPoint Presentation</vt:lpstr>
      <vt:lpstr>Entity/Relationship (E/R) Model</vt:lpstr>
      <vt:lpstr>Symbols Used in E-R Notation</vt:lpstr>
      <vt:lpstr>Entities and Entity Sets</vt:lpstr>
      <vt:lpstr>Attributes</vt:lpstr>
      <vt:lpstr>Relationships</vt:lpstr>
      <vt:lpstr>ER Diagram</vt:lpstr>
      <vt:lpstr>E-R Diagrams</vt:lpstr>
      <vt:lpstr>E-R Diagram With Composite, Multivalued, and Derived Attributes</vt:lpstr>
      <vt:lpstr>E-R Diagram for Hospital Management System</vt:lpstr>
      <vt:lpstr>ER Diagram for Library Management System</vt:lpstr>
      <vt:lpstr>Types of Keys</vt:lpstr>
      <vt:lpstr>Roles in a Relationship</vt:lpstr>
      <vt:lpstr>Key Constraints on Entity Sets</vt:lpstr>
      <vt:lpstr>Cardinality Constraints</vt:lpstr>
      <vt:lpstr>Data Association </vt:lpstr>
      <vt:lpstr>Many-to-many Relationship</vt:lpstr>
      <vt:lpstr>Many-to-One Relationship</vt:lpstr>
      <vt:lpstr>Many-to-One Relationship (cont)</vt:lpstr>
      <vt:lpstr>One-to-one Relationship</vt:lpstr>
      <vt:lpstr>Participation Constraints</vt:lpstr>
      <vt:lpstr>Weak Entity Sets</vt:lpstr>
      <vt:lpstr>Weak Entity Sets (cont’)</vt:lpstr>
      <vt:lpstr>Weak Entity set</vt:lpstr>
      <vt:lpstr>Strong entity set</vt:lpstr>
      <vt:lpstr>Subclass/Superclass Relationships</vt:lpstr>
      <vt:lpstr>PowerPoint Presentation</vt:lpstr>
      <vt:lpstr>PowerPoint Presentation</vt:lpstr>
      <vt:lpstr>Specialization</vt:lpstr>
      <vt:lpstr>Specialization Example</vt:lpstr>
      <vt:lpstr>Generalization</vt:lpstr>
      <vt:lpstr>PowerPoint Presentation</vt:lpstr>
      <vt:lpstr>Aggregation : Form 1</vt:lpstr>
      <vt:lpstr>Another form of Aggregation</vt:lpstr>
      <vt:lpstr>Aggregation</vt:lpstr>
      <vt:lpstr>Draw E-R Diagram</vt:lpstr>
      <vt:lpstr>E/R Design Principles</vt:lpstr>
      <vt:lpstr>Redundant Attributes</vt:lpstr>
      <vt:lpstr>Redundant Relationship</vt:lpstr>
      <vt:lpstr>Case Study 1</vt:lpstr>
      <vt:lpstr>Design 1: bad</vt:lpstr>
      <vt:lpstr>Design 2: good</vt:lpstr>
      <vt:lpstr>Case Study 2</vt:lpstr>
      <vt:lpstr>Design 1: bad</vt:lpstr>
      <vt:lpstr>Design 2: good</vt:lpstr>
      <vt:lpstr>Case Study 3 </vt:lpstr>
      <vt:lpstr>Dr. Edgar F. Codd (1923-2003)</vt:lpstr>
      <vt:lpstr>PowerPoint Presentation</vt:lpstr>
      <vt:lpstr>Rule 1 : The Information Rule</vt:lpstr>
      <vt:lpstr>Rule 2 :    Guaranteed Access Rule</vt:lpstr>
      <vt:lpstr>Rule 3: Systematic treatment of null values</vt:lpstr>
      <vt:lpstr>Rule 4: Dynamic on-line catalog based on the relational model </vt:lpstr>
      <vt:lpstr>Rule 5 : Comprehensive data sub-language Rule</vt:lpstr>
      <vt:lpstr>Rule 6 : View updating Rule</vt:lpstr>
      <vt:lpstr>Rule 7 : High-level Insert, Update and Delete </vt:lpstr>
      <vt:lpstr>Rule 8 : Physical data independence </vt:lpstr>
      <vt:lpstr>Rule 9 :    Logical Data Independence.</vt:lpstr>
      <vt:lpstr>Rule 10 :   Integrity Independence </vt:lpstr>
      <vt:lpstr>Rule 11 :       Distribution Independence </vt:lpstr>
      <vt:lpstr>Rule 12: The Non subversion rule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subject>DBMS</dc:subject>
  <dc:creator>Vaibhav Singhal</dc:creator>
  <cp:lastModifiedBy>Nitish Pathak</cp:lastModifiedBy>
  <cp:revision>476</cp:revision>
  <cp:lastPrinted>1601-01-01T00:00:00Z</cp:lastPrinted>
  <dcterms:created xsi:type="dcterms:W3CDTF">1601-01-01T00:00:00Z</dcterms:created>
  <dcterms:modified xsi:type="dcterms:W3CDTF">2021-04-24T16:14:55Z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y fmtid="{D5CDD505-2E9C-101B-9397-08002B2CF9AE}" pid="4" name="ContentTypeId">
    <vt:lpwstr>0x010100EB28F4A5B7108743983B5F3D6F43D3CA</vt:lpwstr>
  </property>
</Properties>
</file>