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Masters/slideMaster1.xml" ContentType="application/vnd.openxmlformats-officedocument.presentationml.slideMaster+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3.xml" ContentType="application/vnd.openxmlformats-officedocument.presentationml.notesSlide+xml"/>
  <Override PartName="/ppt/notesSlides/notesSlide45.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6.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7.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8.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59.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13"/>
  </p:notesMasterIdLst>
  <p:handoutMasterIdLst>
    <p:handoutMasterId r:id="rId114"/>
  </p:handoutMasterIdLst>
  <p:sldIdLst>
    <p:sldId id="259" r:id="rId2"/>
    <p:sldId id="311" r:id="rId3"/>
    <p:sldId id="436" r:id="rId4"/>
    <p:sldId id="312" r:id="rId5"/>
    <p:sldId id="313" r:id="rId6"/>
    <p:sldId id="314" r:id="rId7"/>
    <p:sldId id="315" r:id="rId8"/>
    <p:sldId id="316" r:id="rId9"/>
    <p:sldId id="317" r:id="rId10"/>
    <p:sldId id="320" r:id="rId11"/>
    <p:sldId id="318" r:id="rId12"/>
    <p:sldId id="319" r:id="rId13"/>
    <p:sldId id="269" r:id="rId14"/>
    <p:sldId id="273" r:id="rId15"/>
    <p:sldId id="310" r:id="rId16"/>
    <p:sldId id="406" r:id="rId17"/>
    <p:sldId id="407" r:id="rId18"/>
    <p:sldId id="388" r:id="rId19"/>
    <p:sldId id="408" r:id="rId20"/>
    <p:sldId id="389" r:id="rId21"/>
    <p:sldId id="409" r:id="rId22"/>
    <p:sldId id="390" r:id="rId23"/>
    <p:sldId id="410" r:id="rId24"/>
    <p:sldId id="391" r:id="rId25"/>
    <p:sldId id="411" r:id="rId26"/>
    <p:sldId id="392" r:id="rId27"/>
    <p:sldId id="393" r:id="rId28"/>
    <p:sldId id="394" r:id="rId29"/>
    <p:sldId id="395" r:id="rId30"/>
    <p:sldId id="396" r:id="rId31"/>
    <p:sldId id="397" r:id="rId32"/>
    <p:sldId id="398" r:id="rId33"/>
    <p:sldId id="399" r:id="rId34"/>
    <p:sldId id="400" r:id="rId35"/>
    <p:sldId id="401" r:id="rId36"/>
    <p:sldId id="438" r:id="rId37"/>
    <p:sldId id="439" r:id="rId38"/>
    <p:sldId id="414" r:id="rId39"/>
    <p:sldId id="402" r:id="rId40"/>
    <p:sldId id="403" r:id="rId41"/>
    <p:sldId id="404" r:id="rId42"/>
    <p:sldId id="440" r:id="rId43"/>
    <p:sldId id="441" r:id="rId44"/>
    <p:sldId id="442" r:id="rId45"/>
    <p:sldId id="445" r:id="rId46"/>
    <p:sldId id="443" r:id="rId47"/>
    <p:sldId id="444" r:id="rId48"/>
    <p:sldId id="446" r:id="rId49"/>
    <p:sldId id="447" r:id="rId50"/>
    <p:sldId id="303" r:id="rId51"/>
    <p:sldId id="336" r:id="rId52"/>
    <p:sldId id="448" r:id="rId53"/>
    <p:sldId id="449" r:id="rId54"/>
    <p:sldId id="450" r:id="rId55"/>
    <p:sldId id="451" r:id="rId56"/>
    <p:sldId id="453" r:id="rId57"/>
    <p:sldId id="454" r:id="rId58"/>
    <p:sldId id="455" r:id="rId59"/>
    <p:sldId id="456" r:id="rId60"/>
    <p:sldId id="457" r:id="rId61"/>
    <p:sldId id="458" r:id="rId62"/>
    <p:sldId id="266" r:id="rId63"/>
    <p:sldId id="267" r:id="rId64"/>
    <p:sldId id="268" r:id="rId65"/>
    <p:sldId id="351" r:id="rId66"/>
    <p:sldId id="460" r:id="rId67"/>
    <p:sldId id="270" r:id="rId68"/>
    <p:sldId id="271" r:id="rId69"/>
    <p:sldId id="276" r:id="rId70"/>
    <p:sldId id="349" r:id="rId71"/>
    <p:sldId id="350" r:id="rId72"/>
    <p:sldId id="335" r:id="rId73"/>
    <p:sldId id="461" r:id="rId74"/>
    <p:sldId id="278" r:id="rId75"/>
    <p:sldId id="279" r:id="rId76"/>
    <p:sldId id="282" r:id="rId77"/>
    <p:sldId id="345" r:id="rId78"/>
    <p:sldId id="283" r:id="rId79"/>
    <p:sldId id="284" r:id="rId80"/>
    <p:sldId id="286" r:id="rId81"/>
    <p:sldId id="287" r:id="rId82"/>
    <p:sldId id="288" r:id="rId83"/>
    <p:sldId id="289" r:id="rId84"/>
    <p:sldId id="290" r:id="rId85"/>
    <p:sldId id="291" r:id="rId86"/>
    <p:sldId id="292" r:id="rId87"/>
    <p:sldId id="348" r:id="rId88"/>
    <p:sldId id="352" r:id="rId89"/>
    <p:sldId id="293" r:id="rId90"/>
    <p:sldId id="294" r:id="rId91"/>
    <p:sldId id="295" r:id="rId92"/>
    <p:sldId id="297" r:id="rId93"/>
    <p:sldId id="299" r:id="rId94"/>
    <p:sldId id="300" r:id="rId95"/>
    <p:sldId id="301" r:id="rId96"/>
    <p:sldId id="302" r:id="rId97"/>
    <p:sldId id="353" r:id="rId98"/>
    <p:sldId id="462" r:id="rId99"/>
    <p:sldId id="305" r:id="rId100"/>
    <p:sldId id="306" r:id="rId101"/>
    <p:sldId id="354" r:id="rId102"/>
    <p:sldId id="343" r:id="rId103"/>
    <p:sldId id="308" r:id="rId104"/>
    <p:sldId id="339" r:id="rId105"/>
    <p:sldId id="309" r:id="rId106"/>
    <p:sldId id="463" r:id="rId107"/>
    <p:sldId id="464" r:id="rId108"/>
    <p:sldId id="465" r:id="rId109"/>
    <p:sldId id="466" r:id="rId110"/>
    <p:sldId id="356" r:id="rId111"/>
    <p:sldId id="425" r:id="rId1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C1FF"/>
    <a:srgbClr val="FD9B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4638" autoAdjust="0"/>
  </p:normalViewPr>
  <p:slideViewPr>
    <p:cSldViewPr>
      <p:cViewPr varScale="1">
        <p:scale>
          <a:sx n="78" d="100"/>
          <a:sy n="78" d="100"/>
        </p:scale>
        <p:origin x="1522"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3062" y="-13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handoutMaster" Target="handoutMasters/handoutMaster1.xml"/><Relationship Id="rId119" Type="http://schemas.openxmlformats.org/officeDocument/2006/relationships/customXml" Target="../customXml/item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customXml" Target="../customXml/item2.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customXml" Target="../customXml/item3.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505200" y="0"/>
            <a:ext cx="3352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r>
              <a:rPr lang="en-US" dirty="0"/>
              <a:t>Data Base Management System</a:t>
            </a:r>
          </a:p>
        </p:txBody>
      </p:sp>
      <p:sp>
        <p:nvSpPr>
          <p:cNvPr id="4" name="Footer Placeholder 3"/>
          <p:cNvSpPr>
            <a:spLocks noGrp="1"/>
          </p:cNvSpPr>
          <p:nvPr>
            <p:ph type="ftr" sz="quarter" idx="2"/>
          </p:nvPr>
        </p:nvSpPr>
        <p:spPr>
          <a:xfrm>
            <a:off x="0" y="8534400"/>
            <a:ext cx="5943600" cy="608013"/>
          </a:xfrm>
          <a:prstGeom prst="rect">
            <a:avLst/>
          </a:prstGeom>
        </p:spPr>
        <p:txBody>
          <a:bodyPr vert="horz" lIns="91440" tIns="45720" rIns="91440" bIns="45720" rtlCol="0" anchor="b"/>
          <a:lstStyle>
            <a:lvl1pPr algn="l">
              <a:defRPr sz="1200">
                <a:latin typeface="Arial" charset="0"/>
                <a:cs typeface="Arial" charset="0"/>
              </a:defRPr>
            </a:lvl1pPr>
          </a:lstStyle>
          <a:p>
            <a:pPr>
              <a:defRPr/>
            </a:pPr>
            <a:r>
              <a:rPr lang="en-US" dirty="0"/>
              <a:t>Maharaja Agrasen Institute of Technology, New Delhi-86, By Neelam Sharma, Asst. Professor</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7F082A16-F45E-4493-8FD8-E85E5106BC20}"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172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C5E7CA35-FD19-43F8-8A6B-CECBBC9F9D3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B259065-4A6F-482F-8FB1-98EF4E3DADBE}" type="slidenum">
              <a:rPr lang="en-US"/>
              <a:pPr/>
              <a:t>2</a:t>
            </a:fld>
            <a:endParaRPr lang="en-US"/>
          </a:p>
        </p:txBody>
      </p:sp>
      <p:sp>
        <p:nvSpPr>
          <p:cNvPr id="305154" name="Rectangle 1026"/>
          <p:cNvSpPr>
            <a:spLocks noGrp="1" noRot="1" noChangeAspect="1" noChangeArrowheads="1" noTextEdit="1"/>
          </p:cNvSpPr>
          <p:nvPr>
            <p:ph type="sldImg"/>
          </p:nvPr>
        </p:nvSpPr>
        <p:spPr>
          <a:xfrm>
            <a:off x="1157288" y="688975"/>
            <a:ext cx="4489450" cy="3367088"/>
          </a:xfrm>
          <a:ln cap="flat"/>
        </p:spPr>
      </p:sp>
      <p:sp>
        <p:nvSpPr>
          <p:cNvPr id="305155" name="Rectangle 1027"/>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4369DF0-9A50-49B9-9C80-1FC385C00A57}" type="slidenum">
              <a:rPr lang="en-US"/>
              <a:pPr/>
              <a:t>22</a:t>
            </a:fld>
            <a:endParaRPr lang="en-US"/>
          </a:p>
        </p:txBody>
      </p:sp>
      <p:sp>
        <p:nvSpPr>
          <p:cNvPr id="406530" name="Rectangle 2"/>
          <p:cNvSpPr>
            <a:spLocks noGrp="1" noRot="1" noChangeAspect="1" noChangeArrowheads="1" noTextEdit="1"/>
          </p:cNvSpPr>
          <p:nvPr>
            <p:ph type="sldImg"/>
          </p:nvPr>
        </p:nvSpPr>
        <p:spPr>
          <a:xfrm>
            <a:off x="393700" y="123825"/>
            <a:ext cx="6070600" cy="4552950"/>
          </a:xfrm>
          <a:ln cap="flat"/>
        </p:spPr>
      </p:sp>
      <p:sp>
        <p:nvSpPr>
          <p:cNvPr id="406531"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6AF8008-3FCF-4C94-B35D-FAD4C6FE3F63}" type="slidenum">
              <a:rPr lang="en-US"/>
              <a:pPr/>
              <a:t>26</a:t>
            </a:fld>
            <a:endParaRPr lang="en-US"/>
          </a:p>
        </p:txBody>
      </p:sp>
      <p:sp>
        <p:nvSpPr>
          <p:cNvPr id="409602" name="Rectangle 2"/>
          <p:cNvSpPr>
            <a:spLocks noGrp="1" noRot="1" noChangeAspect="1" noChangeArrowheads="1" noTextEdit="1"/>
          </p:cNvSpPr>
          <p:nvPr>
            <p:ph type="sldImg"/>
          </p:nvPr>
        </p:nvSpPr>
        <p:spPr>
          <a:xfrm>
            <a:off x="393700" y="123825"/>
            <a:ext cx="6070600" cy="4552950"/>
          </a:xfrm>
          <a:ln cap="flat"/>
        </p:spPr>
      </p:sp>
      <p:sp>
        <p:nvSpPr>
          <p:cNvPr id="409603"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1904C21-6771-4945-A5CD-8B2180784C15}" type="slidenum">
              <a:rPr lang="en-US"/>
              <a:pPr/>
              <a:t>27</a:t>
            </a:fld>
            <a:endParaRPr lang="en-US"/>
          </a:p>
        </p:txBody>
      </p:sp>
      <p:sp>
        <p:nvSpPr>
          <p:cNvPr id="452610" name="Rectangle 2"/>
          <p:cNvSpPr>
            <a:spLocks noGrp="1" noRot="1" noChangeAspect="1" noChangeArrowheads="1" noTextEdit="1"/>
          </p:cNvSpPr>
          <p:nvPr>
            <p:ph type="sldImg"/>
          </p:nvPr>
        </p:nvSpPr>
        <p:spPr>
          <a:xfrm>
            <a:off x="393700" y="123825"/>
            <a:ext cx="6070600" cy="4552950"/>
          </a:xfrm>
          <a:ln cap="flat"/>
        </p:spPr>
      </p:sp>
      <p:sp>
        <p:nvSpPr>
          <p:cNvPr id="452611"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00BC3F5-DF82-442B-9E30-0F0023BBB165}" type="slidenum">
              <a:rPr lang="en-US"/>
              <a:pPr/>
              <a:t>28</a:t>
            </a:fld>
            <a:endParaRPr lang="en-US"/>
          </a:p>
        </p:txBody>
      </p:sp>
      <p:sp>
        <p:nvSpPr>
          <p:cNvPr id="411650" name="Rectangle 2"/>
          <p:cNvSpPr>
            <a:spLocks noGrp="1" noRot="1" noChangeAspect="1" noChangeArrowheads="1" noTextEdit="1"/>
          </p:cNvSpPr>
          <p:nvPr>
            <p:ph type="sldImg"/>
          </p:nvPr>
        </p:nvSpPr>
        <p:spPr>
          <a:xfrm>
            <a:off x="393700" y="123825"/>
            <a:ext cx="6070600" cy="4552950"/>
          </a:xfrm>
          <a:ln cap="flat"/>
        </p:spPr>
      </p:sp>
      <p:sp>
        <p:nvSpPr>
          <p:cNvPr id="411651"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B0C0D8F-3CB2-4CCF-9985-82DC2BCF2A24}" type="slidenum">
              <a:rPr lang="en-US"/>
              <a:pPr/>
              <a:t>29</a:t>
            </a:fld>
            <a:endParaRPr lang="en-US"/>
          </a:p>
        </p:txBody>
      </p:sp>
      <p:sp>
        <p:nvSpPr>
          <p:cNvPr id="413698" name="Rectangle 2"/>
          <p:cNvSpPr>
            <a:spLocks noGrp="1" noRot="1" noChangeAspect="1" noChangeArrowheads="1" noTextEdit="1"/>
          </p:cNvSpPr>
          <p:nvPr>
            <p:ph type="sldImg"/>
          </p:nvPr>
        </p:nvSpPr>
        <p:spPr>
          <a:xfrm>
            <a:off x="393700" y="123825"/>
            <a:ext cx="6070600" cy="4552950"/>
          </a:xfrm>
          <a:ln cap="flat"/>
        </p:spPr>
      </p:sp>
      <p:sp>
        <p:nvSpPr>
          <p:cNvPr id="413699"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5B0D8C3-26CE-406A-8360-55186A84C9C4}" type="slidenum">
              <a:rPr lang="en-US"/>
              <a:pPr/>
              <a:t>30</a:t>
            </a:fld>
            <a:endParaRPr lang="en-US"/>
          </a:p>
        </p:txBody>
      </p:sp>
      <p:sp>
        <p:nvSpPr>
          <p:cNvPr id="415746" name="Rectangle 2"/>
          <p:cNvSpPr>
            <a:spLocks noGrp="1" noRot="1" noChangeAspect="1" noChangeArrowheads="1" noTextEdit="1"/>
          </p:cNvSpPr>
          <p:nvPr>
            <p:ph type="sldImg"/>
          </p:nvPr>
        </p:nvSpPr>
        <p:spPr>
          <a:xfrm>
            <a:off x="393700" y="123825"/>
            <a:ext cx="6070600" cy="4552950"/>
          </a:xfrm>
          <a:ln cap="flat"/>
        </p:spPr>
      </p:sp>
      <p:sp>
        <p:nvSpPr>
          <p:cNvPr id="415747"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283FD09-BB55-4561-8CB3-9B6F1A413751}" type="slidenum">
              <a:rPr lang="en-US"/>
              <a:pPr/>
              <a:t>31</a:t>
            </a:fld>
            <a:endParaRPr lang="en-US"/>
          </a:p>
        </p:txBody>
      </p:sp>
      <p:sp>
        <p:nvSpPr>
          <p:cNvPr id="450562" name="Rectangle 2"/>
          <p:cNvSpPr>
            <a:spLocks noGrp="1" noRot="1" noChangeAspect="1" noChangeArrowheads="1" noTextEdit="1"/>
          </p:cNvSpPr>
          <p:nvPr>
            <p:ph type="sldImg"/>
          </p:nvPr>
        </p:nvSpPr>
        <p:spPr>
          <a:xfrm>
            <a:off x="393700" y="123825"/>
            <a:ext cx="6070600" cy="4552950"/>
          </a:xfrm>
          <a:ln cap="flat"/>
        </p:spPr>
      </p:sp>
      <p:sp>
        <p:nvSpPr>
          <p:cNvPr id="450563"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9F353A32-A5B6-429A-943C-72451849B8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1F18CC31-E409-4F66-B6CB-DED47F235F4F}" type="slidenum">
              <a:rPr lang="en-US" altLang="en-US"/>
              <a:pPr/>
              <a:t>62</a:t>
            </a:fld>
            <a:endParaRPr lang="en-US" altLang="en-US"/>
          </a:p>
        </p:txBody>
      </p:sp>
      <p:sp>
        <p:nvSpPr>
          <p:cNvPr id="83971" name="Rectangle 2">
            <a:extLst>
              <a:ext uri="{FF2B5EF4-FFF2-40B4-BE49-F238E27FC236}">
                <a16:creationId xmlns:a16="http://schemas.microsoft.com/office/drawing/2014/main" id="{34E6060E-AEC5-4890-8EBA-32F3BCA190FD}"/>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3972" name="Rectangle 3">
            <a:extLst>
              <a:ext uri="{FF2B5EF4-FFF2-40B4-BE49-F238E27FC236}">
                <a16:creationId xmlns:a16="http://schemas.microsoft.com/office/drawing/2014/main" id="{007A8336-3E70-4FF5-86ED-146954260A58}"/>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3</a:t>
            </a:r>
          </a:p>
        </p:txBody>
      </p:sp>
      <p:sp>
        <p:nvSpPr>
          <p:cNvPr id="83973" name="Rectangle 4">
            <a:extLst>
              <a:ext uri="{FF2B5EF4-FFF2-40B4-BE49-F238E27FC236}">
                <a16:creationId xmlns:a16="http://schemas.microsoft.com/office/drawing/2014/main" id="{376C2C57-0375-4AC8-9D9E-022DEFF4286A}"/>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3974" name="Rectangle 5">
            <a:extLst>
              <a:ext uri="{FF2B5EF4-FFF2-40B4-BE49-F238E27FC236}">
                <a16:creationId xmlns:a16="http://schemas.microsoft.com/office/drawing/2014/main" id="{CDD1B97A-090E-445A-9FFB-759732050813}"/>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3975" name="Rectangle 6">
            <a:extLst>
              <a:ext uri="{FF2B5EF4-FFF2-40B4-BE49-F238E27FC236}">
                <a16:creationId xmlns:a16="http://schemas.microsoft.com/office/drawing/2014/main" id="{2D216DE7-5CA0-4EE4-93C0-D54B80259E43}"/>
              </a:ext>
            </a:extLst>
          </p:cNvPr>
          <p:cNvSpPr>
            <a:spLocks noGrp="1" noRot="1" noChangeAspect="1" noChangeArrowheads="1" noTextEdit="1"/>
          </p:cNvSpPr>
          <p:nvPr>
            <p:ph type="sldImg"/>
          </p:nvPr>
        </p:nvSpPr>
        <p:spPr>
          <a:xfrm>
            <a:off x="1209675" y="711200"/>
            <a:ext cx="4667250" cy="3500438"/>
          </a:xfrm>
          <a:ln w="12700" cap="flat"/>
        </p:spPr>
      </p:sp>
      <p:sp>
        <p:nvSpPr>
          <p:cNvPr id="83976" name="Rectangle 7">
            <a:extLst>
              <a:ext uri="{FF2B5EF4-FFF2-40B4-BE49-F238E27FC236}">
                <a16:creationId xmlns:a16="http://schemas.microsoft.com/office/drawing/2014/main" id="{AAC42485-9B4C-41DF-99DD-E6CF53C7ED79}"/>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483506CC-547F-425E-91C6-D11FA2346C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738190EE-F055-428E-82B3-8F8C53F8BA6B}" type="slidenum">
              <a:rPr lang="en-US" altLang="en-US"/>
              <a:pPr/>
              <a:t>63</a:t>
            </a:fld>
            <a:endParaRPr lang="en-US" altLang="en-US"/>
          </a:p>
        </p:txBody>
      </p:sp>
      <p:sp>
        <p:nvSpPr>
          <p:cNvPr id="84995" name="Rectangle 2">
            <a:extLst>
              <a:ext uri="{FF2B5EF4-FFF2-40B4-BE49-F238E27FC236}">
                <a16:creationId xmlns:a16="http://schemas.microsoft.com/office/drawing/2014/main" id="{98E46A4A-4570-48D0-A7E4-19CBF1B7A80B}"/>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4996" name="Rectangle 3">
            <a:extLst>
              <a:ext uri="{FF2B5EF4-FFF2-40B4-BE49-F238E27FC236}">
                <a16:creationId xmlns:a16="http://schemas.microsoft.com/office/drawing/2014/main" id="{F7FD4DE9-9056-4865-AC93-1281EC5D69E1}"/>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4</a:t>
            </a:r>
          </a:p>
        </p:txBody>
      </p:sp>
      <p:sp>
        <p:nvSpPr>
          <p:cNvPr id="84997" name="Rectangle 4">
            <a:extLst>
              <a:ext uri="{FF2B5EF4-FFF2-40B4-BE49-F238E27FC236}">
                <a16:creationId xmlns:a16="http://schemas.microsoft.com/office/drawing/2014/main" id="{CDDB9FF6-9950-4CE1-B414-3783C0CD0400}"/>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4998" name="Rectangle 5">
            <a:extLst>
              <a:ext uri="{FF2B5EF4-FFF2-40B4-BE49-F238E27FC236}">
                <a16:creationId xmlns:a16="http://schemas.microsoft.com/office/drawing/2014/main" id="{FD2C7706-3FC4-49B4-9E69-853FE33D4890}"/>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4999" name="Rectangle 6">
            <a:extLst>
              <a:ext uri="{FF2B5EF4-FFF2-40B4-BE49-F238E27FC236}">
                <a16:creationId xmlns:a16="http://schemas.microsoft.com/office/drawing/2014/main" id="{25000E48-66D2-4D05-B08C-71FAAE91DFDC}"/>
              </a:ext>
            </a:extLst>
          </p:cNvPr>
          <p:cNvSpPr>
            <a:spLocks noGrp="1" noRot="1" noChangeAspect="1" noChangeArrowheads="1" noTextEdit="1"/>
          </p:cNvSpPr>
          <p:nvPr>
            <p:ph type="sldImg"/>
          </p:nvPr>
        </p:nvSpPr>
        <p:spPr>
          <a:xfrm>
            <a:off x="1209675" y="711200"/>
            <a:ext cx="4667250" cy="3500438"/>
          </a:xfrm>
          <a:ln w="12700" cap="flat"/>
        </p:spPr>
      </p:sp>
      <p:sp>
        <p:nvSpPr>
          <p:cNvPr id="85000" name="Rectangle 7">
            <a:extLst>
              <a:ext uri="{FF2B5EF4-FFF2-40B4-BE49-F238E27FC236}">
                <a16:creationId xmlns:a16="http://schemas.microsoft.com/office/drawing/2014/main" id="{6CD5FE79-0E5D-4EA7-9E52-2E0035884397}"/>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E843A427-9D41-4751-BCD1-4B62543463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6E09DD4C-9E30-4F02-B018-CA27AFE82F99}" type="slidenum">
              <a:rPr lang="en-US" altLang="en-US"/>
              <a:pPr/>
              <a:t>64</a:t>
            </a:fld>
            <a:endParaRPr lang="en-US" altLang="en-US"/>
          </a:p>
        </p:txBody>
      </p:sp>
      <p:sp>
        <p:nvSpPr>
          <p:cNvPr id="86019" name="Rectangle 2">
            <a:extLst>
              <a:ext uri="{FF2B5EF4-FFF2-40B4-BE49-F238E27FC236}">
                <a16:creationId xmlns:a16="http://schemas.microsoft.com/office/drawing/2014/main" id="{0216DBF6-9A58-4CC1-B2F9-23B0FE052ACC}"/>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6020" name="Rectangle 3">
            <a:extLst>
              <a:ext uri="{FF2B5EF4-FFF2-40B4-BE49-F238E27FC236}">
                <a16:creationId xmlns:a16="http://schemas.microsoft.com/office/drawing/2014/main" id="{F0DEDE21-5ADD-433A-A62F-C7DC490E3CD3}"/>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5</a:t>
            </a:r>
          </a:p>
        </p:txBody>
      </p:sp>
      <p:sp>
        <p:nvSpPr>
          <p:cNvPr id="86021" name="Rectangle 4">
            <a:extLst>
              <a:ext uri="{FF2B5EF4-FFF2-40B4-BE49-F238E27FC236}">
                <a16:creationId xmlns:a16="http://schemas.microsoft.com/office/drawing/2014/main" id="{E50AF1F8-DC25-44E2-B2AD-42DC3A6F2BB6}"/>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6022" name="Rectangle 5">
            <a:extLst>
              <a:ext uri="{FF2B5EF4-FFF2-40B4-BE49-F238E27FC236}">
                <a16:creationId xmlns:a16="http://schemas.microsoft.com/office/drawing/2014/main" id="{80287FD9-CBAC-4773-BB13-44059FF96930}"/>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6023" name="Rectangle 6">
            <a:extLst>
              <a:ext uri="{FF2B5EF4-FFF2-40B4-BE49-F238E27FC236}">
                <a16:creationId xmlns:a16="http://schemas.microsoft.com/office/drawing/2014/main" id="{E7ED7C9D-00C5-4640-8DCE-AFFECC186B12}"/>
              </a:ext>
            </a:extLst>
          </p:cNvPr>
          <p:cNvSpPr>
            <a:spLocks noGrp="1" noRot="1" noChangeAspect="1" noChangeArrowheads="1" noTextEdit="1"/>
          </p:cNvSpPr>
          <p:nvPr>
            <p:ph type="sldImg"/>
          </p:nvPr>
        </p:nvSpPr>
        <p:spPr>
          <a:xfrm>
            <a:off x="1209675" y="711200"/>
            <a:ext cx="4667250" cy="3500438"/>
          </a:xfrm>
          <a:ln w="12700" cap="flat"/>
        </p:spPr>
      </p:sp>
      <p:sp>
        <p:nvSpPr>
          <p:cNvPr id="86024" name="Rectangle 7">
            <a:extLst>
              <a:ext uri="{FF2B5EF4-FFF2-40B4-BE49-F238E27FC236}">
                <a16:creationId xmlns:a16="http://schemas.microsoft.com/office/drawing/2014/main" id="{DDEE90BB-9166-42E3-875A-5B520F087513}"/>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0F3FC6D-C6BD-48F7-BF6A-33035A06837D}" type="slidenum">
              <a:rPr lang="en-US"/>
              <a:pPr/>
              <a:t>4</a:t>
            </a:fld>
            <a:endParaRPr lang="en-US"/>
          </a:p>
        </p:txBody>
      </p:sp>
      <p:sp>
        <p:nvSpPr>
          <p:cNvPr id="366594" name="Rectangle 2"/>
          <p:cNvSpPr>
            <a:spLocks noGrp="1" noRot="1" noChangeAspect="1" noChangeArrowheads="1" noTextEdit="1"/>
          </p:cNvSpPr>
          <p:nvPr>
            <p:ph type="sldImg"/>
          </p:nvPr>
        </p:nvSpPr>
        <p:spPr>
          <a:xfrm>
            <a:off x="1157288" y="688975"/>
            <a:ext cx="4489450" cy="3367088"/>
          </a:xfrm>
          <a:ln cap="flat"/>
        </p:spPr>
      </p:sp>
      <p:sp>
        <p:nvSpPr>
          <p:cNvPr id="366595"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7A9FC6C4-C683-4D84-941C-E0E9CF9E55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92EDABF6-5300-4312-AB8B-2B11F156CCB9}" type="slidenum">
              <a:rPr lang="en-US" altLang="en-US"/>
              <a:pPr/>
              <a:t>65</a:t>
            </a:fld>
            <a:endParaRPr lang="en-US" altLang="en-US"/>
          </a:p>
        </p:txBody>
      </p:sp>
      <p:sp>
        <p:nvSpPr>
          <p:cNvPr id="87043" name="Rectangle 2">
            <a:extLst>
              <a:ext uri="{FF2B5EF4-FFF2-40B4-BE49-F238E27FC236}">
                <a16:creationId xmlns:a16="http://schemas.microsoft.com/office/drawing/2014/main" id="{3C30EDC7-18A4-474C-B522-D2EFFEDECA3E}"/>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7044" name="Rectangle 3">
            <a:extLst>
              <a:ext uri="{FF2B5EF4-FFF2-40B4-BE49-F238E27FC236}">
                <a16:creationId xmlns:a16="http://schemas.microsoft.com/office/drawing/2014/main" id="{4342D4B8-7CF4-4DF9-8E73-FE20AF7B4EB6}"/>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5</a:t>
            </a:r>
          </a:p>
        </p:txBody>
      </p:sp>
      <p:sp>
        <p:nvSpPr>
          <p:cNvPr id="87045" name="Rectangle 4">
            <a:extLst>
              <a:ext uri="{FF2B5EF4-FFF2-40B4-BE49-F238E27FC236}">
                <a16:creationId xmlns:a16="http://schemas.microsoft.com/office/drawing/2014/main" id="{C766F2F5-3B95-43CF-9896-EF3D95073C41}"/>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7046" name="Rectangle 5">
            <a:extLst>
              <a:ext uri="{FF2B5EF4-FFF2-40B4-BE49-F238E27FC236}">
                <a16:creationId xmlns:a16="http://schemas.microsoft.com/office/drawing/2014/main" id="{9B2E5848-B9B3-497D-A5B2-8656298A550B}"/>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7047" name="Rectangle 6">
            <a:extLst>
              <a:ext uri="{FF2B5EF4-FFF2-40B4-BE49-F238E27FC236}">
                <a16:creationId xmlns:a16="http://schemas.microsoft.com/office/drawing/2014/main" id="{B2C48A64-8C24-45A2-87D4-EF271E7D7D66}"/>
              </a:ext>
            </a:extLst>
          </p:cNvPr>
          <p:cNvSpPr>
            <a:spLocks noGrp="1" noRot="1" noChangeAspect="1" noChangeArrowheads="1" noTextEdit="1"/>
          </p:cNvSpPr>
          <p:nvPr>
            <p:ph type="sldImg"/>
          </p:nvPr>
        </p:nvSpPr>
        <p:spPr>
          <a:xfrm>
            <a:off x="1209675" y="711200"/>
            <a:ext cx="4667250" cy="3500438"/>
          </a:xfrm>
          <a:ln w="12700" cap="flat"/>
        </p:spPr>
      </p:sp>
      <p:sp>
        <p:nvSpPr>
          <p:cNvPr id="87048" name="Rectangle 7">
            <a:extLst>
              <a:ext uri="{FF2B5EF4-FFF2-40B4-BE49-F238E27FC236}">
                <a16:creationId xmlns:a16="http://schemas.microsoft.com/office/drawing/2014/main" id="{C3F818DE-ED85-4445-B354-3424AE0FE300}"/>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72432707-0F57-4ED1-A2DB-58895A2C92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AE915B67-FFCF-49F1-8703-F2102094A21F}" type="slidenum">
              <a:rPr lang="en-US" altLang="en-US"/>
              <a:pPr/>
              <a:t>66</a:t>
            </a:fld>
            <a:endParaRPr lang="en-US" altLang="en-US"/>
          </a:p>
        </p:txBody>
      </p:sp>
      <p:sp>
        <p:nvSpPr>
          <p:cNvPr id="88067" name="Rectangle 2">
            <a:extLst>
              <a:ext uri="{FF2B5EF4-FFF2-40B4-BE49-F238E27FC236}">
                <a16:creationId xmlns:a16="http://schemas.microsoft.com/office/drawing/2014/main" id="{462D7892-20EF-471E-B99B-15B4CC08B392}"/>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8068" name="Rectangle 3">
            <a:extLst>
              <a:ext uri="{FF2B5EF4-FFF2-40B4-BE49-F238E27FC236}">
                <a16:creationId xmlns:a16="http://schemas.microsoft.com/office/drawing/2014/main" id="{C9E5D89F-B7CF-442F-84F8-9BF7FD7E2684}"/>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6</a:t>
            </a:r>
          </a:p>
        </p:txBody>
      </p:sp>
      <p:sp>
        <p:nvSpPr>
          <p:cNvPr id="88069" name="Rectangle 4">
            <a:extLst>
              <a:ext uri="{FF2B5EF4-FFF2-40B4-BE49-F238E27FC236}">
                <a16:creationId xmlns:a16="http://schemas.microsoft.com/office/drawing/2014/main" id="{A299AD52-90D3-4950-AA99-7F9F047F3CAE}"/>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8070" name="Rectangle 5">
            <a:extLst>
              <a:ext uri="{FF2B5EF4-FFF2-40B4-BE49-F238E27FC236}">
                <a16:creationId xmlns:a16="http://schemas.microsoft.com/office/drawing/2014/main" id="{09391314-6C89-4DFF-8946-5B4B08EDFCEA}"/>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8071" name="Rectangle 6">
            <a:extLst>
              <a:ext uri="{FF2B5EF4-FFF2-40B4-BE49-F238E27FC236}">
                <a16:creationId xmlns:a16="http://schemas.microsoft.com/office/drawing/2014/main" id="{2AF3DA59-ED66-4B39-9C70-5FCC6CBC3BA4}"/>
              </a:ext>
            </a:extLst>
          </p:cNvPr>
          <p:cNvSpPr>
            <a:spLocks noGrp="1" noRot="1" noChangeAspect="1" noChangeArrowheads="1" noTextEdit="1"/>
          </p:cNvSpPr>
          <p:nvPr>
            <p:ph type="sldImg"/>
          </p:nvPr>
        </p:nvSpPr>
        <p:spPr>
          <a:xfrm>
            <a:off x="1209675" y="711200"/>
            <a:ext cx="4667250" cy="3500438"/>
          </a:xfrm>
          <a:ln w="12700" cap="flat"/>
        </p:spPr>
      </p:sp>
      <p:sp>
        <p:nvSpPr>
          <p:cNvPr id="88072" name="Rectangle 7">
            <a:extLst>
              <a:ext uri="{FF2B5EF4-FFF2-40B4-BE49-F238E27FC236}">
                <a16:creationId xmlns:a16="http://schemas.microsoft.com/office/drawing/2014/main" id="{F6A3507B-BC6B-430A-BEF9-E01D0D356E60}"/>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B00FA5F8-747C-4C86-AA20-C6A22877D8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D307F56A-BA9E-410A-AD0C-5D488FA5ACD6}" type="slidenum">
              <a:rPr lang="en-US" altLang="en-US"/>
              <a:pPr/>
              <a:t>67</a:t>
            </a:fld>
            <a:endParaRPr lang="en-US" altLang="en-US"/>
          </a:p>
        </p:txBody>
      </p:sp>
      <p:sp>
        <p:nvSpPr>
          <p:cNvPr id="89091" name="Rectangle 2">
            <a:extLst>
              <a:ext uri="{FF2B5EF4-FFF2-40B4-BE49-F238E27FC236}">
                <a16:creationId xmlns:a16="http://schemas.microsoft.com/office/drawing/2014/main" id="{900CEE62-28A7-40D0-9D70-ED75F7370295}"/>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9092" name="Rectangle 3">
            <a:extLst>
              <a:ext uri="{FF2B5EF4-FFF2-40B4-BE49-F238E27FC236}">
                <a16:creationId xmlns:a16="http://schemas.microsoft.com/office/drawing/2014/main" id="{A58D0A52-C20E-4898-9FCB-9375198AFD8B}"/>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8</a:t>
            </a:r>
          </a:p>
        </p:txBody>
      </p:sp>
      <p:sp>
        <p:nvSpPr>
          <p:cNvPr id="89093" name="Rectangle 4">
            <a:extLst>
              <a:ext uri="{FF2B5EF4-FFF2-40B4-BE49-F238E27FC236}">
                <a16:creationId xmlns:a16="http://schemas.microsoft.com/office/drawing/2014/main" id="{7B93E162-D272-4070-B808-300121031460}"/>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9094" name="Rectangle 5">
            <a:extLst>
              <a:ext uri="{FF2B5EF4-FFF2-40B4-BE49-F238E27FC236}">
                <a16:creationId xmlns:a16="http://schemas.microsoft.com/office/drawing/2014/main" id="{A373F998-7023-4614-B427-1FF8268FC7AF}"/>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9095" name="Rectangle 6">
            <a:extLst>
              <a:ext uri="{FF2B5EF4-FFF2-40B4-BE49-F238E27FC236}">
                <a16:creationId xmlns:a16="http://schemas.microsoft.com/office/drawing/2014/main" id="{2DB6027C-369D-4371-96A4-A4C35AAAF9D3}"/>
              </a:ext>
            </a:extLst>
          </p:cNvPr>
          <p:cNvSpPr>
            <a:spLocks noGrp="1" noRot="1" noChangeAspect="1" noChangeArrowheads="1" noTextEdit="1"/>
          </p:cNvSpPr>
          <p:nvPr>
            <p:ph type="sldImg"/>
          </p:nvPr>
        </p:nvSpPr>
        <p:spPr>
          <a:xfrm>
            <a:off x="1209675" y="711200"/>
            <a:ext cx="4667250" cy="3500438"/>
          </a:xfrm>
          <a:ln w="12700" cap="flat"/>
        </p:spPr>
      </p:sp>
      <p:sp>
        <p:nvSpPr>
          <p:cNvPr id="89096" name="Rectangle 7">
            <a:extLst>
              <a:ext uri="{FF2B5EF4-FFF2-40B4-BE49-F238E27FC236}">
                <a16:creationId xmlns:a16="http://schemas.microsoft.com/office/drawing/2014/main" id="{E3378CA2-9D2C-4B21-A06B-83750EE211D4}"/>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168D3AC7-1AD1-4A45-97BB-DF7E541EE5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F62A8D9-DEB5-451A-9E9E-58C7EF5EC532}" type="slidenum">
              <a:rPr lang="en-US" altLang="en-US"/>
              <a:pPr/>
              <a:t>68</a:t>
            </a:fld>
            <a:endParaRPr lang="en-US" altLang="en-US"/>
          </a:p>
        </p:txBody>
      </p:sp>
      <p:sp>
        <p:nvSpPr>
          <p:cNvPr id="90115" name="Rectangle 2">
            <a:extLst>
              <a:ext uri="{FF2B5EF4-FFF2-40B4-BE49-F238E27FC236}">
                <a16:creationId xmlns:a16="http://schemas.microsoft.com/office/drawing/2014/main" id="{2136872B-85B9-400B-BB57-6E463D3D9538}"/>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654C8D7D-8F2B-471A-B506-E25FAB4EF7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C5401625-2A07-4C33-B046-5DE8DC8A16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74AA04FE-83F1-4EE8-88DB-3EC691D5302A}" type="slidenum">
              <a:rPr lang="en-US" altLang="en-US"/>
              <a:pPr/>
              <a:t>69</a:t>
            </a:fld>
            <a:endParaRPr lang="en-US" altLang="en-US"/>
          </a:p>
        </p:txBody>
      </p:sp>
      <p:sp>
        <p:nvSpPr>
          <p:cNvPr id="91139" name="Rectangle 2">
            <a:extLst>
              <a:ext uri="{FF2B5EF4-FFF2-40B4-BE49-F238E27FC236}">
                <a16:creationId xmlns:a16="http://schemas.microsoft.com/office/drawing/2014/main" id="{0BF63ED9-C782-4838-8159-A133C43F3636}"/>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1140" name="Rectangle 3">
            <a:extLst>
              <a:ext uri="{FF2B5EF4-FFF2-40B4-BE49-F238E27FC236}">
                <a16:creationId xmlns:a16="http://schemas.microsoft.com/office/drawing/2014/main" id="{AF6C35A2-27CC-466E-AB68-DD656DAE83FA}"/>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9</a:t>
            </a:r>
          </a:p>
        </p:txBody>
      </p:sp>
      <p:sp>
        <p:nvSpPr>
          <p:cNvPr id="91141" name="Rectangle 4">
            <a:extLst>
              <a:ext uri="{FF2B5EF4-FFF2-40B4-BE49-F238E27FC236}">
                <a16:creationId xmlns:a16="http://schemas.microsoft.com/office/drawing/2014/main" id="{ADD5FE9C-9F4B-452C-90D7-12670E1135F2}"/>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1142" name="Rectangle 5">
            <a:extLst>
              <a:ext uri="{FF2B5EF4-FFF2-40B4-BE49-F238E27FC236}">
                <a16:creationId xmlns:a16="http://schemas.microsoft.com/office/drawing/2014/main" id="{675F5559-6B79-47FE-AC45-5FF264DC8CD6}"/>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1143" name="Rectangle 6">
            <a:extLst>
              <a:ext uri="{FF2B5EF4-FFF2-40B4-BE49-F238E27FC236}">
                <a16:creationId xmlns:a16="http://schemas.microsoft.com/office/drawing/2014/main" id="{7DC6B636-9802-45CE-8ECE-62D966EBCDB3}"/>
              </a:ext>
            </a:extLst>
          </p:cNvPr>
          <p:cNvSpPr>
            <a:spLocks noGrp="1" noRot="1" noChangeAspect="1" noChangeArrowheads="1" noTextEdit="1"/>
          </p:cNvSpPr>
          <p:nvPr>
            <p:ph type="sldImg"/>
          </p:nvPr>
        </p:nvSpPr>
        <p:spPr>
          <a:xfrm>
            <a:off x="1209675" y="711200"/>
            <a:ext cx="4667250" cy="3500438"/>
          </a:xfrm>
          <a:ln w="12700" cap="flat"/>
        </p:spPr>
      </p:sp>
      <p:sp>
        <p:nvSpPr>
          <p:cNvPr id="91144" name="Rectangle 7">
            <a:extLst>
              <a:ext uri="{FF2B5EF4-FFF2-40B4-BE49-F238E27FC236}">
                <a16:creationId xmlns:a16="http://schemas.microsoft.com/office/drawing/2014/main" id="{894C6E0C-7284-48F5-9ED3-B3D71E20ECF9}"/>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DCC86E28-B3C0-41ED-B986-E627521B9C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7B0C315-10E9-4848-B652-281DCB1B9C5D}" type="slidenum">
              <a:rPr lang="en-US" altLang="en-US"/>
              <a:pPr/>
              <a:t>70</a:t>
            </a:fld>
            <a:endParaRPr lang="en-US" altLang="en-US"/>
          </a:p>
        </p:txBody>
      </p:sp>
      <p:sp>
        <p:nvSpPr>
          <p:cNvPr id="92163" name="Rectangle 2">
            <a:extLst>
              <a:ext uri="{FF2B5EF4-FFF2-40B4-BE49-F238E27FC236}">
                <a16:creationId xmlns:a16="http://schemas.microsoft.com/office/drawing/2014/main" id="{0B878B70-C588-4EA5-ADD1-5CCC5F211AC0}"/>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2164" name="Rectangle 3">
            <a:extLst>
              <a:ext uri="{FF2B5EF4-FFF2-40B4-BE49-F238E27FC236}">
                <a16:creationId xmlns:a16="http://schemas.microsoft.com/office/drawing/2014/main" id="{25F054D3-72B1-48B1-AE0C-0EFD24D74EA8}"/>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9</a:t>
            </a:r>
          </a:p>
        </p:txBody>
      </p:sp>
      <p:sp>
        <p:nvSpPr>
          <p:cNvPr id="92165" name="Rectangle 4">
            <a:extLst>
              <a:ext uri="{FF2B5EF4-FFF2-40B4-BE49-F238E27FC236}">
                <a16:creationId xmlns:a16="http://schemas.microsoft.com/office/drawing/2014/main" id="{FAE9FB3F-2873-474E-B403-BC60F99E525C}"/>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2166" name="Rectangle 5">
            <a:extLst>
              <a:ext uri="{FF2B5EF4-FFF2-40B4-BE49-F238E27FC236}">
                <a16:creationId xmlns:a16="http://schemas.microsoft.com/office/drawing/2014/main" id="{E8ADCB77-79BA-4E28-A388-B4C5398D8AA0}"/>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2167" name="Rectangle 6">
            <a:extLst>
              <a:ext uri="{FF2B5EF4-FFF2-40B4-BE49-F238E27FC236}">
                <a16:creationId xmlns:a16="http://schemas.microsoft.com/office/drawing/2014/main" id="{88A70A85-2677-418B-A4A5-76420050DBBB}"/>
              </a:ext>
            </a:extLst>
          </p:cNvPr>
          <p:cNvSpPr>
            <a:spLocks noGrp="1" noRot="1" noChangeAspect="1" noChangeArrowheads="1" noTextEdit="1"/>
          </p:cNvSpPr>
          <p:nvPr>
            <p:ph type="sldImg"/>
          </p:nvPr>
        </p:nvSpPr>
        <p:spPr>
          <a:xfrm>
            <a:off x="1209675" y="711200"/>
            <a:ext cx="4667250" cy="3500438"/>
          </a:xfrm>
          <a:ln w="12700" cap="flat"/>
        </p:spPr>
      </p:sp>
      <p:sp>
        <p:nvSpPr>
          <p:cNvPr id="92168" name="Rectangle 7">
            <a:extLst>
              <a:ext uri="{FF2B5EF4-FFF2-40B4-BE49-F238E27FC236}">
                <a16:creationId xmlns:a16="http://schemas.microsoft.com/office/drawing/2014/main" id="{8851CFDC-80EC-4F23-A63F-799E49C7549C}"/>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436ADAFD-A55A-473A-99E4-5C38B91899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7CB920A1-A2C9-46BC-926F-4115F6A88F38}" type="slidenum">
              <a:rPr lang="en-US" altLang="en-US"/>
              <a:pPr/>
              <a:t>71</a:t>
            </a:fld>
            <a:endParaRPr lang="en-US" altLang="en-US"/>
          </a:p>
        </p:txBody>
      </p:sp>
      <p:sp>
        <p:nvSpPr>
          <p:cNvPr id="93187" name="Rectangle 2">
            <a:extLst>
              <a:ext uri="{FF2B5EF4-FFF2-40B4-BE49-F238E27FC236}">
                <a16:creationId xmlns:a16="http://schemas.microsoft.com/office/drawing/2014/main" id="{CDAA23E2-07CD-4E85-BD93-01004C8DA78F}"/>
              </a:ext>
            </a:extLst>
          </p:cNvPr>
          <p:cNvSpPr>
            <a:spLocks noGrp="1" noRot="1" noChangeAspect="1" noChangeArrowheads="1" noTextEdit="1"/>
          </p:cNvSpPr>
          <p:nvPr>
            <p:ph type="sldImg"/>
          </p:nvPr>
        </p:nvSpPr>
        <p:spPr>
          <a:xfrm>
            <a:off x="1209675" y="711200"/>
            <a:ext cx="4667250" cy="3500438"/>
          </a:xfrm>
          <a:ln/>
        </p:spPr>
      </p:sp>
      <p:sp>
        <p:nvSpPr>
          <p:cNvPr id="93188" name="Rectangle 3">
            <a:extLst>
              <a:ext uri="{FF2B5EF4-FFF2-40B4-BE49-F238E27FC236}">
                <a16:creationId xmlns:a16="http://schemas.microsoft.com/office/drawing/2014/main" id="{B41BC6AB-C853-48C1-8624-702E7E2C9C1A}"/>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612B3998-4CF6-4975-A392-3316715684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3C03E8FD-94A5-4769-B7C0-DD87E5E8989E}" type="slidenum">
              <a:rPr lang="en-US" altLang="en-US"/>
              <a:pPr/>
              <a:t>72</a:t>
            </a:fld>
            <a:endParaRPr lang="en-US" altLang="en-US"/>
          </a:p>
        </p:txBody>
      </p:sp>
      <p:sp>
        <p:nvSpPr>
          <p:cNvPr id="94211" name="Rectangle 2">
            <a:extLst>
              <a:ext uri="{FF2B5EF4-FFF2-40B4-BE49-F238E27FC236}">
                <a16:creationId xmlns:a16="http://schemas.microsoft.com/office/drawing/2014/main" id="{28AA4FBE-2578-4E1C-B6BC-687FB2759771}"/>
              </a:ext>
            </a:extLst>
          </p:cNvPr>
          <p:cNvSpPr>
            <a:spLocks noGrp="1" noRot="1" noChangeAspect="1" noChangeArrowheads="1" noTextEdit="1"/>
          </p:cNvSpPr>
          <p:nvPr>
            <p:ph type="sldImg"/>
          </p:nvPr>
        </p:nvSpPr>
        <p:spPr>
          <a:xfrm>
            <a:off x="1209675" y="711200"/>
            <a:ext cx="4667250" cy="3500438"/>
          </a:xfrm>
          <a:ln/>
        </p:spPr>
      </p:sp>
      <p:sp>
        <p:nvSpPr>
          <p:cNvPr id="94212" name="Rectangle 3">
            <a:extLst>
              <a:ext uri="{FF2B5EF4-FFF2-40B4-BE49-F238E27FC236}">
                <a16:creationId xmlns:a16="http://schemas.microsoft.com/office/drawing/2014/main" id="{60C9536A-A345-4FCF-85DF-BC30E4B39F40}"/>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424239E7-4720-4B4E-B82A-7C0FA90D54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B9A6DFBB-9871-47F3-A2CA-9A416715D8BC}" type="slidenum">
              <a:rPr lang="en-US" altLang="en-US"/>
              <a:pPr/>
              <a:t>73</a:t>
            </a:fld>
            <a:endParaRPr lang="en-US" altLang="en-US"/>
          </a:p>
        </p:txBody>
      </p:sp>
      <p:sp>
        <p:nvSpPr>
          <p:cNvPr id="95235" name="Rectangle 2">
            <a:extLst>
              <a:ext uri="{FF2B5EF4-FFF2-40B4-BE49-F238E27FC236}">
                <a16:creationId xmlns:a16="http://schemas.microsoft.com/office/drawing/2014/main" id="{B571E3FF-2DF7-41D0-87B1-567FD22905AD}"/>
              </a:ext>
            </a:extLst>
          </p:cNvPr>
          <p:cNvSpPr>
            <a:spLocks noGrp="1" noRot="1" noChangeAspect="1" noChangeArrowheads="1" noTextEdit="1"/>
          </p:cNvSpPr>
          <p:nvPr>
            <p:ph type="sldImg"/>
          </p:nvPr>
        </p:nvSpPr>
        <p:spPr>
          <a:xfrm>
            <a:off x="1209675" y="711200"/>
            <a:ext cx="4667250" cy="3500438"/>
          </a:xfrm>
          <a:ln/>
        </p:spPr>
      </p:sp>
      <p:sp>
        <p:nvSpPr>
          <p:cNvPr id="95236" name="Rectangle 3">
            <a:extLst>
              <a:ext uri="{FF2B5EF4-FFF2-40B4-BE49-F238E27FC236}">
                <a16:creationId xmlns:a16="http://schemas.microsoft.com/office/drawing/2014/main" id="{298AD03C-652A-4FEB-BF4E-2C6257B26D25}"/>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C02C78BE-C57F-4019-8439-77DB4102B4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C8F5055-C4BC-4EEB-82A3-F50D8F595744}" type="slidenum">
              <a:rPr lang="en-US" altLang="en-US"/>
              <a:pPr/>
              <a:t>74</a:t>
            </a:fld>
            <a:endParaRPr lang="en-US" altLang="en-US"/>
          </a:p>
        </p:txBody>
      </p:sp>
      <p:sp>
        <p:nvSpPr>
          <p:cNvPr id="96259" name="Rectangle 2">
            <a:extLst>
              <a:ext uri="{FF2B5EF4-FFF2-40B4-BE49-F238E27FC236}">
                <a16:creationId xmlns:a16="http://schemas.microsoft.com/office/drawing/2014/main" id="{3A15CAD0-E8FF-4E27-A2CE-AA8E6DCD0431}"/>
              </a:ext>
            </a:extLst>
          </p:cNvPr>
          <p:cNvSpPr>
            <a:spLocks noGrp="1" noRot="1" noChangeAspect="1" noChangeArrowheads="1" noTextEdit="1"/>
          </p:cNvSpPr>
          <p:nvPr>
            <p:ph type="sldImg"/>
          </p:nvPr>
        </p:nvSpPr>
        <p:spPr>
          <a:xfrm>
            <a:off x="1209675" y="711200"/>
            <a:ext cx="4667250" cy="3500438"/>
          </a:xfrm>
          <a:ln/>
        </p:spPr>
      </p:sp>
      <p:sp>
        <p:nvSpPr>
          <p:cNvPr id="96260" name="Rectangle 3">
            <a:extLst>
              <a:ext uri="{FF2B5EF4-FFF2-40B4-BE49-F238E27FC236}">
                <a16:creationId xmlns:a16="http://schemas.microsoft.com/office/drawing/2014/main" id="{DA20509B-474A-4C46-907F-F5D54238EB74}"/>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26CA904-0103-4EB4-AD43-4302F49C9446}" type="slidenum">
              <a:rPr lang="en-US"/>
              <a:pPr/>
              <a:t>5</a:t>
            </a:fld>
            <a:endParaRPr lang="en-US"/>
          </a:p>
        </p:txBody>
      </p:sp>
      <p:sp>
        <p:nvSpPr>
          <p:cNvPr id="370690" name="Rectangle 2"/>
          <p:cNvSpPr>
            <a:spLocks noGrp="1" noRot="1" noChangeAspect="1" noChangeArrowheads="1" noTextEdit="1"/>
          </p:cNvSpPr>
          <p:nvPr>
            <p:ph type="sldImg"/>
          </p:nvPr>
        </p:nvSpPr>
        <p:spPr>
          <a:xfrm>
            <a:off x="1157288" y="688975"/>
            <a:ext cx="4489450" cy="3367088"/>
          </a:xfrm>
          <a:ln cap="flat"/>
        </p:spPr>
      </p:sp>
      <p:sp>
        <p:nvSpPr>
          <p:cNvPr id="370691"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D2B73BA3-0C83-4997-8273-BDE9D4D3EF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5AE82DAF-78CF-4DDA-ADCC-DBD83E226476}" type="slidenum">
              <a:rPr lang="en-US" altLang="en-US"/>
              <a:pPr/>
              <a:t>75</a:t>
            </a:fld>
            <a:endParaRPr lang="en-US" altLang="en-US"/>
          </a:p>
        </p:txBody>
      </p:sp>
      <p:sp>
        <p:nvSpPr>
          <p:cNvPr id="97283" name="Rectangle 2">
            <a:extLst>
              <a:ext uri="{FF2B5EF4-FFF2-40B4-BE49-F238E27FC236}">
                <a16:creationId xmlns:a16="http://schemas.microsoft.com/office/drawing/2014/main" id="{B7AE2BCD-C56D-4374-A5E6-AF5E806F9B61}"/>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7284" name="Rectangle 3">
            <a:extLst>
              <a:ext uri="{FF2B5EF4-FFF2-40B4-BE49-F238E27FC236}">
                <a16:creationId xmlns:a16="http://schemas.microsoft.com/office/drawing/2014/main" id="{583C0E63-1851-48E1-B238-58682753E8A6}"/>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7</a:t>
            </a:r>
          </a:p>
        </p:txBody>
      </p:sp>
      <p:sp>
        <p:nvSpPr>
          <p:cNvPr id="97285" name="Rectangle 4">
            <a:extLst>
              <a:ext uri="{FF2B5EF4-FFF2-40B4-BE49-F238E27FC236}">
                <a16:creationId xmlns:a16="http://schemas.microsoft.com/office/drawing/2014/main" id="{E6AADD7D-A297-4B0D-A0F4-D53B0A1F9BCB}"/>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7286" name="Rectangle 5">
            <a:extLst>
              <a:ext uri="{FF2B5EF4-FFF2-40B4-BE49-F238E27FC236}">
                <a16:creationId xmlns:a16="http://schemas.microsoft.com/office/drawing/2014/main" id="{2F0F89CB-198D-4C03-89D2-163D3894FC3F}"/>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7287" name="Rectangle 6">
            <a:extLst>
              <a:ext uri="{FF2B5EF4-FFF2-40B4-BE49-F238E27FC236}">
                <a16:creationId xmlns:a16="http://schemas.microsoft.com/office/drawing/2014/main" id="{42618560-CD83-44E3-A686-1D3596EF1E08}"/>
              </a:ext>
            </a:extLst>
          </p:cNvPr>
          <p:cNvSpPr>
            <a:spLocks noGrp="1" noRot="1" noChangeAspect="1" noChangeArrowheads="1" noTextEdit="1"/>
          </p:cNvSpPr>
          <p:nvPr>
            <p:ph type="sldImg"/>
          </p:nvPr>
        </p:nvSpPr>
        <p:spPr>
          <a:xfrm>
            <a:off x="1209675" y="711200"/>
            <a:ext cx="4667250" cy="3500438"/>
          </a:xfrm>
          <a:ln w="12700" cap="flat"/>
        </p:spPr>
      </p:sp>
      <p:sp>
        <p:nvSpPr>
          <p:cNvPr id="97288" name="Rectangle 7">
            <a:extLst>
              <a:ext uri="{FF2B5EF4-FFF2-40B4-BE49-F238E27FC236}">
                <a16:creationId xmlns:a16="http://schemas.microsoft.com/office/drawing/2014/main" id="{90688945-F962-4756-AE56-53A561C4624D}"/>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17677387-4912-4F2E-8B7A-378EE97F2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AA53DA33-CBF5-4BAE-8C38-E38C675EA4FC}" type="slidenum">
              <a:rPr lang="en-US" altLang="en-US"/>
              <a:pPr/>
              <a:t>76</a:t>
            </a:fld>
            <a:endParaRPr lang="en-US" altLang="en-US"/>
          </a:p>
        </p:txBody>
      </p:sp>
      <p:sp>
        <p:nvSpPr>
          <p:cNvPr id="100355" name="Rectangle 2">
            <a:extLst>
              <a:ext uri="{FF2B5EF4-FFF2-40B4-BE49-F238E27FC236}">
                <a16:creationId xmlns:a16="http://schemas.microsoft.com/office/drawing/2014/main" id="{C5D8FA1D-6C9B-4804-AC2C-E0B4CECB5473}"/>
              </a:ext>
            </a:extLst>
          </p:cNvPr>
          <p:cNvSpPr>
            <a:spLocks noGrp="1" noRot="1" noChangeAspect="1" noChangeArrowheads="1" noTextEdit="1"/>
          </p:cNvSpPr>
          <p:nvPr>
            <p:ph type="sldImg"/>
          </p:nvPr>
        </p:nvSpPr>
        <p:spPr>
          <a:xfrm>
            <a:off x="1209675" y="711200"/>
            <a:ext cx="4667250" cy="3500438"/>
          </a:xfrm>
          <a:ln/>
        </p:spPr>
      </p:sp>
      <p:sp>
        <p:nvSpPr>
          <p:cNvPr id="100356" name="Rectangle 3">
            <a:extLst>
              <a:ext uri="{FF2B5EF4-FFF2-40B4-BE49-F238E27FC236}">
                <a16:creationId xmlns:a16="http://schemas.microsoft.com/office/drawing/2014/main" id="{6E306609-32E2-4998-B84F-D7EAC92C740A}"/>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1F4A8F38-E93D-4F16-992C-95635DD929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6E65E1E5-460F-4DF2-A8C5-4778D1315096}" type="slidenum">
              <a:rPr lang="en-US" altLang="en-US"/>
              <a:pPr/>
              <a:t>77</a:t>
            </a:fld>
            <a:endParaRPr lang="en-US" altLang="en-US"/>
          </a:p>
        </p:txBody>
      </p:sp>
      <p:sp>
        <p:nvSpPr>
          <p:cNvPr id="101379" name="Rectangle 2">
            <a:extLst>
              <a:ext uri="{FF2B5EF4-FFF2-40B4-BE49-F238E27FC236}">
                <a16:creationId xmlns:a16="http://schemas.microsoft.com/office/drawing/2014/main" id="{45BE4317-9E69-41B9-B5D7-D4FAA28F4B15}"/>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101380" name="Rectangle 3">
            <a:extLst>
              <a:ext uri="{FF2B5EF4-FFF2-40B4-BE49-F238E27FC236}">
                <a16:creationId xmlns:a16="http://schemas.microsoft.com/office/drawing/2014/main" id="{2EEE28D5-CBF5-4730-98E3-7DD376E7478D}"/>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9</a:t>
            </a:r>
          </a:p>
        </p:txBody>
      </p:sp>
      <p:sp>
        <p:nvSpPr>
          <p:cNvPr id="101381" name="Rectangle 4">
            <a:extLst>
              <a:ext uri="{FF2B5EF4-FFF2-40B4-BE49-F238E27FC236}">
                <a16:creationId xmlns:a16="http://schemas.microsoft.com/office/drawing/2014/main" id="{909D4D13-060F-401D-B7EA-CB629A8D0757}"/>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101382" name="Rectangle 5">
            <a:extLst>
              <a:ext uri="{FF2B5EF4-FFF2-40B4-BE49-F238E27FC236}">
                <a16:creationId xmlns:a16="http://schemas.microsoft.com/office/drawing/2014/main" id="{EF56633F-DB09-4F85-B324-D86F2598C7BA}"/>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101383" name="Rectangle 6">
            <a:extLst>
              <a:ext uri="{FF2B5EF4-FFF2-40B4-BE49-F238E27FC236}">
                <a16:creationId xmlns:a16="http://schemas.microsoft.com/office/drawing/2014/main" id="{F400F98B-386C-44C8-ABCD-404A95270540}"/>
              </a:ext>
            </a:extLst>
          </p:cNvPr>
          <p:cNvSpPr>
            <a:spLocks noGrp="1" noRot="1" noChangeAspect="1" noChangeArrowheads="1" noTextEdit="1"/>
          </p:cNvSpPr>
          <p:nvPr>
            <p:ph type="sldImg"/>
          </p:nvPr>
        </p:nvSpPr>
        <p:spPr>
          <a:xfrm>
            <a:off x="1209675" y="711200"/>
            <a:ext cx="4667250" cy="3500438"/>
          </a:xfrm>
          <a:ln w="12700" cap="flat"/>
        </p:spPr>
      </p:sp>
      <p:sp>
        <p:nvSpPr>
          <p:cNvPr id="101384" name="Rectangle 7">
            <a:extLst>
              <a:ext uri="{FF2B5EF4-FFF2-40B4-BE49-F238E27FC236}">
                <a16:creationId xmlns:a16="http://schemas.microsoft.com/office/drawing/2014/main" id="{33D2F4F4-230C-4F99-8542-00DF8676ABE2}"/>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0C9744D1-30D3-4FA0-962E-7AD08EB7F3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31BE5BB-F729-4235-96C8-422BC666D881}" type="slidenum">
              <a:rPr lang="en-US" altLang="en-US"/>
              <a:pPr/>
              <a:t>78</a:t>
            </a:fld>
            <a:endParaRPr lang="en-US" altLang="en-US"/>
          </a:p>
        </p:txBody>
      </p:sp>
      <p:sp>
        <p:nvSpPr>
          <p:cNvPr id="102403" name="Rectangle 2">
            <a:extLst>
              <a:ext uri="{FF2B5EF4-FFF2-40B4-BE49-F238E27FC236}">
                <a16:creationId xmlns:a16="http://schemas.microsoft.com/office/drawing/2014/main" id="{E537436F-843D-4777-9079-809721A7BA0E}"/>
              </a:ext>
            </a:extLst>
          </p:cNvPr>
          <p:cNvSpPr>
            <a:spLocks noGrp="1" noRot="1" noChangeAspect="1" noChangeArrowheads="1" noTextEdit="1"/>
          </p:cNvSpPr>
          <p:nvPr>
            <p:ph type="sldImg"/>
          </p:nvPr>
        </p:nvSpPr>
        <p:spPr>
          <a:xfrm>
            <a:off x="1209675" y="711200"/>
            <a:ext cx="4667250" cy="3500438"/>
          </a:xfrm>
          <a:ln/>
        </p:spPr>
      </p:sp>
      <p:sp>
        <p:nvSpPr>
          <p:cNvPr id="102404" name="Rectangle 3">
            <a:extLst>
              <a:ext uri="{FF2B5EF4-FFF2-40B4-BE49-F238E27FC236}">
                <a16:creationId xmlns:a16="http://schemas.microsoft.com/office/drawing/2014/main" id="{2A012445-8189-4DCD-A11D-D44A21C81067}"/>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67FC62E3-90C2-496A-84AB-9C1F035267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B19F3762-4581-4006-819A-94C42E5A3B1A}" type="slidenum">
              <a:rPr lang="en-US" altLang="en-US"/>
              <a:pPr/>
              <a:t>79</a:t>
            </a:fld>
            <a:endParaRPr lang="en-US" altLang="en-US"/>
          </a:p>
        </p:txBody>
      </p:sp>
      <p:sp>
        <p:nvSpPr>
          <p:cNvPr id="103427" name="Rectangle 2">
            <a:extLst>
              <a:ext uri="{FF2B5EF4-FFF2-40B4-BE49-F238E27FC236}">
                <a16:creationId xmlns:a16="http://schemas.microsoft.com/office/drawing/2014/main" id="{6B017822-3A89-4068-BFE4-58C552009698}"/>
              </a:ext>
            </a:extLst>
          </p:cNvPr>
          <p:cNvSpPr>
            <a:spLocks noGrp="1" noRot="1" noChangeAspect="1" noChangeArrowheads="1" noTextEdit="1"/>
          </p:cNvSpPr>
          <p:nvPr>
            <p:ph type="sldImg"/>
          </p:nvPr>
        </p:nvSpPr>
        <p:spPr>
          <a:xfrm>
            <a:off x="1209675" y="711200"/>
            <a:ext cx="4667250" cy="3500438"/>
          </a:xfrm>
          <a:ln/>
        </p:spPr>
      </p:sp>
      <p:sp>
        <p:nvSpPr>
          <p:cNvPr id="103428" name="Rectangle 3">
            <a:extLst>
              <a:ext uri="{FF2B5EF4-FFF2-40B4-BE49-F238E27FC236}">
                <a16:creationId xmlns:a16="http://schemas.microsoft.com/office/drawing/2014/main" id="{7D674B39-1C83-4AD8-84DD-C05AFFF28BDA}"/>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7A61598A-5446-4CA1-A9FC-63695115D2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57236FF8-09D1-4AE2-A1C4-33296D3EC0BC}" type="slidenum">
              <a:rPr lang="en-US" altLang="en-US"/>
              <a:pPr/>
              <a:t>80</a:t>
            </a:fld>
            <a:endParaRPr lang="en-US" altLang="en-US"/>
          </a:p>
        </p:txBody>
      </p:sp>
      <p:sp>
        <p:nvSpPr>
          <p:cNvPr id="105475" name="Rectangle 2">
            <a:extLst>
              <a:ext uri="{FF2B5EF4-FFF2-40B4-BE49-F238E27FC236}">
                <a16:creationId xmlns:a16="http://schemas.microsoft.com/office/drawing/2014/main" id="{BCAD800A-FAFA-4641-9B8F-9537E7EC1AF8}"/>
              </a:ext>
            </a:extLst>
          </p:cNvPr>
          <p:cNvSpPr>
            <a:spLocks noGrp="1" noRot="1" noChangeAspect="1" noChangeArrowheads="1" noTextEdit="1"/>
          </p:cNvSpPr>
          <p:nvPr>
            <p:ph type="sldImg"/>
          </p:nvPr>
        </p:nvSpPr>
        <p:spPr>
          <a:xfrm>
            <a:off x="1209675" y="711200"/>
            <a:ext cx="4667250" cy="3500438"/>
          </a:xfrm>
          <a:ln/>
        </p:spPr>
      </p:sp>
      <p:sp>
        <p:nvSpPr>
          <p:cNvPr id="105476" name="Rectangle 3">
            <a:extLst>
              <a:ext uri="{FF2B5EF4-FFF2-40B4-BE49-F238E27FC236}">
                <a16:creationId xmlns:a16="http://schemas.microsoft.com/office/drawing/2014/main" id="{30B2AD41-DEE0-4F7F-80DC-449B2EA1BCE8}"/>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78706381-A696-4CAA-B100-733818634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9AB6B282-AA34-4EC2-8330-A3CA969BA180}" type="slidenum">
              <a:rPr lang="en-US" altLang="en-US"/>
              <a:pPr/>
              <a:t>81</a:t>
            </a:fld>
            <a:endParaRPr lang="en-US" altLang="en-US"/>
          </a:p>
        </p:txBody>
      </p:sp>
      <p:sp>
        <p:nvSpPr>
          <p:cNvPr id="106499" name="Rectangle 2">
            <a:extLst>
              <a:ext uri="{FF2B5EF4-FFF2-40B4-BE49-F238E27FC236}">
                <a16:creationId xmlns:a16="http://schemas.microsoft.com/office/drawing/2014/main" id="{81DA4688-1B80-4EDF-83DF-6DE07ABD2432}"/>
              </a:ext>
            </a:extLst>
          </p:cNvPr>
          <p:cNvSpPr>
            <a:spLocks noGrp="1" noRot="1" noChangeAspect="1" noChangeArrowheads="1" noTextEdit="1"/>
          </p:cNvSpPr>
          <p:nvPr>
            <p:ph type="sldImg"/>
          </p:nvPr>
        </p:nvSpPr>
        <p:spPr>
          <a:xfrm>
            <a:off x="1209675" y="711200"/>
            <a:ext cx="4667250" cy="3500438"/>
          </a:xfrm>
          <a:ln/>
        </p:spPr>
      </p:sp>
      <p:sp>
        <p:nvSpPr>
          <p:cNvPr id="106500" name="Rectangle 3">
            <a:extLst>
              <a:ext uri="{FF2B5EF4-FFF2-40B4-BE49-F238E27FC236}">
                <a16:creationId xmlns:a16="http://schemas.microsoft.com/office/drawing/2014/main" id="{A06AEC27-B12D-4B5F-BE00-3F8C4B67BCC2}"/>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3146B9CA-7B0A-498E-A11A-ACF4582AB9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45D58FD-1609-4E69-8C26-A2311D4AED4C}" type="slidenum">
              <a:rPr lang="en-US" altLang="en-US"/>
              <a:pPr/>
              <a:t>82</a:t>
            </a:fld>
            <a:endParaRPr lang="en-US" altLang="en-US"/>
          </a:p>
        </p:txBody>
      </p:sp>
      <p:sp>
        <p:nvSpPr>
          <p:cNvPr id="107523" name="Rectangle 2">
            <a:extLst>
              <a:ext uri="{FF2B5EF4-FFF2-40B4-BE49-F238E27FC236}">
                <a16:creationId xmlns:a16="http://schemas.microsoft.com/office/drawing/2014/main" id="{24B845A9-9325-447C-BF22-9E6251DCD4DA}"/>
              </a:ext>
            </a:extLst>
          </p:cNvPr>
          <p:cNvSpPr>
            <a:spLocks noGrp="1" noRot="1" noChangeAspect="1" noChangeArrowheads="1" noTextEdit="1"/>
          </p:cNvSpPr>
          <p:nvPr>
            <p:ph type="sldImg"/>
          </p:nvPr>
        </p:nvSpPr>
        <p:spPr>
          <a:xfrm>
            <a:off x="1209675" y="711200"/>
            <a:ext cx="4667250" cy="3500438"/>
          </a:xfrm>
          <a:ln/>
        </p:spPr>
      </p:sp>
      <p:sp>
        <p:nvSpPr>
          <p:cNvPr id="107524" name="Rectangle 3">
            <a:extLst>
              <a:ext uri="{FF2B5EF4-FFF2-40B4-BE49-F238E27FC236}">
                <a16:creationId xmlns:a16="http://schemas.microsoft.com/office/drawing/2014/main" id="{3CF9FA74-75FE-43EC-8E32-226C845BBDFD}"/>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7D5616BC-BDB5-4AC8-BDBF-F02DCD39F9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253E6936-A94F-4721-A16C-AFACDB4DB234}" type="slidenum">
              <a:rPr lang="en-US" altLang="en-US"/>
              <a:pPr/>
              <a:t>83</a:t>
            </a:fld>
            <a:endParaRPr lang="en-US" altLang="en-US"/>
          </a:p>
        </p:txBody>
      </p:sp>
      <p:sp>
        <p:nvSpPr>
          <p:cNvPr id="108547" name="Rectangle 2">
            <a:extLst>
              <a:ext uri="{FF2B5EF4-FFF2-40B4-BE49-F238E27FC236}">
                <a16:creationId xmlns:a16="http://schemas.microsoft.com/office/drawing/2014/main" id="{4923DCA8-9D14-4478-98C2-FAEB19474EE7}"/>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2F748602-C94B-438B-97B1-B595D55E4E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16A524C2-7C04-4D72-AC52-519E71D8B0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38A4BA7D-1BF9-42DB-AB62-F7A6BEB79415}" type="slidenum">
              <a:rPr lang="en-US" altLang="en-US"/>
              <a:pPr/>
              <a:t>84</a:t>
            </a:fld>
            <a:endParaRPr lang="en-US" altLang="en-US"/>
          </a:p>
        </p:txBody>
      </p:sp>
      <p:sp>
        <p:nvSpPr>
          <p:cNvPr id="109571" name="Rectangle 2">
            <a:extLst>
              <a:ext uri="{FF2B5EF4-FFF2-40B4-BE49-F238E27FC236}">
                <a16:creationId xmlns:a16="http://schemas.microsoft.com/office/drawing/2014/main" id="{CF09E3F4-D616-40B8-9F32-650968153DC5}"/>
              </a:ext>
            </a:extLst>
          </p:cNvPr>
          <p:cNvSpPr>
            <a:spLocks noGrp="1" noRot="1" noChangeAspect="1" noChangeArrowheads="1" noTextEdit="1"/>
          </p:cNvSpPr>
          <p:nvPr>
            <p:ph type="sldImg"/>
          </p:nvPr>
        </p:nvSpPr>
        <p:spPr>
          <a:xfrm>
            <a:off x="1209675" y="711200"/>
            <a:ext cx="4667250" cy="3500438"/>
          </a:xfrm>
          <a:ln/>
        </p:spPr>
      </p:sp>
      <p:sp>
        <p:nvSpPr>
          <p:cNvPr id="109572" name="Rectangle 3">
            <a:extLst>
              <a:ext uri="{FF2B5EF4-FFF2-40B4-BE49-F238E27FC236}">
                <a16:creationId xmlns:a16="http://schemas.microsoft.com/office/drawing/2014/main" id="{086C59B1-EDF1-4BD0-8D08-0CE9FF340C4B}"/>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089E437-BFA2-43FF-94FE-7BA23A24A68D}" type="slidenum">
              <a:rPr lang="en-US"/>
              <a:pPr/>
              <a:t>6</a:t>
            </a:fld>
            <a:endParaRPr lang="en-US"/>
          </a:p>
        </p:txBody>
      </p:sp>
      <p:sp>
        <p:nvSpPr>
          <p:cNvPr id="310274" name="Rectangle 2"/>
          <p:cNvSpPr>
            <a:spLocks noGrp="1" noChangeArrowheads="1"/>
          </p:cNvSpPr>
          <p:nvPr>
            <p:ph type="body" idx="1"/>
          </p:nvPr>
        </p:nvSpPr>
        <p:spPr>
          <a:xfrm>
            <a:off x="913805" y="4342191"/>
            <a:ext cx="5028903" cy="4116917"/>
          </a:xfrm>
          <a:ln/>
        </p:spPr>
        <p:txBody>
          <a:bodyPr lIns="90830" tIns="45415" rIns="90830" bIns="45415"/>
          <a:lstStyle/>
          <a:p>
            <a:endParaRPr lang="en-US"/>
          </a:p>
        </p:txBody>
      </p:sp>
      <p:sp>
        <p:nvSpPr>
          <p:cNvPr id="310275" name="Rectangle 3"/>
          <p:cNvSpPr>
            <a:spLocks noGrp="1" noRot="1" noChangeAspect="1" noChangeArrowheads="1" noTextEdit="1"/>
          </p:cNvSpPr>
          <p:nvPr>
            <p:ph type="sldImg"/>
          </p:nvPr>
        </p:nvSpPr>
        <p:spPr>
          <a:xfrm>
            <a:off x="1157288" y="688975"/>
            <a:ext cx="4489450" cy="3367088"/>
          </a:xfrm>
          <a:ln cap="fla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108D053C-6F19-4678-B024-62A66259B5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3FA0839E-418D-4572-B3D1-2BE785E4E2BF}" type="slidenum">
              <a:rPr lang="en-US" altLang="en-US"/>
              <a:pPr/>
              <a:t>85</a:t>
            </a:fld>
            <a:endParaRPr lang="en-US" altLang="en-US"/>
          </a:p>
        </p:txBody>
      </p:sp>
      <p:sp>
        <p:nvSpPr>
          <p:cNvPr id="110595" name="Rectangle 2">
            <a:extLst>
              <a:ext uri="{FF2B5EF4-FFF2-40B4-BE49-F238E27FC236}">
                <a16:creationId xmlns:a16="http://schemas.microsoft.com/office/drawing/2014/main" id="{91A00614-328C-4185-A927-F2F7BBBAE22D}"/>
              </a:ext>
            </a:extLst>
          </p:cNvPr>
          <p:cNvSpPr>
            <a:spLocks noGrp="1" noRot="1" noChangeAspect="1" noChangeArrowheads="1" noTextEdit="1"/>
          </p:cNvSpPr>
          <p:nvPr>
            <p:ph type="sldImg"/>
          </p:nvPr>
        </p:nvSpPr>
        <p:spPr>
          <a:xfrm>
            <a:off x="1209675" y="711200"/>
            <a:ext cx="4667250" cy="3500438"/>
          </a:xfrm>
          <a:ln/>
        </p:spPr>
      </p:sp>
      <p:sp>
        <p:nvSpPr>
          <p:cNvPr id="110596" name="Rectangle 3">
            <a:extLst>
              <a:ext uri="{FF2B5EF4-FFF2-40B4-BE49-F238E27FC236}">
                <a16:creationId xmlns:a16="http://schemas.microsoft.com/office/drawing/2014/main" id="{9D6120D7-C540-448C-9134-20A5E3A5D343}"/>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96DE340A-E1BB-48D1-9758-4061DB26EB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4F0AAB0D-61AE-4349-95C7-A3DA6768EE52}" type="slidenum">
              <a:rPr lang="en-US" altLang="en-US"/>
              <a:pPr/>
              <a:t>86</a:t>
            </a:fld>
            <a:endParaRPr lang="en-US" altLang="en-US"/>
          </a:p>
        </p:txBody>
      </p:sp>
      <p:sp>
        <p:nvSpPr>
          <p:cNvPr id="111619" name="Rectangle 2">
            <a:extLst>
              <a:ext uri="{FF2B5EF4-FFF2-40B4-BE49-F238E27FC236}">
                <a16:creationId xmlns:a16="http://schemas.microsoft.com/office/drawing/2014/main" id="{9B412395-359E-4065-9951-F18C12570902}"/>
              </a:ext>
            </a:extLst>
          </p:cNvPr>
          <p:cNvSpPr>
            <a:spLocks noGrp="1" noRot="1" noChangeAspect="1" noChangeArrowheads="1" noTextEdit="1"/>
          </p:cNvSpPr>
          <p:nvPr>
            <p:ph type="sldImg"/>
          </p:nvPr>
        </p:nvSpPr>
        <p:spPr>
          <a:xfrm>
            <a:off x="1209675" y="711200"/>
            <a:ext cx="4667250" cy="3500438"/>
          </a:xfrm>
          <a:ln/>
        </p:spPr>
      </p:sp>
      <p:sp>
        <p:nvSpPr>
          <p:cNvPr id="111620" name="Rectangle 3">
            <a:extLst>
              <a:ext uri="{FF2B5EF4-FFF2-40B4-BE49-F238E27FC236}">
                <a16:creationId xmlns:a16="http://schemas.microsoft.com/office/drawing/2014/main" id="{5C366242-8F30-4675-816C-A2A4F6DD9D8B}"/>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64B4DFB2-8F56-4FC9-8ABA-7A67365D2C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D758EF39-0AE9-489D-A763-856DD6D46541}" type="slidenum">
              <a:rPr lang="en-US" altLang="en-US"/>
              <a:pPr/>
              <a:t>87</a:t>
            </a:fld>
            <a:endParaRPr lang="en-US" altLang="en-US"/>
          </a:p>
        </p:txBody>
      </p:sp>
      <p:sp>
        <p:nvSpPr>
          <p:cNvPr id="112643" name="Rectangle 2">
            <a:extLst>
              <a:ext uri="{FF2B5EF4-FFF2-40B4-BE49-F238E27FC236}">
                <a16:creationId xmlns:a16="http://schemas.microsoft.com/office/drawing/2014/main" id="{F319BD04-D3A6-4447-8BA8-979EE1FCED01}"/>
              </a:ext>
            </a:extLst>
          </p:cNvPr>
          <p:cNvSpPr>
            <a:spLocks noGrp="1" noRot="1" noChangeAspect="1" noChangeArrowheads="1" noTextEdit="1"/>
          </p:cNvSpPr>
          <p:nvPr>
            <p:ph type="sldImg"/>
          </p:nvPr>
        </p:nvSpPr>
        <p:spPr>
          <a:xfrm>
            <a:off x="1209675" y="711200"/>
            <a:ext cx="4667250" cy="3500438"/>
          </a:xfrm>
          <a:ln/>
        </p:spPr>
      </p:sp>
      <p:sp>
        <p:nvSpPr>
          <p:cNvPr id="112644" name="Rectangle 3">
            <a:extLst>
              <a:ext uri="{FF2B5EF4-FFF2-40B4-BE49-F238E27FC236}">
                <a16:creationId xmlns:a16="http://schemas.microsoft.com/office/drawing/2014/main" id="{2467C9A6-0670-4E49-A111-4838482E7C5D}"/>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88014BE6-E625-4F48-AF38-33618D9B9C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A0AA13E2-269D-4F11-A981-6C3BE1C6212D}" type="slidenum">
              <a:rPr lang="en-US" altLang="en-US"/>
              <a:pPr/>
              <a:t>88</a:t>
            </a:fld>
            <a:endParaRPr lang="en-US" altLang="en-US"/>
          </a:p>
        </p:txBody>
      </p:sp>
      <p:sp>
        <p:nvSpPr>
          <p:cNvPr id="113667" name="Rectangle 2">
            <a:extLst>
              <a:ext uri="{FF2B5EF4-FFF2-40B4-BE49-F238E27FC236}">
                <a16:creationId xmlns:a16="http://schemas.microsoft.com/office/drawing/2014/main" id="{CC3A67C4-A012-4797-A976-78EC529FCD3A}"/>
              </a:ext>
            </a:extLst>
          </p:cNvPr>
          <p:cNvSpPr>
            <a:spLocks noGrp="1" noRot="1" noChangeAspect="1" noChangeArrowheads="1" noTextEdit="1"/>
          </p:cNvSpPr>
          <p:nvPr>
            <p:ph type="sldImg"/>
          </p:nvPr>
        </p:nvSpPr>
        <p:spPr>
          <a:xfrm>
            <a:off x="1209675" y="711200"/>
            <a:ext cx="4667250" cy="3500438"/>
          </a:xfrm>
          <a:ln/>
        </p:spPr>
      </p:sp>
      <p:sp>
        <p:nvSpPr>
          <p:cNvPr id="113668" name="Rectangle 3">
            <a:extLst>
              <a:ext uri="{FF2B5EF4-FFF2-40B4-BE49-F238E27FC236}">
                <a16:creationId xmlns:a16="http://schemas.microsoft.com/office/drawing/2014/main" id="{F2F45D1C-AD9D-4798-BA91-DC44C72ECA4E}"/>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6E8F7685-E8F8-41C7-8AC7-81769F91EE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CBE1BA52-571F-4C63-96B2-6BC049A3191F}" type="slidenum">
              <a:rPr lang="en-US" altLang="en-US"/>
              <a:pPr/>
              <a:t>89</a:t>
            </a:fld>
            <a:endParaRPr lang="en-US" altLang="en-US"/>
          </a:p>
        </p:txBody>
      </p:sp>
      <p:sp>
        <p:nvSpPr>
          <p:cNvPr id="114691" name="Rectangle 2">
            <a:extLst>
              <a:ext uri="{FF2B5EF4-FFF2-40B4-BE49-F238E27FC236}">
                <a16:creationId xmlns:a16="http://schemas.microsoft.com/office/drawing/2014/main" id="{C24FBDCF-4233-405F-85AC-E9EE9F6D504F}"/>
              </a:ext>
            </a:extLst>
          </p:cNvPr>
          <p:cNvSpPr>
            <a:spLocks noGrp="1" noRot="1" noChangeAspect="1" noChangeArrowheads="1" noTextEdit="1"/>
          </p:cNvSpPr>
          <p:nvPr>
            <p:ph type="sldImg"/>
          </p:nvPr>
        </p:nvSpPr>
        <p:spPr>
          <a:xfrm>
            <a:off x="1209675" y="711200"/>
            <a:ext cx="4667250" cy="3500438"/>
          </a:xfrm>
          <a:ln/>
        </p:spPr>
      </p:sp>
      <p:sp>
        <p:nvSpPr>
          <p:cNvPr id="114692" name="Rectangle 3">
            <a:extLst>
              <a:ext uri="{FF2B5EF4-FFF2-40B4-BE49-F238E27FC236}">
                <a16:creationId xmlns:a16="http://schemas.microsoft.com/office/drawing/2014/main" id="{2C3AF85D-A8FF-4C78-9B0E-DD95D6DEC6DE}"/>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A8050E58-9C8F-4181-A851-7BDFFE5E72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9F587734-7DA7-46DF-B091-A95125288373}" type="slidenum">
              <a:rPr lang="en-US" altLang="en-US"/>
              <a:pPr/>
              <a:t>90</a:t>
            </a:fld>
            <a:endParaRPr lang="en-US" altLang="en-US"/>
          </a:p>
        </p:txBody>
      </p:sp>
      <p:sp>
        <p:nvSpPr>
          <p:cNvPr id="115715" name="Rectangle 2">
            <a:extLst>
              <a:ext uri="{FF2B5EF4-FFF2-40B4-BE49-F238E27FC236}">
                <a16:creationId xmlns:a16="http://schemas.microsoft.com/office/drawing/2014/main" id="{18332133-437A-4F60-9A4D-DA1A8CFCE2BF}"/>
              </a:ext>
            </a:extLst>
          </p:cNvPr>
          <p:cNvSpPr>
            <a:spLocks noGrp="1" noRot="1" noChangeAspect="1" noChangeArrowheads="1" noTextEdit="1"/>
          </p:cNvSpPr>
          <p:nvPr>
            <p:ph type="sldImg"/>
          </p:nvPr>
        </p:nvSpPr>
        <p:spPr>
          <a:xfrm>
            <a:off x="1209675" y="711200"/>
            <a:ext cx="4667250" cy="3500438"/>
          </a:xfrm>
          <a:ln/>
        </p:spPr>
      </p:sp>
      <p:sp>
        <p:nvSpPr>
          <p:cNvPr id="115716" name="Rectangle 3">
            <a:extLst>
              <a:ext uri="{FF2B5EF4-FFF2-40B4-BE49-F238E27FC236}">
                <a16:creationId xmlns:a16="http://schemas.microsoft.com/office/drawing/2014/main" id="{7F0C4F46-65E6-4982-A4C3-9D5B9475B86A}"/>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0759F27F-D48B-4261-931D-0704B47E79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4475AAAE-ECAD-4A75-A314-874203208C08}" type="slidenum">
              <a:rPr lang="en-US" altLang="en-US"/>
              <a:pPr/>
              <a:t>91</a:t>
            </a:fld>
            <a:endParaRPr lang="en-US" altLang="en-US"/>
          </a:p>
        </p:txBody>
      </p:sp>
      <p:sp>
        <p:nvSpPr>
          <p:cNvPr id="116739" name="Rectangle 2">
            <a:extLst>
              <a:ext uri="{FF2B5EF4-FFF2-40B4-BE49-F238E27FC236}">
                <a16:creationId xmlns:a16="http://schemas.microsoft.com/office/drawing/2014/main" id="{B333579B-9368-4E1D-B062-362C54A0FD7A}"/>
              </a:ext>
            </a:extLst>
          </p:cNvPr>
          <p:cNvSpPr>
            <a:spLocks noGrp="1" noRot="1" noChangeAspect="1" noChangeArrowheads="1" noTextEdit="1"/>
          </p:cNvSpPr>
          <p:nvPr>
            <p:ph type="sldImg"/>
          </p:nvPr>
        </p:nvSpPr>
        <p:spPr>
          <a:xfrm>
            <a:off x="1209675" y="711200"/>
            <a:ext cx="4667250" cy="3500438"/>
          </a:xfrm>
          <a:ln/>
        </p:spPr>
      </p:sp>
      <p:sp>
        <p:nvSpPr>
          <p:cNvPr id="116740" name="Rectangle 3">
            <a:extLst>
              <a:ext uri="{FF2B5EF4-FFF2-40B4-BE49-F238E27FC236}">
                <a16:creationId xmlns:a16="http://schemas.microsoft.com/office/drawing/2014/main" id="{D6E43C8C-249C-434F-BB72-59AA328384CB}"/>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7E39F1B4-13F7-4EA3-99D0-77980D3AC4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46CF5054-84D5-4760-AF2F-A37575636179}" type="slidenum">
              <a:rPr lang="en-US" altLang="en-US"/>
              <a:pPr/>
              <a:t>92</a:t>
            </a:fld>
            <a:endParaRPr lang="en-US" altLang="en-US"/>
          </a:p>
        </p:txBody>
      </p:sp>
      <p:sp>
        <p:nvSpPr>
          <p:cNvPr id="118787" name="Rectangle 2">
            <a:extLst>
              <a:ext uri="{FF2B5EF4-FFF2-40B4-BE49-F238E27FC236}">
                <a16:creationId xmlns:a16="http://schemas.microsoft.com/office/drawing/2014/main" id="{2D46690D-42E5-4007-907C-3D6E0CC38C14}"/>
              </a:ext>
            </a:extLst>
          </p:cNvPr>
          <p:cNvSpPr>
            <a:spLocks noGrp="1" noRot="1" noChangeAspect="1" noChangeArrowheads="1" noTextEdit="1"/>
          </p:cNvSpPr>
          <p:nvPr>
            <p:ph type="sldImg"/>
          </p:nvPr>
        </p:nvSpPr>
        <p:spPr>
          <a:xfrm>
            <a:off x="1209675" y="711200"/>
            <a:ext cx="4667250" cy="3500438"/>
          </a:xfrm>
          <a:ln/>
        </p:spPr>
      </p:sp>
      <p:sp>
        <p:nvSpPr>
          <p:cNvPr id="118788" name="Rectangle 3">
            <a:extLst>
              <a:ext uri="{FF2B5EF4-FFF2-40B4-BE49-F238E27FC236}">
                <a16:creationId xmlns:a16="http://schemas.microsoft.com/office/drawing/2014/main" id="{B3389F8A-B646-41B4-BB28-A100D09A5499}"/>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3D9A518D-7707-41B3-8FA2-961F963AF4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24FA8CC3-007E-4DE7-A821-7D709CBD6827}" type="slidenum">
              <a:rPr lang="en-US" altLang="en-US"/>
              <a:pPr/>
              <a:t>93</a:t>
            </a:fld>
            <a:endParaRPr lang="en-US" altLang="en-US"/>
          </a:p>
        </p:txBody>
      </p:sp>
      <p:sp>
        <p:nvSpPr>
          <p:cNvPr id="120835" name="Rectangle 2">
            <a:extLst>
              <a:ext uri="{FF2B5EF4-FFF2-40B4-BE49-F238E27FC236}">
                <a16:creationId xmlns:a16="http://schemas.microsoft.com/office/drawing/2014/main" id="{878DF407-40D8-41BA-B7E2-B41CF224ECA9}"/>
              </a:ext>
            </a:extLst>
          </p:cNvPr>
          <p:cNvSpPr>
            <a:spLocks noGrp="1" noRot="1" noChangeAspect="1" noChangeArrowheads="1" noTextEdit="1"/>
          </p:cNvSpPr>
          <p:nvPr>
            <p:ph type="sldImg"/>
          </p:nvPr>
        </p:nvSpPr>
        <p:spPr>
          <a:xfrm>
            <a:off x="1209675" y="711200"/>
            <a:ext cx="4667250" cy="3500438"/>
          </a:xfrm>
          <a:ln/>
        </p:spPr>
      </p:sp>
      <p:sp>
        <p:nvSpPr>
          <p:cNvPr id="120836" name="Rectangle 3">
            <a:extLst>
              <a:ext uri="{FF2B5EF4-FFF2-40B4-BE49-F238E27FC236}">
                <a16:creationId xmlns:a16="http://schemas.microsoft.com/office/drawing/2014/main" id="{008A3DCF-6C81-4FF0-B515-CFCD33CCE194}"/>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09E7BADC-674B-4FF5-B1F3-9798F52630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112FFCFB-4DF7-4820-8B2E-049B81D3C716}" type="slidenum">
              <a:rPr lang="en-US" altLang="en-US"/>
              <a:pPr/>
              <a:t>94</a:t>
            </a:fld>
            <a:endParaRPr lang="en-US" altLang="en-US"/>
          </a:p>
        </p:txBody>
      </p:sp>
      <p:sp>
        <p:nvSpPr>
          <p:cNvPr id="121859" name="Rectangle 2">
            <a:extLst>
              <a:ext uri="{FF2B5EF4-FFF2-40B4-BE49-F238E27FC236}">
                <a16:creationId xmlns:a16="http://schemas.microsoft.com/office/drawing/2014/main" id="{FABC80FA-5986-4532-AF76-72D85C140C8C}"/>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5BED48A9-C822-49E5-9894-F8B0BD2DB5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4153137-CBF9-4D7E-92E9-8613601CA494}" type="slidenum">
              <a:rPr lang="en-US"/>
              <a:pPr/>
              <a:t>7</a:t>
            </a:fld>
            <a:endParaRPr lang="en-US"/>
          </a:p>
        </p:txBody>
      </p:sp>
      <p:sp>
        <p:nvSpPr>
          <p:cNvPr id="376834" name="Rectangle 2"/>
          <p:cNvSpPr>
            <a:spLocks noGrp="1" noRot="1" noChangeAspect="1" noChangeArrowheads="1" noTextEdit="1"/>
          </p:cNvSpPr>
          <p:nvPr>
            <p:ph type="sldImg"/>
          </p:nvPr>
        </p:nvSpPr>
        <p:spPr>
          <a:xfrm>
            <a:off x="1157288" y="688975"/>
            <a:ext cx="4489450" cy="3367088"/>
          </a:xfrm>
          <a:ln cap="flat"/>
        </p:spPr>
      </p:sp>
      <p:sp>
        <p:nvSpPr>
          <p:cNvPr id="376835"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5C227D9F-6F5C-45D2-A46C-EA3E32B281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491F90D-5BEC-4AEC-9E53-81C6B76F3D91}" type="slidenum">
              <a:rPr lang="en-US" altLang="en-US"/>
              <a:pPr/>
              <a:t>95</a:t>
            </a:fld>
            <a:endParaRPr lang="en-US" altLang="en-US"/>
          </a:p>
        </p:txBody>
      </p:sp>
      <p:sp>
        <p:nvSpPr>
          <p:cNvPr id="122883" name="Rectangle 2">
            <a:extLst>
              <a:ext uri="{FF2B5EF4-FFF2-40B4-BE49-F238E27FC236}">
                <a16:creationId xmlns:a16="http://schemas.microsoft.com/office/drawing/2014/main" id="{3358BC94-E1F4-4D39-9E7E-DB764DFC937C}"/>
              </a:ext>
            </a:extLst>
          </p:cNvPr>
          <p:cNvSpPr>
            <a:spLocks noGrp="1" noRot="1" noChangeAspect="1" noChangeArrowheads="1" noTextEdit="1"/>
          </p:cNvSpPr>
          <p:nvPr>
            <p:ph type="sldImg"/>
          </p:nvPr>
        </p:nvSpPr>
        <p:spPr>
          <a:xfrm>
            <a:off x="1209675" y="711200"/>
            <a:ext cx="4667250" cy="3500438"/>
          </a:xfrm>
          <a:ln/>
        </p:spPr>
      </p:sp>
      <p:sp>
        <p:nvSpPr>
          <p:cNvPr id="122884" name="Rectangle 3">
            <a:extLst>
              <a:ext uri="{FF2B5EF4-FFF2-40B4-BE49-F238E27FC236}">
                <a16:creationId xmlns:a16="http://schemas.microsoft.com/office/drawing/2014/main" id="{3A3FF17A-BDEF-40D4-B974-C540A6A6265D}"/>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DB3E50AF-FA17-493E-8DD2-E53981AE0E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B5F706BE-C4E3-4E26-AB07-8E173A22B824}" type="slidenum">
              <a:rPr lang="en-US" altLang="en-US"/>
              <a:pPr/>
              <a:t>96</a:t>
            </a:fld>
            <a:endParaRPr lang="en-US" altLang="en-US"/>
          </a:p>
        </p:txBody>
      </p:sp>
      <p:sp>
        <p:nvSpPr>
          <p:cNvPr id="123907" name="Rectangle 2">
            <a:extLst>
              <a:ext uri="{FF2B5EF4-FFF2-40B4-BE49-F238E27FC236}">
                <a16:creationId xmlns:a16="http://schemas.microsoft.com/office/drawing/2014/main" id="{4038D82A-35FC-4DEF-A93A-1FFE901310F0}"/>
              </a:ext>
            </a:extLst>
          </p:cNvPr>
          <p:cNvSpPr>
            <a:spLocks noGrp="1" noRot="1" noChangeAspect="1" noChangeArrowheads="1" noTextEdit="1"/>
          </p:cNvSpPr>
          <p:nvPr>
            <p:ph type="sldImg"/>
          </p:nvPr>
        </p:nvSpPr>
        <p:spPr>
          <a:xfrm>
            <a:off x="1209675" y="711200"/>
            <a:ext cx="4667250" cy="3500438"/>
          </a:xfrm>
          <a:ln/>
        </p:spPr>
      </p:sp>
      <p:sp>
        <p:nvSpPr>
          <p:cNvPr id="123908" name="Rectangle 3">
            <a:extLst>
              <a:ext uri="{FF2B5EF4-FFF2-40B4-BE49-F238E27FC236}">
                <a16:creationId xmlns:a16="http://schemas.microsoft.com/office/drawing/2014/main" id="{8080D693-3AA6-4D14-9364-D4867028C97E}"/>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11E3AD12-2CE5-42F9-A45A-8B2E102B44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E9F436A-C9BB-4431-8A40-B43566B18D21}" type="slidenum">
              <a:rPr lang="en-US" altLang="en-US"/>
              <a:pPr/>
              <a:t>97</a:t>
            </a:fld>
            <a:endParaRPr lang="en-US" altLang="en-US"/>
          </a:p>
        </p:txBody>
      </p:sp>
      <p:sp>
        <p:nvSpPr>
          <p:cNvPr id="124931" name="Rectangle 2">
            <a:extLst>
              <a:ext uri="{FF2B5EF4-FFF2-40B4-BE49-F238E27FC236}">
                <a16:creationId xmlns:a16="http://schemas.microsoft.com/office/drawing/2014/main" id="{B3EB347C-7127-4922-9F88-D085289E291C}"/>
              </a:ext>
            </a:extLst>
          </p:cNvPr>
          <p:cNvSpPr>
            <a:spLocks noGrp="1" noRot="1" noChangeAspect="1" noChangeArrowheads="1" noTextEdit="1"/>
          </p:cNvSpPr>
          <p:nvPr>
            <p:ph type="sldImg"/>
          </p:nvPr>
        </p:nvSpPr>
        <p:spPr>
          <a:xfrm>
            <a:off x="1209675" y="711200"/>
            <a:ext cx="4667250" cy="3500438"/>
          </a:xfrm>
          <a:ln/>
        </p:spPr>
      </p:sp>
      <p:sp>
        <p:nvSpPr>
          <p:cNvPr id="124932" name="Rectangle 3">
            <a:extLst>
              <a:ext uri="{FF2B5EF4-FFF2-40B4-BE49-F238E27FC236}">
                <a16:creationId xmlns:a16="http://schemas.microsoft.com/office/drawing/2014/main" id="{7782BAEB-48AE-4008-942F-02744E138F36}"/>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F15421DF-6B39-4596-A561-D1C2C331EE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D8AB4162-5126-4928-85E4-390AA770FE3A}" type="slidenum">
              <a:rPr lang="en-US" altLang="en-US"/>
              <a:pPr/>
              <a:t>98</a:t>
            </a:fld>
            <a:endParaRPr lang="en-US" altLang="en-US"/>
          </a:p>
        </p:txBody>
      </p:sp>
      <p:sp>
        <p:nvSpPr>
          <p:cNvPr id="125955" name="Rectangle 2">
            <a:extLst>
              <a:ext uri="{FF2B5EF4-FFF2-40B4-BE49-F238E27FC236}">
                <a16:creationId xmlns:a16="http://schemas.microsoft.com/office/drawing/2014/main" id="{5886D786-7DAB-4C86-B80D-FD13E17F419F}"/>
              </a:ext>
            </a:extLst>
          </p:cNvPr>
          <p:cNvSpPr>
            <a:spLocks noGrp="1" noRot="1" noChangeAspect="1" noChangeArrowheads="1" noTextEdit="1"/>
          </p:cNvSpPr>
          <p:nvPr>
            <p:ph type="sldImg"/>
          </p:nvPr>
        </p:nvSpPr>
        <p:spPr>
          <a:xfrm>
            <a:off x="1209675" y="711200"/>
            <a:ext cx="4667250" cy="3500438"/>
          </a:xfrm>
          <a:ln/>
        </p:spPr>
      </p:sp>
      <p:sp>
        <p:nvSpPr>
          <p:cNvPr id="125956" name="Rectangle 3">
            <a:extLst>
              <a:ext uri="{FF2B5EF4-FFF2-40B4-BE49-F238E27FC236}">
                <a16:creationId xmlns:a16="http://schemas.microsoft.com/office/drawing/2014/main" id="{8448EA76-18E0-4173-967E-63469EB9A690}"/>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B1AE8CC5-3484-4846-8E4A-16A8052B9E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4D37E7E3-3E37-4224-BD65-866AFE7017D4}" type="slidenum">
              <a:rPr lang="en-US" altLang="en-US"/>
              <a:pPr/>
              <a:t>99</a:t>
            </a:fld>
            <a:endParaRPr lang="en-US" altLang="en-US"/>
          </a:p>
        </p:txBody>
      </p:sp>
      <p:sp>
        <p:nvSpPr>
          <p:cNvPr id="126979" name="Rectangle 2">
            <a:extLst>
              <a:ext uri="{FF2B5EF4-FFF2-40B4-BE49-F238E27FC236}">
                <a16:creationId xmlns:a16="http://schemas.microsoft.com/office/drawing/2014/main" id="{E3A56968-D866-4C03-A5F2-95F6118E2F02}"/>
              </a:ext>
            </a:extLst>
          </p:cNvPr>
          <p:cNvSpPr>
            <a:spLocks noGrp="1" noRot="1" noChangeAspect="1" noChangeArrowheads="1" noTextEdit="1"/>
          </p:cNvSpPr>
          <p:nvPr>
            <p:ph type="sldImg"/>
          </p:nvPr>
        </p:nvSpPr>
        <p:spPr>
          <a:xfrm>
            <a:off x="1209675" y="711200"/>
            <a:ext cx="4667250" cy="3500438"/>
          </a:xfrm>
          <a:ln/>
        </p:spPr>
      </p:sp>
      <p:sp>
        <p:nvSpPr>
          <p:cNvPr id="126980" name="Rectangle 3">
            <a:extLst>
              <a:ext uri="{FF2B5EF4-FFF2-40B4-BE49-F238E27FC236}">
                <a16:creationId xmlns:a16="http://schemas.microsoft.com/office/drawing/2014/main" id="{A81A9491-95DF-4D2C-B4BB-457DC63F1C77}"/>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E7D3464F-158D-4040-8F87-149904A889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6D0189D8-C18E-48AE-AA0B-CDF82550AD19}" type="slidenum">
              <a:rPr lang="en-US" altLang="en-US"/>
              <a:pPr/>
              <a:t>100</a:t>
            </a:fld>
            <a:endParaRPr lang="en-US" altLang="en-US"/>
          </a:p>
        </p:txBody>
      </p:sp>
      <p:sp>
        <p:nvSpPr>
          <p:cNvPr id="128003" name="Rectangle 2">
            <a:extLst>
              <a:ext uri="{FF2B5EF4-FFF2-40B4-BE49-F238E27FC236}">
                <a16:creationId xmlns:a16="http://schemas.microsoft.com/office/drawing/2014/main" id="{9CE8F16E-B11C-4B6D-AD3F-46AB38324554}"/>
              </a:ext>
            </a:extLst>
          </p:cNvPr>
          <p:cNvSpPr>
            <a:spLocks noGrp="1" noRot="1" noChangeAspect="1" noChangeArrowheads="1" noTextEdit="1"/>
          </p:cNvSpPr>
          <p:nvPr>
            <p:ph type="sldImg"/>
          </p:nvPr>
        </p:nvSpPr>
        <p:spPr>
          <a:xfrm>
            <a:off x="1209675" y="711200"/>
            <a:ext cx="4667250" cy="3500438"/>
          </a:xfrm>
          <a:ln/>
        </p:spPr>
      </p:sp>
      <p:sp>
        <p:nvSpPr>
          <p:cNvPr id="128004" name="Rectangle 3">
            <a:extLst>
              <a:ext uri="{FF2B5EF4-FFF2-40B4-BE49-F238E27FC236}">
                <a16:creationId xmlns:a16="http://schemas.microsoft.com/office/drawing/2014/main" id="{DFE494F9-1148-4F5C-A177-851CF80536E8}"/>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DE44DF28-453E-472B-8CD1-FDE5A7BD30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FFD7C1BD-891B-4FDE-903A-C7D328B03E9F}" type="slidenum">
              <a:rPr lang="en-US" altLang="en-US"/>
              <a:pPr/>
              <a:t>101</a:t>
            </a:fld>
            <a:endParaRPr lang="en-US" altLang="en-US"/>
          </a:p>
        </p:txBody>
      </p:sp>
      <p:sp>
        <p:nvSpPr>
          <p:cNvPr id="129027" name="Rectangle 2">
            <a:extLst>
              <a:ext uri="{FF2B5EF4-FFF2-40B4-BE49-F238E27FC236}">
                <a16:creationId xmlns:a16="http://schemas.microsoft.com/office/drawing/2014/main" id="{8EB95DF5-6184-476D-AB35-15BB0DD89B77}"/>
              </a:ext>
            </a:extLst>
          </p:cNvPr>
          <p:cNvSpPr>
            <a:spLocks noGrp="1" noRot="1" noChangeAspect="1" noChangeArrowheads="1" noTextEdit="1"/>
          </p:cNvSpPr>
          <p:nvPr>
            <p:ph type="sldImg"/>
          </p:nvPr>
        </p:nvSpPr>
        <p:spPr>
          <a:xfrm>
            <a:off x="1209675" y="711200"/>
            <a:ext cx="4667250" cy="3500438"/>
          </a:xfrm>
          <a:ln/>
        </p:spPr>
      </p:sp>
      <p:sp>
        <p:nvSpPr>
          <p:cNvPr id="129028" name="Rectangle 3">
            <a:extLst>
              <a:ext uri="{FF2B5EF4-FFF2-40B4-BE49-F238E27FC236}">
                <a16:creationId xmlns:a16="http://schemas.microsoft.com/office/drawing/2014/main" id="{E87E9321-42E7-4192-BA34-7ED8E9757381}"/>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93387D16-6D76-4F00-A071-9B3846E8F1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FC2BA7DA-A009-4B87-BA42-4C5560FB0169}" type="slidenum">
              <a:rPr lang="en-US" altLang="en-US"/>
              <a:pPr/>
              <a:t>103</a:t>
            </a:fld>
            <a:endParaRPr lang="en-US" altLang="en-US"/>
          </a:p>
        </p:txBody>
      </p:sp>
      <p:sp>
        <p:nvSpPr>
          <p:cNvPr id="130051" name="Rectangle 2">
            <a:extLst>
              <a:ext uri="{FF2B5EF4-FFF2-40B4-BE49-F238E27FC236}">
                <a16:creationId xmlns:a16="http://schemas.microsoft.com/office/drawing/2014/main" id="{D0604326-AE1B-489F-BA15-7C7B321968DB}"/>
              </a:ext>
            </a:extLst>
          </p:cNvPr>
          <p:cNvSpPr>
            <a:spLocks noGrp="1" noRot="1" noChangeAspect="1" noChangeArrowheads="1" noTextEdit="1"/>
          </p:cNvSpPr>
          <p:nvPr>
            <p:ph type="sldImg"/>
          </p:nvPr>
        </p:nvSpPr>
        <p:spPr>
          <a:xfrm>
            <a:off x="1209675" y="711200"/>
            <a:ext cx="4667250" cy="3500438"/>
          </a:xfrm>
          <a:ln/>
        </p:spPr>
      </p:sp>
      <p:sp>
        <p:nvSpPr>
          <p:cNvPr id="130052" name="Rectangle 3">
            <a:extLst>
              <a:ext uri="{FF2B5EF4-FFF2-40B4-BE49-F238E27FC236}">
                <a16:creationId xmlns:a16="http://schemas.microsoft.com/office/drawing/2014/main" id="{9E90322C-BDC6-4FD6-8DF4-81CB6C1A7DBE}"/>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F1932BCA-6327-438C-BD89-DB579DF4D9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002DBCE-ECA5-412A-BF55-8BFFA3635232}" type="slidenum">
              <a:rPr lang="en-US" altLang="en-US"/>
              <a:pPr/>
              <a:t>104</a:t>
            </a:fld>
            <a:endParaRPr lang="en-US" altLang="en-US"/>
          </a:p>
        </p:txBody>
      </p:sp>
      <p:sp>
        <p:nvSpPr>
          <p:cNvPr id="131075" name="Rectangle 2">
            <a:extLst>
              <a:ext uri="{FF2B5EF4-FFF2-40B4-BE49-F238E27FC236}">
                <a16:creationId xmlns:a16="http://schemas.microsoft.com/office/drawing/2014/main" id="{A3F87611-2ABE-4CC2-8075-5DC58EB912E4}"/>
              </a:ext>
            </a:extLst>
          </p:cNvPr>
          <p:cNvSpPr>
            <a:spLocks noGrp="1" noRot="1" noChangeAspect="1" noChangeArrowheads="1" noTextEdit="1"/>
          </p:cNvSpPr>
          <p:nvPr>
            <p:ph type="sldImg"/>
          </p:nvPr>
        </p:nvSpPr>
        <p:spPr>
          <a:xfrm>
            <a:off x="1209675" y="711200"/>
            <a:ext cx="4667250" cy="3500438"/>
          </a:xfrm>
          <a:ln/>
        </p:spPr>
      </p:sp>
      <p:sp>
        <p:nvSpPr>
          <p:cNvPr id="131076" name="Rectangle 3">
            <a:extLst>
              <a:ext uri="{FF2B5EF4-FFF2-40B4-BE49-F238E27FC236}">
                <a16:creationId xmlns:a16="http://schemas.microsoft.com/office/drawing/2014/main" id="{81987824-9E2F-4C95-983E-63B5E0D37718}"/>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B6B5B3EF-0B68-45E1-B8FD-DB5C93864D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1F71546F-6687-464B-B92C-A0B6F2260AE7}" type="slidenum">
              <a:rPr lang="en-US" altLang="en-US"/>
              <a:pPr/>
              <a:t>105</a:t>
            </a:fld>
            <a:endParaRPr lang="en-US" altLang="en-US"/>
          </a:p>
        </p:txBody>
      </p:sp>
      <p:sp>
        <p:nvSpPr>
          <p:cNvPr id="132099" name="Rectangle 2">
            <a:extLst>
              <a:ext uri="{FF2B5EF4-FFF2-40B4-BE49-F238E27FC236}">
                <a16:creationId xmlns:a16="http://schemas.microsoft.com/office/drawing/2014/main" id="{1DC49C1C-837E-4D07-91D3-2C899B3894C6}"/>
              </a:ext>
            </a:extLst>
          </p:cNvPr>
          <p:cNvSpPr>
            <a:spLocks noGrp="1" noRot="1" noChangeAspect="1" noChangeArrowheads="1" noTextEdit="1"/>
          </p:cNvSpPr>
          <p:nvPr>
            <p:ph type="sldImg"/>
          </p:nvPr>
        </p:nvSpPr>
        <p:spPr>
          <a:xfrm>
            <a:off x="1209675" y="711200"/>
            <a:ext cx="4667250" cy="3500438"/>
          </a:xfrm>
          <a:ln/>
        </p:spPr>
      </p:sp>
      <p:sp>
        <p:nvSpPr>
          <p:cNvPr id="132100" name="Rectangle 3">
            <a:extLst>
              <a:ext uri="{FF2B5EF4-FFF2-40B4-BE49-F238E27FC236}">
                <a16:creationId xmlns:a16="http://schemas.microsoft.com/office/drawing/2014/main" id="{7F76D7E6-BF0E-4A50-B2FF-B57548B68B0C}"/>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2FB2C9C-E257-45BD-BF5C-D3CBBF2DB8B0}" type="slidenum">
              <a:rPr lang="en-US"/>
              <a:pPr/>
              <a:t>8</a:t>
            </a:fld>
            <a:endParaRPr lang="en-US"/>
          </a:p>
        </p:txBody>
      </p:sp>
      <p:sp>
        <p:nvSpPr>
          <p:cNvPr id="316418" name="Rectangle 2"/>
          <p:cNvSpPr>
            <a:spLocks noGrp="1" noRot="1" noChangeAspect="1" noChangeArrowheads="1" noTextEdit="1"/>
          </p:cNvSpPr>
          <p:nvPr>
            <p:ph type="sldImg"/>
          </p:nvPr>
        </p:nvSpPr>
        <p:spPr>
          <a:xfrm>
            <a:off x="1157288" y="688975"/>
            <a:ext cx="4489450" cy="3367088"/>
          </a:xfrm>
          <a:ln cap="flat"/>
        </p:spPr>
      </p:sp>
      <p:sp>
        <p:nvSpPr>
          <p:cNvPr id="316419"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294DD040-5E9C-4486-9907-06351303E3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8476264-1F09-4DF8-9376-A45397A4C2E8}" type="slidenum">
              <a:rPr lang="en-US" altLang="en-US"/>
              <a:pPr/>
              <a:t>106</a:t>
            </a:fld>
            <a:endParaRPr lang="en-US" altLang="en-US"/>
          </a:p>
        </p:txBody>
      </p:sp>
      <p:sp>
        <p:nvSpPr>
          <p:cNvPr id="133123" name="Rectangle 2">
            <a:extLst>
              <a:ext uri="{FF2B5EF4-FFF2-40B4-BE49-F238E27FC236}">
                <a16:creationId xmlns:a16="http://schemas.microsoft.com/office/drawing/2014/main" id="{9273C42E-699A-4E3F-ACD6-D8CE2052A3ED}"/>
              </a:ext>
            </a:extLst>
          </p:cNvPr>
          <p:cNvSpPr>
            <a:spLocks noGrp="1" noRot="1" noChangeAspect="1" noChangeArrowheads="1" noTextEdit="1"/>
          </p:cNvSpPr>
          <p:nvPr>
            <p:ph type="sldImg"/>
          </p:nvPr>
        </p:nvSpPr>
        <p:spPr>
          <a:xfrm>
            <a:off x="1209675" y="711200"/>
            <a:ext cx="4667250" cy="3500438"/>
          </a:xfrm>
          <a:ln/>
        </p:spPr>
      </p:sp>
      <p:sp>
        <p:nvSpPr>
          <p:cNvPr id="133124" name="Rectangle 3">
            <a:extLst>
              <a:ext uri="{FF2B5EF4-FFF2-40B4-BE49-F238E27FC236}">
                <a16:creationId xmlns:a16="http://schemas.microsoft.com/office/drawing/2014/main" id="{4D85F881-12AE-491D-A4A7-A60426FA5CE0}"/>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4C93430D-C43E-4A19-A6ED-C5FBE8F1D9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2AA1C04-1292-427F-BDCC-34D06D4B8303}" type="slidenum">
              <a:rPr lang="en-US" altLang="en-US"/>
              <a:pPr/>
              <a:t>107</a:t>
            </a:fld>
            <a:endParaRPr lang="en-US" altLang="en-US"/>
          </a:p>
        </p:txBody>
      </p:sp>
      <p:sp>
        <p:nvSpPr>
          <p:cNvPr id="134147" name="Rectangle 2">
            <a:extLst>
              <a:ext uri="{FF2B5EF4-FFF2-40B4-BE49-F238E27FC236}">
                <a16:creationId xmlns:a16="http://schemas.microsoft.com/office/drawing/2014/main" id="{59DEB027-5C3C-47A5-A6A2-55D9F80BC08C}"/>
              </a:ext>
            </a:extLst>
          </p:cNvPr>
          <p:cNvSpPr>
            <a:spLocks noGrp="1" noRot="1" noChangeAspect="1" noChangeArrowheads="1" noTextEdit="1"/>
          </p:cNvSpPr>
          <p:nvPr>
            <p:ph type="sldImg"/>
          </p:nvPr>
        </p:nvSpPr>
        <p:spPr>
          <a:xfrm>
            <a:off x="1209675" y="711200"/>
            <a:ext cx="4667250" cy="3500438"/>
          </a:xfrm>
          <a:ln/>
        </p:spPr>
      </p:sp>
      <p:sp>
        <p:nvSpPr>
          <p:cNvPr id="134148" name="Rectangle 3">
            <a:extLst>
              <a:ext uri="{FF2B5EF4-FFF2-40B4-BE49-F238E27FC236}">
                <a16:creationId xmlns:a16="http://schemas.microsoft.com/office/drawing/2014/main" id="{FBA49B8C-85FE-4FBD-81A6-8AEE46BA5F91}"/>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6AD474E9-DC24-4D1E-999E-2357E84A5D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529C6F14-886B-4DD7-80D6-9AB0ED7963E4}" type="slidenum">
              <a:rPr lang="en-US" altLang="en-US"/>
              <a:pPr/>
              <a:t>108</a:t>
            </a:fld>
            <a:endParaRPr lang="en-US" altLang="en-US"/>
          </a:p>
        </p:txBody>
      </p:sp>
      <p:sp>
        <p:nvSpPr>
          <p:cNvPr id="135171" name="Rectangle 2">
            <a:extLst>
              <a:ext uri="{FF2B5EF4-FFF2-40B4-BE49-F238E27FC236}">
                <a16:creationId xmlns:a16="http://schemas.microsoft.com/office/drawing/2014/main" id="{CB78BC2A-E961-4525-8BA8-28996D4AB765}"/>
              </a:ext>
            </a:extLst>
          </p:cNvPr>
          <p:cNvSpPr>
            <a:spLocks noGrp="1" noRot="1" noChangeAspect="1" noChangeArrowheads="1" noTextEdit="1"/>
          </p:cNvSpPr>
          <p:nvPr>
            <p:ph type="sldImg"/>
          </p:nvPr>
        </p:nvSpPr>
        <p:spPr>
          <a:xfrm>
            <a:off x="1209675" y="711200"/>
            <a:ext cx="4667250" cy="3500438"/>
          </a:xfrm>
          <a:ln/>
        </p:spPr>
      </p:sp>
      <p:sp>
        <p:nvSpPr>
          <p:cNvPr id="135172" name="Rectangle 3">
            <a:extLst>
              <a:ext uri="{FF2B5EF4-FFF2-40B4-BE49-F238E27FC236}">
                <a16:creationId xmlns:a16="http://schemas.microsoft.com/office/drawing/2014/main" id="{5520B7B2-1639-4043-84C6-A76017BD6A64}"/>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57C30AA4-FC6D-45E1-A0E4-95D3273E72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D00E60E-FDF3-4B84-82C3-FDB664F6DC2F}" type="slidenum">
              <a:rPr lang="en-US" altLang="en-US"/>
              <a:pPr/>
              <a:t>109</a:t>
            </a:fld>
            <a:endParaRPr lang="en-US" altLang="en-US"/>
          </a:p>
        </p:txBody>
      </p:sp>
      <p:sp>
        <p:nvSpPr>
          <p:cNvPr id="136195" name="Rectangle 2">
            <a:extLst>
              <a:ext uri="{FF2B5EF4-FFF2-40B4-BE49-F238E27FC236}">
                <a16:creationId xmlns:a16="http://schemas.microsoft.com/office/drawing/2014/main" id="{B1A71B44-70B8-4905-89B5-AA3361FAFBB5}"/>
              </a:ext>
            </a:extLst>
          </p:cNvPr>
          <p:cNvSpPr>
            <a:spLocks noGrp="1" noRot="1" noChangeAspect="1" noChangeArrowheads="1" noTextEdit="1"/>
          </p:cNvSpPr>
          <p:nvPr>
            <p:ph type="sldImg"/>
          </p:nvPr>
        </p:nvSpPr>
        <p:spPr>
          <a:xfrm>
            <a:off x="1209675" y="711200"/>
            <a:ext cx="4667250" cy="3500438"/>
          </a:xfrm>
          <a:ln/>
        </p:spPr>
      </p:sp>
      <p:sp>
        <p:nvSpPr>
          <p:cNvPr id="136196" name="Rectangle 3">
            <a:extLst>
              <a:ext uri="{FF2B5EF4-FFF2-40B4-BE49-F238E27FC236}">
                <a16:creationId xmlns:a16="http://schemas.microsoft.com/office/drawing/2014/main" id="{80C2EEF0-9404-483E-8764-8729D711C80D}"/>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1D17DC12-8294-43B9-B8D1-C7C203C4F1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35670487-B3DE-497A-AB28-82A962AFD4C7}" type="slidenum">
              <a:rPr lang="en-US" altLang="en-US"/>
              <a:pPr/>
              <a:t>110</a:t>
            </a:fld>
            <a:endParaRPr lang="en-US" altLang="en-US"/>
          </a:p>
        </p:txBody>
      </p:sp>
      <p:sp>
        <p:nvSpPr>
          <p:cNvPr id="137219" name="Rectangle 2">
            <a:extLst>
              <a:ext uri="{FF2B5EF4-FFF2-40B4-BE49-F238E27FC236}">
                <a16:creationId xmlns:a16="http://schemas.microsoft.com/office/drawing/2014/main" id="{332C25B8-352A-4464-AEDE-78E550F252E3}"/>
              </a:ext>
            </a:extLst>
          </p:cNvPr>
          <p:cNvSpPr>
            <a:spLocks noGrp="1" noRot="1" noChangeAspect="1" noChangeArrowheads="1" noTextEdit="1"/>
          </p:cNvSpPr>
          <p:nvPr>
            <p:ph type="sldImg"/>
          </p:nvPr>
        </p:nvSpPr>
        <p:spPr>
          <a:ln/>
        </p:spPr>
      </p:sp>
      <p:sp>
        <p:nvSpPr>
          <p:cNvPr id="137220" name="Rectangle 3">
            <a:extLst>
              <a:ext uri="{FF2B5EF4-FFF2-40B4-BE49-F238E27FC236}">
                <a16:creationId xmlns:a16="http://schemas.microsoft.com/office/drawing/2014/main" id="{65120AE9-4AB0-419F-A899-AA2B895427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44198F4-0EC3-4DDA-8D48-C2F7E8785FC2}" type="slidenum">
              <a:rPr lang="en-US"/>
              <a:pPr/>
              <a:t>9</a:t>
            </a:fld>
            <a:endParaRPr lang="en-US"/>
          </a:p>
        </p:txBody>
      </p:sp>
      <p:sp>
        <p:nvSpPr>
          <p:cNvPr id="382978" name="Rectangle 2"/>
          <p:cNvSpPr>
            <a:spLocks noGrp="1" noRot="1" noChangeAspect="1" noChangeArrowheads="1" noTextEdit="1"/>
          </p:cNvSpPr>
          <p:nvPr>
            <p:ph type="sldImg"/>
          </p:nvPr>
        </p:nvSpPr>
        <p:spPr>
          <a:xfrm>
            <a:off x="1157288" y="688975"/>
            <a:ext cx="4489450" cy="3367088"/>
          </a:xfrm>
          <a:ln cap="flat"/>
        </p:spPr>
      </p:sp>
      <p:sp>
        <p:nvSpPr>
          <p:cNvPr id="382979"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27FDADA-23D8-4050-9462-61C713F5DD6F}" type="slidenum">
              <a:rPr lang="en-US"/>
              <a:pPr/>
              <a:t>12</a:t>
            </a:fld>
            <a:endParaRPr lang="en-US"/>
          </a:p>
        </p:txBody>
      </p:sp>
      <p:sp>
        <p:nvSpPr>
          <p:cNvPr id="373762" name="Rectangle 2"/>
          <p:cNvSpPr>
            <a:spLocks noGrp="1" noRot="1" noChangeAspect="1" noChangeArrowheads="1" noTextEdit="1"/>
          </p:cNvSpPr>
          <p:nvPr>
            <p:ph type="sldImg"/>
          </p:nvPr>
        </p:nvSpPr>
        <p:spPr>
          <a:xfrm>
            <a:off x="1157288" y="688975"/>
            <a:ext cx="4489450" cy="3367088"/>
          </a:xfrm>
          <a:ln cap="flat"/>
        </p:spPr>
      </p:sp>
      <p:sp>
        <p:nvSpPr>
          <p:cNvPr id="373763"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8E40CAE-F68F-43F0-B44F-C1A2AEB82E4A}" type="slidenum">
              <a:rPr lang="en-US"/>
              <a:pPr/>
              <a:t>20</a:t>
            </a:fld>
            <a:endParaRPr lang="en-US"/>
          </a:p>
        </p:txBody>
      </p:sp>
      <p:sp>
        <p:nvSpPr>
          <p:cNvPr id="404482" name="Rectangle 2"/>
          <p:cNvSpPr>
            <a:spLocks noGrp="1" noRot="1" noChangeAspect="1" noChangeArrowheads="1" noTextEdit="1"/>
          </p:cNvSpPr>
          <p:nvPr>
            <p:ph type="sldImg"/>
          </p:nvPr>
        </p:nvSpPr>
        <p:spPr>
          <a:xfrm>
            <a:off x="393700" y="123825"/>
            <a:ext cx="6070600" cy="4552950"/>
          </a:xfrm>
          <a:ln cap="flat"/>
        </p:spPr>
      </p:sp>
      <p:sp>
        <p:nvSpPr>
          <p:cNvPr id="404483"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4"/>
          <p:cNvGrpSpPr>
            <a:grpSpLocks/>
          </p:cNvGrpSpPr>
          <p:nvPr/>
        </p:nvGrpSpPr>
        <p:grpSpPr bwMode="auto">
          <a:xfrm>
            <a:off x="0" y="6477000"/>
            <a:ext cx="9144000" cy="381000"/>
            <a:chOff x="0" y="4103"/>
            <a:chExt cx="5760" cy="217"/>
          </a:xfrm>
        </p:grpSpPr>
        <p:sp>
          <p:nvSpPr>
            <p:cNvPr id="5" name="Rectangle 5"/>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6" name="Text Box 6"/>
            <p:cNvSpPr txBox="1">
              <a:spLocks noChangeArrowheads="1"/>
            </p:cNvSpPr>
            <p:nvPr userDrawn="1"/>
          </p:nvSpPr>
          <p:spPr bwMode="auto">
            <a:xfrm>
              <a:off x="50" y="4115"/>
              <a:ext cx="5290" cy="140"/>
            </a:xfrm>
            <a:prstGeom prst="rect">
              <a:avLst/>
            </a:prstGeom>
            <a:noFill/>
            <a:ln w="9525">
              <a:noFill/>
              <a:miter lim="800000"/>
              <a:headEnd/>
              <a:tailEnd/>
            </a:ln>
            <a:effectLst/>
          </p:spPr>
          <p:txBody>
            <a:bodyPr>
              <a:spAutoFit/>
            </a:bodyPr>
            <a:lstStyle/>
            <a:p>
              <a:pPr>
                <a:spcBef>
                  <a:spcPct val="50000"/>
                </a:spcBef>
                <a:defRPr/>
              </a:pPr>
              <a:r>
                <a:rPr lang="en-US" sz="1000" b="1" dirty="0">
                  <a:solidFill>
                    <a:schemeClr val="bg1"/>
                  </a:solidFill>
                  <a:latin typeface="Arial" charset="0"/>
                </a:rPr>
                <a:t>Maharaja Agrasen Institute of Technology, New Delhi-86, By Neelam Sharma, Asst. Professor</a:t>
              </a:r>
            </a:p>
          </p:txBody>
        </p:sp>
        <p:sp>
          <p:nvSpPr>
            <p:cNvPr id="7" name="Text Box 7"/>
            <p:cNvSpPr txBox="1">
              <a:spLocks noChangeArrowheads="1"/>
            </p:cNvSpPr>
            <p:nvPr/>
          </p:nvSpPr>
          <p:spPr bwMode="auto">
            <a:xfrm>
              <a:off x="5441" y="4139"/>
              <a:ext cx="299" cy="141"/>
            </a:xfrm>
            <a:prstGeom prst="rect">
              <a:avLst/>
            </a:prstGeom>
            <a:noFill/>
            <a:ln w="9525">
              <a:noFill/>
              <a:miter lim="800000"/>
              <a:headEnd/>
              <a:tailEnd/>
            </a:ln>
            <a:effectLst/>
          </p:spPr>
          <p:txBody>
            <a:bodyPr anchor="ctr"/>
            <a:lstStyle/>
            <a:p>
              <a:pPr algn="ctr" eaLnBrk="0" hangingPunct="0">
                <a:spcBef>
                  <a:spcPct val="50000"/>
                </a:spcBef>
                <a:defRPr/>
              </a:pPr>
              <a:r>
                <a:rPr lang="en-US" sz="1200" b="1" u="sng">
                  <a:solidFill>
                    <a:schemeClr val="bg1"/>
                  </a:solidFill>
                  <a:cs typeface="+mn-cs"/>
                </a:rPr>
                <a:t> </a:t>
              </a:r>
              <a:r>
                <a:rPr lang="en-US" sz="800" b="1" u="sng">
                  <a:solidFill>
                    <a:schemeClr val="bg1"/>
                  </a:solidFill>
                  <a:cs typeface="+mn-cs"/>
                </a:rPr>
                <a:t>U2.</a:t>
              </a:r>
              <a:fld id="{D1CA6461-0EEA-4FB6-9A09-2E56E18B55A0}" type="slidenum">
                <a:rPr lang="en-US" sz="800" b="1" u="sng">
                  <a:solidFill>
                    <a:schemeClr val="bg1"/>
                  </a:solidFill>
                  <a:cs typeface="+mn-cs"/>
                </a:rPr>
                <a:pPr algn="ctr" eaLnBrk="0" hangingPunct="0">
                  <a:spcBef>
                    <a:spcPct val="50000"/>
                  </a:spcBef>
                  <a:defRPr/>
                </a:pPr>
                <a:t>‹#›</a:t>
              </a:fld>
              <a:endParaRPr lang="en-US" sz="800" b="1" u="sng">
                <a:solidFill>
                  <a:schemeClr val="bg1"/>
                </a:solidFill>
                <a:cs typeface="+mn-cs"/>
              </a:endParaRPr>
            </a:p>
          </p:txBody>
        </p:sp>
      </p:grpSp>
      <p:grpSp>
        <p:nvGrpSpPr>
          <p:cNvPr id="8" name="Group 8"/>
          <p:cNvGrpSpPr>
            <a:grpSpLocks/>
          </p:cNvGrpSpPr>
          <p:nvPr/>
        </p:nvGrpSpPr>
        <p:grpSpPr bwMode="auto">
          <a:xfrm>
            <a:off x="0" y="1274763"/>
            <a:ext cx="9144000" cy="204787"/>
            <a:chOff x="0" y="803"/>
            <a:chExt cx="5760" cy="129"/>
          </a:xfrm>
        </p:grpSpPr>
        <p:sp>
          <p:nvSpPr>
            <p:cNvPr id="9" name="Rectangle 9"/>
            <p:cNvSpPr>
              <a:spLocks noChangeArrowheads="1"/>
            </p:cNvSpPr>
            <p:nvPr userDrawn="1"/>
          </p:nvSpPr>
          <p:spPr bwMode="auto">
            <a:xfrm>
              <a:off x="0" y="803"/>
              <a:ext cx="5760" cy="91"/>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10" name="Rectangle 10"/>
            <p:cNvSpPr>
              <a:spLocks noChangeArrowheads="1"/>
            </p:cNvSpPr>
            <p:nvPr userDrawn="1"/>
          </p:nvSpPr>
          <p:spPr bwMode="auto">
            <a:xfrm>
              <a:off x="0" y="905"/>
              <a:ext cx="5760" cy="27"/>
            </a:xfrm>
            <a:prstGeom prst="rect">
              <a:avLst/>
            </a:prstGeom>
            <a:solidFill>
              <a:srgbClr val="FF0000"/>
            </a:solidFill>
            <a:ln w="9525">
              <a:solidFill>
                <a:schemeClr val="tx1"/>
              </a:solidFill>
              <a:miter lim="800000"/>
              <a:headEnd/>
              <a:tailEnd/>
            </a:ln>
            <a:effectLst/>
          </p:spPr>
          <p:txBody>
            <a:bodyPr wrap="none" anchor="ctr"/>
            <a:lstStyle/>
            <a:p>
              <a:pPr>
                <a:defRPr/>
              </a:pPr>
              <a:endParaRPr lang="en-US">
                <a:cs typeface="+mn-cs"/>
              </a:endParaRPr>
            </a:p>
          </p:txBody>
        </p:sp>
      </p:grpSp>
      <p:sp>
        <p:nvSpPr>
          <p:cNvPr id="71682" name="Rectangle 2"/>
          <p:cNvSpPr>
            <a:spLocks noGrp="1" noChangeArrowheads="1"/>
          </p:cNvSpPr>
          <p:nvPr>
            <p:ph type="subTitle" idx="1"/>
          </p:nvPr>
        </p:nvSpPr>
        <p:spPr>
          <a:xfrm>
            <a:off x="1389063" y="2676525"/>
            <a:ext cx="6400800" cy="2716213"/>
          </a:xfrm>
        </p:spPr>
        <p:txBody>
          <a:bodyPr/>
          <a:lstStyle>
            <a:lvl1pPr marL="0" indent="0" algn="ctr">
              <a:defRPr/>
            </a:lvl1pPr>
          </a:lstStyle>
          <a:p>
            <a:r>
              <a:rPr lang="en-US"/>
              <a:t>Click to edit Master subtitle style</a:t>
            </a:r>
          </a:p>
        </p:txBody>
      </p:sp>
      <p:pic>
        <p:nvPicPr>
          <p:cNvPr id="2" name="Picture 1">
            <a:extLst>
              <a:ext uri="{FF2B5EF4-FFF2-40B4-BE49-F238E27FC236}">
                <a16:creationId xmlns:a16="http://schemas.microsoft.com/office/drawing/2014/main" id="{9E01BEC8-8091-4D88-A11B-6D792437F7BC}"/>
              </a:ext>
            </a:extLst>
          </p:cNvPr>
          <p:cNvPicPr>
            <a:picLocks noChangeAspect="1"/>
          </p:cNvPicPr>
          <p:nvPr userDrawn="1"/>
        </p:nvPicPr>
        <p:blipFill>
          <a:blip r:embed="rId2"/>
          <a:stretch>
            <a:fillRect/>
          </a:stretch>
        </p:blipFill>
        <p:spPr>
          <a:xfrm>
            <a:off x="3276600" y="100078"/>
            <a:ext cx="1511939" cy="1074607"/>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274638"/>
            <a:ext cx="2176463" cy="5964237"/>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42888" y="274638"/>
            <a:ext cx="6380162" cy="5964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42888" y="1014413"/>
            <a:ext cx="4278312" cy="52244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73600" y="1014413"/>
            <a:ext cx="4278313" cy="2535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73600" y="3702050"/>
            <a:ext cx="4278313" cy="25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0" y="579438"/>
            <a:ext cx="7531100" cy="8128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3250" y="1533525"/>
            <a:ext cx="3948113"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3763" y="1533525"/>
            <a:ext cx="3949700"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324600"/>
            <a:ext cx="1905000" cy="4572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352800" y="6324600"/>
            <a:ext cx="2895600" cy="457200"/>
          </a:xfrm>
          <a:prstGeom prst="rect">
            <a:avLst/>
          </a:prstGeom>
        </p:spPr>
        <p:txBody>
          <a:bodyPr/>
          <a:lstStyle>
            <a:lvl1pPr>
              <a:defRPr/>
            </a:lvl1pPr>
          </a:lstStyle>
          <a:p>
            <a:r>
              <a:rPr lang="en-US"/>
              <a:t>Partha Sarathi Goswami</a:t>
            </a:r>
          </a:p>
        </p:txBody>
      </p:sp>
      <p:sp>
        <p:nvSpPr>
          <p:cNvPr id="7" name="Slide Number Placeholder 6"/>
          <p:cNvSpPr>
            <a:spLocks noGrp="1"/>
          </p:cNvSpPr>
          <p:nvPr>
            <p:ph type="sldNum" sz="quarter" idx="12"/>
          </p:nvPr>
        </p:nvSpPr>
        <p:spPr>
          <a:xfrm>
            <a:off x="6781800" y="6324600"/>
            <a:ext cx="1905000" cy="457200"/>
          </a:xfrm>
          <a:prstGeom prst="rect">
            <a:avLst/>
          </a:prstGeom>
        </p:spPr>
        <p:txBody>
          <a:bodyPr/>
          <a:lstStyle>
            <a:lvl1pPr>
              <a:defRPr/>
            </a:lvl1pPr>
          </a:lstStyle>
          <a:p>
            <a:fld id="{C55FA1CD-261B-4C81-9C2F-C7266CFBA6C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42888" y="1014413"/>
            <a:ext cx="4278312"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3600" y="1014413"/>
            <a:ext cx="4278313"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bwMode="auto">
          <a:xfrm>
            <a:off x="242888" y="1014413"/>
            <a:ext cx="8709025" cy="5224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0664" name="Text Box 8"/>
          <p:cNvSpPr txBox="1">
            <a:spLocks noChangeArrowheads="1"/>
          </p:cNvSpPr>
          <p:nvPr/>
        </p:nvSpPr>
        <p:spPr bwMode="auto">
          <a:xfrm>
            <a:off x="1506538" y="142875"/>
            <a:ext cx="7413625" cy="457200"/>
          </a:xfrm>
          <a:prstGeom prst="rect">
            <a:avLst/>
          </a:prstGeom>
          <a:noFill/>
          <a:ln w="9525">
            <a:noFill/>
            <a:miter lim="800000"/>
            <a:headEnd/>
            <a:tailEnd/>
          </a:ln>
          <a:effectLst/>
        </p:spPr>
        <p:txBody>
          <a:bodyPr>
            <a:spAutoFit/>
          </a:bodyPr>
          <a:lstStyle/>
          <a:p>
            <a:pPr>
              <a:spcBef>
                <a:spcPct val="50000"/>
              </a:spcBef>
              <a:defRPr/>
            </a:pPr>
            <a:endParaRPr lang="en-US" sz="2400">
              <a:latin typeface="Times New Roman" pitchFamily="18" charset="0"/>
              <a:cs typeface="+mn-cs"/>
            </a:endParaRPr>
          </a:p>
        </p:txBody>
      </p:sp>
      <p:sp>
        <p:nvSpPr>
          <p:cNvPr id="70665" name="Rectangle 9"/>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70666" name="Rectangle 10"/>
          <p:cNvSpPr>
            <a:spLocks noChangeArrowheads="1"/>
          </p:cNvSpPr>
          <p:nvPr/>
        </p:nvSpPr>
        <p:spPr bwMode="auto">
          <a:xfrm>
            <a:off x="0" y="841375"/>
            <a:ext cx="9144000" cy="42863"/>
          </a:xfrm>
          <a:prstGeom prst="rect">
            <a:avLst/>
          </a:prstGeom>
          <a:solidFill>
            <a:srgbClr val="FF0000"/>
          </a:solidFill>
          <a:ln w="9525">
            <a:noFill/>
            <a:miter lim="800000"/>
            <a:headEnd/>
            <a:tailEnd/>
          </a:ln>
          <a:effectLst/>
        </p:spPr>
        <p:txBody>
          <a:bodyPr wrap="none" anchor="ctr"/>
          <a:lstStyle/>
          <a:p>
            <a:pPr>
              <a:defRPr/>
            </a:pPr>
            <a:endParaRPr lang="en-US">
              <a:cs typeface="+mn-cs"/>
            </a:endParaRPr>
          </a:p>
        </p:txBody>
      </p:sp>
      <p:sp>
        <p:nvSpPr>
          <p:cNvPr id="70667" name="Rectangle 11"/>
          <p:cNvSpPr>
            <a:spLocks noChangeArrowheads="1"/>
          </p:cNvSpPr>
          <p:nvPr/>
        </p:nvSpPr>
        <p:spPr bwMode="auto">
          <a:xfrm>
            <a:off x="1495425" y="14288"/>
            <a:ext cx="7648575" cy="696912"/>
          </a:xfrm>
          <a:prstGeom prst="rect">
            <a:avLst/>
          </a:prstGeom>
          <a:solidFill>
            <a:srgbClr val="000099"/>
          </a:solidFill>
          <a:ln w="9525">
            <a:noFill/>
            <a:miter lim="800000"/>
            <a:headEnd/>
            <a:tailEnd/>
          </a:ln>
          <a:effectLst/>
        </p:spPr>
        <p:txBody>
          <a:bodyPr wrap="none" anchor="ctr"/>
          <a:lstStyle/>
          <a:p>
            <a:pPr algn="ctr">
              <a:defRPr/>
            </a:pPr>
            <a:endParaRPr lang="en-US" sz="2400">
              <a:solidFill>
                <a:srgbClr val="FEF800"/>
              </a:solidFill>
              <a:latin typeface="Times New Roman" pitchFamily="18" charset="0"/>
              <a:cs typeface="+mn-cs"/>
            </a:endParaRPr>
          </a:p>
        </p:txBody>
      </p:sp>
      <p:grpSp>
        <p:nvGrpSpPr>
          <p:cNvPr id="2056" name="Group 12"/>
          <p:cNvGrpSpPr>
            <a:grpSpLocks/>
          </p:cNvGrpSpPr>
          <p:nvPr userDrawn="1"/>
        </p:nvGrpSpPr>
        <p:grpSpPr bwMode="auto">
          <a:xfrm>
            <a:off x="0" y="6477000"/>
            <a:ext cx="9144000" cy="381000"/>
            <a:chOff x="0" y="4103"/>
            <a:chExt cx="5760" cy="217"/>
          </a:xfrm>
        </p:grpSpPr>
        <p:sp>
          <p:nvSpPr>
            <p:cNvPr id="70669" name="Rectangle 13"/>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70670" name="Text Box 14"/>
            <p:cNvSpPr txBox="1">
              <a:spLocks noChangeArrowheads="1"/>
            </p:cNvSpPr>
            <p:nvPr userDrawn="1"/>
          </p:nvSpPr>
          <p:spPr bwMode="auto">
            <a:xfrm>
              <a:off x="50" y="4115"/>
              <a:ext cx="5518" cy="140"/>
            </a:xfrm>
            <a:prstGeom prst="rect">
              <a:avLst/>
            </a:prstGeom>
            <a:noFill/>
            <a:ln w="9525">
              <a:noFill/>
              <a:miter lim="800000"/>
              <a:headEnd/>
              <a:tailEnd/>
            </a:ln>
            <a:effectLst/>
          </p:spPr>
          <p:txBody>
            <a:bodyPr wrap="square">
              <a:spAutoFit/>
            </a:bodyPr>
            <a:lstStyle/>
            <a:p>
              <a:pPr>
                <a:spcBef>
                  <a:spcPct val="50000"/>
                </a:spcBef>
                <a:defRPr/>
              </a:pPr>
              <a:r>
                <a:rPr lang="en-US" sz="1000" b="1" dirty="0">
                  <a:solidFill>
                    <a:schemeClr val="bg1"/>
                  </a:solidFill>
                  <a:latin typeface="Arial" charset="0"/>
                </a:rPr>
                <a:t>Maharaja Agrasen Institute of Technology, New Delhi-86, By Neelam Sharma, Asst. Professor</a:t>
              </a:r>
            </a:p>
          </p:txBody>
        </p:sp>
      </p:grpSp>
      <p:pic>
        <p:nvPicPr>
          <p:cNvPr id="2" name="Picture 1">
            <a:extLst>
              <a:ext uri="{FF2B5EF4-FFF2-40B4-BE49-F238E27FC236}">
                <a16:creationId xmlns:a16="http://schemas.microsoft.com/office/drawing/2014/main" id="{E0804A0E-C491-4957-B58F-4FF8AB5377B1}"/>
              </a:ext>
            </a:extLst>
          </p:cNvPr>
          <p:cNvPicPr>
            <a:picLocks noChangeAspect="1"/>
          </p:cNvPicPr>
          <p:nvPr userDrawn="1"/>
        </p:nvPicPr>
        <p:blipFill>
          <a:blip r:embed="rId15"/>
          <a:stretch>
            <a:fillRect/>
          </a:stretch>
        </p:blipFill>
        <p:spPr>
          <a:xfrm>
            <a:off x="-8257" y="-5151"/>
            <a:ext cx="1511939" cy="780356"/>
          </a:xfrm>
          <a:prstGeom prst="rect">
            <a:avLst/>
          </a:prstGeom>
        </p:spPr>
      </p:pic>
    </p:spTree>
  </p:cSld>
  <p:clrMap bg1="lt1" tx1="dk1" bg2="lt2" tx2="dk2" accent1="accent1" accent2="accent2" accent3="accent3" accent4="accent4" accent5="accent5" accent6="accent6" hlink="hlink" folHlink="folHlink"/>
  <p:sldLayoutIdLst>
    <p:sldLayoutId id="2147483871"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3" r:id="rId13"/>
  </p:sldLayoutIdLs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58">
                                            <p:txEl>
                                              <p:pRg st="0" end="0"/>
                                            </p:txEl>
                                          </p:spTgt>
                                        </p:tgtEl>
                                        <p:attrNameLst>
                                          <p:attrName>style.visibility</p:attrName>
                                        </p:attrNameLst>
                                      </p:cBhvr>
                                      <p:to>
                                        <p:strVal val="visible"/>
                                      </p:to>
                                    </p:set>
                                    <p:animEffect transition="in" filter="wipe(left)">
                                      <p:cBhvr>
                                        <p:cTn id="7" dur="500"/>
                                        <p:tgtEl>
                                          <p:spTgt spid="7065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0658">
                                            <p:txEl>
                                              <p:pRg st="1" end="1"/>
                                            </p:txEl>
                                          </p:spTgt>
                                        </p:tgtEl>
                                        <p:attrNameLst>
                                          <p:attrName>style.visibility</p:attrName>
                                        </p:attrNameLst>
                                      </p:cBhvr>
                                      <p:to>
                                        <p:strVal val="visible"/>
                                      </p:to>
                                    </p:set>
                                    <p:animEffect transition="in" filter="wipe(left)">
                                      <p:cBhvr>
                                        <p:cTn id="10" dur="500"/>
                                        <p:tgtEl>
                                          <p:spTgt spid="70658">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0658">
                                            <p:txEl>
                                              <p:pRg st="2" end="2"/>
                                            </p:txEl>
                                          </p:spTgt>
                                        </p:tgtEl>
                                        <p:attrNameLst>
                                          <p:attrName>style.visibility</p:attrName>
                                        </p:attrNameLst>
                                      </p:cBhvr>
                                      <p:to>
                                        <p:strVal val="visible"/>
                                      </p:to>
                                    </p:set>
                                    <p:animEffect transition="in" filter="wipe(left)">
                                      <p:cBhvr>
                                        <p:cTn id="13" dur="500"/>
                                        <p:tgtEl>
                                          <p:spTgt spid="70658">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0658">
                                            <p:txEl>
                                              <p:pRg st="3" end="3"/>
                                            </p:txEl>
                                          </p:spTgt>
                                        </p:tgtEl>
                                        <p:attrNameLst>
                                          <p:attrName>style.visibility</p:attrName>
                                        </p:attrNameLst>
                                      </p:cBhvr>
                                      <p:to>
                                        <p:strVal val="visible"/>
                                      </p:to>
                                    </p:set>
                                    <p:animEffect transition="in" filter="wipe(left)">
                                      <p:cBhvr>
                                        <p:cTn id="16" dur="500"/>
                                        <p:tgtEl>
                                          <p:spTgt spid="70658">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0658">
                                            <p:txEl>
                                              <p:pRg st="4" end="4"/>
                                            </p:txEl>
                                          </p:spTgt>
                                        </p:tgtEl>
                                        <p:attrNameLst>
                                          <p:attrName>style.visibility</p:attrName>
                                        </p:attrNameLst>
                                      </p:cBhvr>
                                      <p:to>
                                        <p:strVal val="visible"/>
                                      </p:to>
                                    </p:set>
                                    <p:animEffect transition="in" filter="wipe(left)">
                                      <p:cBhvr>
                                        <p:cTn id="19" dur="500"/>
                                        <p:tgtEl>
                                          <p:spTgt spid="706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uild="p" autoUpdateAnimBg="0">
        <p:tmplLst>
          <p:tmpl lvl="1">
            <p:tnLst>
              <p:par>
                <p:cTn presetID="22" presetClass="entr" presetSubtype="8" fill="hold" nodeType="click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Lst>
      </p:bldP>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6"/>
        </a:buBlip>
        <a:defRPr sz="2400">
          <a:solidFill>
            <a:srgbClr val="000099"/>
          </a:solidFill>
          <a:latin typeface="+mn-lt"/>
          <a:cs typeface="+mn-cs"/>
        </a:defRPr>
      </a:lvl2pPr>
      <a:lvl3pPr marL="1143000" indent="-228600" algn="l" rtl="0" eaLnBrk="0" fontAlgn="base" hangingPunct="0">
        <a:spcBef>
          <a:spcPct val="20000"/>
        </a:spcBef>
        <a:spcAft>
          <a:spcPct val="0"/>
        </a:spcAft>
        <a:buBlip>
          <a:blip r:embed="rId17"/>
        </a:buBlip>
        <a:defRPr sz="2200">
          <a:solidFill>
            <a:srgbClr val="993300"/>
          </a:solidFill>
          <a:latin typeface="+mn-lt"/>
          <a:cs typeface="+mn-cs"/>
        </a:defRPr>
      </a:lvl3pPr>
      <a:lvl4pPr marL="1600200" indent="-228600" algn="l" rtl="0" eaLnBrk="0" fontAlgn="base" hangingPunct="0">
        <a:spcBef>
          <a:spcPct val="20000"/>
        </a:spcBef>
        <a:spcAft>
          <a:spcPct val="0"/>
        </a:spcAft>
        <a:buBlip>
          <a:blip r:embed="rId18"/>
        </a:buBlip>
        <a:defRPr sz="2100">
          <a:solidFill>
            <a:srgbClr val="FF9900"/>
          </a:solidFill>
          <a:latin typeface="+mn-lt"/>
          <a:cs typeface="+mn-cs"/>
        </a:defRPr>
      </a:lvl4pPr>
      <a:lvl5pPr marL="2057400" indent="-228600" algn="l" rtl="0" eaLnBrk="0" fontAlgn="base" hangingPunct="0">
        <a:spcBef>
          <a:spcPct val="20000"/>
        </a:spcBef>
        <a:spcAft>
          <a:spcPct val="0"/>
        </a:spcAft>
        <a:buBlip>
          <a:blip r:embed="rId19"/>
        </a:buBlip>
        <a:defRPr sz="1600">
          <a:solidFill>
            <a:schemeClr val="tx1"/>
          </a:solidFill>
          <a:latin typeface="+mn-lt"/>
          <a:cs typeface="+mn-cs"/>
        </a:defRPr>
      </a:lvl5pPr>
      <a:lvl6pPr marL="2514600" indent="-228600" algn="l" rtl="0" fontAlgn="base">
        <a:spcBef>
          <a:spcPct val="20000"/>
        </a:spcBef>
        <a:spcAft>
          <a:spcPct val="0"/>
        </a:spcAft>
        <a:buBlip>
          <a:blip r:embed="rId19"/>
        </a:buBlip>
        <a:defRPr sz="1600">
          <a:solidFill>
            <a:schemeClr val="tx1"/>
          </a:solidFill>
          <a:latin typeface="+mn-lt"/>
          <a:cs typeface="+mn-cs"/>
        </a:defRPr>
      </a:lvl6pPr>
      <a:lvl7pPr marL="2971800" indent="-228600" algn="l" rtl="0" fontAlgn="base">
        <a:spcBef>
          <a:spcPct val="20000"/>
        </a:spcBef>
        <a:spcAft>
          <a:spcPct val="0"/>
        </a:spcAft>
        <a:buBlip>
          <a:blip r:embed="rId19"/>
        </a:buBlip>
        <a:defRPr sz="1600">
          <a:solidFill>
            <a:schemeClr val="tx1"/>
          </a:solidFill>
          <a:latin typeface="+mn-lt"/>
          <a:cs typeface="+mn-cs"/>
        </a:defRPr>
      </a:lvl7pPr>
      <a:lvl8pPr marL="3429000" indent="-228600" algn="l" rtl="0" fontAlgn="base">
        <a:spcBef>
          <a:spcPct val="20000"/>
        </a:spcBef>
        <a:spcAft>
          <a:spcPct val="0"/>
        </a:spcAft>
        <a:buBlip>
          <a:blip r:embed="rId19"/>
        </a:buBlip>
        <a:defRPr sz="1600">
          <a:solidFill>
            <a:schemeClr val="tx1"/>
          </a:solidFill>
          <a:latin typeface="+mn-lt"/>
          <a:cs typeface="+mn-cs"/>
        </a:defRPr>
      </a:lvl8pPr>
      <a:lvl9pPr marL="3886200" indent="-228600" algn="l" rtl="0" fontAlgn="base">
        <a:spcBef>
          <a:spcPct val="20000"/>
        </a:spcBef>
        <a:spcAft>
          <a:spcPct val="0"/>
        </a:spcAft>
        <a:buBlip>
          <a:blip r:embed="rId19"/>
        </a:buBlip>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8.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16.wmf"/><Relationship Id="rId7" Type="http://schemas.openxmlformats.org/officeDocument/2006/relationships/image" Target="../media/image18.wmf"/><Relationship Id="rId2" Type="http://schemas.openxmlformats.org/officeDocument/2006/relationships/oleObject" Target="../embeddings/oleObject11.bin"/><Relationship Id="rId1" Type="http://schemas.openxmlformats.org/officeDocument/2006/relationships/slideLayout" Target="../slideLayouts/slideLayout2.xml"/><Relationship Id="rId6" Type="http://schemas.openxmlformats.org/officeDocument/2006/relationships/oleObject" Target="../embeddings/oleObject13.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9.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oleObject" Target="../embeddings/oleObject17.bin"/><Relationship Id="rId4" Type="http://schemas.openxmlformats.org/officeDocument/2006/relationships/image" Target="../media/image21.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oleObject" Target="../embeddings/oleObject20.bin"/><Relationship Id="rId4" Type="http://schemas.openxmlformats.org/officeDocument/2006/relationships/image" Target="../media/image24.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28.wmf"/><Relationship Id="rId2" Type="http://schemas.openxmlformats.org/officeDocument/2006/relationships/oleObject" Target="../embeddings/oleObject22.bin"/><Relationship Id="rId1" Type="http://schemas.openxmlformats.org/officeDocument/2006/relationships/slideLayout" Target="../slideLayouts/slideLayout2.xml"/><Relationship Id="rId6" Type="http://schemas.openxmlformats.org/officeDocument/2006/relationships/oleObject" Target="../embeddings/oleObject24.bin"/><Relationship Id="rId5" Type="http://schemas.openxmlformats.org/officeDocument/2006/relationships/image" Target="../media/image27.wmf"/><Relationship Id="rId4" Type="http://schemas.openxmlformats.org/officeDocument/2006/relationships/oleObject" Target="../embeddings/oleObject23.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30.wmf"/><Relationship Id="rId5" Type="http://schemas.openxmlformats.org/officeDocument/2006/relationships/oleObject" Target="../embeddings/oleObject26.bin"/><Relationship Id="rId10" Type="http://schemas.openxmlformats.org/officeDocument/2006/relationships/image" Target="../media/image32.wmf"/><Relationship Id="rId4" Type="http://schemas.openxmlformats.org/officeDocument/2006/relationships/image" Target="../media/image29.emf"/><Relationship Id="rId9" Type="http://schemas.openxmlformats.org/officeDocument/2006/relationships/oleObject" Target="../embeddings/oleObject28.bin"/></Relationships>
</file>

<file path=ppt/slides/_rels/slide28.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4.wmf"/><Relationship Id="rId5" Type="http://schemas.openxmlformats.org/officeDocument/2006/relationships/oleObject" Target="../embeddings/oleObject30.bin"/><Relationship Id="rId10" Type="http://schemas.openxmlformats.org/officeDocument/2006/relationships/image" Target="../media/image36.emf"/><Relationship Id="rId4" Type="http://schemas.openxmlformats.org/officeDocument/2006/relationships/image" Target="../media/image33.wmf"/><Relationship Id="rId9" Type="http://schemas.openxmlformats.org/officeDocument/2006/relationships/oleObject" Target="../embeddings/oleObject32.bin"/></Relationships>
</file>

<file path=ppt/slides/_rels/slide29.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4.wmf"/><Relationship Id="rId5" Type="http://schemas.openxmlformats.org/officeDocument/2006/relationships/oleObject" Target="../embeddings/oleObject34.bin"/><Relationship Id="rId10" Type="http://schemas.openxmlformats.org/officeDocument/2006/relationships/image" Target="../media/image38.emf"/><Relationship Id="rId4" Type="http://schemas.openxmlformats.org/officeDocument/2006/relationships/image" Target="../media/image33.wmf"/><Relationship Id="rId9" Type="http://schemas.openxmlformats.org/officeDocument/2006/relationships/oleObject" Target="../embeddings/oleObject3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0.wmf"/><Relationship Id="rId5" Type="http://schemas.openxmlformats.org/officeDocument/2006/relationships/oleObject" Target="../embeddings/oleObject38.bin"/><Relationship Id="rId10" Type="http://schemas.openxmlformats.org/officeDocument/2006/relationships/image" Target="../media/image42.emf"/><Relationship Id="rId4" Type="http://schemas.openxmlformats.org/officeDocument/2006/relationships/image" Target="../media/image39.wmf"/><Relationship Id="rId9" Type="http://schemas.openxmlformats.org/officeDocument/2006/relationships/oleObject" Target="../embeddings/oleObject40.bin"/></Relationships>
</file>

<file path=ppt/slides/_rels/slide3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41.bin"/><Relationship Id="rId1" Type="http://schemas.openxmlformats.org/officeDocument/2006/relationships/slideLayout" Target="../slideLayouts/slideLayout2.xml"/><Relationship Id="rId5" Type="http://schemas.openxmlformats.org/officeDocument/2006/relationships/image" Target="../media/image43.emf"/><Relationship Id="rId4" Type="http://schemas.openxmlformats.org/officeDocument/2006/relationships/oleObject" Target="../embeddings/oleObject42.bin"/></Relationships>
</file>

<file path=ppt/slides/_rels/slide33.xml.rels><?xml version="1.0" encoding="UTF-8" standalone="yes"?>
<Relationships xmlns="http://schemas.openxmlformats.org/package/2006/relationships"><Relationship Id="rId3" Type="http://schemas.openxmlformats.org/officeDocument/2006/relationships/image" Target="../media/image39.wmf"/><Relationship Id="rId7" Type="http://schemas.openxmlformats.org/officeDocument/2006/relationships/image" Target="../media/image45.emf"/><Relationship Id="rId2" Type="http://schemas.openxmlformats.org/officeDocument/2006/relationships/oleObject" Target="../embeddings/oleObject43.bin"/><Relationship Id="rId1" Type="http://schemas.openxmlformats.org/officeDocument/2006/relationships/slideLayout" Target="../slideLayouts/slideLayout2.xml"/><Relationship Id="rId6" Type="http://schemas.openxmlformats.org/officeDocument/2006/relationships/oleObject" Target="../embeddings/oleObject45.bin"/><Relationship Id="rId5" Type="http://schemas.openxmlformats.org/officeDocument/2006/relationships/image" Target="../media/image44.emf"/><Relationship Id="rId4" Type="http://schemas.openxmlformats.org/officeDocument/2006/relationships/oleObject" Target="../embeddings/oleObject44.bin"/></Relationships>
</file>

<file path=ppt/slides/_rels/slide34.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44.emf"/><Relationship Id="rId2" Type="http://schemas.openxmlformats.org/officeDocument/2006/relationships/oleObject" Target="../embeddings/oleObject46.bin"/><Relationship Id="rId1" Type="http://schemas.openxmlformats.org/officeDocument/2006/relationships/slideLayout" Target="../slideLayouts/slideLayout2.xml"/><Relationship Id="rId6" Type="http://schemas.openxmlformats.org/officeDocument/2006/relationships/oleObject" Target="../embeddings/oleObject48.bin"/><Relationship Id="rId5" Type="http://schemas.openxmlformats.org/officeDocument/2006/relationships/image" Target="../media/image46.emf"/><Relationship Id="rId4" Type="http://schemas.openxmlformats.org/officeDocument/2006/relationships/oleObject" Target="../embeddings/oleObject47.bin"/></Relationships>
</file>

<file path=ppt/slides/_rels/slide35.xml.rels><?xml version="1.0" encoding="UTF-8" standalone="yes"?>
<Relationships xmlns="http://schemas.openxmlformats.org/package/2006/relationships"><Relationship Id="rId3" Type="http://schemas.openxmlformats.org/officeDocument/2006/relationships/image" Target="../media/image39.wmf"/><Relationship Id="rId7" Type="http://schemas.openxmlformats.org/officeDocument/2006/relationships/image" Target="../media/image44.emf"/><Relationship Id="rId2" Type="http://schemas.openxmlformats.org/officeDocument/2006/relationships/oleObject" Target="../embeddings/oleObject49.bin"/><Relationship Id="rId1" Type="http://schemas.openxmlformats.org/officeDocument/2006/relationships/slideLayout" Target="../slideLayouts/slideLayout2.xml"/><Relationship Id="rId6" Type="http://schemas.openxmlformats.org/officeDocument/2006/relationships/oleObject" Target="../embeddings/oleObject51.bin"/><Relationship Id="rId5" Type="http://schemas.openxmlformats.org/officeDocument/2006/relationships/image" Target="../media/image47.emf"/><Relationship Id="rId4" Type="http://schemas.openxmlformats.org/officeDocument/2006/relationships/oleObject" Target="../embeddings/oleObject50.bin"/></Relationships>
</file>

<file path=ppt/slides/_rels/slide36.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52.bin"/><Relationship Id="rId1" Type="http://schemas.openxmlformats.org/officeDocument/2006/relationships/slideLayout" Target="../slideLayouts/slideLayout2.xml"/><Relationship Id="rId5" Type="http://schemas.openxmlformats.org/officeDocument/2006/relationships/image" Target="../media/image52.wmf"/><Relationship Id="rId4" Type="http://schemas.openxmlformats.org/officeDocument/2006/relationships/oleObject" Target="../embeddings/oleObject53.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6.jpeg"/><Relationship Id="rId4" Type="http://schemas.openxmlformats.org/officeDocument/2006/relationships/image" Target="../media/image55.jpe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8.jpe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ctrTitle" idx="4294967295"/>
          </p:nvPr>
        </p:nvSpPr>
        <p:spPr bwMode="auto">
          <a:xfrm>
            <a:off x="228600" y="2662238"/>
            <a:ext cx="8686800" cy="1909762"/>
          </a:xfrm>
          <a:prstGeom prst="rect">
            <a:avLst/>
          </a:prstGeom>
          <a:noFill/>
          <a:ln w="0">
            <a:solidFill>
              <a:schemeClr val="bg1"/>
            </a:solidFill>
            <a:miter lim="800000"/>
            <a:headEnd/>
            <a:tailEnd/>
          </a:ln>
        </p:spPr>
        <p:txBody>
          <a:bodyPr/>
          <a:lstStyle/>
          <a:p>
            <a:pPr eaLnBrk="1" hangingPunct="1"/>
            <a:r>
              <a:rPr lang="en-US" sz="4200" b="1" dirty="0">
                <a:solidFill>
                  <a:schemeClr val="tx1"/>
                </a:solidFill>
                <a:latin typeface="Arial" charset="0"/>
                <a:cs typeface="Arial" charset="0"/>
              </a:rPr>
              <a:t>Data Base Management System</a:t>
            </a:r>
            <a:br>
              <a:rPr lang="en-US" sz="4000" b="1" dirty="0">
                <a:solidFill>
                  <a:schemeClr val="tx1"/>
                </a:solidFill>
                <a:latin typeface="Arial" charset="0"/>
                <a:cs typeface="Arial" charset="0"/>
              </a:rPr>
            </a:br>
            <a:r>
              <a:rPr lang="en-US" sz="4000" b="1" dirty="0">
                <a:solidFill>
                  <a:schemeClr val="tx1"/>
                </a:solidFill>
                <a:latin typeface="Arial" charset="0"/>
                <a:cs typeface="Arial" charset="0"/>
              </a:rPr>
              <a:t> </a:t>
            </a:r>
            <a:br>
              <a:rPr lang="en-US" sz="4000" b="1" dirty="0">
                <a:solidFill>
                  <a:schemeClr val="tx1"/>
                </a:solidFill>
                <a:latin typeface="Arial" charset="0"/>
                <a:cs typeface="Arial" charset="0"/>
              </a:rPr>
            </a:br>
            <a:r>
              <a:rPr lang="en-US" sz="4500" b="1" dirty="0"/>
              <a:t>Unit -2</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latin typeface="+mj-lt"/>
              </a:rPr>
              <a:t>   There are two Integrity Rules that every relation should follow :</a:t>
            </a:r>
          </a:p>
          <a:p>
            <a:pPr marL="514350" indent="-514350">
              <a:buFont typeface="+mj-lt"/>
              <a:buAutoNum type="arabicPeriod"/>
            </a:pPr>
            <a:r>
              <a:rPr lang="en-US" dirty="0">
                <a:latin typeface="+mj-lt"/>
              </a:rPr>
              <a:t>Entity Integrity (Rule 1)</a:t>
            </a:r>
          </a:p>
          <a:p>
            <a:pPr marL="514350" indent="-514350">
              <a:buFont typeface="+mj-lt"/>
              <a:buAutoNum type="arabicPeriod"/>
            </a:pPr>
            <a:r>
              <a:rPr lang="en-US" dirty="0">
                <a:latin typeface="+mj-lt"/>
              </a:rPr>
              <a:t>Referential Integrity (Rule 2)</a:t>
            </a:r>
          </a:p>
          <a:p>
            <a:pPr marL="514350" indent="-514350">
              <a:buFont typeface="+mj-lt"/>
              <a:buAutoNum type="arabicPeriod"/>
            </a:pPr>
            <a:endParaRPr lang="en-US" dirty="0">
              <a:latin typeface="+mj-lt"/>
            </a:endParaRPr>
          </a:p>
          <a:p>
            <a:pPr marL="514350" indent="-514350">
              <a:buNone/>
            </a:pPr>
            <a:r>
              <a:rPr lang="en-US" dirty="0">
                <a:latin typeface="+mj-lt"/>
              </a:rPr>
              <a:t>Entity Integrity states that –</a:t>
            </a:r>
          </a:p>
          <a:p>
            <a:pPr marL="514350" indent="-514350">
              <a:buNone/>
            </a:pPr>
            <a:endParaRPr lang="en-US" b="1" i="1" dirty="0">
              <a:latin typeface="+mj-lt"/>
            </a:endParaRPr>
          </a:p>
          <a:p>
            <a:pPr marL="514350" indent="-514350">
              <a:buNone/>
            </a:pPr>
            <a:r>
              <a:rPr lang="en-US" b="1" i="1" dirty="0">
                <a:latin typeface="+mj-lt"/>
              </a:rPr>
              <a:t>     If attribute A of a relation R is a prime attribute of R, then A can not accept null and duplicate values.</a:t>
            </a:r>
          </a:p>
        </p:txBody>
      </p:sp>
      <p:sp>
        <p:nvSpPr>
          <p:cNvPr id="4" name="Rectangle 2"/>
          <p:cNvSpPr txBox="1">
            <a:spLocks noChangeArrowheads="1"/>
          </p:cNvSpPr>
          <p:nvPr/>
        </p:nvSpPr>
        <p:spPr>
          <a:xfrm>
            <a:off x="685800" y="0"/>
            <a:ext cx="7772400" cy="69056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4400" b="1" kern="0" dirty="0">
                <a:solidFill>
                  <a:srgbClr val="FFFF00"/>
                </a:solidFill>
                <a:latin typeface="Times New Roman" pitchFamily="18" charset="0"/>
                <a:ea typeface="+mj-ea"/>
                <a:cs typeface="+mj-cs"/>
              </a:rPr>
              <a:t>Integrity Rules</a:t>
            </a:r>
            <a:endParaRPr kumimoji="0" lang="en-US" sz="4400" b="1" i="0" u="none" strike="noStrike" kern="0" cap="none" spc="0" normalizeH="0" baseline="0" noProof="0" dirty="0">
              <a:ln>
                <a:noFill/>
              </a:ln>
              <a:solidFill>
                <a:srgbClr val="FFFF00"/>
              </a:solidFill>
              <a:effectLst/>
              <a:uLnTx/>
              <a:uFillTx/>
              <a:latin typeface="Times New Roman" pitchFamily="18" charset="0"/>
              <a:ea typeface="+mj-ea"/>
              <a:cs typeface="+mj-cs"/>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3874" name="Rectangle 2">
            <a:extLst>
              <a:ext uri="{FF2B5EF4-FFF2-40B4-BE49-F238E27FC236}">
                <a16:creationId xmlns:a16="http://schemas.microsoft.com/office/drawing/2014/main" id="{72A25547-C1E3-4C70-AE84-B6871F48CCF0}"/>
              </a:ext>
            </a:extLst>
          </p:cNvPr>
          <p:cNvSpPr>
            <a:spLocks noGrp="1" noChangeArrowheads="1"/>
          </p:cNvSpPr>
          <p:nvPr>
            <p:ph type="title"/>
          </p:nvPr>
        </p:nvSpPr>
        <p:spPr>
          <a:xfrm>
            <a:off x="1179160" y="22578"/>
            <a:ext cx="8229600" cy="715962"/>
          </a:xfrm>
        </p:spPr>
        <p:txBody>
          <a:bodyPr/>
          <a:lstStyle/>
          <a:p>
            <a:pPr>
              <a:defRPr/>
            </a:pPr>
            <a:r>
              <a:rPr lang="en-US" sz="4000" dirty="0">
                <a:solidFill>
                  <a:schemeClr val="bg1"/>
                </a:solidFill>
              </a:rPr>
              <a:t>Complex Queries using With Clause</a:t>
            </a:r>
          </a:p>
        </p:txBody>
      </p:sp>
      <p:sp>
        <p:nvSpPr>
          <p:cNvPr id="59395" name="Rectangle 3">
            <a:extLst>
              <a:ext uri="{FF2B5EF4-FFF2-40B4-BE49-F238E27FC236}">
                <a16:creationId xmlns:a16="http://schemas.microsoft.com/office/drawing/2014/main" id="{9C9D3CC9-D3A1-4EC5-B4CE-B59C0C612C91}"/>
              </a:ext>
            </a:extLst>
          </p:cNvPr>
          <p:cNvSpPr>
            <a:spLocks noGrp="1" noChangeArrowheads="1"/>
          </p:cNvSpPr>
          <p:nvPr>
            <p:ph type="body" idx="1"/>
          </p:nvPr>
        </p:nvSpPr>
        <p:spPr>
          <a:xfrm>
            <a:off x="814388" y="1147763"/>
            <a:ext cx="7661275" cy="996950"/>
          </a:xfrm>
        </p:spPr>
        <p:txBody>
          <a:bodyPr/>
          <a:lstStyle/>
          <a:p>
            <a:r>
              <a:rPr lang="en-US" altLang="en-US" sz="2000"/>
              <a:t>Find all departments where the total salary is greater than the average of the total salary at all departments</a:t>
            </a:r>
          </a:p>
        </p:txBody>
      </p:sp>
      <p:sp>
        <p:nvSpPr>
          <p:cNvPr id="59396" name="Text Box 4">
            <a:extLst>
              <a:ext uri="{FF2B5EF4-FFF2-40B4-BE49-F238E27FC236}">
                <a16:creationId xmlns:a16="http://schemas.microsoft.com/office/drawing/2014/main" id="{58712A95-9469-42C1-B698-591A069B3CBF}"/>
              </a:ext>
            </a:extLst>
          </p:cNvPr>
          <p:cNvSpPr txBox="1">
            <a:spLocks noChangeArrowheads="1"/>
          </p:cNvSpPr>
          <p:nvPr/>
        </p:nvSpPr>
        <p:spPr bwMode="auto">
          <a:xfrm>
            <a:off x="1201738" y="2073275"/>
            <a:ext cx="7659687"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2000" b="1"/>
              <a:t>with </a:t>
            </a:r>
            <a:r>
              <a:rPr lang="en-US" altLang="en-US" sz="2000" i="1"/>
              <a:t>dept _total </a:t>
            </a:r>
            <a:r>
              <a:rPr lang="en-US" altLang="en-US" sz="2000"/>
              <a:t>(</a:t>
            </a:r>
            <a:r>
              <a:rPr lang="en-US" altLang="en-US" sz="2000" i="1"/>
              <a:t>dept_name</a:t>
            </a:r>
            <a:r>
              <a:rPr lang="en-US" altLang="en-US" sz="2000"/>
              <a:t>, </a:t>
            </a:r>
            <a:r>
              <a:rPr lang="en-US" altLang="en-US" sz="2000" i="1"/>
              <a:t>value</a:t>
            </a:r>
            <a:r>
              <a:rPr lang="en-US" altLang="en-US" sz="2000"/>
              <a:t>) </a:t>
            </a:r>
            <a:r>
              <a:rPr lang="en-US" altLang="en-US" sz="2000" b="1"/>
              <a:t>as</a:t>
            </a:r>
          </a:p>
          <a:p>
            <a:r>
              <a:rPr lang="en-US" altLang="en-US" sz="2000"/>
              <a:t>        (</a:t>
            </a:r>
            <a:r>
              <a:rPr lang="en-US" altLang="en-US" sz="2000" b="1"/>
              <a:t>select </a:t>
            </a:r>
            <a:r>
              <a:rPr lang="en-US" altLang="en-US" sz="2000" i="1"/>
              <a:t>dept_name</a:t>
            </a:r>
            <a:r>
              <a:rPr lang="en-US" altLang="en-US" sz="2000"/>
              <a:t>, </a:t>
            </a:r>
            <a:r>
              <a:rPr lang="en-US" altLang="en-US" sz="2000" b="1"/>
              <a:t>sum</a:t>
            </a:r>
            <a:r>
              <a:rPr lang="en-US" altLang="en-US" sz="2000"/>
              <a:t>(</a:t>
            </a:r>
            <a:r>
              <a:rPr lang="en-US" altLang="en-US" sz="2000" i="1"/>
              <a:t>salary</a:t>
            </a:r>
            <a:r>
              <a:rPr lang="en-US" altLang="en-US" sz="2000"/>
              <a:t>)</a:t>
            </a:r>
          </a:p>
          <a:p>
            <a:r>
              <a:rPr lang="en-US" altLang="en-US" sz="2000" b="1"/>
              <a:t>         from </a:t>
            </a:r>
            <a:r>
              <a:rPr lang="en-US" altLang="en-US" sz="2000" i="1"/>
              <a:t>instructor</a:t>
            </a:r>
          </a:p>
          <a:p>
            <a:r>
              <a:rPr lang="en-US" altLang="en-US" sz="2000" b="1"/>
              <a:t>         group by </a:t>
            </a:r>
            <a:r>
              <a:rPr lang="en-US" altLang="en-US" sz="2000" i="1"/>
              <a:t>dept_name</a:t>
            </a:r>
            <a:r>
              <a:rPr lang="en-US" altLang="en-US" sz="2000"/>
              <a:t>),</a:t>
            </a:r>
          </a:p>
          <a:p>
            <a:r>
              <a:rPr lang="en-US" altLang="en-US" sz="2000" i="1"/>
              <a:t>dept_total_avg</a:t>
            </a:r>
            <a:r>
              <a:rPr lang="en-US" altLang="en-US" sz="2000"/>
              <a:t>(</a:t>
            </a:r>
            <a:r>
              <a:rPr lang="en-US" altLang="en-US" sz="2000" i="1"/>
              <a:t>value</a:t>
            </a:r>
            <a:r>
              <a:rPr lang="en-US" altLang="en-US" sz="2000"/>
              <a:t>) </a:t>
            </a:r>
            <a:r>
              <a:rPr lang="en-US" altLang="en-US" sz="2000" b="1"/>
              <a:t>as</a:t>
            </a:r>
          </a:p>
          <a:p>
            <a:r>
              <a:rPr lang="en-US" altLang="en-US" sz="2000"/>
              <a:t>       (</a:t>
            </a:r>
            <a:r>
              <a:rPr lang="en-US" altLang="en-US" sz="2000" b="1"/>
              <a:t>select avg</a:t>
            </a:r>
            <a:r>
              <a:rPr lang="en-US" altLang="en-US" sz="2000"/>
              <a:t>(</a:t>
            </a:r>
            <a:r>
              <a:rPr lang="en-US" altLang="en-US" sz="2000" i="1"/>
              <a:t>value</a:t>
            </a:r>
            <a:r>
              <a:rPr lang="en-US" altLang="en-US" sz="2000"/>
              <a:t>)</a:t>
            </a:r>
          </a:p>
          <a:p>
            <a:r>
              <a:rPr lang="en-US" altLang="en-US" sz="2000" b="1"/>
              <a:t>       from </a:t>
            </a:r>
            <a:r>
              <a:rPr lang="en-US" altLang="en-US" sz="2000" i="1"/>
              <a:t>dept_total</a:t>
            </a:r>
            <a:r>
              <a:rPr lang="en-US" altLang="en-US" sz="2000"/>
              <a:t>)</a:t>
            </a:r>
          </a:p>
          <a:p>
            <a:r>
              <a:rPr lang="en-US" altLang="en-US" sz="2000" b="1"/>
              <a:t>select </a:t>
            </a:r>
            <a:r>
              <a:rPr lang="en-US" altLang="en-US" sz="2000" i="1"/>
              <a:t>dept_name</a:t>
            </a:r>
          </a:p>
          <a:p>
            <a:r>
              <a:rPr lang="en-US" altLang="en-US" sz="2000" b="1"/>
              <a:t>from </a:t>
            </a:r>
            <a:r>
              <a:rPr lang="en-US" altLang="en-US" sz="2000" i="1"/>
              <a:t>dept_total</a:t>
            </a:r>
            <a:r>
              <a:rPr lang="en-US" altLang="en-US" sz="2000"/>
              <a:t>, </a:t>
            </a:r>
            <a:r>
              <a:rPr lang="en-US" altLang="en-US" sz="2000" i="1"/>
              <a:t>dept_total_avg</a:t>
            </a:r>
          </a:p>
          <a:p>
            <a:r>
              <a:rPr lang="en-US" altLang="en-US" sz="2000" b="1"/>
              <a:t>where </a:t>
            </a:r>
            <a:r>
              <a:rPr lang="en-US" altLang="en-US" sz="2000" i="1"/>
              <a:t>dept_total.value </a:t>
            </a:r>
            <a:r>
              <a:rPr lang="en-US" altLang="en-US" sz="2000"/>
              <a:t>&gt; </a:t>
            </a:r>
            <a:r>
              <a:rPr lang="en-US" altLang="en-US" sz="2000" i="1"/>
              <a:t>dept_total_avg.value</a:t>
            </a:r>
            <a:r>
              <a:rPr lang="en-US" altLang="en-US" sz="2000"/>
              <a:t>;</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a:extLst>
              <a:ext uri="{FF2B5EF4-FFF2-40B4-BE49-F238E27FC236}">
                <a16:creationId xmlns:a16="http://schemas.microsoft.com/office/drawing/2014/main" id="{BA75C02B-C9CB-43F6-856C-76A258CE1672}"/>
              </a:ext>
            </a:extLst>
          </p:cNvPr>
          <p:cNvSpPr>
            <a:spLocks noGrp="1" noChangeArrowheads="1"/>
          </p:cNvSpPr>
          <p:nvPr>
            <p:ph type="title"/>
          </p:nvPr>
        </p:nvSpPr>
        <p:spPr>
          <a:xfrm>
            <a:off x="768350" y="2470150"/>
            <a:ext cx="8077200" cy="609600"/>
          </a:xfrm>
        </p:spPr>
        <p:txBody>
          <a:bodyPr/>
          <a:lstStyle/>
          <a:p>
            <a:pPr>
              <a:defRPr/>
            </a:pPr>
            <a:r>
              <a:rPr lang="en-US" dirty="0"/>
              <a:t>Subqueries in the Select Clause</a:t>
            </a:r>
          </a:p>
        </p:txBody>
      </p:sp>
      <p:sp>
        <p:nvSpPr>
          <p:cNvPr id="60419" name="Rectangle 3">
            <a:extLst>
              <a:ext uri="{FF2B5EF4-FFF2-40B4-BE49-F238E27FC236}">
                <a16:creationId xmlns:a16="http://schemas.microsoft.com/office/drawing/2014/main" id="{D12D70F2-DF61-408F-A164-156F939F693D}"/>
              </a:ext>
            </a:extLst>
          </p:cNvPr>
          <p:cNvSpPr>
            <a:spLocks noGrp="1" noChangeArrowheads="1"/>
          </p:cNvSpPr>
          <p:nvPr>
            <p:ph type="body" idx="1"/>
          </p:nvPr>
        </p:nvSpPr>
        <p:spPr>
          <a:xfrm>
            <a:off x="-496888" y="931863"/>
            <a:ext cx="2189163" cy="3097212"/>
          </a:xfrm>
        </p:spPr>
        <p:txBody>
          <a:bodyPr/>
          <a:lstStyle/>
          <a:p>
            <a:pPr>
              <a:tabLst>
                <a:tab pos="1146175" algn="l"/>
                <a:tab pos="1608138" algn="l"/>
                <a:tab pos="1711325" algn="l"/>
              </a:tabLst>
            </a:pPr>
            <a:endParaRPr lang="en-US" altLang="en-US"/>
          </a:p>
          <a:p>
            <a:pPr>
              <a:buFont typeface="Monotype Sorts" pitchFamily="2" charset="2"/>
              <a:buNone/>
              <a:tabLst>
                <a:tab pos="1146175" algn="l"/>
                <a:tab pos="1608138" algn="l"/>
                <a:tab pos="1711325" algn="l"/>
              </a:tabLst>
            </a:pPr>
            <a:endParaRPr lang="en-US" altLang="en-US"/>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a:extLst>
              <a:ext uri="{FF2B5EF4-FFF2-40B4-BE49-F238E27FC236}">
                <a16:creationId xmlns:a16="http://schemas.microsoft.com/office/drawing/2014/main" id="{EC46B9D9-8DB6-41D5-BB0D-3EED2145DDDB}"/>
              </a:ext>
            </a:extLst>
          </p:cNvPr>
          <p:cNvSpPr>
            <a:spLocks noGrp="1" noChangeArrowheads="1"/>
          </p:cNvSpPr>
          <p:nvPr>
            <p:ph type="title"/>
          </p:nvPr>
        </p:nvSpPr>
        <p:spPr>
          <a:xfrm>
            <a:off x="457200" y="0"/>
            <a:ext cx="8229600" cy="715962"/>
          </a:xfrm>
        </p:spPr>
        <p:txBody>
          <a:bodyPr/>
          <a:lstStyle/>
          <a:p>
            <a:pPr>
              <a:defRPr/>
            </a:pPr>
            <a:r>
              <a:rPr lang="en-US" dirty="0">
                <a:solidFill>
                  <a:schemeClr val="bg1"/>
                </a:solidFill>
              </a:rPr>
              <a:t>Scalar Subquery</a:t>
            </a:r>
          </a:p>
        </p:txBody>
      </p:sp>
      <p:sp>
        <p:nvSpPr>
          <p:cNvPr id="61443" name="Rectangle 3">
            <a:extLst>
              <a:ext uri="{FF2B5EF4-FFF2-40B4-BE49-F238E27FC236}">
                <a16:creationId xmlns:a16="http://schemas.microsoft.com/office/drawing/2014/main" id="{853C5E3C-2915-4A27-A024-8643549AEDAA}"/>
              </a:ext>
            </a:extLst>
          </p:cNvPr>
          <p:cNvSpPr>
            <a:spLocks noGrp="1" noChangeArrowheads="1"/>
          </p:cNvSpPr>
          <p:nvPr>
            <p:ph type="body" idx="1"/>
          </p:nvPr>
        </p:nvSpPr>
        <p:spPr>
          <a:xfrm>
            <a:off x="814388" y="1093788"/>
            <a:ext cx="8056562" cy="4903787"/>
          </a:xfrm>
        </p:spPr>
        <p:txBody>
          <a:bodyPr/>
          <a:lstStyle/>
          <a:p>
            <a:r>
              <a:rPr lang="en-US" altLang="en-US" sz="2000"/>
              <a:t>Scalar subquery is one which is used where a single value is expected</a:t>
            </a:r>
          </a:p>
          <a:p>
            <a:r>
              <a:rPr lang="en-US" altLang="en-US" sz="2000"/>
              <a:t>List all departments along with the number of instructors in each department</a:t>
            </a:r>
            <a:endParaRPr lang="en-US" altLang="en-US"/>
          </a:p>
          <a:p>
            <a:pPr>
              <a:buFont typeface="Monotype Sorts" pitchFamily="2" charset="2"/>
              <a:buNone/>
            </a:pPr>
            <a:r>
              <a:rPr lang="en-US" altLang="en-US" b="1"/>
              <a:t>	</a:t>
            </a:r>
            <a:r>
              <a:rPr lang="en-US" altLang="en-US" sz="2000" b="1"/>
              <a:t>select </a:t>
            </a:r>
            <a:r>
              <a:rPr lang="en-US" altLang="en-US" sz="2000" i="1"/>
              <a:t>dept_name</a:t>
            </a:r>
            <a:r>
              <a:rPr lang="en-US" altLang="en-US" sz="2000"/>
              <a:t>, </a:t>
            </a:r>
            <a:br>
              <a:rPr lang="en-US" altLang="en-US" sz="2000"/>
            </a:br>
            <a:r>
              <a:rPr lang="en-US" altLang="en-US" sz="2000"/>
              <a:t>             (</a:t>
            </a:r>
            <a:r>
              <a:rPr lang="en-US" altLang="en-US" sz="2000" b="1"/>
              <a:t>select count</a:t>
            </a:r>
            <a:r>
              <a:rPr lang="en-US" altLang="en-US" sz="2000"/>
              <a:t>(*) </a:t>
            </a:r>
            <a:br>
              <a:rPr lang="en-US" altLang="en-US" sz="2000"/>
            </a:br>
            <a:r>
              <a:rPr lang="en-US" altLang="en-US" sz="2000"/>
              <a:t>                 </a:t>
            </a:r>
            <a:r>
              <a:rPr lang="en-US" altLang="en-US" sz="2000" b="1"/>
              <a:t>from </a:t>
            </a:r>
            <a:r>
              <a:rPr lang="en-US" altLang="en-US" sz="2000" i="1"/>
              <a:t>instructor </a:t>
            </a:r>
            <a:br>
              <a:rPr lang="en-US" altLang="en-US" sz="2000" i="1"/>
            </a:br>
            <a:r>
              <a:rPr lang="en-US" altLang="en-US" sz="2000" i="1"/>
              <a:t>                </a:t>
            </a:r>
            <a:r>
              <a:rPr lang="en-US" altLang="en-US" sz="2000" b="1"/>
              <a:t>where </a:t>
            </a:r>
            <a:r>
              <a:rPr lang="en-US" altLang="en-US" sz="2000" i="1"/>
              <a:t>department</a:t>
            </a:r>
            <a:r>
              <a:rPr lang="en-US" altLang="en-US" sz="2000"/>
              <a:t>.</a:t>
            </a:r>
            <a:r>
              <a:rPr lang="en-US" altLang="en-US" sz="2000" i="1"/>
              <a:t>dept_name </a:t>
            </a:r>
            <a:r>
              <a:rPr lang="en-US" altLang="en-US" sz="2000"/>
              <a:t>= </a:t>
            </a:r>
            <a:r>
              <a:rPr lang="en-US" altLang="en-US" sz="2000" i="1"/>
              <a:t>instructor</a:t>
            </a:r>
            <a:r>
              <a:rPr lang="en-US" altLang="en-US" sz="2000"/>
              <a:t>.</a:t>
            </a:r>
            <a:r>
              <a:rPr lang="en-US" altLang="en-US" sz="2000" i="1"/>
              <a:t>dept_name</a:t>
            </a:r>
            <a:r>
              <a:rPr lang="en-US" altLang="en-US" sz="2000"/>
              <a:t>)</a:t>
            </a:r>
            <a:br>
              <a:rPr lang="en-US" altLang="en-US" sz="2000"/>
            </a:br>
            <a:r>
              <a:rPr lang="en-US" altLang="en-US" sz="2000"/>
              <a:t>             </a:t>
            </a:r>
            <a:r>
              <a:rPr lang="en-US" altLang="en-US" sz="2000" b="1"/>
              <a:t>as </a:t>
            </a:r>
            <a:r>
              <a:rPr lang="en-US" altLang="en-US" sz="2000" i="1"/>
              <a:t>num_instructors</a:t>
            </a:r>
            <a:br>
              <a:rPr lang="en-US" altLang="en-US" sz="2000" i="1"/>
            </a:br>
            <a:r>
              <a:rPr lang="en-US" altLang="en-US" sz="2000" b="1"/>
              <a:t>from </a:t>
            </a:r>
            <a:r>
              <a:rPr lang="en-US" altLang="en-US" sz="2000" i="1"/>
              <a:t>department</a:t>
            </a:r>
            <a:r>
              <a:rPr lang="en-US" altLang="en-US" sz="2000"/>
              <a:t>;</a:t>
            </a:r>
          </a:p>
          <a:p>
            <a:r>
              <a:rPr lang="en-US" altLang="en-US" sz="2000"/>
              <a:t>Runtime error if subquery returns more than one result tuple</a:t>
            </a: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a:extLst>
              <a:ext uri="{FF2B5EF4-FFF2-40B4-BE49-F238E27FC236}">
                <a16:creationId xmlns:a16="http://schemas.microsoft.com/office/drawing/2014/main" id="{029DAEC0-D702-4AC1-967B-E2C557E6C018}"/>
              </a:ext>
            </a:extLst>
          </p:cNvPr>
          <p:cNvSpPr>
            <a:spLocks noGrp="1" noChangeArrowheads="1"/>
          </p:cNvSpPr>
          <p:nvPr>
            <p:ph type="title"/>
          </p:nvPr>
        </p:nvSpPr>
        <p:spPr>
          <a:xfrm>
            <a:off x="909638" y="112713"/>
            <a:ext cx="8077200" cy="609600"/>
          </a:xfrm>
        </p:spPr>
        <p:txBody>
          <a:bodyPr/>
          <a:lstStyle/>
          <a:p>
            <a:pPr>
              <a:defRPr/>
            </a:pPr>
            <a:r>
              <a:rPr lang="en-US" dirty="0">
                <a:solidFill>
                  <a:schemeClr val="bg1"/>
                </a:solidFill>
              </a:rPr>
              <a:t>Modification of the Database</a:t>
            </a:r>
          </a:p>
        </p:txBody>
      </p:sp>
      <p:sp>
        <p:nvSpPr>
          <p:cNvPr id="62467" name="Rectangle 3">
            <a:extLst>
              <a:ext uri="{FF2B5EF4-FFF2-40B4-BE49-F238E27FC236}">
                <a16:creationId xmlns:a16="http://schemas.microsoft.com/office/drawing/2014/main" id="{BFA7F9DF-A001-45B9-B445-34A2CCF60BF9}"/>
              </a:ext>
            </a:extLst>
          </p:cNvPr>
          <p:cNvSpPr>
            <a:spLocks noGrp="1" noChangeArrowheads="1"/>
          </p:cNvSpPr>
          <p:nvPr>
            <p:ph type="body" idx="1"/>
          </p:nvPr>
        </p:nvSpPr>
        <p:spPr>
          <a:xfrm>
            <a:off x="962025" y="1363663"/>
            <a:ext cx="7747000" cy="3768725"/>
          </a:xfrm>
        </p:spPr>
        <p:txBody>
          <a:bodyPr/>
          <a:lstStyle/>
          <a:p>
            <a:pPr>
              <a:tabLst>
                <a:tab pos="1652588" algn="l"/>
                <a:tab pos="2633663" algn="l"/>
              </a:tabLst>
            </a:pPr>
            <a:r>
              <a:rPr lang="en-US" altLang="en-US" dirty="0"/>
              <a:t>Deletion of tuples from a given relation.</a:t>
            </a:r>
            <a:endParaRPr lang="en-US" altLang="en-US" dirty="0">
              <a:latin typeface="Century Gothic" panose="020B0502020202020204" pitchFamily="34" charset="0"/>
            </a:endParaRPr>
          </a:p>
          <a:p>
            <a:pPr>
              <a:tabLst>
                <a:tab pos="1652588" algn="l"/>
                <a:tab pos="2633663" algn="l"/>
              </a:tabLst>
            </a:pPr>
            <a:r>
              <a:rPr lang="en-US" altLang="en-US" dirty="0"/>
              <a:t>Insertion of new tuples into a given relation</a:t>
            </a:r>
          </a:p>
          <a:p>
            <a:pPr>
              <a:tabLst>
                <a:tab pos="1652588" algn="l"/>
                <a:tab pos="2633663" algn="l"/>
              </a:tabLst>
            </a:pPr>
            <a:r>
              <a:rPr lang="en-US" altLang="en-US" dirty="0"/>
              <a:t>Updating of values in some tuples in a given relation</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a:extLst>
              <a:ext uri="{FF2B5EF4-FFF2-40B4-BE49-F238E27FC236}">
                <a16:creationId xmlns:a16="http://schemas.microsoft.com/office/drawing/2014/main" id="{B3BDAFE5-ECFA-4294-9980-1808F6C47BFB}"/>
              </a:ext>
            </a:extLst>
          </p:cNvPr>
          <p:cNvSpPr>
            <a:spLocks noGrp="1" noChangeArrowheads="1"/>
          </p:cNvSpPr>
          <p:nvPr>
            <p:ph type="title"/>
          </p:nvPr>
        </p:nvSpPr>
        <p:spPr>
          <a:xfrm>
            <a:off x="909638" y="33338"/>
            <a:ext cx="8077200" cy="609600"/>
          </a:xfrm>
        </p:spPr>
        <p:txBody>
          <a:bodyPr/>
          <a:lstStyle/>
          <a:p>
            <a:pPr>
              <a:defRPr/>
            </a:pPr>
            <a:r>
              <a:rPr lang="en-US" dirty="0">
                <a:solidFill>
                  <a:schemeClr val="bg1"/>
                </a:solidFill>
              </a:rPr>
              <a:t>Deletion</a:t>
            </a:r>
          </a:p>
        </p:txBody>
      </p:sp>
      <p:sp>
        <p:nvSpPr>
          <p:cNvPr id="63491" name="Rectangle 3">
            <a:extLst>
              <a:ext uri="{FF2B5EF4-FFF2-40B4-BE49-F238E27FC236}">
                <a16:creationId xmlns:a16="http://schemas.microsoft.com/office/drawing/2014/main" id="{DEEE7FE5-499C-43C8-B37A-A91C0FDEFC7D}"/>
              </a:ext>
            </a:extLst>
          </p:cNvPr>
          <p:cNvSpPr>
            <a:spLocks noGrp="1" noChangeArrowheads="1"/>
          </p:cNvSpPr>
          <p:nvPr>
            <p:ph type="body" idx="1"/>
          </p:nvPr>
        </p:nvSpPr>
        <p:spPr>
          <a:xfrm>
            <a:off x="739775" y="1106488"/>
            <a:ext cx="7747000" cy="5175250"/>
          </a:xfrm>
        </p:spPr>
        <p:txBody>
          <a:bodyPr/>
          <a:lstStyle/>
          <a:p>
            <a:pPr>
              <a:tabLst>
                <a:tab pos="1652588" algn="l"/>
                <a:tab pos="2633663" algn="l"/>
              </a:tabLst>
            </a:pPr>
            <a:r>
              <a:rPr lang="en-US" altLang="en-US" sz="2000" dirty="0"/>
              <a:t>Delete all instructors</a:t>
            </a:r>
          </a:p>
          <a:p>
            <a:pPr>
              <a:buFont typeface="Monotype Sorts" pitchFamily="2" charset="2"/>
              <a:buNone/>
              <a:tabLst>
                <a:tab pos="1652588" algn="l"/>
                <a:tab pos="2633663" algn="l"/>
              </a:tabLst>
            </a:pPr>
            <a:r>
              <a:rPr lang="en-US" altLang="en-US" sz="2000" dirty="0"/>
              <a:t>		</a:t>
            </a:r>
            <a:r>
              <a:rPr lang="en-US" altLang="en-US" sz="2000" b="1" dirty="0"/>
              <a:t>delete from </a:t>
            </a:r>
            <a:r>
              <a:rPr lang="en-US" altLang="en-US" sz="2000" i="1" dirty="0"/>
              <a:t>instructor</a:t>
            </a:r>
            <a:r>
              <a:rPr lang="en-US" altLang="en-US" sz="2000" dirty="0">
                <a:latin typeface="Century Gothic" panose="020B0502020202020204" pitchFamily="34" charset="0"/>
              </a:rPr>
              <a:t> </a:t>
            </a:r>
          </a:p>
          <a:p>
            <a:pPr>
              <a:buFont typeface="Monotype Sorts" pitchFamily="2" charset="2"/>
              <a:buNone/>
              <a:tabLst>
                <a:tab pos="1652588" algn="l"/>
                <a:tab pos="2633663" algn="l"/>
              </a:tabLst>
            </a:pPr>
            <a:endParaRPr lang="en-US" altLang="en-US" sz="2000" dirty="0">
              <a:latin typeface="Century Gothic" panose="020B0502020202020204" pitchFamily="34" charset="0"/>
            </a:endParaRPr>
          </a:p>
          <a:p>
            <a:pPr>
              <a:tabLst>
                <a:tab pos="1652588" algn="l"/>
                <a:tab pos="2633663" algn="l"/>
              </a:tabLst>
            </a:pPr>
            <a:r>
              <a:rPr lang="en-US" altLang="en-US" sz="2000" dirty="0"/>
              <a:t>Delete all instructors from the Finance department</a:t>
            </a:r>
            <a:br>
              <a:rPr lang="en-US" altLang="en-US" sz="2000" dirty="0"/>
            </a:br>
            <a:r>
              <a:rPr lang="en-US" altLang="en-US" sz="2000" dirty="0"/>
              <a:t>                     </a:t>
            </a:r>
            <a:r>
              <a:rPr lang="en-US" altLang="en-US" sz="2000" b="1" dirty="0"/>
              <a:t>delete from </a:t>
            </a:r>
            <a:r>
              <a:rPr lang="en-US" altLang="en-US" sz="2000" i="1" dirty="0"/>
              <a:t>instructor</a:t>
            </a:r>
            <a:br>
              <a:rPr lang="en-US" altLang="en-US" sz="2000" i="1" dirty="0"/>
            </a:br>
            <a:r>
              <a:rPr lang="en-US" altLang="en-US" sz="2000" i="1" dirty="0"/>
              <a:t>                     </a:t>
            </a:r>
            <a:r>
              <a:rPr lang="en-US" altLang="en-US" sz="2000" b="1" dirty="0"/>
              <a:t>where </a:t>
            </a:r>
            <a:r>
              <a:rPr lang="en-US" altLang="en-US" sz="2000" i="1" dirty="0" err="1"/>
              <a:t>dept_name</a:t>
            </a:r>
            <a:r>
              <a:rPr lang="en-US" altLang="en-US" sz="2000" dirty="0"/>
              <a:t>= ’Finance’;</a:t>
            </a:r>
          </a:p>
          <a:p>
            <a:pPr>
              <a:buFont typeface="Monotype Sorts" pitchFamily="2" charset="2"/>
              <a:buNone/>
              <a:tabLst>
                <a:tab pos="1652588" algn="l"/>
                <a:tab pos="2633663" algn="l"/>
              </a:tabLst>
            </a:pPr>
            <a:endParaRPr lang="en-US" altLang="en-US" sz="2000" dirty="0"/>
          </a:p>
          <a:p>
            <a:pPr>
              <a:tabLst>
                <a:tab pos="1652588" algn="l"/>
                <a:tab pos="2633663" algn="l"/>
              </a:tabLst>
            </a:pPr>
            <a:r>
              <a:rPr lang="en-US" altLang="en-US" sz="2000" dirty="0"/>
              <a:t>Delete all tuples in the </a:t>
            </a:r>
            <a:r>
              <a:rPr lang="en-US" altLang="en-US" sz="2000" i="1" dirty="0"/>
              <a:t>instructor </a:t>
            </a:r>
            <a:r>
              <a:rPr lang="en-US" altLang="en-US" sz="2000" dirty="0"/>
              <a:t>relation for those instructors associated with a department located in the Watson building.</a:t>
            </a:r>
          </a:p>
          <a:p>
            <a:pPr>
              <a:buFont typeface="Monotype Sorts" pitchFamily="2" charset="2"/>
              <a:buNone/>
              <a:tabLst>
                <a:tab pos="1652588" algn="l"/>
                <a:tab pos="2633663" algn="l"/>
              </a:tabLst>
            </a:pPr>
            <a:r>
              <a:rPr lang="en-US" altLang="en-US" sz="2000" b="1" dirty="0"/>
              <a:t>		delete from </a:t>
            </a:r>
            <a:r>
              <a:rPr lang="en-US" altLang="en-US" sz="2000" i="1" dirty="0"/>
              <a:t>instructor</a:t>
            </a:r>
            <a:br>
              <a:rPr lang="en-US" altLang="en-US" sz="2000" i="1" dirty="0"/>
            </a:br>
            <a:r>
              <a:rPr lang="en-US" altLang="en-US" sz="2000" i="1" dirty="0"/>
              <a:t>                     </a:t>
            </a:r>
            <a:r>
              <a:rPr lang="en-US" altLang="en-US" sz="2000" b="1" dirty="0"/>
              <a:t>where </a:t>
            </a:r>
            <a:r>
              <a:rPr lang="en-US" altLang="en-US" sz="2000" i="1" dirty="0"/>
              <a:t>dept name </a:t>
            </a:r>
            <a:r>
              <a:rPr lang="en-US" altLang="en-US" sz="2000" b="1" dirty="0"/>
              <a:t>in </a:t>
            </a:r>
            <a:r>
              <a:rPr lang="en-US" altLang="en-US" sz="2000" dirty="0"/>
              <a:t>(</a:t>
            </a:r>
            <a:r>
              <a:rPr lang="en-US" altLang="en-US" sz="2000" b="1" dirty="0"/>
              <a:t>select </a:t>
            </a:r>
            <a:r>
              <a:rPr lang="en-US" altLang="en-US" sz="2000" i="1" dirty="0"/>
              <a:t>dept name</a:t>
            </a:r>
            <a:br>
              <a:rPr lang="en-US" altLang="en-US" sz="2000" i="1" dirty="0"/>
            </a:br>
            <a:r>
              <a:rPr lang="en-US" altLang="en-US" sz="2000" i="1" dirty="0"/>
              <a:t>                                                        </a:t>
            </a:r>
            <a:r>
              <a:rPr lang="en-US" altLang="en-US" sz="2000" b="1" dirty="0"/>
              <a:t>from </a:t>
            </a:r>
            <a:r>
              <a:rPr lang="en-US" altLang="en-US" sz="2000" i="1" dirty="0"/>
              <a:t>department</a:t>
            </a:r>
            <a:br>
              <a:rPr lang="en-US" altLang="en-US" sz="2000" i="1" dirty="0"/>
            </a:br>
            <a:r>
              <a:rPr lang="en-US" altLang="en-US" sz="2000" i="1" dirty="0"/>
              <a:t>                                                        </a:t>
            </a:r>
            <a:r>
              <a:rPr lang="en-US" altLang="en-US" sz="2000" b="1" dirty="0"/>
              <a:t>where </a:t>
            </a:r>
            <a:r>
              <a:rPr lang="en-US" altLang="en-US" sz="2000" i="1" dirty="0"/>
              <a:t>building </a:t>
            </a:r>
            <a:r>
              <a:rPr lang="en-US" altLang="en-US" sz="2000" dirty="0"/>
              <a:t>= ’Watson’);</a:t>
            </a:r>
          </a:p>
          <a:p>
            <a:pPr>
              <a:tabLst>
                <a:tab pos="1652588" algn="l"/>
                <a:tab pos="2633663" algn="l"/>
              </a:tabLst>
            </a:pPr>
            <a:endParaRPr lang="en-US" altLang="en-US" sz="2000" dirty="0"/>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a:extLst>
              <a:ext uri="{FF2B5EF4-FFF2-40B4-BE49-F238E27FC236}">
                <a16:creationId xmlns:a16="http://schemas.microsoft.com/office/drawing/2014/main" id="{5C37E1CC-2A4B-4841-99C7-E04ED4A61597}"/>
              </a:ext>
            </a:extLst>
          </p:cNvPr>
          <p:cNvSpPr>
            <a:spLocks noGrp="1" noChangeArrowheads="1"/>
          </p:cNvSpPr>
          <p:nvPr>
            <p:ph type="title"/>
          </p:nvPr>
        </p:nvSpPr>
        <p:spPr>
          <a:xfrm>
            <a:off x="609600" y="83344"/>
            <a:ext cx="8229600" cy="715962"/>
          </a:xfrm>
        </p:spPr>
        <p:txBody>
          <a:bodyPr/>
          <a:lstStyle/>
          <a:p>
            <a:pPr>
              <a:defRPr/>
            </a:pPr>
            <a:r>
              <a:rPr lang="en-US" dirty="0">
                <a:solidFill>
                  <a:schemeClr val="bg1"/>
                </a:solidFill>
              </a:rPr>
              <a:t>Deletion (Cont.)</a:t>
            </a:r>
          </a:p>
        </p:txBody>
      </p:sp>
      <p:sp>
        <p:nvSpPr>
          <p:cNvPr id="64515" name="Rectangle 3">
            <a:extLst>
              <a:ext uri="{FF2B5EF4-FFF2-40B4-BE49-F238E27FC236}">
                <a16:creationId xmlns:a16="http://schemas.microsoft.com/office/drawing/2014/main" id="{0B35252B-56E1-4075-9528-568F23CE18FE}"/>
              </a:ext>
            </a:extLst>
          </p:cNvPr>
          <p:cNvSpPr>
            <a:spLocks noGrp="1" noChangeArrowheads="1"/>
          </p:cNvSpPr>
          <p:nvPr>
            <p:ph type="body" idx="1"/>
          </p:nvPr>
        </p:nvSpPr>
        <p:spPr>
          <a:xfrm>
            <a:off x="809625" y="1109663"/>
            <a:ext cx="7661275" cy="1268412"/>
          </a:xfrm>
        </p:spPr>
        <p:txBody>
          <a:bodyPr/>
          <a:lstStyle/>
          <a:p>
            <a:pPr>
              <a:tabLst>
                <a:tab pos="1370013" algn="l"/>
                <a:tab pos="3140075" algn="l"/>
              </a:tabLst>
            </a:pPr>
            <a:r>
              <a:rPr lang="en-US" altLang="en-US" sz="2200" dirty="0"/>
              <a:t>Delete all instructors whose salary is less than the average salary of instructors</a:t>
            </a:r>
          </a:p>
        </p:txBody>
      </p:sp>
      <p:sp>
        <p:nvSpPr>
          <p:cNvPr id="64516" name="Text Box 4">
            <a:extLst>
              <a:ext uri="{FF2B5EF4-FFF2-40B4-BE49-F238E27FC236}">
                <a16:creationId xmlns:a16="http://schemas.microsoft.com/office/drawing/2014/main" id="{F1E3D90B-12CD-4280-86D4-D48EFA498DE1}"/>
              </a:ext>
            </a:extLst>
          </p:cNvPr>
          <p:cNvSpPr txBox="1">
            <a:spLocks noChangeArrowheads="1"/>
          </p:cNvSpPr>
          <p:nvPr/>
        </p:nvSpPr>
        <p:spPr bwMode="auto">
          <a:xfrm>
            <a:off x="1549400" y="1924050"/>
            <a:ext cx="74152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kumimoji="1" lang="en-US" altLang="en-US" sz="2000" b="1"/>
              <a:t>delete from </a:t>
            </a:r>
            <a:r>
              <a:rPr kumimoji="1" lang="en-US" altLang="en-US" sz="2000" i="1"/>
              <a:t>instructor</a:t>
            </a:r>
          </a:p>
          <a:p>
            <a:r>
              <a:rPr kumimoji="1" lang="en-US" altLang="en-US" sz="2000" b="1"/>
              <a:t>where </a:t>
            </a:r>
            <a:r>
              <a:rPr kumimoji="1" lang="en-US" altLang="en-US" sz="2000" i="1"/>
              <a:t>salary </a:t>
            </a:r>
            <a:r>
              <a:rPr kumimoji="1" lang="en-US" altLang="en-US" sz="2000"/>
              <a:t>&lt; (</a:t>
            </a:r>
            <a:r>
              <a:rPr kumimoji="1" lang="en-US" altLang="en-US" sz="2000" b="1"/>
              <a:t>select avg </a:t>
            </a:r>
            <a:r>
              <a:rPr kumimoji="1" lang="en-US" altLang="en-US" sz="2000"/>
              <a:t>(</a:t>
            </a:r>
            <a:r>
              <a:rPr kumimoji="1" lang="en-US" altLang="en-US" sz="2000" i="1"/>
              <a:t>salary</a:t>
            </a:r>
            <a:r>
              <a:rPr kumimoji="1" lang="en-US" altLang="en-US" sz="2000"/>
              <a:t>) </a:t>
            </a:r>
          </a:p>
          <a:p>
            <a:r>
              <a:rPr kumimoji="1" lang="en-US" altLang="en-US" sz="2000" b="1"/>
              <a:t>                           from </a:t>
            </a:r>
            <a:r>
              <a:rPr kumimoji="1" lang="en-US" altLang="en-US" sz="2000" i="1"/>
              <a:t>instructor</a:t>
            </a:r>
            <a:r>
              <a:rPr kumimoji="1" lang="en-US" altLang="en-US" sz="2000"/>
              <a:t>);</a:t>
            </a:r>
          </a:p>
        </p:txBody>
      </p:sp>
      <p:sp>
        <p:nvSpPr>
          <p:cNvPr id="64517" name="Text Box 5">
            <a:extLst>
              <a:ext uri="{FF2B5EF4-FFF2-40B4-BE49-F238E27FC236}">
                <a16:creationId xmlns:a16="http://schemas.microsoft.com/office/drawing/2014/main" id="{2D47E54C-1CC5-4D63-A012-0E05BF61F865}"/>
              </a:ext>
            </a:extLst>
          </p:cNvPr>
          <p:cNvSpPr txBox="1">
            <a:spLocks noChangeArrowheads="1"/>
          </p:cNvSpPr>
          <p:nvPr/>
        </p:nvSpPr>
        <p:spPr bwMode="auto">
          <a:xfrm>
            <a:off x="747713" y="3046413"/>
            <a:ext cx="7527925"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Helvetica" panose="020B0604020202020204" pitchFamily="34" charset="0"/>
              </a:defRPr>
            </a:lvl1pPr>
            <a:lvl2pPr marL="793750" indent="-3365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lvl="1">
              <a:spcBef>
                <a:spcPct val="35000"/>
              </a:spcBef>
              <a:buClr>
                <a:schemeClr val="folHlink"/>
              </a:buClr>
              <a:buSzPct val="80000"/>
              <a:buFont typeface="Wingdings" panose="05000000000000000000" pitchFamily="2" charset="2"/>
              <a:buChar char="l"/>
            </a:pPr>
            <a:r>
              <a:rPr kumimoji="1" lang="en-US" altLang="en-US" dirty="0"/>
              <a:t>Problem:  as we delete tuples from deposit, the average salary changes</a:t>
            </a:r>
          </a:p>
          <a:p>
            <a:pPr lvl="1">
              <a:spcBef>
                <a:spcPct val="35000"/>
              </a:spcBef>
              <a:buClr>
                <a:schemeClr val="folHlink"/>
              </a:buClr>
              <a:buSzPct val="80000"/>
              <a:buFont typeface="Wingdings" panose="05000000000000000000" pitchFamily="2" charset="2"/>
              <a:buChar char="l"/>
            </a:pPr>
            <a:r>
              <a:rPr kumimoji="1" lang="en-US" altLang="en-US" dirty="0"/>
              <a:t>Solution used in SQL:</a:t>
            </a:r>
          </a:p>
          <a:p>
            <a:pPr lvl="1">
              <a:spcBef>
                <a:spcPct val="35000"/>
              </a:spcBef>
              <a:buClr>
                <a:srgbClr val="CC6600"/>
              </a:buClr>
              <a:buSzPct val="105000"/>
              <a:buFont typeface="Monotype Sorts" pitchFamily="2" charset="2"/>
              <a:buNone/>
            </a:pPr>
            <a:r>
              <a:rPr kumimoji="1" lang="en-US" altLang="en-US" dirty="0"/>
              <a:t>       1.   First, compute </a:t>
            </a:r>
            <a:r>
              <a:rPr kumimoji="1" lang="en-US" altLang="en-US" b="1" dirty="0"/>
              <a:t>avg</a:t>
            </a:r>
            <a:r>
              <a:rPr kumimoji="1" lang="en-US" altLang="en-US" dirty="0"/>
              <a:t> (salary) and find all tuples to delete</a:t>
            </a:r>
          </a:p>
          <a:p>
            <a:pPr lvl="1">
              <a:spcBef>
                <a:spcPct val="35000"/>
              </a:spcBef>
              <a:buClr>
                <a:srgbClr val="CC6600"/>
              </a:buClr>
              <a:buSzPct val="105000"/>
              <a:buFont typeface="Monotype Sorts" pitchFamily="2" charset="2"/>
              <a:buNone/>
            </a:pPr>
            <a:endParaRPr kumimoji="1" lang="en-US" altLang="en-US" sz="800" dirty="0"/>
          </a:p>
          <a:p>
            <a:pPr lvl="1">
              <a:spcBef>
                <a:spcPct val="35000"/>
              </a:spcBef>
              <a:buClr>
                <a:srgbClr val="CC6600"/>
              </a:buClr>
              <a:buSzPct val="105000"/>
              <a:buFont typeface="Monotype Sorts" pitchFamily="2" charset="2"/>
              <a:buNone/>
            </a:pPr>
            <a:r>
              <a:rPr kumimoji="1" lang="en-US" altLang="en-US" dirty="0"/>
              <a:t>       2.   Next, delete all tuples found above (without </a:t>
            </a:r>
          </a:p>
          <a:p>
            <a:pPr lvl="1">
              <a:spcBef>
                <a:spcPct val="35000"/>
              </a:spcBef>
              <a:buClr>
                <a:srgbClr val="CC6600"/>
              </a:buClr>
              <a:buSzPct val="105000"/>
              <a:buFont typeface="Monotype Sorts" pitchFamily="2" charset="2"/>
              <a:buNone/>
            </a:pPr>
            <a:r>
              <a:rPr kumimoji="1" lang="en-US" altLang="en-US" dirty="0"/>
              <a:t>             recomputing  </a:t>
            </a:r>
            <a:r>
              <a:rPr kumimoji="1" lang="en-US" altLang="en-US" b="1" dirty="0"/>
              <a:t>avg</a:t>
            </a:r>
            <a:r>
              <a:rPr kumimoji="1" lang="en-US" altLang="en-US" dirty="0"/>
              <a:t> or retesting the tuples) </a:t>
            </a:r>
            <a:endParaRPr lang="en-US" altLang="en-US" dirty="0">
              <a:latin typeface="Times New Roman" panose="02020603050405020304" pitchFamily="18" charset="0"/>
            </a:endParaRP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a:extLst>
              <a:ext uri="{FF2B5EF4-FFF2-40B4-BE49-F238E27FC236}">
                <a16:creationId xmlns:a16="http://schemas.microsoft.com/office/drawing/2014/main" id="{ECDBC057-878B-44F6-AE65-4BB9E4F404DC}"/>
              </a:ext>
            </a:extLst>
          </p:cNvPr>
          <p:cNvSpPr>
            <a:spLocks noGrp="1" noChangeArrowheads="1"/>
          </p:cNvSpPr>
          <p:nvPr>
            <p:ph type="title"/>
          </p:nvPr>
        </p:nvSpPr>
        <p:spPr>
          <a:xfrm>
            <a:off x="1047044" y="152400"/>
            <a:ext cx="8077200" cy="457200"/>
          </a:xfrm>
        </p:spPr>
        <p:txBody>
          <a:bodyPr/>
          <a:lstStyle/>
          <a:p>
            <a:pPr>
              <a:defRPr/>
            </a:pPr>
            <a:r>
              <a:rPr lang="en-US" dirty="0">
                <a:solidFill>
                  <a:schemeClr val="bg1"/>
                </a:solidFill>
              </a:rPr>
              <a:t>Insertion</a:t>
            </a:r>
          </a:p>
        </p:txBody>
      </p:sp>
      <p:sp>
        <p:nvSpPr>
          <p:cNvPr id="65539" name="Rectangle 3">
            <a:extLst>
              <a:ext uri="{FF2B5EF4-FFF2-40B4-BE49-F238E27FC236}">
                <a16:creationId xmlns:a16="http://schemas.microsoft.com/office/drawing/2014/main" id="{FA6B3B55-7E58-4C97-9FCB-6739E44B4D59}"/>
              </a:ext>
            </a:extLst>
          </p:cNvPr>
          <p:cNvSpPr>
            <a:spLocks noGrp="1" noChangeArrowheads="1"/>
          </p:cNvSpPr>
          <p:nvPr>
            <p:ph type="body" idx="1"/>
          </p:nvPr>
        </p:nvSpPr>
        <p:spPr>
          <a:xfrm>
            <a:off x="739775" y="1106488"/>
            <a:ext cx="7848600" cy="4876800"/>
          </a:xfrm>
        </p:spPr>
        <p:txBody>
          <a:bodyPr/>
          <a:lstStyle/>
          <a:p>
            <a:pPr>
              <a:tabLst>
                <a:tab pos="1204913" algn="l"/>
                <a:tab pos="1890713" algn="l"/>
              </a:tabLst>
            </a:pPr>
            <a:r>
              <a:rPr lang="en-US" altLang="en-US" sz="2000" dirty="0"/>
              <a:t>Add a new tuple to </a:t>
            </a:r>
            <a:r>
              <a:rPr lang="en-US" altLang="en-US" sz="2000" i="1" dirty="0"/>
              <a:t>course</a:t>
            </a:r>
          </a:p>
          <a:p>
            <a:pPr>
              <a:buFont typeface="Monotype Sorts" pitchFamily="2" charset="2"/>
              <a:buNone/>
              <a:tabLst>
                <a:tab pos="1204913" algn="l"/>
                <a:tab pos="1890713" algn="l"/>
              </a:tabLst>
            </a:pPr>
            <a:r>
              <a:rPr lang="en-US" altLang="en-US" sz="2000" b="1" dirty="0"/>
              <a:t>	      insert into </a:t>
            </a:r>
            <a:r>
              <a:rPr lang="en-US" altLang="en-US" sz="2000" i="1" dirty="0"/>
              <a:t>course</a:t>
            </a:r>
            <a:br>
              <a:rPr lang="en-US" altLang="en-US" sz="2000" i="1" dirty="0"/>
            </a:br>
            <a:r>
              <a:rPr lang="en-US" altLang="en-US" sz="2000" i="1" dirty="0"/>
              <a:t>             </a:t>
            </a:r>
            <a:r>
              <a:rPr lang="en-US" altLang="en-US" sz="2000" b="1" dirty="0"/>
              <a:t>values </a:t>
            </a:r>
            <a:r>
              <a:rPr lang="en-US" altLang="en-US" sz="2000" dirty="0"/>
              <a:t>(’CS-437’, ’Database Systems’, ’Comp. Sci.’, 4);</a:t>
            </a:r>
          </a:p>
          <a:p>
            <a:pPr>
              <a:buFont typeface="Monotype Sorts" pitchFamily="2" charset="2"/>
              <a:buNone/>
              <a:tabLst>
                <a:tab pos="1204913" algn="l"/>
                <a:tab pos="1890713" algn="l"/>
              </a:tabLst>
            </a:pPr>
            <a:endParaRPr lang="en-US" altLang="en-US" sz="2000" dirty="0"/>
          </a:p>
          <a:p>
            <a:pPr>
              <a:tabLst>
                <a:tab pos="1204913" algn="l"/>
                <a:tab pos="1890713" algn="l"/>
              </a:tabLst>
            </a:pPr>
            <a:r>
              <a:rPr lang="en-US" altLang="en-US" sz="2000" dirty="0"/>
              <a:t>or equivalently</a:t>
            </a:r>
            <a:br>
              <a:rPr lang="en-US" altLang="en-US" sz="2000" dirty="0"/>
            </a:br>
            <a:endParaRPr lang="en-US" altLang="en-US" sz="2000" dirty="0"/>
          </a:p>
          <a:p>
            <a:pPr>
              <a:buFont typeface="Monotype Sorts" pitchFamily="2" charset="2"/>
              <a:buNone/>
              <a:tabLst>
                <a:tab pos="1204913" algn="l"/>
                <a:tab pos="1890713" algn="l"/>
              </a:tabLst>
            </a:pPr>
            <a:r>
              <a:rPr lang="en-US" altLang="en-US" sz="2000" dirty="0"/>
              <a:t>           </a:t>
            </a:r>
            <a:r>
              <a:rPr lang="en-US" altLang="en-US" sz="2000" b="1" dirty="0"/>
              <a:t>insert into </a:t>
            </a:r>
            <a:r>
              <a:rPr lang="en-US" altLang="en-US" sz="2000" i="1" dirty="0"/>
              <a:t>course </a:t>
            </a:r>
            <a:r>
              <a:rPr lang="en-US" altLang="en-US" sz="2000" dirty="0"/>
              <a:t>(</a:t>
            </a:r>
            <a:r>
              <a:rPr lang="en-US" altLang="en-US" sz="2000" i="1" dirty="0" err="1"/>
              <a:t>course_id</a:t>
            </a:r>
            <a:r>
              <a:rPr lang="en-US" altLang="en-US" sz="2000" dirty="0"/>
              <a:t>, </a:t>
            </a:r>
            <a:r>
              <a:rPr lang="en-US" altLang="en-US" sz="2000" i="1" dirty="0"/>
              <a:t>title</a:t>
            </a:r>
            <a:r>
              <a:rPr lang="en-US" altLang="en-US" sz="2000" dirty="0"/>
              <a:t>, </a:t>
            </a:r>
            <a:r>
              <a:rPr lang="en-US" altLang="en-US" sz="2000" i="1" dirty="0" err="1"/>
              <a:t>dept_name</a:t>
            </a:r>
            <a:r>
              <a:rPr lang="en-US" altLang="en-US" sz="2000" dirty="0"/>
              <a:t>, </a:t>
            </a:r>
            <a:r>
              <a:rPr lang="en-US" altLang="en-US" sz="2000" i="1" dirty="0"/>
              <a:t>credits</a:t>
            </a:r>
            <a:r>
              <a:rPr lang="en-US" altLang="en-US" sz="2000" dirty="0"/>
              <a:t>)</a:t>
            </a:r>
            <a:br>
              <a:rPr lang="en-US" altLang="en-US" sz="2000" dirty="0"/>
            </a:br>
            <a:r>
              <a:rPr lang="en-US" altLang="en-US" sz="2000" dirty="0"/>
              <a:t>             </a:t>
            </a:r>
            <a:r>
              <a:rPr lang="en-US" altLang="en-US" sz="2000" b="1" dirty="0"/>
              <a:t>values </a:t>
            </a:r>
            <a:r>
              <a:rPr lang="en-US" altLang="en-US" sz="2000" dirty="0"/>
              <a:t>(’CS-437’, ’Database Systems’, ’Comp. Sci.’, 4);</a:t>
            </a:r>
          </a:p>
          <a:p>
            <a:pPr>
              <a:buFont typeface="Monotype Sorts" pitchFamily="2" charset="2"/>
              <a:buNone/>
              <a:tabLst>
                <a:tab pos="1204913" algn="l"/>
                <a:tab pos="1890713" algn="l"/>
              </a:tabLst>
            </a:pPr>
            <a:endParaRPr lang="en-US" altLang="en-US" sz="2000" dirty="0"/>
          </a:p>
          <a:p>
            <a:pPr>
              <a:tabLst>
                <a:tab pos="1204913" algn="l"/>
                <a:tab pos="1890713" algn="l"/>
              </a:tabLst>
            </a:pPr>
            <a:r>
              <a:rPr lang="en-US" altLang="en-US" sz="2000" dirty="0"/>
              <a:t>Add a new tuple to </a:t>
            </a:r>
            <a:r>
              <a:rPr lang="en-US" altLang="en-US" sz="2000" i="1" dirty="0"/>
              <a:t>student  </a:t>
            </a:r>
            <a:r>
              <a:rPr lang="en-US" altLang="en-US" sz="2000" dirty="0"/>
              <a:t>with </a:t>
            </a:r>
            <a:r>
              <a:rPr lang="en-US" altLang="en-US" sz="2000" i="1" dirty="0" err="1"/>
              <a:t>tot_creds</a:t>
            </a:r>
            <a:r>
              <a:rPr lang="en-US" altLang="en-US" sz="2000" i="1" dirty="0"/>
              <a:t> </a:t>
            </a:r>
            <a:r>
              <a:rPr lang="en-US" altLang="en-US" sz="2000" dirty="0"/>
              <a:t>set to null</a:t>
            </a:r>
          </a:p>
          <a:p>
            <a:pPr>
              <a:buFont typeface="Monotype Sorts" pitchFamily="2" charset="2"/>
              <a:buNone/>
              <a:tabLst>
                <a:tab pos="1204913" algn="l"/>
                <a:tab pos="1890713" algn="l"/>
              </a:tabLst>
            </a:pPr>
            <a:r>
              <a:rPr lang="en-US" altLang="en-US" sz="2000" b="1" dirty="0"/>
              <a:t>	      insert into </a:t>
            </a:r>
            <a:r>
              <a:rPr lang="en-US" altLang="en-US" sz="2000" i="1" dirty="0"/>
              <a:t>student</a:t>
            </a:r>
            <a:br>
              <a:rPr lang="en-US" altLang="en-US" sz="2000" i="1" dirty="0"/>
            </a:br>
            <a:r>
              <a:rPr lang="en-US" altLang="en-US" sz="2000" i="1" dirty="0"/>
              <a:t>             </a:t>
            </a:r>
            <a:r>
              <a:rPr lang="en-US" altLang="en-US" sz="2000" b="1" dirty="0"/>
              <a:t>values </a:t>
            </a:r>
            <a:r>
              <a:rPr lang="en-US" altLang="en-US" sz="2000" dirty="0"/>
              <a:t>(’3003’, ’Green’, ’Finance’, </a:t>
            </a:r>
            <a:r>
              <a:rPr lang="en-US" altLang="en-US" sz="2000" i="1" dirty="0"/>
              <a:t>null</a:t>
            </a:r>
            <a:r>
              <a:rPr lang="en-US" altLang="en-US" sz="2000" dirty="0"/>
              <a:t>);</a:t>
            </a:r>
          </a:p>
          <a:p>
            <a:pPr>
              <a:buFont typeface="Monotype Sorts" pitchFamily="2" charset="2"/>
              <a:buNone/>
              <a:tabLst>
                <a:tab pos="1204913" algn="l"/>
                <a:tab pos="1890713" algn="l"/>
              </a:tabLst>
            </a:pPr>
            <a:endParaRPr lang="en-US" altLang="en-US" sz="2000" dirty="0"/>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a:extLst>
              <a:ext uri="{FF2B5EF4-FFF2-40B4-BE49-F238E27FC236}">
                <a16:creationId xmlns:a16="http://schemas.microsoft.com/office/drawing/2014/main" id="{841D7E97-E474-4411-947C-59E57D6EBC77}"/>
              </a:ext>
            </a:extLst>
          </p:cNvPr>
          <p:cNvSpPr>
            <a:spLocks noGrp="1" noChangeArrowheads="1"/>
          </p:cNvSpPr>
          <p:nvPr>
            <p:ph type="title"/>
          </p:nvPr>
        </p:nvSpPr>
        <p:spPr>
          <a:xfrm>
            <a:off x="914400" y="37923"/>
            <a:ext cx="8058150" cy="457200"/>
          </a:xfrm>
        </p:spPr>
        <p:txBody>
          <a:bodyPr/>
          <a:lstStyle/>
          <a:p>
            <a:pPr>
              <a:defRPr/>
            </a:pPr>
            <a:r>
              <a:rPr lang="en-US" dirty="0">
                <a:solidFill>
                  <a:schemeClr val="bg1"/>
                </a:solidFill>
              </a:rPr>
              <a:t>Insertion (Cont.)</a:t>
            </a:r>
          </a:p>
        </p:txBody>
      </p:sp>
      <p:sp>
        <p:nvSpPr>
          <p:cNvPr id="66563" name="Rectangle 3">
            <a:extLst>
              <a:ext uri="{FF2B5EF4-FFF2-40B4-BE49-F238E27FC236}">
                <a16:creationId xmlns:a16="http://schemas.microsoft.com/office/drawing/2014/main" id="{041D68EE-862E-47CD-AC43-5861F215CC0B}"/>
              </a:ext>
            </a:extLst>
          </p:cNvPr>
          <p:cNvSpPr>
            <a:spLocks noGrp="1" noChangeArrowheads="1"/>
          </p:cNvSpPr>
          <p:nvPr>
            <p:ph type="body" idx="1"/>
          </p:nvPr>
        </p:nvSpPr>
        <p:spPr>
          <a:xfrm>
            <a:off x="739775" y="1106488"/>
            <a:ext cx="8115300" cy="5270500"/>
          </a:xfrm>
        </p:spPr>
        <p:txBody>
          <a:bodyPr/>
          <a:lstStyle/>
          <a:p>
            <a:pPr>
              <a:tabLst>
                <a:tab pos="908050" algn="l"/>
              </a:tabLst>
            </a:pPr>
            <a:r>
              <a:rPr lang="en-US" altLang="en-US" sz="2200" dirty="0"/>
              <a:t>Add all instructors to the </a:t>
            </a:r>
            <a:r>
              <a:rPr lang="en-US" altLang="en-US" sz="2200" i="1" dirty="0"/>
              <a:t>student</a:t>
            </a:r>
            <a:r>
              <a:rPr lang="en-US" altLang="en-US" sz="2200" dirty="0"/>
              <a:t>  relation with </a:t>
            </a:r>
            <a:r>
              <a:rPr lang="en-US" altLang="en-US" sz="2200" dirty="0" err="1"/>
              <a:t>tot_creds</a:t>
            </a:r>
            <a:r>
              <a:rPr lang="en-US" altLang="en-US" sz="2200" dirty="0"/>
              <a:t> set to 0</a:t>
            </a:r>
          </a:p>
          <a:p>
            <a:pPr>
              <a:buFont typeface="Monotype Sorts" pitchFamily="2" charset="2"/>
              <a:buNone/>
              <a:tabLst>
                <a:tab pos="908050" algn="l"/>
              </a:tabLst>
            </a:pPr>
            <a:r>
              <a:rPr lang="en-US" altLang="en-US" sz="2200" dirty="0"/>
              <a:t>	    </a:t>
            </a:r>
            <a:r>
              <a:rPr lang="en-US" altLang="en-US" sz="2200" b="1" dirty="0"/>
              <a:t>insert into </a:t>
            </a:r>
            <a:r>
              <a:rPr lang="en-US" altLang="en-US" sz="2200" i="1" dirty="0"/>
              <a:t>student</a:t>
            </a:r>
            <a:br>
              <a:rPr lang="en-US" altLang="en-US" sz="2200" i="1" dirty="0"/>
            </a:br>
            <a:r>
              <a:rPr lang="en-US" altLang="en-US" sz="2200" i="1" dirty="0"/>
              <a:t>	</a:t>
            </a:r>
            <a:r>
              <a:rPr lang="en-US" altLang="en-US" sz="2200" b="1" dirty="0"/>
              <a:t>select </a:t>
            </a:r>
            <a:r>
              <a:rPr lang="en-US" altLang="en-US" sz="2200" i="1" dirty="0"/>
              <a:t>ID, name, </a:t>
            </a:r>
            <a:r>
              <a:rPr lang="en-US" altLang="en-US" sz="2200" i="1" dirty="0" err="1"/>
              <a:t>dept_name</a:t>
            </a:r>
            <a:r>
              <a:rPr lang="en-US" altLang="en-US" sz="2200" i="1" dirty="0"/>
              <a:t>, 0</a:t>
            </a:r>
            <a:br>
              <a:rPr lang="en-US" altLang="en-US" sz="2200" i="1" dirty="0"/>
            </a:br>
            <a:r>
              <a:rPr lang="en-US" altLang="en-US" sz="2200" i="1" dirty="0"/>
              <a:t>         </a:t>
            </a:r>
            <a:r>
              <a:rPr lang="en-US" altLang="en-US" sz="2200" b="1" dirty="0"/>
              <a:t>from </a:t>
            </a:r>
            <a:r>
              <a:rPr lang="en-US" altLang="en-US" sz="2200" i="1" dirty="0"/>
              <a:t>  instructor</a:t>
            </a:r>
          </a:p>
          <a:p>
            <a:pPr>
              <a:buFont typeface="Monotype Sorts" pitchFamily="2" charset="2"/>
              <a:buNone/>
              <a:tabLst>
                <a:tab pos="908050" algn="l"/>
              </a:tabLst>
            </a:pPr>
            <a:endParaRPr lang="en-US" altLang="en-US" sz="2200" i="1" dirty="0"/>
          </a:p>
          <a:p>
            <a:pPr>
              <a:tabLst>
                <a:tab pos="908050" algn="l"/>
              </a:tabLst>
            </a:pPr>
            <a:r>
              <a:rPr lang="en-US" altLang="en-US" sz="2200" dirty="0"/>
              <a:t>The </a:t>
            </a:r>
            <a:r>
              <a:rPr lang="en-US" altLang="en-US" sz="2200" b="1" dirty="0"/>
              <a:t>select from where</a:t>
            </a:r>
            <a:r>
              <a:rPr lang="en-US" altLang="en-US" sz="2200" dirty="0"/>
              <a:t> statement is evaluated fully before any of its results are inserted into the relation.  </a:t>
            </a:r>
          </a:p>
          <a:p>
            <a:pPr>
              <a:buFont typeface="Monotype Sorts" pitchFamily="2" charset="2"/>
              <a:buNone/>
              <a:tabLst>
                <a:tab pos="908050" algn="l"/>
              </a:tabLst>
            </a:pPr>
            <a:r>
              <a:rPr lang="en-US" altLang="en-US" sz="2200" dirty="0"/>
              <a:t>     Otherwise queries like</a:t>
            </a:r>
          </a:p>
          <a:p>
            <a:pPr>
              <a:buFont typeface="Monotype Sorts" pitchFamily="2" charset="2"/>
              <a:buNone/>
              <a:tabLst>
                <a:tab pos="908050" algn="l"/>
              </a:tabLst>
            </a:pPr>
            <a:r>
              <a:rPr lang="en-US" altLang="en-US" sz="2200" dirty="0"/>
              <a:t>       	</a:t>
            </a:r>
            <a:r>
              <a:rPr lang="en-US" altLang="en-US" sz="2200" b="1" dirty="0"/>
              <a:t>insert into</a:t>
            </a:r>
            <a:r>
              <a:rPr lang="en-US" altLang="en-US" sz="2200" dirty="0"/>
              <a:t> </a:t>
            </a:r>
            <a:r>
              <a:rPr lang="en-US" altLang="en-US" sz="2200" i="1" dirty="0"/>
              <a:t>table</a:t>
            </a:r>
            <a:r>
              <a:rPr lang="en-US" altLang="en-US" sz="2200" dirty="0"/>
              <a:t>1 </a:t>
            </a:r>
            <a:r>
              <a:rPr lang="en-US" altLang="en-US" sz="2200" b="1" dirty="0"/>
              <a:t>select</a:t>
            </a:r>
            <a:r>
              <a:rPr lang="en-US" altLang="en-US" sz="2200" dirty="0"/>
              <a:t> * </a:t>
            </a:r>
            <a:r>
              <a:rPr lang="en-US" altLang="en-US" sz="2200" b="1" dirty="0"/>
              <a:t>from</a:t>
            </a:r>
            <a:r>
              <a:rPr lang="en-US" altLang="en-US" sz="2200" dirty="0"/>
              <a:t> </a:t>
            </a:r>
            <a:r>
              <a:rPr lang="en-US" altLang="en-US" sz="2200" i="1" dirty="0"/>
              <a:t>table</a:t>
            </a:r>
            <a:r>
              <a:rPr lang="en-US" altLang="en-US" sz="2200" dirty="0"/>
              <a:t>1</a:t>
            </a:r>
          </a:p>
          <a:p>
            <a:pPr>
              <a:buFont typeface="Monotype Sorts" pitchFamily="2" charset="2"/>
              <a:buNone/>
              <a:tabLst>
                <a:tab pos="908050" algn="l"/>
              </a:tabLst>
            </a:pPr>
            <a:r>
              <a:rPr lang="en-US" altLang="en-US" sz="2200" dirty="0"/>
              <a:t>       would cause problem</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a:extLst>
              <a:ext uri="{FF2B5EF4-FFF2-40B4-BE49-F238E27FC236}">
                <a16:creationId xmlns:a16="http://schemas.microsoft.com/office/drawing/2014/main" id="{25D7EB1B-F942-4668-A8D3-6771D8917A86}"/>
              </a:ext>
            </a:extLst>
          </p:cNvPr>
          <p:cNvSpPr>
            <a:spLocks noGrp="1" noChangeArrowheads="1"/>
          </p:cNvSpPr>
          <p:nvPr>
            <p:ph type="title"/>
          </p:nvPr>
        </p:nvSpPr>
        <p:spPr>
          <a:xfrm>
            <a:off x="881063" y="123825"/>
            <a:ext cx="8077200" cy="609600"/>
          </a:xfrm>
        </p:spPr>
        <p:txBody>
          <a:bodyPr/>
          <a:lstStyle/>
          <a:p>
            <a:pPr>
              <a:defRPr/>
            </a:pPr>
            <a:r>
              <a:rPr lang="en-US" dirty="0">
                <a:solidFill>
                  <a:schemeClr val="bg1"/>
                </a:solidFill>
              </a:rPr>
              <a:t>Updates</a:t>
            </a:r>
          </a:p>
        </p:txBody>
      </p:sp>
      <p:sp>
        <p:nvSpPr>
          <p:cNvPr id="67587" name="Rectangle 3">
            <a:extLst>
              <a:ext uri="{FF2B5EF4-FFF2-40B4-BE49-F238E27FC236}">
                <a16:creationId xmlns:a16="http://schemas.microsoft.com/office/drawing/2014/main" id="{09CBE8AD-BB50-4FF2-83F9-68B8AC8FF0DB}"/>
              </a:ext>
            </a:extLst>
          </p:cNvPr>
          <p:cNvSpPr>
            <a:spLocks noGrp="1" noChangeArrowheads="1"/>
          </p:cNvSpPr>
          <p:nvPr>
            <p:ph type="body" idx="1"/>
          </p:nvPr>
        </p:nvSpPr>
        <p:spPr>
          <a:xfrm>
            <a:off x="912813" y="1154113"/>
            <a:ext cx="6954837" cy="4876800"/>
          </a:xfrm>
        </p:spPr>
        <p:txBody>
          <a:bodyPr/>
          <a:lstStyle/>
          <a:p>
            <a:pPr>
              <a:tabLst>
                <a:tab pos="2336800" algn="l"/>
              </a:tabLst>
            </a:pPr>
            <a:r>
              <a:rPr lang="en-US" altLang="en-US" sz="2200" dirty="0"/>
              <a:t>Increase salaries of instructors whose salary is over $100,000 by 3%, and all others by a 5% </a:t>
            </a:r>
          </a:p>
          <a:p>
            <a:pPr lvl="1">
              <a:tabLst>
                <a:tab pos="2336800" algn="l"/>
              </a:tabLst>
            </a:pPr>
            <a:r>
              <a:rPr lang="en-US" altLang="en-US" sz="2200" dirty="0"/>
              <a:t>Write two </a:t>
            </a:r>
            <a:r>
              <a:rPr lang="en-US" altLang="en-US" sz="2200" b="1" dirty="0"/>
              <a:t>update </a:t>
            </a:r>
            <a:r>
              <a:rPr lang="en-US" altLang="en-US" sz="2200" dirty="0"/>
              <a:t>statements:</a:t>
            </a:r>
          </a:p>
          <a:p>
            <a:pPr lvl="1">
              <a:buFont typeface="Monotype Sorts" pitchFamily="2" charset="2"/>
              <a:buNone/>
              <a:tabLst>
                <a:tab pos="2336800" algn="l"/>
              </a:tabLst>
            </a:pPr>
            <a:r>
              <a:rPr lang="en-US" altLang="en-US" sz="2200" dirty="0"/>
              <a:t>	           </a:t>
            </a:r>
            <a:r>
              <a:rPr lang="en-US" altLang="en-US" sz="2200" b="1" dirty="0">
                <a:sym typeface="Symbol" panose="05050102010706020507" pitchFamily="18" charset="2"/>
              </a:rPr>
              <a:t>update </a:t>
            </a:r>
            <a:r>
              <a:rPr lang="en-US" altLang="en-US" sz="2200" i="1" dirty="0">
                <a:sym typeface="Symbol" panose="05050102010706020507" pitchFamily="18" charset="2"/>
              </a:rPr>
              <a:t>instructor</a:t>
            </a:r>
            <a:br>
              <a:rPr lang="en-US" altLang="en-US" sz="2200" i="1" dirty="0">
                <a:sym typeface="Symbol" panose="05050102010706020507" pitchFamily="18" charset="2"/>
              </a:rPr>
            </a:br>
            <a:r>
              <a:rPr lang="en-US" altLang="en-US" sz="2200" i="1" dirty="0">
                <a:sym typeface="Symbol" panose="05050102010706020507" pitchFamily="18" charset="2"/>
              </a:rPr>
              <a:t>               </a:t>
            </a:r>
            <a:r>
              <a:rPr lang="en-US" altLang="en-US" sz="2200" b="1" dirty="0">
                <a:sym typeface="Symbol" panose="05050102010706020507" pitchFamily="18" charset="2"/>
              </a:rPr>
              <a:t>set </a:t>
            </a:r>
            <a:r>
              <a:rPr lang="en-US" altLang="en-US" sz="2200" i="1" dirty="0">
                <a:sym typeface="Symbol" panose="05050102010706020507" pitchFamily="18" charset="2"/>
              </a:rPr>
              <a:t>salary </a:t>
            </a:r>
            <a:r>
              <a:rPr lang="en-US" altLang="en-US" sz="2200" dirty="0">
                <a:sym typeface="Symbol" panose="05050102010706020507" pitchFamily="18" charset="2"/>
              </a:rPr>
              <a:t>= </a:t>
            </a:r>
            <a:r>
              <a:rPr lang="en-US" altLang="en-US" sz="2200" i="1" dirty="0">
                <a:sym typeface="Symbol" panose="05050102010706020507" pitchFamily="18" charset="2"/>
              </a:rPr>
              <a:t>salary </a:t>
            </a:r>
            <a:r>
              <a:rPr lang="en-US" altLang="en-US" sz="2200" dirty="0">
                <a:sym typeface="Symbol" panose="05050102010706020507" pitchFamily="18" charset="2"/>
              </a:rPr>
              <a:t>* 1.03</a:t>
            </a:r>
            <a:br>
              <a:rPr lang="en-US" altLang="en-US" sz="2200" dirty="0">
                <a:sym typeface="Symbol" panose="05050102010706020507" pitchFamily="18" charset="2"/>
              </a:rPr>
            </a:br>
            <a:r>
              <a:rPr lang="en-US" altLang="en-US" sz="2200" dirty="0">
                <a:sym typeface="Symbol" panose="05050102010706020507" pitchFamily="18" charset="2"/>
              </a:rPr>
              <a:t>               </a:t>
            </a:r>
            <a:r>
              <a:rPr lang="en-US" altLang="en-US" sz="2200" b="1" dirty="0">
                <a:sym typeface="Symbol" panose="05050102010706020507" pitchFamily="18" charset="2"/>
              </a:rPr>
              <a:t>where </a:t>
            </a:r>
            <a:r>
              <a:rPr lang="en-US" altLang="en-US" sz="2200" i="1" dirty="0">
                <a:sym typeface="Symbol" panose="05050102010706020507" pitchFamily="18" charset="2"/>
              </a:rPr>
              <a:t>salary </a:t>
            </a:r>
            <a:r>
              <a:rPr lang="en-US" altLang="en-US" sz="2200" dirty="0">
                <a:sym typeface="Symbol" panose="05050102010706020507" pitchFamily="18" charset="2"/>
              </a:rPr>
              <a:t>&gt; 100000;</a:t>
            </a:r>
            <a:br>
              <a:rPr lang="en-US" altLang="en-US" sz="2200" dirty="0">
                <a:sym typeface="Symbol" panose="05050102010706020507" pitchFamily="18" charset="2"/>
              </a:rPr>
            </a:br>
            <a:r>
              <a:rPr lang="en-US" altLang="en-US" sz="2200" dirty="0">
                <a:sym typeface="Symbol" panose="05050102010706020507" pitchFamily="18" charset="2"/>
              </a:rPr>
              <a:t>           </a:t>
            </a:r>
            <a:r>
              <a:rPr lang="en-US" altLang="en-US" sz="2200" b="1" dirty="0">
                <a:sym typeface="Symbol" panose="05050102010706020507" pitchFamily="18" charset="2"/>
              </a:rPr>
              <a:t>update </a:t>
            </a:r>
            <a:r>
              <a:rPr lang="en-US" altLang="en-US" sz="2200" i="1" dirty="0">
                <a:sym typeface="Symbol" panose="05050102010706020507" pitchFamily="18" charset="2"/>
              </a:rPr>
              <a:t>instructor</a:t>
            </a:r>
            <a:br>
              <a:rPr lang="en-US" altLang="en-US" sz="2200" i="1" dirty="0">
                <a:sym typeface="Symbol" panose="05050102010706020507" pitchFamily="18" charset="2"/>
              </a:rPr>
            </a:br>
            <a:r>
              <a:rPr lang="en-US" altLang="en-US" sz="2200" i="1" dirty="0">
                <a:sym typeface="Symbol" panose="05050102010706020507" pitchFamily="18" charset="2"/>
              </a:rPr>
              <a:t>                </a:t>
            </a:r>
            <a:r>
              <a:rPr lang="en-US" altLang="en-US" sz="2200" b="1" dirty="0">
                <a:sym typeface="Symbol" panose="05050102010706020507" pitchFamily="18" charset="2"/>
              </a:rPr>
              <a:t>set </a:t>
            </a:r>
            <a:r>
              <a:rPr lang="en-US" altLang="en-US" sz="2200" i="1" dirty="0">
                <a:sym typeface="Symbol" panose="05050102010706020507" pitchFamily="18" charset="2"/>
              </a:rPr>
              <a:t>salary </a:t>
            </a:r>
            <a:r>
              <a:rPr lang="en-US" altLang="en-US" sz="2200" dirty="0">
                <a:sym typeface="Symbol" panose="05050102010706020507" pitchFamily="18" charset="2"/>
              </a:rPr>
              <a:t>= </a:t>
            </a:r>
            <a:r>
              <a:rPr lang="en-US" altLang="en-US" sz="2200" i="1" dirty="0">
                <a:sym typeface="Symbol" panose="05050102010706020507" pitchFamily="18" charset="2"/>
              </a:rPr>
              <a:t>salary </a:t>
            </a:r>
            <a:r>
              <a:rPr lang="en-US" altLang="en-US" sz="2200" dirty="0">
                <a:sym typeface="Symbol" panose="05050102010706020507" pitchFamily="18" charset="2"/>
              </a:rPr>
              <a:t>* 1.05</a:t>
            </a:r>
            <a:br>
              <a:rPr lang="en-US" altLang="en-US" sz="2200" dirty="0">
                <a:sym typeface="Symbol" panose="05050102010706020507" pitchFamily="18" charset="2"/>
              </a:rPr>
            </a:br>
            <a:r>
              <a:rPr lang="en-US" altLang="en-US" sz="2200" dirty="0">
                <a:sym typeface="Symbol" panose="05050102010706020507" pitchFamily="18" charset="2"/>
              </a:rPr>
              <a:t>                </a:t>
            </a:r>
            <a:r>
              <a:rPr lang="en-US" altLang="en-US" sz="2200" b="1" dirty="0">
                <a:sym typeface="Symbol" panose="05050102010706020507" pitchFamily="18" charset="2"/>
              </a:rPr>
              <a:t>where </a:t>
            </a:r>
            <a:r>
              <a:rPr lang="en-US" altLang="en-US" sz="2200" i="1" dirty="0">
                <a:sym typeface="Symbol" panose="05050102010706020507" pitchFamily="18" charset="2"/>
              </a:rPr>
              <a:t>salary </a:t>
            </a:r>
            <a:r>
              <a:rPr lang="en-US" altLang="en-US" sz="2200" dirty="0">
                <a:sym typeface="Symbol" panose="05050102010706020507" pitchFamily="18" charset="2"/>
              </a:rPr>
              <a:t>&lt;= 100000;</a:t>
            </a:r>
          </a:p>
          <a:p>
            <a:pPr lvl="1">
              <a:tabLst>
                <a:tab pos="2336800" algn="l"/>
              </a:tabLst>
            </a:pPr>
            <a:r>
              <a:rPr lang="en-US" altLang="en-US" sz="2200" dirty="0">
                <a:sym typeface="Symbol" panose="05050102010706020507" pitchFamily="18" charset="2"/>
              </a:rPr>
              <a:t>The order is important</a:t>
            </a:r>
          </a:p>
          <a:p>
            <a:pPr lvl="1">
              <a:tabLst>
                <a:tab pos="2336800" algn="l"/>
              </a:tabLst>
            </a:pPr>
            <a:r>
              <a:rPr lang="en-US" altLang="en-US" sz="2200" dirty="0">
                <a:sym typeface="Symbol" panose="05050102010706020507" pitchFamily="18" charset="2"/>
              </a:rPr>
              <a:t>Can be done better using the </a:t>
            </a:r>
            <a:r>
              <a:rPr lang="en-US" altLang="en-US" sz="2200" b="1" dirty="0">
                <a:sym typeface="Symbol" panose="05050102010706020507" pitchFamily="18" charset="2"/>
              </a:rPr>
              <a:t>case </a:t>
            </a:r>
            <a:r>
              <a:rPr lang="en-US" altLang="en-US" sz="2200" dirty="0">
                <a:sym typeface="Symbol" panose="05050102010706020507" pitchFamily="18" charset="2"/>
              </a:rPr>
              <a:t>statement (next slide)</a:t>
            </a: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a:extLst>
              <a:ext uri="{FF2B5EF4-FFF2-40B4-BE49-F238E27FC236}">
                <a16:creationId xmlns:a16="http://schemas.microsoft.com/office/drawing/2014/main" id="{68920DC7-EB53-4E0D-B9C5-4C241D95D575}"/>
              </a:ext>
            </a:extLst>
          </p:cNvPr>
          <p:cNvSpPr>
            <a:spLocks noGrp="1" noChangeArrowheads="1"/>
          </p:cNvSpPr>
          <p:nvPr>
            <p:ph type="title"/>
          </p:nvPr>
        </p:nvSpPr>
        <p:spPr>
          <a:xfrm>
            <a:off x="1371600" y="80963"/>
            <a:ext cx="7696200" cy="609600"/>
          </a:xfrm>
        </p:spPr>
        <p:txBody>
          <a:bodyPr/>
          <a:lstStyle/>
          <a:p>
            <a:pPr>
              <a:defRPr/>
            </a:pPr>
            <a:r>
              <a:rPr lang="en-US" sz="3600" dirty="0">
                <a:solidFill>
                  <a:schemeClr val="bg1"/>
                </a:solidFill>
              </a:rPr>
              <a:t>Case Statement for Conditional Updates</a:t>
            </a:r>
          </a:p>
        </p:txBody>
      </p:sp>
      <p:sp>
        <p:nvSpPr>
          <p:cNvPr id="68611" name="Rectangle 3">
            <a:extLst>
              <a:ext uri="{FF2B5EF4-FFF2-40B4-BE49-F238E27FC236}">
                <a16:creationId xmlns:a16="http://schemas.microsoft.com/office/drawing/2014/main" id="{6E0951B0-B942-4B11-84FE-D77D3943AA47}"/>
              </a:ext>
            </a:extLst>
          </p:cNvPr>
          <p:cNvSpPr>
            <a:spLocks noGrp="1" noChangeArrowheads="1"/>
          </p:cNvSpPr>
          <p:nvPr>
            <p:ph type="body" idx="1"/>
          </p:nvPr>
        </p:nvSpPr>
        <p:spPr/>
        <p:txBody>
          <a:bodyPr/>
          <a:lstStyle/>
          <a:p>
            <a:r>
              <a:rPr lang="en-US" altLang="en-US" dirty="0"/>
              <a:t>Same query as before but with case statement</a:t>
            </a:r>
          </a:p>
          <a:p>
            <a:pPr>
              <a:buFont typeface="Monotype Sorts" pitchFamily="2" charset="2"/>
              <a:buNone/>
            </a:pPr>
            <a:r>
              <a:rPr lang="en-US" altLang="en-US" dirty="0"/>
              <a:t>		 </a:t>
            </a:r>
            <a:r>
              <a:rPr lang="en-US" altLang="en-US" b="1" dirty="0"/>
              <a:t>update </a:t>
            </a:r>
            <a:r>
              <a:rPr lang="en-US" altLang="en-US" i="1" dirty="0"/>
              <a:t>instructor</a:t>
            </a:r>
            <a:br>
              <a:rPr lang="en-US" altLang="en-US" i="1" dirty="0"/>
            </a:br>
            <a:r>
              <a:rPr lang="en-US" altLang="en-US" i="1" dirty="0"/>
              <a:t>               </a:t>
            </a:r>
            <a:r>
              <a:rPr lang="en-US" altLang="en-US" b="1" dirty="0"/>
              <a:t>set </a:t>
            </a:r>
            <a:r>
              <a:rPr lang="en-US" altLang="en-US" i="1" dirty="0"/>
              <a:t>salary </a:t>
            </a:r>
            <a:r>
              <a:rPr lang="en-US" altLang="en-US" dirty="0"/>
              <a:t>= </a:t>
            </a:r>
            <a:r>
              <a:rPr lang="en-US" altLang="en-US" b="1" dirty="0"/>
              <a:t>case</a:t>
            </a:r>
            <a:br>
              <a:rPr lang="en-US" altLang="en-US" b="1" dirty="0"/>
            </a:br>
            <a:r>
              <a:rPr lang="en-US" altLang="en-US" b="1" dirty="0"/>
              <a:t>                                      when </a:t>
            </a:r>
            <a:r>
              <a:rPr lang="en-US" altLang="en-US" i="1" dirty="0"/>
              <a:t>salary </a:t>
            </a:r>
            <a:r>
              <a:rPr lang="en-US" altLang="en-US" dirty="0"/>
              <a:t>&lt;= 100000 </a:t>
            </a:r>
            <a:r>
              <a:rPr lang="en-US" altLang="en-US" b="1" dirty="0"/>
              <a:t>then </a:t>
            </a:r>
            <a:r>
              <a:rPr lang="en-US" altLang="en-US" i="1" dirty="0"/>
              <a:t>salary </a:t>
            </a:r>
            <a:r>
              <a:rPr lang="en-US" altLang="en-US" dirty="0"/>
              <a:t>* 1.05</a:t>
            </a:r>
            <a:br>
              <a:rPr lang="en-US" altLang="en-US" dirty="0"/>
            </a:br>
            <a:r>
              <a:rPr lang="en-US" altLang="en-US" dirty="0"/>
              <a:t>                                      </a:t>
            </a:r>
            <a:r>
              <a:rPr lang="en-US" altLang="en-US" b="1" dirty="0"/>
              <a:t>else </a:t>
            </a:r>
            <a:r>
              <a:rPr lang="en-US" altLang="en-US" i="1" dirty="0"/>
              <a:t>salary </a:t>
            </a:r>
            <a:r>
              <a:rPr lang="en-US" altLang="en-US" dirty="0"/>
              <a:t>* 1.03</a:t>
            </a:r>
            <a:br>
              <a:rPr lang="en-US" altLang="en-US" dirty="0"/>
            </a:br>
            <a:r>
              <a:rPr lang="en-US" altLang="en-US" dirty="0"/>
              <a:t>                                     </a:t>
            </a:r>
            <a:r>
              <a:rPr lang="en-US" altLang="en-US" b="1" dirty="0"/>
              <a:t>end</a:t>
            </a:r>
            <a:endParaRPr lang="en-US" altLang="en-US" dirty="0"/>
          </a:p>
          <a:p>
            <a:pPr>
              <a:buFont typeface="Monotype Sorts" pitchFamily="2" charset="2"/>
              <a:buNone/>
            </a:pPr>
            <a:endParaRPr lang="en-US" alt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914400" y="-228600"/>
            <a:ext cx="8229600" cy="1143000"/>
          </a:xfrm>
          <a:noFill/>
          <a:ln/>
        </p:spPr>
        <p:txBody>
          <a:bodyPr lIns="92075" tIns="46038" rIns="92075" bIns="46038" anchor="ctr"/>
          <a:lstStyle/>
          <a:p>
            <a:r>
              <a:rPr lang="en-US" sz="3600" b="1" dirty="0">
                <a:solidFill>
                  <a:srgbClr val="FFFF00"/>
                </a:solidFill>
                <a:latin typeface="Times New Roman" pitchFamily="18" charset="0"/>
              </a:rPr>
              <a:t>Referential Integrity Constraints</a:t>
            </a:r>
          </a:p>
        </p:txBody>
      </p:sp>
      <p:sp>
        <p:nvSpPr>
          <p:cNvPr id="320515" name="Rectangle 3"/>
          <p:cNvSpPr>
            <a:spLocks noGrp="1" noChangeArrowheads="1"/>
          </p:cNvSpPr>
          <p:nvPr>
            <p:ph type="body" idx="1"/>
          </p:nvPr>
        </p:nvSpPr>
        <p:spPr>
          <a:xfrm>
            <a:off x="457200" y="990600"/>
            <a:ext cx="8229600" cy="2971800"/>
          </a:xfrm>
          <a:noFill/>
          <a:ln/>
        </p:spPr>
        <p:txBody>
          <a:bodyPr lIns="92075" tIns="46038" rIns="92075" bIns="46038"/>
          <a:lstStyle/>
          <a:p>
            <a:r>
              <a:rPr lang="en-US" sz="2000" dirty="0">
                <a:latin typeface="Times New Roman" pitchFamily="18" charset="0"/>
              </a:rPr>
              <a:t>Given two relations R and S, R has a primary key </a:t>
            </a:r>
            <a:r>
              <a:rPr lang="en-US" sz="2000" i="1" dirty="0">
                <a:latin typeface="Times New Roman" pitchFamily="18" charset="0"/>
              </a:rPr>
              <a:t>X</a:t>
            </a:r>
            <a:r>
              <a:rPr lang="en-US" sz="2000" dirty="0">
                <a:latin typeface="Times New Roman" pitchFamily="18" charset="0"/>
              </a:rPr>
              <a:t> (a set of attributes)</a:t>
            </a:r>
          </a:p>
          <a:p>
            <a:r>
              <a:rPr lang="en-US" sz="2000" dirty="0">
                <a:latin typeface="Times New Roman" pitchFamily="18" charset="0"/>
              </a:rPr>
              <a:t>A set of attributes Y is a </a:t>
            </a:r>
            <a:r>
              <a:rPr lang="en-US" sz="2000" b="1" i="1" dirty="0">
                <a:solidFill>
                  <a:schemeClr val="folHlink"/>
                </a:solidFill>
                <a:latin typeface="Times New Roman" pitchFamily="18" charset="0"/>
              </a:rPr>
              <a:t>foreign key</a:t>
            </a:r>
            <a:r>
              <a:rPr lang="en-US" sz="2000" i="1" dirty="0">
                <a:latin typeface="Times New Roman" pitchFamily="18" charset="0"/>
              </a:rPr>
              <a:t> </a:t>
            </a:r>
            <a:r>
              <a:rPr lang="en-US" sz="2000" dirty="0">
                <a:latin typeface="Times New Roman" pitchFamily="18" charset="0"/>
              </a:rPr>
              <a:t>of S if:</a:t>
            </a:r>
          </a:p>
          <a:p>
            <a:pPr lvl="1"/>
            <a:r>
              <a:rPr lang="en-US" sz="2000" dirty="0">
                <a:latin typeface="Times New Roman" pitchFamily="18" charset="0"/>
              </a:rPr>
              <a:t>Attributes in Y have same domains as attributes X</a:t>
            </a:r>
          </a:p>
          <a:p>
            <a:pPr lvl="1"/>
            <a:r>
              <a:rPr lang="en-US" sz="2000" dirty="0">
                <a:latin typeface="Times New Roman" pitchFamily="18" charset="0"/>
              </a:rPr>
              <a:t>For every </a:t>
            </a:r>
            <a:r>
              <a:rPr lang="en-US" sz="2000" dirty="0" err="1">
                <a:latin typeface="Times New Roman" pitchFamily="18" charset="0"/>
              </a:rPr>
              <a:t>tuple</a:t>
            </a:r>
            <a:r>
              <a:rPr lang="en-US" sz="2000" dirty="0">
                <a:latin typeface="Times New Roman" pitchFamily="18" charset="0"/>
              </a:rPr>
              <a:t> s in S, there exists a </a:t>
            </a:r>
            <a:r>
              <a:rPr lang="en-US" sz="2000" dirty="0" err="1">
                <a:latin typeface="Times New Roman" pitchFamily="18" charset="0"/>
              </a:rPr>
              <a:t>tuple</a:t>
            </a:r>
            <a:r>
              <a:rPr lang="en-US" sz="2000" dirty="0">
                <a:latin typeface="Times New Roman" pitchFamily="18" charset="0"/>
              </a:rPr>
              <a:t> r in R: s[Y] = r[X].</a:t>
            </a:r>
          </a:p>
          <a:p>
            <a:r>
              <a:rPr lang="en-US" sz="2000" dirty="0">
                <a:latin typeface="Times New Roman" pitchFamily="18" charset="0"/>
              </a:rPr>
              <a:t>A referential integrity constraint from attributes Y of S to R means that Y is a foreign key that refers to the primary key of R. </a:t>
            </a:r>
          </a:p>
          <a:p>
            <a:r>
              <a:rPr lang="en-US" sz="2000" dirty="0">
                <a:latin typeface="Times New Roman" pitchFamily="18" charset="0"/>
              </a:rPr>
              <a:t>The foreign key must be either equal to the primary key or be entirely null.</a:t>
            </a:r>
          </a:p>
        </p:txBody>
      </p:sp>
      <p:sp>
        <p:nvSpPr>
          <p:cNvPr id="320516" name="Rectangle 4"/>
          <p:cNvSpPr>
            <a:spLocks noChangeArrowheads="1"/>
          </p:cNvSpPr>
          <p:nvPr/>
        </p:nvSpPr>
        <p:spPr bwMode="auto">
          <a:xfrm>
            <a:off x="1712913" y="4749800"/>
            <a:ext cx="2016125" cy="1243013"/>
          </a:xfrm>
          <a:prstGeom prst="rect">
            <a:avLst/>
          </a:prstGeom>
          <a:noFill/>
          <a:ln w="19050">
            <a:solidFill>
              <a:schemeClr val="tx1"/>
            </a:solidFill>
            <a:miter lim="800000"/>
            <a:headEnd/>
            <a:tailEnd/>
          </a:ln>
          <a:effectLst/>
        </p:spPr>
        <p:txBody>
          <a:bodyPr wrap="none" anchor="ctr">
            <a:spAutoFit/>
          </a:bodyPr>
          <a:lstStyle/>
          <a:p>
            <a:endParaRPr lang="en-US"/>
          </a:p>
        </p:txBody>
      </p:sp>
      <p:sp>
        <p:nvSpPr>
          <p:cNvPr id="320517" name="Line 5"/>
          <p:cNvSpPr>
            <a:spLocks noChangeShapeType="1"/>
          </p:cNvSpPr>
          <p:nvPr/>
        </p:nvSpPr>
        <p:spPr bwMode="auto">
          <a:xfrm>
            <a:off x="2530475" y="4749800"/>
            <a:ext cx="7938" cy="1243013"/>
          </a:xfrm>
          <a:prstGeom prst="line">
            <a:avLst/>
          </a:prstGeom>
          <a:noFill/>
          <a:ln w="19050">
            <a:solidFill>
              <a:schemeClr val="tx1"/>
            </a:solidFill>
            <a:miter lim="800000"/>
            <a:headEnd/>
            <a:tailEnd/>
          </a:ln>
          <a:effectLst/>
        </p:spPr>
        <p:txBody>
          <a:bodyPr wrap="none">
            <a:spAutoFit/>
          </a:bodyPr>
          <a:lstStyle/>
          <a:p>
            <a:endParaRPr lang="en-US"/>
          </a:p>
        </p:txBody>
      </p:sp>
      <p:sp>
        <p:nvSpPr>
          <p:cNvPr id="320518" name="Rectangle 6"/>
          <p:cNvSpPr>
            <a:spLocks noChangeArrowheads="1"/>
          </p:cNvSpPr>
          <p:nvPr/>
        </p:nvSpPr>
        <p:spPr bwMode="auto">
          <a:xfrm>
            <a:off x="2425700" y="6089650"/>
            <a:ext cx="311150"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S</a:t>
            </a:r>
          </a:p>
        </p:txBody>
      </p:sp>
      <p:sp>
        <p:nvSpPr>
          <p:cNvPr id="320519" name="Rectangle 7"/>
          <p:cNvSpPr>
            <a:spLocks noChangeArrowheads="1"/>
          </p:cNvSpPr>
          <p:nvPr/>
        </p:nvSpPr>
        <p:spPr bwMode="auto">
          <a:xfrm>
            <a:off x="1965325" y="4306888"/>
            <a:ext cx="325438"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Y</a:t>
            </a:r>
          </a:p>
        </p:txBody>
      </p:sp>
      <p:sp>
        <p:nvSpPr>
          <p:cNvPr id="320520" name="Rectangle 8"/>
          <p:cNvSpPr>
            <a:spLocks noChangeArrowheads="1"/>
          </p:cNvSpPr>
          <p:nvPr/>
        </p:nvSpPr>
        <p:spPr bwMode="auto">
          <a:xfrm>
            <a:off x="4732338" y="4745038"/>
            <a:ext cx="2016125" cy="1243012"/>
          </a:xfrm>
          <a:prstGeom prst="rect">
            <a:avLst/>
          </a:prstGeom>
          <a:noFill/>
          <a:ln w="19050">
            <a:solidFill>
              <a:schemeClr val="tx1"/>
            </a:solidFill>
            <a:miter lim="800000"/>
            <a:headEnd/>
            <a:tailEnd/>
          </a:ln>
          <a:effectLst/>
        </p:spPr>
        <p:txBody>
          <a:bodyPr wrap="none" anchor="ctr">
            <a:spAutoFit/>
          </a:bodyPr>
          <a:lstStyle/>
          <a:p>
            <a:endParaRPr lang="en-US"/>
          </a:p>
        </p:txBody>
      </p:sp>
      <p:sp>
        <p:nvSpPr>
          <p:cNvPr id="320521" name="Line 9"/>
          <p:cNvSpPr>
            <a:spLocks noChangeShapeType="1"/>
          </p:cNvSpPr>
          <p:nvPr/>
        </p:nvSpPr>
        <p:spPr bwMode="auto">
          <a:xfrm>
            <a:off x="5549900" y="4745038"/>
            <a:ext cx="7938" cy="1243012"/>
          </a:xfrm>
          <a:prstGeom prst="line">
            <a:avLst/>
          </a:prstGeom>
          <a:noFill/>
          <a:ln w="19050">
            <a:solidFill>
              <a:schemeClr val="tx1"/>
            </a:solidFill>
            <a:miter lim="800000"/>
            <a:headEnd/>
            <a:tailEnd/>
          </a:ln>
          <a:effectLst/>
        </p:spPr>
        <p:txBody>
          <a:bodyPr wrap="none">
            <a:spAutoFit/>
          </a:bodyPr>
          <a:lstStyle/>
          <a:p>
            <a:endParaRPr lang="en-US"/>
          </a:p>
        </p:txBody>
      </p:sp>
      <p:sp>
        <p:nvSpPr>
          <p:cNvPr id="320522" name="Rectangle 10"/>
          <p:cNvSpPr>
            <a:spLocks noChangeArrowheads="1"/>
          </p:cNvSpPr>
          <p:nvPr/>
        </p:nvSpPr>
        <p:spPr bwMode="auto">
          <a:xfrm>
            <a:off x="5445125" y="6084888"/>
            <a:ext cx="339725"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R</a:t>
            </a:r>
          </a:p>
        </p:txBody>
      </p:sp>
      <p:sp>
        <p:nvSpPr>
          <p:cNvPr id="320523" name="Rectangle 11"/>
          <p:cNvSpPr>
            <a:spLocks noChangeArrowheads="1"/>
          </p:cNvSpPr>
          <p:nvPr/>
        </p:nvSpPr>
        <p:spPr bwMode="auto">
          <a:xfrm>
            <a:off x="4984750" y="4302125"/>
            <a:ext cx="2297113"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X </a:t>
            </a:r>
            <a:r>
              <a:rPr lang="en-US" sz="2000" b="0">
                <a:latin typeface="Times New Roman" pitchFamily="18" charset="0"/>
              </a:rPr>
              <a:t>(primary key of </a:t>
            </a:r>
            <a:r>
              <a:rPr lang="en-US" sz="2000" b="0" i="1">
                <a:latin typeface="Times New Roman" pitchFamily="18" charset="0"/>
              </a:rPr>
              <a:t>R</a:t>
            </a:r>
            <a:r>
              <a:rPr lang="en-US" sz="2000" b="0">
                <a:latin typeface="Times New Roman" pitchFamily="18" charset="0"/>
              </a:rPr>
              <a:t>)</a:t>
            </a:r>
            <a:endParaRPr lang="en-US" sz="2000" b="0" i="1">
              <a:latin typeface="Times New Roman" pitchFamily="18" charset="0"/>
            </a:endParaRPr>
          </a:p>
        </p:txBody>
      </p:sp>
      <p:sp>
        <p:nvSpPr>
          <p:cNvPr id="320525" name="Freeform 13"/>
          <p:cNvSpPr>
            <a:spLocks/>
          </p:cNvSpPr>
          <p:nvPr/>
        </p:nvSpPr>
        <p:spPr bwMode="auto">
          <a:xfrm>
            <a:off x="2362200" y="4130675"/>
            <a:ext cx="2760663" cy="325438"/>
          </a:xfrm>
          <a:custGeom>
            <a:avLst/>
            <a:gdLst/>
            <a:ahLst/>
            <a:cxnLst>
              <a:cxn ang="0">
                <a:pos x="0" y="205"/>
              </a:cxn>
              <a:cxn ang="0">
                <a:pos x="827" y="4"/>
              </a:cxn>
              <a:cxn ang="0">
                <a:pos x="1739" y="183"/>
              </a:cxn>
            </a:cxnLst>
            <a:rect l="0" t="0" r="r" b="b"/>
            <a:pathLst>
              <a:path w="1739" h="205">
                <a:moveTo>
                  <a:pt x="0" y="205"/>
                </a:moveTo>
                <a:cubicBezTo>
                  <a:pt x="268" y="106"/>
                  <a:pt x="537" y="8"/>
                  <a:pt x="827" y="4"/>
                </a:cubicBezTo>
                <a:cubicBezTo>
                  <a:pt x="1117" y="0"/>
                  <a:pt x="1428" y="91"/>
                  <a:pt x="1739" y="183"/>
                </a:cubicBezTo>
              </a:path>
            </a:pathLst>
          </a:custGeom>
          <a:noFill/>
          <a:ln w="19050" cap="flat" cmpd="sng">
            <a:solidFill>
              <a:schemeClr val="tx1"/>
            </a:solidFill>
            <a:prstDash val="solid"/>
            <a:miter lim="800000"/>
            <a:headEnd type="none" w="med" len="med"/>
            <a:tailEnd type="triangle" w="med" len="med"/>
          </a:ln>
          <a:effectLst/>
        </p:spPr>
        <p:txBody>
          <a:bodyPr wrap="none">
            <a:spAutoFit/>
          </a:bodyPr>
          <a:lstStyle/>
          <a:p>
            <a:endParaRPr lang="en-US"/>
          </a:p>
        </p:txBody>
      </p:sp>
      <p:sp>
        <p:nvSpPr>
          <p:cNvPr id="320526" name="Rectangle 14"/>
          <p:cNvSpPr>
            <a:spLocks noChangeArrowheads="1"/>
          </p:cNvSpPr>
          <p:nvPr/>
        </p:nvSpPr>
        <p:spPr bwMode="auto">
          <a:xfrm>
            <a:off x="465138" y="4333875"/>
            <a:ext cx="1403350" cy="396875"/>
          </a:xfrm>
          <a:prstGeom prst="rect">
            <a:avLst/>
          </a:prstGeom>
          <a:noFill/>
          <a:ln w="19050">
            <a:noFill/>
            <a:miter lim="800000"/>
            <a:headEnd/>
            <a:tailEnd/>
          </a:ln>
          <a:effectLst/>
        </p:spPr>
        <p:txBody>
          <a:bodyPr wrap="none">
            <a:spAutoFit/>
          </a:bodyPr>
          <a:lstStyle/>
          <a:p>
            <a:r>
              <a:rPr lang="en-US" sz="2000" b="0">
                <a:latin typeface="Times New Roman" pitchFamily="18" charset="0"/>
              </a:rPr>
              <a:t>Foreign key</a:t>
            </a:r>
          </a:p>
        </p:txBody>
      </p:sp>
      <p:sp>
        <p:nvSpPr>
          <p:cNvPr id="320527" name="Rectangle 15"/>
          <p:cNvSpPr>
            <a:spLocks noChangeArrowheads="1"/>
          </p:cNvSpPr>
          <p:nvPr/>
        </p:nvSpPr>
        <p:spPr bwMode="auto">
          <a:xfrm>
            <a:off x="1712913" y="5300663"/>
            <a:ext cx="833437" cy="203200"/>
          </a:xfrm>
          <a:prstGeom prst="rect">
            <a:avLst/>
          </a:prstGeom>
          <a:solidFill>
            <a:srgbClr val="C0C0C0"/>
          </a:solidFill>
          <a:ln w="19050">
            <a:solidFill>
              <a:schemeClr val="tx1"/>
            </a:solidFill>
            <a:miter lim="800000"/>
            <a:headEnd/>
            <a:tailEnd/>
          </a:ln>
          <a:effectLst/>
        </p:spPr>
        <p:txBody>
          <a:bodyPr anchor="ctr">
            <a:spAutoFit/>
          </a:bodyPr>
          <a:lstStyle/>
          <a:p>
            <a:endParaRPr lang="en-US"/>
          </a:p>
        </p:txBody>
      </p:sp>
      <p:sp>
        <p:nvSpPr>
          <p:cNvPr id="320528" name="Rectangle 16"/>
          <p:cNvSpPr>
            <a:spLocks noChangeArrowheads="1"/>
          </p:cNvSpPr>
          <p:nvPr/>
        </p:nvSpPr>
        <p:spPr bwMode="auto">
          <a:xfrm>
            <a:off x="2530475" y="5302250"/>
            <a:ext cx="1181100" cy="203200"/>
          </a:xfrm>
          <a:prstGeom prst="rect">
            <a:avLst/>
          </a:prstGeom>
          <a:noFill/>
          <a:ln w="19050">
            <a:solidFill>
              <a:schemeClr val="tx1"/>
            </a:solidFill>
            <a:miter lim="800000"/>
            <a:headEnd/>
            <a:tailEnd/>
          </a:ln>
          <a:effectLst/>
        </p:spPr>
        <p:txBody>
          <a:bodyPr anchor="ctr">
            <a:spAutoFit/>
          </a:bodyPr>
          <a:lstStyle/>
          <a:p>
            <a:endParaRPr lang="en-US"/>
          </a:p>
        </p:txBody>
      </p:sp>
      <p:sp>
        <p:nvSpPr>
          <p:cNvPr id="320529" name="Rectangle 17"/>
          <p:cNvSpPr>
            <a:spLocks noChangeArrowheads="1"/>
          </p:cNvSpPr>
          <p:nvPr/>
        </p:nvSpPr>
        <p:spPr bwMode="auto">
          <a:xfrm>
            <a:off x="4743450" y="5045075"/>
            <a:ext cx="815975" cy="203200"/>
          </a:xfrm>
          <a:prstGeom prst="rect">
            <a:avLst/>
          </a:prstGeom>
          <a:solidFill>
            <a:srgbClr val="C0C0C0"/>
          </a:solidFill>
          <a:ln w="19050">
            <a:solidFill>
              <a:schemeClr val="tx1"/>
            </a:solidFill>
            <a:miter lim="800000"/>
            <a:headEnd/>
            <a:tailEnd/>
          </a:ln>
          <a:effectLst/>
        </p:spPr>
        <p:txBody>
          <a:bodyPr anchor="ctr">
            <a:spAutoFit/>
          </a:bodyPr>
          <a:lstStyle/>
          <a:p>
            <a:endParaRPr lang="en-US"/>
          </a:p>
        </p:txBody>
      </p:sp>
      <p:sp>
        <p:nvSpPr>
          <p:cNvPr id="320530" name="Rectangle 18"/>
          <p:cNvSpPr>
            <a:spLocks noChangeArrowheads="1"/>
          </p:cNvSpPr>
          <p:nvPr/>
        </p:nvSpPr>
        <p:spPr bwMode="auto">
          <a:xfrm>
            <a:off x="5561013" y="5046663"/>
            <a:ext cx="1181100" cy="203200"/>
          </a:xfrm>
          <a:prstGeom prst="rect">
            <a:avLst/>
          </a:prstGeom>
          <a:noFill/>
          <a:ln w="19050">
            <a:solidFill>
              <a:schemeClr val="tx1"/>
            </a:solidFill>
            <a:miter lim="800000"/>
            <a:headEnd/>
            <a:tailEnd/>
          </a:ln>
          <a:effectLst/>
        </p:spPr>
        <p:txBody>
          <a:bodyPr anchor="ctr">
            <a:spAutoFit/>
          </a:bodyPr>
          <a:lstStyle/>
          <a:p>
            <a:endParaRPr lang="en-US"/>
          </a:p>
        </p:txBody>
      </p:sp>
      <p:sp>
        <p:nvSpPr>
          <p:cNvPr id="320531" name="Freeform 19"/>
          <p:cNvSpPr>
            <a:spLocks/>
          </p:cNvSpPr>
          <p:nvPr/>
        </p:nvSpPr>
        <p:spPr bwMode="auto">
          <a:xfrm>
            <a:off x="2195513" y="4930775"/>
            <a:ext cx="2511425" cy="307975"/>
          </a:xfrm>
          <a:custGeom>
            <a:avLst/>
            <a:gdLst/>
            <a:ahLst/>
            <a:cxnLst>
              <a:cxn ang="0">
                <a:pos x="0" y="205"/>
              </a:cxn>
              <a:cxn ang="0">
                <a:pos x="827" y="4"/>
              </a:cxn>
              <a:cxn ang="0">
                <a:pos x="1739" y="183"/>
              </a:cxn>
            </a:cxnLst>
            <a:rect l="0" t="0" r="r" b="b"/>
            <a:pathLst>
              <a:path w="1739" h="205">
                <a:moveTo>
                  <a:pt x="0" y="205"/>
                </a:moveTo>
                <a:cubicBezTo>
                  <a:pt x="268" y="106"/>
                  <a:pt x="537" y="8"/>
                  <a:pt x="827" y="4"/>
                </a:cubicBezTo>
                <a:cubicBezTo>
                  <a:pt x="1117" y="0"/>
                  <a:pt x="1428" y="91"/>
                  <a:pt x="1739" y="183"/>
                </a:cubicBezTo>
              </a:path>
            </a:pathLst>
          </a:custGeom>
          <a:noFill/>
          <a:ln w="19050" cap="flat" cmpd="sng">
            <a:solidFill>
              <a:schemeClr val="tx1"/>
            </a:solidFill>
            <a:prstDash val="solid"/>
            <a:miter lim="800000"/>
            <a:headEnd type="none" w="med" len="med"/>
            <a:tailEnd type="triangle" w="med" len="med"/>
          </a:ln>
          <a:effectLst/>
        </p:spPr>
        <p:txBody>
          <a:bodyPr>
            <a:spAutoFit/>
          </a:bodyPr>
          <a:lstStyle/>
          <a:p>
            <a:endParaRPr lang="en-US"/>
          </a:p>
        </p:txBody>
      </p:sp>
      <p:sp>
        <p:nvSpPr>
          <p:cNvPr id="320532" name="Rectangle 20"/>
          <p:cNvSpPr>
            <a:spLocks noChangeArrowheads="1"/>
          </p:cNvSpPr>
          <p:nvPr/>
        </p:nvSpPr>
        <p:spPr bwMode="auto">
          <a:xfrm>
            <a:off x="1346200" y="5208588"/>
            <a:ext cx="282575"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s</a:t>
            </a:r>
          </a:p>
        </p:txBody>
      </p:sp>
      <p:sp>
        <p:nvSpPr>
          <p:cNvPr id="320533" name="Rectangle 21"/>
          <p:cNvSpPr>
            <a:spLocks noChangeArrowheads="1"/>
          </p:cNvSpPr>
          <p:nvPr/>
        </p:nvSpPr>
        <p:spPr bwMode="auto">
          <a:xfrm>
            <a:off x="6789738" y="4899025"/>
            <a:ext cx="282575"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r</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a:extLst>
              <a:ext uri="{FF2B5EF4-FFF2-40B4-BE49-F238E27FC236}">
                <a16:creationId xmlns:a16="http://schemas.microsoft.com/office/drawing/2014/main" id="{1845142C-9D76-4EE4-9DBD-1B0C0257EDFB}"/>
              </a:ext>
            </a:extLst>
          </p:cNvPr>
          <p:cNvSpPr>
            <a:spLocks noGrp="1" noChangeArrowheads="1"/>
          </p:cNvSpPr>
          <p:nvPr>
            <p:ph type="title"/>
          </p:nvPr>
        </p:nvSpPr>
        <p:spPr>
          <a:xfrm>
            <a:off x="1066800" y="14111"/>
            <a:ext cx="8229600" cy="739775"/>
          </a:xfrm>
        </p:spPr>
        <p:txBody>
          <a:bodyPr/>
          <a:lstStyle/>
          <a:p>
            <a:pPr>
              <a:defRPr/>
            </a:pPr>
            <a:r>
              <a:rPr lang="en-US" dirty="0">
                <a:solidFill>
                  <a:schemeClr val="bg1"/>
                </a:solidFill>
              </a:rPr>
              <a:t>Updates with Scalar Subqueries</a:t>
            </a:r>
          </a:p>
        </p:txBody>
      </p:sp>
      <p:sp>
        <p:nvSpPr>
          <p:cNvPr id="69635" name="Rectangle 3">
            <a:extLst>
              <a:ext uri="{FF2B5EF4-FFF2-40B4-BE49-F238E27FC236}">
                <a16:creationId xmlns:a16="http://schemas.microsoft.com/office/drawing/2014/main" id="{E414FC1A-1E57-4ED3-A158-213731ACF7F8}"/>
              </a:ext>
            </a:extLst>
          </p:cNvPr>
          <p:cNvSpPr>
            <a:spLocks noGrp="1" noChangeArrowheads="1"/>
          </p:cNvSpPr>
          <p:nvPr>
            <p:ph type="body" idx="1"/>
          </p:nvPr>
        </p:nvSpPr>
        <p:spPr/>
        <p:txBody>
          <a:bodyPr/>
          <a:lstStyle/>
          <a:p>
            <a:r>
              <a:rPr lang="en-US" altLang="en-US" sz="2000" dirty="0"/>
              <a:t>Recompute and update </a:t>
            </a:r>
            <a:r>
              <a:rPr lang="en-US" altLang="en-US" sz="2000" dirty="0" err="1"/>
              <a:t>tot_creds</a:t>
            </a:r>
            <a:r>
              <a:rPr lang="en-US" altLang="en-US" sz="2000" dirty="0"/>
              <a:t> value for all students</a:t>
            </a:r>
          </a:p>
          <a:p>
            <a:pPr>
              <a:buFont typeface="Monotype Sorts" pitchFamily="2" charset="2"/>
              <a:buNone/>
            </a:pPr>
            <a:r>
              <a:rPr lang="en-US" altLang="en-US" sz="2000" b="1" dirty="0"/>
              <a:t>       update </a:t>
            </a:r>
            <a:r>
              <a:rPr lang="en-US" altLang="en-US" sz="2000" i="1" dirty="0"/>
              <a:t>student S </a:t>
            </a:r>
            <a:br>
              <a:rPr lang="en-US" altLang="en-US" sz="2000" i="1" dirty="0"/>
            </a:br>
            <a:r>
              <a:rPr lang="en-US" altLang="en-US" sz="2000" i="1" dirty="0"/>
              <a:t>     </a:t>
            </a:r>
            <a:r>
              <a:rPr lang="en-US" altLang="en-US" sz="2000" b="1" dirty="0"/>
              <a:t>set </a:t>
            </a:r>
            <a:r>
              <a:rPr lang="en-US" altLang="en-US" sz="2000" i="1" dirty="0" err="1"/>
              <a:t>tot_cred</a:t>
            </a:r>
            <a:r>
              <a:rPr lang="en-US" altLang="en-US" sz="2000" i="1" dirty="0"/>
              <a:t> </a:t>
            </a:r>
            <a:r>
              <a:rPr lang="en-US" altLang="en-US" sz="2000" dirty="0"/>
              <a:t>= (</a:t>
            </a:r>
            <a:r>
              <a:rPr lang="en-US" altLang="en-US" sz="2000" b="1" dirty="0"/>
              <a:t>select sum</a:t>
            </a:r>
            <a:r>
              <a:rPr lang="en-US" altLang="en-US" sz="2000" dirty="0"/>
              <a:t>(</a:t>
            </a:r>
            <a:r>
              <a:rPr lang="en-US" altLang="en-US" sz="2000" i="1" dirty="0"/>
              <a:t>credits</a:t>
            </a:r>
            <a:r>
              <a:rPr lang="en-US" altLang="en-US" sz="2000" dirty="0"/>
              <a:t>)</a:t>
            </a:r>
            <a:br>
              <a:rPr lang="en-US" altLang="en-US" sz="2000" dirty="0"/>
            </a:br>
            <a:r>
              <a:rPr lang="en-US" altLang="en-US" sz="2000" dirty="0"/>
              <a:t>                              </a:t>
            </a:r>
            <a:r>
              <a:rPr lang="en-US" altLang="en-US" sz="2000" b="1" dirty="0"/>
              <a:t>from </a:t>
            </a:r>
            <a:r>
              <a:rPr lang="en-US" altLang="en-US" sz="2000" i="1" dirty="0"/>
              <a:t>takes, course</a:t>
            </a:r>
            <a:br>
              <a:rPr lang="en-US" altLang="en-US" sz="2000" i="1" dirty="0"/>
            </a:br>
            <a:r>
              <a:rPr lang="en-US" altLang="en-US" sz="2000" i="1" dirty="0"/>
              <a:t>                              </a:t>
            </a:r>
            <a:r>
              <a:rPr lang="en-US" altLang="en-US" sz="2000" b="1" dirty="0"/>
              <a:t>where </a:t>
            </a:r>
            <a:r>
              <a:rPr lang="en-US" altLang="en-US" sz="2000" i="1" dirty="0" err="1"/>
              <a:t>takes.course_id</a:t>
            </a:r>
            <a:r>
              <a:rPr lang="en-US" altLang="en-US" sz="2000" i="1" dirty="0"/>
              <a:t> </a:t>
            </a:r>
            <a:r>
              <a:rPr lang="en-US" altLang="en-US" sz="2000" dirty="0"/>
              <a:t>= </a:t>
            </a:r>
            <a:r>
              <a:rPr lang="en-US" altLang="en-US" sz="2000" i="1" dirty="0" err="1"/>
              <a:t>course.course_id</a:t>
            </a:r>
            <a:r>
              <a:rPr lang="en-US" altLang="en-US" sz="2000" i="1" dirty="0"/>
              <a:t> </a:t>
            </a:r>
            <a:r>
              <a:rPr lang="en-US" altLang="en-US" sz="2000" b="1" dirty="0"/>
              <a:t>and </a:t>
            </a:r>
            <a:br>
              <a:rPr lang="en-US" altLang="en-US" sz="2000" b="1" dirty="0"/>
            </a:br>
            <a:r>
              <a:rPr lang="en-US" altLang="en-US" sz="2000" b="1" dirty="0"/>
              <a:t>                                         </a:t>
            </a:r>
            <a:r>
              <a:rPr lang="en-US" altLang="en-US" sz="2000" i="1" dirty="0"/>
              <a:t>S</a:t>
            </a:r>
            <a:r>
              <a:rPr lang="en-US" altLang="en-US" sz="2000" dirty="0"/>
              <a:t>.</a:t>
            </a:r>
            <a:r>
              <a:rPr lang="en-US" altLang="en-US" sz="2000" i="1" dirty="0"/>
              <a:t>ID</a:t>
            </a:r>
            <a:r>
              <a:rPr lang="en-US" altLang="en-US" sz="2000" dirty="0"/>
              <a:t>= </a:t>
            </a:r>
            <a:r>
              <a:rPr lang="en-US" altLang="en-US" sz="2000" i="1" dirty="0" err="1"/>
              <a:t>takes</a:t>
            </a:r>
            <a:r>
              <a:rPr lang="en-US" altLang="en-US" sz="2000" dirty="0" err="1"/>
              <a:t>.</a:t>
            </a:r>
            <a:r>
              <a:rPr lang="en-US" altLang="en-US" sz="2000" i="1" dirty="0" err="1"/>
              <a:t>ID.</a:t>
            </a:r>
            <a:r>
              <a:rPr lang="en-US" altLang="en-US" sz="2000" b="1" dirty="0" err="1"/>
              <a:t>and</a:t>
            </a:r>
            <a:r>
              <a:rPr lang="en-US" altLang="en-US" sz="2000" b="1" dirty="0"/>
              <a:t>                             				   </a:t>
            </a:r>
            <a:r>
              <a:rPr lang="en-US" altLang="en-US" sz="2000" i="1" dirty="0" err="1"/>
              <a:t>takes</a:t>
            </a:r>
            <a:r>
              <a:rPr lang="en-US" altLang="en-US" sz="2000" dirty="0" err="1"/>
              <a:t>.</a:t>
            </a:r>
            <a:r>
              <a:rPr lang="en-US" altLang="en-US" sz="2000" i="1" dirty="0" err="1"/>
              <a:t>grade</a:t>
            </a:r>
            <a:r>
              <a:rPr lang="en-US" altLang="en-US" sz="2000" i="1" dirty="0"/>
              <a:t> </a:t>
            </a:r>
            <a:r>
              <a:rPr lang="en-US" altLang="en-US" sz="2000" dirty="0"/>
              <a:t>&lt;&gt; ’F’ </a:t>
            </a:r>
            <a:r>
              <a:rPr lang="en-US" altLang="en-US" sz="2000" b="1" dirty="0"/>
              <a:t>and</a:t>
            </a:r>
            <a:br>
              <a:rPr lang="en-US" altLang="en-US" sz="2000" b="1" dirty="0"/>
            </a:br>
            <a:r>
              <a:rPr lang="en-US" altLang="en-US" sz="2000" b="1" dirty="0"/>
              <a:t>                                         </a:t>
            </a:r>
            <a:r>
              <a:rPr lang="en-US" altLang="en-US" sz="2000" i="1" dirty="0" err="1"/>
              <a:t>takes</a:t>
            </a:r>
            <a:r>
              <a:rPr lang="en-US" altLang="en-US" sz="2000" dirty="0" err="1"/>
              <a:t>.</a:t>
            </a:r>
            <a:r>
              <a:rPr lang="en-US" altLang="en-US" sz="2000" i="1" dirty="0" err="1"/>
              <a:t>grade</a:t>
            </a:r>
            <a:r>
              <a:rPr lang="en-US" altLang="en-US" sz="2000" i="1" dirty="0"/>
              <a:t> </a:t>
            </a:r>
            <a:r>
              <a:rPr lang="en-US" altLang="en-US" sz="2000" b="1" dirty="0"/>
              <a:t>is not null</a:t>
            </a:r>
            <a:r>
              <a:rPr lang="en-US" altLang="en-US" sz="2000" dirty="0"/>
              <a:t>);</a:t>
            </a:r>
          </a:p>
          <a:p>
            <a:r>
              <a:rPr lang="en-US" altLang="en-US" sz="2000" dirty="0"/>
              <a:t>Sets </a:t>
            </a:r>
            <a:r>
              <a:rPr lang="en-US" altLang="en-US" sz="2000" i="1" dirty="0" err="1"/>
              <a:t>tot_creds</a:t>
            </a:r>
            <a:r>
              <a:rPr lang="en-US" altLang="en-US" sz="2000" dirty="0"/>
              <a:t> to null for students who have not taken any course</a:t>
            </a:r>
          </a:p>
          <a:p>
            <a:r>
              <a:rPr lang="en-US" altLang="en-US" sz="2000" dirty="0"/>
              <a:t>Instead of </a:t>
            </a:r>
            <a:r>
              <a:rPr lang="en-US" altLang="en-US" sz="2000" b="1" dirty="0"/>
              <a:t>sum</a:t>
            </a:r>
            <a:r>
              <a:rPr lang="en-US" altLang="en-US" sz="2000" dirty="0"/>
              <a:t>(</a:t>
            </a:r>
            <a:r>
              <a:rPr lang="en-US" altLang="en-US" sz="2000" i="1" dirty="0"/>
              <a:t>credits</a:t>
            </a:r>
            <a:r>
              <a:rPr lang="en-US" altLang="en-US" sz="2000" dirty="0"/>
              <a:t>), use:</a:t>
            </a:r>
          </a:p>
          <a:p>
            <a:pPr>
              <a:buFont typeface="Monotype Sorts" pitchFamily="2" charset="2"/>
              <a:buNone/>
            </a:pPr>
            <a:r>
              <a:rPr lang="en-US" altLang="en-US" sz="2000" b="1" dirty="0"/>
              <a:t>                  case </a:t>
            </a:r>
            <a:br>
              <a:rPr lang="en-US" altLang="en-US" sz="2000" b="1" dirty="0"/>
            </a:br>
            <a:r>
              <a:rPr lang="en-US" altLang="en-US" sz="2000" b="1" dirty="0"/>
              <a:t>                 when sum</a:t>
            </a:r>
            <a:r>
              <a:rPr lang="en-US" altLang="en-US" sz="2000" dirty="0"/>
              <a:t>(</a:t>
            </a:r>
            <a:r>
              <a:rPr lang="en-US" altLang="en-US" sz="2000" i="1" dirty="0"/>
              <a:t>credits</a:t>
            </a:r>
            <a:r>
              <a:rPr lang="en-US" altLang="en-US" sz="2000" dirty="0"/>
              <a:t>) </a:t>
            </a:r>
            <a:r>
              <a:rPr lang="en-US" altLang="en-US" sz="2000" b="1" dirty="0"/>
              <a:t>is not null then sum</a:t>
            </a:r>
            <a:r>
              <a:rPr lang="en-US" altLang="en-US" sz="2000" dirty="0"/>
              <a:t>(</a:t>
            </a:r>
            <a:r>
              <a:rPr lang="en-US" altLang="en-US" sz="2000" i="1" dirty="0"/>
              <a:t>credits</a:t>
            </a:r>
            <a:r>
              <a:rPr lang="en-US" altLang="en-US" sz="2000" dirty="0"/>
              <a:t>)</a:t>
            </a:r>
            <a:br>
              <a:rPr lang="en-US" altLang="en-US" sz="2000" dirty="0"/>
            </a:br>
            <a:r>
              <a:rPr lang="en-US" altLang="en-US" sz="2000" dirty="0"/>
              <a:t>                 </a:t>
            </a:r>
            <a:r>
              <a:rPr lang="en-US" altLang="en-US" sz="2000" b="1" dirty="0"/>
              <a:t>else </a:t>
            </a:r>
            <a:r>
              <a:rPr lang="en-US" altLang="en-US" sz="2000" dirty="0"/>
              <a:t>0</a:t>
            </a:r>
            <a:br>
              <a:rPr lang="en-US" altLang="en-US" sz="2000" dirty="0"/>
            </a:br>
            <a:r>
              <a:rPr lang="en-US" altLang="en-US" sz="2000" dirty="0"/>
              <a:t>             </a:t>
            </a:r>
            <a:r>
              <a:rPr lang="en-US" altLang="en-US" sz="2000" b="1" dirty="0"/>
              <a:t>end</a:t>
            </a:r>
            <a:endParaRPr lang="en-US" altLang="en-US" sz="2000" dirty="0"/>
          </a:p>
          <a:p>
            <a:pPr>
              <a:buFont typeface="Monotype Sorts" pitchFamily="2" charset="2"/>
              <a:buNone/>
            </a:pPr>
            <a:endParaRPr lang="en-US" altLang="en-US" sz="2000" dirty="0"/>
          </a:p>
          <a:p>
            <a:endParaRPr lang="en-US" altLang="en-US" sz="2000" dirty="0"/>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a:p>
            <a:pPr>
              <a:buNone/>
            </a:pPr>
            <a:endParaRPr lang="en-US" dirty="0"/>
          </a:p>
          <a:p>
            <a:pPr>
              <a:buNone/>
            </a:pPr>
            <a:endParaRPr lang="en-US" dirty="0"/>
          </a:p>
          <a:p>
            <a:pPr algn="ctr">
              <a:buNone/>
            </a:pPr>
            <a:r>
              <a:rPr lang="en-US" sz="8800" b="1" dirty="0">
                <a:solidFill>
                  <a:srgbClr val="FFC000"/>
                </a:solidFill>
                <a:latin typeface="Bradley Hand ITC" pitchFamily="66" charset="0"/>
              </a:rPr>
              <a:t>THANK YOU</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9" name="Rectangle 3"/>
          <p:cNvSpPr>
            <a:spLocks noChangeArrowheads="1"/>
          </p:cNvSpPr>
          <p:nvPr/>
        </p:nvSpPr>
        <p:spPr bwMode="auto">
          <a:xfrm>
            <a:off x="2057400" y="0"/>
            <a:ext cx="7772400" cy="1143000"/>
          </a:xfrm>
          <a:prstGeom prst="rect">
            <a:avLst/>
          </a:prstGeom>
          <a:noFill/>
          <a:ln w="9525">
            <a:noFill/>
            <a:miter lim="800000"/>
            <a:headEnd/>
            <a:tailEnd/>
          </a:ln>
          <a:effectLst/>
        </p:spPr>
        <p:txBody>
          <a:bodyPr lIns="92075" tIns="46038" rIns="92075" bIns="46038" anchor="ctr"/>
          <a:lstStyle/>
          <a:p>
            <a:r>
              <a:rPr lang="en-US" sz="3200" dirty="0">
                <a:solidFill>
                  <a:srgbClr val="FFFF00"/>
                </a:solidFill>
                <a:effectLst>
                  <a:outerShdw blurRad="38100" dist="38100" dir="2700000" algn="tl">
                    <a:srgbClr val="C0C0C0"/>
                  </a:outerShdw>
                </a:effectLst>
                <a:latin typeface="Times New Roman" pitchFamily="18" charset="0"/>
              </a:rPr>
              <a:t>Examples of Referential Integrity</a:t>
            </a:r>
          </a:p>
        </p:txBody>
      </p:sp>
      <p:graphicFrame>
        <p:nvGraphicFramePr>
          <p:cNvPr id="372741" name="Object 5"/>
          <p:cNvGraphicFramePr>
            <a:graphicFrameLocks noChangeAspect="1"/>
          </p:cNvGraphicFramePr>
          <p:nvPr/>
        </p:nvGraphicFramePr>
        <p:xfrm>
          <a:off x="4635500" y="1963738"/>
          <a:ext cx="3289300" cy="1189037"/>
        </p:xfrm>
        <a:graphic>
          <a:graphicData uri="http://schemas.openxmlformats.org/presentationml/2006/ole">
            <mc:AlternateContent xmlns:mc="http://schemas.openxmlformats.org/markup-compatibility/2006">
              <mc:Choice xmlns:v="urn:schemas-microsoft-com:vml" Requires="v">
                <p:oleObj name="Document" r:id="rId3" imgW="3194640" imgH="1157400" progId="Word.Document.8">
                  <p:embed/>
                </p:oleObj>
              </mc:Choice>
              <mc:Fallback>
                <p:oleObj name="Document" r:id="rId3" imgW="3194640" imgH="115740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500" y="1963738"/>
                        <a:ext cx="3289300" cy="1189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2742" name="Object 6"/>
          <p:cNvGraphicFramePr>
            <a:graphicFrameLocks noChangeAspect="1"/>
          </p:cNvGraphicFramePr>
          <p:nvPr/>
        </p:nvGraphicFramePr>
        <p:xfrm>
          <a:off x="882650" y="4084638"/>
          <a:ext cx="3722688" cy="1433512"/>
        </p:xfrm>
        <a:graphic>
          <a:graphicData uri="http://schemas.openxmlformats.org/presentationml/2006/ole">
            <mc:AlternateContent xmlns:mc="http://schemas.openxmlformats.org/markup-compatibility/2006">
              <mc:Choice xmlns:v="urn:schemas-microsoft-com:vml" Requires="v">
                <p:oleObj name="Document" r:id="rId5" imgW="3615120" imgH="1390680" progId="Word.Document.8">
                  <p:embed/>
                </p:oleObj>
              </mc:Choice>
              <mc:Fallback>
                <p:oleObj name="Document" r:id="rId5" imgW="3615120" imgH="13906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2650" y="4084638"/>
                        <a:ext cx="3722688" cy="1433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2743" name="Rectangle 7"/>
          <p:cNvSpPr>
            <a:spLocks noChangeArrowheads="1"/>
          </p:cNvSpPr>
          <p:nvPr/>
        </p:nvSpPr>
        <p:spPr bwMode="auto">
          <a:xfrm>
            <a:off x="2052638" y="1570038"/>
            <a:ext cx="873125"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Account</a:t>
            </a:r>
          </a:p>
        </p:txBody>
      </p:sp>
      <p:sp>
        <p:nvSpPr>
          <p:cNvPr id="372744" name="Rectangle 8"/>
          <p:cNvSpPr>
            <a:spLocks noChangeArrowheads="1"/>
          </p:cNvSpPr>
          <p:nvPr/>
        </p:nvSpPr>
        <p:spPr bwMode="auto">
          <a:xfrm>
            <a:off x="5605463" y="1593850"/>
            <a:ext cx="976312"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Customer</a:t>
            </a:r>
          </a:p>
        </p:txBody>
      </p:sp>
      <p:sp>
        <p:nvSpPr>
          <p:cNvPr id="372745" name="Rectangle 9"/>
          <p:cNvSpPr>
            <a:spLocks noChangeArrowheads="1"/>
          </p:cNvSpPr>
          <p:nvPr/>
        </p:nvSpPr>
        <p:spPr bwMode="auto">
          <a:xfrm>
            <a:off x="1843088" y="3190875"/>
            <a:ext cx="5132387" cy="420688"/>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b="0">
                <a:latin typeface="Times New Roman" pitchFamily="18" charset="0"/>
              </a:rPr>
              <a:t>Account.customerId to Customer.Id</a:t>
            </a:r>
          </a:p>
        </p:txBody>
      </p:sp>
      <p:sp>
        <p:nvSpPr>
          <p:cNvPr id="372746" name="Rectangle 10"/>
          <p:cNvSpPr>
            <a:spLocks noChangeArrowheads="1"/>
          </p:cNvSpPr>
          <p:nvPr/>
        </p:nvSpPr>
        <p:spPr bwMode="auto">
          <a:xfrm>
            <a:off x="777875" y="5360988"/>
            <a:ext cx="6724650" cy="749300"/>
          </a:xfrm>
          <a:prstGeom prst="rect">
            <a:avLst/>
          </a:prstGeom>
          <a:noFill/>
          <a:ln w="19050">
            <a:noFill/>
            <a:miter lim="800000"/>
            <a:headEnd/>
            <a:tailEnd/>
          </a:ln>
          <a:effectLst/>
        </p:spPr>
        <p:txBody>
          <a:bodyPr>
            <a:spAutoFit/>
          </a:bodyPr>
          <a:lstStyle/>
          <a:p>
            <a:pPr>
              <a:lnSpc>
                <a:spcPct val="90000"/>
              </a:lnSpc>
              <a:spcBef>
                <a:spcPct val="50000"/>
              </a:spcBef>
              <a:buClr>
                <a:schemeClr val="tx1"/>
              </a:buClr>
            </a:pPr>
            <a:r>
              <a:rPr lang="en-US" b="0">
                <a:latin typeface="Times New Roman" pitchFamily="18" charset="0"/>
              </a:rPr>
              <a:t>Student.dept to Dept.name: every value of Student.dept must also be a value of Dept.name.</a:t>
            </a:r>
          </a:p>
        </p:txBody>
      </p:sp>
      <p:graphicFrame>
        <p:nvGraphicFramePr>
          <p:cNvPr id="372747" name="Object 11"/>
          <p:cNvGraphicFramePr>
            <a:graphicFrameLocks noChangeAspect="1"/>
          </p:cNvGraphicFramePr>
          <p:nvPr/>
        </p:nvGraphicFramePr>
        <p:xfrm>
          <a:off x="5322888" y="4086225"/>
          <a:ext cx="2474912" cy="1281113"/>
        </p:xfrm>
        <a:graphic>
          <a:graphicData uri="http://schemas.openxmlformats.org/presentationml/2006/ole">
            <mc:AlternateContent xmlns:mc="http://schemas.openxmlformats.org/markup-compatibility/2006">
              <mc:Choice xmlns:v="urn:schemas-microsoft-com:vml" Requires="v">
                <p:oleObj name="Document" r:id="rId7" imgW="2226960" imgH="1157400" progId="Word.Document.8">
                  <p:embed/>
                </p:oleObj>
              </mc:Choice>
              <mc:Fallback>
                <p:oleObj name="Document" r:id="rId7" imgW="2226960" imgH="115740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22888" y="4086225"/>
                        <a:ext cx="2474912" cy="1281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2748" name="Object 12"/>
          <p:cNvGraphicFramePr>
            <a:graphicFrameLocks noChangeAspect="1"/>
          </p:cNvGraphicFramePr>
          <p:nvPr/>
        </p:nvGraphicFramePr>
        <p:xfrm>
          <a:off x="738188" y="1984375"/>
          <a:ext cx="3713162" cy="1425575"/>
        </p:xfrm>
        <a:graphic>
          <a:graphicData uri="http://schemas.openxmlformats.org/presentationml/2006/ole">
            <mc:AlternateContent xmlns:mc="http://schemas.openxmlformats.org/markup-compatibility/2006">
              <mc:Choice xmlns:v="urn:schemas-microsoft-com:vml" Requires="v">
                <p:oleObj name="Document" r:id="rId9" imgW="3615120" imgH="1390680" progId="Word.Document.8">
                  <p:embed/>
                </p:oleObj>
              </mc:Choice>
              <mc:Fallback>
                <p:oleObj name="Document" r:id="rId9" imgW="3615120" imgH="1390680" progId="Word.Document.8">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8188" y="1984375"/>
                        <a:ext cx="3713162" cy="1425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2749" name="Rectangle 13"/>
          <p:cNvSpPr>
            <a:spLocks noChangeArrowheads="1"/>
          </p:cNvSpPr>
          <p:nvPr/>
        </p:nvSpPr>
        <p:spPr bwMode="auto">
          <a:xfrm>
            <a:off x="2395538" y="3717925"/>
            <a:ext cx="806450"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Student</a:t>
            </a:r>
          </a:p>
        </p:txBody>
      </p:sp>
      <p:sp>
        <p:nvSpPr>
          <p:cNvPr id="372750" name="Rectangle 14"/>
          <p:cNvSpPr>
            <a:spLocks noChangeArrowheads="1"/>
          </p:cNvSpPr>
          <p:nvPr/>
        </p:nvSpPr>
        <p:spPr bwMode="auto">
          <a:xfrm>
            <a:off x="6184900" y="3663950"/>
            <a:ext cx="579438"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Dept</a:t>
            </a:r>
          </a:p>
        </p:txBody>
      </p:sp>
      <p:sp>
        <p:nvSpPr>
          <p:cNvPr id="372751" name="Freeform 15"/>
          <p:cNvSpPr>
            <a:spLocks/>
          </p:cNvSpPr>
          <p:nvPr/>
        </p:nvSpPr>
        <p:spPr bwMode="auto">
          <a:xfrm>
            <a:off x="2716213" y="1627188"/>
            <a:ext cx="2617787" cy="333375"/>
          </a:xfrm>
          <a:custGeom>
            <a:avLst/>
            <a:gdLst/>
            <a:ahLst/>
            <a:cxnLst>
              <a:cxn ang="0">
                <a:pos x="0" y="205"/>
              </a:cxn>
              <a:cxn ang="0">
                <a:pos x="827" y="4"/>
              </a:cxn>
              <a:cxn ang="0">
                <a:pos x="1739" y="183"/>
              </a:cxn>
            </a:cxnLst>
            <a:rect l="0" t="0" r="r" b="b"/>
            <a:pathLst>
              <a:path w="1739" h="205">
                <a:moveTo>
                  <a:pt x="0" y="205"/>
                </a:moveTo>
                <a:cubicBezTo>
                  <a:pt x="268" y="106"/>
                  <a:pt x="537" y="8"/>
                  <a:pt x="827" y="4"/>
                </a:cubicBezTo>
                <a:cubicBezTo>
                  <a:pt x="1117" y="0"/>
                  <a:pt x="1428" y="91"/>
                  <a:pt x="1739" y="183"/>
                </a:cubicBezTo>
              </a:path>
            </a:pathLst>
          </a:custGeom>
          <a:noFill/>
          <a:ln w="19050" cap="flat" cmpd="sng">
            <a:solidFill>
              <a:schemeClr val="tx1"/>
            </a:solidFill>
            <a:prstDash val="solid"/>
            <a:miter lim="800000"/>
            <a:headEnd type="none" w="med" len="med"/>
            <a:tailEnd type="triangle" w="med" len="med"/>
          </a:ln>
          <a:effectLst/>
        </p:spPr>
        <p:txBody>
          <a:bodyPr>
            <a:spAutoFit/>
          </a:bodyPr>
          <a:lstStyle/>
          <a:p>
            <a:endParaRPr lang="en-US"/>
          </a:p>
        </p:txBody>
      </p:sp>
      <p:sp>
        <p:nvSpPr>
          <p:cNvPr id="372752" name="Freeform 16"/>
          <p:cNvSpPr>
            <a:spLocks/>
          </p:cNvSpPr>
          <p:nvPr/>
        </p:nvSpPr>
        <p:spPr bwMode="auto">
          <a:xfrm>
            <a:off x="4094163" y="3722688"/>
            <a:ext cx="1951037" cy="333375"/>
          </a:xfrm>
          <a:custGeom>
            <a:avLst/>
            <a:gdLst/>
            <a:ahLst/>
            <a:cxnLst>
              <a:cxn ang="0">
                <a:pos x="0" y="205"/>
              </a:cxn>
              <a:cxn ang="0">
                <a:pos x="827" y="4"/>
              </a:cxn>
              <a:cxn ang="0">
                <a:pos x="1739" y="183"/>
              </a:cxn>
            </a:cxnLst>
            <a:rect l="0" t="0" r="r" b="b"/>
            <a:pathLst>
              <a:path w="1739" h="205">
                <a:moveTo>
                  <a:pt x="0" y="205"/>
                </a:moveTo>
                <a:cubicBezTo>
                  <a:pt x="268" y="106"/>
                  <a:pt x="537" y="8"/>
                  <a:pt x="827" y="4"/>
                </a:cubicBezTo>
                <a:cubicBezTo>
                  <a:pt x="1117" y="0"/>
                  <a:pt x="1428" y="91"/>
                  <a:pt x="1739" y="183"/>
                </a:cubicBezTo>
              </a:path>
            </a:pathLst>
          </a:custGeom>
          <a:noFill/>
          <a:ln w="19050" cap="flat" cmpd="sng">
            <a:solidFill>
              <a:schemeClr val="tx1"/>
            </a:solidFill>
            <a:prstDash val="solid"/>
            <a:miter lim="800000"/>
            <a:headEnd type="none" w="med" len="med"/>
            <a:tailEnd type="triangle" w="med" len="med"/>
          </a:ln>
          <a:effectLst/>
        </p:spPr>
        <p:txBody>
          <a:bodyPr>
            <a:spAutoFit/>
          </a:bodyP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p:txBody>
          <a:bodyPr/>
          <a:lstStyle/>
          <a:p>
            <a:pPr marL="533400" indent="-533400" algn="just" eaLnBrk="1" hangingPunct="1">
              <a:buFontTx/>
              <a:buNone/>
            </a:pPr>
            <a:r>
              <a:rPr lang="en-US" b="1" dirty="0">
                <a:solidFill>
                  <a:schemeClr val="accent2"/>
                </a:solidFill>
                <a:latin typeface="+mj-lt"/>
              </a:rPr>
              <a:t>Relational Algebra is : </a:t>
            </a:r>
          </a:p>
          <a:p>
            <a:pPr marL="533400" indent="-533400" algn="just" eaLnBrk="1" hangingPunct="1">
              <a:buFontTx/>
              <a:buAutoNum type="arabicPeriod"/>
            </a:pPr>
            <a:r>
              <a:rPr lang="en-US" dirty="0">
                <a:latin typeface="+mj-lt"/>
              </a:rPr>
              <a:t>The formal description of how a relational database operates </a:t>
            </a:r>
          </a:p>
          <a:p>
            <a:pPr marL="533400" indent="-533400" algn="just" eaLnBrk="1" hangingPunct="1">
              <a:buFontTx/>
              <a:buAutoNum type="arabicPeriod"/>
            </a:pPr>
            <a:r>
              <a:rPr lang="en-US" dirty="0">
                <a:latin typeface="+mj-lt"/>
              </a:rPr>
              <a:t>An interface to the data stored in the database itself.</a:t>
            </a:r>
          </a:p>
          <a:p>
            <a:pPr marL="533400" indent="-533400" algn="just" eaLnBrk="1" hangingPunct="1">
              <a:buFontTx/>
              <a:buAutoNum type="arabicPeriod"/>
            </a:pPr>
            <a:r>
              <a:rPr lang="en-US" dirty="0">
                <a:latin typeface="+mj-lt"/>
              </a:rPr>
              <a:t>The mathematics which underpin SQL operations </a:t>
            </a:r>
          </a:p>
          <a:p>
            <a:pPr marL="533400" indent="-533400" algn="just" eaLnBrk="1" hangingPunct="1">
              <a:buNone/>
            </a:pPr>
            <a:endParaRPr lang="en-US" dirty="0">
              <a:latin typeface="+mj-lt"/>
            </a:endParaRPr>
          </a:p>
          <a:p>
            <a:pPr marL="533400" indent="-533400" algn="just" eaLnBrk="1" hangingPunct="1">
              <a:buNone/>
            </a:pPr>
            <a:r>
              <a:rPr lang="en-US" dirty="0">
                <a:latin typeface="+mj-lt"/>
              </a:rPr>
              <a:t>	The DBMS must take whatever SQL statements the user types in and translate them into relational algebra operations before applying them to the database. </a:t>
            </a:r>
          </a:p>
          <a:p>
            <a:pPr marL="533400" indent="-533400" algn="just" eaLnBrk="1" hangingPunct="1">
              <a:buNone/>
            </a:pPr>
            <a:endParaRPr lang="en-US" dirty="0">
              <a:latin typeface="+mj-lt"/>
            </a:endParaRPr>
          </a:p>
          <a:p>
            <a:pPr marL="533400" indent="-533400" algn="just" eaLnBrk="1" hangingPunct="1">
              <a:buFontTx/>
              <a:buNone/>
            </a:pPr>
            <a:endParaRPr lang="en-US" dirty="0">
              <a:latin typeface="+mj-lt"/>
            </a:endParaRPr>
          </a:p>
          <a:p>
            <a:pPr marL="533400" indent="-533400" eaLnBrk="1" hangingPunct="1">
              <a:buFontTx/>
              <a:buNone/>
            </a:pPr>
            <a:endParaRPr lang="en-US" sz="2400" dirty="0">
              <a:latin typeface="+mj-lt"/>
            </a:endParaRPr>
          </a:p>
        </p:txBody>
      </p:sp>
      <p:sp>
        <p:nvSpPr>
          <p:cNvPr id="8195" name="Rectangle 3"/>
          <p:cNvSpPr>
            <a:spLocks noChangeArrowheads="1"/>
          </p:cNvSpPr>
          <p:nvPr/>
        </p:nvSpPr>
        <p:spPr bwMode="auto">
          <a:xfrm>
            <a:off x="3505200" y="76200"/>
            <a:ext cx="4495800" cy="701675"/>
          </a:xfrm>
          <a:prstGeom prst="rect">
            <a:avLst/>
          </a:prstGeom>
          <a:noFill/>
          <a:ln w="12700">
            <a:noFill/>
            <a:miter lim="800000"/>
            <a:headEnd/>
            <a:tailEnd/>
          </a:ln>
        </p:spPr>
        <p:txBody>
          <a:bodyPr>
            <a:spAutoFit/>
          </a:bodyPr>
          <a:lstStyle/>
          <a:p>
            <a:r>
              <a:rPr lang="en-GB" sz="4000">
                <a:solidFill>
                  <a:srgbClr val="FFFF00"/>
                </a:solidFill>
                <a:latin typeface="Avant Garde" charset="0"/>
              </a:rPr>
              <a:t>Relational Algebra</a:t>
            </a:r>
            <a:endParaRPr lang="en-US" sz="4000">
              <a:solidFill>
                <a:srgbClr val="FFFF00"/>
              </a:solidFill>
              <a:latin typeface="Avant Garde"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242888" y="1219200"/>
            <a:ext cx="8709025" cy="5019675"/>
          </a:xfrm>
        </p:spPr>
        <p:txBody>
          <a:bodyPr/>
          <a:lstStyle/>
          <a:p>
            <a:pPr marL="533400" indent="-533400" algn="just" eaLnBrk="1" hangingPunct="1">
              <a:buFontTx/>
              <a:buNone/>
            </a:pPr>
            <a:r>
              <a:rPr lang="en-GB" dirty="0"/>
              <a:t>There are two groups of operations:</a:t>
            </a:r>
          </a:p>
          <a:p>
            <a:pPr marL="533400" indent="-533400" algn="just" eaLnBrk="1" hangingPunct="1">
              <a:buFontTx/>
              <a:buNone/>
            </a:pPr>
            <a:endParaRPr lang="en-GB" dirty="0"/>
          </a:p>
          <a:p>
            <a:pPr marL="533400" indent="-533400" algn="just" eaLnBrk="1" hangingPunct="1">
              <a:buFontTx/>
              <a:buAutoNum type="arabicPeriod"/>
            </a:pPr>
            <a:r>
              <a:rPr lang="en-GB" dirty="0"/>
              <a:t>Mathematical set theory based operations: </a:t>
            </a:r>
            <a:br>
              <a:rPr lang="en-GB" dirty="0"/>
            </a:br>
            <a:r>
              <a:rPr lang="en-GB" dirty="0"/>
              <a:t>UNION, INTERSECTION, DIFFERENCE, and CARTESIAN PRODUCT.</a:t>
            </a:r>
          </a:p>
          <a:p>
            <a:pPr marL="533400" indent="-533400" algn="just" eaLnBrk="1" hangingPunct="1">
              <a:buFontTx/>
              <a:buAutoNum type="arabicPeriod"/>
            </a:pPr>
            <a:r>
              <a:rPr lang="en-GB" dirty="0"/>
              <a:t>Special database oriented operations: </a:t>
            </a:r>
            <a:br>
              <a:rPr lang="en-GB" dirty="0"/>
            </a:br>
            <a:r>
              <a:rPr lang="en-GB" dirty="0"/>
              <a:t>SELECT , PROJECT and JOIN.</a:t>
            </a:r>
          </a:p>
          <a:p>
            <a:pPr marL="533400" indent="-533400" algn="just" eaLnBrk="1" hangingPunct="1">
              <a:buFontTx/>
              <a:buNone/>
            </a:pPr>
            <a:endParaRPr lang="en-GB" dirty="0"/>
          </a:p>
        </p:txBody>
      </p:sp>
      <p:sp>
        <p:nvSpPr>
          <p:cNvPr id="12291" name="Rectangle 3"/>
          <p:cNvSpPr>
            <a:spLocks noChangeArrowheads="1"/>
          </p:cNvSpPr>
          <p:nvPr/>
        </p:nvSpPr>
        <p:spPr bwMode="auto">
          <a:xfrm>
            <a:off x="3373438" y="55563"/>
            <a:ext cx="4902200"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Operators - Retrieval</a:t>
            </a:r>
            <a:endParaRPr lang="en-US" sz="4000">
              <a:solidFill>
                <a:srgbClr val="FFFF00"/>
              </a:solidFill>
              <a:latin typeface="Avant Garde"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p:txBody>
          <a:bodyPr/>
          <a:lstStyle/>
          <a:p>
            <a:pPr eaLnBrk="1" hangingPunct="1">
              <a:lnSpc>
                <a:spcPct val="90000"/>
              </a:lnSpc>
            </a:pPr>
            <a:r>
              <a:rPr lang="en-GB" sz="3600" dirty="0">
                <a:solidFill>
                  <a:schemeClr val="accent2"/>
                </a:solidFill>
                <a:latin typeface="+mj-lt"/>
              </a:rPr>
              <a:t>SELECT</a:t>
            </a:r>
            <a:r>
              <a:rPr lang="en-GB" sz="3600" dirty="0">
                <a:latin typeface="+mj-lt"/>
              </a:rPr>
              <a:t> 				</a:t>
            </a:r>
            <a:r>
              <a:rPr lang="el-GR" sz="3600" dirty="0">
                <a:latin typeface="+mj-lt"/>
              </a:rPr>
              <a:t>σ</a:t>
            </a:r>
            <a:r>
              <a:rPr lang="en-GB" sz="3600" dirty="0">
                <a:latin typeface="+mj-lt"/>
              </a:rPr>
              <a:t> (sigma)</a:t>
            </a:r>
          </a:p>
          <a:p>
            <a:pPr eaLnBrk="1" hangingPunct="1">
              <a:lnSpc>
                <a:spcPct val="90000"/>
              </a:lnSpc>
            </a:pPr>
            <a:r>
              <a:rPr lang="en-GB" sz="3600" dirty="0">
                <a:latin typeface="+mj-lt"/>
              </a:rPr>
              <a:t> </a:t>
            </a:r>
            <a:r>
              <a:rPr lang="en-GB" sz="3600" dirty="0">
                <a:solidFill>
                  <a:schemeClr val="accent2"/>
                </a:solidFill>
                <a:latin typeface="+mj-lt"/>
              </a:rPr>
              <a:t>PROJECT</a:t>
            </a:r>
            <a:r>
              <a:rPr lang="en-GB" sz="3600" dirty="0">
                <a:latin typeface="+mj-lt"/>
              </a:rPr>
              <a:t> 				 </a:t>
            </a:r>
            <a:r>
              <a:rPr lang="en-US" sz="3600" dirty="0">
                <a:latin typeface="+mj-lt"/>
                <a:sym typeface="Symbol" pitchFamily="18" charset="2"/>
              </a:rPr>
              <a:t></a:t>
            </a:r>
            <a:r>
              <a:rPr lang="en-GB" sz="3600" dirty="0">
                <a:latin typeface="+mj-lt"/>
              </a:rPr>
              <a:t> (pi)</a:t>
            </a:r>
          </a:p>
          <a:p>
            <a:pPr eaLnBrk="1" hangingPunct="1">
              <a:lnSpc>
                <a:spcPct val="90000"/>
              </a:lnSpc>
            </a:pPr>
            <a:r>
              <a:rPr lang="en-GB" sz="3600" dirty="0">
                <a:latin typeface="+mj-lt"/>
              </a:rPr>
              <a:t> </a:t>
            </a:r>
            <a:r>
              <a:rPr lang="en-GB" sz="3600" dirty="0">
                <a:solidFill>
                  <a:schemeClr val="accent2"/>
                </a:solidFill>
                <a:latin typeface="+mj-lt"/>
              </a:rPr>
              <a:t>PRODUCT</a:t>
            </a:r>
            <a:r>
              <a:rPr lang="en-GB" sz="3600" dirty="0">
                <a:latin typeface="+mj-lt"/>
              </a:rPr>
              <a:t> 			         </a:t>
            </a:r>
            <a:r>
              <a:rPr lang="en-US" sz="3600" dirty="0">
                <a:latin typeface="+mj-lt"/>
                <a:sym typeface="Symbol" pitchFamily="18" charset="2"/>
              </a:rPr>
              <a:t></a:t>
            </a:r>
            <a:r>
              <a:rPr lang="en-GB" sz="3600" dirty="0">
                <a:latin typeface="+mj-lt"/>
              </a:rPr>
              <a:t> (times)</a:t>
            </a:r>
          </a:p>
          <a:p>
            <a:pPr eaLnBrk="1" hangingPunct="1">
              <a:lnSpc>
                <a:spcPct val="90000"/>
              </a:lnSpc>
            </a:pPr>
            <a:r>
              <a:rPr lang="en-GB" sz="3600" dirty="0">
                <a:latin typeface="+mj-lt"/>
              </a:rPr>
              <a:t> </a:t>
            </a:r>
            <a:r>
              <a:rPr lang="en-US" sz="3600" dirty="0">
                <a:solidFill>
                  <a:schemeClr val="accent2"/>
                </a:solidFill>
                <a:latin typeface="+mj-lt"/>
              </a:rPr>
              <a:t>JOIN</a:t>
            </a:r>
            <a:r>
              <a:rPr lang="en-US" sz="3600" dirty="0">
                <a:latin typeface="+mj-lt"/>
              </a:rPr>
              <a:t> 					 </a:t>
            </a:r>
            <a:r>
              <a:rPr lang="en-US" sz="3600" b="1" dirty="0">
                <a:latin typeface="+mj-lt"/>
              </a:rPr>
              <a:t>⋈ </a:t>
            </a:r>
            <a:r>
              <a:rPr lang="en-US" sz="3600" dirty="0">
                <a:latin typeface="+mj-lt"/>
              </a:rPr>
              <a:t>(bow-tie) </a:t>
            </a:r>
          </a:p>
          <a:p>
            <a:pPr eaLnBrk="1" hangingPunct="1">
              <a:lnSpc>
                <a:spcPct val="90000"/>
              </a:lnSpc>
            </a:pPr>
            <a:r>
              <a:rPr lang="en-US" sz="3600" dirty="0">
                <a:latin typeface="+mj-lt"/>
              </a:rPr>
              <a:t> </a:t>
            </a:r>
            <a:r>
              <a:rPr lang="en-US" sz="3600" dirty="0">
                <a:solidFill>
                  <a:schemeClr val="accent2"/>
                </a:solidFill>
                <a:latin typeface="+mj-lt"/>
              </a:rPr>
              <a:t>UNION</a:t>
            </a:r>
            <a:r>
              <a:rPr lang="en-US" sz="3600" dirty="0">
                <a:latin typeface="+mj-lt"/>
              </a:rPr>
              <a:t> 				 </a:t>
            </a:r>
            <a:r>
              <a:rPr lang="en-US" sz="3600" dirty="0">
                <a:latin typeface="+mj-lt"/>
                <a:sym typeface="Symbol" pitchFamily="18" charset="2"/>
              </a:rPr>
              <a:t> </a:t>
            </a:r>
            <a:r>
              <a:rPr lang="en-US" sz="3600" dirty="0">
                <a:latin typeface="+mj-lt"/>
              </a:rPr>
              <a:t>(cup) </a:t>
            </a:r>
          </a:p>
          <a:p>
            <a:pPr eaLnBrk="1" hangingPunct="1">
              <a:lnSpc>
                <a:spcPct val="90000"/>
              </a:lnSpc>
            </a:pPr>
            <a:r>
              <a:rPr lang="en-US" sz="3600" dirty="0">
                <a:latin typeface="+mj-lt"/>
              </a:rPr>
              <a:t> </a:t>
            </a:r>
            <a:r>
              <a:rPr lang="en-US" sz="3600" dirty="0">
                <a:solidFill>
                  <a:schemeClr val="accent2"/>
                </a:solidFill>
                <a:latin typeface="+mj-lt"/>
              </a:rPr>
              <a:t>INTERSECTION</a:t>
            </a:r>
            <a:r>
              <a:rPr lang="en-US" sz="3600" dirty="0">
                <a:latin typeface="+mj-lt"/>
              </a:rPr>
              <a:t> 		 </a:t>
            </a:r>
            <a:r>
              <a:rPr lang="en-US" sz="3600" dirty="0">
                <a:latin typeface="+mj-lt"/>
                <a:sym typeface="Symbol" pitchFamily="18" charset="2"/>
              </a:rPr>
              <a:t> </a:t>
            </a:r>
            <a:r>
              <a:rPr lang="en-US" sz="3600" dirty="0">
                <a:latin typeface="+mj-lt"/>
              </a:rPr>
              <a:t>(cap) </a:t>
            </a:r>
          </a:p>
          <a:p>
            <a:pPr eaLnBrk="1" hangingPunct="1">
              <a:lnSpc>
                <a:spcPct val="90000"/>
              </a:lnSpc>
            </a:pPr>
            <a:r>
              <a:rPr lang="en-US" sz="3600" dirty="0">
                <a:latin typeface="+mj-lt"/>
              </a:rPr>
              <a:t> </a:t>
            </a:r>
            <a:r>
              <a:rPr lang="en-US" sz="3600" dirty="0">
                <a:solidFill>
                  <a:schemeClr val="accent2"/>
                </a:solidFill>
                <a:latin typeface="+mj-lt"/>
              </a:rPr>
              <a:t>DIFFERENCE 			 </a:t>
            </a:r>
            <a:r>
              <a:rPr lang="en-US" sz="3600" dirty="0">
                <a:latin typeface="+mj-lt"/>
              </a:rPr>
              <a:t>- (minus) </a:t>
            </a:r>
          </a:p>
          <a:p>
            <a:pPr eaLnBrk="1" hangingPunct="1">
              <a:lnSpc>
                <a:spcPct val="90000"/>
              </a:lnSpc>
            </a:pPr>
            <a:r>
              <a:rPr lang="en-US" sz="3600" dirty="0">
                <a:latin typeface="+mj-lt"/>
              </a:rPr>
              <a:t> </a:t>
            </a:r>
            <a:r>
              <a:rPr lang="en-US" sz="3600" dirty="0">
                <a:solidFill>
                  <a:schemeClr val="accent2"/>
                </a:solidFill>
                <a:latin typeface="+mj-lt"/>
              </a:rPr>
              <a:t>RENAME</a:t>
            </a:r>
            <a:r>
              <a:rPr lang="en-US" sz="3600" dirty="0">
                <a:latin typeface="+mj-lt"/>
              </a:rPr>
              <a:t> 				 </a:t>
            </a:r>
            <a:r>
              <a:rPr lang="en-US" sz="3600" dirty="0">
                <a:latin typeface="+mj-lt"/>
                <a:sym typeface="Symbol" pitchFamily="18" charset="2"/>
              </a:rPr>
              <a:t></a:t>
            </a:r>
            <a:r>
              <a:rPr lang="en-US" sz="3600" dirty="0">
                <a:latin typeface="+mj-lt"/>
              </a:rPr>
              <a:t> (rho) </a:t>
            </a:r>
            <a:endParaRPr lang="en-GB" sz="3600" dirty="0">
              <a:latin typeface="+mj-lt"/>
            </a:endParaRPr>
          </a:p>
          <a:p>
            <a:pPr eaLnBrk="1" hangingPunct="1">
              <a:lnSpc>
                <a:spcPct val="90000"/>
              </a:lnSpc>
              <a:buFontTx/>
              <a:buNone/>
            </a:pPr>
            <a:endParaRPr lang="en-US" sz="2400" dirty="0">
              <a:latin typeface="+mj-lt"/>
            </a:endParaRPr>
          </a:p>
        </p:txBody>
      </p:sp>
      <p:sp>
        <p:nvSpPr>
          <p:cNvPr id="29699" name="Rectangle 3"/>
          <p:cNvSpPr>
            <a:spLocks noChangeArrowheads="1"/>
          </p:cNvSpPr>
          <p:nvPr/>
        </p:nvSpPr>
        <p:spPr bwMode="auto">
          <a:xfrm>
            <a:off x="3581400" y="55563"/>
            <a:ext cx="4278313"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Symbolic Notation</a:t>
            </a:r>
            <a:endParaRPr lang="en-US" sz="4000">
              <a:solidFill>
                <a:srgbClr val="FFFF00"/>
              </a:solidFill>
              <a:latin typeface="Avant Garde"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242888" y="1143000"/>
            <a:ext cx="8709025" cy="5095875"/>
          </a:xfrm>
        </p:spPr>
        <p:txBody>
          <a:bodyPr/>
          <a:lstStyle/>
          <a:p>
            <a:pPr marL="0" indent="0" algn="just" eaLnBrk="1" hangingPunct="1">
              <a:buFontTx/>
              <a:buNone/>
            </a:pPr>
            <a:r>
              <a:rPr lang="en-GB" sz="3200"/>
              <a:t>For set operations to function correctly the relations R and S must be union compatible. Two relations are union compatible if</a:t>
            </a:r>
          </a:p>
          <a:p>
            <a:pPr marL="0" indent="0" algn="just" eaLnBrk="1" hangingPunct="1">
              <a:buFontTx/>
              <a:buNone/>
            </a:pPr>
            <a:endParaRPr lang="en-GB" sz="3200"/>
          </a:p>
          <a:p>
            <a:pPr marL="446088" lvl="1" indent="-266700" algn="just" eaLnBrk="1" hangingPunct="1">
              <a:buFont typeface="Wingdings" pitchFamily="2" charset="2"/>
              <a:buBlip>
                <a:blip r:embed="rId2"/>
              </a:buBlip>
            </a:pPr>
            <a:r>
              <a:rPr lang="en-GB" sz="3200">
                <a:solidFill>
                  <a:schemeClr val="tx1"/>
                </a:solidFill>
              </a:rPr>
              <a:t>They have the same number of attributes</a:t>
            </a:r>
          </a:p>
          <a:p>
            <a:pPr marL="446088" lvl="1" indent="-266700" algn="just" eaLnBrk="1" hangingPunct="1">
              <a:buFont typeface="Wingdings" pitchFamily="2" charset="2"/>
              <a:buBlip>
                <a:blip r:embed="rId2"/>
              </a:buBlip>
            </a:pPr>
            <a:r>
              <a:rPr lang="en-GB" sz="3200">
                <a:solidFill>
                  <a:schemeClr val="tx1"/>
                </a:solidFill>
              </a:rPr>
              <a:t>The domain of each attribute in column order is the same in both R and S.</a:t>
            </a:r>
          </a:p>
          <a:p>
            <a:pPr marL="0" indent="0" algn="just" eaLnBrk="1" hangingPunct="1">
              <a:buFontTx/>
              <a:buNone/>
            </a:pPr>
            <a:endParaRPr lang="en-GB" sz="3200"/>
          </a:p>
        </p:txBody>
      </p:sp>
      <p:sp>
        <p:nvSpPr>
          <p:cNvPr id="17411" name="Rectangle 3"/>
          <p:cNvSpPr>
            <a:spLocks noChangeArrowheads="1"/>
          </p:cNvSpPr>
          <p:nvPr/>
        </p:nvSpPr>
        <p:spPr bwMode="auto">
          <a:xfrm>
            <a:off x="1676400" y="57150"/>
            <a:ext cx="7216775"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SET Operations - requirements</a:t>
            </a:r>
            <a:endParaRPr lang="en-US" sz="4000">
              <a:solidFill>
                <a:srgbClr val="FFFF00"/>
              </a:solidFill>
              <a:latin typeface="Avant Garde"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242888" y="1066800"/>
            <a:ext cx="8709025" cy="5172075"/>
          </a:xfrm>
        </p:spPr>
        <p:txBody>
          <a:bodyPr/>
          <a:lstStyle/>
          <a:p>
            <a:pPr marL="533400" indent="-533400" eaLnBrk="1" hangingPunct="1">
              <a:lnSpc>
                <a:spcPct val="90000"/>
              </a:lnSpc>
              <a:buFontTx/>
              <a:buNone/>
            </a:pPr>
            <a:r>
              <a:rPr lang="en-GB" dirty="0">
                <a:latin typeface="+mj-lt"/>
              </a:rPr>
              <a:t>Consider two relations R and S.</a:t>
            </a:r>
          </a:p>
          <a:p>
            <a:pPr marL="533400" indent="-533400" eaLnBrk="1" hangingPunct="1">
              <a:lnSpc>
                <a:spcPct val="90000"/>
              </a:lnSpc>
            </a:pPr>
            <a:r>
              <a:rPr lang="en-GB" sz="2400" b="1" dirty="0">
                <a:latin typeface="+mj-lt"/>
              </a:rPr>
              <a:t>UNION of R and S</a:t>
            </a:r>
            <a:br>
              <a:rPr lang="en-GB" sz="2400" b="1" dirty="0">
                <a:latin typeface="+mj-lt"/>
              </a:rPr>
            </a:br>
            <a:r>
              <a:rPr lang="en-GB" sz="2400" dirty="0">
                <a:latin typeface="+mj-lt"/>
              </a:rPr>
              <a:t>the union of two relations is a relation that includes all the </a:t>
            </a:r>
            <a:r>
              <a:rPr lang="en-GB" sz="2400" dirty="0" err="1">
                <a:latin typeface="+mj-lt"/>
              </a:rPr>
              <a:t>tuples</a:t>
            </a:r>
            <a:r>
              <a:rPr lang="en-GB" sz="2400" dirty="0">
                <a:latin typeface="+mj-lt"/>
              </a:rPr>
              <a:t> that are either in R or in S or in both R and S. Duplicate </a:t>
            </a:r>
            <a:r>
              <a:rPr lang="en-GB" sz="2400" dirty="0" err="1">
                <a:latin typeface="+mj-lt"/>
              </a:rPr>
              <a:t>tuples</a:t>
            </a:r>
            <a:r>
              <a:rPr lang="en-GB" sz="2400" dirty="0">
                <a:latin typeface="+mj-lt"/>
              </a:rPr>
              <a:t> are eliminated.</a:t>
            </a:r>
          </a:p>
          <a:p>
            <a:pPr marL="533400" indent="-533400" eaLnBrk="1" hangingPunct="1">
              <a:lnSpc>
                <a:spcPct val="90000"/>
              </a:lnSpc>
            </a:pPr>
            <a:endParaRPr lang="en-GB" sz="2400" dirty="0">
              <a:latin typeface="+mj-lt"/>
            </a:endParaRPr>
          </a:p>
          <a:p>
            <a:pPr marL="533400" indent="-533400" eaLnBrk="1" hangingPunct="1">
              <a:lnSpc>
                <a:spcPct val="90000"/>
              </a:lnSpc>
            </a:pPr>
            <a:r>
              <a:rPr lang="en-GB" sz="2400" b="1" dirty="0">
                <a:latin typeface="+mj-lt"/>
              </a:rPr>
              <a:t>INTERSECTION of R and S</a:t>
            </a:r>
            <a:br>
              <a:rPr lang="en-GB" sz="2400" b="1" dirty="0">
                <a:latin typeface="+mj-lt"/>
              </a:rPr>
            </a:br>
            <a:r>
              <a:rPr lang="en-GB" sz="2400" dirty="0">
                <a:latin typeface="+mj-lt"/>
              </a:rPr>
              <a:t>the intersection of R and S is a relation that includes all </a:t>
            </a:r>
            <a:r>
              <a:rPr lang="en-GB" sz="2400" dirty="0" err="1">
                <a:latin typeface="+mj-lt"/>
              </a:rPr>
              <a:t>tuples</a:t>
            </a:r>
            <a:r>
              <a:rPr lang="en-GB" sz="2400" dirty="0">
                <a:latin typeface="+mj-lt"/>
              </a:rPr>
              <a:t> that are both in R and S.</a:t>
            </a:r>
          </a:p>
          <a:p>
            <a:pPr marL="533400" indent="-533400" eaLnBrk="1" hangingPunct="1">
              <a:lnSpc>
                <a:spcPct val="90000"/>
              </a:lnSpc>
            </a:pPr>
            <a:endParaRPr lang="en-GB" sz="2400" dirty="0">
              <a:latin typeface="+mj-lt"/>
            </a:endParaRPr>
          </a:p>
          <a:p>
            <a:pPr marL="533400" indent="-533400" eaLnBrk="1" hangingPunct="1">
              <a:lnSpc>
                <a:spcPct val="90000"/>
              </a:lnSpc>
            </a:pPr>
            <a:r>
              <a:rPr lang="en-GB" sz="2400" b="1" dirty="0">
                <a:latin typeface="+mj-lt"/>
              </a:rPr>
              <a:t>DIFFERENCE of R and S</a:t>
            </a:r>
            <a:br>
              <a:rPr lang="en-GB" sz="2400" b="1" dirty="0">
                <a:latin typeface="+mj-lt"/>
              </a:rPr>
            </a:br>
            <a:r>
              <a:rPr lang="en-GB" sz="2400" dirty="0">
                <a:latin typeface="+mj-lt"/>
              </a:rPr>
              <a:t>the difference of R and S is the relation that contains all the </a:t>
            </a:r>
            <a:r>
              <a:rPr lang="en-GB" sz="2400" dirty="0" err="1">
                <a:latin typeface="+mj-lt"/>
              </a:rPr>
              <a:t>tuples</a:t>
            </a:r>
            <a:r>
              <a:rPr lang="en-GB" sz="2400" dirty="0">
                <a:latin typeface="+mj-lt"/>
              </a:rPr>
              <a:t> that are in R but that are not in S.</a:t>
            </a:r>
          </a:p>
          <a:p>
            <a:pPr marL="533400" indent="-533400" eaLnBrk="1" hangingPunct="1">
              <a:lnSpc>
                <a:spcPct val="90000"/>
              </a:lnSpc>
            </a:pPr>
            <a:endParaRPr lang="en-GB" sz="2400" dirty="0">
              <a:latin typeface="+mj-lt"/>
            </a:endParaRPr>
          </a:p>
        </p:txBody>
      </p:sp>
      <p:sp>
        <p:nvSpPr>
          <p:cNvPr id="16387" name="Rectangle 3"/>
          <p:cNvSpPr>
            <a:spLocks noChangeArrowheads="1"/>
          </p:cNvSpPr>
          <p:nvPr/>
        </p:nvSpPr>
        <p:spPr bwMode="auto">
          <a:xfrm>
            <a:off x="2590800" y="57150"/>
            <a:ext cx="5732463"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Set</a:t>
            </a:r>
            <a:r>
              <a:rPr lang="en-GB" sz="4000">
                <a:solidFill>
                  <a:srgbClr val="FFFF00"/>
                </a:solidFill>
                <a:latin typeface="Times New Roman" pitchFamily="18" charset="0"/>
              </a:rPr>
              <a:t> Operations - semantics</a:t>
            </a:r>
            <a:endParaRPr lang="en-US" sz="4000">
              <a:solidFill>
                <a:srgbClr val="FFFF00"/>
              </a:solidFill>
              <a:latin typeface="Times New Roman" pitchFamily="18"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914400" y="0"/>
            <a:ext cx="8229600" cy="1143000"/>
          </a:xfrm>
          <a:noFill/>
          <a:ln/>
        </p:spPr>
        <p:txBody>
          <a:bodyPr lIns="92075" tIns="46038" rIns="92075" bIns="46038" anchor="ctr"/>
          <a:lstStyle/>
          <a:p>
            <a:r>
              <a:rPr lang="en-US" sz="3200" b="1" dirty="0">
                <a:solidFill>
                  <a:srgbClr val="FFFF00"/>
                </a:solidFill>
              </a:rPr>
              <a:t>Union </a:t>
            </a:r>
            <a:r>
              <a:rPr lang="en-US" sz="3200" b="1" dirty="0">
                <a:solidFill>
                  <a:srgbClr val="FFFF00"/>
                </a:solidFill>
                <a:sym typeface="Symbol" pitchFamily="18" charset="2"/>
              </a:rPr>
              <a:t></a:t>
            </a:r>
            <a:r>
              <a:rPr lang="en-US" sz="3200" b="1" dirty="0">
                <a:solidFill>
                  <a:srgbClr val="FFFF00"/>
                </a:solidFill>
              </a:rPr>
              <a:t>, Intersection </a:t>
            </a:r>
            <a:r>
              <a:rPr lang="en-US" sz="3200" b="1" dirty="0">
                <a:solidFill>
                  <a:srgbClr val="FFFF00"/>
                </a:solidFill>
                <a:sym typeface="Symbol" pitchFamily="18" charset="2"/>
              </a:rPr>
              <a:t></a:t>
            </a:r>
            <a:r>
              <a:rPr lang="en-US" sz="3200" b="1" dirty="0">
                <a:solidFill>
                  <a:srgbClr val="FFFF00"/>
                </a:solidFill>
              </a:rPr>
              <a:t>, Difference -</a:t>
            </a:r>
          </a:p>
        </p:txBody>
      </p:sp>
      <p:sp>
        <p:nvSpPr>
          <p:cNvPr id="402435" name="Rectangle 3"/>
          <p:cNvSpPr>
            <a:spLocks noGrp="1" noChangeArrowheads="1"/>
          </p:cNvSpPr>
          <p:nvPr>
            <p:ph type="body" idx="1"/>
          </p:nvPr>
        </p:nvSpPr>
        <p:spPr>
          <a:xfrm>
            <a:off x="209550" y="1533525"/>
            <a:ext cx="8532813" cy="587375"/>
          </a:xfrm>
          <a:noFill/>
          <a:ln/>
        </p:spPr>
        <p:txBody>
          <a:bodyPr lIns="92075" tIns="46038" rIns="92075" bIns="46038"/>
          <a:lstStyle/>
          <a:p>
            <a:pPr algn="ctr">
              <a:buFontTx/>
              <a:buNone/>
            </a:pPr>
            <a:r>
              <a:rPr lang="en-US" sz="2800" dirty="0">
                <a:latin typeface="Times New Roman" pitchFamily="18" charset="0"/>
              </a:rPr>
              <a:t>Set operators. Relations must have the same schema.</a:t>
            </a:r>
            <a:endParaRPr lang="en-US" sz="2800" b="1" dirty="0">
              <a:latin typeface="Times New Roman" pitchFamily="18" charset="0"/>
            </a:endParaRPr>
          </a:p>
        </p:txBody>
      </p:sp>
      <p:sp>
        <p:nvSpPr>
          <p:cNvPr id="402436" name="Rectangle 4"/>
          <p:cNvSpPr>
            <a:spLocks noChangeArrowheads="1"/>
          </p:cNvSpPr>
          <p:nvPr/>
        </p:nvSpPr>
        <p:spPr bwMode="auto">
          <a:xfrm>
            <a:off x="1384300" y="2206625"/>
            <a:ext cx="24892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dirty="0">
                <a:latin typeface="Times New Roman" pitchFamily="18" charset="0"/>
              </a:rPr>
              <a:t>R(name, dept)</a:t>
            </a:r>
          </a:p>
        </p:txBody>
      </p:sp>
      <p:graphicFrame>
        <p:nvGraphicFramePr>
          <p:cNvPr id="402437" name="Object 5"/>
          <p:cNvGraphicFramePr>
            <a:graphicFrameLocks noChangeAspect="1"/>
          </p:cNvGraphicFramePr>
          <p:nvPr/>
        </p:nvGraphicFramePr>
        <p:xfrm>
          <a:off x="1292225" y="2598738"/>
          <a:ext cx="2620963" cy="973137"/>
        </p:xfrm>
        <a:graphic>
          <a:graphicData uri="http://schemas.openxmlformats.org/presentationml/2006/ole">
            <mc:AlternateContent xmlns:mc="http://schemas.openxmlformats.org/markup-compatibility/2006">
              <mc:Choice xmlns:v="urn:schemas-microsoft-com:vml" Requires="v">
                <p:oleObj name="Document" r:id="rId2" imgW="2416320" imgH="816480" progId="Word.Document.8">
                  <p:embed/>
                </p:oleObj>
              </mc:Choice>
              <mc:Fallback>
                <p:oleObj name="Document" r:id="rId2" imgW="2416320" imgH="81648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225" y="2598738"/>
                        <a:ext cx="2620963"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38" name="Rectangle 6"/>
          <p:cNvSpPr>
            <a:spLocks noChangeArrowheads="1"/>
          </p:cNvSpPr>
          <p:nvPr/>
        </p:nvSpPr>
        <p:spPr bwMode="auto">
          <a:xfrm>
            <a:off x="4699000" y="2193925"/>
            <a:ext cx="24892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dirty="0">
                <a:latin typeface="Times New Roman" pitchFamily="18" charset="0"/>
              </a:rPr>
              <a:t>S(name, dept)</a:t>
            </a:r>
          </a:p>
        </p:txBody>
      </p:sp>
      <p:graphicFrame>
        <p:nvGraphicFramePr>
          <p:cNvPr id="402439" name="Object 7"/>
          <p:cNvGraphicFramePr>
            <a:graphicFrameLocks noChangeAspect="1"/>
          </p:cNvGraphicFramePr>
          <p:nvPr/>
        </p:nvGraphicFramePr>
        <p:xfrm>
          <a:off x="4600575" y="2589213"/>
          <a:ext cx="2811463" cy="950912"/>
        </p:xfrm>
        <a:graphic>
          <a:graphicData uri="http://schemas.openxmlformats.org/presentationml/2006/ole">
            <mc:AlternateContent xmlns:mc="http://schemas.openxmlformats.org/markup-compatibility/2006">
              <mc:Choice xmlns:v="urn:schemas-microsoft-com:vml" Requires="v">
                <p:oleObj name="Document" r:id="rId4" imgW="2416320" imgH="816480" progId="Word.Document.8">
                  <p:embed/>
                </p:oleObj>
              </mc:Choice>
              <mc:Fallback>
                <p:oleObj name="Document" r:id="rId4" imgW="2416320" imgH="816480"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0575" y="2589213"/>
                        <a:ext cx="2811463" cy="95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2440" name="Object 8"/>
          <p:cNvGraphicFramePr>
            <a:graphicFrameLocks noChangeAspect="1"/>
          </p:cNvGraphicFramePr>
          <p:nvPr/>
        </p:nvGraphicFramePr>
        <p:xfrm>
          <a:off x="657225" y="4154488"/>
          <a:ext cx="2597150" cy="1101725"/>
        </p:xfrm>
        <a:graphic>
          <a:graphicData uri="http://schemas.openxmlformats.org/presentationml/2006/ole">
            <mc:AlternateContent xmlns:mc="http://schemas.openxmlformats.org/markup-compatibility/2006">
              <mc:Choice xmlns:v="urn:schemas-microsoft-com:vml" Requires="v">
                <p:oleObj name="Document" r:id="rId6" imgW="2416320" imgH="1030680" progId="Word.Document.8">
                  <p:embed/>
                </p:oleObj>
              </mc:Choice>
              <mc:Fallback>
                <p:oleObj name="Document" r:id="rId6" imgW="2416320" imgH="1030680" progId="Word.Document.8">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225" y="4154488"/>
                        <a:ext cx="2597150"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41" name="Rectangle 9"/>
          <p:cNvSpPr>
            <a:spLocks noChangeArrowheads="1"/>
          </p:cNvSpPr>
          <p:nvPr/>
        </p:nvSpPr>
        <p:spPr bwMode="auto">
          <a:xfrm>
            <a:off x="1333500" y="3640138"/>
            <a:ext cx="892175" cy="519112"/>
          </a:xfrm>
          <a:prstGeom prst="rect">
            <a:avLst/>
          </a:prstGeom>
          <a:noFill/>
          <a:ln w="19050">
            <a:noFill/>
            <a:miter lim="800000"/>
            <a:headEnd/>
            <a:tailEnd/>
          </a:ln>
          <a:effectLst/>
        </p:spPr>
        <p:txBody>
          <a:bodyPr wrap="none">
            <a:spAutoFit/>
          </a:bodyPr>
          <a:lstStyle/>
          <a:p>
            <a:r>
              <a:rPr lang="en-US" sz="2800" b="0" dirty="0">
                <a:latin typeface="Times New Roman" pitchFamily="18" charset="0"/>
                <a:sym typeface="Symbol" pitchFamily="18" charset="2"/>
              </a:rPr>
              <a:t>RS</a:t>
            </a:r>
          </a:p>
        </p:txBody>
      </p:sp>
      <p:graphicFrame>
        <p:nvGraphicFramePr>
          <p:cNvPr id="402442" name="Object 10"/>
          <p:cNvGraphicFramePr>
            <a:graphicFrameLocks noChangeAspect="1"/>
          </p:cNvGraphicFramePr>
          <p:nvPr/>
        </p:nvGraphicFramePr>
        <p:xfrm>
          <a:off x="3367088" y="4173538"/>
          <a:ext cx="2506662" cy="628650"/>
        </p:xfrm>
        <a:graphic>
          <a:graphicData uri="http://schemas.openxmlformats.org/presentationml/2006/ole">
            <mc:AlternateContent xmlns:mc="http://schemas.openxmlformats.org/markup-compatibility/2006">
              <mc:Choice xmlns:v="urn:schemas-microsoft-com:vml" Requires="v">
                <p:oleObj name="Document" r:id="rId8" imgW="2416320" imgH="602640" progId="Word.Document.8">
                  <p:embed/>
                </p:oleObj>
              </mc:Choice>
              <mc:Fallback>
                <p:oleObj name="Document" r:id="rId8" imgW="2416320" imgH="602640" progId="Word.Document.8">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7088" y="4173538"/>
                        <a:ext cx="2506662"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43" name="Rectangle 11"/>
          <p:cNvSpPr>
            <a:spLocks noChangeArrowheads="1"/>
          </p:cNvSpPr>
          <p:nvPr/>
        </p:nvSpPr>
        <p:spPr bwMode="auto">
          <a:xfrm>
            <a:off x="4013200" y="3627438"/>
            <a:ext cx="1069975" cy="519112"/>
          </a:xfrm>
          <a:prstGeom prst="rect">
            <a:avLst/>
          </a:prstGeom>
          <a:noFill/>
          <a:ln w="19050">
            <a:noFill/>
            <a:miter lim="800000"/>
            <a:headEnd/>
            <a:tailEnd/>
          </a:ln>
          <a:effectLst/>
        </p:spPr>
        <p:txBody>
          <a:bodyPr wrap="none">
            <a:spAutoFit/>
          </a:bodyPr>
          <a:lstStyle/>
          <a:p>
            <a:r>
              <a:rPr lang="en-US" sz="2800" b="0" dirty="0">
                <a:latin typeface="Times New Roman" pitchFamily="18" charset="0"/>
                <a:sym typeface="Symbol" pitchFamily="18" charset="2"/>
              </a:rPr>
              <a:t>R  S</a:t>
            </a:r>
          </a:p>
        </p:txBody>
      </p:sp>
      <p:graphicFrame>
        <p:nvGraphicFramePr>
          <p:cNvPr id="402444" name="Object 12"/>
          <p:cNvGraphicFramePr>
            <a:graphicFrameLocks noChangeAspect="1"/>
          </p:cNvGraphicFramePr>
          <p:nvPr/>
        </p:nvGraphicFramePr>
        <p:xfrm>
          <a:off x="6080125" y="4154488"/>
          <a:ext cx="2597150" cy="1101725"/>
        </p:xfrm>
        <a:graphic>
          <a:graphicData uri="http://schemas.openxmlformats.org/presentationml/2006/ole">
            <mc:AlternateContent xmlns:mc="http://schemas.openxmlformats.org/markup-compatibility/2006">
              <mc:Choice xmlns:v="urn:schemas-microsoft-com:vml" Requires="v">
                <p:oleObj name="Document" r:id="rId10" imgW="2416320" imgH="1030320" progId="Word.Document.8">
                  <p:embed/>
                </p:oleObj>
              </mc:Choice>
              <mc:Fallback>
                <p:oleObj name="Document" r:id="rId10" imgW="2416320" imgH="1030320" progId="Word.Document.8">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80125" y="4154488"/>
                        <a:ext cx="2597150"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45" name="Rectangle 13"/>
          <p:cNvSpPr>
            <a:spLocks noChangeArrowheads="1"/>
          </p:cNvSpPr>
          <p:nvPr/>
        </p:nvSpPr>
        <p:spPr bwMode="auto">
          <a:xfrm>
            <a:off x="6743700" y="3608388"/>
            <a:ext cx="738188" cy="519112"/>
          </a:xfrm>
          <a:prstGeom prst="rect">
            <a:avLst/>
          </a:prstGeom>
          <a:noFill/>
          <a:ln w="19050">
            <a:noFill/>
            <a:miter lim="800000"/>
            <a:headEnd/>
            <a:tailEnd/>
          </a:ln>
          <a:effectLst/>
        </p:spPr>
        <p:txBody>
          <a:bodyPr wrap="none">
            <a:spAutoFit/>
          </a:bodyPr>
          <a:lstStyle/>
          <a:p>
            <a:r>
              <a:rPr lang="en-US" sz="2800" b="0" dirty="0">
                <a:latin typeface="Times New Roman" pitchFamily="18" charset="0"/>
                <a:sym typeface="Symbol" pitchFamily="18" charset="2"/>
              </a:rPr>
              <a:t>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24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24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24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243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24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24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24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24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24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2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P spid="402436" grpId="0"/>
      <p:bldP spid="402438" grpId="0"/>
      <p:bldP spid="402441" grpId="0"/>
      <p:bldP spid="402443" grpId="0"/>
      <p:bldP spid="4024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242888" y="1066800"/>
            <a:ext cx="8709025" cy="5172075"/>
          </a:xfrm>
        </p:spPr>
        <p:txBody>
          <a:bodyPr/>
          <a:lstStyle/>
          <a:p>
            <a:pPr marL="0" indent="0" eaLnBrk="1" hangingPunct="1">
              <a:buFontTx/>
              <a:buNone/>
            </a:pPr>
            <a:r>
              <a:rPr lang="en-GB" sz="2400" dirty="0">
                <a:latin typeface="+mj-lt"/>
              </a:rPr>
              <a:t>SELECT is used to obtain a subset of the </a:t>
            </a:r>
            <a:r>
              <a:rPr lang="en-GB" sz="2400" dirty="0" err="1">
                <a:latin typeface="+mj-lt"/>
              </a:rPr>
              <a:t>tuples</a:t>
            </a:r>
            <a:r>
              <a:rPr lang="en-GB" sz="2400" dirty="0">
                <a:latin typeface="+mj-lt"/>
              </a:rPr>
              <a:t> of a relation that satisfy a </a:t>
            </a:r>
            <a:r>
              <a:rPr lang="en-GB" sz="2400" i="1" dirty="0">
                <a:latin typeface="+mj-lt"/>
              </a:rPr>
              <a:t>select condition</a:t>
            </a:r>
            <a:r>
              <a:rPr lang="en-GB" sz="2400" dirty="0">
                <a:latin typeface="+mj-lt"/>
              </a:rPr>
              <a:t>.</a:t>
            </a:r>
          </a:p>
          <a:p>
            <a:pPr marL="0" indent="0" eaLnBrk="1" hangingPunct="1">
              <a:buFontTx/>
              <a:buNone/>
            </a:pPr>
            <a:endParaRPr lang="en-GB" sz="2400" dirty="0">
              <a:latin typeface="+mj-lt"/>
            </a:endParaRPr>
          </a:p>
          <a:p>
            <a:pPr marL="0" indent="0" eaLnBrk="1" hangingPunct="1">
              <a:buFontTx/>
              <a:buNone/>
            </a:pPr>
            <a:r>
              <a:rPr lang="en-GB" sz="2400" dirty="0">
                <a:latin typeface="+mj-lt"/>
              </a:rPr>
              <a:t>For example, find all employees born after 1st Jan 1950:</a:t>
            </a:r>
          </a:p>
          <a:p>
            <a:pPr marL="0" indent="0" eaLnBrk="1" hangingPunct="1">
              <a:buFontTx/>
              <a:buNone/>
            </a:pPr>
            <a:r>
              <a:rPr lang="en-GB" sz="2400" dirty="0">
                <a:latin typeface="+mj-lt"/>
              </a:rPr>
              <a:t>	SELECT </a:t>
            </a:r>
            <a:r>
              <a:rPr lang="en-GB" sz="2400" baseline="-25000" dirty="0">
                <a:latin typeface="+mj-lt"/>
              </a:rPr>
              <a:t>dob &gt; ’01/JAN/1950’</a:t>
            </a:r>
            <a:r>
              <a:rPr lang="en-GB" sz="2400" dirty="0">
                <a:latin typeface="+mj-lt"/>
              </a:rPr>
              <a:t> (employee)</a:t>
            </a:r>
          </a:p>
          <a:p>
            <a:pPr marL="0" indent="0" eaLnBrk="1" hangingPunct="1">
              <a:buFontTx/>
              <a:buNone/>
            </a:pPr>
            <a:endParaRPr lang="en-GB" sz="700" dirty="0">
              <a:latin typeface="+mj-lt"/>
            </a:endParaRPr>
          </a:p>
          <a:p>
            <a:pPr marL="0" indent="0" eaLnBrk="1" hangingPunct="1">
              <a:buFontTx/>
              <a:buNone/>
            </a:pPr>
            <a:r>
              <a:rPr lang="en-GB" sz="1800" dirty="0">
                <a:latin typeface="+mj-lt"/>
              </a:rPr>
              <a:t>				or</a:t>
            </a:r>
          </a:p>
          <a:p>
            <a:pPr marL="0" indent="0" eaLnBrk="1" hangingPunct="1">
              <a:buFontTx/>
              <a:buNone/>
            </a:pPr>
            <a:endParaRPr lang="en-GB" sz="100" dirty="0">
              <a:latin typeface="+mj-lt"/>
            </a:endParaRPr>
          </a:p>
          <a:p>
            <a:pPr marL="0" indent="0" eaLnBrk="1" hangingPunct="1">
              <a:buFontTx/>
              <a:buNone/>
            </a:pPr>
            <a:r>
              <a:rPr lang="en-US" sz="2400" dirty="0">
                <a:latin typeface="+mj-lt"/>
              </a:rPr>
              <a:t>		</a:t>
            </a:r>
            <a:r>
              <a:rPr lang="el-GR" sz="2400" dirty="0">
                <a:latin typeface="+mj-lt"/>
              </a:rPr>
              <a:t>σ</a:t>
            </a:r>
            <a:r>
              <a:rPr lang="en-GB" sz="2400" baseline="-25000" dirty="0">
                <a:latin typeface="+mj-lt"/>
              </a:rPr>
              <a:t> dob &gt; ’01/JAN/1950’</a:t>
            </a:r>
            <a:r>
              <a:rPr lang="en-GB" sz="2400" dirty="0">
                <a:latin typeface="+mj-lt"/>
              </a:rPr>
              <a:t> (employee)</a:t>
            </a:r>
          </a:p>
          <a:p>
            <a:pPr marL="0" indent="0" eaLnBrk="1" hangingPunct="1">
              <a:buFontTx/>
              <a:buNone/>
            </a:pPr>
            <a:endParaRPr lang="en-GB" sz="2400" dirty="0">
              <a:latin typeface="+mj-lt"/>
            </a:endParaRPr>
          </a:p>
          <a:p>
            <a:pPr marL="0" indent="0" eaLnBrk="1" hangingPunct="1">
              <a:buFontTx/>
              <a:buNone/>
            </a:pPr>
            <a:r>
              <a:rPr lang="en-GB" sz="2400" dirty="0">
                <a:latin typeface="+mj-lt"/>
              </a:rPr>
              <a:t>Conditions can be combined together using ^ (AND) and v (OR). For example, all employees in department 1 called `Smith':</a:t>
            </a:r>
          </a:p>
          <a:p>
            <a:pPr marL="0" indent="0" eaLnBrk="1" hangingPunct="1">
              <a:buFontTx/>
              <a:buNone/>
            </a:pPr>
            <a:r>
              <a:rPr lang="en-GB" sz="2400" dirty="0">
                <a:latin typeface="+mj-lt"/>
              </a:rPr>
              <a:t>             </a:t>
            </a:r>
            <a:r>
              <a:rPr lang="en-GB" sz="3200" dirty="0">
                <a:latin typeface="+mj-lt"/>
              </a:rPr>
              <a:t>	</a:t>
            </a:r>
            <a:r>
              <a:rPr lang="el-GR" sz="3200" dirty="0">
                <a:latin typeface="+mj-lt"/>
              </a:rPr>
              <a:t>σ</a:t>
            </a:r>
            <a:r>
              <a:rPr lang="en-GB" sz="3200" dirty="0">
                <a:latin typeface="+mj-lt"/>
              </a:rPr>
              <a:t>  </a:t>
            </a:r>
            <a:r>
              <a:rPr lang="en-GB" sz="3200" baseline="-25000" dirty="0" err="1">
                <a:latin typeface="+mj-lt"/>
              </a:rPr>
              <a:t>depno</a:t>
            </a:r>
            <a:r>
              <a:rPr lang="en-GB" sz="3200" baseline="-25000" dirty="0">
                <a:latin typeface="+mj-lt"/>
              </a:rPr>
              <a:t> = 1 </a:t>
            </a:r>
            <a:r>
              <a:rPr lang="en-GB" sz="5400" b="1" baseline="-25000" dirty="0">
                <a:latin typeface="+mj-lt"/>
              </a:rPr>
              <a:t> ^  </a:t>
            </a:r>
            <a:r>
              <a:rPr lang="en-GB" sz="3200" baseline="-25000" dirty="0">
                <a:latin typeface="+mj-lt"/>
              </a:rPr>
              <a:t>surname = `Smith‘</a:t>
            </a:r>
            <a:r>
              <a:rPr lang="en-GB" sz="3200" dirty="0">
                <a:latin typeface="+mj-lt"/>
              </a:rPr>
              <a:t>  </a:t>
            </a:r>
            <a:r>
              <a:rPr lang="en-GB" sz="2400" dirty="0">
                <a:latin typeface="+mj-lt"/>
              </a:rPr>
              <a:t>(employee)</a:t>
            </a:r>
            <a:endParaRPr lang="en-GB" sz="3200" dirty="0">
              <a:latin typeface="+mj-lt"/>
            </a:endParaRPr>
          </a:p>
          <a:p>
            <a:pPr marL="0" indent="0" eaLnBrk="1" hangingPunct="1">
              <a:buFontTx/>
              <a:buNone/>
            </a:pPr>
            <a:endParaRPr lang="en-GB" sz="2400" dirty="0">
              <a:latin typeface="+mj-lt"/>
            </a:endParaRPr>
          </a:p>
          <a:p>
            <a:pPr marL="0" indent="0" eaLnBrk="1" hangingPunct="1">
              <a:buFontTx/>
              <a:buNone/>
            </a:pPr>
            <a:endParaRPr lang="en-GB" sz="2400" dirty="0">
              <a:latin typeface="+mj-lt"/>
            </a:endParaRPr>
          </a:p>
        </p:txBody>
      </p:sp>
      <p:sp>
        <p:nvSpPr>
          <p:cNvPr id="13315" name="Rectangle 3"/>
          <p:cNvSpPr>
            <a:spLocks noChangeArrowheads="1"/>
          </p:cNvSpPr>
          <p:nvPr/>
        </p:nvSpPr>
        <p:spPr bwMode="auto">
          <a:xfrm>
            <a:off x="3429000" y="57150"/>
            <a:ext cx="4429125"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Relational</a:t>
            </a:r>
            <a:r>
              <a:rPr lang="en-GB" sz="4000">
                <a:solidFill>
                  <a:srgbClr val="FFFF00"/>
                </a:solidFill>
                <a:latin typeface="Times New Roman" pitchFamily="18" charset="0"/>
              </a:rPr>
              <a:t> SELECT</a:t>
            </a:r>
            <a:endParaRPr lang="en-US" sz="4000">
              <a:solidFill>
                <a:srgbClr val="FFFF00"/>
              </a:solidFill>
              <a:latin typeface="Times New Roman"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207963" y="6375400"/>
            <a:ext cx="1905000" cy="314325"/>
          </a:xfrm>
          <a:prstGeom prst="rect">
            <a:avLst/>
          </a:prstGeom>
        </p:spPr>
        <p:txBody>
          <a:bodyPr/>
          <a:lstStyle/>
          <a:p>
            <a:r>
              <a:rPr lang="en-US"/>
              <a:t>Fall 2005</a:t>
            </a:r>
          </a:p>
        </p:txBody>
      </p:sp>
      <p:sp>
        <p:nvSpPr>
          <p:cNvPr id="304130" name="Rectangle 2"/>
          <p:cNvSpPr>
            <a:spLocks noGrp="1" noChangeArrowheads="1"/>
          </p:cNvSpPr>
          <p:nvPr>
            <p:ph type="title"/>
          </p:nvPr>
        </p:nvSpPr>
        <p:spPr>
          <a:xfrm>
            <a:off x="1143000" y="0"/>
            <a:ext cx="6938962" cy="812800"/>
          </a:xfrm>
          <a:noFill/>
          <a:ln/>
        </p:spPr>
        <p:txBody>
          <a:bodyPr lIns="92075" tIns="46038" rIns="92075" bIns="46038" anchor="ctr"/>
          <a:lstStyle/>
          <a:p>
            <a:r>
              <a:rPr lang="en-US" sz="4000" dirty="0">
                <a:solidFill>
                  <a:srgbClr val="FFFF00"/>
                </a:solidFill>
                <a:latin typeface="Times New Roman" pitchFamily="18" charset="0"/>
              </a:rPr>
              <a:t>Relational Model</a:t>
            </a:r>
          </a:p>
        </p:txBody>
      </p:sp>
      <p:sp>
        <p:nvSpPr>
          <p:cNvPr id="304131" name="Rectangle 3"/>
          <p:cNvSpPr>
            <a:spLocks noGrp="1" noChangeArrowheads="1"/>
          </p:cNvSpPr>
          <p:nvPr>
            <p:ph type="body" idx="1"/>
          </p:nvPr>
        </p:nvSpPr>
        <p:spPr>
          <a:xfrm>
            <a:off x="711200" y="1143000"/>
            <a:ext cx="8013700" cy="5045075"/>
          </a:xfrm>
          <a:noFill/>
          <a:ln/>
        </p:spPr>
        <p:txBody>
          <a:bodyPr lIns="92075" tIns="46038" rIns="92075" bIns="46038"/>
          <a:lstStyle/>
          <a:p>
            <a:r>
              <a:rPr lang="en-US" sz="2400" dirty="0"/>
              <a:t>Main idea:</a:t>
            </a:r>
          </a:p>
          <a:p>
            <a:pPr lvl="1"/>
            <a:r>
              <a:rPr lang="en-US" dirty="0"/>
              <a:t>Table: relation</a:t>
            </a:r>
          </a:p>
          <a:p>
            <a:pPr lvl="1"/>
            <a:r>
              <a:rPr lang="en-US" dirty="0"/>
              <a:t>Column header: attribute</a:t>
            </a:r>
          </a:p>
          <a:p>
            <a:pPr lvl="1"/>
            <a:r>
              <a:rPr lang="en-US" dirty="0"/>
              <a:t>Row: </a:t>
            </a:r>
            <a:r>
              <a:rPr lang="en-US" dirty="0" err="1"/>
              <a:t>tuple</a:t>
            </a:r>
            <a:endParaRPr lang="en-US" dirty="0"/>
          </a:p>
          <a:p>
            <a:r>
              <a:rPr lang="en-US" sz="2400" dirty="0"/>
              <a:t>Relational schema: </a:t>
            </a:r>
            <a:r>
              <a:rPr lang="en-US" sz="2400" b="1" dirty="0">
                <a:solidFill>
                  <a:schemeClr val="folHlink"/>
                </a:solidFill>
              </a:rPr>
              <a:t>name(attributes)</a:t>
            </a:r>
          </a:p>
          <a:p>
            <a:pPr lvl="1"/>
            <a:r>
              <a:rPr lang="en-US" dirty="0"/>
              <a:t>Example: </a:t>
            </a:r>
            <a:r>
              <a:rPr lang="en-US" dirty="0">
                <a:solidFill>
                  <a:schemeClr val="folHlink"/>
                </a:solidFill>
              </a:rPr>
              <a:t>employee(</a:t>
            </a:r>
            <a:r>
              <a:rPr lang="en-US" dirty="0" err="1">
                <a:solidFill>
                  <a:schemeClr val="folHlink"/>
                </a:solidFill>
              </a:rPr>
              <a:t>ssno,name,salary</a:t>
            </a:r>
            <a:r>
              <a:rPr lang="en-US" dirty="0">
                <a:solidFill>
                  <a:schemeClr val="folHlink"/>
                </a:solidFill>
              </a:rPr>
              <a:t>)</a:t>
            </a:r>
          </a:p>
          <a:p>
            <a:r>
              <a:rPr lang="en-US" sz="2400" dirty="0"/>
              <a:t>Attributes:</a:t>
            </a:r>
          </a:p>
          <a:p>
            <a:pPr lvl="1"/>
            <a:r>
              <a:rPr lang="en-US" dirty="0"/>
              <a:t>Each attribute has a domain – domain constraint</a:t>
            </a:r>
          </a:p>
          <a:p>
            <a:pPr lvl="1"/>
            <a:r>
              <a:rPr lang="en-US" dirty="0"/>
              <a:t>Each attribute is </a:t>
            </a:r>
            <a:r>
              <a:rPr lang="en-US" dirty="0">
                <a:solidFill>
                  <a:schemeClr val="folHlink"/>
                </a:solidFill>
              </a:rPr>
              <a:t>atomic</a:t>
            </a:r>
            <a:r>
              <a:rPr lang="en-US" dirty="0"/>
              <a:t>: we cannot refer to or directly see a subpart of the value. </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body" idx="1"/>
          </p:nvPr>
        </p:nvSpPr>
        <p:spPr>
          <a:xfrm>
            <a:off x="622300" y="1549400"/>
            <a:ext cx="7861300" cy="584200"/>
          </a:xfrm>
          <a:noFill/>
          <a:ln/>
        </p:spPr>
        <p:txBody>
          <a:bodyPr lIns="92075" tIns="46038" rIns="92075" bIns="46038"/>
          <a:lstStyle/>
          <a:p>
            <a:pPr algn="ctr">
              <a:lnSpc>
                <a:spcPct val="90000"/>
              </a:lnSpc>
              <a:buFontTx/>
              <a:buNone/>
            </a:pPr>
            <a:r>
              <a:rPr lang="en-US" sz="3600" b="1" i="1">
                <a:solidFill>
                  <a:schemeClr val="folHlink"/>
                </a:solidFill>
                <a:latin typeface="Symbol" pitchFamily="18" charset="2"/>
              </a:rPr>
              <a:t>s</a:t>
            </a:r>
            <a:r>
              <a:rPr lang="en-US" sz="2800" b="1" i="1" baseline="-25000">
                <a:solidFill>
                  <a:schemeClr val="folHlink"/>
                </a:solidFill>
                <a:latin typeface="Times New Roman" pitchFamily="18" charset="0"/>
              </a:rPr>
              <a:t> c </a:t>
            </a:r>
            <a:r>
              <a:rPr lang="en-US" sz="2800" b="1" i="1">
                <a:solidFill>
                  <a:schemeClr val="folHlink"/>
                </a:solidFill>
                <a:latin typeface="Times New Roman" pitchFamily="18" charset="0"/>
              </a:rPr>
              <a:t>(R):</a:t>
            </a:r>
            <a:r>
              <a:rPr lang="en-US" sz="2800" i="1">
                <a:latin typeface="Times New Roman" pitchFamily="18" charset="0"/>
              </a:rPr>
              <a:t> </a:t>
            </a:r>
            <a:r>
              <a:rPr lang="en-US" sz="2800">
                <a:latin typeface="Times New Roman" pitchFamily="18" charset="0"/>
              </a:rPr>
              <a:t>return tuples in R that satisfy condition </a:t>
            </a:r>
            <a:r>
              <a:rPr lang="en-US" sz="2800" i="1">
                <a:latin typeface="Times New Roman" pitchFamily="18" charset="0"/>
              </a:rPr>
              <a:t>C.</a:t>
            </a:r>
            <a:endParaRPr lang="en-US" sz="2800">
              <a:latin typeface="Times New Roman" pitchFamily="18" charset="0"/>
            </a:endParaRPr>
          </a:p>
        </p:txBody>
      </p:sp>
      <p:sp>
        <p:nvSpPr>
          <p:cNvPr id="403459" name="Rectangle 3"/>
          <p:cNvSpPr>
            <a:spLocks noGrp="1" noChangeArrowheads="1"/>
          </p:cNvSpPr>
          <p:nvPr>
            <p:ph type="title"/>
          </p:nvPr>
        </p:nvSpPr>
        <p:spPr>
          <a:xfrm>
            <a:off x="533400" y="0"/>
            <a:ext cx="8229600" cy="1143000"/>
          </a:xfrm>
          <a:noFill/>
          <a:ln/>
        </p:spPr>
        <p:txBody>
          <a:bodyPr lIns="92075" tIns="46038" rIns="92075" bIns="46038" anchor="ctr"/>
          <a:lstStyle/>
          <a:p>
            <a:r>
              <a:rPr lang="en-US" sz="4000" b="1" dirty="0">
                <a:solidFill>
                  <a:srgbClr val="FFFF00"/>
                </a:solidFill>
              </a:rPr>
              <a:t>Selection </a:t>
            </a:r>
            <a:r>
              <a:rPr lang="en-US" sz="4000" b="1" i="1" dirty="0">
                <a:solidFill>
                  <a:srgbClr val="FFFF00"/>
                </a:solidFill>
                <a:latin typeface="Symbol" pitchFamily="18" charset="2"/>
              </a:rPr>
              <a:t>s</a:t>
            </a:r>
          </a:p>
        </p:txBody>
      </p:sp>
      <p:sp>
        <p:nvSpPr>
          <p:cNvPr id="403461" name="Rectangle 5"/>
          <p:cNvSpPr>
            <a:spLocks noChangeArrowheads="1"/>
          </p:cNvSpPr>
          <p:nvPr/>
        </p:nvSpPr>
        <p:spPr bwMode="auto">
          <a:xfrm>
            <a:off x="2146300" y="2447925"/>
            <a:ext cx="41529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(name, dept, salary)</a:t>
            </a:r>
          </a:p>
        </p:txBody>
      </p:sp>
      <p:graphicFrame>
        <p:nvGraphicFramePr>
          <p:cNvPr id="403462" name="Object 6"/>
          <p:cNvGraphicFramePr>
            <a:graphicFrameLocks noChangeAspect="1"/>
          </p:cNvGraphicFramePr>
          <p:nvPr/>
        </p:nvGraphicFramePr>
        <p:xfrm>
          <a:off x="2078038" y="2824163"/>
          <a:ext cx="4217987" cy="1509712"/>
        </p:xfrm>
        <a:graphic>
          <a:graphicData uri="http://schemas.openxmlformats.org/presentationml/2006/ole">
            <mc:AlternateContent xmlns:mc="http://schemas.openxmlformats.org/markup-compatibility/2006">
              <mc:Choice xmlns:v="urn:schemas-microsoft-com:vml" Requires="v">
                <p:oleObj name="Document" r:id="rId3" imgW="3615120" imgH="1459080" progId="Word.Document.8">
                  <p:embed/>
                </p:oleObj>
              </mc:Choice>
              <mc:Fallback>
                <p:oleObj name="Document" r:id="rId3" imgW="3615120" imgH="14590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038" y="2824163"/>
                        <a:ext cx="4217987" cy="1509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3463" name="Rectangle 7"/>
          <p:cNvSpPr>
            <a:spLocks noChangeArrowheads="1"/>
          </p:cNvSpPr>
          <p:nvPr/>
        </p:nvSpPr>
        <p:spPr bwMode="auto">
          <a:xfrm>
            <a:off x="762000" y="4343400"/>
            <a:ext cx="2380780" cy="646331"/>
          </a:xfrm>
          <a:prstGeom prst="rect">
            <a:avLst/>
          </a:prstGeom>
          <a:noFill/>
          <a:ln w="19050">
            <a:noFill/>
            <a:miter lim="800000"/>
            <a:headEnd/>
            <a:tailEnd/>
          </a:ln>
          <a:effectLst/>
        </p:spPr>
        <p:txBody>
          <a:bodyPr wrap="none">
            <a:spAutoFit/>
          </a:bodyPr>
          <a:lstStyle/>
          <a:p>
            <a:r>
              <a:rPr lang="en-US" sz="3600" b="0" i="1" dirty="0">
                <a:latin typeface="Symbol" pitchFamily="18" charset="2"/>
              </a:rPr>
              <a:t>s</a:t>
            </a:r>
            <a:r>
              <a:rPr lang="en-US" sz="3600" b="0" i="1" baseline="-25000" dirty="0">
                <a:latin typeface="Times New Roman" pitchFamily="18" charset="0"/>
              </a:rPr>
              <a:t> </a:t>
            </a:r>
            <a:r>
              <a:rPr lang="en-US" sz="2400" b="0" i="1" baseline="-25000" dirty="0">
                <a:latin typeface="Times New Roman" pitchFamily="18" charset="0"/>
              </a:rPr>
              <a:t>salary&gt;35K</a:t>
            </a:r>
            <a:r>
              <a:rPr lang="en-US" sz="3600" b="0" i="1" baseline="-25000" dirty="0">
                <a:latin typeface="Times New Roman" pitchFamily="18" charset="0"/>
              </a:rPr>
              <a:t> </a:t>
            </a:r>
            <a:r>
              <a:rPr lang="en-US" sz="2400" b="0" i="1" dirty="0">
                <a:latin typeface="Times New Roman" pitchFamily="18" charset="0"/>
              </a:rPr>
              <a:t>(</a:t>
            </a:r>
            <a:r>
              <a:rPr lang="en-US" sz="2400" b="0" i="1" dirty="0" err="1">
                <a:latin typeface="Times New Roman" pitchFamily="18" charset="0"/>
              </a:rPr>
              <a:t>Emp</a:t>
            </a:r>
            <a:r>
              <a:rPr lang="en-US" sz="2400" b="0" i="1" dirty="0">
                <a:latin typeface="Times New Roman" pitchFamily="18" charset="0"/>
              </a:rPr>
              <a:t>)</a:t>
            </a:r>
          </a:p>
        </p:txBody>
      </p:sp>
      <p:graphicFrame>
        <p:nvGraphicFramePr>
          <p:cNvPr id="403464" name="Object 8"/>
          <p:cNvGraphicFramePr>
            <a:graphicFrameLocks noChangeAspect="1"/>
          </p:cNvGraphicFramePr>
          <p:nvPr/>
        </p:nvGraphicFramePr>
        <p:xfrm>
          <a:off x="406400" y="5094288"/>
          <a:ext cx="4057650" cy="965200"/>
        </p:xfrm>
        <a:graphic>
          <a:graphicData uri="http://schemas.openxmlformats.org/presentationml/2006/ole">
            <mc:AlternateContent xmlns:mc="http://schemas.openxmlformats.org/markup-compatibility/2006">
              <mc:Choice xmlns:v="urn:schemas-microsoft-com:vml" Requires="v">
                <p:oleObj name="Document" r:id="rId5" imgW="3615120" imgH="1030680" progId="Word.Document.8">
                  <p:embed/>
                </p:oleObj>
              </mc:Choice>
              <mc:Fallback>
                <p:oleObj name="Document" r:id="rId5" imgW="3615120" imgH="10306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400" y="5094288"/>
                        <a:ext cx="405765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3465" name="Rectangle 9"/>
          <p:cNvSpPr>
            <a:spLocks noChangeArrowheads="1"/>
          </p:cNvSpPr>
          <p:nvPr/>
        </p:nvSpPr>
        <p:spPr bwMode="auto">
          <a:xfrm>
            <a:off x="4687888" y="4465638"/>
            <a:ext cx="3978275" cy="523220"/>
          </a:xfrm>
          <a:prstGeom prst="rect">
            <a:avLst/>
          </a:prstGeom>
          <a:noFill/>
          <a:ln w="19050">
            <a:noFill/>
            <a:miter lim="800000"/>
            <a:headEnd/>
            <a:tailEnd/>
          </a:ln>
          <a:effectLst/>
        </p:spPr>
        <p:txBody>
          <a:bodyPr>
            <a:spAutoFit/>
          </a:bodyPr>
          <a:lstStyle/>
          <a:p>
            <a:r>
              <a:rPr lang="en-US" sz="2800" b="0" i="1" dirty="0">
                <a:latin typeface="Symbol" pitchFamily="18" charset="2"/>
              </a:rPr>
              <a:t>s</a:t>
            </a:r>
            <a:r>
              <a:rPr lang="en-US" sz="2800" b="0" i="1" baseline="-25000" dirty="0">
                <a:latin typeface="Times New Roman" pitchFamily="18" charset="0"/>
              </a:rPr>
              <a:t> dept=</a:t>
            </a:r>
            <a:r>
              <a:rPr lang="en-US" sz="2800" b="0" i="1" baseline="-25000" dirty="0" err="1">
                <a:latin typeface="Times New Roman" pitchFamily="18" charset="0"/>
              </a:rPr>
              <a:t>ics</a:t>
            </a:r>
            <a:r>
              <a:rPr lang="en-US" sz="2800" b="0" i="1" baseline="-25000" dirty="0">
                <a:latin typeface="Times New Roman" pitchFamily="18" charset="0"/>
              </a:rPr>
              <a:t> and salary&lt;40K </a:t>
            </a:r>
            <a:r>
              <a:rPr lang="en-US" sz="2800" b="0" i="1" dirty="0">
                <a:latin typeface="Times New Roman" pitchFamily="18" charset="0"/>
              </a:rPr>
              <a:t>(</a:t>
            </a:r>
            <a:r>
              <a:rPr lang="en-US" sz="2800" b="0" i="1" dirty="0" err="1">
                <a:latin typeface="Times New Roman" pitchFamily="18" charset="0"/>
              </a:rPr>
              <a:t>Emp</a:t>
            </a:r>
            <a:r>
              <a:rPr lang="en-US" sz="2800" b="0" i="1" dirty="0">
                <a:latin typeface="Times New Roman" pitchFamily="18" charset="0"/>
              </a:rPr>
              <a:t>)</a:t>
            </a:r>
          </a:p>
        </p:txBody>
      </p:sp>
      <p:graphicFrame>
        <p:nvGraphicFramePr>
          <p:cNvPr id="403466" name="Object 10"/>
          <p:cNvGraphicFramePr>
            <a:graphicFrameLocks noChangeAspect="1"/>
          </p:cNvGraphicFramePr>
          <p:nvPr/>
        </p:nvGraphicFramePr>
        <p:xfrm>
          <a:off x="4594225" y="5100638"/>
          <a:ext cx="4083050" cy="704850"/>
        </p:xfrm>
        <a:graphic>
          <a:graphicData uri="http://schemas.openxmlformats.org/presentationml/2006/ole">
            <mc:AlternateContent xmlns:mc="http://schemas.openxmlformats.org/markup-compatibility/2006">
              <mc:Choice xmlns:v="urn:schemas-microsoft-com:vml" Requires="v">
                <p:oleObj name="Document" r:id="rId7" imgW="3615120" imgH="653760" progId="Word.Document.8">
                  <p:embed/>
                </p:oleObj>
              </mc:Choice>
              <mc:Fallback>
                <p:oleObj name="Document" r:id="rId7" imgW="3615120" imgH="65376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94225" y="5100638"/>
                        <a:ext cx="4083050"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242888" y="1052513"/>
            <a:ext cx="8709025" cy="5186362"/>
          </a:xfrm>
        </p:spPr>
        <p:txBody>
          <a:bodyPr/>
          <a:lstStyle/>
          <a:p>
            <a:pPr marL="0" indent="0" algn="just" eaLnBrk="1" hangingPunct="1">
              <a:buFontTx/>
              <a:buNone/>
            </a:pPr>
            <a:r>
              <a:rPr lang="en-GB" dirty="0"/>
              <a:t>The PROJECT operation is used to select a </a:t>
            </a:r>
            <a:r>
              <a:rPr lang="en-GB" b="1" dirty="0"/>
              <a:t>subset of the attributes</a:t>
            </a:r>
            <a:r>
              <a:rPr lang="en-GB" dirty="0"/>
              <a:t> of a relation by specifying the names of the required attributes.</a:t>
            </a:r>
          </a:p>
          <a:p>
            <a:pPr marL="0" indent="0" algn="just" eaLnBrk="1" hangingPunct="1">
              <a:buFontTx/>
              <a:buNone/>
            </a:pPr>
            <a:endParaRPr lang="en-GB" dirty="0"/>
          </a:p>
          <a:p>
            <a:pPr marL="0" indent="0" algn="just" eaLnBrk="1" hangingPunct="1">
              <a:buFontTx/>
              <a:buNone/>
            </a:pPr>
            <a:r>
              <a:rPr lang="en-GB" dirty="0"/>
              <a:t>For example, to get a list of all employees with their salary</a:t>
            </a:r>
          </a:p>
          <a:p>
            <a:pPr marL="0" indent="0" algn="just" eaLnBrk="1" hangingPunct="1">
              <a:buFontTx/>
              <a:buNone/>
            </a:pPr>
            <a:r>
              <a:rPr lang="en-GB" dirty="0"/>
              <a:t>	PROJECT </a:t>
            </a:r>
            <a:r>
              <a:rPr lang="en-GB" baseline="-25000" dirty="0" err="1"/>
              <a:t>ename</a:t>
            </a:r>
            <a:r>
              <a:rPr lang="en-GB" baseline="-25000" dirty="0"/>
              <a:t>, salary</a:t>
            </a:r>
            <a:r>
              <a:rPr lang="en-GB" dirty="0"/>
              <a:t> (employee)</a:t>
            </a:r>
          </a:p>
          <a:p>
            <a:pPr marL="0" indent="0" algn="just" eaLnBrk="1" hangingPunct="1">
              <a:buFontTx/>
              <a:buNone/>
            </a:pPr>
            <a:endParaRPr lang="en-GB" dirty="0"/>
          </a:p>
          <a:p>
            <a:pPr marL="0" indent="0" algn="just" eaLnBrk="1" hangingPunct="1">
              <a:buFontTx/>
              <a:buNone/>
            </a:pPr>
            <a:r>
              <a:rPr lang="en-GB" sz="1800" dirty="0"/>
              <a:t>				OR</a:t>
            </a:r>
            <a:endParaRPr lang="en-GB" dirty="0"/>
          </a:p>
          <a:p>
            <a:pPr marL="0" indent="0" algn="just" eaLnBrk="1" hangingPunct="1">
              <a:buFontTx/>
              <a:buNone/>
            </a:pPr>
            <a:r>
              <a:rPr lang="en-GB" dirty="0"/>
              <a:t>		</a:t>
            </a:r>
            <a:r>
              <a:rPr lang="el-GR" dirty="0"/>
              <a:t>π</a:t>
            </a:r>
            <a:r>
              <a:rPr lang="en-GB" baseline="-25000" dirty="0" err="1"/>
              <a:t>ename</a:t>
            </a:r>
            <a:r>
              <a:rPr lang="en-GB" baseline="-25000" dirty="0"/>
              <a:t>, salary</a:t>
            </a:r>
            <a:r>
              <a:rPr lang="en-GB" dirty="0"/>
              <a:t>(employee)</a:t>
            </a:r>
          </a:p>
        </p:txBody>
      </p:sp>
      <p:sp>
        <p:nvSpPr>
          <p:cNvPr id="14339" name="Rectangle 3"/>
          <p:cNvSpPr>
            <a:spLocks noChangeArrowheads="1"/>
          </p:cNvSpPr>
          <p:nvPr/>
        </p:nvSpPr>
        <p:spPr bwMode="auto">
          <a:xfrm>
            <a:off x="3048000" y="60325"/>
            <a:ext cx="4953000"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Relational PROJECT</a:t>
            </a:r>
            <a:endParaRPr lang="en-US" sz="4000">
              <a:solidFill>
                <a:srgbClr val="FFFF00"/>
              </a:solidFill>
              <a:latin typeface="Avant Garde"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685800" y="152400"/>
            <a:ext cx="7391400" cy="800100"/>
          </a:xfrm>
          <a:noFill/>
          <a:ln/>
        </p:spPr>
        <p:txBody>
          <a:bodyPr lIns="92075" tIns="46038" rIns="92075" bIns="46038" anchor="ctr"/>
          <a:lstStyle/>
          <a:p>
            <a:r>
              <a:rPr lang="en-US" sz="4000" b="1" dirty="0">
                <a:solidFill>
                  <a:srgbClr val="FFFF00"/>
                </a:solidFill>
              </a:rPr>
              <a:t>Projection </a:t>
            </a:r>
            <a:r>
              <a:rPr lang="en-US" sz="4000" b="1" dirty="0">
                <a:solidFill>
                  <a:srgbClr val="FFFF00"/>
                </a:solidFill>
                <a:sym typeface="Symbol" pitchFamily="18" charset="2"/>
              </a:rPr>
              <a:t></a:t>
            </a:r>
          </a:p>
        </p:txBody>
      </p:sp>
      <p:sp>
        <p:nvSpPr>
          <p:cNvPr id="405507" name="Rectangle 3"/>
          <p:cNvSpPr>
            <a:spLocks noGrp="1" noChangeArrowheads="1"/>
          </p:cNvSpPr>
          <p:nvPr>
            <p:ph type="body" idx="1"/>
          </p:nvPr>
        </p:nvSpPr>
        <p:spPr>
          <a:xfrm>
            <a:off x="393700" y="1555750"/>
            <a:ext cx="8293100" cy="635000"/>
          </a:xfrm>
          <a:noFill/>
          <a:ln/>
        </p:spPr>
        <p:txBody>
          <a:bodyPr lIns="92075" tIns="46038" rIns="92075" bIns="46038"/>
          <a:lstStyle/>
          <a:p>
            <a:pPr>
              <a:buFontTx/>
              <a:buNone/>
            </a:pPr>
            <a:r>
              <a:rPr lang="en-US" sz="2800">
                <a:solidFill>
                  <a:schemeClr val="folHlink"/>
                </a:solidFill>
                <a:latin typeface="Times New Roman" pitchFamily="18" charset="0"/>
                <a:sym typeface="Symbol" pitchFamily="18" charset="2"/>
              </a:rPr>
              <a:t></a:t>
            </a:r>
            <a:r>
              <a:rPr lang="en-US" sz="2800" baseline="-25000">
                <a:solidFill>
                  <a:schemeClr val="folHlink"/>
                </a:solidFill>
                <a:latin typeface="Times New Roman" pitchFamily="18" charset="0"/>
              </a:rPr>
              <a:t>A1,…,Ak</a:t>
            </a:r>
            <a:r>
              <a:rPr lang="en-US" sz="2800" i="1">
                <a:solidFill>
                  <a:schemeClr val="folHlink"/>
                </a:solidFill>
                <a:latin typeface="Times New Roman" pitchFamily="18" charset="0"/>
              </a:rPr>
              <a:t>(R)</a:t>
            </a:r>
            <a:r>
              <a:rPr lang="en-US" sz="2800">
                <a:solidFill>
                  <a:schemeClr val="folHlink"/>
                </a:solidFill>
                <a:latin typeface="Times New Roman" pitchFamily="18" charset="0"/>
              </a:rPr>
              <a:t>:</a:t>
            </a:r>
            <a:r>
              <a:rPr lang="en-US" sz="2800">
                <a:latin typeface="Times New Roman" pitchFamily="18" charset="0"/>
              </a:rPr>
              <a:t> pick columns of attributes A1,…,Ak of R.</a:t>
            </a:r>
          </a:p>
        </p:txBody>
      </p:sp>
      <p:sp>
        <p:nvSpPr>
          <p:cNvPr id="405508" name="Rectangle 4"/>
          <p:cNvSpPr>
            <a:spLocks noChangeArrowheads="1"/>
          </p:cNvSpPr>
          <p:nvPr/>
        </p:nvSpPr>
        <p:spPr bwMode="auto">
          <a:xfrm>
            <a:off x="2108200" y="2143125"/>
            <a:ext cx="41529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(name, dept, salary)</a:t>
            </a:r>
          </a:p>
        </p:txBody>
      </p:sp>
      <p:sp>
        <p:nvSpPr>
          <p:cNvPr id="405509" name="Rectangle 5"/>
          <p:cNvSpPr>
            <a:spLocks noChangeArrowheads="1"/>
          </p:cNvSpPr>
          <p:nvPr/>
        </p:nvSpPr>
        <p:spPr bwMode="auto">
          <a:xfrm>
            <a:off x="1058863" y="3997325"/>
            <a:ext cx="2424112" cy="519113"/>
          </a:xfrm>
          <a:prstGeom prst="rect">
            <a:avLst/>
          </a:prstGeom>
          <a:noFill/>
          <a:ln w="19050">
            <a:noFill/>
            <a:miter lim="800000"/>
            <a:headEnd/>
            <a:tailEnd/>
          </a:ln>
          <a:effectLst/>
        </p:spPr>
        <p:txBody>
          <a:bodyPr wrap="none">
            <a:spAutoFit/>
          </a:bodyPr>
          <a:lstStyle/>
          <a:p>
            <a:r>
              <a:rPr lang="en-US" sz="2800" b="0">
                <a:latin typeface="Times New Roman" pitchFamily="18" charset="0"/>
                <a:sym typeface="Symbol" pitchFamily="18" charset="2"/>
              </a:rPr>
              <a:t></a:t>
            </a:r>
            <a:r>
              <a:rPr lang="en-US" sz="2800" b="0" i="1" baseline="-25000">
                <a:latin typeface="Times New Roman" pitchFamily="18" charset="0"/>
              </a:rPr>
              <a:t>name,dept </a:t>
            </a:r>
            <a:r>
              <a:rPr lang="en-US" sz="2800" b="0">
                <a:latin typeface="Times New Roman" pitchFamily="18" charset="0"/>
              </a:rPr>
              <a:t>(Emp)</a:t>
            </a:r>
          </a:p>
        </p:txBody>
      </p:sp>
      <p:graphicFrame>
        <p:nvGraphicFramePr>
          <p:cNvPr id="405510" name="Object 6"/>
          <p:cNvGraphicFramePr>
            <a:graphicFrameLocks noChangeAspect="1"/>
          </p:cNvGraphicFramePr>
          <p:nvPr/>
        </p:nvGraphicFramePr>
        <p:xfrm>
          <a:off x="2052638" y="2570163"/>
          <a:ext cx="4217987" cy="1509712"/>
        </p:xfrm>
        <a:graphic>
          <a:graphicData uri="http://schemas.openxmlformats.org/presentationml/2006/ole">
            <mc:AlternateContent xmlns:mc="http://schemas.openxmlformats.org/markup-compatibility/2006">
              <mc:Choice xmlns:v="urn:schemas-microsoft-com:vml" Requires="v">
                <p:oleObj name="Document" r:id="rId3" imgW="3615120" imgH="1459080" progId="Word.Document.8">
                  <p:embed/>
                </p:oleObj>
              </mc:Choice>
              <mc:Fallback>
                <p:oleObj name="Document" r:id="rId3" imgW="3615120" imgH="14590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2638" y="2570163"/>
                        <a:ext cx="4217987" cy="1509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5511" name="Object 7"/>
          <p:cNvGraphicFramePr>
            <a:graphicFrameLocks noChangeAspect="1"/>
          </p:cNvGraphicFramePr>
          <p:nvPr/>
        </p:nvGraphicFramePr>
        <p:xfrm>
          <a:off x="889000" y="4600575"/>
          <a:ext cx="3068638" cy="1676400"/>
        </p:xfrm>
        <a:graphic>
          <a:graphicData uri="http://schemas.openxmlformats.org/presentationml/2006/ole">
            <mc:AlternateContent xmlns:mc="http://schemas.openxmlformats.org/markup-compatibility/2006">
              <mc:Choice xmlns:v="urn:schemas-microsoft-com:vml" Requires="v">
                <p:oleObj name="Document" r:id="rId5" imgW="2416320" imgH="1458360" progId="Word.Document.8">
                  <p:embed/>
                </p:oleObj>
              </mc:Choice>
              <mc:Fallback>
                <p:oleObj name="Document" r:id="rId5" imgW="2416320" imgH="145836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9000" y="4600575"/>
                        <a:ext cx="3068638"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5512" name="Rectangle 8"/>
          <p:cNvSpPr>
            <a:spLocks noChangeArrowheads="1"/>
          </p:cNvSpPr>
          <p:nvPr/>
        </p:nvSpPr>
        <p:spPr bwMode="auto">
          <a:xfrm>
            <a:off x="5630863" y="3971925"/>
            <a:ext cx="1949450" cy="519113"/>
          </a:xfrm>
          <a:prstGeom prst="rect">
            <a:avLst/>
          </a:prstGeom>
          <a:noFill/>
          <a:ln w="19050">
            <a:noFill/>
            <a:miter lim="800000"/>
            <a:headEnd/>
            <a:tailEnd/>
          </a:ln>
          <a:effectLst/>
        </p:spPr>
        <p:txBody>
          <a:bodyPr wrap="none">
            <a:spAutoFit/>
          </a:bodyPr>
          <a:lstStyle/>
          <a:p>
            <a:r>
              <a:rPr lang="en-US" sz="2800" b="0">
                <a:latin typeface="Times New Roman" pitchFamily="18" charset="0"/>
                <a:sym typeface="Symbol" pitchFamily="18" charset="2"/>
              </a:rPr>
              <a:t></a:t>
            </a:r>
            <a:r>
              <a:rPr lang="en-US" sz="2800" b="0" i="1" baseline="-25000">
                <a:latin typeface="Times New Roman" pitchFamily="18" charset="0"/>
              </a:rPr>
              <a:t>name </a:t>
            </a:r>
            <a:r>
              <a:rPr lang="en-US" sz="2800" b="0">
                <a:latin typeface="Times New Roman" pitchFamily="18" charset="0"/>
              </a:rPr>
              <a:t>(Emp)</a:t>
            </a:r>
          </a:p>
        </p:txBody>
      </p:sp>
      <p:graphicFrame>
        <p:nvGraphicFramePr>
          <p:cNvPr id="405513" name="Object 9"/>
          <p:cNvGraphicFramePr>
            <a:graphicFrameLocks noChangeAspect="1"/>
          </p:cNvGraphicFramePr>
          <p:nvPr/>
        </p:nvGraphicFramePr>
        <p:xfrm>
          <a:off x="5753100" y="4552950"/>
          <a:ext cx="1411288" cy="1493838"/>
        </p:xfrm>
        <a:graphic>
          <a:graphicData uri="http://schemas.openxmlformats.org/presentationml/2006/ole">
            <mc:AlternateContent xmlns:mc="http://schemas.openxmlformats.org/markup-compatibility/2006">
              <mc:Choice xmlns:v="urn:schemas-microsoft-com:vml" Requires="v">
                <p:oleObj name="Document" r:id="rId7" imgW="1059120" imgH="1244520" progId="Word.Document.8">
                  <p:embed/>
                </p:oleObj>
              </mc:Choice>
              <mc:Fallback>
                <p:oleObj name="Document" r:id="rId7" imgW="1059120" imgH="124452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3100" y="4552950"/>
                        <a:ext cx="1411288" cy="1493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5514" name="Rectangle 10"/>
          <p:cNvSpPr>
            <a:spLocks noChangeArrowheads="1"/>
          </p:cNvSpPr>
          <p:nvPr/>
        </p:nvSpPr>
        <p:spPr bwMode="auto">
          <a:xfrm>
            <a:off x="4787900" y="5943600"/>
            <a:ext cx="3581400"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pPr>
            <a:r>
              <a:rPr lang="en-US" sz="1800" b="0">
                <a:latin typeface="Times New Roman" pitchFamily="18" charset="0"/>
              </a:rPr>
              <a:t>Duplicates (“Jack”) eliminated.</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242888" y="1066800"/>
            <a:ext cx="8709025" cy="5172075"/>
          </a:xfrm>
        </p:spPr>
        <p:txBody>
          <a:bodyPr/>
          <a:lstStyle/>
          <a:p>
            <a:pPr marL="0" indent="0" algn="just" eaLnBrk="1" hangingPunct="1">
              <a:buFontTx/>
              <a:buNone/>
            </a:pPr>
            <a:r>
              <a:rPr lang="en-GB" sz="3200"/>
              <a:t>The Cartesian Product is also an operator which works on two sets. It is sometimes called the CROSS PRODUCT or CROSS JOIN.</a:t>
            </a:r>
          </a:p>
          <a:p>
            <a:pPr marL="0" indent="0" algn="just" eaLnBrk="1" hangingPunct="1">
              <a:buFontTx/>
              <a:buNone/>
            </a:pPr>
            <a:endParaRPr lang="en-GB" sz="3200"/>
          </a:p>
          <a:p>
            <a:pPr marL="0" indent="0" algn="just" eaLnBrk="1" hangingPunct="1">
              <a:buFontTx/>
              <a:buNone/>
            </a:pPr>
            <a:r>
              <a:rPr lang="en-GB" sz="3200"/>
              <a:t>It combines the tuples of one relation with all the tuples of the other relation.</a:t>
            </a:r>
          </a:p>
          <a:p>
            <a:pPr marL="0" indent="0" eaLnBrk="1" hangingPunct="1">
              <a:buFontTx/>
              <a:buNone/>
            </a:pPr>
            <a:endParaRPr lang="en-GB" sz="3200"/>
          </a:p>
        </p:txBody>
      </p:sp>
      <p:sp>
        <p:nvSpPr>
          <p:cNvPr id="21507" name="Rectangle 3"/>
          <p:cNvSpPr>
            <a:spLocks noChangeArrowheads="1"/>
          </p:cNvSpPr>
          <p:nvPr/>
        </p:nvSpPr>
        <p:spPr bwMode="auto">
          <a:xfrm>
            <a:off x="2701925" y="55563"/>
            <a:ext cx="5738813"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CARTESIAN PRODUCT</a:t>
            </a:r>
            <a:endParaRPr lang="en-US" sz="4000">
              <a:solidFill>
                <a:srgbClr val="FFFF00"/>
              </a:solidFill>
              <a:latin typeface="Avant Garde"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914400" y="-152400"/>
            <a:ext cx="8229600" cy="1143000"/>
          </a:xfrm>
          <a:noFill/>
          <a:ln/>
        </p:spPr>
        <p:txBody>
          <a:bodyPr lIns="92075" tIns="46038" rIns="92075" bIns="46038" anchor="ctr"/>
          <a:lstStyle/>
          <a:p>
            <a:r>
              <a:rPr lang="en-US" b="1" dirty="0">
                <a:solidFill>
                  <a:srgbClr val="FFFF00"/>
                </a:solidFill>
              </a:rPr>
              <a:t>Cartesian Product: </a:t>
            </a:r>
            <a:r>
              <a:rPr lang="en-US" b="1" dirty="0">
                <a:solidFill>
                  <a:srgbClr val="FFFF00"/>
                </a:solidFill>
                <a:sym typeface="Symbol" pitchFamily="18" charset="2"/>
              </a:rPr>
              <a:t></a:t>
            </a:r>
            <a:endParaRPr lang="en-US" b="1" dirty="0">
              <a:solidFill>
                <a:srgbClr val="FFFF00"/>
              </a:solidFill>
            </a:endParaRPr>
          </a:p>
        </p:txBody>
      </p:sp>
      <p:sp>
        <p:nvSpPr>
          <p:cNvPr id="407555" name="Rectangle 3"/>
          <p:cNvSpPr>
            <a:spLocks noGrp="1" noChangeArrowheads="1"/>
          </p:cNvSpPr>
          <p:nvPr>
            <p:ph type="body" idx="1"/>
          </p:nvPr>
        </p:nvSpPr>
        <p:spPr>
          <a:xfrm>
            <a:off x="438150" y="1533525"/>
            <a:ext cx="7897813" cy="587375"/>
          </a:xfrm>
          <a:noFill/>
          <a:ln/>
        </p:spPr>
        <p:txBody>
          <a:bodyPr lIns="92075" tIns="46038" rIns="92075" bIns="46038"/>
          <a:lstStyle/>
          <a:p>
            <a:pPr algn="ctr">
              <a:buFontTx/>
              <a:buNone/>
            </a:pPr>
            <a:r>
              <a:rPr lang="en-US" sz="2800">
                <a:solidFill>
                  <a:schemeClr val="folHlink"/>
                </a:solidFill>
                <a:latin typeface="Times New Roman" pitchFamily="18" charset="0"/>
              </a:rPr>
              <a:t>R </a:t>
            </a:r>
            <a:r>
              <a:rPr lang="en-US" sz="2800" b="1">
                <a:solidFill>
                  <a:schemeClr val="folHlink"/>
                </a:solidFill>
                <a:sym typeface="Symbol" pitchFamily="18" charset="2"/>
              </a:rPr>
              <a:t></a:t>
            </a:r>
            <a:r>
              <a:rPr lang="en-US" sz="2800">
                <a:solidFill>
                  <a:schemeClr val="folHlink"/>
                </a:solidFill>
                <a:latin typeface="Times New Roman" pitchFamily="18" charset="0"/>
              </a:rPr>
              <a:t> S</a:t>
            </a:r>
            <a:r>
              <a:rPr lang="en-US" sz="2800">
                <a:latin typeface="Times New Roman" pitchFamily="18" charset="0"/>
              </a:rPr>
              <a:t>: pair each tuple r in R with each tuple s in S.</a:t>
            </a:r>
          </a:p>
        </p:txBody>
      </p:sp>
      <p:sp>
        <p:nvSpPr>
          <p:cNvPr id="407556" name="Rectangle 4"/>
          <p:cNvSpPr>
            <a:spLocks noChangeArrowheads="1"/>
          </p:cNvSpPr>
          <p:nvPr/>
        </p:nvSpPr>
        <p:spPr bwMode="auto">
          <a:xfrm>
            <a:off x="1397000" y="20288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(name, dept)</a:t>
            </a:r>
          </a:p>
        </p:txBody>
      </p:sp>
      <p:graphicFrame>
        <p:nvGraphicFramePr>
          <p:cNvPr id="407557" name="Object 5"/>
          <p:cNvGraphicFramePr>
            <a:graphicFrameLocks noChangeAspect="1"/>
          </p:cNvGraphicFramePr>
          <p:nvPr/>
        </p:nvGraphicFramePr>
        <p:xfrm>
          <a:off x="1304925" y="2420938"/>
          <a:ext cx="2620963" cy="973137"/>
        </p:xfrm>
        <a:graphic>
          <a:graphicData uri="http://schemas.openxmlformats.org/presentationml/2006/ole">
            <mc:AlternateContent xmlns:mc="http://schemas.openxmlformats.org/markup-compatibility/2006">
              <mc:Choice xmlns:v="urn:schemas-microsoft-com:vml" Requires="v">
                <p:oleObj name="Document" r:id="rId2" imgW="2416320" imgH="816480" progId="Word.Document.8">
                  <p:embed/>
                </p:oleObj>
              </mc:Choice>
              <mc:Fallback>
                <p:oleObj name="Document" r:id="rId2" imgW="2416320" imgH="81648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925" y="2420938"/>
                        <a:ext cx="2620963"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7558" name="Rectangle 6"/>
          <p:cNvSpPr>
            <a:spLocks noChangeArrowheads="1"/>
          </p:cNvSpPr>
          <p:nvPr/>
        </p:nvSpPr>
        <p:spPr bwMode="auto">
          <a:xfrm>
            <a:off x="5016500" y="20034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Contact(name, addr)</a:t>
            </a:r>
          </a:p>
        </p:txBody>
      </p:sp>
      <p:graphicFrame>
        <p:nvGraphicFramePr>
          <p:cNvPr id="407559" name="Object 7"/>
          <p:cNvGraphicFramePr>
            <a:graphicFrameLocks noChangeAspect="1"/>
          </p:cNvGraphicFramePr>
          <p:nvPr/>
        </p:nvGraphicFramePr>
        <p:xfrm>
          <a:off x="4922838" y="2400300"/>
          <a:ext cx="2598737" cy="1100138"/>
        </p:xfrm>
        <a:graphic>
          <a:graphicData uri="http://schemas.openxmlformats.org/presentationml/2006/ole">
            <mc:AlternateContent xmlns:mc="http://schemas.openxmlformats.org/markup-compatibility/2006">
              <mc:Choice xmlns:v="urn:schemas-microsoft-com:vml" Requires="v">
                <p:oleObj name="Document" r:id="rId4" imgW="2416320" imgH="1030680" progId="Word.Document.8">
                  <p:embed/>
                </p:oleObj>
              </mc:Choice>
              <mc:Fallback>
                <p:oleObj name="Document" r:id="rId4" imgW="2416320" imgH="1030680"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2838" y="2400300"/>
                        <a:ext cx="2598737" cy="1100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7560" name="Rectangle 8"/>
          <p:cNvSpPr>
            <a:spLocks noChangeArrowheads="1"/>
          </p:cNvSpPr>
          <p:nvPr/>
        </p:nvSpPr>
        <p:spPr bwMode="auto">
          <a:xfrm>
            <a:off x="2959100" y="3692525"/>
            <a:ext cx="24384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a:t>
            </a:r>
            <a:r>
              <a:rPr lang="en-US" sz="2000">
                <a:solidFill>
                  <a:schemeClr val="tx2"/>
                </a:solidFill>
                <a:latin typeface="Times New Roman" pitchFamily="18" charset="0"/>
                <a:sym typeface="Symbol" pitchFamily="18" charset="2"/>
              </a:rPr>
              <a:t></a:t>
            </a:r>
            <a:r>
              <a:rPr lang="en-US" sz="2000" b="0">
                <a:latin typeface="Times New Roman" pitchFamily="18" charset="0"/>
              </a:rPr>
              <a:t> Contact</a:t>
            </a:r>
          </a:p>
        </p:txBody>
      </p:sp>
      <p:graphicFrame>
        <p:nvGraphicFramePr>
          <p:cNvPr id="407561" name="Object 9"/>
          <p:cNvGraphicFramePr>
            <a:graphicFrameLocks noChangeAspect="1"/>
          </p:cNvGraphicFramePr>
          <p:nvPr/>
        </p:nvGraphicFramePr>
        <p:xfrm>
          <a:off x="1738313" y="4133850"/>
          <a:ext cx="4959350" cy="1836738"/>
        </p:xfrm>
        <a:graphic>
          <a:graphicData uri="http://schemas.openxmlformats.org/presentationml/2006/ole">
            <mc:AlternateContent xmlns:mc="http://schemas.openxmlformats.org/markup-compatibility/2006">
              <mc:Choice xmlns:v="urn:schemas-microsoft-com:vml" Requires="v">
                <p:oleObj name="Document" r:id="rId6" imgW="4496400" imgH="1673280" progId="Word.Document.8">
                  <p:embed/>
                </p:oleObj>
              </mc:Choice>
              <mc:Fallback>
                <p:oleObj name="Document" r:id="rId6" imgW="4496400" imgH="1673280" progId="Word.Document.8">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8313" y="4133850"/>
                        <a:ext cx="4959350" cy="183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242888" y="1143000"/>
            <a:ext cx="8709025" cy="5095875"/>
          </a:xfrm>
        </p:spPr>
        <p:txBody>
          <a:bodyPr/>
          <a:lstStyle/>
          <a:p>
            <a:pPr algn="just" eaLnBrk="1" hangingPunct="1">
              <a:lnSpc>
                <a:spcPct val="90000"/>
              </a:lnSpc>
            </a:pPr>
            <a:r>
              <a:rPr lang="en-GB" sz="2400" dirty="0"/>
              <a:t>JOIN is used to combine related </a:t>
            </a:r>
            <a:r>
              <a:rPr lang="en-GB" sz="2400" dirty="0" err="1"/>
              <a:t>tuples</a:t>
            </a:r>
            <a:r>
              <a:rPr lang="en-GB" sz="2400" dirty="0"/>
              <a:t> from two relations R and S.</a:t>
            </a:r>
          </a:p>
          <a:p>
            <a:pPr algn="just" eaLnBrk="1" hangingPunct="1">
              <a:lnSpc>
                <a:spcPct val="90000"/>
              </a:lnSpc>
            </a:pPr>
            <a:r>
              <a:rPr lang="en-GB" sz="2400" dirty="0"/>
              <a:t>In its simplest form the JOIN operator is just the cross product of the two relations and is represented as </a:t>
            </a:r>
            <a:r>
              <a:rPr lang="en-US" sz="2400" dirty="0"/>
              <a:t> (</a:t>
            </a:r>
            <a:r>
              <a:rPr lang="en-US" sz="2400" i="1" dirty="0"/>
              <a:t>R</a:t>
            </a:r>
            <a:r>
              <a:rPr lang="en-US" sz="2400" b="1" dirty="0"/>
              <a:t> ⋈</a:t>
            </a:r>
            <a:r>
              <a:rPr lang="en-US" sz="2400" dirty="0"/>
              <a:t> </a:t>
            </a:r>
            <a:r>
              <a:rPr lang="en-US" sz="2400" i="1" dirty="0"/>
              <a:t>S</a:t>
            </a:r>
            <a:r>
              <a:rPr lang="en-US" sz="2400" dirty="0"/>
              <a:t>)</a:t>
            </a:r>
            <a:r>
              <a:rPr lang="en-GB" sz="2400" dirty="0"/>
              <a:t>.</a:t>
            </a:r>
          </a:p>
          <a:p>
            <a:pPr algn="just" eaLnBrk="1" hangingPunct="1">
              <a:lnSpc>
                <a:spcPct val="90000"/>
              </a:lnSpc>
            </a:pPr>
            <a:endParaRPr lang="en-GB" sz="2400" dirty="0"/>
          </a:p>
          <a:p>
            <a:pPr algn="just" eaLnBrk="1" hangingPunct="1">
              <a:lnSpc>
                <a:spcPct val="90000"/>
              </a:lnSpc>
            </a:pPr>
            <a:r>
              <a:rPr lang="en-GB" sz="2400" dirty="0"/>
              <a:t>JOIN allows you to evaluate a join condition between the attributes of the relations on which the join is undertaken.</a:t>
            </a:r>
          </a:p>
          <a:p>
            <a:pPr algn="just" eaLnBrk="1" hangingPunct="1">
              <a:lnSpc>
                <a:spcPct val="90000"/>
              </a:lnSpc>
            </a:pPr>
            <a:endParaRPr lang="en-GB" sz="2400" dirty="0"/>
          </a:p>
          <a:p>
            <a:pPr eaLnBrk="1" hangingPunct="1">
              <a:lnSpc>
                <a:spcPct val="90000"/>
              </a:lnSpc>
              <a:buNone/>
            </a:pPr>
            <a:r>
              <a:rPr lang="en-GB" sz="2400" dirty="0"/>
              <a:t>The notation used is</a:t>
            </a:r>
            <a:endParaRPr lang="en-US" sz="2400" b="1" dirty="0"/>
          </a:p>
          <a:p>
            <a:pPr eaLnBrk="1" hangingPunct="1">
              <a:lnSpc>
                <a:spcPct val="90000"/>
              </a:lnSpc>
              <a:buFontTx/>
              <a:buNone/>
            </a:pPr>
            <a:r>
              <a:rPr lang="en-GB" sz="2400" dirty="0"/>
              <a:t>					  </a:t>
            </a:r>
            <a:r>
              <a:rPr lang="en-GB" sz="6000" dirty="0"/>
              <a:t>R </a:t>
            </a:r>
            <a:r>
              <a:rPr lang="en-US" sz="6600" b="1" dirty="0"/>
              <a:t>⋈</a:t>
            </a:r>
            <a:r>
              <a:rPr lang="en-GB" sz="6600" dirty="0"/>
              <a:t> </a:t>
            </a:r>
            <a:r>
              <a:rPr lang="en-GB" sz="6000" dirty="0"/>
              <a:t>S</a:t>
            </a:r>
            <a:endParaRPr lang="en-GB" sz="2400" dirty="0"/>
          </a:p>
          <a:p>
            <a:pPr eaLnBrk="1" hangingPunct="1">
              <a:lnSpc>
                <a:spcPct val="90000"/>
              </a:lnSpc>
              <a:buFontTx/>
              <a:buNone/>
            </a:pPr>
            <a:r>
              <a:rPr lang="en-GB" sz="2400" dirty="0"/>
              <a:t>					         </a:t>
            </a:r>
            <a:r>
              <a:rPr lang="en-GB" sz="1400" dirty="0"/>
              <a:t>Join Condition</a:t>
            </a:r>
            <a:endParaRPr lang="en-GB" sz="2400" dirty="0"/>
          </a:p>
        </p:txBody>
      </p:sp>
      <p:sp>
        <p:nvSpPr>
          <p:cNvPr id="23555" name="Rectangle 3"/>
          <p:cNvSpPr>
            <a:spLocks noChangeArrowheads="1"/>
          </p:cNvSpPr>
          <p:nvPr/>
        </p:nvSpPr>
        <p:spPr bwMode="auto">
          <a:xfrm>
            <a:off x="4419600" y="439738"/>
            <a:ext cx="866775" cy="228600"/>
          </a:xfrm>
          <a:prstGeom prst="rect">
            <a:avLst/>
          </a:prstGeom>
          <a:noFill/>
          <a:ln w="12700">
            <a:noFill/>
            <a:miter lim="800000"/>
            <a:headEnd/>
            <a:tailEnd/>
          </a:ln>
        </p:spPr>
        <p:txBody>
          <a:bodyPr wrap="none">
            <a:spAutoFit/>
          </a:bodyPr>
          <a:lstStyle/>
          <a:p>
            <a:r>
              <a:rPr lang="en-GB" sz="900">
                <a:solidFill>
                  <a:schemeClr val="tx2"/>
                </a:solidFill>
                <a:latin typeface="Times New Roman" pitchFamily="18" charset="0"/>
              </a:rPr>
              <a:t>JOIN Operator</a:t>
            </a:r>
            <a:endParaRPr lang="en-US" sz="900">
              <a:solidFill>
                <a:schemeClr val="tx2"/>
              </a:solidFill>
              <a:latin typeface="Times New Roman" pitchFamily="18" charset="0"/>
            </a:endParaRPr>
          </a:p>
        </p:txBody>
      </p:sp>
      <p:sp>
        <p:nvSpPr>
          <p:cNvPr id="23556" name="Rectangle 4"/>
          <p:cNvSpPr>
            <a:spLocks noChangeArrowheads="1"/>
          </p:cNvSpPr>
          <p:nvPr/>
        </p:nvSpPr>
        <p:spPr bwMode="auto">
          <a:xfrm>
            <a:off x="3886200" y="55563"/>
            <a:ext cx="3459163"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JOIN Example</a:t>
            </a:r>
            <a:endParaRPr lang="en-US" sz="4000">
              <a:solidFill>
                <a:srgbClr val="FFFF00"/>
              </a:solidFill>
              <a:latin typeface="Avant Garde"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990600" y="0"/>
            <a:ext cx="7670800" cy="762000"/>
          </a:xfrm>
          <a:noFill/>
          <a:ln/>
        </p:spPr>
        <p:txBody>
          <a:bodyPr lIns="92075" tIns="46038" rIns="92075" bIns="46038" anchor="ctr"/>
          <a:lstStyle/>
          <a:p>
            <a:r>
              <a:rPr lang="en-US" b="1" dirty="0">
                <a:solidFill>
                  <a:srgbClr val="FFFF00"/>
                </a:solidFill>
              </a:rPr>
              <a:t>Join</a:t>
            </a:r>
          </a:p>
        </p:txBody>
      </p:sp>
      <p:sp>
        <p:nvSpPr>
          <p:cNvPr id="408579" name="Rectangle 3"/>
          <p:cNvSpPr>
            <a:spLocks noChangeArrowheads="1"/>
          </p:cNvSpPr>
          <p:nvPr/>
        </p:nvSpPr>
        <p:spPr bwMode="auto">
          <a:xfrm>
            <a:off x="1084263" y="2973388"/>
            <a:ext cx="628650" cy="641350"/>
          </a:xfrm>
          <a:prstGeom prst="rect">
            <a:avLst/>
          </a:prstGeom>
          <a:noFill/>
          <a:ln w="9525">
            <a:noFill/>
            <a:miter lim="800000"/>
            <a:headEnd/>
            <a:tailEnd/>
          </a:ln>
          <a:effectLst/>
        </p:spPr>
        <p:txBody>
          <a:bodyPr wrap="none" lIns="92075" tIns="46038" rIns="92075" bIns="46038">
            <a:spAutoFit/>
          </a:bodyPr>
          <a:lstStyle/>
          <a:p>
            <a:pPr eaLnBrk="0" hangingPunct="0"/>
            <a:endParaRPr lang="en-US" sz="1800">
              <a:latin typeface="Arial" charset="0"/>
            </a:endParaRPr>
          </a:p>
          <a:p>
            <a:pPr eaLnBrk="0" hangingPunct="0"/>
            <a:r>
              <a:rPr lang="en-US" sz="1800">
                <a:latin typeface="Arial" charset="0"/>
              </a:rPr>
              <a:t>       </a:t>
            </a:r>
          </a:p>
        </p:txBody>
      </p:sp>
      <p:sp>
        <p:nvSpPr>
          <p:cNvPr id="408580" name="Rectangle 4"/>
          <p:cNvSpPr>
            <a:spLocks noGrp="1" noChangeArrowheads="1"/>
          </p:cNvSpPr>
          <p:nvPr>
            <p:ph type="body" idx="1"/>
          </p:nvPr>
        </p:nvSpPr>
        <p:spPr>
          <a:xfrm>
            <a:off x="584200" y="1517650"/>
            <a:ext cx="7543800" cy="723900"/>
          </a:xfrm>
          <a:noFill/>
          <a:ln/>
        </p:spPr>
        <p:txBody>
          <a:bodyPr lIns="92075" tIns="46038" rIns="92075" bIns="46038"/>
          <a:lstStyle/>
          <a:p>
            <a:pPr algn="ctr">
              <a:buFontTx/>
              <a:buNone/>
            </a:pPr>
            <a:r>
              <a:rPr lang="en-US">
                <a:latin typeface="Times New Roman" pitchFamily="18" charset="0"/>
              </a:rPr>
              <a:t>R      S = </a:t>
            </a:r>
            <a:r>
              <a:rPr lang="en-US" i="1">
                <a:latin typeface="Symbol" pitchFamily="18" charset="2"/>
              </a:rPr>
              <a:t>s</a:t>
            </a:r>
            <a:r>
              <a:rPr lang="en-US" i="1" baseline="-25000">
                <a:latin typeface="Times New Roman" pitchFamily="18" charset="0"/>
              </a:rPr>
              <a:t> c</a:t>
            </a:r>
            <a:r>
              <a:rPr lang="en-US" baseline="-25000">
                <a:latin typeface="Times New Roman" pitchFamily="18" charset="0"/>
              </a:rPr>
              <a:t> </a:t>
            </a:r>
            <a:r>
              <a:rPr lang="en-US">
                <a:latin typeface="Times New Roman" pitchFamily="18" charset="0"/>
              </a:rPr>
              <a:t>(R </a:t>
            </a:r>
            <a:r>
              <a:rPr lang="en-US" b="1">
                <a:sym typeface="Symbol" pitchFamily="18" charset="2"/>
              </a:rPr>
              <a:t></a:t>
            </a:r>
            <a:r>
              <a:rPr lang="en-US">
                <a:latin typeface="Times New Roman" pitchFamily="18" charset="0"/>
              </a:rPr>
              <a:t> S)</a:t>
            </a:r>
          </a:p>
        </p:txBody>
      </p:sp>
      <p:grpSp>
        <p:nvGrpSpPr>
          <p:cNvPr id="2" name="Group 5"/>
          <p:cNvGrpSpPr>
            <a:grpSpLocks/>
          </p:cNvGrpSpPr>
          <p:nvPr/>
        </p:nvGrpSpPr>
        <p:grpSpPr bwMode="auto">
          <a:xfrm>
            <a:off x="3098800" y="1714500"/>
            <a:ext cx="457200" cy="487363"/>
            <a:chOff x="3400" y="1976"/>
            <a:chExt cx="288" cy="307"/>
          </a:xfrm>
        </p:grpSpPr>
        <p:grpSp>
          <p:nvGrpSpPr>
            <p:cNvPr id="3" name="Group 6"/>
            <p:cNvGrpSpPr>
              <a:grpSpLocks/>
            </p:cNvGrpSpPr>
            <p:nvPr/>
          </p:nvGrpSpPr>
          <p:grpSpPr bwMode="auto">
            <a:xfrm>
              <a:off x="3400" y="1976"/>
              <a:ext cx="288" cy="160"/>
              <a:chOff x="3120" y="3744"/>
              <a:chExt cx="288" cy="160"/>
            </a:xfrm>
          </p:grpSpPr>
          <p:sp>
            <p:nvSpPr>
              <p:cNvPr id="408583" name="Line 7"/>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08584" name="Line 8"/>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08585" name="Line 9"/>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08586" name="Line 10"/>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08587" name="Text Box 11"/>
            <p:cNvSpPr txBox="1">
              <a:spLocks noChangeArrowheads="1"/>
            </p:cNvSpPr>
            <p:nvPr/>
          </p:nvSpPr>
          <p:spPr bwMode="auto">
            <a:xfrm>
              <a:off x="3446" y="2033"/>
              <a:ext cx="223" cy="250"/>
            </a:xfrm>
            <a:prstGeom prst="rect">
              <a:avLst/>
            </a:prstGeom>
            <a:noFill/>
            <a:ln w="19050">
              <a:noFill/>
              <a:miter lim="800000"/>
              <a:headEnd/>
              <a:tailEnd/>
            </a:ln>
            <a:effectLst/>
          </p:spPr>
          <p:txBody>
            <a:bodyPr wrap="none">
              <a:spAutoFit/>
            </a:bodyPr>
            <a:lstStyle/>
            <a:p>
              <a:r>
                <a:rPr lang="en-US" sz="2000" b="0" i="1">
                  <a:latin typeface="Times New Roman" pitchFamily="18" charset="0"/>
                </a:rPr>
                <a:t>C</a:t>
              </a:r>
            </a:p>
          </p:txBody>
        </p:sp>
      </p:grpSp>
      <p:sp>
        <p:nvSpPr>
          <p:cNvPr id="408588" name="Rectangle 12"/>
          <p:cNvSpPr>
            <a:spLocks noChangeArrowheads="1"/>
          </p:cNvSpPr>
          <p:nvPr/>
        </p:nvSpPr>
        <p:spPr bwMode="auto">
          <a:xfrm>
            <a:off x="482600" y="2127250"/>
            <a:ext cx="8166100" cy="41275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buFontTx/>
              <a:buChar char="•"/>
            </a:pPr>
            <a:r>
              <a:rPr lang="en-US" sz="2200" b="0">
                <a:latin typeface="Times New Roman" pitchFamily="18" charset="0"/>
              </a:rPr>
              <a:t>Join condition </a:t>
            </a:r>
            <a:r>
              <a:rPr lang="en-US" sz="2200" b="0" i="1">
                <a:latin typeface="Times New Roman" pitchFamily="18" charset="0"/>
              </a:rPr>
              <a:t>C</a:t>
            </a:r>
            <a:r>
              <a:rPr lang="en-US" sz="2200" b="0">
                <a:latin typeface="Times New Roman" pitchFamily="18" charset="0"/>
              </a:rPr>
              <a:t> is of the form:</a:t>
            </a:r>
          </a:p>
          <a:p>
            <a:pPr marL="342900" indent="-342900" algn="ctr">
              <a:spcBef>
                <a:spcPct val="20000"/>
              </a:spcBef>
              <a:buClr>
                <a:schemeClr val="tx1"/>
              </a:buClr>
            </a:pPr>
            <a:r>
              <a:rPr lang="en-US" sz="2200" b="0">
                <a:latin typeface="Times New Roman" pitchFamily="18" charset="0"/>
              </a:rPr>
              <a:t>&lt;cond_1&gt; AND &lt;cond_2&gt; AND … AND &lt;cond_k&gt;</a:t>
            </a:r>
          </a:p>
          <a:p>
            <a:pPr marL="342900" indent="-342900" algn="just">
              <a:spcBef>
                <a:spcPct val="20000"/>
              </a:spcBef>
              <a:buClr>
                <a:schemeClr val="tx1"/>
              </a:buClr>
            </a:pPr>
            <a:r>
              <a:rPr lang="en-US" sz="2200" b="0">
                <a:latin typeface="Times New Roman" pitchFamily="18" charset="0"/>
              </a:rPr>
              <a:t>	Each cond_i is of the form </a:t>
            </a:r>
            <a:r>
              <a:rPr lang="en-US" sz="2200" b="0">
                <a:solidFill>
                  <a:schemeClr val="folHlink"/>
                </a:solidFill>
                <a:latin typeface="Times New Roman" pitchFamily="18" charset="0"/>
              </a:rPr>
              <a:t>A </a:t>
            </a:r>
            <a:r>
              <a:rPr lang="en-US" sz="2200" b="0" i="1">
                <a:solidFill>
                  <a:schemeClr val="folHlink"/>
                </a:solidFill>
                <a:latin typeface="Times New Roman" pitchFamily="18" charset="0"/>
              </a:rPr>
              <a:t>op</a:t>
            </a:r>
            <a:r>
              <a:rPr lang="en-US" sz="2200" b="0">
                <a:solidFill>
                  <a:schemeClr val="folHlink"/>
                </a:solidFill>
                <a:latin typeface="Times New Roman" pitchFamily="18" charset="0"/>
              </a:rPr>
              <a:t> B</a:t>
            </a:r>
            <a:r>
              <a:rPr lang="en-US" sz="2200" b="0">
                <a:latin typeface="Times New Roman" pitchFamily="18" charset="0"/>
              </a:rPr>
              <a:t>, where:</a:t>
            </a:r>
          </a:p>
          <a:p>
            <a:pPr marL="742950" lvl="1" indent="-285750">
              <a:spcBef>
                <a:spcPct val="20000"/>
              </a:spcBef>
              <a:buClr>
                <a:schemeClr val="tx1"/>
              </a:buClr>
              <a:buFontTx/>
              <a:buChar char="–"/>
            </a:pPr>
            <a:r>
              <a:rPr lang="en-US" sz="2000" b="0">
                <a:latin typeface="Times New Roman" pitchFamily="18" charset="0"/>
              </a:rPr>
              <a:t>A is an attribute of R, B is an attribute of S</a:t>
            </a:r>
          </a:p>
          <a:p>
            <a:pPr marL="742950" lvl="1" indent="-285750">
              <a:spcBef>
                <a:spcPct val="20000"/>
              </a:spcBef>
              <a:buClr>
                <a:schemeClr val="tx1"/>
              </a:buClr>
              <a:buFontTx/>
              <a:buChar char="–"/>
            </a:pPr>
            <a:r>
              <a:rPr lang="en-US" sz="2000" b="0" i="1">
                <a:latin typeface="Times New Roman" pitchFamily="18" charset="0"/>
              </a:rPr>
              <a:t>op</a:t>
            </a:r>
            <a:r>
              <a:rPr lang="en-US" sz="2000" b="0">
                <a:latin typeface="Times New Roman" pitchFamily="18" charset="0"/>
              </a:rPr>
              <a:t> is a comparison operator: =, &lt;, &gt;, </a:t>
            </a:r>
            <a:r>
              <a:rPr lang="en-US" sz="2000" b="0">
                <a:latin typeface="Times New Roman" pitchFamily="18" charset="0"/>
                <a:sym typeface="Symbol" pitchFamily="18" charset="2"/>
              </a:rPr>
              <a:t>, </a:t>
            </a:r>
            <a:r>
              <a:rPr lang="en-US" sz="2000" b="0">
                <a:latin typeface="Times New Roman" pitchFamily="18" charset="0"/>
              </a:rPr>
              <a:t>, or </a:t>
            </a:r>
            <a:r>
              <a:rPr lang="en-US" sz="2000" b="0" i="1">
                <a:latin typeface="Times New Roman" pitchFamily="18" charset="0"/>
                <a:sym typeface="Symbol" pitchFamily="18" charset="2"/>
              </a:rPr>
              <a:t></a:t>
            </a:r>
            <a:r>
              <a:rPr lang="en-US" sz="2000" b="0">
                <a:latin typeface="Times New Roman" pitchFamily="18" charset="0"/>
              </a:rPr>
              <a:t>.</a:t>
            </a:r>
          </a:p>
          <a:p>
            <a:pPr marL="342900" indent="-342900">
              <a:spcBef>
                <a:spcPct val="20000"/>
              </a:spcBef>
              <a:buClr>
                <a:schemeClr val="tx1"/>
              </a:buClr>
              <a:buFontTx/>
              <a:buChar char="•"/>
            </a:pPr>
            <a:r>
              <a:rPr lang="en-US" b="0">
                <a:latin typeface="Times New Roman" pitchFamily="18" charset="0"/>
              </a:rPr>
              <a:t>Different types: </a:t>
            </a:r>
          </a:p>
          <a:p>
            <a:pPr marL="742950" lvl="1" indent="-285750">
              <a:spcBef>
                <a:spcPct val="20000"/>
              </a:spcBef>
              <a:buClr>
                <a:schemeClr val="tx1"/>
              </a:buClr>
              <a:buFontTx/>
              <a:buChar char="–"/>
            </a:pPr>
            <a:r>
              <a:rPr lang="en-US" sz="2000" b="0">
                <a:latin typeface="Times New Roman" pitchFamily="18" charset="0"/>
              </a:rPr>
              <a:t>Theta-join</a:t>
            </a:r>
          </a:p>
          <a:p>
            <a:pPr marL="742950" lvl="1" indent="-285750">
              <a:spcBef>
                <a:spcPct val="20000"/>
              </a:spcBef>
              <a:buClr>
                <a:schemeClr val="tx1"/>
              </a:buClr>
              <a:buFontTx/>
              <a:buChar char="–"/>
            </a:pPr>
            <a:r>
              <a:rPr lang="en-US" sz="2000" b="0">
                <a:latin typeface="Times New Roman" pitchFamily="18" charset="0"/>
              </a:rPr>
              <a:t>Equi-join</a:t>
            </a:r>
          </a:p>
          <a:p>
            <a:pPr marL="742950" lvl="1" indent="-285750">
              <a:spcBef>
                <a:spcPct val="20000"/>
              </a:spcBef>
              <a:buClr>
                <a:schemeClr val="tx1"/>
              </a:buClr>
              <a:buFontTx/>
              <a:buChar char="–"/>
            </a:pPr>
            <a:r>
              <a:rPr lang="en-US" sz="2000" b="0">
                <a:latin typeface="Times New Roman" pitchFamily="18" charset="0"/>
              </a:rPr>
              <a:t>Natural join</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a:xfrm>
            <a:off x="914400" y="0"/>
            <a:ext cx="7531100" cy="812800"/>
          </a:xfrm>
          <a:noFill/>
          <a:ln/>
        </p:spPr>
        <p:txBody>
          <a:bodyPr lIns="92075" tIns="46038" rIns="92075" bIns="46038" anchor="ctr"/>
          <a:lstStyle/>
          <a:p>
            <a:r>
              <a:rPr lang="en-US" b="1" dirty="0">
                <a:solidFill>
                  <a:srgbClr val="FFFF00"/>
                </a:solidFill>
              </a:rPr>
              <a:t>Theta-Join</a:t>
            </a:r>
          </a:p>
        </p:txBody>
      </p:sp>
      <p:sp>
        <p:nvSpPr>
          <p:cNvPr id="451587" name="Rectangle 3"/>
          <p:cNvSpPr>
            <a:spLocks noGrp="1" noChangeArrowheads="1"/>
          </p:cNvSpPr>
          <p:nvPr>
            <p:ph type="body" sz="half" idx="1"/>
          </p:nvPr>
        </p:nvSpPr>
        <p:spPr>
          <a:xfrm>
            <a:off x="5959475" y="4262438"/>
            <a:ext cx="1277938" cy="590550"/>
          </a:xfrm>
          <a:noFill/>
          <a:ln/>
        </p:spPr>
        <p:txBody>
          <a:bodyPr lIns="92075" tIns="46038" rIns="92075" bIns="46038"/>
          <a:lstStyle/>
          <a:p>
            <a:pPr>
              <a:buFontTx/>
              <a:buNone/>
            </a:pPr>
            <a:r>
              <a:rPr lang="en-US" sz="2800">
                <a:latin typeface="Times New Roman" pitchFamily="18" charset="0"/>
              </a:rPr>
              <a:t>Result</a:t>
            </a:r>
          </a:p>
        </p:txBody>
      </p:sp>
      <p:sp>
        <p:nvSpPr>
          <p:cNvPr id="451588" name="Rectangle 4"/>
          <p:cNvSpPr>
            <a:spLocks noChangeArrowheads="1"/>
          </p:cNvSpPr>
          <p:nvPr/>
        </p:nvSpPr>
        <p:spPr bwMode="auto">
          <a:xfrm>
            <a:off x="3640138" y="1522413"/>
            <a:ext cx="1701800" cy="7239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        S</a:t>
            </a:r>
          </a:p>
        </p:txBody>
      </p:sp>
      <p:grpSp>
        <p:nvGrpSpPr>
          <p:cNvPr id="2" name="Group 5"/>
          <p:cNvGrpSpPr>
            <a:grpSpLocks/>
          </p:cNvGrpSpPr>
          <p:nvPr/>
        </p:nvGrpSpPr>
        <p:grpSpPr bwMode="auto">
          <a:xfrm>
            <a:off x="4237038" y="1617663"/>
            <a:ext cx="457200" cy="254000"/>
            <a:chOff x="3120" y="3744"/>
            <a:chExt cx="288" cy="160"/>
          </a:xfrm>
        </p:grpSpPr>
        <p:sp>
          <p:nvSpPr>
            <p:cNvPr id="451590" name="Line 6"/>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51591" name="Line 7"/>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51592" name="Line 8"/>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51593" name="Line 9"/>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51594" name="Text Box 10"/>
          <p:cNvSpPr txBox="1">
            <a:spLocks noChangeArrowheads="1"/>
          </p:cNvSpPr>
          <p:nvPr/>
        </p:nvSpPr>
        <p:spPr bwMode="auto">
          <a:xfrm>
            <a:off x="4068763" y="1781175"/>
            <a:ext cx="906462" cy="336550"/>
          </a:xfrm>
          <a:prstGeom prst="rect">
            <a:avLst/>
          </a:prstGeom>
          <a:noFill/>
          <a:ln w="19050">
            <a:noFill/>
            <a:miter lim="800000"/>
            <a:headEnd/>
            <a:tailEnd/>
          </a:ln>
          <a:effectLst/>
        </p:spPr>
        <p:txBody>
          <a:bodyPr wrap="none">
            <a:spAutoFit/>
          </a:bodyPr>
          <a:lstStyle/>
          <a:p>
            <a:r>
              <a:rPr lang="en-US" sz="1600" b="0" i="1">
                <a:latin typeface="Times New Roman" pitchFamily="18" charset="0"/>
              </a:rPr>
              <a:t>R.A&gt;S.C</a:t>
            </a:r>
          </a:p>
        </p:txBody>
      </p:sp>
      <p:sp>
        <p:nvSpPr>
          <p:cNvPr id="451595" name="Rectangle 11"/>
          <p:cNvSpPr>
            <a:spLocks noChangeArrowheads="1"/>
          </p:cNvSpPr>
          <p:nvPr/>
        </p:nvSpPr>
        <p:spPr bwMode="auto">
          <a:xfrm>
            <a:off x="1612900" y="22669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R(A,B)</a:t>
            </a:r>
          </a:p>
        </p:txBody>
      </p:sp>
      <p:sp>
        <p:nvSpPr>
          <p:cNvPr id="451596" name="Rectangle 12"/>
          <p:cNvSpPr>
            <a:spLocks noChangeArrowheads="1"/>
          </p:cNvSpPr>
          <p:nvPr/>
        </p:nvSpPr>
        <p:spPr bwMode="auto">
          <a:xfrm>
            <a:off x="5041900" y="22542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S(C,D)</a:t>
            </a:r>
          </a:p>
        </p:txBody>
      </p:sp>
      <p:graphicFrame>
        <p:nvGraphicFramePr>
          <p:cNvPr id="451597" name="Object 13"/>
          <p:cNvGraphicFramePr>
            <a:graphicFrameLocks noChangeAspect="1"/>
          </p:cNvGraphicFramePr>
          <p:nvPr/>
        </p:nvGraphicFramePr>
        <p:xfrm>
          <a:off x="231775" y="4738688"/>
          <a:ext cx="3998913" cy="968375"/>
        </p:xfrm>
        <a:graphic>
          <a:graphicData uri="http://schemas.openxmlformats.org/presentationml/2006/ole">
            <mc:AlternateContent xmlns:mc="http://schemas.openxmlformats.org/markup-compatibility/2006">
              <mc:Choice xmlns:v="urn:schemas-microsoft-com:vml" Requires="v">
                <p:oleObj name="Document" r:id="rId3" imgW="4498096" imgH="1242299" progId="Word.Document.8">
                  <p:embed/>
                </p:oleObj>
              </mc:Choice>
              <mc:Fallback>
                <p:oleObj name="Document" r:id="rId3" imgW="4498096" imgH="1242299"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4738688"/>
                        <a:ext cx="3998913"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1598" name="Object 14"/>
          <p:cNvGraphicFramePr>
            <a:graphicFrameLocks noChangeAspect="1"/>
          </p:cNvGraphicFramePr>
          <p:nvPr/>
        </p:nvGraphicFramePr>
        <p:xfrm>
          <a:off x="4738688" y="2733675"/>
          <a:ext cx="3198812" cy="1081088"/>
        </p:xfrm>
        <a:graphic>
          <a:graphicData uri="http://schemas.openxmlformats.org/presentationml/2006/ole">
            <mc:AlternateContent xmlns:mc="http://schemas.openxmlformats.org/markup-compatibility/2006">
              <mc:Choice xmlns:v="urn:schemas-microsoft-com:vml" Requires="v">
                <p:oleObj name="Document" r:id="rId5" imgW="2416320" imgH="816480" progId="Word.Document.8">
                  <p:embed/>
                </p:oleObj>
              </mc:Choice>
              <mc:Fallback>
                <p:oleObj name="Document" r:id="rId5" imgW="2416320" imgH="8164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8688" y="2733675"/>
                        <a:ext cx="3198812"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1599" name="Object 15"/>
          <p:cNvGraphicFramePr>
            <a:graphicFrameLocks noChangeAspect="1"/>
          </p:cNvGraphicFramePr>
          <p:nvPr/>
        </p:nvGraphicFramePr>
        <p:xfrm>
          <a:off x="1060450" y="2733675"/>
          <a:ext cx="3238500" cy="1093788"/>
        </p:xfrm>
        <a:graphic>
          <a:graphicData uri="http://schemas.openxmlformats.org/presentationml/2006/ole">
            <mc:AlternateContent xmlns:mc="http://schemas.openxmlformats.org/markup-compatibility/2006">
              <mc:Choice xmlns:v="urn:schemas-microsoft-com:vml" Requires="v">
                <p:oleObj name="Document" r:id="rId7" imgW="2416320" imgH="816480" progId="Word.Document.8">
                  <p:embed/>
                </p:oleObj>
              </mc:Choice>
              <mc:Fallback>
                <p:oleObj name="Document" r:id="rId7" imgW="2416320" imgH="81648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0450" y="2733675"/>
                        <a:ext cx="3238500"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1608" name="Object 24"/>
          <p:cNvGraphicFramePr>
            <a:graphicFrameLocks noGrp="1" noChangeAspect="1"/>
          </p:cNvGraphicFramePr>
          <p:nvPr>
            <p:ph sz="half" idx="2"/>
          </p:nvPr>
        </p:nvGraphicFramePr>
        <p:xfrm>
          <a:off x="4298950" y="4800600"/>
          <a:ext cx="4587875" cy="833438"/>
        </p:xfrm>
        <a:graphic>
          <a:graphicData uri="http://schemas.openxmlformats.org/presentationml/2006/ole">
            <mc:AlternateContent xmlns:mc="http://schemas.openxmlformats.org/markup-compatibility/2006">
              <mc:Choice xmlns:v="urn:schemas-microsoft-com:vml" Requires="v">
                <p:oleObj name="Document" r:id="rId9" imgW="4496400" imgH="816480" progId="Word.Document.8">
                  <p:embed/>
                </p:oleObj>
              </mc:Choice>
              <mc:Fallback>
                <p:oleObj name="Document" r:id="rId9" imgW="4496400" imgH="816480" progId="Word.Document.8">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8950" y="4800600"/>
                        <a:ext cx="4587875" cy="83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1611" name="Rectangle 27"/>
          <p:cNvSpPr>
            <a:spLocks noChangeArrowheads="1"/>
          </p:cNvSpPr>
          <p:nvPr/>
        </p:nvSpPr>
        <p:spPr bwMode="auto">
          <a:xfrm>
            <a:off x="1946275" y="4110038"/>
            <a:ext cx="1277938"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800" b="0">
                <a:latin typeface="Times New Roman" pitchFamily="18" charset="0"/>
              </a:rPr>
              <a:t>R </a:t>
            </a:r>
            <a:r>
              <a:rPr lang="en-US" sz="2800">
                <a:sym typeface="Symbol" pitchFamily="18" charset="2"/>
              </a:rPr>
              <a:t></a:t>
            </a:r>
            <a:r>
              <a:rPr lang="en-US" sz="2800" b="0">
                <a:latin typeface="Times New Roman" pitchFamily="18" charset="0"/>
              </a:rPr>
              <a:t> 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xfrm>
            <a:off x="914400" y="-152400"/>
            <a:ext cx="8229600" cy="1143000"/>
          </a:xfrm>
          <a:noFill/>
          <a:ln/>
        </p:spPr>
        <p:txBody>
          <a:bodyPr lIns="92075" tIns="46038" rIns="92075" bIns="46038" anchor="ctr"/>
          <a:lstStyle/>
          <a:p>
            <a:r>
              <a:rPr lang="en-US" b="1" dirty="0">
                <a:solidFill>
                  <a:srgbClr val="FFFF00"/>
                </a:solidFill>
              </a:rPr>
              <a:t>Theta-Join</a:t>
            </a:r>
          </a:p>
        </p:txBody>
      </p:sp>
      <p:sp>
        <p:nvSpPr>
          <p:cNvPr id="410635" name="Rectangle 11"/>
          <p:cNvSpPr>
            <a:spLocks noChangeArrowheads="1"/>
          </p:cNvSpPr>
          <p:nvPr/>
        </p:nvSpPr>
        <p:spPr bwMode="auto">
          <a:xfrm>
            <a:off x="1612900" y="22669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R(A,B)</a:t>
            </a:r>
          </a:p>
        </p:txBody>
      </p:sp>
      <p:sp>
        <p:nvSpPr>
          <p:cNvPr id="410636" name="Rectangle 12"/>
          <p:cNvSpPr>
            <a:spLocks noChangeArrowheads="1"/>
          </p:cNvSpPr>
          <p:nvPr/>
        </p:nvSpPr>
        <p:spPr bwMode="auto">
          <a:xfrm>
            <a:off x="5041900" y="22542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S(C,D)</a:t>
            </a:r>
          </a:p>
        </p:txBody>
      </p:sp>
      <p:graphicFrame>
        <p:nvGraphicFramePr>
          <p:cNvPr id="467968" name="Object 0"/>
          <p:cNvGraphicFramePr>
            <a:graphicFrameLocks noChangeAspect="1"/>
          </p:cNvGraphicFramePr>
          <p:nvPr/>
        </p:nvGraphicFramePr>
        <p:xfrm>
          <a:off x="4738688" y="2733675"/>
          <a:ext cx="3198812" cy="1081088"/>
        </p:xfrm>
        <a:graphic>
          <a:graphicData uri="http://schemas.openxmlformats.org/presentationml/2006/ole">
            <mc:AlternateContent xmlns:mc="http://schemas.openxmlformats.org/markup-compatibility/2006">
              <mc:Choice xmlns:v="urn:schemas-microsoft-com:vml" Requires="v">
                <p:oleObj name="Document" r:id="rId3" imgW="2416320" imgH="816480" progId="Word.Document.8">
                  <p:embed/>
                </p:oleObj>
              </mc:Choice>
              <mc:Fallback>
                <p:oleObj name="Document" r:id="rId3" imgW="2416320" imgH="8164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8688" y="2733675"/>
                        <a:ext cx="3198812"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7969" name="Object 1"/>
          <p:cNvGraphicFramePr>
            <a:graphicFrameLocks noChangeAspect="1"/>
          </p:cNvGraphicFramePr>
          <p:nvPr/>
        </p:nvGraphicFramePr>
        <p:xfrm>
          <a:off x="1060450" y="2733675"/>
          <a:ext cx="3238500" cy="1093788"/>
        </p:xfrm>
        <a:graphic>
          <a:graphicData uri="http://schemas.openxmlformats.org/presentationml/2006/ole">
            <mc:AlternateContent xmlns:mc="http://schemas.openxmlformats.org/markup-compatibility/2006">
              <mc:Choice xmlns:v="urn:schemas-microsoft-com:vml" Requires="v">
                <p:oleObj name="Document" r:id="rId5" imgW="2416320" imgH="816480" progId="Word.Document.8">
                  <p:embed/>
                </p:oleObj>
              </mc:Choice>
              <mc:Fallback>
                <p:oleObj name="Document" r:id="rId5" imgW="2416320" imgH="8164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0450" y="2733675"/>
                        <a:ext cx="3238500"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40" name="Rectangle 16"/>
          <p:cNvSpPr>
            <a:spLocks noChangeArrowheads="1"/>
          </p:cNvSpPr>
          <p:nvPr/>
        </p:nvSpPr>
        <p:spPr bwMode="auto">
          <a:xfrm>
            <a:off x="3367088" y="1439863"/>
            <a:ext cx="1701800" cy="7239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        S</a:t>
            </a:r>
          </a:p>
        </p:txBody>
      </p:sp>
      <p:grpSp>
        <p:nvGrpSpPr>
          <p:cNvPr id="2" name="Group 17"/>
          <p:cNvGrpSpPr>
            <a:grpSpLocks/>
          </p:cNvGrpSpPr>
          <p:nvPr/>
        </p:nvGrpSpPr>
        <p:grpSpPr bwMode="auto">
          <a:xfrm>
            <a:off x="3963988" y="1535113"/>
            <a:ext cx="457200" cy="254000"/>
            <a:chOff x="3120" y="3744"/>
            <a:chExt cx="288" cy="160"/>
          </a:xfrm>
        </p:grpSpPr>
        <p:sp>
          <p:nvSpPr>
            <p:cNvPr id="410642" name="Line 18"/>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0643" name="Line 19"/>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0644" name="Line 20"/>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0645" name="Line 21"/>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10646" name="Text Box 22"/>
          <p:cNvSpPr txBox="1">
            <a:spLocks noChangeArrowheads="1"/>
          </p:cNvSpPr>
          <p:nvPr/>
        </p:nvSpPr>
        <p:spPr bwMode="auto">
          <a:xfrm>
            <a:off x="3427413" y="1706563"/>
            <a:ext cx="1817687" cy="336550"/>
          </a:xfrm>
          <a:prstGeom prst="rect">
            <a:avLst/>
          </a:prstGeom>
          <a:noFill/>
          <a:ln w="19050">
            <a:noFill/>
            <a:miter lim="800000"/>
            <a:headEnd/>
            <a:tailEnd/>
          </a:ln>
          <a:effectLst/>
        </p:spPr>
        <p:txBody>
          <a:bodyPr wrap="none">
            <a:spAutoFit/>
          </a:bodyPr>
          <a:lstStyle/>
          <a:p>
            <a:r>
              <a:rPr lang="en-US" sz="1600" b="0" i="1">
                <a:latin typeface="Times New Roman" pitchFamily="18" charset="0"/>
              </a:rPr>
              <a:t>R.A&gt;S.C, R.B </a:t>
            </a:r>
            <a:r>
              <a:rPr lang="en-US" sz="1600" b="0" i="1">
                <a:latin typeface="Times New Roman" pitchFamily="18" charset="0"/>
                <a:sym typeface="Symbol" pitchFamily="18" charset="2"/>
              </a:rPr>
              <a:t> </a:t>
            </a:r>
            <a:r>
              <a:rPr lang="en-US" sz="1600" b="0" i="1">
                <a:latin typeface="Times New Roman" pitchFamily="18" charset="0"/>
              </a:rPr>
              <a:t>S.D</a:t>
            </a:r>
          </a:p>
        </p:txBody>
      </p:sp>
      <p:graphicFrame>
        <p:nvGraphicFramePr>
          <p:cNvPr id="467970" name="Object 2"/>
          <p:cNvGraphicFramePr>
            <a:graphicFrameLocks noChangeAspect="1"/>
          </p:cNvGraphicFramePr>
          <p:nvPr/>
        </p:nvGraphicFramePr>
        <p:xfrm>
          <a:off x="4695825" y="4694238"/>
          <a:ext cx="4173538" cy="771525"/>
        </p:xfrm>
        <a:graphic>
          <a:graphicData uri="http://schemas.openxmlformats.org/presentationml/2006/ole">
            <mc:AlternateContent xmlns:mc="http://schemas.openxmlformats.org/markup-compatibility/2006">
              <mc:Choice xmlns:v="urn:schemas-microsoft-com:vml" Requires="v">
                <p:oleObj name="Document" r:id="rId7" imgW="4496400" imgH="816120" progId="Word.Document.8">
                  <p:embed/>
                </p:oleObj>
              </mc:Choice>
              <mc:Fallback>
                <p:oleObj name="Document" r:id="rId7" imgW="4496400" imgH="81612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95825" y="4694238"/>
                        <a:ext cx="4173538"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7971" name="Object 3"/>
          <p:cNvGraphicFramePr>
            <a:graphicFrameLocks noChangeAspect="1"/>
          </p:cNvGraphicFramePr>
          <p:nvPr/>
        </p:nvGraphicFramePr>
        <p:xfrm>
          <a:off x="231775" y="4738688"/>
          <a:ext cx="4116388" cy="996950"/>
        </p:xfrm>
        <a:graphic>
          <a:graphicData uri="http://schemas.openxmlformats.org/presentationml/2006/ole">
            <mc:AlternateContent xmlns:mc="http://schemas.openxmlformats.org/markup-compatibility/2006">
              <mc:Choice xmlns:v="urn:schemas-microsoft-com:vml" Requires="v">
                <p:oleObj name="Document" r:id="rId9" imgW="4498096" imgH="1242299" progId="Word.Document.8">
                  <p:embed/>
                </p:oleObj>
              </mc:Choice>
              <mc:Fallback>
                <p:oleObj name="Document" r:id="rId9" imgW="4498096" imgH="1242299" progId="Word.Document.8">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775" y="4738688"/>
                        <a:ext cx="4116388"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50" name="Rectangle 26"/>
          <p:cNvSpPr>
            <a:spLocks noChangeArrowheads="1"/>
          </p:cNvSpPr>
          <p:nvPr/>
        </p:nvSpPr>
        <p:spPr bwMode="auto">
          <a:xfrm>
            <a:off x="1946275" y="4110038"/>
            <a:ext cx="1277938"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800" b="0">
                <a:latin typeface="Times New Roman" pitchFamily="18" charset="0"/>
              </a:rPr>
              <a:t>R </a:t>
            </a:r>
            <a:r>
              <a:rPr lang="en-US" sz="2800">
                <a:sym typeface="Symbol" pitchFamily="18" charset="2"/>
              </a:rPr>
              <a:t></a:t>
            </a:r>
            <a:r>
              <a:rPr lang="en-US" sz="2800" b="0">
                <a:latin typeface="Times New Roman" pitchFamily="18" charset="0"/>
              </a:rPr>
              <a:t> S</a:t>
            </a:r>
          </a:p>
        </p:txBody>
      </p:sp>
      <p:sp>
        <p:nvSpPr>
          <p:cNvPr id="410651" name="Rectangle 27"/>
          <p:cNvSpPr>
            <a:spLocks noGrp="1" noChangeArrowheads="1"/>
          </p:cNvSpPr>
          <p:nvPr>
            <p:ph type="body" sz="half" idx="1"/>
          </p:nvPr>
        </p:nvSpPr>
        <p:spPr>
          <a:xfrm>
            <a:off x="5930900" y="3943350"/>
            <a:ext cx="1277938" cy="590550"/>
          </a:xfrm>
          <a:noFill/>
          <a:ln/>
        </p:spPr>
        <p:txBody>
          <a:bodyPr lIns="92075" tIns="46038" rIns="92075" bIns="46038"/>
          <a:lstStyle/>
          <a:p>
            <a:pPr>
              <a:buFontTx/>
              <a:buNone/>
            </a:pPr>
            <a:r>
              <a:rPr lang="en-US" sz="2800"/>
              <a:t>Result</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a:xfrm>
            <a:off x="685800" y="-228600"/>
            <a:ext cx="8229600" cy="1143000"/>
          </a:xfrm>
          <a:noFill/>
          <a:ln/>
        </p:spPr>
        <p:txBody>
          <a:bodyPr lIns="92075" tIns="46038" rIns="92075" bIns="46038" anchor="ctr"/>
          <a:lstStyle/>
          <a:p>
            <a:r>
              <a:rPr lang="en-US" sz="4000" b="1" dirty="0" err="1">
                <a:solidFill>
                  <a:srgbClr val="FFFF00"/>
                </a:solidFill>
              </a:rPr>
              <a:t>Equi</a:t>
            </a:r>
            <a:r>
              <a:rPr lang="en-US" sz="4000" b="1" dirty="0">
                <a:solidFill>
                  <a:srgbClr val="FFFF00"/>
                </a:solidFill>
              </a:rPr>
              <a:t>-Join</a:t>
            </a:r>
          </a:p>
        </p:txBody>
      </p:sp>
      <p:sp>
        <p:nvSpPr>
          <p:cNvPr id="412675" name="Rectangle 3"/>
          <p:cNvSpPr>
            <a:spLocks noGrp="1" noChangeArrowheads="1"/>
          </p:cNvSpPr>
          <p:nvPr>
            <p:ph type="body" idx="1"/>
          </p:nvPr>
        </p:nvSpPr>
        <p:spPr>
          <a:xfrm>
            <a:off x="520700" y="1536700"/>
            <a:ext cx="8077200" cy="520700"/>
          </a:xfrm>
          <a:noFill/>
          <a:ln/>
        </p:spPr>
        <p:txBody>
          <a:bodyPr lIns="92075" tIns="46038" rIns="92075" bIns="46038"/>
          <a:lstStyle/>
          <a:p>
            <a:r>
              <a:rPr lang="en-US" sz="2400">
                <a:latin typeface="Times New Roman" pitchFamily="18" charset="0"/>
              </a:rPr>
              <a:t>Special kind of theta-join: C only uses the equality operator.</a:t>
            </a:r>
          </a:p>
        </p:txBody>
      </p:sp>
      <p:sp>
        <p:nvSpPr>
          <p:cNvPr id="412676" name="Rectangle 4"/>
          <p:cNvSpPr>
            <a:spLocks noChangeArrowheads="1"/>
          </p:cNvSpPr>
          <p:nvPr/>
        </p:nvSpPr>
        <p:spPr bwMode="auto">
          <a:xfrm>
            <a:off x="3378200" y="3917950"/>
            <a:ext cx="1701800" cy="7239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        S</a:t>
            </a:r>
          </a:p>
        </p:txBody>
      </p:sp>
      <p:grpSp>
        <p:nvGrpSpPr>
          <p:cNvPr id="2" name="Group 5"/>
          <p:cNvGrpSpPr>
            <a:grpSpLocks/>
          </p:cNvGrpSpPr>
          <p:nvPr/>
        </p:nvGrpSpPr>
        <p:grpSpPr bwMode="auto">
          <a:xfrm>
            <a:off x="3975100" y="4013200"/>
            <a:ext cx="457200" cy="254000"/>
            <a:chOff x="3120" y="3744"/>
            <a:chExt cx="288" cy="160"/>
          </a:xfrm>
        </p:grpSpPr>
        <p:sp>
          <p:nvSpPr>
            <p:cNvPr id="412678" name="Line 6"/>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2679" name="Line 7"/>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2680" name="Line 8"/>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2681" name="Line 9"/>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12682" name="Text Box 10"/>
          <p:cNvSpPr txBox="1">
            <a:spLocks noChangeArrowheads="1"/>
          </p:cNvSpPr>
          <p:nvPr/>
        </p:nvSpPr>
        <p:spPr bwMode="auto">
          <a:xfrm>
            <a:off x="3806825" y="4176713"/>
            <a:ext cx="917575" cy="336550"/>
          </a:xfrm>
          <a:prstGeom prst="rect">
            <a:avLst/>
          </a:prstGeom>
          <a:noFill/>
          <a:ln w="19050">
            <a:noFill/>
            <a:miter lim="800000"/>
            <a:headEnd/>
            <a:tailEnd/>
          </a:ln>
          <a:effectLst/>
        </p:spPr>
        <p:txBody>
          <a:bodyPr wrap="none">
            <a:spAutoFit/>
          </a:bodyPr>
          <a:lstStyle/>
          <a:p>
            <a:r>
              <a:rPr lang="en-US" sz="1600" b="0" i="1">
                <a:latin typeface="Times New Roman" pitchFamily="18" charset="0"/>
              </a:rPr>
              <a:t>R.B=S.D</a:t>
            </a:r>
          </a:p>
        </p:txBody>
      </p:sp>
      <p:sp>
        <p:nvSpPr>
          <p:cNvPr id="412683" name="Rectangle 11"/>
          <p:cNvSpPr>
            <a:spLocks noChangeArrowheads="1"/>
          </p:cNvSpPr>
          <p:nvPr/>
        </p:nvSpPr>
        <p:spPr bwMode="auto">
          <a:xfrm>
            <a:off x="1612900" y="22669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R(A,B)</a:t>
            </a:r>
          </a:p>
        </p:txBody>
      </p:sp>
      <p:sp>
        <p:nvSpPr>
          <p:cNvPr id="412684" name="Rectangle 12"/>
          <p:cNvSpPr>
            <a:spLocks noChangeArrowheads="1"/>
          </p:cNvSpPr>
          <p:nvPr/>
        </p:nvSpPr>
        <p:spPr bwMode="auto">
          <a:xfrm>
            <a:off x="5041900" y="22542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S(C,D)</a:t>
            </a:r>
          </a:p>
        </p:txBody>
      </p:sp>
      <p:graphicFrame>
        <p:nvGraphicFramePr>
          <p:cNvPr id="412685" name="Object 13"/>
          <p:cNvGraphicFramePr>
            <a:graphicFrameLocks noChangeAspect="1"/>
          </p:cNvGraphicFramePr>
          <p:nvPr/>
        </p:nvGraphicFramePr>
        <p:xfrm>
          <a:off x="4738688" y="2733675"/>
          <a:ext cx="3198812" cy="1081088"/>
        </p:xfrm>
        <a:graphic>
          <a:graphicData uri="http://schemas.openxmlformats.org/presentationml/2006/ole">
            <mc:AlternateContent xmlns:mc="http://schemas.openxmlformats.org/markup-compatibility/2006">
              <mc:Choice xmlns:v="urn:schemas-microsoft-com:vml" Requires="v">
                <p:oleObj name="Document" r:id="rId3" imgW="2416320" imgH="816480" progId="Word.Document.8">
                  <p:embed/>
                </p:oleObj>
              </mc:Choice>
              <mc:Fallback>
                <p:oleObj name="Document" r:id="rId3" imgW="2416320" imgH="8164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8688" y="2733675"/>
                        <a:ext cx="3198812"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2686" name="Object 14"/>
          <p:cNvGraphicFramePr>
            <a:graphicFrameLocks noChangeAspect="1"/>
          </p:cNvGraphicFramePr>
          <p:nvPr/>
        </p:nvGraphicFramePr>
        <p:xfrm>
          <a:off x="1060450" y="2733675"/>
          <a:ext cx="3238500" cy="1093788"/>
        </p:xfrm>
        <a:graphic>
          <a:graphicData uri="http://schemas.openxmlformats.org/presentationml/2006/ole">
            <mc:AlternateContent xmlns:mc="http://schemas.openxmlformats.org/markup-compatibility/2006">
              <mc:Choice xmlns:v="urn:schemas-microsoft-com:vml" Requires="v">
                <p:oleObj name="Document" r:id="rId5" imgW="2416320" imgH="816480" progId="Word.Document.8">
                  <p:embed/>
                </p:oleObj>
              </mc:Choice>
              <mc:Fallback>
                <p:oleObj name="Document" r:id="rId5" imgW="2416320" imgH="8164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0450" y="2733675"/>
                        <a:ext cx="3238500"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2687" name="Object 15"/>
          <p:cNvGraphicFramePr>
            <a:graphicFrameLocks noChangeAspect="1"/>
          </p:cNvGraphicFramePr>
          <p:nvPr/>
        </p:nvGraphicFramePr>
        <p:xfrm>
          <a:off x="4533900" y="4889500"/>
          <a:ext cx="4349750" cy="615950"/>
        </p:xfrm>
        <a:graphic>
          <a:graphicData uri="http://schemas.openxmlformats.org/presentationml/2006/ole">
            <mc:AlternateContent xmlns:mc="http://schemas.openxmlformats.org/markup-compatibility/2006">
              <mc:Choice xmlns:v="urn:schemas-microsoft-com:vml" Requires="v">
                <p:oleObj name="Document" r:id="rId7" imgW="4496400" imgH="602640" progId="Word.Document.8">
                  <p:embed/>
                </p:oleObj>
              </mc:Choice>
              <mc:Fallback>
                <p:oleObj name="Document" r:id="rId7" imgW="4496400" imgH="60264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33900" y="4889500"/>
                        <a:ext cx="434975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2688" name="Object 16"/>
          <p:cNvGraphicFramePr>
            <a:graphicFrameLocks noChangeAspect="1"/>
          </p:cNvGraphicFramePr>
          <p:nvPr/>
        </p:nvGraphicFramePr>
        <p:xfrm>
          <a:off x="327025" y="4886325"/>
          <a:ext cx="4054475" cy="1173163"/>
        </p:xfrm>
        <a:graphic>
          <a:graphicData uri="http://schemas.openxmlformats.org/presentationml/2006/ole">
            <mc:AlternateContent xmlns:mc="http://schemas.openxmlformats.org/markup-compatibility/2006">
              <mc:Choice xmlns:v="urn:schemas-microsoft-com:vml" Requires="v">
                <p:oleObj name="Document" r:id="rId9" imgW="4498096" imgH="1304486" progId="Word.Document.8">
                  <p:embed/>
                </p:oleObj>
              </mc:Choice>
              <mc:Fallback>
                <p:oleObj name="Document" r:id="rId9" imgW="4498096" imgH="1304486" progId="Word.Document.8">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025" y="4886325"/>
                        <a:ext cx="4054475" cy="1173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2689" name="Rectangle 17"/>
          <p:cNvSpPr>
            <a:spLocks noChangeArrowheads="1"/>
          </p:cNvSpPr>
          <p:nvPr/>
        </p:nvSpPr>
        <p:spPr bwMode="auto">
          <a:xfrm>
            <a:off x="2047875" y="4254500"/>
            <a:ext cx="1277938"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800" b="0">
                <a:latin typeface="Times New Roman" pitchFamily="18" charset="0"/>
              </a:rPr>
              <a:t>R </a:t>
            </a:r>
            <a:r>
              <a:rPr lang="en-US" sz="2800">
                <a:sym typeface="Symbol" pitchFamily="18" charset="2"/>
              </a:rPr>
              <a:t></a:t>
            </a:r>
            <a:r>
              <a:rPr lang="en-US" sz="2800" b="0">
                <a:latin typeface="Times New Roman" pitchFamily="18" charset="0"/>
              </a:rPr>
              <a:t> S</a:t>
            </a:r>
          </a:p>
        </p:txBody>
      </p:sp>
      <p:sp>
        <p:nvSpPr>
          <p:cNvPr id="412690" name="Rectangle 18"/>
          <p:cNvSpPr>
            <a:spLocks noChangeArrowheads="1"/>
          </p:cNvSpPr>
          <p:nvPr/>
        </p:nvSpPr>
        <p:spPr bwMode="auto">
          <a:xfrm>
            <a:off x="6483350" y="4202113"/>
            <a:ext cx="1277938"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800" b="0"/>
              <a:t>Result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pPr algn="r"/>
            <a:r>
              <a:rPr lang="en-US" sz="4000" dirty="0">
                <a:solidFill>
                  <a:srgbClr val="FFFF00"/>
                </a:solidFill>
              </a:rPr>
              <a:t>Components of Relational Model</a:t>
            </a:r>
          </a:p>
        </p:txBody>
      </p:sp>
      <p:sp>
        <p:nvSpPr>
          <p:cNvPr id="3" name="Content Placeholder 2"/>
          <p:cNvSpPr>
            <a:spLocks noGrp="1"/>
          </p:cNvSpPr>
          <p:nvPr>
            <p:ph idx="1"/>
          </p:nvPr>
        </p:nvSpPr>
        <p:spPr/>
        <p:txBody>
          <a:bodyPr/>
          <a:lstStyle/>
          <a:p>
            <a:r>
              <a:rPr lang="en-US" dirty="0"/>
              <a:t>There are three components:</a:t>
            </a:r>
          </a:p>
          <a:p>
            <a:pPr marL="914400" lvl="1" indent="-514350">
              <a:buAutoNum type="arabicPeriod"/>
            </a:pPr>
            <a:r>
              <a:rPr lang="en-US" dirty="0"/>
              <a:t>A set of domains and a set of relations</a:t>
            </a:r>
          </a:p>
          <a:p>
            <a:pPr marL="914400" lvl="1" indent="-514350">
              <a:buAutoNum type="arabicPeriod"/>
            </a:pPr>
            <a:r>
              <a:rPr lang="en-US" dirty="0"/>
              <a:t>Integrity rules</a:t>
            </a:r>
          </a:p>
          <a:p>
            <a:pPr marL="914400" lvl="1" indent="-514350">
              <a:buAutoNum type="arabicPeriod"/>
            </a:pPr>
            <a:r>
              <a:rPr lang="en-US" dirty="0"/>
              <a:t>Operations on relations</a:t>
            </a:r>
          </a:p>
          <a:p>
            <a:pPr marL="514350" indent="-514350">
              <a:buFont typeface="Arial" pitchFamily="34" charset="0"/>
              <a:buChar char="•"/>
            </a:pPr>
            <a:endParaRPr lang="en-US" dirty="0"/>
          </a:p>
          <a:p>
            <a:pPr marL="514350" indent="-514350">
              <a:buFont typeface="Arial" pitchFamily="34" charset="0"/>
              <a:buChar char="•"/>
            </a:pPr>
            <a:r>
              <a:rPr lang="en-US" dirty="0"/>
              <a:t>Characteristics of Relations</a:t>
            </a:r>
          </a:p>
          <a:p>
            <a:pPr marL="914400" lvl="1" indent="-514350">
              <a:buNone/>
            </a:pPr>
            <a:r>
              <a:rPr lang="en-US" dirty="0"/>
              <a:t>1.	Ordering of </a:t>
            </a:r>
            <a:r>
              <a:rPr lang="en-US" dirty="0" err="1"/>
              <a:t>Tuple</a:t>
            </a:r>
            <a:r>
              <a:rPr lang="en-US" dirty="0"/>
              <a:t> in Relation</a:t>
            </a:r>
          </a:p>
          <a:p>
            <a:pPr marL="914400" lvl="1" indent="-514350">
              <a:buAutoNum type="arabicPeriod" startAt="2"/>
            </a:pPr>
            <a:r>
              <a:rPr lang="en-US" dirty="0"/>
              <a:t>Ordering of values within a </a:t>
            </a:r>
            <a:r>
              <a:rPr lang="en-US" dirty="0" err="1"/>
              <a:t>Tuple</a:t>
            </a:r>
            <a:endParaRPr lang="en-US" dirty="0"/>
          </a:p>
          <a:p>
            <a:pPr marL="914400" lvl="1" indent="-514350">
              <a:buAutoNum type="arabicPeriod" startAt="2"/>
            </a:pPr>
            <a:r>
              <a:rPr lang="en-US" dirty="0"/>
              <a:t>Values in </a:t>
            </a:r>
            <a:r>
              <a:rPr lang="en-US" dirty="0" err="1"/>
              <a:t>Tuples</a:t>
            </a:r>
            <a:r>
              <a:rPr lang="en-US" dirty="0"/>
              <a:t> : Atomic and NULL values</a:t>
            </a:r>
          </a:p>
          <a:p>
            <a:pPr marL="914400" lvl="1" indent="-514350">
              <a:buAutoNum type="arabicPeriod" startAt="2"/>
            </a:pPr>
            <a:r>
              <a:rPr lang="en-US" dirty="0"/>
              <a:t>Interpretation of a Relation</a:t>
            </a:r>
          </a:p>
          <a:p>
            <a:pPr marL="514350" indent="-514350">
              <a:buNone/>
            </a:pPr>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a:xfrm>
            <a:off x="914400" y="-228600"/>
            <a:ext cx="8229600" cy="1143000"/>
          </a:xfrm>
          <a:noFill/>
          <a:ln/>
        </p:spPr>
        <p:txBody>
          <a:bodyPr lIns="92075" tIns="46038" rIns="92075" bIns="46038" anchor="ctr"/>
          <a:lstStyle/>
          <a:p>
            <a:r>
              <a:rPr lang="en-US" b="1" dirty="0">
                <a:solidFill>
                  <a:srgbClr val="FFFF00"/>
                </a:solidFill>
              </a:rPr>
              <a:t>Natural-Join</a:t>
            </a:r>
          </a:p>
        </p:txBody>
      </p:sp>
      <p:grpSp>
        <p:nvGrpSpPr>
          <p:cNvPr id="2" name="Group 3"/>
          <p:cNvGrpSpPr>
            <a:grpSpLocks/>
          </p:cNvGrpSpPr>
          <p:nvPr/>
        </p:nvGrpSpPr>
        <p:grpSpPr bwMode="auto">
          <a:xfrm>
            <a:off x="6858000" y="304800"/>
            <a:ext cx="457200" cy="254000"/>
            <a:chOff x="3120" y="3744"/>
            <a:chExt cx="288" cy="160"/>
          </a:xfrm>
        </p:grpSpPr>
        <p:sp>
          <p:nvSpPr>
            <p:cNvPr id="414724" name="Line 4"/>
            <p:cNvSpPr>
              <a:spLocks noChangeShapeType="1"/>
            </p:cNvSpPr>
            <p:nvPr/>
          </p:nvSpPr>
          <p:spPr bwMode="auto">
            <a:xfrm>
              <a:off x="3120" y="3744"/>
              <a:ext cx="0" cy="152"/>
            </a:xfrm>
            <a:prstGeom prst="line">
              <a:avLst/>
            </a:prstGeom>
            <a:noFill/>
            <a:ln w="38100">
              <a:solidFill>
                <a:srgbClr val="FFCCFF"/>
              </a:solidFill>
              <a:miter lim="800000"/>
              <a:headEnd/>
              <a:tailEnd/>
            </a:ln>
            <a:effectLst/>
          </p:spPr>
          <p:txBody>
            <a:bodyPr wrap="none">
              <a:spAutoFit/>
            </a:bodyPr>
            <a:lstStyle/>
            <a:p>
              <a:endParaRPr lang="en-US"/>
            </a:p>
          </p:txBody>
        </p:sp>
        <p:sp>
          <p:nvSpPr>
            <p:cNvPr id="414725" name="Line 5"/>
            <p:cNvSpPr>
              <a:spLocks noChangeShapeType="1"/>
            </p:cNvSpPr>
            <p:nvPr/>
          </p:nvSpPr>
          <p:spPr bwMode="auto">
            <a:xfrm>
              <a:off x="3408" y="3752"/>
              <a:ext cx="0" cy="152"/>
            </a:xfrm>
            <a:prstGeom prst="line">
              <a:avLst/>
            </a:prstGeom>
            <a:noFill/>
            <a:ln w="38100">
              <a:solidFill>
                <a:srgbClr val="FFCCFF"/>
              </a:solidFill>
              <a:miter lim="800000"/>
              <a:headEnd/>
              <a:tailEnd/>
            </a:ln>
            <a:effectLst/>
          </p:spPr>
          <p:txBody>
            <a:bodyPr wrap="none">
              <a:spAutoFit/>
            </a:bodyPr>
            <a:lstStyle/>
            <a:p>
              <a:endParaRPr lang="en-US"/>
            </a:p>
          </p:txBody>
        </p:sp>
        <p:sp>
          <p:nvSpPr>
            <p:cNvPr id="414726" name="Line 6"/>
            <p:cNvSpPr>
              <a:spLocks noChangeShapeType="1"/>
            </p:cNvSpPr>
            <p:nvPr/>
          </p:nvSpPr>
          <p:spPr bwMode="auto">
            <a:xfrm>
              <a:off x="3120" y="3744"/>
              <a:ext cx="288" cy="152"/>
            </a:xfrm>
            <a:prstGeom prst="line">
              <a:avLst/>
            </a:prstGeom>
            <a:noFill/>
            <a:ln w="38100">
              <a:solidFill>
                <a:srgbClr val="FFCCFF"/>
              </a:solidFill>
              <a:miter lim="800000"/>
              <a:headEnd/>
              <a:tailEnd/>
            </a:ln>
            <a:effectLst/>
          </p:spPr>
          <p:txBody>
            <a:bodyPr wrap="none">
              <a:spAutoFit/>
            </a:bodyPr>
            <a:lstStyle/>
            <a:p>
              <a:endParaRPr lang="en-US"/>
            </a:p>
          </p:txBody>
        </p:sp>
        <p:sp>
          <p:nvSpPr>
            <p:cNvPr id="414727" name="Line 7"/>
            <p:cNvSpPr>
              <a:spLocks noChangeShapeType="1"/>
            </p:cNvSpPr>
            <p:nvPr/>
          </p:nvSpPr>
          <p:spPr bwMode="auto">
            <a:xfrm flipH="1">
              <a:off x="3120" y="3752"/>
              <a:ext cx="288" cy="136"/>
            </a:xfrm>
            <a:prstGeom prst="line">
              <a:avLst/>
            </a:prstGeom>
            <a:noFill/>
            <a:ln w="38100">
              <a:solidFill>
                <a:srgbClr val="FFCCFF"/>
              </a:solidFill>
              <a:miter lim="800000"/>
              <a:headEnd/>
              <a:tailEnd/>
            </a:ln>
            <a:effectLst/>
          </p:spPr>
          <p:txBody>
            <a:bodyPr wrap="none">
              <a:spAutoFit/>
            </a:bodyPr>
            <a:lstStyle/>
            <a:p>
              <a:endParaRPr lang="en-US"/>
            </a:p>
          </p:txBody>
        </p:sp>
      </p:grpSp>
      <p:sp>
        <p:nvSpPr>
          <p:cNvPr id="414728" name="Rectangle 8"/>
          <p:cNvSpPr>
            <a:spLocks noGrp="1" noChangeArrowheads="1"/>
          </p:cNvSpPr>
          <p:nvPr>
            <p:ph type="body" idx="1"/>
          </p:nvPr>
        </p:nvSpPr>
        <p:spPr>
          <a:xfrm>
            <a:off x="508000" y="1562100"/>
            <a:ext cx="8140700" cy="876300"/>
          </a:xfrm>
          <a:noFill/>
          <a:ln/>
        </p:spPr>
        <p:txBody>
          <a:bodyPr lIns="92075" tIns="46038" rIns="92075" bIns="46038"/>
          <a:lstStyle/>
          <a:p>
            <a:pPr>
              <a:lnSpc>
                <a:spcPct val="90000"/>
              </a:lnSpc>
            </a:pPr>
            <a:r>
              <a:rPr lang="en-US" sz="2400">
                <a:latin typeface="Times New Roman" pitchFamily="18" charset="0"/>
              </a:rPr>
              <a:t>Relations R and S. Let </a:t>
            </a:r>
            <a:r>
              <a:rPr lang="en-US" sz="2400" i="1">
                <a:latin typeface="Times New Roman" pitchFamily="18" charset="0"/>
              </a:rPr>
              <a:t>L</a:t>
            </a:r>
            <a:r>
              <a:rPr lang="en-US" sz="2400">
                <a:latin typeface="Times New Roman" pitchFamily="18" charset="0"/>
              </a:rPr>
              <a:t> be the union of their attributes.</a:t>
            </a:r>
          </a:p>
          <a:p>
            <a:pPr>
              <a:lnSpc>
                <a:spcPct val="90000"/>
              </a:lnSpc>
            </a:pPr>
            <a:r>
              <a:rPr lang="en-US" sz="2400">
                <a:latin typeface="Times New Roman" pitchFamily="18" charset="0"/>
              </a:rPr>
              <a:t>Let A1,…,Ak be their common attributes.</a:t>
            </a:r>
          </a:p>
        </p:txBody>
      </p:sp>
      <p:grpSp>
        <p:nvGrpSpPr>
          <p:cNvPr id="3" name="Group 9"/>
          <p:cNvGrpSpPr>
            <a:grpSpLocks/>
          </p:cNvGrpSpPr>
          <p:nvPr/>
        </p:nvGrpSpPr>
        <p:grpSpPr bwMode="auto">
          <a:xfrm>
            <a:off x="546100" y="2355850"/>
            <a:ext cx="7543800" cy="773113"/>
            <a:chOff x="368" y="1740"/>
            <a:chExt cx="4752" cy="487"/>
          </a:xfrm>
        </p:grpSpPr>
        <p:sp>
          <p:nvSpPr>
            <p:cNvPr id="414730" name="Rectangle 10"/>
            <p:cNvSpPr>
              <a:spLocks noChangeArrowheads="1"/>
            </p:cNvSpPr>
            <p:nvPr/>
          </p:nvSpPr>
          <p:spPr bwMode="auto">
            <a:xfrm>
              <a:off x="368" y="1740"/>
              <a:ext cx="4752" cy="456"/>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sz="2800" b="0">
                  <a:latin typeface="Times New Roman" pitchFamily="18" charset="0"/>
                </a:rPr>
                <a:t>R      S = </a:t>
              </a:r>
              <a:r>
                <a:rPr lang="en-US" sz="2800" b="0">
                  <a:latin typeface="Times New Roman" pitchFamily="18" charset="0"/>
                  <a:sym typeface="Symbol" pitchFamily="18" charset="2"/>
                </a:rPr>
                <a:t></a:t>
              </a:r>
              <a:r>
                <a:rPr lang="en-US" sz="2800" b="0">
                  <a:latin typeface="Times New Roman" pitchFamily="18" charset="0"/>
                </a:rPr>
                <a:t> </a:t>
              </a:r>
              <a:r>
                <a:rPr lang="en-US" sz="2800" b="0" i="1" baseline="-25000">
                  <a:latin typeface="Times New Roman" pitchFamily="18" charset="0"/>
                </a:rPr>
                <a:t>L</a:t>
              </a:r>
              <a:r>
                <a:rPr lang="en-US" sz="2800" b="0" baseline="-25000">
                  <a:latin typeface="Times New Roman" pitchFamily="18" charset="0"/>
                </a:rPr>
                <a:t> </a:t>
              </a:r>
              <a:r>
                <a:rPr lang="en-US" sz="2800" b="0">
                  <a:latin typeface="Times New Roman" pitchFamily="18" charset="0"/>
                </a:rPr>
                <a:t>(R                         S)</a:t>
              </a:r>
            </a:p>
          </p:txBody>
        </p:sp>
        <p:grpSp>
          <p:nvGrpSpPr>
            <p:cNvPr id="4" name="Group 11"/>
            <p:cNvGrpSpPr>
              <a:grpSpLocks/>
            </p:cNvGrpSpPr>
            <p:nvPr/>
          </p:nvGrpSpPr>
          <p:grpSpPr bwMode="auto">
            <a:xfrm>
              <a:off x="1384" y="1840"/>
              <a:ext cx="288" cy="160"/>
              <a:chOff x="3120" y="3744"/>
              <a:chExt cx="288" cy="160"/>
            </a:xfrm>
          </p:grpSpPr>
          <p:sp>
            <p:nvSpPr>
              <p:cNvPr id="414732" name="Line 12"/>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33" name="Line 13"/>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34" name="Line 14"/>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35" name="Line 15"/>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grpSp>
          <p:nvGrpSpPr>
            <p:cNvPr id="5" name="Group 16"/>
            <p:cNvGrpSpPr>
              <a:grpSpLocks/>
            </p:cNvGrpSpPr>
            <p:nvPr/>
          </p:nvGrpSpPr>
          <p:grpSpPr bwMode="auto">
            <a:xfrm>
              <a:off x="2558" y="1840"/>
              <a:ext cx="1872" cy="387"/>
              <a:chOff x="2446" y="3304"/>
              <a:chExt cx="1872" cy="387"/>
            </a:xfrm>
          </p:grpSpPr>
          <p:grpSp>
            <p:nvGrpSpPr>
              <p:cNvPr id="6" name="Group 17"/>
              <p:cNvGrpSpPr>
                <a:grpSpLocks/>
              </p:cNvGrpSpPr>
              <p:nvPr/>
            </p:nvGrpSpPr>
            <p:grpSpPr bwMode="auto">
              <a:xfrm>
                <a:off x="3160" y="3304"/>
                <a:ext cx="288" cy="160"/>
                <a:chOff x="3120" y="3744"/>
                <a:chExt cx="288" cy="160"/>
              </a:xfrm>
            </p:grpSpPr>
            <p:sp>
              <p:nvSpPr>
                <p:cNvPr id="414738" name="Line 18"/>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39" name="Line 19"/>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40" name="Line 20"/>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41" name="Line 21"/>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14742" name="Text Box 22"/>
              <p:cNvSpPr txBox="1">
                <a:spLocks noChangeArrowheads="1"/>
              </p:cNvSpPr>
              <p:nvPr/>
            </p:nvSpPr>
            <p:spPr bwMode="auto">
              <a:xfrm>
                <a:off x="2446" y="3441"/>
                <a:ext cx="1872" cy="250"/>
              </a:xfrm>
              <a:prstGeom prst="rect">
                <a:avLst/>
              </a:prstGeom>
              <a:noFill/>
              <a:ln w="19050">
                <a:noFill/>
                <a:miter lim="800000"/>
                <a:headEnd/>
                <a:tailEnd/>
              </a:ln>
              <a:effectLst/>
            </p:spPr>
            <p:txBody>
              <a:bodyPr wrap="none">
                <a:spAutoFit/>
              </a:bodyPr>
              <a:lstStyle/>
              <a:p>
                <a:r>
                  <a:rPr lang="en-US" sz="2000" b="0">
                    <a:latin typeface="Times New Roman" pitchFamily="18" charset="0"/>
                  </a:rPr>
                  <a:t>R.A1=S.A1,…,R.Ak=S.Ak</a:t>
                </a:r>
              </a:p>
            </p:txBody>
          </p:sp>
        </p:grpSp>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noFill/>
          <a:ln/>
        </p:spPr>
        <p:txBody>
          <a:bodyPr lIns="92075" tIns="46038" rIns="92075" bIns="46038" anchor="ctr"/>
          <a:lstStyle/>
          <a:p>
            <a:endParaRPr lang="en-US" dirty="0"/>
          </a:p>
        </p:txBody>
      </p:sp>
      <p:sp>
        <p:nvSpPr>
          <p:cNvPr id="449559" name="Rectangle 23"/>
          <p:cNvSpPr>
            <a:spLocks noChangeArrowheads="1"/>
          </p:cNvSpPr>
          <p:nvPr/>
        </p:nvSpPr>
        <p:spPr bwMode="auto">
          <a:xfrm>
            <a:off x="1266825" y="1525588"/>
            <a:ext cx="2578100" cy="366712"/>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(name, dept)</a:t>
            </a:r>
          </a:p>
        </p:txBody>
      </p:sp>
      <p:graphicFrame>
        <p:nvGraphicFramePr>
          <p:cNvPr id="449560" name="Object 24"/>
          <p:cNvGraphicFramePr>
            <a:graphicFrameLocks noChangeAspect="1"/>
          </p:cNvGraphicFramePr>
          <p:nvPr/>
        </p:nvGraphicFramePr>
        <p:xfrm>
          <a:off x="1174750" y="1917700"/>
          <a:ext cx="2620963" cy="973138"/>
        </p:xfrm>
        <a:graphic>
          <a:graphicData uri="http://schemas.openxmlformats.org/presentationml/2006/ole">
            <mc:AlternateContent xmlns:mc="http://schemas.openxmlformats.org/markup-compatibility/2006">
              <mc:Choice xmlns:v="urn:schemas-microsoft-com:vml" Requires="v">
                <p:oleObj name="Document" r:id="rId3" imgW="2416320" imgH="816480" progId="Word.Document.8">
                  <p:embed/>
                </p:oleObj>
              </mc:Choice>
              <mc:Fallback>
                <p:oleObj name="Document" r:id="rId3" imgW="2416320" imgH="8164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4750" y="1917700"/>
                        <a:ext cx="2620963"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9561" name="Rectangle 25"/>
          <p:cNvSpPr>
            <a:spLocks noChangeArrowheads="1"/>
          </p:cNvSpPr>
          <p:nvPr/>
        </p:nvSpPr>
        <p:spPr bwMode="auto">
          <a:xfrm>
            <a:off x="4886325" y="1500188"/>
            <a:ext cx="2578100" cy="366712"/>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Contact(name, addr)</a:t>
            </a:r>
          </a:p>
        </p:txBody>
      </p:sp>
      <p:graphicFrame>
        <p:nvGraphicFramePr>
          <p:cNvPr id="449562" name="Object 26"/>
          <p:cNvGraphicFramePr>
            <a:graphicFrameLocks noChangeAspect="1"/>
          </p:cNvGraphicFramePr>
          <p:nvPr/>
        </p:nvGraphicFramePr>
        <p:xfrm>
          <a:off x="4792663" y="1897063"/>
          <a:ext cx="2598737" cy="1100137"/>
        </p:xfrm>
        <a:graphic>
          <a:graphicData uri="http://schemas.openxmlformats.org/presentationml/2006/ole">
            <mc:AlternateContent xmlns:mc="http://schemas.openxmlformats.org/markup-compatibility/2006">
              <mc:Choice xmlns:v="urn:schemas-microsoft-com:vml" Requires="v">
                <p:oleObj name="Document" r:id="rId5" imgW="2416320" imgH="1030680" progId="Word.Document.8">
                  <p:embed/>
                </p:oleObj>
              </mc:Choice>
              <mc:Fallback>
                <p:oleObj name="Document" r:id="rId5" imgW="2416320" imgH="10306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2663" y="1897063"/>
                        <a:ext cx="2598737" cy="1100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9569" name="Object 33"/>
          <p:cNvGraphicFramePr>
            <a:graphicFrameLocks noChangeAspect="1"/>
          </p:cNvGraphicFramePr>
          <p:nvPr/>
        </p:nvGraphicFramePr>
        <p:xfrm>
          <a:off x="2187575" y="5662613"/>
          <a:ext cx="4057650" cy="877887"/>
        </p:xfrm>
        <a:graphic>
          <a:graphicData uri="http://schemas.openxmlformats.org/presentationml/2006/ole">
            <mc:AlternateContent xmlns:mc="http://schemas.openxmlformats.org/markup-compatibility/2006">
              <mc:Choice xmlns:v="urn:schemas-microsoft-com:vml" Requires="v">
                <p:oleObj name="Document" r:id="rId7" imgW="3773160" imgH="816480" progId="Word.Document.8">
                  <p:embed/>
                </p:oleObj>
              </mc:Choice>
              <mc:Fallback>
                <p:oleObj name="Document" r:id="rId7" imgW="3773160" imgH="81648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7575" y="5662613"/>
                        <a:ext cx="4057650" cy="87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9571" name="Rectangle 35"/>
          <p:cNvSpPr>
            <a:spLocks noChangeArrowheads="1"/>
          </p:cNvSpPr>
          <p:nvPr/>
        </p:nvSpPr>
        <p:spPr bwMode="auto">
          <a:xfrm>
            <a:off x="217488" y="3030538"/>
            <a:ext cx="8636000" cy="5207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b="0">
                <a:latin typeface="Times New Roman" pitchFamily="18" charset="0"/>
              </a:rPr>
              <a:t>Emp       Contact: all employee names, depts, and addresses.</a:t>
            </a:r>
          </a:p>
        </p:txBody>
      </p:sp>
      <p:grpSp>
        <p:nvGrpSpPr>
          <p:cNvPr id="2" name="Group 36"/>
          <p:cNvGrpSpPr>
            <a:grpSpLocks/>
          </p:cNvGrpSpPr>
          <p:nvPr/>
        </p:nvGrpSpPr>
        <p:grpSpPr bwMode="auto">
          <a:xfrm>
            <a:off x="1004888" y="3170238"/>
            <a:ext cx="355600" cy="203200"/>
            <a:chOff x="3120" y="3744"/>
            <a:chExt cx="288" cy="160"/>
          </a:xfrm>
        </p:grpSpPr>
        <p:sp>
          <p:nvSpPr>
            <p:cNvPr id="449573" name="Line 37"/>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49574" name="Line 38"/>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49575" name="Line 39"/>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49576" name="Line 40"/>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graphicFrame>
        <p:nvGraphicFramePr>
          <p:cNvPr id="449578" name="Object 42"/>
          <p:cNvGraphicFramePr>
            <a:graphicFrameLocks noChangeAspect="1"/>
          </p:cNvGraphicFramePr>
          <p:nvPr/>
        </p:nvGraphicFramePr>
        <p:xfrm>
          <a:off x="2311400" y="3851275"/>
          <a:ext cx="7451725" cy="1787525"/>
        </p:xfrm>
        <a:graphic>
          <a:graphicData uri="http://schemas.openxmlformats.org/presentationml/2006/ole">
            <mc:AlternateContent xmlns:mc="http://schemas.openxmlformats.org/markup-compatibility/2006">
              <mc:Choice xmlns:v="urn:schemas-microsoft-com:vml" Requires="v">
                <p:oleObj name="Document" r:id="rId9" imgW="6941453" imgH="1669699" progId="Word.Document.8">
                  <p:embed/>
                </p:oleObj>
              </mc:Choice>
              <mc:Fallback>
                <p:oleObj name="Document" r:id="rId9" imgW="6941453" imgH="1669699" progId="Word.Document.8">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1400" y="3851275"/>
                        <a:ext cx="7451725" cy="178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9579" name="Rectangle 43"/>
          <p:cNvSpPr>
            <a:spLocks noChangeArrowheads="1"/>
          </p:cNvSpPr>
          <p:nvPr/>
        </p:nvSpPr>
        <p:spPr bwMode="auto">
          <a:xfrm>
            <a:off x="0" y="4303713"/>
            <a:ext cx="2149475" cy="457200"/>
          </a:xfrm>
          <a:prstGeom prst="rect">
            <a:avLst/>
          </a:prstGeom>
          <a:noFill/>
          <a:ln w="19050">
            <a:noFill/>
            <a:miter lim="800000"/>
            <a:headEnd/>
            <a:tailEnd/>
          </a:ln>
          <a:effectLst/>
        </p:spPr>
        <p:txBody>
          <a:bodyPr>
            <a:spAutoFit/>
          </a:bodyPr>
          <a:lstStyle/>
          <a:p>
            <a:r>
              <a:rPr lang="en-US" sz="2000" b="0"/>
              <a:t>Emp </a:t>
            </a:r>
            <a:r>
              <a:rPr lang="en-US">
                <a:sym typeface="Symbol" pitchFamily="18" charset="2"/>
              </a:rPr>
              <a:t></a:t>
            </a:r>
            <a:r>
              <a:rPr lang="en-US" sz="2000" b="0"/>
              <a:t> Contact</a:t>
            </a:r>
          </a:p>
        </p:txBody>
      </p:sp>
      <p:sp>
        <p:nvSpPr>
          <p:cNvPr id="449580" name="Rectangle 44"/>
          <p:cNvSpPr>
            <a:spLocks noChangeArrowheads="1"/>
          </p:cNvSpPr>
          <p:nvPr/>
        </p:nvSpPr>
        <p:spPr bwMode="auto">
          <a:xfrm>
            <a:off x="458788" y="5581650"/>
            <a:ext cx="1277937"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000" b="0"/>
              <a:t>Result</a:t>
            </a:r>
          </a:p>
        </p:txBody>
      </p:sp>
      <p:sp>
        <p:nvSpPr>
          <p:cNvPr id="25" name="Rectangle 2"/>
          <p:cNvSpPr txBox="1">
            <a:spLocks noChangeArrowheads="1"/>
          </p:cNvSpPr>
          <p:nvPr/>
        </p:nvSpPr>
        <p:spPr>
          <a:xfrm>
            <a:off x="914400" y="-228600"/>
            <a:ext cx="8229600" cy="1143000"/>
          </a:xfrm>
          <a:prstGeom prst="rect">
            <a:avLst/>
          </a:prstGeom>
          <a:noFill/>
          <a:ln/>
        </p:spPr>
        <p:txBody>
          <a:bodyPr lIns="92075" tIns="46038" rIns="92075" bIns="46038" anchor="ct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400" b="1" i="0" u="none" strike="noStrike" kern="0" cap="none" spc="0" normalizeH="0" baseline="0" noProof="0" dirty="0">
                <a:ln>
                  <a:noFill/>
                </a:ln>
                <a:solidFill>
                  <a:srgbClr val="FFFF00"/>
                </a:solidFill>
                <a:effectLst/>
                <a:uLnTx/>
                <a:uFillTx/>
                <a:latin typeface="+mj-lt"/>
                <a:ea typeface="+mj-ea"/>
                <a:cs typeface="+mj-cs"/>
              </a:rPr>
              <a:t>Natural-Join</a:t>
            </a:r>
          </a:p>
        </p:txBody>
      </p:sp>
      <p:grpSp>
        <p:nvGrpSpPr>
          <p:cNvPr id="3" name="Group 3"/>
          <p:cNvGrpSpPr>
            <a:grpSpLocks/>
          </p:cNvGrpSpPr>
          <p:nvPr/>
        </p:nvGrpSpPr>
        <p:grpSpPr bwMode="auto">
          <a:xfrm>
            <a:off x="6858000" y="304800"/>
            <a:ext cx="457200" cy="254000"/>
            <a:chOff x="3120" y="3744"/>
            <a:chExt cx="288" cy="160"/>
          </a:xfrm>
        </p:grpSpPr>
        <p:sp>
          <p:nvSpPr>
            <p:cNvPr id="27" name="Line 4"/>
            <p:cNvSpPr>
              <a:spLocks noChangeShapeType="1"/>
            </p:cNvSpPr>
            <p:nvPr/>
          </p:nvSpPr>
          <p:spPr bwMode="auto">
            <a:xfrm>
              <a:off x="3120" y="3744"/>
              <a:ext cx="0" cy="152"/>
            </a:xfrm>
            <a:prstGeom prst="line">
              <a:avLst/>
            </a:prstGeom>
            <a:noFill/>
            <a:ln w="38100">
              <a:solidFill>
                <a:srgbClr val="FFCCFF"/>
              </a:solidFill>
              <a:miter lim="800000"/>
              <a:headEnd/>
              <a:tailEnd/>
            </a:ln>
            <a:effectLst/>
          </p:spPr>
          <p:txBody>
            <a:bodyPr wrap="none">
              <a:spAutoFit/>
            </a:bodyPr>
            <a:lstStyle/>
            <a:p>
              <a:endParaRPr lang="en-US"/>
            </a:p>
          </p:txBody>
        </p:sp>
        <p:sp>
          <p:nvSpPr>
            <p:cNvPr id="28" name="Line 5"/>
            <p:cNvSpPr>
              <a:spLocks noChangeShapeType="1"/>
            </p:cNvSpPr>
            <p:nvPr/>
          </p:nvSpPr>
          <p:spPr bwMode="auto">
            <a:xfrm>
              <a:off x="3408" y="3752"/>
              <a:ext cx="0" cy="152"/>
            </a:xfrm>
            <a:prstGeom prst="line">
              <a:avLst/>
            </a:prstGeom>
            <a:noFill/>
            <a:ln w="38100">
              <a:solidFill>
                <a:srgbClr val="FFCCFF"/>
              </a:solidFill>
              <a:miter lim="800000"/>
              <a:headEnd/>
              <a:tailEnd/>
            </a:ln>
            <a:effectLst/>
          </p:spPr>
          <p:txBody>
            <a:bodyPr wrap="none">
              <a:spAutoFit/>
            </a:bodyPr>
            <a:lstStyle/>
            <a:p>
              <a:endParaRPr lang="en-US"/>
            </a:p>
          </p:txBody>
        </p:sp>
        <p:sp>
          <p:nvSpPr>
            <p:cNvPr id="29" name="Line 6"/>
            <p:cNvSpPr>
              <a:spLocks noChangeShapeType="1"/>
            </p:cNvSpPr>
            <p:nvPr/>
          </p:nvSpPr>
          <p:spPr bwMode="auto">
            <a:xfrm>
              <a:off x="3120" y="3744"/>
              <a:ext cx="288" cy="152"/>
            </a:xfrm>
            <a:prstGeom prst="line">
              <a:avLst/>
            </a:prstGeom>
            <a:noFill/>
            <a:ln w="38100">
              <a:solidFill>
                <a:srgbClr val="FFCCFF"/>
              </a:solidFill>
              <a:miter lim="800000"/>
              <a:headEnd/>
              <a:tailEnd/>
            </a:ln>
            <a:effectLst/>
          </p:spPr>
          <p:txBody>
            <a:bodyPr wrap="none">
              <a:spAutoFit/>
            </a:bodyPr>
            <a:lstStyle/>
            <a:p>
              <a:endParaRPr lang="en-US"/>
            </a:p>
          </p:txBody>
        </p:sp>
        <p:sp>
          <p:nvSpPr>
            <p:cNvPr id="30" name="Line 7"/>
            <p:cNvSpPr>
              <a:spLocks noChangeShapeType="1"/>
            </p:cNvSpPr>
            <p:nvPr/>
          </p:nvSpPr>
          <p:spPr bwMode="auto">
            <a:xfrm flipH="1">
              <a:off x="3120" y="3752"/>
              <a:ext cx="288" cy="136"/>
            </a:xfrm>
            <a:prstGeom prst="line">
              <a:avLst/>
            </a:prstGeom>
            <a:noFill/>
            <a:ln w="38100">
              <a:solidFill>
                <a:srgbClr val="FFCCFF"/>
              </a:solidFill>
              <a:miter lim="800000"/>
              <a:headEnd/>
              <a:tailEnd/>
            </a:ln>
            <a:effectLst/>
          </p:spPr>
          <p:txBody>
            <a:bodyPr wrap="none">
              <a:spAutoFit/>
            </a:bodyPr>
            <a:lstStyle/>
            <a:p>
              <a:endParaRPr lang="en-US"/>
            </a:p>
          </p:txBody>
        </p:sp>
      </p:gr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533400" y="0"/>
            <a:ext cx="8229600" cy="1143000"/>
          </a:xfrm>
        </p:spPr>
        <p:txBody>
          <a:bodyPr/>
          <a:lstStyle/>
          <a:p>
            <a:r>
              <a:rPr lang="en-US" b="1" dirty="0">
                <a:solidFill>
                  <a:srgbClr val="FFFF00"/>
                </a:solidFill>
              </a:rPr>
              <a:t>Outer Joins</a:t>
            </a:r>
          </a:p>
        </p:txBody>
      </p:sp>
      <p:sp>
        <p:nvSpPr>
          <p:cNvPr id="420867" name="Rectangle 3"/>
          <p:cNvSpPr>
            <a:spLocks noGrp="1" noChangeArrowheads="1"/>
          </p:cNvSpPr>
          <p:nvPr>
            <p:ph type="body" idx="1"/>
          </p:nvPr>
        </p:nvSpPr>
        <p:spPr>
          <a:xfrm>
            <a:off x="404813" y="1493838"/>
            <a:ext cx="8215312" cy="2174875"/>
          </a:xfrm>
        </p:spPr>
        <p:txBody>
          <a:bodyPr/>
          <a:lstStyle/>
          <a:p>
            <a:r>
              <a:rPr lang="en-US" sz="2800" dirty="0">
                <a:latin typeface="Times New Roman" pitchFamily="18" charset="0"/>
              </a:rPr>
              <a:t>Motivation: “join” can lose information</a:t>
            </a:r>
          </a:p>
          <a:p>
            <a:r>
              <a:rPr lang="en-US" sz="2800" dirty="0">
                <a:latin typeface="Times New Roman" pitchFamily="18" charset="0"/>
              </a:rPr>
              <a:t>E.g.: natural join of R and S loses info about Mary, since the </a:t>
            </a:r>
            <a:r>
              <a:rPr lang="en-US" sz="2800" dirty="0" err="1">
                <a:latin typeface="Times New Roman" pitchFamily="18" charset="0"/>
              </a:rPr>
              <a:t>tuple</a:t>
            </a:r>
            <a:r>
              <a:rPr lang="en-US" sz="2800" dirty="0">
                <a:latin typeface="Times New Roman" pitchFamily="18" charset="0"/>
              </a:rPr>
              <a:t> does not join with other </a:t>
            </a:r>
            <a:r>
              <a:rPr lang="en-US" sz="2800" dirty="0" err="1">
                <a:latin typeface="Times New Roman" pitchFamily="18" charset="0"/>
              </a:rPr>
              <a:t>tuples</a:t>
            </a:r>
            <a:r>
              <a:rPr lang="en-US" sz="2800" dirty="0">
                <a:latin typeface="Times New Roman" pitchFamily="18" charset="0"/>
              </a:rPr>
              <a:t>. </a:t>
            </a:r>
          </a:p>
          <a:p>
            <a:pPr lvl="1"/>
            <a:r>
              <a:rPr lang="en-US" sz="2400" dirty="0">
                <a:latin typeface="Times New Roman" pitchFamily="18" charset="0"/>
              </a:rPr>
              <a:t>Called “dangling </a:t>
            </a:r>
            <a:r>
              <a:rPr lang="en-US" sz="2400" dirty="0" err="1">
                <a:latin typeface="Times New Roman" pitchFamily="18" charset="0"/>
              </a:rPr>
              <a:t>tuples</a:t>
            </a:r>
            <a:r>
              <a:rPr lang="en-US" sz="2400" dirty="0">
                <a:latin typeface="Times New Roman" pitchFamily="18" charset="0"/>
              </a:rPr>
              <a:t>”.</a:t>
            </a:r>
          </a:p>
        </p:txBody>
      </p:sp>
      <p:sp>
        <p:nvSpPr>
          <p:cNvPr id="420868" name="Rectangle 4"/>
          <p:cNvSpPr>
            <a:spLocks noChangeArrowheads="1"/>
          </p:cNvSpPr>
          <p:nvPr/>
        </p:nvSpPr>
        <p:spPr bwMode="auto">
          <a:xfrm>
            <a:off x="1219200" y="36671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R</a:t>
            </a:r>
          </a:p>
        </p:txBody>
      </p:sp>
      <p:graphicFrame>
        <p:nvGraphicFramePr>
          <p:cNvPr id="420869" name="Object 5"/>
          <p:cNvGraphicFramePr>
            <a:graphicFrameLocks noChangeAspect="1"/>
          </p:cNvGraphicFramePr>
          <p:nvPr/>
        </p:nvGraphicFramePr>
        <p:xfrm>
          <a:off x="1127125" y="4059238"/>
          <a:ext cx="2620963" cy="973137"/>
        </p:xfrm>
        <a:graphic>
          <a:graphicData uri="http://schemas.openxmlformats.org/presentationml/2006/ole">
            <mc:AlternateContent xmlns:mc="http://schemas.openxmlformats.org/markup-compatibility/2006">
              <mc:Choice xmlns:v="urn:schemas-microsoft-com:vml" Requires="v">
                <p:oleObj name="Document" r:id="rId2" imgW="2416320" imgH="816480" progId="Word.Document.8">
                  <p:embed/>
                </p:oleObj>
              </mc:Choice>
              <mc:Fallback>
                <p:oleObj name="Document" r:id="rId2" imgW="2416320" imgH="81648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125" y="4059238"/>
                        <a:ext cx="2620963"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870" name="Rectangle 6"/>
          <p:cNvSpPr>
            <a:spLocks noChangeArrowheads="1"/>
          </p:cNvSpPr>
          <p:nvPr/>
        </p:nvSpPr>
        <p:spPr bwMode="auto">
          <a:xfrm>
            <a:off x="4838700" y="36417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S</a:t>
            </a:r>
          </a:p>
        </p:txBody>
      </p:sp>
      <p:graphicFrame>
        <p:nvGraphicFramePr>
          <p:cNvPr id="420871" name="Object 7"/>
          <p:cNvGraphicFramePr>
            <a:graphicFrameLocks noChangeAspect="1"/>
          </p:cNvGraphicFramePr>
          <p:nvPr/>
        </p:nvGraphicFramePr>
        <p:xfrm>
          <a:off x="4613275" y="4081463"/>
          <a:ext cx="2784475" cy="1158875"/>
        </p:xfrm>
        <a:graphic>
          <a:graphicData uri="http://schemas.openxmlformats.org/presentationml/2006/ole">
            <mc:AlternateContent xmlns:mc="http://schemas.openxmlformats.org/markup-compatibility/2006">
              <mc:Choice xmlns:v="urn:schemas-microsoft-com:vml" Requires="v">
                <p:oleObj name="Document" r:id="rId4" imgW="2460645" imgH="1028779" progId="Word.Document.8">
                  <p:embed/>
                </p:oleObj>
              </mc:Choice>
              <mc:Fallback>
                <p:oleObj name="Document" r:id="rId4" imgW="2460645" imgH="1028779"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3275" y="4081463"/>
                        <a:ext cx="2784475" cy="1158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872" name="Rectangle 8"/>
          <p:cNvSpPr>
            <a:spLocks noChangeArrowheads="1"/>
          </p:cNvSpPr>
          <p:nvPr/>
        </p:nvSpPr>
        <p:spPr bwMode="auto">
          <a:xfrm>
            <a:off x="404813" y="5024438"/>
            <a:ext cx="8126412" cy="10826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buFontTx/>
              <a:buChar char="•"/>
            </a:pPr>
            <a:r>
              <a:rPr lang="en-US" b="0">
                <a:latin typeface="Times New Roman" pitchFamily="18" charset="0"/>
              </a:rPr>
              <a:t>Outer join: natural join, but use NULL values to fill in dangling tuples.</a:t>
            </a:r>
          </a:p>
          <a:p>
            <a:pPr marL="342900" indent="-342900">
              <a:lnSpc>
                <a:spcPct val="90000"/>
              </a:lnSpc>
              <a:spcBef>
                <a:spcPct val="20000"/>
              </a:spcBef>
              <a:buClr>
                <a:schemeClr val="tx1"/>
              </a:buClr>
              <a:buFontTx/>
              <a:buChar char="•"/>
            </a:pPr>
            <a:r>
              <a:rPr lang="en-US" b="0">
                <a:latin typeface="Times New Roman" pitchFamily="18" charset="0"/>
              </a:rPr>
              <a:t>Three types: “left”, “right”, or “full”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914400" y="0"/>
            <a:ext cx="8229600" cy="1143000"/>
          </a:xfrm>
        </p:spPr>
        <p:txBody>
          <a:bodyPr/>
          <a:lstStyle/>
          <a:p>
            <a:r>
              <a:rPr lang="en-US" b="1" dirty="0">
                <a:solidFill>
                  <a:srgbClr val="FFFF00"/>
                </a:solidFill>
              </a:rPr>
              <a:t>Left Outer Join</a:t>
            </a:r>
          </a:p>
        </p:txBody>
      </p:sp>
      <p:sp>
        <p:nvSpPr>
          <p:cNvPr id="421891" name="Rectangle 3"/>
          <p:cNvSpPr>
            <a:spLocks noChangeArrowheads="1"/>
          </p:cNvSpPr>
          <p:nvPr/>
        </p:nvSpPr>
        <p:spPr bwMode="auto">
          <a:xfrm>
            <a:off x="444500" y="1660525"/>
            <a:ext cx="6350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R</a:t>
            </a:r>
          </a:p>
        </p:txBody>
      </p:sp>
      <p:graphicFrame>
        <p:nvGraphicFramePr>
          <p:cNvPr id="421892" name="Object 4"/>
          <p:cNvGraphicFramePr>
            <a:graphicFrameLocks noChangeAspect="1"/>
          </p:cNvGraphicFramePr>
          <p:nvPr/>
        </p:nvGraphicFramePr>
        <p:xfrm>
          <a:off x="1114425" y="1504950"/>
          <a:ext cx="2620963" cy="973138"/>
        </p:xfrm>
        <a:graphic>
          <a:graphicData uri="http://schemas.openxmlformats.org/presentationml/2006/ole">
            <mc:AlternateContent xmlns:mc="http://schemas.openxmlformats.org/markup-compatibility/2006">
              <mc:Choice xmlns:v="urn:schemas-microsoft-com:vml" Requires="v">
                <p:oleObj name="Document" r:id="rId2" imgW="2416320" imgH="816480" progId="Word.Document.8">
                  <p:embed/>
                </p:oleObj>
              </mc:Choice>
              <mc:Fallback>
                <p:oleObj name="Document" r:id="rId2" imgW="2416320" imgH="81648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1504950"/>
                        <a:ext cx="2620963"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1893" name="Rectangle 5"/>
          <p:cNvSpPr>
            <a:spLocks noChangeArrowheads="1"/>
          </p:cNvSpPr>
          <p:nvPr/>
        </p:nvSpPr>
        <p:spPr bwMode="auto">
          <a:xfrm>
            <a:off x="7518400" y="1724025"/>
            <a:ext cx="546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S</a:t>
            </a:r>
          </a:p>
        </p:txBody>
      </p:sp>
      <p:graphicFrame>
        <p:nvGraphicFramePr>
          <p:cNvPr id="421894" name="Object 6"/>
          <p:cNvGraphicFramePr>
            <a:graphicFrameLocks noChangeAspect="1"/>
          </p:cNvGraphicFramePr>
          <p:nvPr/>
        </p:nvGraphicFramePr>
        <p:xfrm>
          <a:off x="4600575" y="1544638"/>
          <a:ext cx="2808288" cy="989012"/>
        </p:xfrm>
        <a:graphic>
          <a:graphicData uri="http://schemas.openxmlformats.org/presentationml/2006/ole">
            <mc:AlternateContent xmlns:mc="http://schemas.openxmlformats.org/markup-compatibility/2006">
              <mc:Choice xmlns:v="urn:schemas-microsoft-com:vml" Requires="v">
                <p:oleObj name="Document" r:id="rId4" imgW="2460645" imgH="1028779" progId="Word.Document.8">
                  <p:embed/>
                </p:oleObj>
              </mc:Choice>
              <mc:Fallback>
                <p:oleObj name="Document" r:id="rId4" imgW="2460645" imgH="1028779"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0575" y="1544638"/>
                        <a:ext cx="2808288" cy="989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1895" name="Rectangle 7"/>
          <p:cNvSpPr>
            <a:spLocks noChangeArrowheads="1"/>
          </p:cNvSpPr>
          <p:nvPr/>
        </p:nvSpPr>
        <p:spPr bwMode="auto">
          <a:xfrm>
            <a:off x="354013" y="3033713"/>
            <a:ext cx="2322512" cy="8286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Left outer join</a:t>
            </a:r>
          </a:p>
          <a:p>
            <a:pPr marL="342900" indent="-342900">
              <a:lnSpc>
                <a:spcPct val="90000"/>
              </a:lnSpc>
              <a:spcBef>
                <a:spcPct val="20000"/>
              </a:spcBef>
              <a:buClr>
                <a:schemeClr val="tx1"/>
              </a:buClr>
            </a:pPr>
            <a:r>
              <a:rPr lang="en-US" b="0">
                <a:latin typeface="Times New Roman" pitchFamily="18" charset="0"/>
              </a:rPr>
              <a:t>R        S</a:t>
            </a:r>
          </a:p>
        </p:txBody>
      </p:sp>
      <p:graphicFrame>
        <p:nvGraphicFramePr>
          <p:cNvPr id="421896" name="Object 8"/>
          <p:cNvGraphicFramePr>
            <a:graphicFrameLocks noChangeAspect="1"/>
          </p:cNvGraphicFramePr>
          <p:nvPr/>
        </p:nvGraphicFramePr>
        <p:xfrm>
          <a:off x="1295400" y="4267200"/>
          <a:ext cx="5654767" cy="1371600"/>
        </p:xfrm>
        <a:graphic>
          <a:graphicData uri="http://schemas.openxmlformats.org/presentationml/2006/ole">
            <mc:AlternateContent xmlns:mc="http://schemas.openxmlformats.org/markup-compatibility/2006">
              <mc:Choice xmlns:v="urn:schemas-microsoft-com:vml" Requires="v">
                <p:oleObj name="Document" r:id="rId6" imgW="3776517" imgH="914451" progId="Word.Document.8">
                  <p:embed/>
                </p:oleObj>
              </mc:Choice>
              <mc:Fallback>
                <p:oleObj name="Document" r:id="rId6" imgW="3776517" imgH="914451" progId="Word.Document.8">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4267200"/>
                        <a:ext cx="5654767"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736600" y="3559175"/>
            <a:ext cx="482600" cy="203200"/>
            <a:chOff x="464" y="1872"/>
            <a:chExt cx="304" cy="128"/>
          </a:xfrm>
        </p:grpSpPr>
        <p:grpSp>
          <p:nvGrpSpPr>
            <p:cNvPr id="3" name="Group 10"/>
            <p:cNvGrpSpPr>
              <a:grpSpLocks/>
            </p:cNvGrpSpPr>
            <p:nvPr/>
          </p:nvGrpSpPr>
          <p:grpSpPr bwMode="auto">
            <a:xfrm>
              <a:off x="544" y="1872"/>
              <a:ext cx="224" cy="128"/>
              <a:chOff x="3120" y="3744"/>
              <a:chExt cx="288" cy="160"/>
            </a:xfrm>
          </p:grpSpPr>
          <p:sp>
            <p:nvSpPr>
              <p:cNvPr id="421899" name="Line 11"/>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1900" name="Line 12"/>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1901" name="Line 13"/>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1902" name="Line 14"/>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1903" name="Line 15"/>
            <p:cNvSpPr>
              <a:spLocks noChangeShapeType="1"/>
            </p:cNvSpPr>
            <p:nvPr/>
          </p:nvSpPr>
          <p:spPr bwMode="auto">
            <a:xfrm>
              <a:off x="464" y="1880"/>
              <a:ext cx="96" cy="0"/>
            </a:xfrm>
            <a:prstGeom prst="line">
              <a:avLst/>
            </a:prstGeom>
            <a:noFill/>
            <a:ln w="19050">
              <a:solidFill>
                <a:schemeClr val="tx1"/>
              </a:solidFill>
              <a:miter lim="800000"/>
              <a:headEnd/>
              <a:tailEnd/>
            </a:ln>
            <a:effectLst/>
          </p:spPr>
          <p:txBody>
            <a:bodyPr>
              <a:spAutoFit/>
            </a:bodyPr>
            <a:lstStyle/>
            <a:p>
              <a:endParaRPr lang="en-US"/>
            </a:p>
          </p:txBody>
        </p:sp>
        <p:sp>
          <p:nvSpPr>
            <p:cNvPr id="421904" name="Line 16"/>
            <p:cNvSpPr>
              <a:spLocks noChangeShapeType="1"/>
            </p:cNvSpPr>
            <p:nvPr/>
          </p:nvSpPr>
          <p:spPr bwMode="auto">
            <a:xfrm>
              <a:off x="464" y="1984"/>
              <a:ext cx="96" cy="0"/>
            </a:xfrm>
            <a:prstGeom prst="line">
              <a:avLst/>
            </a:prstGeom>
            <a:noFill/>
            <a:ln w="19050">
              <a:solidFill>
                <a:schemeClr val="tx1"/>
              </a:solidFill>
              <a:miter lim="800000"/>
              <a:headEnd/>
              <a:tailEnd/>
            </a:ln>
            <a:effectLst/>
          </p:spPr>
          <p:txBody>
            <a:bodyPr>
              <a:spAutoFit/>
            </a:bodyPr>
            <a:lstStyle/>
            <a:p>
              <a:endParaRPr lang="en-US"/>
            </a:p>
          </p:txBody>
        </p:sp>
      </p:grpSp>
      <p:sp>
        <p:nvSpPr>
          <p:cNvPr id="421905" name="Rectangle 17"/>
          <p:cNvSpPr>
            <a:spLocks noChangeArrowheads="1"/>
          </p:cNvSpPr>
          <p:nvPr/>
        </p:nvSpPr>
        <p:spPr bwMode="auto">
          <a:xfrm>
            <a:off x="1263650" y="5888038"/>
            <a:ext cx="4938713" cy="4095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Pad null value for left dangling tuples.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914400" y="0"/>
            <a:ext cx="8229600" cy="1143000"/>
          </a:xfrm>
        </p:spPr>
        <p:txBody>
          <a:bodyPr/>
          <a:lstStyle/>
          <a:p>
            <a:r>
              <a:rPr lang="en-US" b="1" dirty="0">
                <a:solidFill>
                  <a:srgbClr val="FFFF00"/>
                </a:solidFill>
              </a:rPr>
              <a:t>Right Outer Join </a:t>
            </a:r>
            <a:endParaRPr lang="en-US" sz="1400" b="1" dirty="0">
              <a:solidFill>
                <a:srgbClr val="FFFF00"/>
              </a:solidFill>
            </a:endParaRPr>
          </a:p>
        </p:txBody>
      </p:sp>
      <p:sp>
        <p:nvSpPr>
          <p:cNvPr id="422915" name="Rectangle 3"/>
          <p:cNvSpPr>
            <a:spLocks noChangeArrowheads="1"/>
          </p:cNvSpPr>
          <p:nvPr/>
        </p:nvSpPr>
        <p:spPr bwMode="auto">
          <a:xfrm>
            <a:off x="444500" y="1660525"/>
            <a:ext cx="6350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R</a:t>
            </a:r>
          </a:p>
        </p:txBody>
      </p:sp>
      <p:graphicFrame>
        <p:nvGraphicFramePr>
          <p:cNvPr id="422916" name="Object 4"/>
          <p:cNvGraphicFramePr>
            <a:graphicFrameLocks noChangeAspect="1"/>
          </p:cNvGraphicFramePr>
          <p:nvPr/>
        </p:nvGraphicFramePr>
        <p:xfrm>
          <a:off x="1114425" y="1519238"/>
          <a:ext cx="2620963" cy="973137"/>
        </p:xfrm>
        <a:graphic>
          <a:graphicData uri="http://schemas.openxmlformats.org/presentationml/2006/ole">
            <mc:AlternateContent xmlns:mc="http://schemas.openxmlformats.org/markup-compatibility/2006">
              <mc:Choice xmlns:v="urn:schemas-microsoft-com:vml" Requires="v">
                <p:oleObj name="Document" r:id="rId2" imgW="2416320" imgH="816480" progId="Word.Document.8">
                  <p:embed/>
                </p:oleObj>
              </mc:Choice>
              <mc:Fallback>
                <p:oleObj name="Document" r:id="rId2" imgW="2416320" imgH="81648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1519238"/>
                        <a:ext cx="2620963"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2917" name="Rectangle 5"/>
          <p:cNvSpPr>
            <a:spLocks noChangeArrowheads="1"/>
          </p:cNvSpPr>
          <p:nvPr/>
        </p:nvSpPr>
        <p:spPr bwMode="auto">
          <a:xfrm>
            <a:off x="7518400" y="1724025"/>
            <a:ext cx="546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S</a:t>
            </a:r>
          </a:p>
        </p:txBody>
      </p:sp>
      <p:sp>
        <p:nvSpPr>
          <p:cNvPr id="422919" name="Rectangle 7"/>
          <p:cNvSpPr>
            <a:spLocks noChangeArrowheads="1"/>
          </p:cNvSpPr>
          <p:nvPr/>
        </p:nvSpPr>
        <p:spPr bwMode="auto">
          <a:xfrm>
            <a:off x="366713" y="3614738"/>
            <a:ext cx="2322512" cy="8286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Right outer join</a:t>
            </a:r>
          </a:p>
          <a:p>
            <a:pPr marL="342900" indent="-342900">
              <a:lnSpc>
                <a:spcPct val="90000"/>
              </a:lnSpc>
              <a:spcBef>
                <a:spcPct val="20000"/>
              </a:spcBef>
              <a:buClr>
                <a:schemeClr val="tx1"/>
              </a:buClr>
            </a:pPr>
            <a:r>
              <a:rPr lang="en-US" b="0">
                <a:latin typeface="Times New Roman" pitchFamily="18" charset="0"/>
              </a:rPr>
              <a:t>R         S</a:t>
            </a:r>
          </a:p>
        </p:txBody>
      </p:sp>
      <p:graphicFrame>
        <p:nvGraphicFramePr>
          <p:cNvPr id="422920" name="Object 8"/>
          <p:cNvGraphicFramePr>
            <a:graphicFrameLocks noChangeAspect="1"/>
          </p:cNvGraphicFramePr>
          <p:nvPr/>
        </p:nvGraphicFramePr>
        <p:xfrm>
          <a:off x="1600199" y="4267200"/>
          <a:ext cx="5017751" cy="1371600"/>
        </p:xfrm>
        <a:graphic>
          <a:graphicData uri="http://schemas.openxmlformats.org/presentationml/2006/ole">
            <mc:AlternateContent xmlns:mc="http://schemas.openxmlformats.org/markup-compatibility/2006">
              <mc:Choice xmlns:v="urn:schemas-microsoft-com:vml" Requires="v">
                <p:oleObj name="Document" r:id="rId4" imgW="3785250" imgH="1041211" progId="Word.Document.8">
                  <p:embed/>
                </p:oleObj>
              </mc:Choice>
              <mc:Fallback>
                <p:oleObj name="Document" r:id="rId4" imgW="3785250" imgH="1041211"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199" y="4267200"/>
                        <a:ext cx="5017751"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787400" y="4127500"/>
            <a:ext cx="533400" cy="203200"/>
            <a:chOff x="1368" y="2720"/>
            <a:chExt cx="336" cy="128"/>
          </a:xfrm>
        </p:grpSpPr>
        <p:grpSp>
          <p:nvGrpSpPr>
            <p:cNvPr id="3" name="Group 10"/>
            <p:cNvGrpSpPr>
              <a:grpSpLocks/>
            </p:cNvGrpSpPr>
            <p:nvPr/>
          </p:nvGrpSpPr>
          <p:grpSpPr bwMode="auto">
            <a:xfrm>
              <a:off x="1368" y="2720"/>
              <a:ext cx="224" cy="128"/>
              <a:chOff x="3120" y="3744"/>
              <a:chExt cx="288" cy="160"/>
            </a:xfrm>
          </p:grpSpPr>
          <p:sp>
            <p:nvSpPr>
              <p:cNvPr id="422923" name="Line 11"/>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2924" name="Line 12"/>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2925" name="Line 13"/>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2926" name="Line 14"/>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2927" name="Line 15"/>
            <p:cNvSpPr>
              <a:spLocks noChangeShapeType="1"/>
            </p:cNvSpPr>
            <p:nvPr/>
          </p:nvSpPr>
          <p:spPr bwMode="auto">
            <a:xfrm>
              <a:off x="1592" y="2736"/>
              <a:ext cx="96" cy="0"/>
            </a:xfrm>
            <a:prstGeom prst="line">
              <a:avLst/>
            </a:prstGeom>
            <a:noFill/>
            <a:ln w="19050">
              <a:solidFill>
                <a:schemeClr val="tx1"/>
              </a:solidFill>
              <a:miter lim="800000"/>
              <a:headEnd/>
              <a:tailEnd/>
            </a:ln>
            <a:effectLst/>
          </p:spPr>
          <p:txBody>
            <a:bodyPr>
              <a:spAutoFit/>
            </a:bodyPr>
            <a:lstStyle/>
            <a:p>
              <a:endParaRPr lang="en-US"/>
            </a:p>
          </p:txBody>
        </p:sp>
        <p:sp>
          <p:nvSpPr>
            <p:cNvPr id="422928" name="Line 16"/>
            <p:cNvSpPr>
              <a:spLocks noChangeShapeType="1"/>
            </p:cNvSpPr>
            <p:nvPr/>
          </p:nvSpPr>
          <p:spPr bwMode="auto">
            <a:xfrm>
              <a:off x="1608" y="2840"/>
              <a:ext cx="96" cy="0"/>
            </a:xfrm>
            <a:prstGeom prst="line">
              <a:avLst/>
            </a:prstGeom>
            <a:noFill/>
            <a:ln w="19050">
              <a:solidFill>
                <a:schemeClr val="tx1"/>
              </a:solidFill>
              <a:miter lim="800000"/>
              <a:headEnd/>
              <a:tailEnd/>
            </a:ln>
            <a:effectLst/>
          </p:spPr>
          <p:txBody>
            <a:bodyPr>
              <a:spAutoFit/>
            </a:bodyPr>
            <a:lstStyle/>
            <a:p>
              <a:endParaRPr lang="en-US"/>
            </a:p>
          </p:txBody>
        </p:sp>
      </p:grpSp>
      <p:sp>
        <p:nvSpPr>
          <p:cNvPr id="422929" name="Rectangle 17"/>
          <p:cNvSpPr>
            <a:spLocks noChangeArrowheads="1"/>
          </p:cNvSpPr>
          <p:nvPr/>
        </p:nvSpPr>
        <p:spPr bwMode="auto">
          <a:xfrm>
            <a:off x="1565275" y="5888038"/>
            <a:ext cx="5154613" cy="4095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Pad null value for right dangling tuples.</a:t>
            </a:r>
          </a:p>
        </p:txBody>
      </p:sp>
      <p:graphicFrame>
        <p:nvGraphicFramePr>
          <p:cNvPr id="422930" name="Object 18"/>
          <p:cNvGraphicFramePr>
            <a:graphicFrameLocks noGrp="1" noChangeAspect="1"/>
          </p:cNvGraphicFramePr>
          <p:nvPr>
            <p:ph idx="1"/>
          </p:nvPr>
        </p:nvGraphicFramePr>
        <p:xfrm>
          <a:off x="4718050" y="1423988"/>
          <a:ext cx="2460625" cy="1028700"/>
        </p:xfrm>
        <a:graphic>
          <a:graphicData uri="http://schemas.openxmlformats.org/presentationml/2006/ole">
            <mc:AlternateContent xmlns:mc="http://schemas.openxmlformats.org/markup-compatibility/2006">
              <mc:Choice xmlns:v="urn:schemas-microsoft-com:vml" Requires="v">
                <p:oleObj name="Document" r:id="rId6" imgW="2460645" imgH="1028779" progId="Word.Document.8">
                  <p:embed/>
                </p:oleObj>
              </mc:Choice>
              <mc:Fallback>
                <p:oleObj name="Document" r:id="rId6" imgW="2460645" imgH="1028779" progId="Word.Document.8">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8050" y="1423988"/>
                        <a:ext cx="2460625"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914400" y="0"/>
            <a:ext cx="8229600" cy="1143000"/>
          </a:xfrm>
        </p:spPr>
        <p:txBody>
          <a:bodyPr/>
          <a:lstStyle/>
          <a:p>
            <a:r>
              <a:rPr lang="en-US" b="1" dirty="0">
                <a:solidFill>
                  <a:srgbClr val="FFFF00"/>
                </a:solidFill>
              </a:rPr>
              <a:t>Full Outer Join </a:t>
            </a:r>
            <a:endParaRPr lang="en-US" sz="1400" b="1" dirty="0">
              <a:solidFill>
                <a:srgbClr val="FFFF00"/>
              </a:solidFill>
            </a:endParaRPr>
          </a:p>
        </p:txBody>
      </p:sp>
      <p:sp>
        <p:nvSpPr>
          <p:cNvPr id="423939" name="Rectangle 3"/>
          <p:cNvSpPr>
            <a:spLocks noChangeArrowheads="1"/>
          </p:cNvSpPr>
          <p:nvPr/>
        </p:nvSpPr>
        <p:spPr bwMode="auto">
          <a:xfrm>
            <a:off x="444500" y="1660525"/>
            <a:ext cx="6350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R</a:t>
            </a:r>
          </a:p>
        </p:txBody>
      </p:sp>
      <p:graphicFrame>
        <p:nvGraphicFramePr>
          <p:cNvPr id="423940" name="Object 4"/>
          <p:cNvGraphicFramePr>
            <a:graphicFrameLocks noChangeAspect="1"/>
          </p:cNvGraphicFramePr>
          <p:nvPr/>
        </p:nvGraphicFramePr>
        <p:xfrm>
          <a:off x="1114425" y="1519238"/>
          <a:ext cx="2620963" cy="973137"/>
        </p:xfrm>
        <a:graphic>
          <a:graphicData uri="http://schemas.openxmlformats.org/presentationml/2006/ole">
            <mc:AlternateContent xmlns:mc="http://schemas.openxmlformats.org/markup-compatibility/2006">
              <mc:Choice xmlns:v="urn:schemas-microsoft-com:vml" Requires="v">
                <p:oleObj name="Document" r:id="rId2" imgW="2416320" imgH="816480" progId="Word.Document.8">
                  <p:embed/>
                </p:oleObj>
              </mc:Choice>
              <mc:Fallback>
                <p:oleObj name="Document" r:id="rId2" imgW="2416320" imgH="81648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1519238"/>
                        <a:ext cx="2620963"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3941" name="Rectangle 5"/>
          <p:cNvSpPr>
            <a:spLocks noChangeArrowheads="1"/>
          </p:cNvSpPr>
          <p:nvPr/>
        </p:nvSpPr>
        <p:spPr bwMode="auto">
          <a:xfrm>
            <a:off x="7518400" y="1724025"/>
            <a:ext cx="546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S</a:t>
            </a:r>
          </a:p>
        </p:txBody>
      </p:sp>
      <p:sp>
        <p:nvSpPr>
          <p:cNvPr id="423943" name="Rectangle 7"/>
          <p:cNvSpPr>
            <a:spLocks noChangeArrowheads="1"/>
          </p:cNvSpPr>
          <p:nvPr/>
        </p:nvSpPr>
        <p:spPr bwMode="auto">
          <a:xfrm>
            <a:off x="555625" y="3508375"/>
            <a:ext cx="2322513" cy="8286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Full outer join</a:t>
            </a:r>
          </a:p>
          <a:p>
            <a:pPr marL="342900" indent="-342900">
              <a:lnSpc>
                <a:spcPct val="90000"/>
              </a:lnSpc>
              <a:spcBef>
                <a:spcPct val="20000"/>
              </a:spcBef>
              <a:buClr>
                <a:schemeClr val="tx1"/>
              </a:buClr>
            </a:pPr>
            <a:r>
              <a:rPr lang="en-US" b="0">
                <a:latin typeface="Times New Roman" pitchFamily="18" charset="0"/>
              </a:rPr>
              <a:t>R           S</a:t>
            </a:r>
          </a:p>
        </p:txBody>
      </p:sp>
      <p:graphicFrame>
        <p:nvGraphicFramePr>
          <p:cNvPr id="423944" name="Object 8"/>
          <p:cNvGraphicFramePr>
            <a:graphicFrameLocks noChangeAspect="1"/>
          </p:cNvGraphicFramePr>
          <p:nvPr/>
        </p:nvGraphicFramePr>
        <p:xfrm>
          <a:off x="1828800" y="4343400"/>
          <a:ext cx="4953000" cy="1631717"/>
        </p:xfrm>
        <a:graphic>
          <a:graphicData uri="http://schemas.openxmlformats.org/presentationml/2006/ole">
            <mc:AlternateContent xmlns:mc="http://schemas.openxmlformats.org/markup-compatibility/2006">
              <mc:Choice xmlns:v="urn:schemas-microsoft-com:vml" Requires="v">
                <p:oleObj name="Document" r:id="rId4" imgW="3785250" imgH="1245992" progId="Word.Document.8">
                  <p:embed/>
                </p:oleObj>
              </mc:Choice>
              <mc:Fallback>
                <p:oleObj name="Document" r:id="rId4" imgW="3785250" imgH="1245992"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4343400"/>
                        <a:ext cx="4953000" cy="16317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925513" y="4021138"/>
            <a:ext cx="660400" cy="203200"/>
            <a:chOff x="848" y="3568"/>
            <a:chExt cx="416" cy="128"/>
          </a:xfrm>
        </p:grpSpPr>
        <p:grpSp>
          <p:nvGrpSpPr>
            <p:cNvPr id="3" name="Group 10"/>
            <p:cNvGrpSpPr>
              <a:grpSpLocks/>
            </p:cNvGrpSpPr>
            <p:nvPr/>
          </p:nvGrpSpPr>
          <p:grpSpPr bwMode="auto">
            <a:xfrm>
              <a:off x="928" y="3568"/>
              <a:ext cx="224" cy="128"/>
              <a:chOff x="3120" y="3744"/>
              <a:chExt cx="288" cy="160"/>
            </a:xfrm>
          </p:grpSpPr>
          <p:sp>
            <p:nvSpPr>
              <p:cNvPr id="423947" name="Line 11"/>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3948" name="Line 12"/>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3949" name="Line 13"/>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3950" name="Line 14"/>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3951" name="Line 15"/>
            <p:cNvSpPr>
              <a:spLocks noChangeShapeType="1"/>
            </p:cNvSpPr>
            <p:nvPr/>
          </p:nvSpPr>
          <p:spPr bwMode="auto">
            <a:xfrm>
              <a:off x="848" y="3576"/>
              <a:ext cx="96" cy="0"/>
            </a:xfrm>
            <a:prstGeom prst="line">
              <a:avLst/>
            </a:prstGeom>
            <a:noFill/>
            <a:ln w="19050">
              <a:solidFill>
                <a:schemeClr val="tx1"/>
              </a:solidFill>
              <a:miter lim="800000"/>
              <a:headEnd/>
              <a:tailEnd/>
            </a:ln>
            <a:effectLst/>
          </p:spPr>
          <p:txBody>
            <a:bodyPr>
              <a:spAutoFit/>
            </a:bodyPr>
            <a:lstStyle/>
            <a:p>
              <a:endParaRPr lang="en-US"/>
            </a:p>
          </p:txBody>
        </p:sp>
        <p:sp>
          <p:nvSpPr>
            <p:cNvPr id="423952" name="Line 16"/>
            <p:cNvSpPr>
              <a:spLocks noChangeShapeType="1"/>
            </p:cNvSpPr>
            <p:nvPr/>
          </p:nvSpPr>
          <p:spPr bwMode="auto">
            <a:xfrm>
              <a:off x="848" y="3680"/>
              <a:ext cx="96" cy="0"/>
            </a:xfrm>
            <a:prstGeom prst="line">
              <a:avLst/>
            </a:prstGeom>
            <a:noFill/>
            <a:ln w="19050">
              <a:solidFill>
                <a:schemeClr val="tx1"/>
              </a:solidFill>
              <a:miter lim="800000"/>
              <a:headEnd/>
              <a:tailEnd/>
            </a:ln>
            <a:effectLst/>
          </p:spPr>
          <p:txBody>
            <a:bodyPr>
              <a:spAutoFit/>
            </a:bodyPr>
            <a:lstStyle/>
            <a:p>
              <a:endParaRPr lang="en-US"/>
            </a:p>
          </p:txBody>
        </p:sp>
        <p:sp>
          <p:nvSpPr>
            <p:cNvPr id="423953" name="Line 17"/>
            <p:cNvSpPr>
              <a:spLocks noChangeShapeType="1"/>
            </p:cNvSpPr>
            <p:nvPr/>
          </p:nvSpPr>
          <p:spPr bwMode="auto">
            <a:xfrm>
              <a:off x="1168" y="3576"/>
              <a:ext cx="96" cy="0"/>
            </a:xfrm>
            <a:prstGeom prst="line">
              <a:avLst/>
            </a:prstGeom>
            <a:noFill/>
            <a:ln w="19050">
              <a:solidFill>
                <a:schemeClr val="tx1"/>
              </a:solidFill>
              <a:miter lim="800000"/>
              <a:headEnd/>
              <a:tailEnd/>
            </a:ln>
            <a:effectLst/>
          </p:spPr>
          <p:txBody>
            <a:bodyPr>
              <a:spAutoFit/>
            </a:bodyPr>
            <a:lstStyle/>
            <a:p>
              <a:endParaRPr lang="en-US"/>
            </a:p>
          </p:txBody>
        </p:sp>
        <p:sp>
          <p:nvSpPr>
            <p:cNvPr id="423954" name="Line 18"/>
            <p:cNvSpPr>
              <a:spLocks noChangeShapeType="1"/>
            </p:cNvSpPr>
            <p:nvPr/>
          </p:nvSpPr>
          <p:spPr bwMode="auto">
            <a:xfrm>
              <a:off x="1168" y="3680"/>
              <a:ext cx="96" cy="0"/>
            </a:xfrm>
            <a:prstGeom prst="line">
              <a:avLst/>
            </a:prstGeom>
            <a:noFill/>
            <a:ln w="19050">
              <a:solidFill>
                <a:schemeClr val="tx1"/>
              </a:solidFill>
              <a:miter lim="800000"/>
              <a:headEnd/>
              <a:tailEnd/>
            </a:ln>
            <a:effectLst/>
          </p:spPr>
          <p:txBody>
            <a:bodyPr>
              <a:spAutoFit/>
            </a:bodyPr>
            <a:lstStyle/>
            <a:p>
              <a:endParaRPr lang="en-US"/>
            </a:p>
          </p:txBody>
        </p:sp>
      </p:grpSp>
      <p:sp>
        <p:nvSpPr>
          <p:cNvPr id="423955" name="Rectangle 19"/>
          <p:cNvSpPr>
            <a:spLocks noChangeArrowheads="1"/>
          </p:cNvSpPr>
          <p:nvPr/>
        </p:nvSpPr>
        <p:spPr bwMode="auto">
          <a:xfrm>
            <a:off x="1377950" y="6046788"/>
            <a:ext cx="7056438" cy="4095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Pad null values for both left and right dangling tuples.</a:t>
            </a:r>
          </a:p>
        </p:txBody>
      </p:sp>
      <p:graphicFrame>
        <p:nvGraphicFramePr>
          <p:cNvPr id="423956" name="Object 20"/>
          <p:cNvGraphicFramePr>
            <a:graphicFrameLocks noGrp="1" noChangeAspect="1"/>
          </p:cNvGraphicFramePr>
          <p:nvPr>
            <p:ph idx="1"/>
          </p:nvPr>
        </p:nvGraphicFramePr>
        <p:xfrm>
          <a:off x="4718050" y="1612900"/>
          <a:ext cx="2460625" cy="1028700"/>
        </p:xfrm>
        <a:graphic>
          <a:graphicData uri="http://schemas.openxmlformats.org/presentationml/2006/ole">
            <mc:AlternateContent xmlns:mc="http://schemas.openxmlformats.org/markup-compatibility/2006">
              <mc:Choice xmlns:v="urn:schemas-microsoft-com:vml" Requires="v">
                <p:oleObj name="Document" r:id="rId6" imgW="2460645" imgH="1028779" progId="Word.Document.8">
                  <p:embed/>
                </p:oleObj>
              </mc:Choice>
              <mc:Fallback>
                <p:oleObj name="Document" r:id="rId6" imgW="2460645" imgH="1028779" progId="Word.Document.8">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8050" y="1612900"/>
                        <a:ext cx="2460625"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outer1_0"/>
          <p:cNvPicPr>
            <a:picLocks noGrp="1" noChangeAspect="1" noChangeArrowheads="1"/>
          </p:cNvPicPr>
          <p:nvPr>
            <p:ph idx="1"/>
          </p:nvPr>
        </p:nvPicPr>
        <p:blipFill>
          <a:blip r:embed="rId2" cstate="print"/>
          <a:srcRect/>
          <a:stretch>
            <a:fillRect/>
          </a:stretch>
        </p:blipFill>
        <p:spPr>
          <a:xfrm>
            <a:off x="465138" y="1157288"/>
            <a:ext cx="8312150" cy="4786312"/>
          </a:xfrm>
          <a:noFill/>
          <a:ln>
            <a:noFill/>
          </a:ln>
        </p:spPr>
      </p:pic>
      <p:sp>
        <p:nvSpPr>
          <p:cNvPr id="26627" name="Rectangle 3"/>
          <p:cNvSpPr>
            <a:spLocks noChangeArrowheads="1"/>
          </p:cNvSpPr>
          <p:nvPr/>
        </p:nvSpPr>
        <p:spPr bwMode="auto">
          <a:xfrm>
            <a:off x="2514600" y="57150"/>
            <a:ext cx="6083300" cy="701675"/>
          </a:xfrm>
          <a:prstGeom prst="rect">
            <a:avLst/>
          </a:prstGeom>
          <a:noFill/>
          <a:ln w="12700">
            <a:noFill/>
            <a:miter lim="800000"/>
            <a:headEnd/>
            <a:tailEnd/>
          </a:ln>
        </p:spPr>
        <p:txBody>
          <a:bodyPr wrap="none">
            <a:spAutoFit/>
          </a:bodyPr>
          <a:lstStyle/>
          <a:p>
            <a:r>
              <a:rPr lang="en-GB" sz="4000" dirty="0">
                <a:solidFill>
                  <a:srgbClr val="FFFF00"/>
                </a:solidFill>
                <a:latin typeface="Avant Garde" charset="0"/>
              </a:rPr>
              <a:t>OUTER JOIN   Example 1</a:t>
            </a:r>
            <a:endParaRPr lang="en-US" sz="4000" dirty="0">
              <a:solidFill>
                <a:srgbClr val="FFFF00"/>
              </a:solidFill>
              <a:latin typeface="Avant Garde"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outer2_0"/>
          <p:cNvPicPr>
            <a:picLocks noGrp="1" noChangeAspect="1" noChangeArrowheads="1"/>
          </p:cNvPicPr>
          <p:nvPr>
            <p:ph idx="1"/>
          </p:nvPr>
        </p:nvPicPr>
        <p:blipFill>
          <a:blip r:embed="rId2" cstate="print"/>
          <a:srcRect/>
          <a:stretch>
            <a:fillRect/>
          </a:stretch>
        </p:blipFill>
        <p:spPr>
          <a:xfrm>
            <a:off x="242888" y="1014413"/>
            <a:ext cx="8445500" cy="4935537"/>
          </a:xfrm>
          <a:noFill/>
        </p:spPr>
      </p:pic>
      <p:sp>
        <p:nvSpPr>
          <p:cNvPr id="27651" name="Rectangle 3"/>
          <p:cNvSpPr>
            <a:spLocks noChangeArrowheads="1"/>
          </p:cNvSpPr>
          <p:nvPr/>
        </p:nvSpPr>
        <p:spPr bwMode="auto">
          <a:xfrm>
            <a:off x="2778125" y="57150"/>
            <a:ext cx="5756275"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OUTER</a:t>
            </a:r>
            <a:r>
              <a:rPr lang="en-GB" sz="4000">
                <a:solidFill>
                  <a:srgbClr val="FFFF00"/>
                </a:solidFill>
                <a:latin typeface="Times New Roman" pitchFamily="18" charset="0"/>
              </a:rPr>
              <a:t> JOIN   Example 2</a:t>
            </a:r>
            <a:endParaRPr lang="en-US" sz="4000">
              <a:solidFill>
                <a:srgbClr val="FFFF00"/>
              </a:solidFill>
              <a:latin typeface="Times New Roman" pitchFamily="18"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join types"/>
          <p:cNvPicPr>
            <a:picLocks noChangeAspect="1" noChangeArrowheads="1"/>
          </p:cNvPicPr>
          <p:nvPr/>
        </p:nvPicPr>
        <p:blipFill>
          <a:blip r:embed="rId2" cstate="print"/>
          <a:srcRect/>
          <a:stretch>
            <a:fillRect/>
          </a:stretch>
        </p:blipFill>
        <p:spPr bwMode="auto">
          <a:xfrm>
            <a:off x="2047875" y="914400"/>
            <a:ext cx="7096125" cy="3355488"/>
          </a:xfrm>
          <a:prstGeom prst="rect">
            <a:avLst/>
          </a:prstGeom>
          <a:noFill/>
        </p:spPr>
      </p:pic>
      <p:sp>
        <p:nvSpPr>
          <p:cNvPr id="40961" name="Rectangle 1"/>
          <p:cNvSpPr>
            <a:spLocks noChangeArrowheads="1"/>
          </p:cNvSpPr>
          <p:nvPr/>
        </p:nvSpPr>
        <p:spPr bwMode="auto">
          <a:xfrm>
            <a:off x="381000" y="2209800"/>
            <a:ext cx="87630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Arial" pitchFamily="34" charset="0"/>
              </a:rPr>
              <a:t>Joins may be represented 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Arial" pitchFamily="34" charset="0"/>
              </a:rPr>
              <a:t> Venn diagrams, as shown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Arial" pitchFamily="34" charset="0"/>
              </a:rPr>
              <a:t>above along with other common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Arial" pitchFamily="34" charset="0"/>
              </a:rPr>
              <a:t>set operations: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600" b="0" i="0" u="none" strike="noStrike" cap="none" normalizeH="0" baseline="0" dirty="0">
                <a:ln>
                  <a:noFill/>
                </a:ln>
                <a:solidFill>
                  <a:schemeClr val="tx1"/>
                </a:solidFill>
                <a:effectLst/>
                <a:latin typeface="+mj-lt"/>
                <a:cs typeface="Arial" pitchFamily="34" charset="0"/>
              </a:rPr>
            </a:br>
            <a:r>
              <a:rPr kumimoji="0" lang="en-US" sz="1600" b="0" i="0" u="none" strike="noStrike" cap="none" normalizeH="0" baseline="0" dirty="0">
                <a:ln>
                  <a:noFill/>
                </a:ln>
                <a:solidFill>
                  <a:schemeClr val="tx1"/>
                </a:solidFill>
                <a:effectLst/>
                <a:latin typeface="+mj-lt"/>
                <a:cs typeface="Arial" pitchFamily="34" charset="0"/>
              </a:rPr>
              <a:t>Result of applying these joins in a query:</a:t>
            </a:r>
            <a:br>
              <a:rPr kumimoji="0" lang="en-US" sz="1600" b="0" i="0" u="none" strike="noStrike" cap="none" normalizeH="0" baseline="0" dirty="0">
                <a:ln>
                  <a:noFill/>
                </a:ln>
                <a:solidFill>
                  <a:schemeClr val="tx1"/>
                </a:solidFill>
                <a:effectLst/>
                <a:latin typeface="+mj-lt"/>
                <a:cs typeface="Arial" pitchFamily="34" charset="0"/>
              </a:rPr>
            </a:br>
            <a:r>
              <a:rPr kumimoji="0" lang="en-US" sz="1600" b="0" i="0" u="none" strike="noStrike" cap="none" normalizeH="0" baseline="0" dirty="0">
                <a:ln>
                  <a:noFill/>
                </a:ln>
                <a:solidFill>
                  <a:schemeClr val="tx1"/>
                </a:solidFill>
                <a:effectLst/>
                <a:latin typeface="+mj-lt"/>
                <a:cs typeface="Arial" pitchFamily="34" charset="0"/>
              </a:rPr>
              <a:t>INNER JOIN:  Select only those rows that have values in common in the columns specified in the ON clause.</a:t>
            </a:r>
            <a:endParaRPr kumimoji="0" 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Arial" pitchFamily="34" charset="0"/>
              </a:rPr>
              <a:t> LEFT, RIGHT, or FULL OUTER JOIN:  Select all rows from the table on the left (or right, or both) regardless of whether the other table has values in common and (usually) enter NULL where data is missing.</a:t>
            </a:r>
            <a:endParaRPr kumimoji="0" lang="en-US" sz="2800" b="0" i="0" u="none" strike="noStrike" cap="none" normalizeH="0" baseline="0" dirty="0">
              <a:ln>
                <a:noFill/>
              </a:ln>
              <a:solidFill>
                <a:schemeClr val="tx1"/>
              </a:solidFill>
              <a:effectLst/>
              <a:latin typeface="+mj-lt"/>
            </a:endParaRPr>
          </a:p>
        </p:txBody>
      </p:sp>
      <p:sp>
        <p:nvSpPr>
          <p:cNvPr id="4" name="Rectangle 2"/>
          <p:cNvSpPr>
            <a:spLocks noGrp="1" noChangeArrowheads="1"/>
          </p:cNvSpPr>
          <p:nvPr>
            <p:ph type="title"/>
          </p:nvPr>
        </p:nvSpPr>
        <p:spPr>
          <a:xfrm>
            <a:off x="914400" y="0"/>
            <a:ext cx="8229600" cy="1143000"/>
          </a:xfrm>
        </p:spPr>
        <p:txBody>
          <a:bodyPr/>
          <a:lstStyle/>
          <a:p>
            <a:r>
              <a:rPr lang="en-US" b="1" dirty="0">
                <a:solidFill>
                  <a:srgbClr val="FFFF00"/>
                </a:solidFill>
              </a:rPr>
              <a:t> Joins Revised</a:t>
            </a:r>
            <a:endParaRPr lang="en-US" sz="1400" b="1" dirty="0">
              <a:solidFill>
                <a:srgbClr val="FFFF00"/>
              </a:solidFill>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1066800" y="0"/>
            <a:ext cx="8229600" cy="1143000"/>
          </a:xfrm>
          <a:noFill/>
          <a:ln/>
        </p:spPr>
        <p:txBody>
          <a:bodyPr lIns="92075" tIns="46038" rIns="92075" bIns="46038" anchor="ctr"/>
          <a:lstStyle/>
          <a:p>
            <a:r>
              <a:rPr lang="en-US" sz="3600" b="1" dirty="0">
                <a:solidFill>
                  <a:srgbClr val="FFFF00"/>
                </a:solidFill>
              </a:rPr>
              <a:t>Combining Different Operations</a:t>
            </a:r>
          </a:p>
        </p:txBody>
      </p:sp>
      <p:sp>
        <p:nvSpPr>
          <p:cNvPr id="424963" name="Rectangle 3"/>
          <p:cNvSpPr>
            <a:spLocks noGrp="1" noChangeArrowheads="1"/>
          </p:cNvSpPr>
          <p:nvPr>
            <p:ph type="body" idx="1"/>
          </p:nvPr>
        </p:nvSpPr>
        <p:spPr>
          <a:xfrm>
            <a:off x="469900" y="1600200"/>
            <a:ext cx="8166100" cy="4622800"/>
          </a:xfrm>
          <a:noFill/>
          <a:ln/>
        </p:spPr>
        <p:txBody>
          <a:bodyPr lIns="92075" tIns="46038" rIns="92075" bIns="46038"/>
          <a:lstStyle/>
          <a:p>
            <a:pPr>
              <a:lnSpc>
                <a:spcPct val="90000"/>
              </a:lnSpc>
            </a:pPr>
            <a:r>
              <a:rPr lang="en-US" sz="2800">
                <a:latin typeface="Times New Roman" pitchFamily="18" charset="0"/>
              </a:rPr>
              <a:t>Construct general expressions using basic operations.</a:t>
            </a:r>
          </a:p>
          <a:p>
            <a:pPr>
              <a:lnSpc>
                <a:spcPct val="90000"/>
              </a:lnSpc>
            </a:pPr>
            <a:r>
              <a:rPr lang="en-US" sz="2800">
                <a:latin typeface="Times New Roman" pitchFamily="18" charset="0"/>
              </a:rPr>
              <a:t>Schema of each operation:</a:t>
            </a:r>
          </a:p>
          <a:p>
            <a:pPr lvl="1">
              <a:lnSpc>
                <a:spcPct val="90000"/>
              </a:lnSpc>
            </a:pPr>
            <a:r>
              <a:rPr lang="en-US" sz="2400">
                <a:latin typeface="Times New Roman" pitchFamily="18" charset="0"/>
                <a:sym typeface="Symbol" pitchFamily="18" charset="2"/>
              </a:rPr>
              <a:t></a:t>
            </a:r>
            <a:r>
              <a:rPr lang="en-US" sz="2400">
                <a:latin typeface="Times New Roman" pitchFamily="18" charset="0"/>
              </a:rPr>
              <a:t>, </a:t>
            </a:r>
            <a:r>
              <a:rPr lang="en-US" sz="2400">
                <a:latin typeface="Times New Roman" pitchFamily="18" charset="0"/>
                <a:sym typeface="Symbol" pitchFamily="18" charset="2"/>
              </a:rPr>
              <a:t></a:t>
            </a:r>
            <a:r>
              <a:rPr lang="en-US" sz="2400">
                <a:latin typeface="Times New Roman" pitchFamily="18" charset="0"/>
              </a:rPr>
              <a:t>, -: same as the schema of the two relations</a:t>
            </a:r>
          </a:p>
          <a:p>
            <a:pPr lvl="1">
              <a:lnSpc>
                <a:spcPct val="90000"/>
              </a:lnSpc>
            </a:pPr>
            <a:r>
              <a:rPr lang="en-US" sz="2400">
                <a:latin typeface="Times New Roman" pitchFamily="18" charset="0"/>
              </a:rPr>
              <a:t>Selection </a:t>
            </a:r>
            <a:r>
              <a:rPr lang="en-US" sz="3200" i="1">
                <a:latin typeface="Symbol" pitchFamily="18" charset="2"/>
              </a:rPr>
              <a:t>s</a:t>
            </a:r>
            <a:r>
              <a:rPr lang="en-US" sz="2400">
                <a:latin typeface="Times New Roman" pitchFamily="18" charset="0"/>
              </a:rPr>
              <a:t> : same as the relation’s schema</a:t>
            </a:r>
          </a:p>
          <a:p>
            <a:pPr lvl="1">
              <a:lnSpc>
                <a:spcPct val="90000"/>
              </a:lnSpc>
            </a:pPr>
            <a:r>
              <a:rPr lang="en-US" sz="2400">
                <a:latin typeface="Times New Roman" pitchFamily="18" charset="0"/>
              </a:rPr>
              <a:t>Projection </a:t>
            </a:r>
            <a:r>
              <a:rPr lang="en-US" sz="2400" b="1">
                <a:sym typeface="Symbol" pitchFamily="18" charset="2"/>
              </a:rPr>
              <a:t></a:t>
            </a:r>
            <a:r>
              <a:rPr lang="en-US" sz="2400">
                <a:latin typeface="Times New Roman" pitchFamily="18" charset="0"/>
              </a:rPr>
              <a:t>: attributes in the projection</a:t>
            </a:r>
          </a:p>
          <a:p>
            <a:pPr lvl="1">
              <a:lnSpc>
                <a:spcPct val="90000"/>
              </a:lnSpc>
            </a:pPr>
            <a:r>
              <a:rPr lang="en-US" sz="2400">
                <a:latin typeface="Times New Roman" pitchFamily="18" charset="0"/>
              </a:rPr>
              <a:t>Cartesian product </a:t>
            </a:r>
            <a:r>
              <a:rPr lang="en-US" sz="2400" b="1">
                <a:sym typeface="Symbol" pitchFamily="18" charset="2"/>
              </a:rPr>
              <a:t> </a:t>
            </a:r>
            <a:r>
              <a:rPr lang="en-US" sz="2400">
                <a:latin typeface="Times New Roman" pitchFamily="18" charset="0"/>
              </a:rPr>
              <a:t>: attributes in two relations, use prefix to avoid confusion</a:t>
            </a:r>
            <a:endParaRPr lang="en-US" sz="2400" b="1">
              <a:sym typeface="Symbol" pitchFamily="18" charset="2"/>
            </a:endParaRPr>
          </a:p>
          <a:p>
            <a:pPr lvl="1">
              <a:lnSpc>
                <a:spcPct val="90000"/>
              </a:lnSpc>
            </a:pPr>
            <a:r>
              <a:rPr lang="en-US" sz="2400">
                <a:latin typeface="Times New Roman" pitchFamily="18" charset="0"/>
              </a:rPr>
              <a:t>Theta Join        : same as </a:t>
            </a:r>
            <a:r>
              <a:rPr lang="en-US" sz="2400" b="1">
                <a:sym typeface="Symbol" pitchFamily="18" charset="2"/>
              </a:rPr>
              <a:t></a:t>
            </a:r>
            <a:r>
              <a:rPr lang="en-US" sz="2400">
                <a:latin typeface="Times New Roman" pitchFamily="18" charset="0"/>
              </a:rPr>
              <a:t> </a:t>
            </a:r>
          </a:p>
          <a:p>
            <a:pPr lvl="1">
              <a:lnSpc>
                <a:spcPct val="90000"/>
              </a:lnSpc>
            </a:pPr>
            <a:r>
              <a:rPr lang="en-US" sz="2400">
                <a:latin typeface="Times New Roman" pitchFamily="18" charset="0"/>
              </a:rPr>
              <a:t>Natural Join        : union of relations’ attributes, merge common attributes</a:t>
            </a:r>
          </a:p>
          <a:p>
            <a:pPr lvl="1">
              <a:lnSpc>
                <a:spcPct val="90000"/>
              </a:lnSpc>
            </a:pPr>
            <a:r>
              <a:rPr lang="en-US" sz="2400">
                <a:latin typeface="Times New Roman" pitchFamily="18" charset="0"/>
              </a:rPr>
              <a:t>Renaming: new renamed attributes</a:t>
            </a:r>
          </a:p>
        </p:txBody>
      </p:sp>
      <p:grpSp>
        <p:nvGrpSpPr>
          <p:cNvPr id="2" name="Group 4"/>
          <p:cNvGrpSpPr>
            <a:grpSpLocks/>
          </p:cNvGrpSpPr>
          <p:nvPr/>
        </p:nvGrpSpPr>
        <p:grpSpPr bwMode="auto">
          <a:xfrm>
            <a:off x="2667000" y="4681538"/>
            <a:ext cx="457200" cy="487362"/>
            <a:chOff x="3400" y="1976"/>
            <a:chExt cx="288" cy="307"/>
          </a:xfrm>
        </p:grpSpPr>
        <p:grpSp>
          <p:nvGrpSpPr>
            <p:cNvPr id="3" name="Group 5"/>
            <p:cNvGrpSpPr>
              <a:grpSpLocks/>
            </p:cNvGrpSpPr>
            <p:nvPr/>
          </p:nvGrpSpPr>
          <p:grpSpPr bwMode="auto">
            <a:xfrm>
              <a:off x="3400" y="1976"/>
              <a:ext cx="288" cy="160"/>
              <a:chOff x="3120" y="3744"/>
              <a:chExt cx="288" cy="160"/>
            </a:xfrm>
          </p:grpSpPr>
          <p:sp>
            <p:nvSpPr>
              <p:cNvPr id="424966" name="Line 6"/>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67" name="Line 7"/>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68" name="Line 8"/>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69" name="Line 9"/>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4970" name="Text Box 10"/>
            <p:cNvSpPr txBox="1">
              <a:spLocks noChangeArrowheads="1"/>
            </p:cNvSpPr>
            <p:nvPr/>
          </p:nvSpPr>
          <p:spPr bwMode="auto">
            <a:xfrm>
              <a:off x="3446" y="2033"/>
              <a:ext cx="223" cy="250"/>
            </a:xfrm>
            <a:prstGeom prst="rect">
              <a:avLst/>
            </a:prstGeom>
            <a:noFill/>
            <a:ln w="19050">
              <a:noFill/>
              <a:miter lim="800000"/>
              <a:headEnd/>
              <a:tailEnd/>
            </a:ln>
            <a:effectLst/>
          </p:spPr>
          <p:txBody>
            <a:bodyPr wrap="none">
              <a:spAutoFit/>
            </a:bodyPr>
            <a:lstStyle/>
            <a:p>
              <a:r>
                <a:rPr lang="en-US" sz="2000" b="0" i="1">
                  <a:latin typeface="Times New Roman" pitchFamily="18" charset="0"/>
                </a:rPr>
                <a:t>C</a:t>
              </a:r>
            </a:p>
          </p:txBody>
        </p:sp>
      </p:grpSp>
      <p:grpSp>
        <p:nvGrpSpPr>
          <p:cNvPr id="4" name="Group 11"/>
          <p:cNvGrpSpPr>
            <a:grpSpLocks/>
          </p:cNvGrpSpPr>
          <p:nvPr/>
        </p:nvGrpSpPr>
        <p:grpSpPr bwMode="auto">
          <a:xfrm>
            <a:off x="2984500" y="5113338"/>
            <a:ext cx="355600" cy="203200"/>
            <a:chOff x="3120" y="3744"/>
            <a:chExt cx="288" cy="160"/>
          </a:xfrm>
        </p:grpSpPr>
        <p:sp>
          <p:nvSpPr>
            <p:cNvPr id="424972" name="Line 12"/>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73" name="Line 13"/>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74" name="Line 14"/>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75" name="Line 15"/>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1295400" y="152400"/>
            <a:ext cx="6491288" cy="661988"/>
          </a:xfrm>
          <a:noFill/>
          <a:ln/>
        </p:spPr>
        <p:txBody>
          <a:bodyPr lIns="92075" tIns="46038" rIns="92075" bIns="46038" anchor="ctr"/>
          <a:lstStyle/>
          <a:p>
            <a:r>
              <a:rPr lang="en-US" dirty="0">
                <a:solidFill>
                  <a:srgbClr val="FFFF00"/>
                </a:solidFill>
                <a:latin typeface="Times New Roman" pitchFamily="18" charset="0"/>
              </a:rPr>
              <a:t>Relation Example</a:t>
            </a:r>
          </a:p>
        </p:txBody>
      </p:sp>
      <p:graphicFrame>
        <p:nvGraphicFramePr>
          <p:cNvPr id="365579" name="Object 11"/>
          <p:cNvGraphicFramePr>
            <a:graphicFrameLocks noChangeAspect="1"/>
          </p:cNvGraphicFramePr>
          <p:nvPr/>
        </p:nvGraphicFramePr>
        <p:xfrm>
          <a:off x="4845050" y="1965325"/>
          <a:ext cx="3892550" cy="1403350"/>
        </p:xfrm>
        <a:graphic>
          <a:graphicData uri="http://schemas.openxmlformats.org/presentationml/2006/ole">
            <mc:AlternateContent xmlns:mc="http://schemas.openxmlformats.org/markup-compatibility/2006">
              <mc:Choice xmlns:v="urn:schemas-microsoft-com:vml" Requires="v">
                <p:oleObj name="Document" r:id="rId3" imgW="3194640" imgH="1157400" progId="Word.Document.8">
                  <p:embed/>
                </p:oleObj>
              </mc:Choice>
              <mc:Fallback>
                <p:oleObj name="Document" r:id="rId3" imgW="3194640" imgH="115740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5050" y="1965325"/>
                        <a:ext cx="3892550" cy="140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5580" name="Object 12"/>
          <p:cNvGraphicFramePr>
            <a:graphicFrameLocks noChangeAspect="1"/>
          </p:cNvGraphicFramePr>
          <p:nvPr/>
        </p:nvGraphicFramePr>
        <p:xfrm>
          <a:off x="339725" y="1985963"/>
          <a:ext cx="4256088" cy="1628775"/>
        </p:xfrm>
        <a:graphic>
          <a:graphicData uri="http://schemas.openxmlformats.org/presentationml/2006/ole">
            <mc:AlternateContent xmlns:mc="http://schemas.openxmlformats.org/markup-compatibility/2006">
              <mc:Choice xmlns:v="urn:schemas-microsoft-com:vml" Requires="v">
                <p:oleObj name="Document" r:id="rId5" imgW="3615120" imgH="1390680" progId="Word.Document.8">
                  <p:embed/>
                </p:oleObj>
              </mc:Choice>
              <mc:Fallback>
                <p:oleObj name="Document" r:id="rId5" imgW="3615120" imgH="13906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725" y="1985963"/>
                        <a:ext cx="4256088" cy="162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5581" name="Text Box 13"/>
          <p:cNvSpPr txBox="1">
            <a:spLocks noChangeArrowheads="1"/>
          </p:cNvSpPr>
          <p:nvPr/>
        </p:nvSpPr>
        <p:spPr bwMode="auto">
          <a:xfrm>
            <a:off x="323850" y="4011613"/>
            <a:ext cx="7696200" cy="1676400"/>
          </a:xfrm>
          <a:prstGeom prst="rect">
            <a:avLst/>
          </a:prstGeom>
          <a:noFill/>
          <a:ln w="57150">
            <a:noFill/>
            <a:miter lim="800000"/>
            <a:headEnd type="none" w="sm" len="sm"/>
            <a:tailEnd type="none" w="sm" len="sm"/>
          </a:ln>
          <a:effectLst/>
        </p:spPr>
        <p:txBody>
          <a:bodyPr anchor="ctr"/>
          <a:lstStyle/>
          <a:p>
            <a:pPr eaLnBrk="0" hangingPunct="0">
              <a:spcBef>
                <a:spcPct val="50000"/>
              </a:spcBef>
            </a:pPr>
            <a:endParaRPr lang="en-US" b="0">
              <a:latin typeface="Times New Roman" pitchFamily="18" charset="0"/>
            </a:endParaRPr>
          </a:p>
        </p:txBody>
      </p:sp>
      <p:sp>
        <p:nvSpPr>
          <p:cNvPr id="365586" name="Rectangle 18"/>
          <p:cNvSpPr>
            <a:spLocks noChangeArrowheads="1"/>
          </p:cNvSpPr>
          <p:nvPr/>
        </p:nvSpPr>
        <p:spPr bwMode="auto">
          <a:xfrm>
            <a:off x="1857375" y="1570038"/>
            <a:ext cx="1263650" cy="396875"/>
          </a:xfrm>
          <a:prstGeom prst="rect">
            <a:avLst/>
          </a:prstGeom>
          <a:noFill/>
          <a:ln w="19050">
            <a:noFill/>
            <a:miter lim="800000"/>
            <a:headEnd/>
            <a:tailEnd/>
          </a:ln>
          <a:effectLst/>
        </p:spPr>
        <p:txBody>
          <a:bodyPr wrap="none" lIns="92075" tIns="46038" rIns="92075" bIns="46038">
            <a:spAutoFit/>
          </a:bodyPr>
          <a:lstStyle/>
          <a:p>
            <a:pPr algn="ctr" eaLnBrk="0" hangingPunct="0"/>
            <a:r>
              <a:rPr lang="en-US" sz="2000" b="0">
                <a:latin typeface="AvantGarde" pitchFamily="34" charset="0"/>
              </a:rPr>
              <a:t>Account</a:t>
            </a:r>
          </a:p>
        </p:txBody>
      </p:sp>
      <p:sp>
        <p:nvSpPr>
          <p:cNvPr id="365587" name="Rectangle 19"/>
          <p:cNvSpPr>
            <a:spLocks noChangeArrowheads="1"/>
          </p:cNvSpPr>
          <p:nvPr/>
        </p:nvSpPr>
        <p:spPr bwMode="auto">
          <a:xfrm>
            <a:off x="5408613" y="1593850"/>
            <a:ext cx="1374775" cy="396875"/>
          </a:xfrm>
          <a:prstGeom prst="rect">
            <a:avLst/>
          </a:prstGeom>
          <a:noFill/>
          <a:ln w="19050">
            <a:noFill/>
            <a:miter lim="800000"/>
            <a:headEnd/>
            <a:tailEnd/>
          </a:ln>
          <a:effectLst/>
        </p:spPr>
        <p:txBody>
          <a:bodyPr wrap="none" lIns="92075" tIns="46038" rIns="92075" bIns="46038">
            <a:spAutoFit/>
          </a:bodyPr>
          <a:lstStyle/>
          <a:p>
            <a:pPr algn="ctr" eaLnBrk="0" hangingPunct="0"/>
            <a:r>
              <a:rPr lang="en-US" sz="2000" b="0">
                <a:latin typeface="AvantGarde" pitchFamily="34" charset="0"/>
              </a:rPr>
              <a:t>Customer</a:t>
            </a:r>
          </a:p>
        </p:txBody>
      </p:sp>
      <p:sp>
        <p:nvSpPr>
          <p:cNvPr id="365588" name="Rectangle 20"/>
          <p:cNvSpPr>
            <a:spLocks noChangeArrowheads="1"/>
          </p:cNvSpPr>
          <p:nvPr/>
        </p:nvSpPr>
        <p:spPr bwMode="auto">
          <a:xfrm>
            <a:off x="623888" y="3355975"/>
            <a:ext cx="7246937" cy="2646878"/>
          </a:xfrm>
          <a:prstGeom prst="rect">
            <a:avLst/>
          </a:prstGeom>
          <a:noFill/>
          <a:ln w="19050">
            <a:noFill/>
            <a:miter lim="800000"/>
            <a:headEnd/>
            <a:tailEnd/>
          </a:ln>
          <a:effectLst/>
        </p:spPr>
        <p:txBody>
          <a:bodyPr>
            <a:spAutoFit/>
          </a:bodyPr>
          <a:lstStyle/>
          <a:p>
            <a:pPr>
              <a:lnSpc>
                <a:spcPct val="60000"/>
              </a:lnSpc>
              <a:spcBef>
                <a:spcPct val="50000"/>
              </a:spcBef>
              <a:buClr>
                <a:schemeClr val="tx1"/>
              </a:buClr>
              <a:buFontTx/>
              <a:buChar char="•"/>
            </a:pPr>
            <a:r>
              <a:rPr lang="en-US" sz="2000" b="0" dirty="0">
                <a:solidFill>
                  <a:schemeClr val="folHlink"/>
                </a:solidFill>
                <a:latin typeface="Times New Roman" pitchFamily="18" charset="0"/>
              </a:rPr>
              <a:t> </a:t>
            </a:r>
            <a:r>
              <a:rPr lang="en-US" sz="2000" b="1" dirty="0">
                <a:latin typeface="Times New Roman" pitchFamily="18" charset="0"/>
              </a:rPr>
              <a:t>Database schema </a:t>
            </a:r>
            <a:r>
              <a:rPr lang="en-US" sz="2000" b="0" dirty="0">
                <a:latin typeface="Times New Roman" pitchFamily="18" charset="0"/>
              </a:rPr>
              <a:t>consists of </a:t>
            </a:r>
          </a:p>
          <a:p>
            <a:pPr lvl="1">
              <a:lnSpc>
                <a:spcPct val="60000"/>
              </a:lnSpc>
              <a:spcBef>
                <a:spcPct val="50000"/>
              </a:spcBef>
              <a:buClr>
                <a:schemeClr val="tx1"/>
              </a:buClr>
              <a:buFontTx/>
              <a:buChar char="–"/>
            </a:pPr>
            <a:r>
              <a:rPr lang="en-US" sz="2000" b="0" dirty="0">
                <a:latin typeface="Times New Roman" pitchFamily="18" charset="0"/>
              </a:rPr>
              <a:t> a set of relation schema</a:t>
            </a:r>
          </a:p>
          <a:p>
            <a:pPr lvl="2">
              <a:lnSpc>
                <a:spcPct val="60000"/>
              </a:lnSpc>
              <a:spcBef>
                <a:spcPct val="50000"/>
              </a:spcBef>
              <a:buClr>
                <a:schemeClr val="tx1"/>
              </a:buClr>
              <a:buFontTx/>
              <a:buChar char="–"/>
            </a:pPr>
            <a:r>
              <a:rPr lang="en-US" sz="2000" b="0" dirty="0">
                <a:latin typeface="Times New Roman" pitchFamily="18" charset="0"/>
              </a:rPr>
              <a:t> </a:t>
            </a:r>
            <a:r>
              <a:rPr lang="en-US" sz="2000" b="0" dirty="0">
                <a:solidFill>
                  <a:schemeClr val="tx2"/>
                </a:solidFill>
                <a:latin typeface="Times New Roman" pitchFamily="18" charset="0"/>
              </a:rPr>
              <a:t>Account(</a:t>
            </a:r>
            <a:r>
              <a:rPr lang="en-US" sz="2000" b="0" dirty="0" err="1">
                <a:solidFill>
                  <a:schemeClr val="tx2"/>
                </a:solidFill>
                <a:latin typeface="Times New Roman" pitchFamily="18" charset="0"/>
              </a:rPr>
              <a:t>AccountId</a:t>
            </a:r>
            <a:r>
              <a:rPr lang="en-US" sz="2000" b="0" dirty="0">
                <a:solidFill>
                  <a:schemeClr val="tx2"/>
                </a:solidFill>
                <a:latin typeface="Times New Roman" pitchFamily="18" charset="0"/>
              </a:rPr>
              <a:t>, </a:t>
            </a:r>
            <a:r>
              <a:rPr lang="en-US" sz="2000" b="0" dirty="0" err="1">
                <a:solidFill>
                  <a:schemeClr val="tx2"/>
                </a:solidFill>
                <a:latin typeface="Times New Roman" pitchFamily="18" charset="0"/>
              </a:rPr>
              <a:t>CustomerId</a:t>
            </a:r>
            <a:r>
              <a:rPr lang="en-US" sz="2000" b="0" dirty="0">
                <a:solidFill>
                  <a:schemeClr val="tx2"/>
                </a:solidFill>
                <a:latin typeface="Times New Roman" pitchFamily="18" charset="0"/>
              </a:rPr>
              <a:t>, Balance)</a:t>
            </a:r>
          </a:p>
          <a:p>
            <a:pPr lvl="2">
              <a:lnSpc>
                <a:spcPct val="60000"/>
              </a:lnSpc>
              <a:spcBef>
                <a:spcPct val="50000"/>
              </a:spcBef>
              <a:buClr>
                <a:schemeClr val="tx1"/>
              </a:buClr>
              <a:buFontTx/>
              <a:buChar char="–"/>
            </a:pPr>
            <a:r>
              <a:rPr lang="en-US" sz="2000" b="0" dirty="0">
                <a:solidFill>
                  <a:schemeClr val="tx2"/>
                </a:solidFill>
                <a:latin typeface="Times New Roman" pitchFamily="18" charset="0"/>
              </a:rPr>
              <a:t> Customer(Id, Name, </a:t>
            </a:r>
            <a:r>
              <a:rPr lang="en-US" sz="2000" b="0" dirty="0" err="1">
                <a:solidFill>
                  <a:schemeClr val="tx2"/>
                </a:solidFill>
                <a:latin typeface="Times New Roman" pitchFamily="18" charset="0"/>
              </a:rPr>
              <a:t>Addr</a:t>
            </a:r>
            <a:r>
              <a:rPr lang="en-US" sz="2000" b="0" dirty="0">
                <a:solidFill>
                  <a:schemeClr val="tx2"/>
                </a:solidFill>
                <a:latin typeface="Times New Roman" pitchFamily="18" charset="0"/>
              </a:rPr>
              <a:t>)</a:t>
            </a:r>
          </a:p>
          <a:p>
            <a:pPr lvl="1">
              <a:lnSpc>
                <a:spcPct val="60000"/>
              </a:lnSpc>
              <a:spcBef>
                <a:spcPct val="50000"/>
              </a:spcBef>
              <a:buClr>
                <a:schemeClr val="tx1"/>
              </a:buClr>
              <a:buFontTx/>
              <a:buChar char="–"/>
            </a:pPr>
            <a:r>
              <a:rPr lang="en-US" sz="2000" b="0" dirty="0">
                <a:latin typeface="Times New Roman" pitchFamily="18" charset="0"/>
              </a:rPr>
              <a:t> a set of constraints over the relation schema</a:t>
            </a:r>
          </a:p>
          <a:p>
            <a:pPr lvl="2">
              <a:lnSpc>
                <a:spcPct val="60000"/>
              </a:lnSpc>
              <a:spcBef>
                <a:spcPct val="50000"/>
              </a:spcBef>
              <a:buClr>
                <a:schemeClr val="tx1"/>
              </a:buClr>
              <a:buFontTx/>
              <a:buChar char="–"/>
            </a:pPr>
            <a:r>
              <a:rPr lang="en-US" sz="2000" b="0" dirty="0">
                <a:latin typeface="Times New Roman" pitchFamily="18" charset="0"/>
              </a:rPr>
              <a:t> </a:t>
            </a:r>
            <a:r>
              <a:rPr lang="en-US" sz="2000" b="0" dirty="0" err="1">
                <a:solidFill>
                  <a:schemeClr val="tx2"/>
                </a:solidFill>
                <a:latin typeface="Times New Roman" pitchFamily="18" charset="0"/>
              </a:rPr>
              <a:t>AccountId</a:t>
            </a:r>
            <a:r>
              <a:rPr lang="en-US" sz="2000" b="0" dirty="0">
                <a:latin typeface="Times New Roman" pitchFamily="18" charset="0"/>
              </a:rPr>
              <a:t>, </a:t>
            </a:r>
            <a:r>
              <a:rPr lang="en-US" sz="2000" b="0" dirty="0" err="1">
                <a:solidFill>
                  <a:schemeClr val="tx2"/>
                </a:solidFill>
                <a:latin typeface="Times New Roman" pitchFamily="18" charset="0"/>
              </a:rPr>
              <a:t>CustomerId</a:t>
            </a:r>
            <a:r>
              <a:rPr lang="en-US" sz="2000" b="0" dirty="0">
                <a:latin typeface="Times New Roman" pitchFamily="18" charset="0"/>
              </a:rPr>
              <a:t> must be integers</a:t>
            </a:r>
          </a:p>
          <a:p>
            <a:pPr lvl="2">
              <a:lnSpc>
                <a:spcPct val="60000"/>
              </a:lnSpc>
              <a:spcBef>
                <a:spcPct val="50000"/>
              </a:spcBef>
              <a:buClr>
                <a:schemeClr val="tx1"/>
              </a:buClr>
              <a:buFontTx/>
              <a:buChar char="–"/>
            </a:pPr>
            <a:r>
              <a:rPr lang="en-US" sz="2000" b="0" dirty="0">
                <a:latin typeface="Times New Roman" pitchFamily="18" charset="0"/>
              </a:rPr>
              <a:t> </a:t>
            </a:r>
            <a:r>
              <a:rPr lang="en-US" sz="2000" b="0" dirty="0">
                <a:solidFill>
                  <a:schemeClr val="tx2"/>
                </a:solidFill>
                <a:latin typeface="Times New Roman" pitchFamily="18" charset="0"/>
              </a:rPr>
              <a:t>Name</a:t>
            </a:r>
            <a:r>
              <a:rPr lang="en-US" sz="2000" b="0" dirty="0">
                <a:latin typeface="Times New Roman" pitchFamily="18" charset="0"/>
              </a:rPr>
              <a:t> and </a:t>
            </a:r>
            <a:r>
              <a:rPr lang="en-US" sz="2000" b="0" dirty="0" err="1">
                <a:solidFill>
                  <a:schemeClr val="tx2"/>
                </a:solidFill>
                <a:latin typeface="Times New Roman" pitchFamily="18" charset="0"/>
              </a:rPr>
              <a:t>Addr</a:t>
            </a:r>
            <a:r>
              <a:rPr lang="en-US" sz="2000" b="0" dirty="0">
                <a:latin typeface="Times New Roman" pitchFamily="18" charset="0"/>
              </a:rPr>
              <a:t> must be string of characters</a:t>
            </a:r>
          </a:p>
          <a:p>
            <a:pPr lvl="2">
              <a:lnSpc>
                <a:spcPct val="60000"/>
              </a:lnSpc>
              <a:spcBef>
                <a:spcPct val="50000"/>
              </a:spcBef>
              <a:buClr>
                <a:schemeClr val="tx1"/>
              </a:buClr>
              <a:buFontTx/>
              <a:buChar char="–"/>
            </a:pPr>
            <a:r>
              <a:rPr lang="en-US" sz="2000" b="0" dirty="0">
                <a:latin typeface="Times New Roman" pitchFamily="18" charset="0"/>
              </a:rPr>
              <a:t> </a:t>
            </a:r>
            <a:r>
              <a:rPr lang="en-US" sz="2000" b="0" dirty="0" err="1">
                <a:solidFill>
                  <a:schemeClr val="tx2"/>
                </a:solidFill>
                <a:latin typeface="Times New Roman" pitchFamily="18" charset="0"/>
              </a:rPr>
              <a:t>CustomerId</a:t>
            </a:r>
            <a:r>
              <a:rPr lang="en-US" sz="2000" b="0" dirty="0">
                <a:latin typeface="Times New Roman" pitchFamily="18" charset="0"/>
              </a:rPr>
              <a:t> in </a:t>
            </a:r>
            <a:r>
              <a:rPr lang="en-US" sz="2000" b="0" dirty="0">
                <a:solidFill>
                  <a:schemeClr val="tx2"/>
                </a:solidFill>
                <a:latin typeface="Times New Roman" pitchFamily="18" charset="0"/>
              </a:rPr>
              <a:t>Account</a:t>
            </a:r>
            <a:r>
              <a:rPr lang="en-US" sz="2000" b="0" dirty="0">
                <a:latin typeface="Times New Roman" pitchFamily="18" charset="0"/>
              </a:rPr>
              <a:t> must be from </a:t>
            </a:r>
            <a:r>
              <a:rPr lang="en-US" sz="2000" b="0" dirty="0">
                <a:solidFill>
                  <a:schemeClr val="tx2"/>
                </a:solidFill>
                <a:latin typeface="Times New Roman" pitchFamily="18" charset="0"/>
              </a:rPr>
              <a:t>Id</a:t>
            </a:r>
            <a:r>
              <a:rPr lang="en-US" sz="2000" b="0" dirty="0">
                <a:latin typeface="Times New Roman" pitchFamily="18" charset="0"/>
              </a:rPr>
              <a:t>s in </a:t>
            </a:r>
            <a:r>
              <a:rPr lang="en-US" sz="2000" b="0" dirty="0">
                <a:solidFill>
                  <a:schemeClr val="tx2"/>
                </a:solidFill>
                <a:latin typeface="Times New Roman" pitchFamily="18" charset="0"/>
              </a:rPr>
              <a:t>Customer</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609600" y="0"/>
            <a:ext cx="8229600" cy="1143000"/>
          </a:xfrm>
        </p:spPr>
        <p:txBody>
          <a:bodyPr/>
          <a:lstStyle/>
          <a:p>
            <a:r>
              <a:rPr lang="en-US" b="1" dirty="0">
                <a:solidFill>
                  <a:srgbClr val="FFFF00"/>
                </a:solidFill>
              </a:rPr>
              <a:t>Example 1</a:t>
            </a:r>
          </a:p>
        </p:txBody>
      </p:sp>
      <p:sp>
        <p:nvSpPr>
          <p:cNvPr id="428035" name="Rectangle 3"/>
          <p:cNvSpPr>
            <a:spLocks noGrp="1" noChangeArrowheads="1"/>
          </p:cNvSpPr>
          <p:nvPr>
            <p:ph type="body" idx="1"/>
          </p:nvPr>
        </p:nvSpPr>
        <p:spPr>
          <a:xfrm>
            <a:off x="431800" y="1473200"/>
            <a:ext cx="7391400" cy="1536700"/>
          </a:xfrm>
        </p:spPr>
        <p:txBody>
          <a:bodyPr/>
          <a:lstStyle/>
          <a:p>
            <a:pPr lvl="1">
              <a:buFontTx/>
              <a:buNone/>
            </a:pPr>
            <a:r>
              <a:rPr lang="en-US" sz="2400">
                <a:latin typeface="Times New Roman" pitchFamily="18" charset="0"/>
              </a:rPr>
              <a:t>customer(ssn, name, city)</a:t>
            </a:r>
          </a:p>
          <a:p>
            <a:pPr lvl="1">
              <a:buFontTx/>
              <a:buNone/>
            </a:pPr>
            <a:r>
              <a:rPr lang="en-US" sz="2400">
                <a:latin typeface="Times New Roman" pitchFamily="18" charset="0"/>
              </a:rPr>
              <a:t>account(custssn, balance)</a:t>
            </a:r>
          </a:p>
          <a:p>
            <a:pPr algn="ctr">
              <a:buFontTx/>
              <a:buNone/>
            </a:pPr>
            <a:r>
              <a:rPr lang="en-US" sz="2400">
                <a:solidFill>
                  <a:schemeClr val="folHlink"/>
                </a:solidFill>
                <a:latin typeface="Times New Roman" pitchFamily="18" charset="0"/>
              </a:rPr>
              <a:t>“List account balances of Tom.”</a:t>
            </a:r>
            <a:endParaRPr lang="en-US" sz="2400" i="1">
              <a:solidFill>
                <a:schemeClr val="folHlink"/>
              </a:solidFill>
              <a:latin typeface="Times New Roman" pitchFamily="18" charset="0"/>
            </a:endParaRPr>
          </a:p>
        </p:txBody>
      </p:sp>
      <p:graphicFrame>
        <p:nvGraphicFramePr>
          <p:cNvPr id="428036" name="Object 4"/>
          <p:cNvGraphicFramePr>
            <a:graphicFrameLocks noChangeAspect="1"/>
          </p:cNvGraphicFramePr>
          <p:nvPr/>
        </p:nvGraphicFramePr>
        <p:xfrm>
          <a:off x="746125" y="2908300"/>
          <a:ext cx="7219950" cy="668338"/>
        </p:xfrm>
        <a:graphic>
          <a:graphicData uri="http://schemas.openxmlformats.org/presentationml/2006/ole">
            <mc:AlternateContent xmlns:mc="http://schemas.openxmlformats.org/markup-compatibility/2006">
              <mc:Choice xmlns:v="urn:schemas-microsoft-com:vml" Requires="v">
                <p:oleObj name="Equation" r:id="rId2" imgW="3301920" imgH="304560" progId="Equation.3">
                  <p:embed/>
                </p:oleObj>
              </mc:Choice>
              <mc:Fallback>
                <p:oleObj name="Equation" r:id="rId2" imgW="3301920" imgH="30456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25" y="2908300"/>
                        <a:ext cx="7219950" cy="66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8037" name="Rectangle 5"/>
          <p:cNvSpPr>
            <a:spLocks noChangeArrowheads="1"/>
          </p:cNvSpPr>
          <p:nvPr/>
        </p:nvSpPr>
        <p:spPr bwMode="auto">
          <a:xfrm>
            <a:off x="3265488" y="5410200"/>
            <a:ext cx="1130300" cy="457200"/>
          </a:xfrm>
          <a:prstGeom prst="rect">
            <a:avLst/>
          </a:prstGeom>
          <a:noFill/>
          <a:ln w="19050">
            <a:noFill/>
            <a:miter lim="800000"/>
            <a:headEnd/>
            <a:tailEnd/>
          </a:ln>
          <a:effectLst/>
        </p:spPr>
        <p:txBody>
          <a:bodyPr wrap="none">
            <a:spAutoFit/>
          </a:bodyPr>
          <a:lstStyle/>
          <a:p>
            <a:r>
              <a:rPr lang="en-US" b="0">
                <a:latin typeface="Times New Roman" pitchFamily="18" charset="0"/>
              </a:rPr>
              <a:t>account</a:t>
            </a:r>
          </a:p>
        </p:txBody>
      </p:sp>
      <p:sp>
        <p:nvSpPr>
          <p:cNvPr id="428038" name="Rectangle 6"/>
          <p:cNvSpPr>
            <a:spLocks noChangeArrowheads="1"/>
          </p:cNvSpPr>
          <p:nvPr/>
        </p:nvSpPr>
        <p:spPr bwMode="auto">
          <a:xfrm>
            <a:off x="5322888" y="5981700"/>
            <a:ext cx="1300162" cy="457200"/>
          </a:xfrm>
          <a:prstGeom prst="rect">
            <a:avLst/>
          </a:prstGeom>
          <a:noFill/>
          <a:ln w="19050">
            <a:noFill/>
            <a:miter lim="800000"/>
            <a:headEnd/>
            <a:tailEnd/>
          </a:ln>
          <a:effectLst/>
        </p:spPr>
        <p:txBody>
          <a:bodyPr wrap="none">
            <a:spAutoFit/>
          </a:bodyPr>
          <a:lstStyle/>
          <a:p>
            <a:r>
              <a:rPr lang="en-US" b="0">
                <a:latin typeface="Times New Roman" pitchFamily="18" charset="0"/>
              </a:rPr>
              <a:t>customer</a:t>
            </a:r>
          </a:p>
        </p:txBody>
      </p:sp>
      <p:sp>
        <p:nvSpPr>
          <p:cNvPr id="428039" name="Line 7"/>
          <p:cNvSpPr>
            <a:spLocks noChangeShapeType="1"/>
          </p:cNvSpPr>
          <p:nvPr/>
        </p:nvSpPr>
        <p:spPr bwMode="auto">
          <a:xfrm flipV="1">
            <a:off x="4038600" y="5105400"/>
            <a:ext cx="685800" cy="342900"/>
          </a:xfrm>
          <a:prstGeom prst="line">
            <a:avLst/>
          </a:prstGeom>
          <a:noFill/>
          <a:ln w="19050">
            <a:solidFill>
              <a:schemeClr val="tx1"/>
            </a:solidFill>
            <a:miter lim="800000"/>
            <a:headEnd/>
            <a:tailEnd/>
          </a:ln>
          <a:effectLst/>
        </p:spPr>
        <p:txBody>
          <a:bodyPr wrap="none">
            <a:spAutoFit/>
          </a:bodyPr>
          <a:lstStyle/>
          <a:p>
            <a:endParaRPr lang="en-US"/>
          </a:p>
        </p:txBody>
      </p:sp>
      <p:sp>
        <p:nvSpPr>
          <p:cNvPr id="428040" name="Line 8"/>
          <p:cNvSpPr>
            <a:spLocks noChangeShapeType="1"/>
          </p:cNvSpPr>
          <p:nvPr/>
        </p:nvSpPr>
        <p:spPr bwMode="auto">
          <a:xfrm flipH="1" flipV="1">
            <a:off x="5041900" y="5092700"/>
            <a:ext cx="660400" cy="431800"/>
          </a:xfrm>
          <a:prstGeom prst="line">
            <a:avLst/>
          </a:prstGeom>
          <a:noFill/>
          <a:ln w="19050">
            <a:solidFill>
              <a:schemeClr val="tx1"/>
            </a:solidFill>
            <a:miter lim="800000"/>
            <a:headEnd/>
            <a:tailEnd/>
          </a:ln>
          <a:effectLst/>
        </p:spPr>
        <p:txBody>
          <a:bodyPr>
            <a:spAutoFit/>
          </a:bodyPr>
          <a:lstStyle/>
          <a:p>
            <a:endParaRPr lang="en-US"/>
          </a:p>
        </p:txBody>
      </p:sp>
      <p:sp>
        <p:nvSpPr>
          <p:cNvPr id="428041" name="Rectangle 9"/>
          <p:cNvSpPr>
            <a:spLocks noChangeArrowheads="1"/>
          </p:cNvSpPr>
          <p:nvPr/>
        </p:nvSpPr>
        <p:spPr bwMode="auto">
          <a:xfrm>
            <a:off x="4700588" y="4732338"/>
            <a:ext cx="379412" cy="519112"/>
          </a:xfrm>
          <a:prstGeom prst="rect">
            <a:avLst/>
          </a:prstGeom>
          <a:noFill/>
          <a:ln w="19050">
            <a:noFill/>
            <a:miter lim="800000"/>
            <a:headEnd/>
            <a:tailEnd/>
          </a:ln>
          <a:effectLst/>
        </p:spPr>
        <p:txBody>
          <a:bodyPr wrap="none">
            <a:spAutoFit/>
          </a:bodyPr>
          <a:lstStyle/>
          <a:p>
            <a:r>
              <a:rPr lang="en-US" sz="2800">
                <a:sym typeface="Symbol" pitchFamily="18" charset="2"/>
              </a:rPr>
              <a:t></a:t>
            </a:r>
          </a:p>
        </p:txBody>
      </p:sp>
      <p:graphicFrame>
        <p:nvGraphicFramePr>
          <p:cNvPr id="428042" name="Object 10"/>
          <p:cNvGraphicFramePr>
            <a:graphicFrameLocks noChangeAspect="1"/>
          </p:cNvGraphicFramePr>
          <p:nvPr/>
        </p:nvGraphicFramePr>
        <p:xfrm>
          <a:off x="4432300" y="4176713"/>
          <a:ext cx="1181100" cy="473075"/>
        </p:xfrm>
        <a:graphic>
          <a:graphicData uri="http://schemas.openxmlformats.org/presentationml/2006/ole">
            <mc:AlternateContent xmlns:mc="http://schemas.openxmlformats.org/markup-compatibility/2006">
              <mc:Choice xmlns:v="urn:schemas-microsoft-com:vml" Requires="v">
                <p:oleObj name="Equation" r:id="rId4" imgW="634680" imgH="253800" progId="Equation.3">
                  <p:embed/>
                </p:oleObj>
              </mc:Choice>
              <mc:Fallback>
                <p:oleObj name="Equation" r:id="rId4" imgW="634680" imgH="2538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2300" y="4176713"/>
                        <a:ext cx="11811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8043" name="Line 11"/>
          <p:cNvSpPr>
            <a:spLocks noChangeShapeType="1"/>
          </p:cNvSpPr>
          <p:nvPr/>
        </p:nvSpPr>
        <p:spPr bwMode="auto">
          <a:xfrm flipH="1" flipV="1">
            <a:off x="4876800" y="4673600"/>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8044" name="Line 12"/>
          <p:cNvSpPr>
            <a:spLocks noChangeShapeType="1"/>
          </p:cNvSpPr>
          <p:nvPr/>
        </p:nvSpPr>
        <p:spPr bwMode="auto">
          <a:xfrm flipH="1" flipV="1">
            <a:off x="4864100" y="4165600"/>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8045" name="Rectangle 13"/>
          <p:cNvSpPr>
            <a:spLocks noChangeArrowheads="1"/>
          </p:cNvSpPr>
          <p:nvPr/>
        </p:nvSpPr>
        <p:spPr bwMode="auto">
          <a:xfrm>
            <a:off x="4314825" y="3640138"/>
            <a:ext cx="1190625" cy="519112"/>
          </a:xfrm>
          <a:prstGeom prst="rect">
            <a:avLst/>
          </a:prstGeom>
          <a:noFill/>
          <a:ln w="19050">
            <a:noFill/>
            <a:miter lim="800000"/>
            <a:headEnd/>
            <a:tailEnd/>
          </a:ln>
          <a:effectLst/>
        </p:spPr>
        <p:txBody>
          <a:bodyPr wrap="none">
            <a:spAutoFit/>
          </a:bodyPr>
          <a:lstStyle/>
          <a:p>
            <a:r>
              <a:rPr lang="en-US" sz="2800" b="0">
                <a:latin typeface="Times New Roman" pitchFamily="18" charset="0"/>
                <a:sym typeface="Symbol" pitchFamily="18" charset="2"/>
              </a:rPr>
              <a:t></a:t>
            </a:r>
            <a:r>
              <a:rPr lang="en-US" sz="2800" b="0" baseline="-25000">
                <a:latin typeface="Times New Roman" pitchFamily="18" charset="0"/>
              </a:rPr>
              <a:t>balance</a:t>
            </a:r>
          </a:p>
        </p:txBody>
      </p:sp>
      <p:sp>
        <p:nvSpPr>
          <p:cNvPr id="428046" name="Rectangle 14"/>
          <p:cNvSpPr>
            <a:spLocks noChangeArrowheads="1"/>
          </p:cNvSpPr>
          <p:nvPr/>
        </p:nvSpPr>
        <p:spPr bwMode="auto">
          <a:xfrm>
            <a:off x="5210175" y="5253038"/>
            <a:ext cx="1339850" cy="519112"/>
          </a:xfrm>
          <a:prstGeom prst="rect">
            <a:avLst/>
          </a:prstGeom>
          <a:noFill/>
          <a:ln w="19050">
            <a:noFill/>
            <a:miter lim="800000"/>
            <a:headEnd/>
            <a:tailEnd/>
          </a:ln>
          <a:effectLst/>
        </p:spPr>
        <p:txBody>
          <a:bodyPr wrap="none">
            <a:spAutoFit/>
          </a:bodyPr>
          <a:lstStyle/>
          <a:p>
            <a:r>
              <a:rPr lang="en-US" sz="2800" b="0" i="1">
                <a:latin typeface="Symbol" pitchFamily="18" charset="2"/>
              </a:rPr>
              <a:t>s</a:t>
            </a:r>
            <a:r>
              <a:rPr lang="en-US" sz="2800" b="0" i="1" baseline="-25000">
                <a:latin typeface="Times New Roman" pitchFamily="18" charset="0"/>
              </a:rPr>
              <a:t> </a:t>
            </a:r>
            <a:r>
              <a:rPr lang="en-US" b="0" i="1" baseline="-25000">
                <a:latin typeface="Times New Roman" pitchFamily="18" charset="0"/>
              </a:rPr>
              <a:t>name=tom</a:t>
            </a:r>
          </a:p>
        </p:txBody>
      </p:sp>
      <p:sp>
        <p:nvSpPr>
          <p:cNvPr id="428047" name="Line 15"/>
          <p:cNvSpPr>
            <a:spLocks noChangeShapeType="1"/>
          </p:cNvSpPr>
          <p:nvPr/>
        </p:nvSpPr>
        <p:spPr bwMode="auto">
          <a:xfrm flipH="1" flipV="1">
            <a:off x="5816600" y="5803900"/>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8048" name="Rectangle 16"/>
          <p:cNvSpPr>
            <a:spLocks noChangeArrowheads="1"/>
          </p:cNvSpPr>
          <p:nvPr/>
        </p:nvSpPr>
        <p:spPr bwMode="auto">
          <a:xfrm>
            <a:off x="927100" y="44164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solidFill>
                  <a:schemeClr val="folHlink"/>
                </a:solidFill>
                <a:latin typeface="Times New Roman" pitchFamily="18" charset="0"/>
              </a:rPr>
              <a:t>Tree representation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a:xfrm>
            <a:off x="914400" y="0"/>
            <a:ext cx="8229600" cy="1143000"/>
          </a:xfrm>
        </p:spPr>
        <p:txBody>
          <a:bodyPr/>
          <a:lstStyle/>
          <a:p>
            <a:r>
              <a:rPr lang="en-US" b="1" dirty="0">
                <a:solidFill>
                  <a:srgbClr val="FFFF00"/>
                </a:solidFill>
              </a:rPr>
              <a:t>Example</a:t>
            </a:r>
            <a:r>
              <a:rPr lang="en-US" b="1" dirty="0">
                <a:solidFill>
                  <a:srgbClr val="FFCCFF"/>
                </a:solidFill>
              </a:rPr>
              <a:t> </a:t>
            </a:r>
            <a:r>
              <a:rPr lang="en-US" b="1" dirty="0">
                <a:solidFill>
                  <a:srgbClr val="FFFF00"/>
                </a:solidFill>
              </a:rPr>
              <a:t>1(cont)</a:t>
            </a:r>
          </a:p>
        </p:txBody>
      </p:sp>
      <p:sp>
        <p:nvSpPr>
          <p:cNvPr id="429059" name="Rectangle 3"/>
          <p:cNvSpPr>
            <a:spLocks noGrp="1" noChangeArrowheads="1"/>
          </p:cNvSpPr>
          <p:nvPr>
            <p:ph type="body" idx="1"/>
          </p:nvPr>
        </p:nvSpPr>
        <p:spPr>
          <a:xfrm>
            <a:off x="431800" y="1473200"/>
            <a:ext cx="7391400" cy="1536700"/>
          </a:xfrm>
        </p:spPr>
        <p:txBody>
          <a:bodyPr/>
          <a:lstStyle/>
          <a:p>
            <a:pPr lvl="1">
              <a:buFontTx/>
              <a:buNone/>
            </a:pPr>
            <a:r>
              <a:rPr lang="en-US" sz="2400">
                <a:latin typeface="Times New Roman" pitchFamily="18" charset="0"/>
              </a:rPr>
              <a:t>customer(ssn, name, city)</a:t>
            </a:r>
          </a:p>
          <a:p>
            <a:pPr lvl="1">
              <a:buFontTx/>
              <a:buNone/>
            </a:pPr>
            <a:r>
              <a:rPr lang="en-US" sz="2400">
                <a:latin typeface="Times New Roman" pitchFamily="18" charset="0"/>
              </a:rPr>
              <a:t>account(custssn, balance)</a:t>
            </a:r>
          </a:p>
          <a:p>
            <a:pPr algn="ctr">
              <a:buFontTx/>
              <a:buNone/>
            </a:pPr>
            <a:r>
              <a:rPr lang="en-US" sz="2400">
                <a:solidFill>
                  <a:schemeClr val="folHlink"/>
                </a:solidFill>
                <a:latin typeface="Times New Roman" pitchFamily="18" charset="0"/>
              </a:rPr>
              <a:t>“List account balances of Tom.”</a:t>
            </a:r>
            <a:endParaRPr lang="en-US" sz="2400" i="1">
              <a:solidFill>
                <a:schemeClr val="folHlink"/>
              </a:solidFill>
              <a:latin typeface="Times New Roman" pitchFamily="18" charset="0"/>
            </a:endParaRPr>
          </a:p>
        </p:txBody>
      </p:sp>
      <p:sp>
        <p:nvSpPr>
          <p:cNvPr id="429060" name="Rectangle 4"/>
          <p:cNvSpPr>
            <a:spLocks noChangeArrowheads="1"/>
          </p:cNvSpPr>
          <p:nvPr/>
        </p:nvSpPr>
        <p:spPr bwMode="auto">
          <a:xfrm>
            <a:off x="2468563" y="4689475"/>
            <a:ext cx="1130300" cy="457200"/>
          </a:xfrm>
          <a:prstGeom prst="rect">
            <a:avLst/>
          </a:prstGeom>
          <a:noFill/>
          <a:ln w="19050">
            <a:noFill/>
            <a:miter lim="800000"/>
            <a:headEnd/>
            <a:tailEnd/>
          </a:ln>
          <a:effectLst/>
        </p:spPr>
        <p:txBody>
          <a:bodyPr wrap="none">
            <a:spAutoFit/>
          </a:bodyPr>
          <a:lstStyle/>
          <a:p>
            <a:r>
              <a:rPr lang="en-US" b="0">
                <a:latin typeface="Times New Roman" pitchFamily="18" charset="0"/>
              </a:rPr>
              <a:t>account</a:t>
            </a:r>
          </a:p>
        </p:txBody>
      </p:sp>
      <p:sp>
        <p:nvSpPr>
          <p:cNvPr id="429061" name="Rectangle 5"/>
          <p:cNvSpPr>
            <a:spLocks noChangeArrowheads="1"/>
          </p:cNvSpPr>
          <p:nvPr/>
        </p:nvSpPr>
        <p:spPr bwMode="auto">
          <a:xfrm>
            <a:off x="4525963" y="5260975"/>
            <a:ext cx="1300162" cy="457200"/>
          </a:xfrm>
          <a:prstGeom prst="rect">
            <a:avLst/>
          </a:prstGeom>
          <a:noFill/>
          <a:ln w="19050">
            <a:noFill/>
            <a:miter lim="800000"/>
            <a:headEnd/>
            <a:tailEnd/>
          </a:ln>
          <a:effectLst/>
        </p:spPr>
        <p:txBody>
          <a:bodyPr wrap="none">
            <a:spAutoFit/>
          </a:bodyPr>
          <a:lstStyle/>
          <a:p>
            <a:r>
              <a:rPr lang="en-US" b="0">
                <a:latin typeface="Times New Roman" pitchFamily="18" charset="0"/>
              </a:rPr>
              <a:t>customer</a:t>
            </a:r>
          </a:p>
        </p:txBody>
      </p:sp>
      <p:sp>
        <p:nvSpPr>
          <p:cNvPr id="429062" name="Line 6"/>
          <p:cNvSpPr>
            <a:spLocks noChangeShapeType="1"/>
          </p:cNvSpPr>
          <p:nvPr/>
        </p:nvSpPr>
        <p:spPr bwMode="auto">
          <a:xfrm flipV="1">
            <a:off x="3133725" y="4267200"/>
            <a:ext cx="685800" cy="342900"/>
          </a:xfrm>
          <a:prstGeom prst="line">
            <a:avLst/>
          </a:prstGeom>
          <a:noFill/>
          <a:ln w="19050">
            <a:solidFill>
              <a:schemeClr val="tx1"/>
            </a:solidFill>
            <a:miter lim="800000"/>
            <a:headEnd/>
            <a:tailEnd/>
          </a:ln>
          <a:effectLst/>
        </p:spPr>
        <p:txBody>
          <a:bodyPr wrap="none">
            <a:spAutoFit/>
          </a:bodyPr>
          <a:lstStyle/>
          <a:p>
            <a:endParaRPr lang="en-US"/>
          </a:p>
        </p:txBody>
      </p:sp>
      <p:sp>
        <p:nvSpPr>
          <p:cNvPr id="429063" name="Line 7"/>
          <p:cNvSpPr>
            <a:spLocks noChangeShapeType="1"/>
          </p:cNvSpPr>
          <p:nvPr/>
        </p:nvSpPr>
        <p:spPr bwMode="auto">
          <a:xfrm flipH="1" flipV="1">
            <a:off x="4405313" y="4170363"/>
            <a:ext cx="660400" cy="431800"/>
          </a:xfrm>
          <a:prstGeom prst="line">
            <a:avLst/>
          </a:prstGeom>
          <a:noFill/>
          <a:ln w="19050">
            <a:solidFill>
              <a:schemeClr val="tx1"/>
            </a:solidFill>
            <a:miter lim="800000"/>
            <a:headEnd/>
            <a:tailEnd/>
          </a:ln>
          <a:effectLst/>
        </p:spPr>
        <p:txBody>
          <a:bodyPr>
            <a:spAutoFit/>
          </a:bodyPr>
          <a:lstStyle/>
          <a:p>
            <a:endParaRPr lang="en-US"/>
          </a:p>
        </p:txBody>
      </p:sp>
      <p:sp>
        <p:nvSpPr>
          <p:cNvPr id="429064" name="Line 8"/>
          <p:cNvSpPr>
            <a:spLocks noChangeShapeType="1"/>
          </p:cNvSpPr>
          <p:nvPr/>
        </p:nvSpPr>
        <p:spPr bwMode="auto">
          <a:xfrm flipH="1" flipV="1">
            <a:off x="4079875" y="3751263"/>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9065" name="Rectangle 9"/>
          <p:cNvSpPr>
            <a:spLocks noChangeArrowheads="1"/>
          </p:cNvSpPr>
          <p:nvPr/>
        </p:nvSpPr>
        <p:spPr bwMode="auto">
          <a:xfrm>
            <a:off x="3500438" y="3121025"/>
            <a:ext cx="1190625" cy="519113"/>
          </a:xfrm>
          <a:prstGeom prst="rect">
            <a:avLst/>
          </a:prstGeom>
          <a:noFill/>
          <a:ln w="19050">
            <a:noFill/>
            <a:miter lim="800000"/>
            <a:headEnd/>
            <a:tailEnd/>
          </a:ln>
          <a:effectLst/>
        </p:spPr>
        <p:txBody>
          <a:bodyPr wrap="none">
            <a:spAutoFit/>
          </a:bodyPr>
          <a:lstStyle/>
          <a:p>
            <a:r>
              <a:rPr lang="en-US" sz="2800" b="0">
                <a:latin typeface="Times New Roman" pitchFamily="18" charset="0"/>
                <a:sym typeface="Symbol" pitchFamily="18" charset="2"/>
              </a:rPr>
              <a:t></a:t>
            </a:r>
            <a:r>
              <a:rPr lang="en-US" sz="2800" b="0" baseline="-25000">
                <a:latin typeface="Times New Roman" pitchFamily="18" charset="0"/>
              </a:rPr>
              <a:t>balance</a:t>
            </a:r>
          </a:p>
        </p:txBody>
      </p:sp>
      <p:sp>
        <p:nvSpPr>
          <p:cNvPr id="429066" name="Rectangle 10"/>
          <p:cNvSpPr>
            <a:spLocks noChangeArrowheads="1"/>
          </p:cNvSpPr>
          <p:nvPr/>
        </p:nvSpPr>
        <p:spPr bwMode="auto">
          <a:xfrm>
            <a:off x="4413250" y="4532313"/>
            <a:ext cx="1339850" cy="519112"/>
          </a:xfrm>
          <a:prstGeom prst="rect">
            <a:avLst/>
          </a:prstGeom>
          <a:noFill/>
          <a:ln w="19050">
            <a:noFill/>
            <a:miter lim="800000"/>
            <a:headEnd/>
            <a:tailEnd/>
          </a:ln>
          <a:effectLst/>
        </p:spPr>
        <p:txBody>
          <a:bodyPr wrap="none">
            <a:spAutoFit/>
          </a:bodyPr>
          <a:lstStyle/>
          <a:p>
            <a:r>
              <a:rPr lang="en-US" sz="2800" b="0" i="1">
                <a:latin typeface="Symbol" pitchFamily="18" charset="2"/>
              </a:rPr>
              <a:t>s</a:t>
            </a:r>
            <a:r>
              <a:rPr lang="en-US" sz="2800" b="0" i="1" baseline="-25000">
                <a:latin typeface="Times New Roman" pitchFamily="18" charset="0"/>
              </a:rPr>
              <a:t> </a:t>
            </a:r>
            <a:r>
              <a:rPr lang="en-US" b="0" i="1" baseline="-25000">
                <a:latin typeface="Times New Roman" pitchFamily="18" charset="0"/>
              </a:rPr>
              <a:t>name=tom</a:t>
            </a:r>
          </a:p>
        </p:txBody>
      </p:sp>
      <p:sp>
        <p:nvSpPr>
          <p:cNvPr id="429067" name="Line 11"/>
          <p:cNvSpPr>
            <a:spLocks noChangeShapeType="1"/>
          </p:cNvSpPr>
          <p:nvPr/>
        </p:nvSpPr>
        <p:spPr bwMode="auto">
          <a:xfrm flipH="1" flipV="1">
            <a:off x="5019675" y="5083175"/>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9068" name="Rectangle 12"/>
          <p:cNvSpPr>
            <a:spLocks noChangeArrowheads="1"/>
          </p:cNvSpPr>
          <p:nvPr/>
        </p:nvSpPr>
        <p:spPr bwMode="auto">
          <a:xfrm>
            <a:off x="3216275" y="4173538"/>
            <a:ext cx="1908175" cy="312737"/>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1600" b="0">
                <a:solidFill>
                  <a:schemeClr val="folHlink"/>
                </a:solidFill>
                <a:latin typeface="Times New Roman" pitchFamily="18" charset="0"/>
              </a:rPr>
              <a:t>ssn=custssn</a:t>
            </a:r>
          </a:p>
        </p:txBody>
      </p:sp>
      <p:grpSp>
        <p:nvGrpSpPr>
          <p:cNvPr id="2" name="Group 13"/>
          <p:cNvGrpSpPr>
            <a:grpSpLocks/>
          </p:cNvGrpSpPr>
          <p:nvPr/>
        </p:nvGrpSpPr>
        <p:grpSpPr bwMode="auto">
          <a:xfrm>
            <a:off x="3857625" y="3986213"/>
            <a:ext cx="457200" cy="487362"/>
            <a:chOff x="3400" y="1976"/>
            <a:chExt cx="288" cy="307"/>
          </a:xfrm>
        </p:grpSpPr>
        <p:grpSp>
          <p:nvGrpSpPr>
            <p:cNvPr id="3" name="Group 14"/>
            <p:cNvGrpSpPr>
              <a:grpSpLocks/>
            </p:cNvGrpSpPr>
            <p:nvPr/>
          </p:nvGrpSpPr>
          <p:grpSpPr bwMode="auto">
            <a:xfrm>
              <a:off x="3400" y="1976"/>
              <a:ext cx="288" cy="160"/>
              <a:chOff x="3120" y="3744"/>
              <a:chExt cx="288" cy="160"/>
            </a:xfrm>
          </p:grpSpPr>
          <p:sp>
            <p:nvSpPr>
              <p:cNvPr id="429071" name="Line 15"/>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9072" name="Line 16"/>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9073" name="Line 17"/>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9074" name="Line 18"/>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9075" name="Text Box 19"/>
            <p:cNvSpPr txBox="1">
              <a:spLocks noChangeArrowheads="1"/>
            </p:cNvSpPr>
            <p:nvPr/>
          </p:nvSpPr>
          <p:spPr bwMode="auto">
            <a:xfrm>
              <a:off x="3446" y="2033"/>
              <a:ext cx="116" cy="250"/>
            </a:xfrm>
            <a:prstGeom prst="rect">
              <a:avLst/>
            </a:prstGeom>
            <a:noFill/>
            <a:ln w="19050">
              <a:noFill/>
              <a:miter lim="800000"/>
              <a:headEnd/>
              <a:tailEnd/>
            </a:ln>
            <a:effectLst/>
          </p:spPr>
          <p:txBody>
            <a:bodyPr wrap="none">
              <a:spAutoFit/>
            </a:bodyPr>
            <a:lstStyle/>
            <a:p>
              <a:endParaRPr lang="en-US" sz="2000" b="0" i="1">
                <a:latin typeface="Times New Roman" pitchFamily="18" charset="0"/>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066800"/>
          </a:xfrm>
        </p:spPr>
        <p:txBody>
          <a:bodyPr/>
          <a:lstStyle/>
          <a:p>
            <a:r>
              <a:rPr lang="en-US" b="1" dirty="0">
                <a:solidFill>
                  <a:srgbClr val="FFFF00"/>
                </a:solidFill>
              </a:rPr>
              <a:t>Division Operator</a:t>
            </a:r>
          </a:p>
        </p:txBody>
      </p:sp>
      <p:sp>
        <p:nvSpPr>
          <p:cNvPr id="3" name="Content Placeholder 2"/>
          <p:cNvSpPr>
            <a:spLocks noGrp="1"/>
          </p:cNvSpPr>
          <p:nvPr>
            <p:ph idx="1"/>
          </p:nvPr>
        </p:nvSpPr>
        <p:spPr/>
        <p:txBody>
          <a:bodyPr/>
          <a:lstStyle/>
          <a:p>
            <a:pPr>
              <a:buNone/>
            </a:pPr>
            <a:r>
              <a:rPr lang="en-US" sz="2400" dirty="0"/>
              <a:t>Not supported as a primitive operator, but useful for expressing queries like:</a:t>
            </a:r>
          </a:p>
          <a:p>
            <a:pPr>
              <a:buNone/>
            </a:pPr>
            <a:r>
              <a:rPr lang="en-US" sz="2400" dirty="0"/>
              <a:t>		“Find sailors who have reserved all boats.”</a:t>
            </a:r>
          </a:p>
          <a:p>
            <a:pPr>
              <a:buNone/>
            </a:pPr>
            <a:r>
              <a:rPr lang="en-US" sz="2400" dirty="0"/>
              <a:t>Let A have 2 fields, x and y; B have only field y:</a:t>
            </a:r>
          </a:p>
          <a:p>
            <a:pPr>
              <a:buNone/>
            </a:pPr>
            <a:r>
              <a:rPr lang="en-US" sz="2400" dirty="0"/>
              <a:t>A/B contains all x </a:t>
            </a:r>
            <a:r>
              <a:rPr lang="en-US" sz="2400" dirty="0" err="1"/>
              <a:t>tuples</a:t>
            </a:r>
            <a:r>
              <a:rPr lang="en-US" sz="2400" dirty="0"/>
              <a:t> (sailors) such that for every y </a:t>
            </a:r>
            <a:r>
              <a:rPr lang="en-US" sz="2400" dirty="0" err="1"/>
              <a:t>tuple</a:t>
            </a:r>
            <a:r>
              <a:rPr lang="en-US" sz="2400" dirty="0"/>
              <a:t> (boat) in B, there is an </a:t>
            </a:r>
            <a:r>
              <a:rPr lang="en-US" sz="2400" dirty="0" err="1"/>
              <a:t>xy</a:t>
            </a:r>
            <a:r>
              <a:rPr lang="en-US" sz="2400" dirty="0"/>
              <a:t> </a:t>
            </a:r>
            <a:r>
              <a:rPr lang="en-US" sz="2400" dirty="0" err="1"/>
              <a:t>tuple</a:t>
            </a:r>
            <a:r>
              <a:rPr lang="en-US" sz="2400" dirty="0"/>
              <a:t> in A Or : If the set of y values (boats) associated with an x value (sailor) in A contains all  y values in B, the x value is in A/B.</a:t>
            </a:r>
          </a:p>
          <a:p>
            <a:r>
              <a:rPr lang="en-US" sz="2400" dirty="0"/>
              <a:t>In general, x and y can be any lists of fields; y is the list of fields in B , and </a:t>
            </a:r>
            <a:r>
              <a:rPr lang="en-US" sz="2400" dirty="0" err="1"/>
              <a:t>xy</a:t>
            </a:r>
            <a:r>
              <a:rPr lang="en-US" sz="2400" dirty="0"/>
              <a:t> is the list of fields of  A</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a:solidFill>
                  <a:srgbClr val="FFFF00"/>
                </a:solidFill>
              </a:rPr>
              <a:t>Division Example</a:t>
            </a:r>
          </a:p>
        </p:txBody>
      </p:sp>
      <p:pic>
        <p:nvPicPr>
          <p:cNvPr id="140290" name="Picture 2"/>
          <p:cNvPicPr>
            <a:picLocks noGrp="1" noChangeAspect="1" noChangeArrowheads="1"/>
          </p:cNvPicPr>
          <p:nvPr>
            <p:ph idx="1"/>
          </p:nvPr>
        </p:nvPicPr>
        <p:blipFill>
          <a:blip r:embed="rId2" cstate="print"/>
          <a:srcRect/>
          <a:stretch>
            <a:fillRect/>
          </a:stretch>
        </p:blipFill>
        <p:spPr bwMode="auto">
          <a:xfrm>
            <a:off x="609601" y="1393031"/>
            <a:ext cx="8077200" cy="4855369"/>
          </a:xfrm>
          <a:prstGeom prst="rect">
            <a:avLst/>
          </a:prstGeom>
          <a:noFill/>
          <a:ln w="9525">
            <a:noFill/>
            <a:miter lim="800000"/>
            <a:headEnd/>
            <a:tailEnd/>
          </a:ln>
          <a:effectLst/>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b="1" dirty="0">
                <a:solidFill>
                  <a:srgbClr val="FFFF00"/>
                </a:solidFill>
              </a:rPr>
              <a:t>Example 1</a:t>
            </a:r>
            <a:br>
              <a:rPr lang="en-US" dirty="0"/>
            </a:br>
            <a:endParaRPr lang="en-US" dirty="0"/>
          </a:p>
        </p:txBody>
      </p:sp>
      <p:sp>
        <p:nvSpPr>
          <p:cNvPr id="3" name="Content Placeholder 2"/>
          <p:cNvSpPr>
            <a:spLocks noGrp="1"/>
          </p:cNvSpPr>
          <p:nvPr>
            <p:ph idx="1"/>
          </p:nvPr>
        </p:nvSpPr>
        <p:spPr/>
        <p:txBody>
          <a:bodyPr/>
          <a:lstStyle/>
          <a:p>
            <a:pPr>
              <a:buNone/>
            </a:pPr>
            <a:r>
              <a:rPr lang="en-US" dirty="0"/>
              <a:t>STUDENT(</a:t>
            </a:r>
            <a:r>
              <a:rPr lang="en-US" dirty="0" err="1"/>
              <a:t>Sno</a:t>
            </a:r>
            <a:r>
              <a:rPr lang="en-US" dirty="0"/>
              <a:t>, Name, Major, </a:t>
            </a:r>
            <a:r>
              <a:rPr lang="en-US" dirty="0" err="1"/>
              <a:t>Ddate</a:t>
            </a:r>
            <a:r>
              <a:rPr lang="en-US" dirty="0"/>
              <a:t>)</a:t>
            </a:r>
          </a:p>
          <a:p>
            <a:pPr>
              <a:buNone/>
            </a:pPr>
            <a:r>
              <a:rPr lang="en-US" dirty="0"/>
              <a:t>COURSE(</a:t>
            </a:r>
            <a:r>
              <a:rPr lang="en-US" dirty="0" err="1"/>
              <a:t>Cno</a:t>
            </a:r>
            <a:r>
              <a:rPr lang="en-US" dirty="0"/>
              <a:t>, </a:t>
            </a:r>
            <a:r>
              <a:rPr lang="en-US" dirty="0" err="1"/>
              <a:t>cname</a:t>
            </a:r>
            <a:r>
              <a:rPr lang="en-US" dirty="0"/>
              <a:t>, Dept)</a:t>
            </a:r>
          </a:p>
          <a:p>
            <a:pPr>
              <a:buNone/>
            </a:pPr>
            <a:r>
              <a:rPr lang="en-US" dirty="0"/>
              <a:t>ENROLL(</a:t>
            </a:r>
            <a:r>
              <a:rPr lang="en-US" dirty="0" err="1"/>
              <a:t>Sno</a:t>
            </a:r>
            <a:r>
              <a:rPr lang="en-US" dirty="0"/>
              <a:t>, </a:t>
            </a:r>
            <a:r>
              <a:rPr lang="en-US" dirty="0" err="1"/>
              <a:t>Cno</a:t>
            </a:r>
            <a:r>
              <a:rPr lang="en-US" dirty="0"/>
              <a:t>, quarter, BISBN)</a:t>
            </a:r>
          </a:p>
          <a:p>
            <a:pPr>
              <a:buNone/>
            </a:pPr>
            <a:r>
              <a:rPr lang="en-US" dirty="0"/>
              <a:t>TEXT(BISBN, title, Publisher, Author)</a:t>
            </a:r>
          </a:p>
          <a:p>
            <a:pPr marL="514350" indent="-514350">
              <a:buAutoNum type="arabicPeriod"/>
            </a:pPr>
            <a:r>
              <a:rPr lang="en-US" dirty="0"/>
              <a:t>List the names of courses taken by at least one student with quarter =‘w99’</a:t>
            </a:r>
          </a:p>
          <a:p>
            <a:pPr marL="514350" indent="-514350">
              <a:buAutoNum type="arabicPeriod"/>
            </a:pPr>
            <a:r>
              <a:rPr lang="en-US" dirty="0"/>
              <a:t>List any department that has all its books published by ‘BPB’</a:t>
            </a:r>
          </a:p>
          <a:p>
            <a:endParaRPr 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u="sng" dirty="0"/>
              <a:t>SQL Solution:</a:t>
            </a:r>
          </a:p>
          <a:p>
            <a:pPr>
              <a:buNone/>
            </a:pPr>
            <a:r>
              <a:rPr lang="en-US" sz="2400" dirty="0"/>
              <a:t>SELECT  dept FROM Course</a:t>
            </a:r>
          </a:p>
          <a:p>
            <a:pPr>
              <a:buNone/>
            </a:pPr>
            <a:r>
              <a:rPr lang="en-US" sz="2400" dirty="0"/>
              <a:t>WHERE </a:t>
            </a:r>
            <a:r>
              <a:rPr lang="en-US" sz="2400" dirty="0" err="1"/>
              <a:t>cno</a:t>
            </a:r>
            <a:r>
              <a:rPr lang="en-US" sz="2400" dirty="0"/>
              <a:t> IN (</a:t>
            </a:r>
          </a:p>
          <a:p>
            <a:pPr>
              <a:buNone/>
            </a:pPr>
            <a:r>
              <a:rPr lang="en-US" sz="2400" dirty="0"/>
              <a:t>(SELECT E.cno FROM Enroll E, Text T </a:t>
            </a:r>
          </a:p>
          <a:p>
            <a:pPr>
              <a:buNone/>
            </a:pPr>
            <a:r>
              <a:rPr lang="en-US" sz="2400" dirty="0"/>
              <a:t>WHERE E.BISBN = T.BISBN </a:t>
            </a:r>
          </a:p>
          <a:p>
            <a:pPr>
              <a:buNone/>
            </a:pPr>
            <a:r>
              <a:rPr lang="en-US" sz="2400" dirty="0"/>
              <a:t>AND </a:t>
            </a:r>
            <a:r>
              <a:rPr lang="en-US" sz="2400" dirty="0" err="1"/>
              <a:t>T.Publisher</a:t>
            </a:r>
            <a:r>
              <a:rPr lang="en-US" sz="2400" dirty="0"/>
              <a:t> = ‘BPB’)</a:t>
            </a:r>
          </a:p>
          <a:p>
            <a:pPr>
              <a:buNone/>
            </a:pPr>
            <a:r>
              <a:rPr lang="en-US" sz="2400" dirty="0"/>
              <a:t>MINUS</a:t>
            </a:r>
          </a:p>
          <a:p>
            <a:pPr>
              <a:buNone/>
            </a:pPr>
            <a:r>
              <a:rPr lang="en-US" sz="2400" dirty="0"/>
              <a:t>(SELECT E.cno FROM Enroll E, Text T </a:t>
            </a:r>
          </a:p>
          <a:p>
            <a:pPr>
              <a:buNone/>
            </a:pPr>
            <a:r>
              <a:rPr lang="en-US" sz="2400" dirty="0"/>
              <a:t>WHERE E.BISBN = T.BISBN </a:t>
            </a:r>
          </a:p>
          <a:p>
            <a:pPr>
              <a:buNone/>
            </a:pPr>
            <a:r>
              <a:rPr lang="en-US" sz="2400" dirty="0"/>
              <a:t>AND </a:t>
            </a:r>
            <a:r>
              <a:rPr lang="en-US" sz="2400" dirty="0" err="1"/>
              <a:t>T.Publisher</a:t>
            </a:r>
            <a:r>
              <a:rPr lang="en-US" sz="2400" dirty="0"/>
              <a:t> &lt;&gt;‘BPB’)</a:t>
            </a:r>
          </a:p>
          <a:p>
            <a:pPr>
              <a:buNone/>
            </a:pPr>
            <a:r>
              <a:rPr lang="en-US" sz="2400" dirty="0"/>
              <a:t>)</a:t>
            </a:r>
          </a:p>
          <a:p>
            <a:pPr>
              <a:buNone/>
            </a:pPr>
            <a:endParaRPr lang="en-US" dirty="0"/>
          </a:p>
        </p:txBody>
      </p:sp>
      <p:sp>
        <p:nvSpPr>
          <p:cNvPr id="4" name="Title 1"/>
          <p:cNvSpPr>
            <a:spLocks noGrp="1"/>
          </p:cNvSpPr>
          <p:nvPr>
            <p:ph type="title"/>
          </p:nvPr>
        </p:nvSpPr>
        <p:spPr>
          <a:xfrm>
            <a:off x="457200" y="0"/>
            <a:ext cx="8229600" cy="792162"/>
          </a:xfrm>
        </p:spPr>
        <p:txBody>
          <a:bodyPr/>
          <a:lstStyle/>
          <a:p>
            <a:r>
              <a:rPr lang="en-US" b="1" dirty="0">
                <a:solidFill>
                  <a:srgbClr val="FFFF00"/>
                </a:solidFill>
              </a:rPr>
              <a:t>Example 1 cont…</a:t>
            </a:r>
            <a:br>
              <a:rPr lang="en-US" dirty="0"/>
            </a:br>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EMPLOYEE(</a:t>
            </a:r>
            <a:r>
              <a:rPr lang="en-US" dirty="0" err="1"/>
              <a:t>eno</a:t>
            </a:r>
            <a:r>
              <a:rPr lang="en-US" dirty="0"/>
              <a:t>, name, age, </a:t>
            </a:r>
            <a:r>
              <a:rPr lang="en-US" dirty="0" err="1"/>
              <a:t>dno</a:t>
            </a:r>
            <a:r>
              <a:rPr lang="en-US" dirty="0"/>
              <a:t>, salary)</a:t>
            </a:r>
          </a:p>
          <a:p>
            <a:pPr>
              <a:buNone/>
            </a:pPr>
            <a:r>
              <a:rPr lang="en-US" dirty="0"/>
              <a:t>WORK_ON(</a:t>
            </a:r>
            <a:r>
              <a:rPr lang="en-US" dirty="0" err="1"/>
              <a:t>pno</a:t>
            </a:r>
            <a:r>
              <a:rPr lang="en-US" dirty="0"/>
              <a:t>, </a:t>
            </a:r>
            <a:r>
              <a:rPr lang="en-US" dirty="0" err="1"/>
              <a:t>eno</a:t>
            </a:r>
            <a:r>
              <a:rPr lang="en-US" dirty="0"/>
              <a:t>)</a:t>
            </a:r>
          </a:p>
          <a:p>
            <a:pPr>
              <a:buNone/>
            </a:pPr>
            <a:r>
              <a:rPr lang="en-US" dirty="0"/>
              <a:t>PROJECT(</a:t>
            </a:r>
            <a:r>
              <a:rPr lang="en-US" dirty="0" err="1"/>
              <a:t>pno</a:t>
            </a:r>
            <a:r>
              <a:rPr lang="en-US" dirty="0"/>
              <a:t>, </a:t>
            </a:r>
            <a:r>
              <a:rPr lang="en-US" dirty="0" err="1"/>
              <a:t>pname</a:t>
            </a:r>
            <a:r>
              <a:rPr lang="en-US" dirty="0"/>
              <a:t>, location)</a:t>
            </a:r>
          </a:p>
          <a:p>
            <a:pPr marL="514350" indent="-514350">
              <a:buAutoNum type="arabicPeriod"/>
            </a:pPr>
            <a:r>
              <a:rPr lang="en-US" dirty="0"/>
              <a:t>Display the names of projects at “Delhi” </a:t>
            </a:r>
          </a:p>
          <a:p>
            <a:pPr marL="514350" indent="-514350">
              <a:buAutoNum type="arabicPeriod"/>
            </a:pPr>
            <a:r>
              <a:rPr lang="en-US" dirty="0"/>
              <a:t>Find the project name of employee whose salary is greater than 10000.</a:t>
            </a:r>
          </a:p>
          <a:p>
            <a:pPr marL="514350" indent="-514350">
              <a:buAutoNum type="arabicPeriod"/>
            </a:pPr>
            <a:r>
              <a:rPr lang="en-US" dirty="0"/>
              <a:t>Retrieve the name and </a:t>
            </a:r>
            <a:r>
              <a:rPr lang="en-US" dirty="0" err="1"/>
              <a:t>eno</a:t>
            </a:r>
            <a:r>
              <a:rPr lang="en-US" dirty="0"/>
              <a:t> of employee working on </a:t>
            </a:r>
            <a:r>
              <a:rPr lang="en-US" dirty="0" err="1"/>
              <a:t>pno</a:t>
            </a:r>
            <a:r>
              <a:rPr lang="en-US" dirty="0"/>
              <a:t> =100.</a:t>
            </a:r>
          </a:p>
        </p:txBody>
      </p:sp>
      <p:sp>
        <p:nvSpPr>
          <p:cNvPr id="4" name="Title 1"/>
          <p:cNvSpPr>
            <a:spLocks noGrp="1"/>
          </p:cNvSpPr>
          <p:nvPr>
            <p:ph type="title"/>
          </p:nvPr>
        </p:nvSpPr>
        <p:spPr>
          <a:xfrm>
            <a:off x="457200" y="0"/>
            <a:ext cx="8229600" cy="792162"/>
          </a:xfrm>
        </p:spPr>
        <p:txBody>
          <a:bodyPr/>
          <a:lstStyle/>
          <a:p>
            <a:r>
              <a:rPr lang="en-US" b="1" dirty="0">
                <a:solidFill>
                  <a:srgbClr val="FFFF00"/>
                </a:solidFill>
              </a:rPr>
              <a:t>Example 2</a:t>
            </a:r>
            <a:endParaRPr 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None/>
            </a:pPr>
            <a:r>
              <a:rPr lang="en-US" sz="2800" dirty="0">
                <a:solidFill>
                  <a:schemeClr val="tx1"/>
                </a:solidFill>
              </a:rPr>
              <a:t>SUPPLIER(</a:t>
            </a:r>
            <a:r>
              <a:rPr lang="en-US" sz="2800" dirty="0" err="1">
                <a:solidFill>
                  <a:schemeClr val="tx1"/>
                </a:solidFill>
              </a:rPr>
              <a:t>sid</a:t>
            </a:r>
            <a:r>
              <a:rPr lang="en-US" sz="2800" dirty="0">
                <a:solidFill>
                  <a:schemeClr val="tx1"/>
                </a:solidFill>
              </a:rPr>
              <a:t>, </a:t>
            </a:r>
            <a:r>
              <a:rPr lang="en-US" sz="2800" dirty="0" err="1">
                <a:solidFill>
                  <a:schemeClr val="tx1"/>
                </a:solidFill>
              </a:rPr>
              <a:t>sname</a:t>
            </a:r>
            <a:r>
              <a:rPr lang="en-US" sz="2800" dirty="0">
                <a:solidFill>
                  <a:schemeClr val="tx1"/>
                </a:solidFill>
              </a:rPr>
              <a:t>, </a:t>
            </a:r>
            <a:r>
              <a:rPr lang="en-US" sz="2800" dirty="0" err="1">
                <a:solidFill>
                  <a:schemeClr val="tx1"/>
                </a:solidFill>
              </a:rPr>
              <a:t>saddr</a:t>
            </a:r>
            <a:r>
              <a:rPr lang="en-US" sz="2800" dirty="0">
                <a:solidFill>
                  <a:schemeClr val="tx1"/>
                </a:solidFill>
              </a:rPr>
              <a:t>)</a:t>
            </a:r>
          </a:p>
          <a:p>
            <a:pPr lvl="1">
              <a:buNone/>
            </a:pPr>
            <a:r>
              <a:rPr lang="en-US" sz="2800" dirty="0">
                <a:solidFill>
                  <a:schemeClr val="tx1"/>
                </a:solidFill>
              </a:rPr>
              <a:t>PARTS(</a:t>
            </a:r>
            <a:r>
              <a:rPr lang="en-US" sz="2800" dirty="0" err="1">
                <a:solidFill>
                  <a:schemeClr val="tx1"/>
                </a:solidFill>
              </a:rPr>
              <a:t>pid</a:t>
            </a:r>
            <a:r>
              <a:rPr lang="en-US" sz="2800" dirty="0">
                <a:solidFill>
                  <a:schemeClr val="tx1"/>
                </a:solidFill>
              </a:rPr>
              <a:t>, </a:t>
            </a:r>
            <a:r>
              <a:rPr lang="en-US" sz="2800" dirty="0" err="1">
                <a:solidFill>
                  <a:schemeClr val="tx1"/>
                </a:solidFill>
              </a:rPr>
              <a:t>pname</a:t>
            </a:r>
            <a:r>
              <a:rPr lang="en-US" sz="2800" dirty="0">
                <a:solidFill>
                  <a:schemeClr val="tx1"/>
                </a:solidFill>
              </a:rPr>
              <a:t>, color)</a:t>
            </a:r>
          </a:p>
          <a:p>
            <a:pPr lvl="1">
              <a:buNone/>
            </a:pPr>
            <a:r>
              <a:rPr lang="en-US" sz="2800" dirty="0">
                <a:solidFill>
                  <a:schemeClr val="tx1"/>
                </a:solidFill>
              </a:rPr>
              <a:t>CATALOG(</a:t>
            </a:r>
            <a:r>
              <a:rPr lang="en-US" sz="2800" dirty="0" err="1">
                <a:solidFill>
                  <a:schemeClr val="tx1"/>
                </a:solidFill>
              </a:rPr>
              <a:t>sid</a:t>
            </a:r>
            <a:r>
              <a:rPr lang="en-US" sz="2800" dirty="0">
                <a:solidFill>
                  <a:schemeClr val="tx1"/>
                </a:solidFill>
              </a:rPr>
              <a:t>, </a:t>
            </a:r>
            <a:r>
              <a:rPr lang="en-US" sz="2800" dirty="0" err="1">
                <a:solidFill>
                  <a:schemeClr val="tx1"/>
                </a:solidFill>
              </a:rPr>
              <a:t>pid</a:t>
            </a:r>
            <a:r>
              <a:rPr lang="en-US" sz="2800" dirty="0">
                <a:solidFill>
                  <a:schemeClr val="tx1"/>
                </a:solidFill>
              </a:rPr>
              <a:t>, cost)</a:t>
            </a:r>
          </a:p>
          <a:p>
            <a:pPr marL="514350" indent="-514350">
              <a:buAutoNum type="arabicPeriod"/>
            </a:pPr>
            <a:r>
              <a:rPr lang="en-US" sz="2400" dirty="0">
                <a:solidFill>
                  <a:schemeClr val="tx1"/>
                </a:solidFill>
              </a:rPr>
              <a:t>Find the name of all suppliers who supply yellow parts.</a:t>
            </a:r>
          </a:p>
          <a:p>
            <a:pPr marL="514350" indent="-514350">
              <a:buAutoNum type="arabicPeriod"/>
            </a:pPr>
            <a:r>
              <a:rPr lang="en-US" sz="2400" dirty="0"/>
              <a:t>Find the name of suppliers who supply both blue and black parts.</a:t>
            </a:r>
          </a:p>
          <a:p>
            <a:pPr marL="514350" indent="-514350">
              <a:buAutoNum type="arabicPeriod"/>
            </a:pPr>
            <a:r>
              <a:rPr lang="en-US" sz="2400" dirty="0"/>
              <a:t>Find supplier ids who supply all parts.</a:t>
            </a:r>
          </a:p>
          <a:p>
            <a:pPr marL="514350" indent="-514350">
              <a:buAutoNum type="arabicPeriod"/>
            </a:pPr>
            <a:r>
              <a:rPr lang="en-US" sz="2400" dirty="0"/>
              <a:t>Find supplier ids who do not supply red parts</a:t>
            </a:r>
            <a:r>
              <a:rPr lang="en-US" sz="3200" dirty="0"/>
              <a:t>.</a:t>
            </a:r>
            <a:endParaRPr lang="en-US" sz="3200" dirty="0">
              <a:solidFill>
                <a:schemeClr val="tx1"/>
              </a:solidFill>
            </a:endParaRPr>
          </a:p>
          <a:p>
            <a:pPr lvl="1">
              <a:buNone/>
            </a:pPr>
            <a:endParaRPr lang="en-US" sz="2800" dirty="0">
              <a:solidFill>
                <a:schemeClr val="tx1"/>
              </a:solidFill>
            </a:endParaRPr>
          </a:p>
        </p:txBody>
      </p:sp>
      <p:sp>
        <p:nvSpPr>
          <p:cNvPr id="4" name="Title 1"/>
          <p:cNvSpPr>
            <a:spLocks noGrp="1"/>
          </p:cNvSpPr>
          <p:nvPr>
            <p:ph type="title"/>
          </p:nvPr>
        </p:nvSpPr>
        <p:spPr>
          <a:xfrm>
            <a:off x="457200" y="0"/>
            <a:ext cx="8229600" cy="792162"/>
          </a:xfrm>
        </p:spPr>
        <p:txBody>
          <a:bodyPr/>
          <a:lstStyle/>
          <a:p>
            <a:r>
              <a:rPr lang="en-US" b="1" dirty="0">
                <a:solidFill>
                  <a:srgbClr val="FFFF00"/>
                </a:solidFill>
              </a:rPr>
              <a:t>Example 3</a:t>
            </a:r>
            <a:endParaRPr 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u="sng" dirty="0"/>
              <a:t>SQL Solution (2):</a:t>
            </a:r>
          </a:p>
          <a:p>
            <a:pPr>
              <a:buNone/>
            </a:pPr>
            <a:r>
              <a:rPr lang="en-US" dirty="0"/>
              <a:t>SELECT </a:t>
            </a:r>
            <a:r>
              <a:rPr lang="en-US" dirty="0" err="1"/>
              <a:t>sname</a:t>
            </a:r>
            <a:r>
              <a:rPr lang="en-US" dirty="0"/>
              <a:t> FROM Supplier S, Catalog C </a:t>
            </a:r>
          </a:p>
          <a:p>
            <a:pPr>
              <a:buNone/>
            </a:pPr>
            <a:r>
              <a:rPr lang="en-US" dirty="0"/>
              <a:t>WHERE  S. </a:t>
            </a:r>
            <a:r>
              <a:rPr lang="en-US" dirty="0" err="1"/>
              <a:t>sid</a:t>
            </a:r>
            <a:r>
              <a:rPr lang="en-US" dirty="0"/>
              <a:t> = C.sid  AND  C.sid =</a:t>
            </a:r>
          </a:p>
          <a:p>
            <a:pPr>
              <a:buNone/>
            </a:pPr>
            <a:r>
              <a:rPr lang="en-US" dirty="0"/>
              <a:t>(SELECT C.sid FROM Catalog C, Part P WHERE  C.pid=P.pid and </a:t>
            </a:r>
            <a:r>
              <a:rPr lang="en-US" dirty="0" err="1"/>
              <a:t>P.color</a:t>
            </a:r>
            <a:r>
              <a:rPr lang="en-US" dirty="0"/>
              <a:t>= ‘Blue’)</a:t>
            </a:r>
          </a:p>
          <a:p>
            <a:pPr>
              <a:buNone/>
            </a:pPr>
            <a:r>
              <a:rPr lang="en-US" dirty="0"/>
              <a:t>INTERSECT</a:t>
            </a:r>
          </a:p>
          <a:p>
            <a:pPr>
              <a:buNone/>
            </a:pPr>
            <a:r>
              <a:rPr lang="en-US" dirty="0"/>
              <a:t>SELECT </a:t>
            </a:r>
            <a:r>
              <a:rPr lang="en-US" dirty="0" err="1"/>
              <a:t>sname</a:t>
            </a:r>
            <a:r>
              <a:rPr lang="en-US" dirty="0"/>
              <a:t> FROM Supplier S, Catalog C </a:t>
            </a:r>
          </a:p>
          <a:p>
            <a:pPr>
              <a:buNone/>
            </a:pPr>
            <a:r>
              <a:rPr lang="en-US" dirty="0"/>
              <a:t>WHERE  S. </a:t>
            </a:r>
            <a:r>
              <a:rPr lang="en-US" dirty="0" err="1"/>
              <a:t>sid</a:t>
            </a:r>
            <a:r>
              <a:rPr lang="en-US" dirty="0"/>
              <a:t> = C.sid  AND  C.sid =</a:t>
            </a:r>
          </a:p>
          <a:p>
            <a:pPr>
              <a:buNone/>
            </a:pPr>
            <a:r>
              <a:rPr lang="en-US" dirty="0"/>
              <a:t>(SELECT C.sid FROM Catalog C, Part P WHERE  C.pid=P.pid and </a:t>
            </a:r>
            <a:r>
              <a:rPr lang="en-US" dirty="0" err="1"/>
              <a:t>P.color</a:t>
            </a:r>
            <a:r>
              <a:rPr lang="en-US" dirty="0"/>
              <a:t>= ‘Black’)</a:t>
            </a:r>
          </a:p>
          <a:p>
            <a:pPr>
              <a:buNone/>
            </a:pPr>
            <a:endParaRPr lang="en-US" dirty="0"/>
          </a:p>
          <a:p>
            <a:pPr>
              <a:buNone/>
            </a:pPr>
            <a:endParaRPr lang="en-US" dirty="0"/>
          </a:p>
          <a:p>
            <a:pPr>
              <a:buNone/>
            </a:pPr>
            <a:endParaRPr lang="en-US" dirty="0"/>
          </a:p>
        </p:txBody>
      </p:sp>
      <p:sp>
        <p:nvSpPr>
          <p:cNvPr id="4" name="Title 1"/>
          <p:cNvSpPr>
            <a:spLocks noGrp="1"/>
          </p:cNvSpPr>
          <p:nvPr>
            <p:ph type="title"/>
          </p:nvPr>
        </p:nvSpPr>
        <p:spPr>
          <a:xfrm>
            <a:off x="457200" y="0"/>
            <a:ext cx="8229600" cy="792162"/>
          </a:xfrm>
        </p:spPr>
        <p:txBody>
          <a:bodyPr/>
          <a:lstStyle/>
          <a:p>
            <a:r>
              <a:rPr lang="en-US" b="1" dirty="0">
                <a:solidFill>
                  <a:srgbClr val="FFFF00"/>
                </a:solidFill>
              </a:rPr>
              <a:t>Example 3 cont..</a:t>
            </a:r>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u="sng" dirty="0"/>
              <a:t>SQL Solution (3):</a:t>
            </a:r>
          </a:p>
          <a:p>
            <a:pPr>
              <a:buNone/>
            </a:pPr>
            <a:r>
              <a:rPr lang="en-US" dirty="0"/>
              <a:t>SELECT </a:t>
            </a:r>
            <a:r>
              <a:rPr lang="en-US" dirty="0" err="1"/>
              <a:t>sid</a:t>
            </a:r>
            <a:r>
              <a:rPr lang="en-US" dirty="0"/>
              <a:t> FROM Catalog GROUP BY </a:t>
            </a:r>
            <a:r>
              <a:rPr lang="en-US" dirty="0" err="1"/>
              <a:t>sid</a:t>
            </a:r>
            <a:endParaRPr lang="en-US" dirty="0"/>
          </a:p>
          <a:p>
            <a:pPr>
              <a:buNone/>
            </a:pPr>
            <a:r>
              <a:rPr lang="en-US" dirty="0"/>
              <a:t>HAVING count(*) = (SELECT count(</a:t>
            </a:r>
            <a:r>
              <a:rPr lang="en-US" dirty="0" err="1"/>
              <a:t>pid</a:t>
            </a:r>
            <a:r>
              <a:rPr lang="en-US" dirty="0"/>
              <a:t>) FROM Parts)</a:t>
            </a:r>
          </a:p>
          <a:p>
            <a:pPr>
              <a:buNone/>
            </a:pPr>
            <a:endParaRPr lang="en-US" dirty="0"/>
          </a:p>
          <a:p>
            <a:pPr>
              <a:buNone/>
            </a:pPr>
            <a:r>
              <a:rPr lang="en-US" b="1" u="sng" dirty="0"/>
              <a:t>SQL Solution (4):</a:t>
            </a:r>
          </a:p>
          <a:p>
            <a:pPr>
              <a:buNone/>
            </a:pPr>
            <a:r>
              <a:rPr lang="en-US" dirty="0"/>
              <a:t>SELECT </a:t>
            </a:r>
            <a:r>
              <a:rPr lang="en-US" dirty="0" err="1"/>
              <a:t>sid</a:t>
            </a:r>
            <a:r>
              <a:rPr lang="en-US" dirty="0"/>
              <a:t> FROM Catalog C, Parts P </a:t>
            </a:r>
          </a:p>
          <a:p>
            <a:pPr>
              <a:buNone/>
            </a:pPr>
            <a:r>
              <a:rPr lang="en-US" dirty="0"/>
              <a:t>WHERE C.pid = P.id </a:t>
            </a:r>
          </a:p>
          <a:p>
            <a:pPr>
              <a:buNone/>
            </a:pPr>
            <a:r>
              <a:rPr lang="en-US" dirty="0"/>
              <a:t>AND </a:t>
            </a:r>
            <a:r>
              <a:rPr lang="en-US" dirty="0" err="1"/>
              <a:t>P.color</a:t>
            </a:r>
            <a:r>
              <a:rPr lang="en-US" dirty="0"/>
              <a:t>&lt;&gt;’Red’</a:t>
            </a:r>
          </a:p>
          <a:p>
            <a:pPr>
              <a:buNone/>
            </a:pPr>
            <a:endParaRPr lang="en-US" dirty="0"/>
          </a:p>
          <a:p>
            <a:pPr>
              <a:buNone/>
            </a:pPr>
            <a:endParaRPr lang="en-US" dirty="0"/>
          </a:p>
          <a:p>
            <a:pPr>
              <a:buNone/>
            </a:pPr>
            <a:endParaRPr lang="en-US" dirty="0"/>
          </a:p>
          <a:p>
            <a:pPr>
              <a:buNone/>
            </a:pPr>
            <a:endParaRPr lang="en-US" dirty="0"/>
          </a:p>
          <a:p>
            <a:pPr>
              <a:buNone/>
            </a:pPr>
            <a:endParaRPr lang="en-US" dirty="0"/>
          </a:p>
        </p:txBody>
      </p:sp>
      <p:sp>
        <p:nvSpPr>
          <p:cNvPr id="4" name="Title 1"/>
          <p:cNvSpPr>
            <a:spLocks noGrp="1"/>
          </p:cNvSpPr>
          <p:nvPr>
            <p:ph type="title"/>
          </p:nvPr>
        </p:nvSpPr>
        <p:spPr>
          <a:xfrm>
            <a:off x="457200" y="0"/>
            <a:ext cx="8229600" cy="792162"/>
          </a:xfrm>
        </p:spPr>
        <p:txBody>
          <a:bodyPr/>
          <a:lstStyle/>
          <a:p>
            <a:r>
              <a:rPr lang="en-US" b="1" dirty="0">
                <a:solidFill>
                  <a:srgbClr val="FFFF00"/>
                </a:solidFill>
              </a:rPr>
              <a:t>Example 3 cont..</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3"/>
          <p:cNvSpPr>
            <a:spLocks noGrp="1" noChangeArrowheads="1"/>
          </p:cNvSpPr>
          <p:nvPr>
            <p:ph type="title"/>
          </p:nvPr>
        </p:nvSpPr>
        <p:spPr>
          <a:xfrm>
            <a:off x="914400" y="0"/>
            <a:ext cx="7159625" cy="868362"/>
          </a:xfrm>
          <a:noFill/>
          <a:ln/>
        </p:spPr>
        <p:txBody>
          <a:bodyPr lIns="92075" tIns="46038" rIns="92075" bIns="46038" anchor="ctr"/>
          <a:lstStyle/>
          <a:p>
            <a:r>
              <a:rPr lang="en-US" dirty="0">
                <a:solidFill>
                  <a:srgbClr val="FFFF00"/>
                </a:solidFill>
                <a:latin typeface="Times New Roman" pitchFamily="18" charset="0"/>
              </a:rPr>
              <a:t>NULL value</a:t>
            </a:r>
            <a:endParaRPr lang="en-US" sz="3200" dirty="0">
              <a:solidFill>
                <a:srgbClr val="FFFF00"/>
              </a:solidFill>
              <a:latin typeface="Times New Roman" pitchFamily="18" charset="0"/>
            </a:endParaRPr>
          </a:p>
        </p:txBody>
      </p:sp>
      <p:graphicFrame>
        <p:nvGraphicFramePr>
          <p:cNvPr id="369677" name="Object 13"/>
          <p:cNvGraphicFramePr>
            <a:graphicFrameLocks noChangeAspect="1"/>
          </p:cNvGraphicFramePr>
          <p:nvPr/>
        </p:nvGraphicFramePr>
        <p:xfrm>
          <a:off x="1844675" y="1992313"/>
          <a:ext cx="4559300" cy="1644650"/>
        </p:xfrm>
        <a:graphic>
          <a:graphicData uri="http://schemas.openxmlformats.org/presentationml/2006/ole">
            <mc:AlternateContent xmlns:mc="http://schemas.openxmlformats.org/markup-compatibility/2006">
              <mc:Choice xmlns:v="urn:schemas-microsoft-com:vml" Requires="v">
                <p:oleObj name="Document" r:id="rId3" imgW="3195741" imgH="1155309" progId="Word.Document.8">
                  <p:embed/>
                </p:oleObj>
              </mc:Choice>
              <mc:Fallback>
                <p:oleObj name="Document" r:id="rId3" imgW="3195741" imgH="1155309"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4675" y="1992313"/>
                        <a:ext cx="4559300" cy="164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678" name="Rectangle 14"/>
          <p:cNvSpPr>
            <a:spLocks noChangeArrowheads="1"/>
          </p:cNvSpPr>
          <p:nvPr/>
        </p:nvSpPr>
        <p:spPr bwMode="auto">
          <a:xfrm>
            <a:off x="2233613" y="1562100"/>
            <a:ext cx="3449637" cy="396875"/>
          </a:xfrm>
          <a:prstGeom prst="rect">
            <a:avLst/>
          </a:prstGeom>
          <a:noFill/>
          <a:ln w="19050">
            <a:noFill/>
            <a:miter lim="800000"/>
            <a:headEnd/>
            <a:tailEnd/>
          </a:ln>
          <a:effectLst/>
        </p:spPr>
        <p:txBody>
          <a:bodyPr wrap="none" lIns="92075" tIns="46038" rIns="92075" bIns="46038">
            <a:spAutoFit/>
          </a:bodyPr>
          <a:lstStyle/>
          <a:p>
            <a:pPr algn="ctr" eaLnBrk="0" hangingPunct="0"/>
            <a:r>
              <a:rPr lang="en-US" sz="2000" b="0">
                <a:latin typeface="AvantGarde" pitchFamily="34" charset="0"/>
              </a:rPr>
              <a:t>Customer(Id, Name, Addr)</a:t>
            </a:r>
          </a:p>
        </p:txBody>
      </p:sp>
      <p:sp>
        <p:nvSpPr>
          <p:cNvPr id="369679" name="Rectangle 15"/>
          <p:cNvSpPr>
            <a:spLocks noGrp="1" noChangeArrowheads="1"/>
          </p:cNvSpPr>
          <p:nvPr>
            <p:ph type="body" idx="1"/>
          </p:nvPr>
        </p:nvSpPr>
        <p:spPr>
          <a:xfrm>
            <a:off x="544513" y="3687763"/>
            <a:ext cx="8131175" cy="2366962"/>
          </a:xfrm>
          <a:noFill/>
          <a:ln/>
        </p:spPr>
        <p:txBody>
          <a:bodyPr lIns="92075" tIns="46038" rIns="92075" bIns="46038"/>
          <a:lstStyle/>
          <a:p>
            <a:pPr>
              <a:lnSpc>
                <a:spcPct val="90000"/>
              </a:lnSpc>
            </a:pPr>
            <a:r>
              <a:rPr lang="en-US" sz="2400">
                <a:latin typeface="Times New Roman" pitchFamily="18" charset="0"/>
              </a:rPr>
              <a:t>Attributes can take a special value: NULL</a:t>
            </a:r>
          </a:p>
          <a:p>
            <a:pPr lvl="1">
              <a:lnSpc>
                <a:spcPct val="90000"/>
              </a:lnSpc>
            </a:pPr>
            <a:r>
              <a:rPr lang="en-US" sz="2000">
                <a:latin typeface="Times New Roman" pitchFamily="18" charset="0"/>
              </a:rPr>
              <a:t>Either </a:t>
            </a:r>
            <a:r>
              <a:rPr lang="en-US" sz="2000">
                <a:solidFill>
                  <a:schemeClr val="folHlink"/>
                </a:solidFill>
                <a:latin typeface="Times New Roman" pitchFamily="18" charset="0"/>
              </a:rPr>
              <a:t>not known</a:t>
            </a:r>
            <a:r>
              <a:rPr lang="en-US" sz="2000">
                <a:latin typeface="Times New Roman" pitchFamily="18" charset="0"/>
              </a:rPr>
              <a:t>: we don’t know Jack’s address</a:t>
            </a:r>
          </a:p>
          <a:p>
            <a:pPr lvl="1">
              <a:lnSpc>
                <a:spcPct val="90000"/>
              </a:lnSpc>
            </a:pPr>
            <a:r>
              <a:rPr lang="en-US" sz="2000">
                <a:latin typeface="Times New Roman" pitchFamily="18" charset="0"/>
              </a:rPr>
              <a:t>or </a:t>
            </a:r>
            <a:r>
              <a:rPr lang="en-US" sz="2000">
                <a:solidFill>
                  <a:schemeClr val="folHlink"/>
                </a:solidFill>
                <a:latin typeface="Times New Roman" pitchFamily="18" charset="0"/>
              </a:rPr>
              <a:t>does not exist</a:t>
            </a:r>
            <a:r>
              <a:rPr lang="en-US" sz="2000">
                <a:latin typeface="Times New Roman" pitchFamily="18" charset="0"/>
              </a:rPr>
              <a:t>: savings account 1001 does not have “overdraft”</a:t>
            </a:r>
          </a:p>
          <a:p>
            <a:pPr>
              <a:lnSpc>
                <a:spcPct val="90000"/>
              </a:lnSpc>
            </a:pPr>
            <a:r>
              <a:rPr lang="en-US" sz="2400">
                <a:latin typeface="Times New Roman" pitchFamily="18" charset="0"/>
              </a:rPr>
              <a:t>This is the single-value constrain on </a:t>
            </a:r>
            <a:r>
              <a:rPr lang="en-US" sz="2400">
                <a:solidFill>
                  <a:schemeClr val="tx2"/>
                </a:solidFill>
                <a:latin typeface="Times New Roman" pitchFamily="18" charset="0"/>
              </a:rPr>
              <a:t>Attr</a:t>
            </a:r>
            <a:r>
              <a:rPr lang="en-US" sz="2400">
                <a:latin typeface="Times New Roman" pitchFamily="18" charset="0"/>
              </a:rPr>
              <a:t>: </a:t>
            </a:r>
            <a:r>
              <a:rPr lang="en-US" sz="2400">
                <a:solidFill>
                  <a:schemeClr val="tx2"/>
                </a:solidFill>
                <a:latin typeface="Times New Roman" pitchFamily="18" charset="0"/>
              </a:rPr>
              <a:t>at most one</a:t>
            </a:r>
          </a:p>
          <a:p>
            <a:pPr lvl="1">
              <a:lnSpc>
                <a:spcPct val="90000"/>
              </a:lnSpc>
            </a:pPr>
            <a:r>
              <a:rPr lang="en-US" sz="2000">
                <a:latin typeface="Times New Roman" pitchFamily="18" charset="0"/>
              </a:rPr>
              <a:t>Either one: a string</a:t>
            </a:r>
          </a:p>
          <a:p>
            <a:pPr lvl="1">
              <a:lnSpc>
                <a:spcPct val="90000"/>
              </a:lnSpc>
            </a:pPr>
            <a:r>
              <a:rPr lang="en-US" sz="2000">
                <a:latin typeface="Times New Roman" pitchFamily="18" charset="0"/>
              </a:rPr>
              <a:t>Or zero: </a:t>
            </a:r>
            <a:r>
              <a:rPr lang="en-US" sz="2000">
                <a:solidFill>
                  <a:schemeClr val="tx2"/>
                </a:solidFill>
                <a:latin typeface="Times New Roman" pitchFamily="18" charset="0"/>
              </a:rPr>
              <a:t>NULL</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242888" y="1143000"/>
            <a:ext cx="8709025" cy="5095875"/>
          </a:xfrm>
        </p:spPr>
        <p:txBody>
          <a:bodyPr/>
          <a:lstStyle/>
          <a:p>
            <a:pPr algn="just" eaLnBrk="1" hangingPunct="1">
              <a:buFontTx/>
              <a:buNone/>
            </a:pPr>
            <a:r>
              <a:rPr lang="en-GB" sz="2400" dirty="0"/>
              <a:t>Relational algebra:</a:t>
            </a:r>
          </a:p>
          <a:p>
            <a:pPr lvl="1" algn="just" eaLnBrk="1" hangingPunct="1"/>
            <a:r>
              <a:rPr lang="en-GB" dirty="0">
                <a:solidFill>
                  <a:schemeClr val="tx1"/>
                </a:solidFill>
              </a:rPr>
              <a:t>is closed (the result of every expression is a relation)</a:t>
            </a:r>
          </a:p>
          <a:p>
            <a:pPr lvl="1" algn="just" eaLnBrk="1" hangingPunct="1"/>
            <a:r>
              <a:rPr lang="en-GB" dirty="0">
                <a:solidFill>
                  <a:schemeClr val="tx1"/>
                </a:solidFill>
              </a:rPr>
              <a:t>has a rigorous foundation</a:t>
            </a:r>
          </a:p>
          <a:p>
            <a:pPr lvl="1" algn="just" eaLnBrk="1" hangingPunct="1"/>
            <a:r>
              <a:rPr lang="en-GB" dirty="0">
                <a:solidFill>
                  <a:schemeClr val="tx1"/>
                </a:solidFill>
              </a:rPr>
              <a:t>has simple semantics</a:t>
            </a:r>
          </a:p>
          <a:p>
            <a:pPr lvl="1" algn="just" eaLnBrk="1" hangingPunct="1"/>
            <a:r>
              <a:rPr lang="en-GB" dirty="0">
                <a:solidFill>
                  <a:schemeClr val="tx1"/>
                </a:solidFill>
              </a:rPr>
              <a:t>is used for reasoning, query optimisation, etc.</a:t>
            </a:r>
          </a:p>
          <a:p>
            <a:pPr algn="just" eaLnBrk="1" hangingPunct="1">
              <a:buFontTx/>
              <a:buNone/>
            </a:pPr>
            <a:r>
              <a:rPr lang="en-GB" sz="2400" dirty="0"/>
              <a:t>SQL:</a:t>
            </a:r>
          </a:p>
          <a:p>
            <a:pPr lvl="1" algn="just" eaLnBrk="1" hangingPunct="1"/>
            <a:r>
              <a:rPr lang="en-GB" dirty="0">
                <a:solidFill>
                  <a:schemeClr val="tx1"/>
                </a:solidFill>
              </a:rPr>
              <a:t>is a superset of relational algebra</a:t>
            </a:r>
          </a:p>
          <a:p>
            <a:pPr lvl="1" algn="just" eaLnBrk="1" hangingPunct="1"/>
            <a:r>
              <a:rPr lang="en-GB" dirty="0">
                <a:solidFill>
                  <a:schemeClr val="tx1"/>
                </a:solidFill>
              </a:rPr>
              <a:t>has convenient formatting features, etc.</a:t>
            </a:r>
          </a:p>
          <a:p>
            <a:pPr lvl="1" algn="just" eaLnBrk="1" hangingPunct="1"/>
            <a:r>
              <a:rPr lang="en-GB" dirty="0">
                <a:solidFill>
                  <a:schemeClr val="tx1"/>
                </a:solidFill>
              </a:rPr>
              <a:t>provides aggregate functions</a:t>
            </a:r>
          </a:p>
          <a:p>
            <a:pPr lvl="1" algn="just" eaLnBrk="1" hangingPunct="1"/>
            <a:r>
              <a:rPr lang="en-GB" dirty="0">
                <a:solidFill>
                  <a:schemeClr val="tx1"/>
                </a:solidFill>
              </a:rPr>
              <a:t>has complicated semantics</a:t>
            </a:r>
          </a:p>
          <a:p>
            <a:pPr lvl="1" algn="just" eaLnBrk="1" hangingPunct="1"/>
            <a:r>
              <a:rPr lang="en-GB" dirty="0">
                <a:solidFill>
                  <a:schemeClr val="tx1"/>
                </a:solidFill>
              </a:rPr>
              <a:t>is an end-user language.</a:t>
            </a:r>
          </a:p>
          <a:p>
            <a:pPr algn="just" eaLnBrk="1" hangingPunct="1">
              <a:buFontTx/>
              <a:buNone/>
            </a:pPr>
            <a:endParaRPr lang="en-GB" sz="2400" dirty="0"/>
          </a:p>
        </p:txBody>
      </p:sp>
      <p:sp>
        <p:nvSpPr>
          <p:cNvPr id="36867" name="Rectangle 3"/>
          <p:cNvSpPr>
            <a:spLocks noChangeArrowheads="1"/>
          </p:cNvSpPr>
          <p:nvPr/>
        </p:nvSpPr>
        <p:spPr bwMode="auto">
          <a:xfrm>
            <a:off x="2819400" y="57150"/>
            <a:ext cx="5448300"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Comparing</a:t>
            </a:r>
            <a:r>
              <a:rPr lang="en-GB" sz="4000">
                <a:solidFill>
                  <a:srgbClr val="FFFF00"/>
                </a:solidFill>
                <a:latin typeface="Times New Roman" pitchFamily="18" charset="0"/>
              </a:rPr>
              <a:t> RA and SQL</a:t>
            </a:r>
            <a:endParaRPr lang="en-US" sz="4000">
              <a:solidFill>
                <a:srgbClr val="FFFF00"/>
              </a:solidFill>
              <a:latin typeface="Times New Roman" pitchFamily="18" charset="0"/>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buNone/>
            </a:pPr>
            <a:endParaRPr lang="en-US" dirty="0"/>
          </a:p>
          <a:p>
            <a:pPr algn="ctr">
              <a:buNone/>
            </a:pPr>
            <a:endParaRPr lang="en-US" sz="4400" b="1" i="1" dirty="0">
              <a:latin typeface="+mj-lt"/>
            </a:endParaRPr>
          </a:p>
          <a:p>
            <a:pPr algn="ctr">
              <a:buNone/>
            </a:pPr>
            <a:r>
              <a:rPr lang="en-US" sz="4400" b="1" i="1" dirty="0">
                <a:latin typeface="+mj-lt"/>
              </a:rPr>
              <a:t>Introduction to SQL</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69CC-C525-4BC5-85B4-2DAB5468E81A}"/>
              </a:ext>
            </a:extLst>
          </p:cNvPr>
          <p:cNvSpPr>
            <a:spLocks noGrp="1"/>
          </p:cNvSpPr>
          <p:nvPr>
            <p:ph type="title"/>
          </p:nvPr>
        </p:nvSpPr>
        <p:spPr>
          <a:xfrm>
            <a:off x="457200" y="0"/>
            <a:ext cx="8229600" cy="1417638"/>
          </a:xfrm>
        </p:spPr>
        <p:txBody>
          <a:bodyPr/>
          <a:lstStyle/>
          <a:p>
            <a:r>
              <a:rPr lang="en-IN" dirty="0">
                <a:solidFill>
                  <a:schemeClr val="bg1"/>
                </a:solidFill>
              </a:rPr>
              <a:t>Outline</a:t>
            </a:r>
          </a:p>
        </p:txBody>
      </p:sp>
      <p:sp>
        <p:nvSpPr>
          <p:cNvPr id="4" name="Rectangle 3">
            <a:extLst>
              <a:ext uri="{FF2B5EF4-FFF2-40B4-BE49-F238E27FC236}">
                <a16:creationId xmlns:a16="http://schemas.microsoft.com/office/drawing/2014/main" id="{A0A9672F-8D5C-4D39-8322-14CDC1F9B96E}"/>
              </a:ext>
            </a:extLst>
          </p:cNvPr>
          <p:cNvSpPr>
            <a:spLocks noGrp="1" noChangeArrowheads="1"/>
          </p:cNvSpPr>
          <p:nvPr>
            <p:ph idx="1"/>
          </p:nvPr>
        </p:nvSpPr>
        <p:spPr>
          <a:xfrm>
            <a:off x="242888" y="1014413"/>
            <a:ext cx="8709025" cy="5224462"/>
          </a:xfrm>
          <a:noFill/>
        </p:spPr>
        <p:txBody>
          <a:bodyPr lIns="90488" tIns="44450" rIns="90488" bIns="44450"/>
          <a:lstStyle/>
          <a:p>
            <a:r>
              <a:rPr lang="en-US" altLang="en-US" dirty="0"/>
              <a:t>Overview of The SQL Query Language</a:t>
            </a:r>
          </a:p>
          <a:p>
            <a:r>
              <a:rPr lang="en-US" altLang="en-US" dirty="0"/>
              <a:t>Data Definition</a:t>
            </a:r>
          </a:p>
          <a:p>
            <a:r>
              <a:rPr lang="en-US" altLang="en-US" dirty="0"/>
              <a:t>Basic Query Structure</a:t>
            </a:r>
          </a:p>
          <a:p>
            <a:r>
              <a:rPr lang="en-US" altLang="en-US" dirty="0"/>
              <a:t>Additional Basic Operations</a:t>
            </a:r>
          </a:p>
          <a:p>
            <a:r>
              <a:rPr lang="en-US" altLang="en-US" dirty="0"/>
              <a:t>Set Operations</a:t>
            </a:r>
          </a:p>
          <a:p>
            <a:r>
              <a:rPr lang="en-US" altLang="en-US" dirty="0"/>
              <a:t>Null Values</a:t>
            </a:r>
          </a:p>
          <a:p>
            <a:r>
              <a:rPr lang="en-US" altLang="en-US" dirty="0"/>
              <a:t>Aggregate Functions</a:t>
            </a:r>
          </a:p>
          <a:p>
            <a:r>
              <a:rPr lang="en-US" altLang="en-US" dirty="0"/>
              <a:t>Nested Subqueries</a:t>
            </a:r>
          </a:p>
          <a:p>
            <a:r>
              <a:rPr lang="en-US" altLang="en-US" dirty="0"/>
              <a:t>Modification of the Database</a:t>
            </a:r>
          </a:p>
        </p:txBody>
      </p:sp>
    </p:spTree>
    <p:extLst>
      <p:ext uri="{BB962C8B-B14F-4D97-AF65-F5344CB8AC3E}">
        <p14:creationId xmlns:p14="http://schemas.microsoft.com/office/powerpoint/2010/main" val="428443775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E39F-B6D1-4AC2-BFA1-CB06D72C8F19}"/>
              </a:ext>
            </a:extLst>
          </p:cNvPr>
          <p:cNvSpPr>
            <a:spLocks noGrp="1"/>
          </p:cNvSpPr>
          <p:nvPr>
            <p:ph type="title"/>
          </p:nvPr>
        </p:nvSpPr>
        <p:spPr>
          <a:xfrm>
            <a:off x="457200" y="76200"/>
            <a:ext cx="8229600" cy="990600"/>
          </a:xfrm>
        </p:spPr>
        <p:txBody>
          <a:bodyPr/>
          <a:lstStyle/>
          <a:p>
            <a:r>
              <a:rPr lang="en-US" dirty="0">
                <a:solidFill>
                  <a:schemeClr val="bg1"/>
                </a:solidFill>
              </a:rPr>
              <a:t>History</a:t>
            </a:r>
            <a:endParaRPr lang="en-IN" dirty="0">
              <a:solidFill>
                <a:schemeClr val="bg1"/>
              </a:solidFill>
            </a:endParaRPr>
          </a:p>
        </p:txBody>
      </p:sp>
      <p:sp>
        <p:nvSpPr>
          <p:cNvPr id="4" name="Rectangle 3">
            <a:extLst>
              <a:ext uri="{FF2B5EF4-FFF2-40B4-BE49-F238E27FC236}">
                <a16:creationId xmlns:a16="http://schemas.microsoft.com/office/drawing/2014/main" id="{BFC4C4E5-47D4-405E-A505-E36ECFB89D28}"/>
              </a:ext>
            </a:extLst>
          </p:cNvPr>
          <p:cNvSpPr>
            <a:spLocks noGrp="1" noChangeArrowheads="1"/>
          </p:cNvSpPr>
          <p:nvPr>
            <p:ph idx="1"/>
          </p:nvPr>
        </p:nvSpPr>
        <p:spPr>
          <a:xfrm>
            <a:off x="242888" y="1014413"/>
            <a:ext cx="8709025" cy="5224462"/>
          </a:xfrm>
        </p:spPr>
        <p:txBody>
          <a:bodyPr/>
          <a:lstStyle/>
          <a:p>
            <a:r>
              <a:rPr lang="en-US" altLang="en-US" sz="2200" dirty="0"/>
              <a:t>IBM Sequel language developed as part of System R project at the IBM San Jose Research Laboratory</a:t>
            </a:r>
          </a:p>
          <a:p>
            <a:r>
              <a:rPr lang="en-US" altLang="en-US" sz="2200" dirty="0"/>
              <a:t>Renamed Structured Query Language (SQL)</a:t>
            </a:r>
          </a:p>
          <a:p>
            <a:r>
              <a:rPr lang="en-US" altLang="en-US" sz="2200" dirty="0"/>
              <a:t>ANSI and ISO standard SQL:</a:t>
            </a:r>
          </a:p>
          <a:p>
            <a:pPr lvl="1"/>
            <a:r>
              <a:rPr lang="en-US" altLang="en-US" sz="2200" dirty="0"/>
              <a:t>SQL-86</a:t>
            </a:r>
          </a:p>
          <a:p>
            <a:pPr lvl="1"/>
            <a:r>
              <a:rPr lang="en-US" altLang="en-US" sz="2200" dirty="0"/>
              <a:t>SQL-89</a:t>
            </a:r>
          </a:p>
          <a:p>
            <a:pPr lvl="1"/>
            <a:r>
              <a:rPr lang="en-US" altLang="en-US" sz="2200" dirty="0"/>
              <a:t>SQL-92 </a:t>
            </a:r>
          </a:p>
          <a:p>
            <a:pPr lvl="1"/>
            <a:r>
              <a:rPr lang="en-US" altLang="en-US" sz="2200" dirty="0"/>
              <a:t>SQL:1999 (language name became Y2K compliant!)</a:t>
            </a:r>
          </a:p>
          <a:p>
            <a:pPr lvl="1"/>
            <a:r>
              <a:rPr lang="en-US" altLang="en-US" sz="2200" dirty="0"/>
              <a:t>SQL:2003</a:t>
            </a:r>
          </a:p>
          <a:p>
            <a:r>
              <a:rPr lang="en-US" altLang="en-US" sz="2200" dirty="0"/>
              <a:t>Commercial systems offer most, if not all, SQL-92 features, plus varying feature sets from later standards and special proprietary features.  </a:t>
            </a:r>
          </a:p>
          <a:p>
            <a:pPr lvl="1"/>
            <a:r>
              <a:rPr lang="en-US" altLang="en-US" sz="2200" dirty="0"/>
              <a:t>Not all examples here may work on your particular system.</a:t>
            </a:r>
          </a:p>
        </p:txBody>
      </p:sp>
    </p:spTree>
    <p:extLst>
      <p:ext uri="{BB962C8B-B14F-4D97-AF65-F5344CB8AC3E}">
        <p14:creationId xmlns:p14="http://schemas.microsoft.com/office/powerpoint/2010/main" val="142647243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F02B-4B5F-4616-960F-3BC05BEDAFD1}"/>
              </a:ext>
            </a:extLst>
          </p:cNvPr>
          <p:cNvSpPr>
            <a:spLocks noGrp="1"/>
          </p:cNvSpPr>
          <p:nvPr>
            <p:ph type="title"/>
          </p:nvPr>
        </p:nvSpPr>
        <p:spPr>
          <a:xfrm>
            <a:off x="457200" y="76200"/>
            <a:ext cx="8229600" cy="1066800"/>
          </a:xfrm>
        </p:spPr>
        <p:txBody>
          <a:bodyPr/>
          <a:lstStyle/>
          <a:p>
            <a:r>
              <a:rPr lang="en-US" dirty="0">
                <a:solidFill>
                  <a:schemeClr val="bg1"/>
                </a:solidFill>
              </a:rPr>
              <a:t>Data Definition Language</a:t>
            </a:r>
            <a:endParaRPr lang="en-IN" dirty="0">
              <a:solidFill>
                <a:schemeClr val="bg1"/>
              </a:solidFill>
            </a:endParaRPr>
          </a:p>
        </p:txBody>
      </p:sp>
      <p:sp>
        <p:nvSpPr>
          <p:cNvPr id="3" name="Content Placeholder 2">
            <a:extLst>
              <a:ext uri="{FF2B5EF4-FFF2-40B4-BE49-F238E27FC236}">
                <a16:creationId xmlns:a16="http://schemas.microsoft.com/office/drawing/2014/main" id="{E17C1032-A8A4-4038-B7C6-A996B2DA7DAE}"/>
              </a:ext>
            </a:extLst>
          </p:cNvPr>
          <p:cNvSpPr>
            <a:spLocks noGrp="1"/>
          </p:cNvSpPr>
          <p:nvPr>
            <p:ph idx="1"/>
          </p:nvPr>
        </p:nvSpPr>
        <p:spPr/>
        <p:txBody>
          <a:bodyPr/>
          <a:lstStyle/>
          <a:p>
            <a:r>
              <a:rPr kumimoji="1" lang="en-US" altLang="en-US" sz="2400" dirty="0"/>
              <a:t>The SQL data-definition language (DDL) allows the specification of information about relations, including:</a:t>
            </a:r>
          </a:p>
          <a:p>
            <a:r>
              <a:rPr lang="en-US" altLang="en-US" sz="2400" dirty="0"/>
              <a:t>The schema for each relation.</a:t>
            </a:r>
          </a:p>
          <a:p>
            <a:r>
              <a:rPr lang="en-US" altLang="en-US" sz="2400" dirty="0"/>
              <a:t>The domain of values associated with each attribute.</a:t>
            </a:r>
          </a:p>
          <a:p>
            <a:r>
              <a:rPr lang="en-US" altLang="en-US" sz="2400" dirty="0"/>
              <a:t>Integrity constraints</a:t>
            </a:r>
          </a:p>
          <a:p>
            <a:r>
              <a:rPr lang="en-US" altLang="en-US" sz="2400" dirty="0"/>
              <a:t>And as we will see later, also other information such as </a:t>
            </a:r>
          </a:p>
          <a:p>
            <a:pPr lvl="1"/>
            <a:r>
              <a:rPr lang="en-US" altLang="en-US" dirty="0"/>
              <a:t>The set of indices to be maintained for each relations.</a:t>
            </a:r>
          </a:p>
          <a:p>
            <a:pPr lvl="1"/>
            <a:r>
              <a:rPr lang="en-US" altLang="en-US" dirty="0"/>
              <a:t>Security and authorization information for each relation.</a:t>
            </a:r>
          </a:p>
          <a:p>
            <a:pPr lvl="1"/>
            <a:r>
              <a:rPr lang="en-US" altLang="en-US" dirty="0"/>
              <a:t>The physical storage structure of each relation on disk.</a:t>
            </a:r>
            <a:endParaRPr lang="en-IN" dirty="0"/>
          </a:p>
        </p:txBody>
      </p:sp>
    </p:spTree>
    <p:extLst>
      <p:ext uri="{BB962C8B-B14F-4D97-AF65-F5344CB8AC3E}">
        <p14:creationId xmlns:p14="http://schemas.microsoft.com/office/powerpoint/2010/main" val="4260336391"/>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0CFBD-7BF8-4D9C-A4CF-B1CBD993B9C9}"/>
              </a:ext>
            </a:extLst>
          </p:cNvPr>
          <p:cNvSpPr>
            <a:spLocks noGrp="1"/>
          </p:cNvSpPr>
          <p:nvPr>
            <p:ph type="title"/>
          </p:nvPr>
        </p:nvSpPr>
        <p:spPr>
          <a:xfrm>
            <a:off x="457200" y="76200"/>
            <a:ext cx="8229600" cy="1143000"/>
          </a:xfrm>
        </p:spPr>
        <p:txBody>
          <a:bodyPr/>
          <a:lstStyle/>
          <a:p>
            <a:r>
              <a:rPr lang="en-US" dirty="0">
                <a:solidFill>
                  <a:schemeClr val="bg1"/>
                </a:solidFill>
              </a:rPr>
              <a:t>Domain Types in SQL</a:t>
            </a:r>
            <a:endParaRPr lang="en-IN" dirty="0">
              <a:solidFill>
                <a:schemeClr val="bg1"/>
              </a:solidFill>
            </a:endParaRPr>
          </a:p>
        </p:txBody>
      </p:sp>
      <p:graphicFrame>
        <p:nvGraphicFramePr>
          <p:cNvPr id="6" name="Content Placeholder 5">
            <a:extLst>
              <a:ext uri="{FF2B5EF4-FFF2-40B4-BE49-F238E27FC236}">
                <a16:creationId xmlns:a16="http://schemas.microsoft.com/office/drawing/2014/main" id="{8F6C8066-23CF-4797-AD75-15465B4381EE}"/>
              </a:ext>
            </a:extLst>
          </p:cNvPr>
          <p:cNvGraphicFramePr>
            <a:graphicFrameLocks noGrp="1"/>
          </p:cNvGraphicFramePr>
          <p:nvPr>
            <p:ph idx="1"/>
            <p:extLst>
              <p:ext uri="{D42A27DB-BD31-4B8C-83A1-F6EECF244321}">
                <p14:modId xmlns:p14="http://schemas.microsoft.com/office/powerpoint/2010/main" val="1145148712"/>
              </p:ext>
            </p:extLst>
          </p:nvPr>
        </p:nvGraphicFramePr>
        <p:xfrm>
          <a:off x="671600" y="914401"/>
          <a:ext cx="8015200" cy="5042494"/>
        </p:xfrm>
        <a:graphic>
          <a:graphicData uri="http://schemas.openxmlformats.org/drawingml/2006/table">
            <a:tbl>
              <a:tblPr/>
              <a:tblGrid>
                <a:gridCol w="1603040">
                  <a:extLst>
                    <a:ext uri="{9D8B030D-6E8A-4147-A177-3AD203B41FA5}">
                      <a16:colId xmlns:a16="http://schemas.microsoft.com/office/drawing/2014/main" val="3943146642"/>
                    </a:ext>
                  </a:extLst>
                </a:gridCol>
                <a:gridCol w="1603040">
                  <a:extLst>
                    <a:ext uri="{9D8B030D-6E8A-4147-A177-3AD203B41FA5}">
                      <a16:colId xmlns:a16="http://schemas.microsoft.com/office/drawing/2014/main" val="4251873834"/>
                    </a:ext>
                  </a:extLst>
                </a:gridCol>
                <a:gridCol w="1603040">
                  <a:extLst>
                    <a:ext uri="{9D8B030D-6E8A-4147-A177-3AD203B41FA5}">
                      <a16:colId xmlns:a16="http://schemas.microsoft.com/office/drawing/2014/main" val="3619866456"/>
                    </a:ext>
                  </a:extLst>
                </a:gridCol>
                <a:gridCol w="1603040">
                  <a:extLst>
                    <a:ext uri="{9D8B030D-6E8A-4147-A177-3AD203B41FA5}">
                      <a16:colId xmlns:a16="http://schemas.microsoft.com/office/drawing/2014/main" val="199663595"/>
                    </a:ext>
                  </a:extLst>
                </a:gridCol>
                <a:gridCol w="1603040">
                  <a:extLst>
                    <a:ext uri="{9D8B030D-6E8A-4147-A177-3AD203B41FA5}">
                      <a16:colId xmlns:a16="http://schemas.microsoft.com/office/drawing/2014/main" val="2674837106"/>
                    </a:ext>
                  </a:extLst>
                </a:gridCol>
              </a:tblGrid>
              <a:tr h="209426">
                <a:tc>
                  <a:txBody>
                    <a:bodyPr/>
                    <a:lstStyle/>
                    <a:p>
                      <a:r>
                        <a:rPr lang="en-IN" sz="1100" dirty="0"/>
                        <a:t>Data Type Syntax</a:t>
                      </a:r>
                    </a:p>
                  </a:txBody>
                  <a:tcPr marL="45038" marR="45038" marT="22519" marB="22519" anchor="ctr">
                    <a:lnL>
                      <a:noFill/>
                    </a:lnL>
                    <a:lnR>
                      <a:noFill/>
                    </a:lnR>
                    <a:lnT>
                      <a:noFill/>
                    </a:lnT>
                    <a:lnB>
                      <a:noFill/>
                    </a:lnB>
                  </a:tcPr>
                </a:tc>
                <a:tc>
                  <a:txBody>
                    <a:bodyPr/>
                    <a:lstStyle/>
                    <a:p>
                      <a:r>
                        <a:rPr lang="en-IN" sz="1100"/>
                        <a:t>Oracle 9i</a:t>
                      </a:r>
                    </a:p>
                  </a:txBody>
                  <a:tcPr marL="45038" marR="45038" marT="22519" marB="22519" anchor="ctr">
                    <a:lnL>
                      <a:noFill/>
                    </a:lnL>
                    <a:lnR>
                      <a:noFill/>
                    </a:lnR>
                    <a:lnT>
                      <a:noFill/>
                    </a:lnT>
                    <a:lnB>
                      <a:noFill/>
                    </a:lnB>
                  </a:tcPr>
                </a:tc>
                <a:tc>
                  <a:txBody>
                    <a:bodyPr/>
                    <a:lstStyle/>
                    <a:p>
                      <a:r>
                        <a:rPr lang="en-IN" sz="1100"/>
                        <a:t>Oracle 10g</a:t>
                      </a:r>
                    </a:p>
                  </a:txBody>
                  <a:tcPr marL="45038" marR="45038" marT="22519" marB="22519" anchor="ctr">
                    <a:lnL>
                      <a:noFill/>
                    </a:lnL>
                    <a:lnR>
                      <a:noFill/>
                    </a:lnR>
                    <a:lnT>
                      <a:noFill/>
                    </a:lnT>
                    <a:lnB>
                      <a:noFill/>
                    </a:lnB>
                  </a:tcPr>
                </a:tc>
                <a:tc>
                  <a:txBody>
                    <a:bodyPr/>
                    <a:lstStyle/>
                    <a:p>
                      <a:r>
                        <a:rPr lang="en-IN" sz="1100"/>
                        <a:t>Oracle 11g</a:t>
                      </a:r>
                    </a:p>
                  </a:txBody>
                  <a:tcPr marL="45038" marR="45038" marT="22519" marB="22519" anchor="ctr">
                    <a:lnL>
                      <a:noFill/>
                    </a:lnL>
                    <a:lnR>
                      <a:noFill/>
                    </a:lnR>
                    <a:lnT>
                      <a:noFill/>
                    </a:lnT>
                    <a:lnB>
                      <a:noFill/>
                    </a:lnB>
                  </a:tcPr>
                </a:tc>
                <a:tc>
                  <a:txBody>
                    <a:bodyPr/>
                    <a:lstStyle/>
                    <a:p>
                      <a:r>
                        <a:rPr lang="en-IN" sz="1100"/>
                        <a:t>Explanation</a:t>
                      </a:r>
                    </a:p>
                  </a:txBody>
                  <a:tcPr marL="45038" marR="45038" marT="22519" marB="22519" anchor="ctr">
                    <a:lnL>
                      <a:noFill/>
                    </a:lnL>
                    <a:lnR>
                      <a:noFill/>
                    </a:lnR>
                    <a:lnT>
                      <a:noFill/>
                    </a:lnT>
                    <a:lnB>
                      <a:noFill/>
                    </a:lnB>
                  </a:tcPr>
                </a:tc>
                <a:extLst>
                  <a:ext uri="{0D108BD9-81ED-4DB2-BD59-A6C34878D82A}">
                    <a16:rowId xmlns:a16="http://schemas.microsoft.com/office/drawing/2014/main" val="513625870"/>
                  </a:ext>
                </a:extLst>
              </a:tr>
              <a:tr h="659155">
                <a:tc>
                  <a:txBody>
                    <a:bodyPr/>
                    <a:lstStyle/>
                    <a:p>
                      <a:r>
                        <a:rPr lang="en-IN" sz="1100" dirty="0"/>
                        <a:t>char(size)</a:t>
                      </a:r>
                    </a:p>
                  </a:txBody>
                  <a:tcPr marL="45038" marR="45038" marT="22519" marB="22519" anchor="ctr">
                    <a:lnL>
                      <a:noFill/>
                    </a:lnL>
                    <a:lnR>
                      <a:noFill/>
                    </a:lnR>
                    <a:lnT>
                      <a:noFill/>
                    </a:lnT>
                    <a:lnB>
                      <a:noFill/>
                    </a:lnB>
                  </a:tcPr>
                </a:tc>
                <a:tc>
                  <a:txBody>
                    <a:bodyPr/>
                    <a:lstStyle/>
                    <a:p>
                      <a:r>
                        <a:rPr lang="en-IN" sz="1100" dirty="0"/>
                        <a:t>Maximum size of 2000 bytes.</a:t>
                      </a:r>
                    </a:p>
                  </a:txBody>
                  <a:tcPr marL="45038" marR="45038" marT="22519" marB="22519" anchor="ctr">
                    <a:lnL>
                      <a:noFill/>
                    </a:lnL>
                    <a:lnR>
                      <a:noFill/>
                    </a:lnR>
                    <a:lnT>
                      <a:noFill/>
                    </a:lnT>
                    <a:lnB>
                      <a:noFill/>
                    </a:lnB>
                  </a:tcPr>
                </a:tc>
                <a:tc>
                  <a:txBody>
                    <a:bodyPr/>
                    <a:lstStyle/>
                    <a:p>
                      <a:r>
                        <a:rPr lang="en-IN" sz="1100" dirty="0"/>
                        <a:t>Maximum size of 2000 bytes.</a:t>
                      </a:r>
                    </a:p>
                  </a:txBody>
                  <a:tcPr marL="45038" marR="45038" marT="22519" marB="22519" anchor="ctr">
                    <a:lnL>
                      <a:noFill/>
                    </a:lnL>
                    <a:lnR>
                      <a:noFill/>
                    </a:lnR>
                    <a:lnT>
                      <a:noFill/>
                    </a:lnT>
                    <a:lnB>
                      <a:noFill/>
                    </a:lnB>
                  </a:tcPr>
                </a:tc>
                <a:tc>
                  <a:txBody>
                    <a:bodyPr/>
                    <a:lstStyle/>
                    <a:p>
                      <a:r>
                        <a:rPr lang="en-IN" sz="1100" dirty="0"/>
                        <a:t>Maximum size of 2000 bytes.</a:t>
                      </a:r>
                    </a:p>
                  </a:txBody>
                  <a:tcPr marL="45038" marR="45038" marT="22519" marB="22519" anchor="ctr">
                    <a:lnL>
                      <a:noFill/>
                    </a:lnL>
                    <a:lnR>
                      <a:noFill/>
                    </a:lnR>
                    <a:lnT>
                      <a:noFill/>
                    </a:lnT>
                    <a:lnB>
                      <a:noFill/>
                    </a:lnB>
                  </a:tcPr>
                </a:tc>
                <a:tc>
                  <a:txBody>
                    <a:bodyPr/>
                    <a:lstStyle/>
                    <a:p>
                      <a:r>
                        <a:rPr lang="en-IN" sz="1100" dirty="0"/>
                        <a:t>Where </a:t>
                      </a:r>
                      <a:r>
                        <a:rPr lang="en-IN" sz="1100" b="1" i="1" dirty="0"/>
                        <a:t>size</a:t>
                      </a:r>
                      <a:r>
                        <a:rPr lang="en-IN" sz="1100" dirty="0"/>
                        <a:t> is the number of characters to store. Fixed-length strings. Space padded.</a:t>
                      </a:r>
                    </a:p>
                  </a:txBody>
                  <a:tcPr marL="45038" marR="45038" marT="22519" marB="22519" anchor="ctr">
                    <a:lnL>
                      <a:noFill/>
                    </a:lnL>
                    <a:lnR>
                      <a:noFill/>
                    </a:lnR>
                    <a:lnT>
                      <a:noFill/>
                    </a:lnT>
                    <a:lnB>
                      <a:noFill/>
                    </a:lnB>
                  </a:tcPr>
                </a:tc>
                <a:extLst>
                  <a:ext uri="{0D108BD9-81ED-4DB2-BD59-A6C34878D82A}">
                    <a16:rowId xmlns:a16="http://schemas.microsoft.com/office/drawing/2014/main" val="2592729252"/>
                  </a:ext>
                </a:extLst>
              </a:tr>
              <a:tr h="659155">
                <a:tc>
                  <a:txBody>
                    <a:bodyPr/>
                    <a:lstStyle/>
                    <a:p>
                      <a:r>
                        <a:rPr lang="en-IN" sz="1100" dirty="0"/>
                        <a:t>varchar2(size)</a:t>
                      </a:r>
                    </a:p>
                  </a:txBody>
                  <a:tcPr marL="45038" marR="45038" marT="22519" marB="22519" anchor="ctr">
                    <a:lnL>
                      <a:noFill/>
                    </a:lnL>
                    <a:lnR>
                      <a:noFill/>
                    </a:lnR>
                    <a:lnT>
                      <a:noFill/>
                    </a:lnT>
                    <a:lnB>
                      <a:noFill/>
                    </a:lnB>
                  </a:tcPr>
                </a:tc>
                <a:tc>
                  <a:txBody>
                    <a:bodyPr/>
                    <a:lstStyle/>
                    <a:p>
                      <a:r>
                        <a:rPr lang="en-IN" sz="1100" dirty="0"/>
                        <a:t>Maximum size of 4000 bytes.</a:t>
                      </a:r>
                    </a:p>
                    <a:p>
                      <a:r>
                        <a:rPr lang="en-IN" sz="1100" dirty="0"/>
                        <a:t>Maximum size of 32KB in PLSQL.</a:t>
                      </a:r>
                    </a:p>
                  </a:txBody>
                  <a:tcPr marL="45038" marR="45038" marT="22519" marB="22519" anchor="ctr">
                    <a:lnL>
                      <a:noFill/>
                    </a:lnL>
                    <a:lnR>
                      <a:noFill/>
                    </a:lnR>
                    <a:lnT>
                      <a:noFill/>
                    </a:lnT>
                    <a:lnB>
                      <a:noFill/>
                    </a:lnB>
                  </a:tcPr>
                </a:tc>
                <a:tc>
                  <a:txBody>
                    <a:bodyPr/>
                    <a:lstStyle/>
                    <a:p>
                      <a:r>
                        <a:rPr lang="en-IN" sz="1100" dirty="0"/>
                        <a:t>Maximum size of 4000 bytes.</a:t>
                      </a:r>
                    </a:p>
                    <a:p>
                      <a:r>
                        <a:rPr lang="en-IN" sz="1100" dirty="0"/>
                        <a:t>Maximum size of 32KB in PLSQL.</a:t>
                      </a:r>
                    </a:p>
                  </a:txBody>
                  <a:tcPr marL="45038" marR="45038" marT="22519" marB="22519" anchor="ctr">
                    <a:lnL>
                      <a:noFill/>
                    </a:lnL>
                    <a:lnR>
                      <a:noFill/>
                    </a:lnR>
                    <a:lnT>
                      <a:noFill/>
                    </a:lnT>
                    <a:lnB>
                      <a:noFill/>
                    </a:lnB>
                  </a:tcPr>
                </a:tc>
                <a:tc>
                  <a:txBody>
                    <a:bodyPr/>
                    <a:lstStyle/>
                    <a:p>
                      <a:r>
                        <a:rPr lang="en-IN" sz="1100" dirty="0"/>
                        <a:t>Maximum size of 4000 bytes.</a:t>
                      </a:r>
                    </a:p>
                    <a:p>
                      <a:r>
                        <a:rPr lang="en-IN" sz="1100" dirty="0"/>
                        <a:t>Maximum size of 32KB in PLSQL.</a:t>
                      </a:r>
                    </a:p>
                  </a:txBody>
                  <a:tcPr marL="45038" marR="45038" marT="22519" marB="22519" anchor="ctr">
                    <a:lnL>
                      <a:noFill/>
                    </a:lnL>
                    <a:lnR>
                      <a:noFill/>
                    </a:lnR>
                    <a:lnT>
                      <a:noFill/>
                    </a:lnT>
                    <a:lnB>
                      <a:noFill/>
                    </a:lnB>
                  </a:tcPr>
                </a:tc>
                <a:tc>
                  <a:txBody>
                    <a:bodyPr/>
                    <a:lstStyle/>
                    <a:p>
                      <a:r>
                        <a:rPr lang="en-IN" sz="1100" dirty="0"/>
                        <a:t>Where </a:t>
                      </a:r>
                      <a:r>
                        <a:rPr lang="en-IN" sz="1100" b="1" i="1" dirty="0"/>
                        <a:t>size</a:t>
                      </a:r>
                      <a:r>
                        <a:rPr lang="en-IN" sz="1100" dirty="0"/>
                        <a:t> is the number of characters to store. Variable-length string.</a:t>
                      </a:r>
                    </a:p>
                  </a:txBody>
                  <a:tcPr marL="45038" marR="45038" marT="22519" marB="22519" anchor="ctr">
                    <a:lnL>
                      <a:noFill/>
                    </a:lnL>
                    <a:lnR>
                      <a:noFill/>
                    </a:lnR>
                    <a:lnT>
                      <a:noFill/>
                    </a:lnT>
                    <a:lnB>
                      <a:noFill/>
                    </a:lnB>
                  </a:tcPr>
                </a:tc>
                <a:extLst>
                  <a:ext uri="{0D108BD9-81ED-4DB2-BD59-A6C34878D82A}">
                    <a16:rowId xmlns:a16="http://schemas.microsoft.com/office/drawing/2014/main" val="1318595877"/>
                  </a:ext>
                </a:extLst>
              </a:tr>
              <a:tr h="659155">
                <a:tc>
                  <a:txBody>
                    <a:bodyPr/>
                    <a:lstStyle/>
                    <a:p>
                      <a:r>
                        <a:rPr lang="en-IN" sz="1100" dirty="0"/>
                        <a:t>long</a:t>
                      </a:r>
                    </a:p>
                  </a:txBody>
                  <a:tcPr marL="45038" marR="45038" marT="22519" marB="22519" anchor="ctr">
                    <a:lnL>
                      <a:noFill/>
                    </a:lnL>
                    <a:lnR>
                      <a:noFill/>
                    </a:lnR>
                    <a:lnT>
                      <a:noFill/>
                    </a:lnT>
                    <a:lnB>
                      <a:noFill/>
                    </a:lnB>
                  </a:tcPr>
                </a:tc>
                <a:tc>
                  <a:txBody>
                    <a:bodyPr/>
                    <a:lstStyle/>
                    <a:p>
                      <a:r>
                        <a:rPr lang="en-IN" sz="1100" dirty="0"/>
                        <a:t>Maximum size of 2GB.</a:t>
                      </a:r>
                    </a:p>
                  </a:txBody>
                  <a:tcPr marL="45038" marR="45038" marT="22519" marB="22519" anchor="ctr">
                    <a:lnL>
                      <a:noFill/>
                    </a:lnL>
                    <a:lnR>
                      <a:noFill/>
                    </a:lnR>
                    <a:lnT>
                      <a:noFill/>
                    </a:lnT>
                    <a:lnB>
                      <a:noFill/>
                    </a:lnB>
                  </a:tcPr>
                </a:tc>
                <a:tc>
                  <a:txBody>
                    <a:bodyPr/>
                    <a:lstStyle/>
                    <a:p>
                      <a:r>
                        <a:rPr lang="en-IN" sz="1100" dirty="0"/>
                        <a:t>Maximum size of 2GB.</a:t>
                      </a:r>
                    </a:p>
                  </a:txBody>
                  <a:tcPr marL="45038" marR="45038" marT="22519" marB="22519" anchor="ctr">
                    <a:lnL>
                      <a:noFill/>
                    </a:lnL>
                    <a:lnR>
                      <a:noFill/>
                    </a:lnR>
                    <a:lnT>
                      <a:noFill/>
                    </a:lnT>
                    <a:lnB>
                      <a:noFill/>
                    </a:lnB>
                  </a:tcPr>
                </a:tc>
                <a:tc>
                  <a:txBody>
                    <a:bodyPr/>
                    <a:lstStyle/>
                    <a:p>
                      <a:r>
                        <a:rPr lang="en-IN" sz="1100" dirty="0"/>
                        <a:t>Maximum size of 2GB.</a:t>
                      </a:r>
                    </a:p>
                  </a:txBody>
                  <a:tcPr marL="45038" marR="45038" marT="22519" marB="22519" anchor="ctr">
                    <a:lnL>
                      <a:noFill/>
                    </a:lnL>
                    <a:lnR>
                      <a:noFill/>
                    </a:lnR>
                    <a:lnT>
                      <a:noFill/>
                    </a:lnT>
                    <a:lnB>
                      <a:noFill/>
                    </a:lnB>
                  </a:tcPr>
                </a:tc>
                <a:tc>
                  <a:txBody>
                    <a:bodyPr/>
                    <a:lstStyle/>
                    <a:p>
                      <a:r>
                        <a:rPr lang="en-IN" sz="1100" dirty="0"/>
                        <a:t>Variable-length strings. (backward compatible)</a:t>
                      </a:r>
                    </a:p>
                  </a:txBody>
                  <a:tcPr marL="45038" marR="45038" marT="22519" marB="22519" anchor="ctr">
                    <a:lnL>
                      <a:noFill/>
                    </a:lnL>
                    <a:lnR>
                      <a:noFill/>
                    </a:lnR>
                    <a:lnT>
                      <a:noFill/>
                    </a:lnT>
                    <a:lnB>
                      <a:noFill/>
                    </a:lnB>
                  </a:tcPr>
                </a:tc>
                <a:extLst>
                  <a:ext uri="{0D108BD9-81ED-4DB2-BD59-A6C34878D82A}">
                    <a16:rowId xmlns:a16="http://schemas.microsoft.com/office/drawing/2014/main" val="678843902"/>
                  </a:ext>
                </a:extLst>
              </a:tr>
              <a:tr h="659155">
                <a:tc>
                  <a:txBody>
                    <a:bodyPr/>
                    <a:lstStyle/>
                    <a:p>
                      <a:r>
                        <a:rPr lang="en-IN" sz="1100"/>
                        <a:t>raw</a:t>
                      </a:r>
                    </a:p>
                  </a:txBody>
                  <a:tcPr marL="45038" marR="45038" marT="22519" marB="22519" anchor="ctr">
                    <a:lnL>
                      <a:noFill/>
                    </a:lnL>
                    <a:lnR>
                      <a:noFill/>
                    </a:lnR>
                    <a:lnT>
                      <a:noFill/>
                    </a:lnT>
                    <a:lnB>
                      <a:noFill/>
                    </a:lnB>
                  </a:tcPr>
                </a:tc>
                <a:tc>
                  <a:txBody>
                    <a:bodyPr/>
                    <a:lstStyle/>
                    <a:p>
                      <a:r>
                        <a:rPr lang="en-IN" sz="1100"/>
                        <a:t>Maximum size of 2000 bytes.</a:t>
                      </a:r>
                    </a:p>
                  </a:txBody>
                  <a:tcPr marL="45038" marR="45038" marT="22519" marB="22519" anchor="ctr">
                    <a:lnL>
                      <a:noFill/>
                    </a:lnL>
                    <a:lnR>
                      <a:noFill/>
                    </a:lnR>
                    <a:lnT>
                      <a:noFill/>
                    </a:lnT>
                    <a:lnB>
                      <a:noFill/>
                    </a:lnB>
                  </a:tcPr>
                </a:tc>
                <a:tc>
                  <a:txBody>
                    <a:bodyPr/>
                    <a:lstStyle/>
                    <a:p>
                      <a:r>
                        <a:rPr lang="en-IN" sz="1100"/>
                        <a:t>Maximum size of 2000 bytes.</a:t>
                      </a:r>
                    </a:p>
                  </a:txBody>
                  <a:tcPr marL="45038" marR="45038" marT="22519" marB="22519" anchor="ctr">
                    <a:lnL>
                      <a:noFill/>
                    </a:lnL>
                    <a:lnR>
                      <a:noFill/>
                    </a:lnR>
                    <a:lnT>
                      <a:noFill/>
                    </a:lnT>
                    <a:lnB>
                      <a:noFill/>
                    </a:lnB>
                  </a:tcPr>
                </a:tc>
                <a:tc>
                  <a:txBody>
                    <a:bodyPr/>
                    <a:lstStyle/>
                    <a:p>
                      <a:r>
                        <a:rPr lang="en-IN" sz="1100" dirty="0"/>
                        <a:t>Maximum size of 2000 bytes.</a:t>
                      </a:r>
                    </a:p>
                  </a:txBody>
                  <a:tcPr marL="45038" marR="45038" marT="22519" marB="22519" anchor="ctr">
                    <a:lnL>
                      <a:noFill/>
                    </a:lnL>
                    <a:lnR>
                      <a:noFill/>
                    </a:lnR>
                    <a:lnT>
                      <a:noFill/>
                    </a:lnT>
                    <a:lnB>
                      <a:noFill/>
                    </a:lnB>
                  </a:tcPr>
                </a:tc>
                <a:tc>
                  <a:txBody>
                    <a:bodyPr/>
                    <a:lstStyle/>
                    <a:p>
                      <a:r>
                        <a:rPr lang="en-IN" sz="1100" dirty="0"/>
                        <a:t>Variable-length binary strings</a:t>
                      </a:r>
                    </a:p>
                  </a:txBody>
                  <a:tcPr marL="45038" marR="45038" marT="22519" marB="22519" anchor="ctr">
                    <a:lnL>
                      <a:noFill/>
                    </a:lnL>
                    <a:lnR>
                      <a:noFill/>
                    </a:lnR>
                    <a:lnT>
                      <a:noFill/>
                    </a:lnT>
                    <a:lnB>
                      <a:noFill/>
                    </a:lnB>
                  </a:tcPr>
                </a:tc>
                <a:extLst>
                  <a:ext uri="{0D108BD9-81ED-4DB2-BD59-A6C34878D82A}">
                    <a16:rowId xmlns:a16="http://schemas.microsoft.com/office/drawing/2014/main" val="3017994835"/>
                  </a:ext>
                </a:extLst>
              </a:tr>
              <a:tr h="659155">
                <a:tc>
                  <a:txBody>
                    <a:bodyPr/>
                    <a:lstStyle/>
                    <a:p>
                      <a:r>
                        <a:rPr lang="en-IN" sz="1100" dirty="0"/>
                        <a:t>long raw</a:t>
                      </a:r>
                    </a:p>
                  </a:txBody>
                  <a:tcPr marL="45038" marR="45038" marT="22519" marB="22519" anchor="ctr">
                    <a:lnL>
                      <a:noFill/>
                    </a:lnL>
                    <a:lnR>
                      <a:noFill/>
                    </a:lnR>
                    <a:lnT>
                      <a:noFill/>
                    </a:lnT>
                    <a:lnB>
                      <a:noFill/>
                    </a:lnB>
                  </a:tcPr>
                </a:tc>
                <a:tc>
                  <a:txBody>
                    <a:bodyPr/>
                    <a:lstStyle/>
                    <a:p>
                      <a:r>
                        <a:rPr lang="en-IN" sz="1100"/>
                        <a:t>Maximum size of 2GB.</a:t>
                      </a:r>
                    </a:p>
                  </a:txBody>
                  <a:tcPr marL="45038" marR="45038" marT="22519" marB="22519" anchor="ctr">
                    <a:lnL>
                      <a:noFill/>
                    </a:lnL>
                    <a:lnR>
                      <a:noFill/>
                    </a:lnR>
                    <a:lnT>
                      <a:noFill/>
                    </a:lnT>
                    <a:lnB>
                      <a:noFill/>
                    </a:lnB>
                  </a:tcPr>
                </a:tc>
                <a:tc>
                  <a:txBody>
                    <a:bodyPr/>
                    <a:lstStyle/>
                    <a:p>
                      <a:r>
                        <a:rPr lang="en-IN" sz="1100"/>
                        <a:t>Maximum size of 2GB.</a:t>
                      </a:r>
                    </a:p>
                  </a:txBody>
                  <a:tcPr marL="45038" marR="45038" marT="22519" marB="22519" anchor="ctr">
                    <a:lnL>
                      <a:noFill/>
                    </a:lnL>
                    <a:lnR>
                      <a:noFill/>
                    </a:lnR>
                    <a:lnT>
                      <a:noFill/>
                    </a:lnT>
                    <a:lnB>
                      <a:noFill/>
                    </a:lnB>
                  </a:tcPr>
                </a:tc>
                <a:tc>
                  <a:txBody>
                    <a:bodyPr/>
                    <a:lstStyle/>
                    <a:p>
                      <a:r>
                        <a:rPr lang="en-IN" sz="1100" dirty="0"/>
                        <a:t>Maximum size of 2GB.</a:t>
                      </a:r>
                    </a:p>
                  </a:txBody>
                  <a:tcPr marL="45038" marR="45038" marT="22519" marB="22519" anchor="ctr">
                    <a:lnL>
                      <a:noFill/>
                    </a:lnL>
                    <a:lnR>
                      <a:noFill/>
                    </a:lnR>
                    <a:lnT>
                      <a:noFill/>
                    </a:lnT>
                    <a:lnB>
                      <a:noFill/>
                    </a:lnB>
                  </a:tcPr>
                </a:tc>
                <a:tc>
                  <a:txBody>
                    <a:bodyPr/>
                    <a:lstStyle/>
                    <a:p>
                      <a:r>
                        <a:rPr lang="en-IN" sz="1100" dirty="0"/>
                        <a:t>Variable-length binary strings. (backward compatible)</a:t>
                      </a:r>
                    </a:p>
                  </a:txBody>
                  <a:tcPr marL="45038" marR="45038" marT="22519" marB="22519" anchor="ctr">
                    <a:lnL>
                      <a:noFill/>
                    </a:lnL>
                    <a:lnR>
                      <a:noFill/>
                    </a:lnR>
                    <a:lnT>
                      <a:noFill/>
                    </a:lnT>
                    <a:lnB>
                      <a:noFill/>
                    </a:lnB>
                  </a:tcPr>
                </a:tc>
                <a:extLst>
                  <a:ext uri="{0D108BD9-81ED-4DB2-BD59-A6C34878D82A}">
                    <a16:rowId xmlns:a16="http://schemas.microsoft.com/office/drawing/2014/main" val="1459769652"/>
                  </a:ext>
                </a:extLst>
              </a:tr>
              <a:tr h="659155">
                <a:tc>
                  <a:txBody>
                    <a:bodyPr/>
                    <a:lstStyle/>
                    <a:p>
                      <a:r>
                        <a:rPr lang="en-IN" sz="1100" dirty="0"/>
                        <a:t>number(</a:t>
                      </a:r>
                      <a:r>
                        <a:rPr lang="en-IN" sz="1100" dirty="0" err="1"/>
                        <a:t>p,s</a:t>
                      </a:r>
                      <a:r>
                        <a:rPr lang="en-IN" sz="1100" dirty="0"/>
                        <a:t>)</a:t>
                      </a:r>
                    </a:p>
                  </a:txBody>
                  <a:tcPr anchor="ctr">
                    <a:lnL>
                      <a:noFill/>
                    </a:lnL>
                    <a:lnR>
                      <a:noFill/>
                    </a:lnR>
                    <a:lnT>
                      <a:noFill/>
                    </a:lnT>
                    <a:lnB>
                      <a:noFill/>
                    </a:lnB>
                  </a:tcPr>
                </a:tc>
                <a:tc>
                  <a:txBody>
                    <a:bodyPr/>
                    <a:lstStyle/>
                    <a:p>
                      <a:r>
                        <a:rPr lang="en-IN" sz="1100" dirty="0"/>
                        <a:t>Precision can range from 1 to 38.</a:t>
                      </a:r>
                      <a:br>
                        <a:rPr lang="en-IN" sz="1100" dirty="0"/>
                      </a:br>
                      <a:r>
                        <a:rPr lang="en-IN" sz="1100" dirty="0"/>
                        <a:t>Scale can range from -84 to 127.</a:t>
                      </a:r>
                    </a:p>
                  </a:txBody>
                  <a:tcPr anchor="ctr">
                    <a:lnL>
                      <a:noFill/>
                    </a:lnL>
                    <a:lnR>
                      <a:noFill/>
                    </a:lnR>
                    <a:lnT>
                      <a:noFill/>
                    </a:lnT>
                    <a:lnB>
                      <a:noFill/>
                    </a:lnB>
                  </a:tcPr>
                </a:tc>
                <a:tc>
                  <a:txBody>
                    <a:bodyPr/>
                    <a:lstStyle/>
                    <a:p>
                      <a:r>
                        <a:rPr lang="en-IN" sz="1100" dirty="0"/>
                        <a:t>Precision can range from 1 to 38.</a:t>
                      </a:r>
                      <a:br>
                        <a:rPr lang="en-IN" sz="1100" dirty="0"/>
                      </a:br>
                      <a:r>
                        <a:rPr lang="en-IN" sz="1100" dirty="0"/>
                        <a:t>Scale can range from -84 to 127.</a:t>
                      </a:r>
                    </a:p>
                  </a:txBody>
                  <a:tcPr anchor="ctr">
                    <a:lnL>
                      <a:noFill/>
                    </a:lnL>
                    <a:lnR>
                      <a:noFill/>
                    </a:lnR>
                    <a:lnT>
                      <a:noFill/>
                    </a:lnT>
                    <a:lnB>
                      <a:noFill/>
                    </a:lnB>
                  </a:tcPr>
                </a:tc>
                <a:tc>
                  <a:txBody>
                    <a:bodyPr/>
                    <a:lstStyle/>
                    <a:p>
                      <a:r>
                        <a:rPr lang="en-IN" sz="1100" dirty="0"/>
                        <a:t>Precision can range from 1 to 38.</a:t>
                      </a:r>
                      <a:br>
                        <a:rPr lang="en-IN" sz="1100" dirty="0"/>
                      </a:br>
                      <a:r>
                        <a:rPr lang="en-IN" sz="1100" dirty="0"/>
                        <a:t>Scale can range from -84 to 127.</a:t>
                      </a:r>
                    </a:p>
                  </a:txBody>
                  <a:tcPr anchor="ctr">
                    <a:lnL>
                      <a:noFill/>
                    </a:lnL>
                    <a:lnR>
                      <a:noFill/>
                    </a:lnR>
                    <a:lnT>
                      <a:noFill/>
                    </a:lnT>
                    <a:lnB>
                      <a:noFill/>
                    </a:lnB>
                  </a:tcPr>
                </a:tc>
                <a:tc>
                  <a:txBody>
                    <a:bodyPr/>
                    <a:lstStyle/>
                    <a:p>
                      <a:r>
                        <a:rPr lang="en-IN" sz="1100" dirty="0"/>
                        <a:t>Where </a:t>
                      </a:r>
                      <a:r>
                        <a:rPr lang="en-IN" sz="1100" b="1" i="1" dirty="0"/>
                        <a:t>p</a:t>
                      </a:r>
                      <a:r>
                        <a:rPr lang="en-IN" sz="1100" dirty="0"/>
                        <a:t> is the precision and </a:t>
                      </a:r>
                      <a:r>
                        <a:rPr lang="en-IN" sz="1100" b="1" i="1" dirty="0"/>
                        <a:t>s</a:t>
                      </a:r>
                      <a:r>
                        <a:rPr lang="en-IN" sz="1100" dirty="0"/>
                        <a:t> is the scale.</a:t>
                      </a:r>
                    </a:p>
                  </a:txBody>
                  <a:tcPr anchor="ctr">
                    <a:lnL>
                      <a:noFill/>
                    </a:lnL>
                    <a:lnR>
                      <a:noFill/>
                    </a:lnR>
                    <a:lnT>
                      <a:noFill/>
                    </a:lnT>
                    <a:lnB>
                      <a:noFill/>
                    </a:lnB>
                  </a:tcPr>
                </a:tc>
                <a:extLst>
                  <a:ext uri="{0D108BD9-81ED-4DB2-BD59-A6C34878D82A}">
                    <a16:rowId xmlns:a16="http://schemas.microsoft.com/office/drawing/2014/main" val="2466185735"/>
                  </a:ext>
                </a:extLst>
              </a:tr>
              <a:tr h="659155">
                <a:tc>
                  <a:txBody>
                    <a:bodyPr/>
                    <a:lstStyle/>
                    <a:p>
                      <a:r>
                        <a:rPr lang="en-IN" sz="1100" dirty="0"/>
                        <a:t>date</a:t>
                      </a:r>
                    </a:p>
                  </a:txBody>
                  <a:tcPr anchor="ctr">
                    <a:lnL>
                      <a:noFill/>
                    </a:lnL>
                    <a:lnR>
                      <a:noFill/>
                    </a:lnR>
                    <a:lnT>
                      <a:noFill/>
                    </a:lnT>
                    <a:lnB>
                      <a:noFill/>
                    </a:lnB>
                  </a:tcPr>
                </a:tc>
                <a:tc>
                  <a:txBody>
                    <a:bodyPr/>
                    <a:lstStyle/>
                    <a:p>
                      <a:r>
                        <a:rPr lang="en-IN" sz="1100" dirty="0"/>
                        <a:t>A date between Jan 1, 4712 BC and Dec 31, 9999 AD.</a:t>
                      </a:r>
                    </a:p>
                  </a:txBody>
                  <a:tcPr anchor="ctr">
                    <a:lnL>
                      <a:noFill/>
                    </a:lnL>
                    <a:lnR>
                      <a:noFill/>
                    </a:lnR>
                    <a:lnT>
                      <a:noFill/>
                    </a:lnT>
                    <a:lnB>
                      <a:noFill/>
                    </a:lnB>
                  </a:tcPr>
                </a:tc>
                <a:tc>
                  <a:txBody>
                    <a:bodyPr/>
                    <a:lstStyle/>
                    <a:p>
                      <a:r>
                        <a:rPr lang="en-IN" sz="1100" dirty="0"/>
                        <a:t>A date between Jan 1, 4712 BC and Dec 31, 9999 AD.</a:t>
                      </a:r>
                    </a:p>
                  </a:txBody>
                  <a:tcPr anchor="ctr">
                    <a:lnL>
                      <a:noFill/>
                    </a:lnL>
                    <a:lnR>
                      <a:noFill/>
                    </a:lnR>
                    <a:lnT>
                      <a:noFill/>
                    </a:lnT>
                    <a:lnB>
                      <a:noFill/>
                    </a:lnB>
                  </a:tcPr>
                </a:tc>
                <a:tc>
                  <a:txBody>
                    <a:bodyPr/>
                    <a:lstStyle/>
                    <a:p>
                      <a:r>
                        <a:rPr lang="en-IN" sz="1100" dirty="0"/>
                        <a:t>A date between Jan 1, 4712 BC and Dec 31, 9999 AD.</a:t>
                      </a:r>
                    </a:p>
                  </a:txBody>
                  <a:tcPr anchor="ctr">
                    <a:lnL>
                      <a:noFill/>
                    </a:lnL>
                    <a:lnR>
                      <a:noFill/>
                    </a:lnR>
                    <a:lnT>
                      <a:noFill/>
                    </a:lnT>
                    <a:lnB>
                      <a:noFill/>
                    </a:lnB>
                  </a:tcPr>
                </a:tc>
                <a:tc>
                  <a:txBody>
                    <a:bodyPr/>
                    <a:lstStyle/>
                    <a:p>
                      <a:endParaRPr lang="en-IN" sz="1100" dirty="0"/>
                    </a:p>
                  </a:txBody>
                  <a:tcPr anchor="ctr">
                    <a:lnL>
                      <a:noFill/>
                    </a:lnL>
                    <a:lnR>
                      <a:noFill/>
                    </a:lnR>
                    <a:lnT>
                      <a:noFill/>
                    </a:lnT>
                    <a:lnB>
                      <a:noFill/>
                    </a:lnB>
                  </a:tcPr>
                </a:tc>
                <a:extLst>
                  <a:ext uri="{0D108BD9-81ED-4DB2-BD59-A6C34878D82A}">
                    <a16:rowId xmlns:a16="http://schemas.microsoft.com/office/drawing/2014/main" val="2923868292"/>
                  </a:ext>
                </a:extLst>
              </a:tr>
            </a:tbl>
          </a:graphicData>
        </a:graphic>
      </p:graphicFrame>
    </p:spTree>
    <p:extLst>
      <p:ext uri="{BB962C8B-B14F-4D97-AF65-F5344CB8AC3E}">
        <p14:creationId xmlns:p14="http://schemas.microsoft.com/office/powerpoint/2010/main" val="171098351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482600" y="22578"/>
            <a:ext cx="8229600" cy="739775"/>
          </a:xfrm>
        </p:spPr>
        <p:txBody>
          <a:bodyPr/>
          <a:lstStyle/>
          <a:p>
            <a:r>
              <a:rPr lang="en-US" dirty="0">
                <a:solidFill>
                  <a:schemeClr val="bg1"/>
                </a:solidFill>
              </a:rPr>
              <a:t>Create Table Construct</a:t>
            </a:r>
            <a:endParaRPr lang="en-IN"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pPr>
              <a:tabLst>
                <a:tab pos="1489075" algn="l"/>
                <a:tab pos="1949450" algn="l"/>
                <a:tab pos="3036888" algn="l"/>
              </a:tabLst>
            </a:pPr>
            <a:r>
              <a:rPr lang="en-US" altLang="en-US" sz="2000" dirty="0"/>
              <a:t>An SQL relation is defined using the </a:t>
            </a:r>
            <a:r>
              <a:rPr lang="en-US" altLang="en-US" sz="2000" b="1" dirty="0">
                <a:solidFill>
                  <a:srgbClr val="000099"/>
                </a:solidFill>
              </a:rPr>
              <a:t>create table</a:t>
            </a:r>
            <a:r>
              <a:rPr lang="en-US" altLang="en-US" sz="2000" b="1" dirty="0"/>
              <a:t> </a:t>
            </a:r>
            <a:r>
              <a:rPr lang="en-US" altLang="en-US" sz="2000" dirty="0"/>
              <a:t>command:</a:t>
            </a:r>
          </a:p>
          <a:p>
            <a:pPr>
              <a:buFont typeface="Monotype Sorts" pitchFamily="2" charset="2"/>
              <a:buNone/>
              <a:tabLst>
                <a:tab pos="1489075" algn="l"/>
                <a:tab pos="1949450" algn="l"/>
                <a:tab pos="3036888" algn="l"/>
              </a:tabLst>
            </a:pPr>
            <a:r>
              <a:rPr lang="en-US" altLang="en-US" sz="2000" dirty="0"/>
              <a:t>		</a:t>
            </a:r>
            <a:r>
              <a:rPr lang="en-US" altLang="en-US" sz="2000" b="1" dirty="0"/>
              <a:t>create table </a:t>
            </a:r>
            <a:r>
              <a:rPr lang="en-US" altLang="en-US" sz="2000" i="1" dirty="0"/>
              <a:t>r </a:t>
            </a:r>
            <a:r>
              <a:rPr lang="en-US" altLang="en-US" sz="2000" dirty="0"/>
              <a:t>(</a:t>
            </a:r>
            <a:r>
              <a:rPr lang="en-US" altLang="en-US" sz="2000" i="1" dirty="0"/>
              <a:t>A</a:t>
            </a:r>
            <a:r>
              <a:rPr lang="en-US" altLang="en-US" sz="2000" baseline="-25000" dirty="0"/>
              <a:t>1</a:t>
            </a:r>
            <a:r>
              <a:rPr lang="en-US" altLang="en-US" sz="2000" dirty="0"/>
              <a:t> </a:t>
            </a:r>
            <a:r>
              <a:rPr lang="en-US" altLang="en-US" sz="2000" i="1" dirty="0"/>
              <a:t>D</a:t>
            </a:r>
            <a:r>
              <a:rPr lang="en-US" altLang="en-US" sz="2000" baseline="-25000" dirty="0"/>
              <a:t>1</a:t>
            </a:r>
            <a:r>
              <a:rPr lang="en-US" altLang="en-US" sz="2000" dirty="0"/>
              <a:t>, </a:t>
            </a:r>
            <a:r>
              <a:rPr lang="en-US" altLang="en-US" sz="2000" i="1" dirty="0"/>
              <a:t>A</a:t>
            </a:r>
            <a:r>
              <a:rPr lang="en-US" altLang="en-US" sz="2000" baseline="-25000" dirty="0"/>
              <a:t>2</a:t>
            </a:r>
            <a:r>
              <a:rPr lang="en-US" altLang="en-US" sz="2000" dirty="0"/>
              <a:t> </a:t>
            </a:r>
            <a:r>
              <a:rPr lang="en-US" altLang="en-US" sz="2000" i="1" dirty="0"/>
              <a:t>D</a:t>
            </a:r>
            <a:r>
              <a:rPr lang="en-US" altLang="en-US" sz="2000" baseline="-25000" dirty="0"/>
              <a:t>2</a:t>
            </a:r>
            <a:r>
              <a:rPr lang="en-US" altLang="en-US" sz="2000" dirty="0"/>
              <a:t>, ..., </a:t>
            </a:r>
            <a:r>
              <a:rPr lang="en-US" altLang="en-US" sz="2000" i="1" dirty="0"/>
              <a:t>A</a:t>
            </a:r>
            <a:r>
              <a:rPr lang="en-US" altLang="en-US" sz="2000" i="1" baseline="-25000" dirty="0"/>
              <a:t>n</a:t>
            </a:r>
            <a:r>
              <a:rPr lang="en-US" altLang="en-US" sz="2000" i="1" dirty="0"/>
              <a:t> </a:t>
            </a:r>
            <a:r>
              <a:rPr lang="en-US" altLang="en-US" sz="2000" i="1" dirty="0" err="1"/>
              <a:t>D</a:t>
            </a:r>
            <a:r>
              <a:rPr lang="en-US" altLang="en-US" sz="2000" i="1" baseline="-25000" dirty="0" err="1"/>
              <a:t>n</a:t>
            </a:r>
            <a:r>
              <a:rPr lang="en-US" altLang="en-US" sz="2000" i="1" dirty="0"/>
              <a:t>,</a:t>
            </a:r>
            <a:br>
              <a:rPr lang="en-US" altLang="en-US" sz="2000" i="1" dirty="0"/>
            </a:br>
            <a:r>
              <a:rPr lang="en-US" altLang="en-US" sz="2000" i="1" dirty="0"/>
              <a:t>			</a:t>
            </a:r>
            <a:r>
              <a:rPr lang="en-US" altLang="en-US" sz="2000" dirty="0"/>
              <a:t>(integrity-constraint</a:t>
            </a:r>
            <a:r>
              <a:rPr lang="en-US" altLang="en-US" sz="2000" baseline="-25000" dirty="0"/>
              <a:t>1</a:t>
            </a:r>
            <a:r>
              <a:rPr lang="en-US" altLang="en-US" sz="2000" dirty="0"/>
              <a:t>),</a:t>
            </a:r>
            <a:br>
              <a:rPr lang="en-US" altLang="en-US" sz="2000" dirty="0"/>
            </a:br>
            <a:r>
              <a:rPr lang="en-US" altLang="en-US" sz="2000" dirty="0"/>
              <a:t>			...,</a:t>
            </a:r>
            <a:br>
              <a:rPr lang="en-US" altLang="en-US" sz="2000" dirty="0"/>
            </a:br>
            <a:r>
              <a:rPr lang="en-US" altLang="en-US" sz="2000" dirty="0"/>
              <a:t>			(integrity-</a:t>
            </a:r>
            <a:r>
              <a:rPr lang="en-US" altLang="en-US" sz="2000" dirty="0" err="1"/>
              <a:t>constraint</a:t>
            </a:r>
            <a:r>
              <a:rPr lang="en-US" altLang="en-US" sz="2000" baseline="-25000" dirty="0" err="1"/>
              <a:t>k</a:t>
            </a:r>
            <a:r>
              <a:rPr lang="en-US" altLang="en-US" sz="2000" dirty="0"/>
              <a:t>))</a:t>
            </a:r>
          </a:p>
          <a:p>
            <a:pPr lvl="1">
              <a:tabLst>
                <a:tab pos="1489075" algn="l"/>
                <a:tab pos="1949450" algn="l"/>
                <a:tab pos="3036888" algn="l"/>
              </a:tabLst>
            </a:pPr>
            <a:r>
              <a:rPr lang="en-US" altLang="en-US" sz="2000" i="1" dirty="0"/>
              <a:t>r</a:t>
            </a:r>
            <a:r>
              <a:rPr lang="en-US" altLang="en-US" sz="2000" dirty="0"/>
              <a:t> is the name of the relation</a:t>
            </a:r>
          </a:p>
          <a:p>
            <a:pPr lvl="1">
              <a:tabLst>
                <a:tab pos="1489075" algn="l"/>
                <a:tab pos="1949450" algn="l"/>
                <a:tab pos="3036888" algn="l"/>
              </a:tabLst>
            </a:pPr>
            <a:r>
              <a:rPr lang="en-US" altLang="en-US" sz="2000" dirty="0"/>
              <a:t>each </a:t>
            </a:r>
            <a:r>
              <a:rPr lang="en-US" altLang="en-US" sz="2000" i="1" dirty="0"/>
              <a:t>A</a:t>
            </a:r>
            <a:r>
              <a:rPr lang="en-US" altLang="en-US" sz="2000" i="1" baseline="-25000" dirty="0"/>
              <a:t>i</a:t>
            </a:r>
            <a:r>
              <a:rPr lang="en-US" altLang="en-US" sz="2000" dirty="0"/>
              <a:t> is an attribute name in the schema of relation </a:t>
            </a:r>
            <a:r>
              <a:rPr lang="en-US" altLang="en-US" sz="2000" i="1" dirty="0"/>
              <a:t>r</a:t>
            </a:r>
          </a:p>
          <a:p>
            <a:pPr lvl="1">
              <a:tabLst>
                <a:tab pos="1489075" algn="l"/>
                <a:tab pos="1949450" algn="l"/>
                <a:tab pos="3036888" algn="l"/>
              </a:tabLst>
            </a:pPr>
            <a:r>
              <a:rPr lang="en-US" altLang="en-US" sz="2000" i="1" dirty="0"/>
              <a:t>D</a:t>
            </a:r>
            <a:r>
              <a:rPr lang="en-US" altLang="en-US" sz="2000" i="1" baseline="-25000" dirty="0"/>
              <a:t>i</a:t>
            </a:r>
            <a:r>
              <a:rPr lang="en-US" altLang="en-US" sz="2000" dirty="0"/>
              <a:t> is the data type of values in the domain of attribute </a:t>
            </a:r>
            <a:r>
              <a:rPr lang="en-US" altLang="en-US" sz="2000" i="1" dirty="0"/>
              <a:t>A</a:t>
            </a:r>
            <a:r>
              <a:rPr lang="en-US" altLang="en-US" sz="2000" i="1" baseline="-25000" dirty="0"/>
              <a:t>i</a:t>
            </a:r>
          </a:p>
          <a:p>
            <a:pPr lvl="1">
              <a:buFont typeface="Monotype Sorts" pitchFamily="2" charset="2"/>
              <a:buNone/>
              <a:tabLst>
                <a:tab pos="1489075" algn="l"/>
                <a:tab pos="1949450" algn="l"/>
                <a:tab pos="3036888" algn="l"/>
              </a:tabLst>
            </a:pPr>
            <a:endParaRPr lang="en-US" altLang="en-US" sz="2000" dirty="0"/>
          </a:p>
          <a:p>
            <a:pPr>
              <a:tabLst>
                <a:tab pos="1489075" algn="l"/>
                <a:tab pos="1949450" algn="l"/>
                <a:tab pos="3036888" algn="l"/>
              </a:tabLst>
            </a:pPr>
            <a:r>
              <a:rPr lang="en-US" altLang="en-US" sz="2000" dirty="0"/>
              <a:t>Example:</a:t>
            </a:r>
          </a:p>
          <a:p>
            <a:pPr>
              <a:buFont typeface="Monotype Sorts" pitchFamily="2" charset="2"/>
              <a:buNone/>
              <a:tabLst>
                <a:tab pos="1489075" algn="l"/>
                <a:tab pos="1949450" algn="l"/>
                <a:tab pos="3036888" algn="l"/>
              </a:tabLst>
            </a:pPr>
            <a:r>
              <a:rPr lang="en-US" altLang="en-US" sz="2000" dirty="0"/>
              <a:t>		 </a:t>
            </a:r>
            <a:r>
              <a:rPr lang="en-US" altLang="en-US" sz="2000" b="1" dirty="0"/>
              <a:t>create table</a:t>
            </a:r>
            <a:r>
              <a:rPr lang="en-US" altLang="en-US" sz="2000" dirty="0"/>
              <a:t> </a:t>
            </a:r>
            <a:r>
              <a:rPr lang="en-US" altLang="en-US" sz="2000" i="1" dirty="0"/>
              <a:t>instructor</a:t>
            </a:r>
            <a:r>
              <a:rPr lang="en-US" altLang="en-US" sz="2000" dirty="0"/>
              <a:t> (</a:t>
            </a:r>
            <a:br>
              <a:rPr lang="en-US" altLang="en-US" sz="2000" dirty="0"/>
            </a:br>
            <a:r>
              <a:rPr lang="en-US" altLang="en-US" sz="2000" dirty="0"/>
              <a:t>                             </a:t>
            </a:r>
            <a:r>
              <a:rPr lang="en-US" altLang="en-US" sz="2000" i="1" dirty="0"/>
              <a:t>ID</a:t>
            </a:r>
            <a:r>
              <a:rPr lang="en-US" altLang="en-US" sz="2000" dirty="0"/>
              <a:t>                </a:t>
            </a:r>
            <a:r>
              <a:rPr lang="en-US" altLang="en-US" sz="2000" b="1" dirty="0"/>
              <a:t>char</a:t>
            </a:r>
            <a:r>
              <a:rPr lang="en-US" altLang="en-US" sz="2000" dirty="0"/>
              <a:t>(5),</a:t>
            </a:r>
            <a:br>
              <a:rPr lang="en-US" altLang="en-US" sz="2000" dirty="0"/>
            </a:br>
            <a:r>
              <a:rPr lang="en-US" altLang="en-US" sz="2000" dirty="0"/>
              <a:t>                             </a:t>
            </a:r>
            <a:r>
              <a:rPr lang="en-US" altLang="en-US" sz="2000" i="1" dirty="0"/>
              <a:t>name           </a:t>
            </a:r>
            <a:r>
              <a:rPr lang="en-US" altLang="en-US" sz="2000" b="1" dirty="0"/>
              <a:t>varchar</a:t>
            </a:r>
            <a:r>
              <a:rPr lang="en-US" altLang="en-US" sz="2000" dirty="0"/>
              <a:t>(20)</a:t>
            </a:r>
            <a:r>
              <a:rPr lang="en-US" altLang="en-US" sz="2000" b="1" dirty="0"/>
              <a:t>,</a:t>
            </a:r>
            <a:br>
              <a:rPr lang="en-US" altLang="en-US" sz="2000" b="1" i="1" dirty="0"/>
            </a:br>
            <a:r>
              <a:rPr lang="en-US" altLang="en-US" sz="2000" b="1" i="1" dirty="0"/>
              <a:t>                             </a:t>
            </a:r>
            <a:r>
              <a:rPr lang="en-US" altLang="en-US" sz="2000" i="1" dirty="0" err="1"/>
              <a:t>dept_name</a:t>
            </a:r>
            <a:r>
              <a:rPr lang="en-US" altLang="en-US" sz="2000" i="1" dirty="0"/>
              <a:t>  </a:t>
            </a:r>
            <a:r>
              <a:rPr lang="en-US" altLang="en-US" sz="2000" b="1" dirty="0"/>
              <a:t>varchar</a:t>
            </a:r>
            <a:r>
              <a:rPr lang="en-US" altLang="en-US" sz="2000" dirty="0"/>
              <a:t>(20),</a:t>
            </a:r>
            <a:br>
              <a:rPr lang="en-US" altLang="en-US" sz="2000" dirty="0"/>
            </a:br>
            <a:r>
              <a:rPr lang="en-US" altLang="en-US" sz="2000" dirty="0"/>
              <a:t>                             </a:t>
            </a:r>
            <a:r>
              <a:rPr lang="en-US" altLang="en-US" sz="2000" i="1" dirty="0"/>
              <a:t>salary</a:t>
            </a:r>
            <a:r>
              <a:rPr lang="en-US" altLang="en-US" sz="2000" dirty="0"/>
              <a:t>           </a:t>
            </a:r>
            <a:r>
              <a:rPr lang="en-US" altLang="en-US" sz="2000" b="1" dirty="0"/>
              <a:t>numeric</a:t>
            </a:r>
            <a:r>
              <a:rPr lang="en-US" altLang="en-US" sz="2000" dirty="0"/>
              <a:t>(8,2))</a:t>
            </a:r>
          </a:p>
          <a:p>
            <a:endParaRPr lang="en-IN" sz="2000" dirty="0"/>
          </a:p>
        </p:txBody>
      </p:sp>
    </p:spTree>
    <p:extLst>
      <p:ext uri="{BB962C8B-B14F-4D97-AF65-F5344CB8AC3E}">
        <p14:creationId xmlns:p14="http://schemas.microsoft.com/office/powerpoint/2010/main" val="570912768"/>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1143000" y="22578"/>
            <a:ext cx="7569200" cy="739775"/>
          </a:xfrm>
        </p:spPr>
        <p:txBody>
          <a:bodyPr/>
          <a:lstStyle/>
          <a:p>
            <a:r>
              <a:rPr lang="en-US" sz="3600" dirty="0">
                <a:solidFill>
                  <a:schemeClr val="bg1"/>
                </a:solidFill>
              </a:rPr>
              <a:t>Integrity Constraints in Create Table</a:t>
            </a:r>
            <a:endParaRPr lang="en-IN" sz="3600"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r>
              <a:rPr lang="en-US" altLang="en-US" sz="2000" b="1" dirty="0"/>
              <a:t>not null</a:t>
            </a:r>
          </a:p>
          <a:p>
            <a:r>
              <a:rPr lang="en-US" altLang="en-US" sz="2000" b="1" dirty="0"/>
              <a:t>primary key</a:t>
            </a:r>
            <a:r>
              <a:rPr lang="en-US" altLang="en-US" sz="2000" dirty="0"/>
              <a:t> (</a:t>
            </a:r>
            <a:r>
              <a:rPr lang="en-US" altLang="en-US" sz="2000" i="1" dirty="0"/>
              <a:t>A</a:t>
            </a:r>
            <a:r>
              <a:rPr lang="en-US" altLang="en-US" sz="2000" baseline="-25000" dirty="0"/>
              <a:t>1</a:t>
            </a:r>
            <a:r>
              <a:rPr lang="en-US" altLang="en-US" sz="2000" dirty="0"/>
              <a:t>, ..., </a:t>
            </a:r>
            <a:r>
              <a:rPr lang="en-US" altLang="en-US" sz="2000" i="1" dirty="0"/>
              <a:t>A</a:t>
            </a:r>
            <a:r>
              <a:rPr lang="en-US" altLang="en-US" sz="2000" i="1" baseline="-25000" dirty="0"/>
              <a:t>n </a:t>
            </a:r>
            <a:r>
              <a:rPr lang="en-US" altLang="en-US" sz="2000" dirty="0"/>
              <a:t>)</a:t>
            </a:r>
          </a:p>
          <a:p>
            <a:r>
              <a:rPr lang="en-US" altLang="en-US" sz="2000" b="1" dirty="0"/>
              <a:t>foreign key </a:t>
            </a:r>
            <a:r>
              <a:rPr lang="en-US" altLang="en-US" sz="2000" dirty="0"/>
              <a:t>(</a:t>
            </a:r>
            <a:r>
              <a:rPr lang="en-US" altLang="en-US" sz="2000" i="1" dirty="0"/>
              <a:t>A</a:t>
            </a:r>
            <a:r>
              <a:rPr lang="en-US" altLang="en-US" sz="2000" baseline="-25000" dirty="0"/>
              <a:t>m</a:t>
            </a:r>
            <a:r>
              <a:rPr lang="en-US" altLang="en-US" sz="2000" dirty="0"/>
              <a:t>, ..., </a:t>
            </a:r>
            <a:r>
              <a:rPr lang="en-US" altLang="en-US" sz="2000" i="1" dirty="0"/>
              <a:t>A</a:t>
            </a:r>
            <a:r>
              <a:rPr lang="en-US" altLang="en-US" sz="2000" i="1" baseline="-25000" dirty="0"/>
              <a:t>n </a:t>
            </a:r>
            <a:r>
              <a:rPr lang="en-US" altLang="en-US" sz="2000" dirty="0"/>
              <a:t>) </a:t>
            </a:r>
            <a:r>
              <a:rPr lang="en-US" altLang="en-US" sz="2000" b="1" dirty="0"/>
              <a:t>references </a:t>
            </a:r>
            <a:r>
              <a:rPr lang="en-US" altLang="en-US" sz="2000" i="1" dirty="0"/>
              <a:t>r</a:t>
            </a:r>
          </a:p>
          <a:p>
            <a:endParaRPr lang="en-US" sz="2000" i="1" dirty="0"/>
          </a:p>
          <a:p>
            <a:pPr marL="0" indent="0">
              <a:buNone/>
            </a:pPr>
            <a:r>
              <a:rPr lang="en-US" altLang="en-US" sz="2000" i="1" dirty="0"/>
              <a:t>Example:</a:t>
            </a:r>
          </a:p>
          <a:p>
            <a:endParaRPr lang="en-US" altLang="en-US" sz="2000" b="1" dirty="0"/>
          </a:p>
          <a:p>
            <a:pPr marL="0" indent="0">
              <a:buNone/>
            </a:pPr>
            <a:r>
              <a:rPr lang="en-US" altLang="en-US" sz="2000" dirty="0"/>
              <a:t>	</a:t>
            </a:r>
            <a:r>
              <a:rPr kumimoji="1" lang="en-US" altLang="en-US" sz="2000" b="1" dirty="0"/>
              <a:t>create table</a:t>
            </a:r>
            <a:r>
              <a:rPr kumimoji="1" lang="en-US" altLang="en-US" sz="2000" dirty="0"/>
              <a:t> </a:t>
            </a:r>
            <a:r>
              <a:rPr kumimoji="1" lang="en-US" altLang="en-US" sz="2000" i="1" dirty="0"/>
              <a:t>instructor</a:t>
            </a:r>
            <a:r>
              <a:rPr kumimoji="1" lang="en-US" altLang="en-US" sz="2000" dirty="0"/>
              <a:t> (</a:t>
            </a:r>
            <a:br>
              <a:rPr kumimoji="1" lang="en-US" altLang="en-US" sz="2000" dirty="0"/>
            </a:br>
            <a:r>
              <a:rPr kumimoji="1" lang="en-US" altLang="en-US" sz="2000" dirty="0"/>
              <a:t>                             </a:t>
            </a:r>
            <a:r>
              <a:rPr kumimoji="1" lang="en-US" altLang="en-US" sz="2000" i="1" dirty="0"/>
              <a:t>ID</a:t>
            </a:r>
            <a:r>
              <a:rPr kumimoji="1" lang="en-US" altLang="en-US" sz="2000" dirty="0"/>
              <a:t>                </a:t>
            </a:r>
            <a:r>
              <a:rPr kumimoji="1" lang="en-US" altLang="en-US" sz="2000" b="1" dirty="0"/>
              <a:t>char</a:t>
            </a:r>
            <a:r>
              <a:rPr kumimoji="1" lang="en-US" altLang="en-US" sz="2000" dirty="0"/>
              <a:t>(5),</a:t>
            </a:r>
            <a:br>
              <a:rPr kumimoji="1" lang="en-US" altLang="en-US" sz="2000" dirty="0"/>
            </a:br>
            <a:r>
              <a:rPr kumimoji="1" lang="en-US" altLang="en-US" sz="2000" dirty="0"/>
              <a:t>                             </a:t>
            </a:r>
            <a:r>
              <a:rPr kumimoji="1" lang="en-US" altLang="en-US" sz="2000" i="1" dirty="0"/>
              <a:t>name           </a:t>
            </a:r>
            <a:r>
              <a:rPr kumimoji="1" lang="en-US" altLang="en-US" sz="2000" b="1" dirty="0"/>
              <a:t>varchar</a:t>
            </a:r>
            <a:r>
              <a:rPr kumimoji="1" lang="en-US" altLang="en-US" sz="2000" dirty="0"/>
              <a:t>(20) </a:t>
            </a:r>
            <a:r>
              <a:rPr kumimoji="1" lang="en-US" altLang="en-US" sz="2000" b="1" dirty="0"/>
              <a:t>not null,</a:t>
            </a:r>
            <a:br>
              <a:rPr kumimoji="1" lang="en-US" altLang="en-US" sz="2000" b="1" i="1" dirty="0"/>
            </a:br>
            <a:r>
              <a:rPr kumimoji="1" lang="en-US" altLang="en-US" sz="2000" b="1" i="1" dirty="0"/>
              <a:t>                             </a:t>
            </a:r>
            <a:r>
              <a:rPr kumimoji="1" lang="en-US" altLang="en-US" sz="2000" i="1" dirty="0" err="1"/>
              <a:t>dept_name</a:t>
            </a:r>
            <a:r>
              <a:rPr kumimoji="1" lang="en-US" altLang="en-US" sz="2000" i="1" dirty="0"/>
              <a:t>  </a:t>
            </a:r>
            <a:r>
              <a:rPr kumimoji="1" lang="en-US" altLang="en-US" sz="2000" b="1" dirty="0"/>
              <a:t>varchar</a:t>
            </a:r>
            <a:r>
              <a:rPr kumimoji="1" lang="en-US" altLang="en-US" sz="2000" dirty="0"/>
              <a:t>(20),</a:t>
            </a:r>
            <a:br>
              <a:rPr kumimoji="1" lang="en-US" altLang="en-US" sz="2000" dirty="0"/>
            </a:br>
            <a:r>
              <a:rPr kumimoji="1" lang="en-US" altLang="en-US" sz="2000" dirty="0"/>
              <a:t>                             </a:t>
            </a:r>
            <a:r>
              <a:rPr kumimoji="1" lang="en-US" altLang="en-US" sz="2000" i="1" dirty="0"/>
              <a:t>salary</a:t>
            </a:r>
            <a:r>
              <a:rPr kumimoji="1" lang="en-US" altLang="en-US" sz="2000" dirty="0"/>
              <a:t>           </a:t>
            </a:r>
            <a:r>
              <a:rPr kumimoji="1" lang="en-US" altLang="en-US" sz="2000" b="1" dirty="0"/>
              <a:t>numeric</a:t>
            </a:r>
            <a:r>
              <a:rPr kumimoji="1" lang="en-US" altLang="en-US" sz="2000" dirty="0"/>
              <a:t>(8,2),</a:t>
            </a:r>
            <a:br>
              <a:rPr kumimoji="1" lang="en-US" altLang="en-US" sz="2000" dirty="0"/>
            </a:br>
            <a:r>
              <a:rPr kumimoji="1" lang="en-US" altLang="en-US" sz="2000" dirty="0"/>
              <a:t>                                </a:t>
            </a:r>
            <a:r>
              <a:rPr lang="en-US" altLang="en-US" sz="2000" b="1" dirty="0"/>
              <a:t>primary key </a:t>
            </a:r>
            <a:r>
              <a:rPr kumimoji="1" lang="en-US" altLang="en-US" sz="2000" dirty="0"/>
              <a:t>(</a:t>
            </a:r>
            <a:r>
              <a:rPr lang="en-US" altLang="en-US" sz="2000" i="1" dirty="0"/>
              <a:t>ID</a:t>
            </a:r>
            <a:r>
              <a:rPr kumimoji="1" lang="en-US" altLang="en-US" sz="2000" dirty="0"/>
              <a:t>),</a:t>
            </a:r>
            <a:br>
              <a:rPr kumimoji="1" lang="en-US" altLang="en-US" sz="2000" dirty="0"/>
            </a:br>
            <a:r>
              <a:rPr kumimoji="1" lang="en-US" altLang="en-US" sz="2000" dirty="0"/>
              <a:t>                             </a:t>
            </a:r>
            <a:r>
              <a:rPr kumimoji="1" lang="en-US" altLang="en-US" sz="2000" b="1" dirty="0"/>
              <a:t>foreign key </a:t>
            </a:r>
            <a:r>
              <a:rPr kumimoji="1" lang="en-US" altLang="en-US" sz="2000" i="1" dirty="0"/>
              <a:t>(</a:t>
            </a:r>
            <a:r>
              <a:rPr kumimoji="1" lang="en-US" altLang="en-US" sz="2000" i="1" dirty="0" err="1"/>
              <a:t>dept_name</a:t>
            </a:r>
            <a:r>
              <a:rPr kumimoji="1" lang="en-US" altLang="en-US" sz="2000" dirty="0"/>
              <a:t>) </a:t>
            </a:r>
            <a:r>
              <a:rPr kumimoji="1" lang="en-US" altLang="en-US" sz="2000" b="1" dirty="0"/>
              <a:t>references </a:t>
            </a:r>
            <a:r>
              <a:rPr kumimoji="1" lang="en-US" altLang="en-US" sz="2000" i="1" dirty="0"/>
              <a:t>department</a:t>
            </a:r>
            <a:r>
              <a:rPr lang="en-US" altLang="en-US" sz="2000" i="1" dirty="0"/>
              <a:t>);</a:t>
            </a:r>
          </a:p>
          <a:p>
            <a:pPr marL="0" indent="0">
              <a:buNone/>
            </a:pPr>
            <a:endParaRPr lang="en-US" altLang="en-US" sz="2000" i="1" dirty="0"/>
          </a:p>
          <a:p>
            <a:pPr marL="0" indent="0">
              <a:buNone/>
            </a:pPr>
            <a:r>
              <a:rPr kumimoji="1" lang="en-US" altLang="en-US" sz="2000" b="1" dirty="0"/>
              <a:t>primary key </a:t>
            </a:r>
            <a:r>
              <a:rPr kumimoji="1" lang="en-US" altLang="en-US" sz="2000" dirty="0"/>
              <a:t>declaration on an attribute automatically ensures</a:t>
            </a:r>
            <a:r>
              <a:rPr kumimoji="1" lang="en-US" altLang="en-US" sz="2000" b="1" dirty="0"/>
              <a:t> not null</a:t>
            </a:r>
          </a:p>
          <a:p>
            <a:endParaRPr lang="en-IN" sz="2000" dirty="0"/>
          </a:p>
        </p:txBody>
      </p:sp>
    </p:spTree>
    <p:extLst>
      <p:ext uri="{BB962C8B-B14F-4D97-AF65-F5344CB8AC3E}">
        <p14:creationId xmlns:p14="http://schemas.microsoft.com/office/powerpoint/2010/main" val="1501962504"/>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1295400" y="22578"/>
            <a:ext cx="7416800" cy="739775"/>
          </a:xfrm>
        </p:spPr>
        <p:txBody>
          <a:bodyPr/>
          <a:lstStyle/>
          <a:p>
            <a:r>
              <a:rPr lang="en-US" sz="3600" dirty="0">
                <a:solidFill>
                  <a:schemeClr val="bg1"/>
                </a:solidFill>
              </a:rPr>
              <a:t>And a Few More Relation Definitions</a:t>
            </a:r>
            <a:endParaRPr lang="en-IN" sz="3600"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pPr>
              <a:lnSpc>
                <a:spcPct val="90000"/>
              </a:lnSpc>
              <a:spcBef>
                <a:spcPct val="0"/>
              </a:spcBef>
            </a:pPr>
            <a:r>
              <a:rPr lang="en-US" altLang="en-US" sz="1800" b="1" dirty="0"/>
              <a:t>create table</a:t>
            </a:r>
            <a:r>
              <a:rPr lang="en-US" altLang="en-US" sz="1800" dirty="0"/>
              <a:t> </a:t>
            </a:r>
            <a:r>
              <a:rPr lang="en-US" altLang="en-US" sz="1800" i="1" dirty="0"/>
              <a:t>student</a:t>
            </a:r>
            <a:r>
              <a:rPr lang="en-US" altLang="en-US" sz="1800" dirty="0"/>
              <a:t> (</a:t>
            </a:r>
            <a:br>
              <a:rPr lang="en-US" altLang="en-US" sz="1800" dirty="0"/>
            </a:br>
            <a:r>
              <a:rPr lang="en-US" altLang="en-US" sz="1800" dirty="0"/>
              <a:t>        </a:t>
            </a:r>
            <a:r>
              <a:rPr lang="en-US" altLang="en-US" sz="1800" i="1" dirty="0"/>
              <a:t>ID</a:t>
            </a:r>
            <a:r>
              <a:rPr lang="en-US" altLang="en-US" sz="1800" dirty="0"/>
              <a:t>                    </a:t>
            </a:r>
            <a:r>
              <a:rPr lang="en-US" altLang="en-US" sz="1800" b="1" dirty="0"/>
              <a:t>varchar</a:t>
            </a:r>
            <a:r>
              <a:rPr lang="en-US" altLang="en-US" sz="1800" dirty="0"/>
              <a:t>(5),</a:t>
            </a:r>
            <a:br>
              <a:rPr lang="en-US" altLang="en-US" sz="1800" dirty="0"/>
            </a:br>
            <a:r>
              <a:rPr lang="en-US" altLang="en-US" sz="1800" dirty="0"/>
              <a:t>        </a:t>
            </a:r>
            <a:r>
              <a:rPr lang="en-US" altLang="en-US" sz="1800" i="1" dirty="0"/>
              <a:t>name</a:t>
            </a:r>
            <a:r>
              <a:rPr lang="en-US" altLang="en-US" sz="1800" dirty="0"/>
              <a:t>               </a:t>
            </a:r>
            <a:r>
              <a:rPr lang="en-US" altLang="en-US" sz="1800" b="1" dirty="0"/>
              <a:t>varchar</a:t>
            </a:r>
            <a:r>
              <a:rPr lang="en-US" altLang="en-US" sz="1800" dirty="0"/>
              <a:t>(20) not null,</a:t>
            </a:r>
            <a:br>
              <a:rPr lang="en-US" altLang="en-US" sz="1800" dirty="0"/>
            </a:br>
            <a:r>
              <a:rPr lang="en-US" altLang="en-US" sz="1800" dirty="0"/>
              <a:t>        </a:t>
            </a:r>
            <a:r>
              <a:rPr lang="en-US" altLang="en-US" sz="1800" i="1" dirty="0" err="1"/>
              <a:t>dept_name</a:t>
            </a:r>
            <a:r>
              <a:rPr lang="en-US" altLang="en-US" sz="1800" dirty="0"/>
              <a:t>      </a:t>
            </a:r>
            <a:r>
              <a:rPr lang="en-US" altLang="en-US" sz="1800" b="1" dirty="0"/>
              <a:t>varchar</a:t>
            </a:r>
            <a:r>
              <a:rPr lang="en-US" altLang="en-US" sz="1800" dirty="0"/>
              <a:t>(20),</a:t>
            </a:r>
            <a:br>
              <a:rPr lang="en-US" altLang="en-US" sz="1800" dirty="0"/>
            </a:br>
            <a:r>
              <a:rPr lang="en-US" altLang="en-US" sz="1800" dirty="0"/>
              <a:t>        </a:t>
            </a:r>
            <a:r>
              <a:rPr lang="en-US" altLang="en-US" sz="1800" i="1" dirty="0" err="1"/>
              <a:t>tot_cred</a:t>
            </a:r>
            <a:r>
              <a:rPr lang="en-US" altLang="en-US" sz="1800" dirty="0"/>
              <a:t>           </a:t>
            </a:r>
            <a:r>
              <a:rPr lang="en-US" altLang="en-US" sz="1800" b="1" dirty="0"/>
              <a:t>numeric</a:t>
            </a:r>
            <a:r>
              <a:rPr lang="en-US" altLang="en-US" sz="1800" dirty="0"/>
              <a:t>(3,0),</a:t>
            </a:r>
            <a:br>
              <a:rPr lang="en-US" altLang="en-US" sz="1800" dirty="0"/>
            </a:br>
            <a:r>
              <a:rPr lang="en-US" altLang="en-US" sz="1800" dirty="0"/>
              <a:t>        </a:t>
            </a:r>
            <a:r>
              <a:rPr lang="en-US" altLang="en-US" sz="1800" b="1" dirty="0"/>
              <a:t>primary key </a:t>
            </a:r>
            <a:r>
              <a:rPr lang="en-US" altLang="en-US" sz="1800" i="1" dirty="0"/>
              <a:t>(ID),</a:t>
            </a:r>
          </a:p>
          <a:p>
            <a:pPr>
              <a:lnSpc>
                <a:spcPct val="90000"/>
              </a:lnSpc>
              <a:spcBef>
                <a:spcPct val="0"/>
              </a:spcBef>
              <a:buFont typeface="Monotype Sorts" pitchFamily="2" charset="2"/>
              <a:buNone/>
            </a:pPr>
            <a:r>
              <a:rPr lang="en-US" altLang="en-US" sz="1800" b="1" dirty="0"/>
              <a:t>             foreign key </a:t>
            </a:r>
            <a:r>
              <a:rPr lang="en-US" altLang="en-US" sz="1800" i="1" dirty="0"/>
              <a:t>(</a:t>
            </a:r>
            <a:r>
              <a:rPr lang="en-US" altLang="en-US" sz="1800" i="1" dirty="0" err="1"/>
              <a:t>dept_name</a:t>
            </a:r>
            <a:r>
              <a:rPr lang="en-US" altLang="en-US" sz="1800" dirty="0"/>
              <a:t>) </a:t>
            </a:r>
            <a:r>
              <a:rPr lang="en-US" altLang="en-US" sz="1800" b="1" dirty="0"/>
              <a:t>references </a:t>
            </a:r>
            <a:r>
              <a:rPr lang="en-US" altLang="en-US" sz="1800" i="1" dirty="0"/>
              <a:t>department</a:t>
            </a:r>
            <a:r>
              <a:rPr lang="en-US" altLang="en-US" sz="1800" dirty="0"/>
              <a:t>);</a:t>
            </a:r>
          </a:p>
          <a:p>
            <a:pPr>
              <a:lnSpc>
                <a:spcPct val="90000"/>
              </a:lnSpc>
              <a:buFont typeface="Monotype Sorts" pitchFamily="2" charset="2"/>
              <a:buNone/>
            </a:pPr>
            <a:endParaRPr lang="en-US" altLang="en-US" sz="1800" dirty="0"/>
          </a:p>
          <a:p>
            <a:pPr>
              <a:lnSpc>
                <a:spcPct val="90000"/>
              </a:lnSpc>
              <a:spcBef>
                <a:spcPct val="0"/>
              </a:spcBef>
            </a:pPr>
            <a:r>
              <a:rPr lang="en-US" altLang="en-US" sz="1800" b="1" dirty="0"/>
              <a:t>create table</a:t>
            </a:r>
            <a:r>
              <a:rPr lang="en-US" altLang="en-US" sz="1800" dirty="0"/>
              <a:t> </a:t>
            </a:r>
            <a:r>
              <a:rPr lang="en-US" altLang="en-US" sz="1800" i="1" dirty="0"/>
              <a:t>takes</a:t>
            </a:r>
            <a:r>
              <a:rPr lang="en-US" altLang="en-US" sz="1800" dirty="0"/>
              <a:t> (</a:t>
            </a:r>
            <a:br>
              <a:rPr lang="en-US" altLang="en-US" sz="1800" dirty="0"/>
            </a:br>
            <a:r>
              <a:rPr lang="en-US" altLang="en-US" sz="1800" dirty="0"/>
              <a:t>        </a:t>
            </a:r>
            <a:r>
              <a:rPr lang="en-US" altLang="en-US" sz="1800" i="1" dirty="0"/>
              <a:t>ID</a:t>
            </a:r>
            <a:r>
              <a:rPr lang="en-US" altLang="en-US" sz="1800" dirty="0"/>
              <a:t>                   </a:t>
            </a:r>
            <a:r>
              <a:rPr lang="en-US" altLang="en-US" sz="1800" b="1" dirty="0"/>
              <a:t>varchar</a:t>
            </a:r>
            <a:r>
              <a:rPr lang="en-US" altLang="en-US" sz="1800" dirty="0"/>
              <a:t>(5),</a:t>
            </a:r>
            <a:br>
              <a:rPr lang="en-US" altLang="en-US" sz="1800" dirty="0"/>
            </a:br>
            <a:r>
              <a:rPr lang="en-US" altLang="en-US" sz="1800" dirty="0"/>
              <a:t>        </a:t>
            </a:r>
            <a:r>
              <a:rPr lang="en-US" altLang="en-US" sz="1800" i="1" dirty="0" err="1"/>
              <a:t>course_id</a:t>
            </a:r>
            <a:r>
              <a:rPr lang="en-US" altLang="en-US" sz="1800" dirty="0"/>
              <a:t>       </a:t>
            </a:r>
            <a:r>
              <a:rPr lang="en-US" altLang="en-US" sz="1800" b="1" dirty="0"/>
              <a:t>varchar</a:t>
            </a:r>
            <a:r>
              <a:rPr lang="en-US" altLang="en-US" sz="1800" dirty="0"/>
              <a:t>(8),</a:t>
            </a:r>
            <a:br>
              <a:rPr lang="en-US" altLang="en-US" sz="1800" dirty="0"/>
            </a:br>
            <a:r>
              <a:rPr lang="en-US" altLang="en-US" sz="1800" dirty="0"/>
              <a:t>        </a:t>
            </a:r>
            <a:r>
              <a:rPr lang="en-US" altLang="en-US" sz="1800" i="1" dirty="0" err="1"/>
              <a:t>sec_id</a:t>
            </a:r>
            <a:r>
              <a:rPr lang="en-US" altLang="en-US" sz="1800" dirty="0"/>
              <a:t>            </a:t>
            </a:r>
            <a:r>
              <a:rPr lang="en-US" altLang="en-US" sz="1800" b="1" dirty="0"/>
              <a:t>varchar</a:t>
            </a:r>
            <a:r>
              <a:rPr lang="en-US" altLang="en-US" sz="1800" dirty="0"/>
              <a:t>(8),</a:t>
            </a:r>
            <a:br>
              <a:rPr lang="en-US" altLang="en-US" sz="1800" dirty="0"/>
            </a:br>
            <a:r>
              <a:rPr lang="en-US" altLang="en-US" sz="1800" dirty="0"/>
              <a:t>        </a:t>
            </a:r>
            <a:r>
              <a:rPr lang="en-US" altLang="en-US" sz="1800" i="1" dirty="0"/>
              <a:t>semester</a:t>
            </a:r>
            <a:r>
              <a:rPr lang="en-US" altLang="en-US" sz="1800" dirty="0"/>
              <a:t>        </a:t>
            </a:r>
            <a:r>
              <a:rPr lang="en-US" altLang="en-US" sz="1800" b="1" dirty="0"/>
              <a:t>varchar</a:t>
            </a:r>
            <a:r>
              <a:rPr lang="en-US" altLang="en-US" sz="1800" dirty="0"/>
              <a:t>(6),</a:t>
            </a:r>
            <a:br>
              <a:rPr lang="en-US" altLang="en-US" sz="1800" dirty="0"/>
            </a:br>
            <a:r>
              <a:rPr lang="en-US" altLang="en-US" sz="1800" dirty="0"/>
              <a:t>        </a:t>
            </a:r>
            <a:r>
              <a:rPr lang="en-US" altLang="en-US" sz="1800" i="1" dirty="0"/>
              <a:t>year</a:t>
            </a:r>
            <a:r>
              <a:rPr lang="en-US" altLang="en-US" sz="1800" dirty="0"/>
              <a:t>                </a:t>
            </a:r>
            <a:r>
              <a:rPr lang="en-US" altLang="en-US" sz="1800" b="1" dirty="0"/>
              <a:t>numeric</a:t>
            </a:r>
            <a:r>
              <a:rPr lang="en-US" altLang="en-US" sz="1800" dirty="0"/>
              <a:t>(4,0),</a:t>
            </a:r>
            <a:br>
              <a:rPr lang="en-US" altLang="en-US" sz="1800" dirty="0"/>
            </a:br>
            <a:r>
              <a:rPr lang="en-US" altLang="en-US" sz="1800" dirty="0"/>
              <a:t>        </a:t>
            </a:r>
            <a:r>
              <a:rPr lang="en-US" altLang="en-US" sz="1800" i="1" dirty="0"/>
              <a:t>grade</a:t>
            </a:r>
            <a:r>
              <a:rPr lang="en-US" altLang="en-US" sz="1800" dirty="0"/>
              <a:t>              </a:t>
            </a:r>
            <a:r>
              <a:rPr lang="en-US" altLang="en-US" sz="1800" b="1" dirty="0"/>
              <a:t>varchar</a:t>
            </a:r>
            <a:r>
              <a:rPr lang="en-US" altLang="en-US" sz="1800" dirty="0"/>
              <a:t>(2), </a:t>
            </a:r>
          </a:p>
          <a:p>
            <a:pPr>
              <a:lnSpc>
                <a:spcPct val="90000"/>
              </a:lnSpc>
              <a:spcBef>
                <a:spcPct val="0"/>
              </a:spcBef>
              <a:buFont typeface="Monotype Sorts" pitchFamily="2" charset="2"/>
              <a:buNone/>
            </a:pPr>
            <a:r>
              <a:rPr lang="en-US" altLang="en-US" sz="1800" b="1" dirty="0"/>
              <a:t>             primary key </a:t>
            </a:r>
            <a:r>
              <a:rPr lang="en-US" altLang="en-US" sz="1800" i="1" dirty="0"/>
              <a:t>(ID, </a:t>
            </a:r>
            <a:r>
              <a:rPr lang="en-US" altLang="en-US" sz="1800" i="1" dirty="0" err="1"/>
              <a:t>course_id</a:t>
            </a:r>
            <a:r>
              <a:rPr lang="en-US" altLang="en-US" sz="1800" i="1" dirty="0"/>
              <a:t>, </a:t>
            </a:r>
            <a:r>
              <a:rPr lang="en-US" altLang="en-US" sz="1800" i="1" dirty="0" err="1"/>
              <a:t>sec_id</a:t>
            </a:r>
            <a:r>
              <a:rPr lang="en-US" altLang="en-US" sz="1800" i="1" dirty="0"/>
              <a:t>, semester, year)</a:t>
            </a:r>
            <a:r>
              <a:rPr lang="en-US" altLang="en-US" sz="1800" dirty="0"/>
              <a:t> ,</a:t>
            </a:r>
          </a:p>
          <a:p>
            <a:pPr>
              <a:lnSpc>
                <a:spcPct val="90000"/>
              </a:lnSpc>
              <a:spcBef>
                <a:spcPct val="0"/>
              </a:spcBef>
              <a:buFont typeface="Monotype Sorts" pitchFamily="2" charset="2"/>
              <a:buNone/>
            </a:pPr>
            <a:r>
              <a:rPr lang="en-US" altLang="en-US" sz="1800" b="1" dirty="0"/>
              <a:t>             foreign key </a:t>
            </a:r>
            <a:r>
              <a:rPr lang="en-US" altLang="en-US" sz="1800" dirty="0"/>
              <a:t>(</a:t>
            </a:r>
            <a:r>
              <a:rPr lang="en-US" altLang="en-US" sz="1800" i="1" dirty="0"/>
              <a:t>ID</a:t>
            </a:r>
            <a:r>
              <a:rPr lang="en-US" altLang="en-US" sz="1800" dirty="0"/>
              <a:t>) </a:t>
            </a:r>
            <a:r>
              <a:rPr lang="en-US" altLang="en-US" sz="1800" b="1" dirty="0"/>
              <a:t>references </a:t>
            </a:r>
            <a:r>
              <a:rPr lang="en-US" altLang="en-US" sz="1800" b="1" i="1" dirty="0"/>
              <a:t> </a:t>
            </a:r>
            <a:r>
              <a:rPr lang="en-US" altLang="en-US" sz="1800" i="1" dirty="0"/>
              <a:t>student,</a:t>
            </a:r>
            <a:br>
              <a:rPr lang="en-US" altLang="en-US" sz="1800" dirty="0"/>
            </a:br>
            <a:r>
              <a:rPr lang="en-US" altLang="en-US" sz="1800" dirty="0"/>
              <a:t>        </a:t>
            </a:r>
            <a:r>
              <a:rPr lang="en-US" altLang="en-US" sz="1800" b="1" dirty="0"/>
              <a:t>foreign key </a:t>
            </a:r>
            <a:r>
              <a:rPr lang="en-US" altLang="en-US" sz="1800" dirty="0"/>
              <a:t>(</a:t>
            </a:r>
            <a:r>
              <a:rPr lang="en-US" altLang="en-US" sz="1800" i="1" dirty="0" err="1"/>
              <a:t>course_id</a:t>
            </a:r>
            <a:r>
              <a:rPr lang="en-US" altLang="en-US" sz="1800" i="1" dirty="0"/>
              <a:t>, </a:t>
            </a:r>
            <a:r>
              <a:rPr lang="en-US" altLang="en-US" sz="1800" i="1" dirty="0" err="1"/>
              <a:t>sec_id</a:t>
            </a:r>
            <a:r>
              <a:rPr lang="en-US" altLang="en-US" sz="1800" i="1" dirty="0"/>
              <a:t>, semester, year</a:t>
            </a:r>
            <a:r>
              <a:rPr lang="en-US" altLang="en-US" sz="1800" dirty="0"/>
              <a:t>) </a:t>
            </a:r>
            <a:r>
              <a:rPr lang="en-US" altLang="en-US" sz="1800" b="1" dirty="0"/>
              <a:t>references </a:t>
            </a:r>
            <a:r>
              <a:rPr lang="en-US" altLang="en-US" sz="1800" i="1" dirty="0"/>
              <a:t>section</a:t>
            </a:r>
            <a:r>
              <a:rPr lang="en-US" altLang="en-US" sz="1800" dirty="0"/>
              <a:t>);</a:t>
            </a:r>
          </a:p>
          <a:p>
            <a:pPr lvl="1">
              <a:lnSpc>
                <a:spcPct val="90000"/>
              </a:lnSpc>
            </a:pPr>
            <a:r>
              <a:rPr lang="en-US" altLang="en-US" sz="1800" dirty="0"/>
              <a:t>Note: </a:t>
            </a:r>
            <a:r>
              <a:rPr lang="en-US" altLang="en-US" sz="1800" i="1" dirty="0" err="1"/>
              <a:t>sec_id</a:t>
            </a:r>
            <a:r>
              <a:rPr lang="en-US" altLang="en-US" sz="1800" dirty="0"/>
              <a:t> can be dropped from primary key above, to ensure a student cannot be registered for two sections of the same course in the same semester</a:t>
            </a:r>
          </a:p>
          <a:p>
            <a:pPr>
              <a:lnSpc>
                <a:spcPct val="90000"/>
              </a:lnSpc>
            </a:pPr>
            <a:endParaRPr lang="en-US" altLang="en-US" sz="1800" dirty="0"/>
          </a:p>
          <a:p>
            <a:endParaRPr lang="en-IN" sz="1800" dirty="0"/>
          </a:p>
        </p:txBody>
      </p:sp>
    </p:spTree>
    <p:extLst>
      <p:ext uri="{BB962C8B-B14F-4D97-AF65-F5344CB8AC3E}">
        <p14:creationId xmlns:p14="http://schemas.microsoft.com/office/powerpoint/2010/main" val="1443517358"/>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482600" y="22578"/>
            <a:ext cx="8229600" cy="739775"/>
          </a:xfrm>
        </p:spPr>
        <p:txBody>
          <a:bodyPr/>
          <a:lstStyle/>
          <a:p>
            <a:r>
              <a:rPr lang="en-US" dirty="0">
                <a:solidFill>
                  <a:schemeClr val="bg1"/>
                </a:solidFill>
              </a:rPr>
              <a:t>And more still</a:t>
            </a:r>
            <a:endParaRPr lang="en-IN"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r>
              <a:rPr lang="en-US" altLang="en-US" sz="2200" b="1" dirty="0"/>
              <a:t>create table</a:t>
            </a:r>
            <a:r>
              <a:rPr lang="en-US" altLang="en-US" sz="2200" dirty="0"/>
              <a:t> </a:t>
            </a:r>
            <a:r>
              <a:rPr lang="en-US" altLang="en-US" sz="2200" i="1" dirty="0"/>
              <a:t>course</a:t>
            </a:r>
            <a:r>
              <a:rPr lang="en-US" altLang="en-US" sz="2200" dirty="0"/>
              <a:t> (</a:t>
            </a:r>
            <a:br>
              <a:rPr lang="en-US" altLang="en-US" sz="2200" dirty="0"/>
            </a:br>
            <a:r>
              <a:rPr lang="en-US" altLang="en-US" sz="2200" dirty="0"/>
              <a:t>        </a:t>
            </a:r>
            <a:r>
              <a:rPr lang="en-US" altLang="en-US" sz="2200" i="1" dirty="0" err="1"/>
              <a:t>course_id</a:t>
            </a:r>
            <a:r>
              <a:rPr lang="en-US" altLang="en-US" sz="2200" dirty="0"/>
              <a:t>        </a:t>
            </a:r>
            <a:r>
              <a:rPr lang="en-US" altLang="en-US" sz="2200" b="1" dirty="0"/>
              <a:t>varchar</a:t>
            </a:r>
            <a:r>
              <a:rPr lang="en-US" altLang="en-US" sz="2200" dirty="0"/>
              <a:t>(8),</a:t>
            </a:r>
            <a:br>
              <a:rPr lang="en-US" altLang="en-US" sz="2200" dirty="0"/>
            </a:br>
            <a:r>
              <a:rPr lang="en-US" altLang="en-US" sz="2200" dirty="0"/>
              <a:t>        </a:t>
            </a:r>
            <a:r>
              <a:rPr lang="en-US" altLang="en-US" sz="2200" i="1" dirty="0"/>
              <a:t>title</a:t>
            </a:r>
            <a:r>
              <a:rPr lang="en-US" altLang="en-US" sz="2200" dirty="0"/>
              <a:t>                  </a:t>
            </a:r>
            <a:r>
              <a:rPr lang="en-US" altLang="en-US" sz="2200" b="1" dirty="0"/>
              <a:t>varchar(</a:t>
            </a:r>
            <a:r>
              <a:rPr lang="en-US" altLang="en-US" sz="2200" dirty="0"/>
              <a:t>50),</a:t>
            </a:r>
            <a:br>
              <a:rPr lang="en-US" altLang="en-US" sz="2200" dirty="0"/>
            </a:br>
            <a:r>
              <a:rPr lang="en-US" altLang="en-US" sz="2200" dirty="0"/>
              <a:t>        </a:t>
            </a:r>
            <a:r>
              <a:rPr lang="en-US" altLang="en-US" sz="2200" i="1" dirty="0" err="1"/>
              <a:t>dept_name</a:t>
            </a:r>
            <a:r>
              <a:rPr lang="en-US" altLang="en-US" sz="2200" dirty="0"/>
              <a:t>      </a:t>
            </a:r>
            <a:r>
              <a:rPr lang="en-US" altLang="en-US" sz="2200" b="1" dirty="0"/>
              <a:t>varchar</a:t>
            </a:r>
            <a:r>
              <a:rPr lang="en-US" altLang="en-US" sz="2200" dirty="0"/>
              <a:t>(20),</a:t>
            </a:r>
            <a:br>
              <a:rPr lang="en-US" altLang="en-US" sz="2200" dirty="0"/>
            </a:br>
            <a:r>
              <a:rPr lang="en-US" altLang="en-US" sz="2200" dirty="0"/>
              <a:t>        </a:t>
            </a:r>
            <a:r>
              <a:rPr lang="en-US" altLang="en-US" sz="2200" i="1" dirty="0"/>
              <a:t>credits</a:t>
            </a:r>
            <a:r>
              <a:rPr lang="en-US" altLang="en-US" sz="2200" dirty="0"/>
              <a:t>             </a:t>
            </a:r>
            <a:r>
              <a:rPr lang="en-US" altLang="en-US" sz="2200" b="1" dirty="0"/>
              <a:t>numeric</a:t>
            </a:r>
            <a:r>
              <a:rPr lang="en-US" altLang="en-US" sz="2200" dirty="0"/>
              <a:t>(2,0),</a:t>
            </a:r>
          </a:p>
          <a:p>
            <a:pPr>
              <a:spcBef>
                <a:spcPct val="0"/>
              </a:spcBef>
              <a:buFont typeface="Monotype Sorts" pitchFamily="2" charset="2"/>
              <a:buNone/>
            </a:pPr>
            <a:r>
              <a:rPr lang="en-US" altLang="en-US" sz="2200" dirty="0"/>
              <a:t>             </a:t>
            </a:r>
            <a:r>
              <a:rPr lang="en-US" altLang="en-US" sz="2200" b="1" dirty="0"/>
              <a:t>primary key </a:t>
            </a:r>
            <a:r>
              <a:rPr lang="en-US" altLang="en-US" sz="2200" i="1" dirty="0"/>
              <a:t>(</a:t>
            </a:r>
            <a:r>
              <a:rPr lang="en-US" altLang="en-US" sz="2200" i="1" dirty="0" err="1"/>
              <a:t>course_id</a:t>
            </a:r>
            <a:r>
              <a:rPr lang="en-US" altLang="en-US" sz="2200" i="1" dirty="0"/>
              <a:t>),</a:t>
            </a:r>
          </a:p>
          <a:p>
            <a:pPr>
              <a:spcBef>
                <a:spcPct val="0"/>
              </a:spcBef>
              <a:buFont typeface="Monotype Sorts" pitchFamily="2" charset="2"/>
              <a:buNone/>
            </a:pPr>
            <a:r>
              <a:rPr lang="en-US" altLang="en-US" sz="2200" b="1" dirty="0"/>
              <a:t>     </a:t>
            </a:r>
            <a:r>
              <a:rPr lang="en-US" altLang="en-US" sz="2200" dirty="0"/>
              <a:t>        </a:t>
            </a:r>
            <a:r>
              <a:rPr lang="en-US" altLang="en-US" sz="2200" b="1" dirty="0"/>
              <a:t>foreign key </a:t>
            </a:r>
            <a:r>
              <a:rPr lang="en-US" altLang="en-US" sz="2200" i="1" dirty="0"/>
              <a:t>(</a:t>
            </a:r>
            <a:r>
              <a:rPr lang="en-US" altLang="en-US" sz="2200" i="1" dirty="0" err="1"/>
              <a:t>dept_name</a:t>
            </a:r>
            <a:r>
              <a:rPr lang="en-US" altLang="en-US" sz="2200" dirty="0"/>
              <a:t>) </a:t>
            </a:r>
            <a:r>
              <a:rPr lang="en-US" altLang="en-US" sz="2200" b="1" dirty="0"/>
              <a:t>references </a:t>
            </a:r>
            <a:r>
              <a:rPr lang="en-US" altLang="en-US" sz="2200" i="1" dirty="0"/>
              <a:t>department</a:t>
            </a:r>
            <a:r>
              <a:rPr lang="en-US" altLang="en-US" sz="2200" dirty="0"/>
              <a:t>);</a:t>
            </a:r>
          </a:p>
          <a:p>
            <a:endParaRPr lang="en-US" altLang="en-US" sz="2200" dirty="0"/>
          </a:p>
          <a:p>
            <a:endParaRPr lang="en-IN" sz="2200" dirty="0"/>
          </a:p>
        </p:txBody>
      </p:sp>
    </p:spTree>
    <p:extLst>
      <p:ext uri="{BB962C8B-B14F-4D97-AF65-F5344CB8AC3E}">
        <p14:creationId xmlns:p14="http://schemas.microsoft.com/office/powerpoint/2010/main" val="61820409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914400" y="-152400"/>
            <a:ext cx="8229600" cy="1143000"/>
          </a:xfrm>
          <a:noFill/>
          <a:ln/>
        </p:spPr>
        <p:txBody>
          <a:bodyPr lIns="92075" tIns="46038" rIns="92075" bIns="46038" anchor="ctr"/>
          <a:lstStyle/>
          <a:p>
            <a:r>
              <a:rPr lang="en-US" dirty="0">
                <a:solidFill>
                  <a:srgbClr val="FFFF00"/>
                </a:solidFill>
                <a:latin typeface="Times New Roman" pitchFamily="18" charset="0"/>
              </a:rPr>
              <a:t>Why Constraints?</a:t>
            </a:r>
          </a:p>
        </p:txBody>
      </p:sp>
      <p:sp>
        <p:nvSpPr>
          <p:cNvPr id="309251" name="Rectangle 3"/>
          <p:cNvSpPr>
            <a:spLocks noGrp="1" noChangeArrowheads="1"/>
          </p:cNvSpPr>
          <p:nvPr>
            <p:ph type="body" idx="1"/>
          </p:nvPr>
        </p:nvSpPr>
        <p:spPr>
          <a:xfrm>
            <a:off x="534988" y="1511300"/>
            <a:ext cx="8051800" cy="4748213"/>
          </a:xfrm>
          <a:noFill/>
          <a:ln/>
        </p:spPr>
        <p:txBody>
          <a:bodyPr lIns="92075" tIns="46038" rIns="92075" bIns="46038"/>
          <a:lstStyle/>
          <a:p>
            <a:r>
              <a:rPr lang="en-US" sz="2400" dirty="0">
                <a:latin typeface="Times New Roman" pitchFamily="18" charset="0"/>
              </a:rPr>
              <a:t>Make tasks of application programmers easier:</a:t>
            </a:r>
          </a:p>
          <a:p>
            <a:pPr lvl="1"/>
            <a:r>
              <a:rPr lang="en-US" sz="2400" dirty="0">
                <a:latin typeface="Times New Roman" pitchFamily="18" charset="0"/>
              </a:rPr>
              <a:t>If DBMS guarantees account &gt;=0, then debit application  programmers do not worry about overdrawn accounts. </a:t>
            </a:r>
            <a:endParaRPr lang="en-US" sz="2400" b="1" dirty="0">
              <a:latin typeface="Times New Roman" pitchFamily="18" charset="0"/>
            </a:endParaRPr>
          </a:p>
          <a:p>
            <a:r>
              <a:rPr lang="en-US" sz="2400" dirty="0">
                <a:latin typeface="Times New Roman" pitchFamily="18" charset="0"/>
              </a:rPr>
              <a:t>Enable us to identify redundancy in schemas:</a:t>
            </a:r>
          </a:p>
          <a:p>
            <a:pPr lvl="1"/>
            <a:r>
              <a:rPr lang="en-US" sz="2000" dirty="0">
                <a:latin typeface="Times New Roman" pitchFamily="18" charset="0"/>
              </a:rPr>
              <a:t>Help in database design</a:t>
            </a:r>
          </a:p>
          <a:p>
            <a:pPr lvl="1"/>
            <a:r>
              <a:rPr lang="en-US" sz="2000" dirty="0">
                <a:latin typeface="Times New Roman" pitchFamily="18" charset="0"/>
              </a:rPr>
              <a:t>E.g., if we know course names are unique, then we may not need another “course id” attribute</a:t>
            </a:r>
          </a:p>
          <a:p>
            <a:r>
              <a:rPr lang="en-US" sz="2400" dirty="0">
                <a:latin typeface="Times New Roman" pitchFamily="18" charset="0"/>
              </a:rPr>
              <a:t>Help the DBMS in query processing.</a:t>
            </a:r>
          </a:p>
          <a:p>
            <a:pPr lvl="1"/>
            <a:r>
              <a:rPr lang="en-US" sz="2000" dirty="0">
                <a:latin typeface="Times New Roman" pitchFamily="18" charset="0"/>
              </a:rPr>
              <a:t>They can help the query optimizer choose a good execution plan</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482600" y="22578"/>
            <a:ext cx="8229600" cy="739775"/>
          </a:xfrm>
        </p:spPr>
        <p:txBody>
          <a:bodyPr/>
          <a:lstStyle/>
          <a:p>
            <a:r>
              <a:rPr lang="en-US" dirty="0">
                <a:solidFill>
                  <a:schemeClr val="bg1"/>
                </a:solidFill>
              </a:rPr>
              <a:t>Updates to tables</a:t>
            </a:r>
            <a:endParaRPr lang="en-IN"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pPr>
              <a:lnSpc>
                <a:spcPct val="90000"/>
              </a:lnSpc>
              <a:tabLst>
                <a:tab pos="2232025" algn="l"/>
              </a:tabLst>
            </a:pPr>
            <a:r>
              <a:rPr lang="en-US" altLang="en-US" sz="2000" b="1" dirty="0">
                <a:solidFill>
                  <a:srgbClr val="000099"/>
                </a:solidFill>
              </a:rPr>
              <a:t>Insert  </a:t>
            </a:r>
            <a:endParaRPr lang="en-US" altLang="en-US" sz="2000" dirty="0"/>
          </a:p>
          <a:p>
            <a:pPr lvl="1">
              <a:lnSpc>
                <a:spcPct val="90000"/>
              </a:lnSpc>
              <a:tabLst>
                <a:tab pos="2232025" algn="l"/>
              </a:tabLst>
            </a:pPr>
            <a:r>
              <a:rPr lang="en-US" altLang="en-US" sz="2000" b="1" dirty="0"/>
              <a:t>insert into </a:t>
            </a:r>
            <a:r>
              <a:rPr lang="en-US" altLang="en-US" sz="2000" i="1" dirty="0"/>
              <a:t>instructor </a:t>
            </a:r>
            <a:r>
              <a:rPr lang="en-US" altLang="en-US" sz="2000" b="1" dirty="0"/>
              <a:t>values </a:t>
            </a:r>
            <a:r>
              <a:rPr lang="en-US" altLang="en-US" sz="2000" dirty="0"/>
              <a:t>(‘10211’, ’Smith’, ’Biology’, 66000);</a:t>
            </a:r>
          </a:p>
          <a:p>
            <a:pPr>
              <a:lnSpc>
                <a:spcPct val="90000"/>
              </a:lnSpc>
              <a:tabLst>
                <a:tab pos="2232025" algn="l"/>
              </a:tabLst>
            </a:pPr>
            <a:r>
              <a:rPr lang="en-US" altLang="en-US" sz="2000" b="1" dirty="0">
                <a:solidFill>
                  <a:srgbClr val="000099"/>
                </a:solidFill>
              </a:rPr>
              <a:t>Delete </a:t>
            </a:r>
          </a:p>
          <a:p>
            <a:pPr lvl="1">
              <a:lnSpc>
                <a:spcPct val="90000"/>
              </a:lnSpc>
              <a:tabLst>
                <a:tab pos="2232025" algn="l"/>
              </a:tabLst>
            </a:pPr>
            <a:r>
              <a:rPr lang="en-US" altLang="en-US" sz="2000" b="1" dirty="0">
                <a:solidFill>
                  <a:srgbClr val="000099"/>
                </a:solidFill>
              </a:rPr>
              <a:t> </a:t>
            </a:r>
            <a:r>
              <a:rPr lang="en-US" altLang="en-US" sz="2000" dirty="0"/>
              <a:t>Remove all tuples from the </a:t>
            </a:r>
            <a:r>
              <a:rPr lang="en-US" altLang="en-US" sz="2000" i="1" dirty="0"/>
              <a:t>student</a:t>
            </a:r>
            <a:r>
              <a:rPr lang="en-US" altLang="en-US" sz="2000" dirty="0"/>
              <a:t> relation</a:t>
            </a:r>
          </a:p>
          <a:p>
            <a:pPr lvl="2">
              <a:lnSpc>
                <a:spcPct val="90000"/>
              </a:lnSpc>
              <a:tabLst>
                <a:tab pos="2232025" algn="l"/>
              </a:tabLst>
            </a:pPr>
            <a:r>
              <a:rPr lang="en-US" altLang="en-US" sz="2000" b="1" dirty="0"/>
              <a:t>delete from </a:t>
            </a:r>
            <a:r>
              <a:rPr lang="en-US" altLang="en-US" sz="2000" i="1" dirty="0"/>
              <a:t>student  </a:t>
            </a:r>
          </a:p>
          <a:p>
            <a:pPr>
              <a:lnSpc>
                <a:spcPct val="90000"/>
              </a:lnSpc>
              <a:tabLst>
                <a:tab pos="2232025" algn="l"/>
              </a:tabLst>
            </a:pPr>
            <a:r>
              <a:rPr lang="en-US" altLang="en-US" sz="2000" b="1" dirty="0">
                <a:solidFill>
                  <a:srgbClr val="000099"/>
                </a:solidFill>
              </a:rPr>
              <a:t>Drop Table</a:t>
            </a:r>
          </a:p>
          <a:p>
            <a:pPr lvl="1">
              <a:lnSpc>
                <a:spcPct val="90000"/>
              </a:lnSpc>
              <a:tabLst>
                <a:tab pos="2232025" algn="l"/>
              </a:tabLst>
            </a:pPr>
            <a:r>
              <a:rPr lang="en-US" altLang="en-US" sz="2000" b="1" dirty="0"/>
              <a:t>drop table </a:t>
            </a:r>
            <a:r>
              <a:rPr lang="en-US" altLang="en-US" sz="2000" i="1" dirty="0"/>
              <a:t>r</a:t>
            </a:r>
          </a:p>
          <a:p>
            <a:pPr>
              <a:lnSpc>
                <a:spcPct val="90000"/>
              </a:lnSpc>
              <a:tabLst>
                <a:tab pos="2232025" algn="l"/>
              </a:tabLst>
            </a:pPr>
            <a:r>
              <a:rPr lang="en-US" altLang="en-US" sz="2000" b="1" dirty="0">
                <a:solidFill>
                  <a:srgbClr val="000099"/>
                </a:solidFill>
              </a:rPr>
              <a:t>Alter </a:t>
            </a:r>
            <a:r>
              <a:rPr lang="en-US" altLang="en-US" sz="2000" dirty="0"/>
              <a:t> </a:t>
            </a:r>
          </a:p>
          <a:p>
            <a:pPr lvl="1">
              <a:lnSpc>
                <a:spcPct val="90000"/>
              </a:lnSpc>
              <a:tabLst>
                <a:tab pos="2232025" algn="l"/>
              </a:tabLst>
            </a:pPr>
            <a:r>
              <a:rPr lang="en-US" altLang="en-US" sz="2000" b="1" dirty="0"/>
              <a:t>alter table </a:t>
            </a:r>
            <a:r>
              <a:rPr lang="en-US" altLang="en-US" sz="2000" i="1" dirty="0"/>
              <a:t>r </a:t>
            </a:r>
            <a:r>
              <a:rPr lang="en-US" altLang="en-US" sz="2000" b="1" dirty="0"/>
              <a:t>add </a:t>
            </a:r>
            <a:r>
              <a:rPr lang="en-US" altLang="en-US" sz="2000" i="1" dirty="0"/>
              <a:t>A D</a:t>
            </a:r>
          </a:p>
          <a:p>
            <a:pPr lvl="2">
              <a:lnSpc>
                <a:spcPct val="90000"/>
              </a:lnSpc>
              <a:tabLst>
                <a:tab pos="2232025" algn="l"/>
              </a:tabLst>
            </a:pPr>
            <a:r>
              <a:rPr lang="en-US" altLang="en-US" sz="2000" i="1" dirty="0"/>
              <a:t> </a:t>
            </a:r>
            <a:r>
              <a:rPr lang="en-US" altLang="en-US" sz="2000" dirty="0"/>
              <a:t>where </a:t>
            </a:r>
            <a:r>
              <a:rPr lang="en-US" altLang="en-US" sz="2000" i="1" dirty="0"/>
              <a:t>A</a:t>
            </a:r>
            <a:r>
              <a:rPr lang="en-US" altLang="en-US" sz="2000" dirty="0"/>
              <a:t> is the name of the attribute to be added to relation </a:t>
            </a:r>
            <a:r>
              <a:rPr lang="en-US" altLang="en-US" sz="2000" i="1" dirty="0"/>
              <a:t>r </a:t>
            </a:r>
            <a:r>
              <a:rPr lang="en-US" altLang="en-US" sz="2000" dirty="0"/>
              <a:t> and </a:t>
            </a:r>
            <a:r>
              <a:rPr lang="en-US" altLang="en-US" sz="2000" i="1" dirty="0"/>
              <a:t>D</a:t>
            </a:r>
            <a:r>
              <a:rPr lang="en-US" altLang="en-US" sz="2000" dirty="0"/>
              <a:t> is the domain of </a:t>
            </a:r>
            <a:r>
              <a:rPr lang="en-US" altLang="en-US" sz="2000" i="1" dirty="0"/>
              <a:t>A.</a:t>
            </a:r>
            <a:endParaRPr lang="en-US" altLang="en-US" sz="2000" dirty="0"/>
          </a:p>
          <a:p>
            <a:pPr lvl="2">
              <a:lnSpc>
                <a:spcPct val="90000"/>
              </a:lnSpc>
              <a:tabLst>
                <a:tab pos="2232025" algn="l"/>
              </a:tabLst>
            </a:pPr>
            <a:r>
              <a:rPr lang="en-US" altLang="en-US" sz="2000" dirty="0"/>
              <a:t>All exiting tuples in the relation are assigned </a:t>
            </a:r>
            <a:r>
              <a:rPr lang="en-US" altLang="en-US" sz="2000" i="1" dirty="0"/>
              <a:t>null</a:t>
            </a:r>
            <a:r>
              <a:rPr lang="en-US" altLang="en-US" sz="2000" dirty="0"/>
              <a:t> as the value for the new attribute.  </a:t>
            </a:r>
          </a:p>
          <a:p>
            <a:pPr lvl="1">
              <a:lnSpc>
                <a:spcPct val="110000"/>
              </a:lnSpc>
              <a:tabLst>
                <a:tab pos="2232025" algn="l"/>
              </a:tabLst>
            </a:pPr>
            <a:r>
              <a:rPr lang="en-US" altLang="en-US" sz="2000" b="1" dirty="0"/>
              <a:t>alter table </a:t>
            </a:r>
            <a:r>
              <a:rPr lang="en-US" altLang="en-US" sz="2000" i="1" dirty="0"/>
              <a:t>r</a:t>
            </a:r>
            <a:r>
              <a:rPr lang="en-US" altLang="en-US" sz="2000" b="1" dirty="0"/>
              <a:t> drop</a:t>
            </a:r>
            <a:r>
              <a:rPr lang="en-US" altLang="en-US" sz="2000" i="1" dirty="0"/>
              <a:t> A     </a:t>
            </a:r>
          </a:p>
          <a:p>
            <a:pPr lvl="2">
              <a:lnSpc>
                <a:spcPct val="110000"/>
              </a:lnSpc>
              <a:tabLst>
                <a:tab pos="2232025" algn="l"/>
              </a:tabLst>
            </a:pPr>
            <a:r>
              <a:rPr lang="en-US" altLang="en-US" sz="2000" dirty="0"/>
              <a:t>where </a:t>
            </a:r>
            <a:r>
              <a:rPr lang="en-US" altLang="en-US" sz="2000" i="1" dirty="0"/>
              <a:t>A</a:t>
            </a:r>
            <a:r>
              <a:rPr lang="en-US" altLang="en-US" sz="2000" dirty="0"/>
              <a:t> is the name of an attribute of relation</a:t>
            </a:r>
            <a:r>
              <a:rPr lang="en-US" altLang="en-US" sz="2000" i="1" dirty="0"/>
              <a:t> r</a:t>
            </a:r>
          </a:p>
          <a:p>
            <a:pPr lvl="2">
              <a:lnSpc>
                <a:spcPct val="90000"/>
              </a:lnSpc>
              <a:tabLst>
                <a:tab pos="2232025" algn="l"/>
              </a:tabLst>
            </a:pPr>
            <a:r>
              <a:rPr lang="en-US" altLang="en-US" sz="2000" dirty="0"/>
              <a:t>Dropping of attributes not supported by many databases.</a:t>
            </a:r>
          </a:p>
          <a:p>
            <a:endParaRPr lang="en-IN" sz="2000" dirty="0"/>
          </a:p>
        </p:txBody>
      </p:sp>
    </p:spTree>
    <p:extLst>
      <p:ext uri="{BB962C8B-B14F-4D97-AF65-F5344CB8AC3E}">
        <p14:creationId xmlns:p14="http://schemas.microsoft.com/office/powerpoint/2010/main" val="761726772"/>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482600" y="22578"/>
            <a:ext cx="8229600" cy="739775"/>
          </a:xfrm>
        </p:spPr>
        <p:txBody>
          <a:bodyPr/>
          <a:lstStyle/>
          <a:p>
            <a:r>
              <a:rPr lang="en-US" dirty="0">
                <a:solidFill>
                  <a:schemeClr val="bg1"/>
                </a:solidFill>
              </a:rPr>
              <a:t>Basic Query Structure </a:t>
            </a:r>
            <a:endParaRPr lang="en-IN"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pPr>
              <a:tabLst>
                <a:tab pos="2055813" algn="l"/>
              </a:tabLst>
            </a:pPr>
            <a:r>
              <a:rPr lang="en-US" altLang="en-US" dirty="0"/>
              <a:t>A typical SQL query has the form:</a:t>
            </a:r>
            <a:br>
              <a:rPr lang="en-US" altLang="en-US" dirty="0"/>
            </a:br>
            <a:br>
              <a:rPr lang="en-US" altLang="en-US" dirty="0"/>
            </a:br>
            <a:r>
              <a:rPr lang="en-US" altLang="en-US" dirty="0"/>
              <a:t>	</a:t>
            </a:r>
            <a:r>
              <a:rPr lang="en-US" altLang="en-US" b="1" dirty="0"/>
              <a:t>select </a:t>
            </a:r>
            <a:r>
              <a:rPr lang="en-US" altLang="en-US" i="1" dirty="0"/>
              <a:t>A</a:t>
            </a:r>
            <a:r>
              <a:rPr lang="en-US" altLang="en-US" baseline="-25000" dirty="0"/>
              <a:t>1</a:t>
            </a:r>
            <a:r>
              <a:rPr lang="en-US" altLang="en-US" dirty="0"/>
              <a:t>, </a:t>
            </a:r>
            <a:r>
              <a:rPr lang="en-US" altLang="en-US" i="1" dirty="0"/>
              <a:t>A</a:t>
            </a:r>
            <a:r>
              <a:rPr lang="en-US" altLang="en-US" baseline="-25000" dirty="0"/>
              <a:t>2</a:t>
            </a:r>
            <a:r>
              <a:rPr lang="en-US" altLang="en-US" dirty="0"/>
              <a:t>, ..., </a:t>
            </a:r>
            <a:r>
              <a:rPr lang="en-US" altLang="en-US" i="1" dirty="0"/>
              <a:t>A</a:t>
            </a:r>
            <a:r>
              <a:rPr lang="en-US" altLang="en-US" i="1" baseline="-25000" dirty="0"/>
              <a:t>n</a:t>
            </a:r>
            <a:br>
              <a:rPr lang="en-US" altLang="en-US" dirty="0"/>
            </a:br>
            <a:r>
              <a:rPr lang="en-US" altLang="en-US" dirty="0"/>
              <a:t>	</a:t>
            </a:r>
            <a:r>
              <a:rPr lang="en-US" altLang="en-US" b="1" dirty="0"/>
              <a:t>from</a:t>
            </a:r>
            <a:r>
              <a:rPr lang="en-US" altLang="en-US" dirty="0"/>
              <a:t> </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a:t>
            </a:r>
            <a:r>
              <a:rPr lang="en-US" altLang="en-US" i="1" dirty="0"/>
              <a:t>r</a:t>
            </a:r>
            <a:r>
              <a:rPr lang="en-US" altLang="en-US" i="1" baseline="-25000" dirty="0"/>
              <a:t>m</a:t>
            </a:r>
            <a:br>
              <a:rPr lang="en-US" altLang="en-US" dirty="0"/>
            </a:br>
            <a:r>
              <a:rPr lang="en-US" altLang="en-US" dirty="0"/>
              <a:t>	</a:t>
            </a:r>
            <a:r>
              <a:rPr lang="en-US" altLang="en-US" b="1" dirty="0"/>
              <a:t>where </a:t>
            </a:r>
            <a:r>
              <a:rPr lang="en-US" altLang="en-US" i="1" dirty="0"/>
              <a:t>P</a:t>
            </a:r>
            <a:br>
              <a:rPr lang="en-US" altLang="en-US" i="1" dirty="0"/>
            </a:br>
            <a:endParaRPr lang="en-US" altLang="en-US" dirty="0"/>
          </a:p>
          <a:p>
            <a:pPr lvl="1">
              <a:tabLst>
                <a:tab pos="2055813" algn="l"/>
              </a:tabLst>
            </a:pPr>
            <a:r>
              <a:rPr lang="en-US" altLang="en-US" i="1" dirty="0"/>
              <a:t>A</a:t>
            </a:r>
            <a:r>
              <a:rPr lang="en-US" altLang="en-US" i="1" baseline="-25000" dirty="0"/>
              <a:t>i </a:t>
            </a:r>
            <a:r>
              <a:rPr lang="en-US" altLang="en-US" dirty="0"/>
              <a:t>represents an attribute</a:t>
            </a:r>
          </a:p>
          <a:p>
            <a:pPr lvl="1">
              <a:tabLst>
                <a:tab pos="2055813" algn="l"/>
              </a:tabLst>
            </a:pPr>
            <a:r>
              <a:rPr lang="en-US" altLang="en-US" i="1" dirty="0"/>
              <a:t>R</a:t>
            </a:r>
            <a:r>
              <a:rPr lang="en-US" altLang="en-US" i="1" baseline="-25000" dirty="0"/>
              <a:t>i </a:t>
            </a:r>
            <a:r>
              <a:rPr lang="en-US" altLang="en-US" dirty="0"/>
              <a:t>represents a relation</a:t>
            </a:r>
          </a:p>
          <a:p>
            <a:pPr lvl="1">
              <a:tabLst>
                <a:tab pos="2055813" algn="l"/>
              </a:tabLst>
            </a:pPr>
            <a:r>
              <a:rPr lang="en-US" altLang="en-US" i="1" dirty="0"/>
              <a:t>P</a:t>
            </a:r>
            <a:r>
              <a:rPr lang="en-US" altLang="en-US" dirty="0"/>
              <a:t> is a predicate.</a:t>
            </a:r>
          </a:p>
          <a:p>
            <a:pPr>
              <a:tabLst>
                <a:tab pos="2055813" algn="l"/>
              </a:tabLst>
            </a:pPr>
            <a:r>
              <a:rPr lang="en-US" altLang="en-US" dirty="0"/>
              <a:t>The result of an SQL query is a relation.</a:t>
            </a:r>
          </a:p>
          <a:p>
            <a:endParaRPr lang="en-IN" sz="2000" dirty="0"/>
          </a:p>
        </p:txBody>
      </p:sp>
    </p:spTree>
    <p:extLst>
      <p:ext uri="{BB962C8B-B14F-4D97-AF65-F5344CB8AC3E}">
        <p14:creationId xmlns:p14="http://schemas.microsoft.com/office/powerpoint/2010/main" val="2457404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id="{AB0B48E2-7DD4-4B0E-B68C-8001DC5729E1}"/>
              </a:ext>
            </a:extLst>
          </p:cNvPr>
          <p:cNvSpPr>
            <a:spLocks noGrp="1" noChangeArrowheads="1"/>
          </p:cNvSpPr>
          <p:nvPr>
            <p:ph type="title"/>
          </p:nvPr>
        </p:nvSpPr>
        <p:spPr>
          <a:xfrm>
            <a:off x="457200" y="76200"/>
            <a:ext cx="8229600" cy="762000"/>
          </a:xfrm>
        </p:spPr>
        <p:txBody>
          <a:bodyPr lIns="90488" tIns="44450" rIns="90488" bIns="44450" anchor="ctr"/>
          <a:lstStyle/>
          <a:p>
            <a:pPr>
              <a:defRPr/>
            </a:pPr>
            <a:r>
              <a:rPr lang="en-US" dirty="0">
                <a:solidFill>
                  <a:schemeClr val="bg1"/>
                </a:solidFill>
              </a:rPr>
              <a:t>The select Clause</a:t>
            </a:r>
          </a:p>
        </p:txBody>
      </p:sp>
      <p:sp>
        <p:nvSpPr>
          <p:cNvPr id="16387" name="Rectangle 3">
            <a:extLst>
              <a:ext uri="{FF2B5EF4-FFF2-40B4-BE49-F238E27FC236}">
                <a16:creationId xmlns:a16="http://schemas.microsoft.com/office/drawing/2014/main" id="{D8D6223E-CF69-4809-83FC-4FCE7AE24747}"/>
              </a:ext>
            </a:extLst>
          </p:cNvPr>
          <p:cNvSpPr>
            <a:spLocks noGrp="1" noChangeArrowheads="1"/>
          </p:cNvSpPr>
          <p:nvPr>
            <p:ph type="body" idx="1"/>
          </p:nvPr>
        </p:nvSpPr>
        <p:spPr>
          <a:xfrm>
            <a:off x="739775" y="1106488"/>
            <a:ext cx="8066088" cy="5165725"/>
          </a:xfrm>
          <a:noFill/>
        </p:spPr>
        <p:txBody>
          <a:bodyPr lIns="90488" tIns="44450" rIns="90488" bIns="44450"/>
          <a:lstStyle/>
          <a:p>
            <a:pPr>
              <a:tabLst>
                <a:tab pos="2055813" algn="l"/>
              </a:tabLst>
            </a:pPr>
            <a:r>
              <a:rPr lang="en-US" altLang="en-US" sz="2200" dirty="0"/>
              <a:t>The </a:t>
            </a:r>
            <a:r>
              <a:rPr lang="en-US" altLang="en-US" sz="2200" b="1" dirty="0"/>
              <a:t>select</a:t>
            </a:r>
            <a:r>
              <a:rPr lang="en-US" altLang="en-US" sz="2200" dirty="0"/>
              <a:t> clause lists the attributes desired in the result of a query</a:t>
            </a:r>
          </a:p>
          <a:p>
            <a:pPr lvl="1">
              <a:tabLst>
                <a:tab pos="2055813" algn="l"/>
              </a:tabLst>
            </a:pPr>
            <a:r>
              <a:rPr lang="en-US" altLang="en-US" sz="2200" dirty="0"/>
              <a:t>corresponds to the projection operation of the relational algebra</a:t>
            </a:r>
          </a:p>
          <a:p>
            <a:pPr>
              <a:lnSpc>
                <a:spcPct val="110000"/>
              </a:lnSpc>
              <a:tabLst>
                <a:tab pos="2055813" algn="l"/>
              </a:tabLst>
            </a:pPr>
            <a:r>
              <a:rPr lang="en-US" altLang="en-US" sz="2200" dirty="0"/>
              <a:t>Example: find the names of all instructors:</a:t>
            </a:r>
            <a:br>
              <a:rPr lang="en-US" altLang="en-US" sz="2200" dirty="0"/>
            </a:br>
            <a:r>
              <a:rPr lang="en-US" altLang="en-US" sz="2200" dirty="0"/>
              <a:t>		</a:t>
            </a:r>
            <a:r>
              <a:rPr lang="en-US" altLang="en-US" sz="2200" b="1" dirty="0"/>
              <a:t>select </a:t>
            </a:r>
            <a:r>
              <a:rPr lang="en-US" altLang="en-US" sz="2200" i="1" dirty="0"/>
              <a:t>name</a:t>
            </a:r>
            <a:br>
              <a:rPr lang="en-US" altLang="en-US" sz="2200" dirty="0"/>
            </a:br>
            <a:r>
              <a:rPr lang="en-US" altLang="en-US" sz="2200" dirty="0"/>
              <a:t>		</a:t>
            </a:r>
            <a:r>
              <a:rPr lang="en-US" altLang="en-US" sz="2200" b="1" dirty="0"/>
              <a:t>from </a:t>
            </a:r>
            <a:r>
              <a:rPr lang="en-US" altLang="en-US" sz="2200" i="1" dirty="0"/>
              <a:t>instructor</a:t>
            </a:r>
          </a:p>
          <a:p>
            <a:pPr>
              <a:tabLst>
                <a:tab pos="2055813" algn="l"/>
              </a:tabLst>
            </a:pPr>
            <a:r>
              <a:rPr lang="en-US" altLang="en-US" sz="2200" dirty="0"/>
              <a:t>NOTE:  SQL names are case insensitive (i.e., you may use upper- or lower-case letters.)  </a:t>
            </a:r>
          </a:p>
          <a:p>
            <a:pPr lvl="1">
              <a:tabLst>
                <a:tab pos="2055813" algn="l"/>
              </a:tabLst>
            </a:pPr>
            <a:r>
              <a:rPr lang="en-US" altLang="en-US" sz="2200" dirty="0"/>
              <a:t>E.g.,  </a:t>
            </a:r>
            <a:r>
              <a:rPr lang="en-US" altLang="en-US" sz="2200" i="1" dirty="0"/>
              <a:t>Name</a:t>
            </a:r>
            <a:r>
              <a:rPr lang="en-US" altLang="en-US" sz="2200" dirty="0"/>
              <a:t> ≡ </a:t>
            </a:r>
            <a:r>
              <a:rPr lang="en-US" altLang="en-US" sz="2200" i="1" dirty="0"/>
              <a:t>NAME</a:t>
            </a:r>
            <a:r>
              <a:rPr lang="en-US" altLang="en-US" sz="2200" dirty="0"/>
              <a:t> ≡ </a:t>
            </a:r>
            <a:r>
              <a:rPr lang="en-US" altLang="en-US" sz="2200" i="1" dirty="0"/>
              <a:t>name</a:t>
            </a:r>
          </a:p>
          <a:p>
            <a:pPr lvl="1">
              <a:tabLst>
                <a:tab pos="2055813" algn="l"/>
              </a:tabLst>
            </a:pPr>
            <a:r>
              <a:rPr lang="en-US" altLang="en-US" sz="2200" dirty="0"/>
              <a:t>Some people use upper case wherever we use bold font.</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a:extLst>
              <a:ext uri="{FF2B5EF4-FFF2-40B4-BE49-F238E27FC236}">
                <a16:creationId xmlns:a16="http://schemas.microsoft.com/office/drawing/2014/main" id="{96DED83F-FBF5-4B6F-AB26-2A1CBEEBD27F}"/>
              </a:ext>
            </a:extLst>
          </p:cNvPr>
          <p:cNvSpPr>
            <a:spLocks noGrp="1" noChangeArrowheads="1"/>
          </p:cNvSpPr>
          <p:nvPr>
            <p:ph type="title"/>
          </p:nvPr>
        </p:nvSpPr>
        <p:spPr>
          <a:xfrm>
            <a:off x="457200" y="0"/>
            <a:ext cx="8229600" cy="874712"/>
          </a:xfrm>
        </p:spPr>
        <p:txBody>
          <a:bodyPr lIns="90488" tIns="44450" rIns="90488" bIns="44450" anchor="ctr"/>
          <a:lstStyle/>
          <a:p>
            <a:pPr>
              <a:defRPr/>
            </a:pPr>
            <a:r>
              <a:rPr lang="en-US" dirty="0">
                <a:solidFill>
                  <a:schemeClr val="bg1"/>
                </a:solidFill>
              </a:rPr>
              <a:t>The select Clause (Cont.)</a:t>
            </a:r>
          </a:p>
        </p:txBody>
      </p:sp>
      <p:sp>
        <p:nvSpPr>
          <p:cNvPr id="17411" name="Rectangle 3">
            <a:extLst>
              <a:ext uri="{FF2B5EF4-FFF2-40B4-BE49-F238E27FC236}">
                <a16:creationId xmlns:a16="http://schemas.microsoft.com/office/drawing/2014/main" id="{CBC5C0AD-A72B-4F0E-B223-9A33FE86C754}"/>
              </a:ext>
            </a:extLst>
          </p:cNvPr>
          <p:cNvSpPr>
            <a:spLocks noGrp="1" noChangeArrowheads="1"/>
          </p:cNvSpPr>
          <p:nvPr>
            <p:ph type="body" idx="1"/>
          </p:nvPr>
        </p:nvSpPr>
        <p:spPr>
          <a:xfrm>
            <a:off x="739775" y="1106488"/>
            <a:ext cx="7475538" cy="4876800"/>
          </a:xfrm>
          <a:noFill/>
        </p:spPr>
        <p:txBody>
          <a:bodyPr lIns="90488" tIns="44450" rIns="90488" bIns="44450"/>
          <a:lstStyle/>
          <a:p>
            <a:pPr>
              <a:tabLst>
                <a:tab pos="2055813" algn="l"/>
              </a:tabLst>
            </a:pPr>
            <a:r>
              <a:rPr lang="en-US" altLang="en-US" sz="2200" dirty="0"/>
              <a:t>SQL allows duplicates in relations as well as in query results.</a:t>
            </a:r>
          </a:p>
          <a:p>
            <a:pPr>
              <a:tabLst>
                <a:tab pos="2055813" algn="l"/>
              </a:tabLst>
            </a:pPr>
            <a:r>
              <a:rPr lang="en-US" altLang="en-US" sz="2200" dirty="0"/>
              <a:t>To force the elimination of duplicates, insert the keyword </a:t>
            </a:r>
            <a:r>
              <a:rPr lang="en-US" altLang="en-US" sz="2200" b="1" dirty="0">
                <a:solidFill>
                  <a:srgbClr val="000099"/>
                </a:solidFill>
              </a:rPr>
              <a:t>distinct</a:t>
            </a:r>
            <a:r>
              <a:rPr lang="en-US" altLang="en-US" sz="2200" b="1" dirty="0">
                <a:solidFill>
                  <a:schemeClr val="tx2"/>
                </a:solidFill>
              </a:rPr>
              <a:t> </a:t>
            </a:r>
            <a:r>
              <a:rPr lang="en-US" altLang="en-US" sz="2200" dirty="0"/>
              <a:t>after select</a:t>
            </a:r>
            <a:r>
              <a:rPr lang="en-US" altLang="en-US" sz="2200" b="1" dirty="0"/>
              <a:t>.</a:t>
            </a:r>
          </a:p>
          <a:p>
            <a:pPr>
              <a:tabLst>
                <a:tab pos="2055813" algn="l"/>
              </a:tabLst>
            </a:pPr>
            <a:r>
              <a:rPr lang="en-US" altLang="en-US" sz="2200" dirty="0"/>
              <a:t>Find the department names of all instructors, and remove duplicates</a:t>
            </a:r>
          </a:p>
          <a:p>
            <a:pPr>
              <a:buFont typeface="Monotype Sorts" pitchFamily="2" charset="2"/>
              <a:buNone/>
              <a:tabLst>
                <a:tab pos="2055813" algn="l"/>
              </a:tabLst>
            </a:pPr>
            <a:r>
              <a:rPr lang="en-US" altLang="en-US" sz="2200" dirty="0"/>
              <a:t>		</a:t>
            </a:r>
            <a:r>
              <a:rPr lang="en-US" altLang="en-US" sz="2200" b="1" dirty="0"/>
              <a:t>select distinct </a:t>
            </a:r>
            <a:r>
              <a:rPr lang="en-US" altLang="en-US" sz="2200" i="1" dirty="0" err="1"/>
              <a:t>dept_name</a:t>
            </a:r>
            <a:br>
              <a:rPr lang="en-US" altLang="en-US" sz="2200" dirty="0"/>
            </a:br>
            <a:r>
              <a:rPr lang="en-US" altLang="en-US" sz="2200" dirty="0"/>
              <a:t>	</a:t>
            </a:r>
            <a:r>
              <a:rPr lang="en-US" altLang="en-US" sz="2200" b="1" dirty="0"/>
              <a:t>from </a:t>
            </a:r>
            <a:r>
              <a:rPr lang="en-US" altLang="en-US" sz="2200" i="1" dirty="0"/>
              <a:t>instructor</a:t>
            </a:r>
          </a:p>
          <a:p>
            <a:pPr>
              <a:tabLst>
                <a:tab pos="2055813" algn="l"/>
              </a:tabLst>
            </a:pPr>
            <a:r>
              <a:rPr lang="en-US" altLang="en-US" sz="2200" dirty="0"/>
              <a:t>The keyword </a:t>
            </a:r>
            <a:r>
              <a:rPr lang="en-US" altLang="en-US" sz="2200" b="1" dirty="0"/>
              <a:t>all </a:t>
            </a:r>
            <a:r>
              <a:rPr lang="en-US" altLang="en-US" sz="2200" dirty="0"/>
              <a:t>specifies that duplicates should not be removed.</a:t>
            </a:r>
            <a:br>
              <a:rPr lang="en-US" altLang="en-US" sz="2200" dirty="0"/>
            </a:br>
            <a:endParaRPr lang="en-US" altLang="en-US" sz="2200" dirty="0"/>
          </a:p>
          <a:p>
            <a:pPr>
              <a:buFont typeface="Monotype Sorts" pitchFamily="2" charset="2"/>
              <a:buNone/>
              <a:tabLst>
                <a:tab pos="2055813" algn="l"/>
              </a:tabLst>
            </a:pPr>
            <a:r>
              <a:rPr lang="en-US" altLang="en-US" sz="2200" dirty="0"/>
              <a:t>		</a:t>
            </a:r>
            <a:r>
              <a:rPr lang="en-US" altLang="en-US" sz="2200" b="1" dirty="0"/>
              <a:t>select all</a:t>
            </a:r>
            <a:r>
              <a:rPr lang="en-US" altLang="en-US" sz="2200" dirty="0"/>
              <a:t> </a:t>
            </a:r>
            <a:r>
              <a:rPr lang="en-US" altLang="en-US" sz="2200" i="1" dirty="0" err="1"/>
              <a:t>dept_name</a:t>
            </a:r>
            <a:br>
              <a:rPr lang="en-US" altLang="en-US" sz="2200" i="1" dirty="0"/>
            </a:br>
            <a:r>
              <a:rPr lang="en-US" altLang="en-US" sz="2200" i="1" dirty="0"/>
              <a:t>	</a:t>
            </a:r>
            <a:r>
              <a:rPr lang="en-US" altLang="en-US" sz="2200" b="1" dirty="0"/>
              <a:t>from </a:t>
            </a:r>
            <a:r>
              <a:rPr lang="en-US" altLang="en-US" sz="2200" i="1" dirty="0"/>
              <a:t>instructor</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a:extLst>
              <a:ext uri="{FF2B5EF4-FFF2-40B4-BE49-F238E27FC236}">
                <a16:creationId xmlns:a16="http://schemas.microsoft.com/office/drawing/2014/main" id="{818C97FA-2792-41B6-AB4F-C668E6183201}"/>
              </a:ext>
            </a:extLst>
          </p:cNvPr>
          <p:cNvSpPr>
            <a:spLocks noGrp="1" noChangeArrowheads="1"/>
          </p:cNvSpPr>
          <p:nvPr>
            <p:ph type="title"/>
          </p:nvPr>
        </p:nvSpPr>
        <p:spPr>
          <a:xfrm>
            <a:off x="661194" y="0"/>
            <a:ext cx="8229600" cy="844551"/>
          </a:xfrm>
        </p:spPr>
        <p:txBody>
          <a:bodyPr lIns="90488" tIns="44450" rIns="90488" bIns="44450" anchor="ctr"/>
          <a:lstStyle/>
          <a:p>
            <a:pPr>
              <a:defRPr/>
            </a:pPr>
            <a:r>
              <a:rPr lang="en-US" dirty="0">
                <a:solidFill>
                  <a:schemeClr val="bg1"/>
                </a:solidFill>
              </a:rPr>
              <a:t>The select Clause (Cont.)</a:t>
            </a:r>
          </a:p>
        </p:txBody>
      </p:sp>
      <p:sp>
        <p:nvSpPr>
          <p:cNvPr id="18435" name="Rectangle 3">
            <a:extLst>
              <a:ext uri="{FF2B5EF4-FFF2-40B4-BE49-F238E27FC236}">
                <a16:creationId xmlns:a16="http://schemas.microsoft.com/office/drawing/2014/main" id="{75AAEB3B-2D51-4411-A672-6A11F0140283}"/>
              </a:ext>
            </a:extLst>
          </p:cNvPr>
          <p:cNvSpPr>
            <a:spLocks noGrp="1" noChangeArrowheads="1"/>
          </p:cNvSpPr>
          <p:nvPr>
            <p:ph type="body" idx="1"/>
          </p:nvPr>
        </p:nvSpPr>
        <p:spPr>
          <a:xfrm>
            <a:off x="739775" y="1106488"/>
            <a:ext cx="8072438" cy="5178425"/>
          </a:xfrm>
          <a:noFill/>
        </p:spPr>
        <p:txBody>
          <a:bodyPr lIns="90488" tIns="44450" rIns="90488" bIns="44450"/>
          <a:lstStyle/>
          <a:p>
            <a:pPr>
              <a:tabLst>
                <a:tab pos="2055813" algn="l"/>
              </a:tabLst>
            </a:pPr>
            <a:r>
              <a:rPr lang="en-US" altLang="en-US" sz="2000" dirty="0"/>
              <a:t>An asterisk in the select clause denotes “all attributes”</a:t>
            </a:r>
          </a:p>
          <a:p>
            <a:pPr>
              <a:buFont typeface="Monotype Sorts" pitchFamily="2" charset="2"/>
              <a:buNone/>
              <a:tabLst>
                <a:tab pos="2055813" algn="l"/>
              </a:tabLst>
            </a:pPr>
            <a:r>
              <a:rPr lang="en-US" altLang="en-US" sz="2000" b="1" dirty="0"/>
              <a:t>			select </a:t>
            </a:r>
            <a:r>
              <a:rPr lang="en-US" altLang="en-US" sz="2000" dirty="0"/>
              <a:t>*</a:t>
            </a:r>
            <a:br>
              <a:rPr lang="en-US" altLang="en-US" sz="2000" dirty="0"/>
            </a:br>
            <a:r>
              <a:rPr lang="en-US" altLang="en-US" sz="2000" dirty="0"/>
              <a:t>		</a:t>
            </a:r>
            <a:r>
              <a:rPr lang="en-US" altLang="en-US" sz="2000" b="1" dirty="0"/>
              <a:t>from </a:t>
            </a:r>
            <a:r>
              <a:rPr lang="en-US" altLang="en-US" sz="2000" i="1" dirty="0"/>
              <a:t>instructor</a:t>
            </a:r>
          </a:p>
          <a:p>
            <a:pPr>
              <a:tabLst>
                <a:tab pos="2055813" algn="l"/>
              </a:tabLst>
            </a:pPr>
            <a:r>
              <a:rPr lang="en-US" altLang="en-US" sz="2000" dirty="0"/>
              <a:t>An attribute can be a literal  with  no </a:t>
            </a:r>
            <a:r>
              <a:rPr lang="en-US" altLang="en-US" sz="2000" b="1" dirty="0"/>
              <a:t>from  </a:t>
            </a:r>
            <a:r>
              <a:rPr lang="en-US" altLang="en-US" sz="2000" dirty="0"/>
              <a:t>clause</a:t>
            </a:r>
          </a:p>
          <a:p>
            <a:pPr>
              <a:buFont typeface="Monotype Sorts" pitchFamily="2" charset="2"/>
              <a:buNone/>
              <a:tabLst>
                <a:tab pos="2055813" algn="l"/>
              </a:tabLst>
            </a:pPr>
            <a:r>
              <a:rPr lang="en-US" altLang="en-US" sz="2000" b="1" dirty="0"/>
              <a:t>			select  </a:t>
            </a:r>
            <a:r>
              <a:rPr lang="en-US" altLang="en-US" sz="2000" dirty="0"/>
              <a:t>‘437’</a:t>
            </a:r>
          </a:p>
          <a:p>
            <a:pPr lvl="1">
              <a:tabLst>
                <a:tab pos="2055813" algn="l"/>
              </a:tabLst>
            </a:pPr>
            <a:r>
              <a:rPr lang="en-US" altLang="en-US" sz="2000" dirty="0"/>
              <a:t>Results is a table with one column and a single row with value “437”</a:t>
            </a:r>
          </a:p>
          <a:p>
            <a:pPr lvl="1">
              <a:tabLst>
                <a:tab pos="2055813" algn="l"/>
              </a:tabLst>
            </a:pPr>
            <a:r>
              <a:rPr lang="en-US" altLang="en-US" sz="2000" dirty="0"/>
              <a:t>Can give the column a name using:</a:t>
            </a:r>
          </a:p>
          <a:p>
            <a:pPr lvl="1">
              <a:buFont typeface="Monotype Sorts" pitchFamily="2" charset="2"/>
              <a:buNone/>
              <a:tabLst>
                <a:tab pos="2055813" algn="l"/>
              </a:tabLst>
            </a:pPr>
            <a:r>
              <a:rPr lang="en-US" altLang="en-US" sz="2000" dirty="0"/>
              <a:t>                    </a:t>
            </a:r>
            <a:r>
              <a:rPr lang="en-US" altLang="en-US" sz="2000" b="1" dirty="0"/>
              <a:t>select </a:t>
            </a:r>
            <a:r>
              <a:rPr lang="en-US" altLang="en-US" sz="2000" dirty="0"/>
              <a:t>‘437’ </a:t>
            </a:r>
            <a:r>
              <a:rPr lang="en-US" altLang="en-US" sz="2000" b="1" dirty="0"/>
              <a:t>as </a:t>
            </a:r>
            <a:r>
              <a:rPr lang="en-US" altLang="en-US" sz="2000" i="1" dirty="0"/>
              <a:t>FOO</a:t>
            </a:r>
            <a:r>
              <a:rPr lang="en-US" altLang="en-US" sz="2000" dirty="0"/>
              <a:t>	</a:t>
            </a:r>
            <a:endParaRPr lang="en-US" altLang="en-US" sz="2000" i="1" dirty="0"/>
          </a:p>
          <a:p>
            <a:pPr>
              <a:tabLst>
                <a:tab pos="2055813" algn="l"/>
              </a:tabLst>
            </a:pPr>
            <a:r>
              <a:rPr lang="en-US" altLang="en-US" sz="2000" dirty="0"/>
              <a:t>An attribute can be a literal with </a:t>
            </a:r>
            <a:r>
              <a:rPr lang="en-US" altLang="en-US" sz="2000" b="1" dirty="0"/>
              <a:t>from  </a:t>
            </a:r>
            <a:r>
              <a:rPr lang="en-US" altLang="en-US" sz="2000" dirty="0"/>
              <a:t>clause</a:t>
            </a:r>
          </a:p>
          <a:p>
            <a:pPr>
              <a:buFont typeface="Monotype Sorts" pitchFamily="2" charset="2"/>
              <a:buNone/>
              <a:tabLst>
                <a:tab pos="2055813" algn="l"/>
              </a:tabLst>
            </a:pPr>
            <a:r>
              <a:rPr lang="en-US" altLang="en-US" sz="2000" b="1" dirty="0"/>
              <a:t>			select  </a:t>
            </a:r>
            <a:r>
              <a:rPr lang="en-US" altLang="en-US" sz="2000" dirty="0"/>
              <a:t>‘A’</a:t>
            </a:r>
            <a:br>
              <a:rPr lang="en-US" altLang="en-US" sz="2000" dirty="0"/>
            </a:br>
            <a:r>
              <a:rPr lang="en-US" altLang="en-US" sz="2000" dirty="0"/>
              <a:t>		</a:t>
            </a:r>
            <a:r>
              <a:rPr lang="en-US" altLang="en-US" sz="2000" b="1" dirty="0"/>
              <a:t>from </a:t>
            </a:r>
            <a:r>
              <a:rPr lang="en-US" altLang="en-US" sz="2000" i="1" dirty="0"/>
              <a:t>instructor</a:t>
            </a:r>
          </a:p>
          <a:p>
            <a:pPr lvl="1">
              <a:tabLst>
                <a:tab pos="2055813" algn="l"/>
              </a:tabLst>
            </a:pPr>
            <a:r>
              <a:rPr lang="en-US" altLang="en-US" sz="2000" dirty="0"/>
              <a:t>Result is a table with one column and </a:t>
            </a:r>
            <a:r>
              <a:rPr lang="en-US" altLang="en-US" sz="2000" i="1" dirty="0"/>
              <a:t>N</a:t>
            </a:r>
            <a:r>
              <a:rPr lang="en-US" altLang="en-US" sz="2000" dirty="0"/>
              <a:t> rows (number of tuples in the </a:t>
            </a:r>
            <a:r>
              <a:rPr lang="en-US" altLang="en-US" sz="2000" i="1" dirty="0"/>
              <a:t>instructors</a:t>
            </a:r>
            <a:r>
              <a:rPr lang="en-US" altLang="en-US" sz="2000" dirty="0"/>
              <a:t> table), each row with value “A”</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a:extLst>
              <a:ext uri="{FF2B5EF4-FFF2-40B4-BE49-F238E27FC236}">
                <a16:creationId xmlns:a16="http://schemas.microsoft.com/office/drawing/2014/main" id="{0AD3AF2C-5D80-471E-81B6-4EEE20A67CC3}"/>
              </a:ext>
            </a:extLst>
          </p:cNvPr>
          <p:cNvSpPr>
            <a:spLocks noGrp="1" noChangeArrowheads="1"/>
          </p:cNvSpPr>
          <p:nvPr>
            <p:ph type="title"/>
          </p:nvPr>
        </p:nvSpPr>
        <p:spPr>
          <a:xfrm>
            <a:off x="544512" y="0"/>
            <a:ext cx="8229600" cy="731838"/>
          </a:xfrm>
        </p:spPr>
        <p:txBody>
          <a:bodyPr lIns="90488" tIns="44450" rIns="90488" bIns="44450" anchor="ctr"/>
          <a:lstStyle/>
          <a:p>
            <a:pPr>
              <a:defRPr/>
            </a:pPr>
            <a:r>
              <a:rPr lang="en-US" dirty="0">
                <a:solidFill>
                  <a:schemeClr val="bg1"/>
                </a:solidFill>
              </a:rPr>
              <a:t>The select Clause (Cont.)</a:t>
            </a:r>
          </a:p>
        </p:txBody>
      </p:sp>
      <p:sp>
        <p:nvSpPr>
          <p:cNvPr id="19459" name="Rectangle 3">
            <a:extLst>
              <a:ext uri="{FF2B5EF4-FFF2-40B4-BE49-F238E27FC236}">
                <a16:creationId xmlns:a16="http://schemas.microsoft.com/office/drawing/2014/main" id="{1F18408F-F34F-42EE-A740-7A093C2598D3}"/>
              </a:ext>
            </a:extLst>
          </p:cNvPr>
          <p:cNvSpPr>
            <a:spLocks noGrp="1" noChangeArrowheads="1"/>
          </p:cNvSpPr>
          <p:nvPr>
            <p:ph type="body" idx="1"/>
          </p:nvPr>
        </p:nvSpPr>
        <p:spPr>
          <a:xfrm>
            <a:off x="739775" y="1106488"/>
            <a:ext cx="7839075" cy="5178425"/>
          </a:xfrm>
          <a:noFill/>
        </p:spPr>
        <p:txBody>
          <a:bodyPr lIns="90488" tIns="44450" rIns="90488" bIns="44450"/>
          <a:lstStyle/>
          <a:p>
            <a:pPr>
              <a:tabLst>
                <a:tab pos="2055813" algn="l"/>
              </a:tabLst>
            </a:pPr>
            <a:r>
              <a:rPr lang="en-US" altLang="en-US" dirty="0"/>
              <a:t>The </a:t>
            </a:r>
            <a:r>
              <a:rPr lang="en-US" altLang="en-US" b="1" dirty="0">
                <a:solidFill>
                  <a:srgbClr val="000099"/>
                </a:solidFill>
              </a:rPr>
              <a:t>select</a:t>
            </a:r>
            <a:r>
              <a:rPr lang="en-US" altLang="en-US" dirty="0"/>
              <a:t> clause can contain arithmetic expressions involving the operation, +, –, </a:t>
            </a:r>
            <a:r>
              <a:rPr lang="en-US" altLang="en-US" dirty="0">
                <a:latin typeface="Symbol" panose="05050102010706020507" pitchFamily="18" charset="2"/>
              </a:rPr>
              <a:t></a:t>
            </a:r>
            <a:r>
              <a:rPr lang="en-US" altLang="en-US" dirty="0"/>
              <a:t>, and /, and operating on constants or attributes of tuples.</a:t>
            </a:r>
          </a:p>
          <a:p>
            <a:pPr lvl="1">
              <a:tabLst>
                <a:tab pos="2055813" algn="l"/>
              </a:tabLst>
            </a:pPr>
            <a:r>
              <a:rPr lang="en-US" altLang="en-US" dirty="0"/>
              <a:t>The query: </a:t>
            </a:r>
          </a:p>
          <a:p>
            <a:pPr lvl="1">
              <a:buFont typeface="Monotype Sorts" pitchFamily="2" charset="2"/>
              <a:buNone/>
              <a:tabLst>
                <a:tab pos="2055813" algn="l"/>
              </a:tabLst>
            </a:pPr>
            <a:r>
              <a:rPr lang="en-US" altLang="en-US" b="1" dirty="0"/>
              <a:t>	                  select</a:t>
            </a:r>
            <a:r>
              <a:rPr lang="en-US" altLang="en-US" dirty="0"/>
              <a:t> </a:t>
            </a:r>
            <a:r>
              <a:rPr lang="en-US" altLang="en-US" i="1" dirty="0"/>
              <a:t>ID, name, salary/12</a:t>
            </a:r>
            <a:br>
              <a:rPr lang="en-US" altLang="en-US" dirty="0"/>
            </a:br>
            <a:r>
              <a:rPr lang="en-US" altLang="en-US" dirty="0"/>
              <a:t>                  </a:t>
            </a:r>
            <a:r>
              <a:rPr lang="en-US" altLang="en-US" b="1" dirty="0"/>
              <a:t>from </a:t>
            </a:r>
            <a:r>
              <a:rPr lang="en-US" altLang="en-US" i="1" dirty="0"/>
              <a:t>instructor</a:t>
            </a:r>
          </a:p>
          <a:p>
            <a:pPr lvl="1">
              <a:buFont typeface="Monotype Sorts" pitchFamily="2" charset="2"/>
              <a:buNone/>
              <a:tabLst>
                <a:tab pos="2055813" algn="l"/>
              </a:tabLst>
            </a:pPr>
            <a:r>
              <a:rPr lang="en-US" altLang="en-US" i="1" dirty="0"/>
              <a:t>	</a:t>
            </a:r>
            <a:r>
              <a:rPr lang="en-US" altLang="en-US" dirty="0"/>
              <a:t>would return a relation that is the same as the </a:t>
            </a:r>
            <a:r>
              <a:rPr lang="en-US" altLang="en-US" i="1" dirty="0"/>
              <a:t>instructor </a:t>
            </a:r>
            <a:r>
              <a:rPr lang="en-US" altLang="en-US" dirty="0"/>
              <a:t>relation, except that the value of the attribute </a:t>
            </a:r>
            <a:r>
              <a:rPr lang="en-US" altLang="en-US" i="1" dirty="0"/>
              <a:t>salary </a:t>
            </a:r>
            <a:r>
              <a:rPr lang="en-US" altLang="en-US" dirty="0"/>
              <a:t>is divided by 12.</a:t>
            </a:r>
          </a:p>
          <a:p>
            <a:pPr lvl="1">
              <a:tabLst>
                <a:tab pos="2055813" algn="l"/>
              </a:tabLst>
            </a:pPr>
            <a:r>
              <a:rPr lang="en-US" altLang="en-US" dirty="0"/>
              <a:t>Can rename “s</a:t>
            </a:r>
            <a:r>
              <a:rPr lang="en-US" altLang="en-US" i="1" dirty="0"/>
              <a:t>alary/12” </a:t>
            </a:r>
            <a:r>
              <a:rPr lang="en-US" altLang="en-US" dirty="0"/>
              <a:t>using the </a:t>
            </a:r>
            <a:r>
              <a:rPr lang="en-US" altLang="en-US" b="1" dirty="0"/>
              <a:t>as </a:t>
            </a:r>
            <a:r>
              <a:rPr lang="en-US" altLang="en-US" dirty="0"/>
              <a:t>clause:</a:t>
            </a:r>
          </a:p>
          <a:p>
            <a:pPr lvl="1">
              <a:buFont typeface="Monotype Sorts" pitchFamily="2" charset="2"/>
              <a:buNone/>
              <a:tabLst>
                <a:tab pos="2055813" algn="l"/>
              </a:tabLst>
            </a:pPr>
            <a:r>
              <a:rPr lang="en-US" altLang="en-US" i="1" dirty="0"/>
              <a:t>	        </a:t>
            </a:r>
            <a:r>
              <a:rPr lang="en-US" altLang="en-US" b="1" dirty="0"/>
              <a:t>select </a:t>
            </a:r>
            <a:r>
              <a:rPr lang="en-US" altLang="en-US" i="1" dirty="0"/>
              <a:t>ID, name, salary/12  </a:t>
            </a:r>
            <a:r>
              <a:rPr lang="en-US" altLang="en-US" b="1" dirty="0"/>
              <a:t>as </a:t>
            </a:r>
            <a:r>
              <a:rPr lang="en-US" altLang="en-US" i="1" dirty="0" err="1"/>
              <a:t>monthly_salary</a:t>
            </a:r>
            <a:br>
              <a:rPr lang="en-US" altLang="en-US" i="1" dirty="0"/>
            </a:br>
            <a:endParaRPr lang="en-US" altLang="en-US" dirty="0"/>
          </a:p>
          <a:p>
            <a:pPr lvl="1">
              <a:tabLst>
                <a:tab pos="2055813" algn="l"/>
              </a:tabLst>
            </a:pPr>
            <a:endParaRPr lang="en-US" altLang="en-US" dirty="0"/>
          </a:p>
          <a:p>
            <a:pPr lvl="1">
              <a:buFont typeface="Monotype Sorts" pitchFamily="2" charset="2"/>
              <a:buNone/>
              <a:tabLst>
                <a:tab pos="2055813" algn="l"/>
              </a:tabLst>
            </a:pPr>
            <a:endParaRPr lang="en-US" altLang="en-US" dirty="0"/>
          </a:p>
          <a:p>
            <a:pPr>
              <a:buFont typeface="Monotype Sorts" pitchFamily="2" charset="2"/>
              <a:buNone/>
              <a:tabLst>
                <a:tab pos="2055813" algn="l"/>
              </a:tabLst>
            </a:pPr>
            <a:endParaRPr lang="en-US" altLang="en-US"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a:extLst>
              <a:ext uri="{FF2B5EF4-FFF2-40B4-BE49-F238E27FC236}">
                <a16:creationId xmlns:a16="http://schemas.microsoft.com/office/drawing/2014/main" id="{E0B1DBC9-96A6-4D20-A6D1-BFCC0206A1EB}"/>
              </a:ext>
            </a:extLst>
          </p:cNvPr>
          <p:cNvSpPr>
            <a:spLocks noGrp="1" noChangeArrowheads="1"/>
          </p:cNvSpPr>
          <p:nvPr>
            <p:ph type="title"/>
          </p:nvPr>
        </p:nvSpPr>
        <p:spPr>
          <a:xfrm>
            <a:off x="533400" y="11289"/>
            <a:ext cx="8229600" cy="808038"/>
          </a:xfrm>
        </p:spPr>
        <p:txBody>
          <a:bodyPr lIns="90488" tIns="44450" rIns="90488" bIns="44450" anchor="ctr"/>
          <a:lstStyle/>
          <a:p>
            <a:pPr>
              <a:defRPr/>
            </a:pPr>
            <a:r>
              <a:rPr lang="en-US" dirty="0">
                <a:solidFill>
                  <a:schemeClr val="bg1"/>
                </a:solidFill>
              </a:rPr>
              <a:t>The where Clause</a:t>
            </a:r>
          </a:p>
        </p:txBody>
      </p:sp>
      <p:sp>
        <p:nvSpPr>
          <p:cNvPr id="20483" name="Rectangle 3">
            <a:extLst>
              <a:ext uri="{FF2B5EF4-FFF2-40B4-BE49-F238E27FC236}">
                <a16:creationId xmlns:a16="http://schemas.microsoft.com/office/drawing/2014/main" id="{C6BCE9D0-0358-4447-B46A-FDD1D67AE873}"/>
              </a:ext>
            </a:extLst>
          </p:cNvPr>
          <p:cNvSpPr>
            <a:spLocks noGrp="1" noChangeArrowheads="1"/>
          </p:cNvSpPr>
          <p:nvPr>
            <p:ph type="body" idx="1"/>
          </p:nvPr>
        </p:nvSpPr>
        <p:spPr>
          <a:xfrm>
            <a:off x="739775" y="1106488"/>
            <a:ext cx="7461250" cy="4876800"/>
          </a:xfrm>
          <a:noFill/>
        </p:spPr>
        <p:txBody>
          <a:bodyPr lIns="90488" tIns="44450" rIns="90488" bIns="44450"/>
          <a:lstStyle/>
          <a:p>
            <a:pPr>
              <a:tabLst>
                <a:tab pos="1311275" algn="l"/>
              </a:tabLst>
            </a:pPr>
            <a:r>
              <a:rPr lang="en-US" altLang="en-US" sz="1800" dirty="0"/>
              <a:t>The </a:t>
            </a:r>
            <a:r>
              <a:rPr lang="en-US" altLang="en-US" sz="1800" b="1" dirty="0">
                <a:solidFill>
                  <a:srgbClr val="000099"/>
                </a:solidFill>
              </a:rPr>
              <a:t>where</a:t>
            </a:r>
            <a:r>
              <a:rPr lang="en-US" altLang="en-US" sz="1800" b="1" dirty="0"/>
              <a:t> </a:t>
            </a:r>
            <a:r>
              <a:rPr lang="en-US" altLang="en-US" sz="1800" dirty="0"/>
              <a:t>clause specifies conditions that the result must satisfy</a:t>
            </a:r>
          </a:p>
          <a:p>
            <a:pPr lvl="1">
              <a:tabLst>
                <a:tab pos="1311275" algn="l"/>
              </a:tabLst>
            </a:pPr>
            <a:r>
              <a:rPr lang="en-US" altLang="en-US" sz="1800" dirty="0"/>
              <a:t>Corresponds to the selection predicate of the relational algebra.  </a:t>
            </a:r>
          </a:p>
          <a:p>
            <a:pPr>
              <a:tabLst>
                <a:tab pos="1311275" algn="l"/>
              </a:tabLst>
            </a:pPr>
            <a:r>
              <a:rPr lang="en-US" altLang="en-US" sz="1800" dirty="0"/>
              <a:t>To find all instructors in Comp. Sci. dept</a:t>
            </a:r>
          </a:p>
          <a:p>
            <a:pPr>
              <a:buFont typeface="Monotype Sorts" pitchFamily="2" charset="2"/>
              <a:buNone/>
              <a:tabLst>
                <a:tab pos="1311275" algn="l"/>
              </a:tabLst>
            </a:pPr>
            <a:r>
              <a:rPr lang="en-US" altLang="en-US" sz="1800" b="1" dirty="0"/>
              <a:t>		select </a:t>
            </a:r>
            <a:r>
              <a:rPr lang="en-US" altLang="en-US" sz="1800" i="1" dirty="0"/>
              <a:t>name</a:t>
            </a:r>
            <a:br>
              <a:rPr lang="en-US" altLang="en-US" sz="1800" i="1" dirty="0"/>
            </a:br>
            <a:r>
              <a:rPr lang="en-US" altLang="en-US" sz="1800" i="1" dirty="0"/>
              <a:t>	</a:t>
            </a:r>
            <a:r>
              <a:rPr lang="en-US" altLang="en-US" sz="1800" b="1" dirty="0"/>
              <a:t>from </a:t>
            </a:r>
            <a:r>
              <a:rPr lang="en-US" altLang="en-US" sz="1800" i="1" dirty="0"/>
              <a:t>instructor</a:t>
            </a:r>
            <a:br>
              <a:rPr lang="en-US" altLang="en-US" sz="1800" i="1" dirty="0"/>
            </a:br>
            <a:r>
              <a:rPr lang="en-US" altLang="en-US" sz="1800" i="1" dirty="0"/>
              <a:t>	</a:t>
            </a:r>
            <a:r>
              <a:rPr lang="en-US" altLang="en-US" sz="1800" b="1" dirty="0"/>
              <a:t>where </a:t>
            </a:r>
            <a:r>
              <a:rPr lang="en-US" altLang="en-US" sz="1800" i="1" dirty="0" err="1"/>
              <a:t>dept_name</a:t>
            </a:r>
            <a:r>
              <a:rPr lang="en-US" altLang="en-US" sz="1800" i="1" dirty="0"/>
              <a:t> =</a:t>
            </a:r>
            <a:r>
              <a:rPr lang="en-US" altLang="en-US" sz="1800" dirty="0"/>
              <a:t> </a:t>
            </a:r>
            <a:r>
              <a:rPr lang="en-US" altLang="en-US" sz="1800" i="1" dirty="0"/>
              <a:t>‘</a:t>
            </a:r>
            <a:r>
              <a:rPr lang="en-US" altLang="en-US" sz="1800" dirty="0"/>
              <a:t>Comp. Sci.'</a:t>
            </a:r>
          </a:p>
          <a:p>
            <a:pPr>
              <a:tabLst>
                <a:tab pos="1311275" algn="l"/>
              </a:tabLst>
            </a:pPr>
            <a:r>
              <a:rPr lang="en-US" altLang="en-US" sz="1800" dirty="0"/>
              <a:t>Comparison results can be combined using the logical connectives </a:t>
            </a:r>
            <a:r>
              <a:rPr lang="en-US" altLang="en-US" sz="1800" b="1" dirty="0"/>
              <a:t>and, or, </a:t>
            </a:r>
            <a:r>
              <a:rPr lang="en-US" altLang="en-US" sz="1800" dirty="0"/>
              <a:t>and </a:t>
            </a:r>
            <a:r>
              <a:rPr lang="en-US" altLang="en-US" sz="1800" b="1" dirty="0"/>
              <a:t>not </a:t>
            </a:r>
          </a:p>
          <a:p>
            <a:pPr lvl="1">
              <a:tabLst>
                <a:tab pos="1311275" algn="l"/>
              </a:tabLst>
            </a:pPr>
            <a:r>
              <a:rPr lang="en-US" altLang="en-US" sz="1800" dirty="0"/>
              <a:t>To find all instructors in Comp. Sci. dept with salary &gt; 80000</a:t>
            </a:r>
          </a:p>
          <a:p>
            <a:pPr lvl="1">
              <a:buFont typeface="Monotype Sorts" pitchFamily="2" charset="2"/>
              <a:buNone/>
              <a:tabLst>
                <a:tab pos="1311275" algn="l"/>
              </a:tabLst>
            </a:pPr>
            <a:r>
              <a:rPr lang="en-US" altLang="en-US" sz="1800" b="1" dirty="0"/>
              <a:t>		select </a:t>
            </a:r>
            <a:r>
              <a:rPr lang="en-US" altLang="en-US" sz="1800" i="1" dirty="0"/>
              <a:t>name</a:t>
            </a:r>
            <a:br>
              <a:rPr lang="en-US" altLang="en-US" sz="1800" i="1" dirty="0"/>
            </a:br>
            <a:r>
              <a:rPr lang="en-US" altLang="en-US" sz="1800" i="1" dirty="0"/>
              <a:t>	</a:t>
            </a:r>
            <a:r>
              <a:rPr lang="en-US" altLang="en-US" sz="1800" b="1" dirty="0"/>
              <a:t>from </a:t>
            </a:r>
            <a:r>
              <a:rPr lang="en-US" altLang="en-US" sz="1800" i="1" dirty="0"/>
              <a:t>instructor</a:t>
            </a:r>
            <a:br>
              <a:rPr lang="en-US" altLang="en-US" sz="1800" i="1" dirty="0"/>
            </a:br>
            <a:r>
              <a:rPr lang="en-US" altLang="en-US" sz="1800" i="1" dirty="0"/>
              <a:t>	</a:t>
            </a:r>
            <a:r>
              <a:rPr lang="en-US" altLang="en-US" sz="1800" b="1" dirty="0"/>
              <a:t>where </a:t>
            </a:r>
            <a:r>
              <a:rPr lang="en-US" altLang="en-US" sz="1800" i="1" dirty="0" err="1"/>
              <a:t>dept_name</a:t>
            </a:r>
            <a:r>
              <a:rPr lang="en-US" altLang="en-US" sz="1800" i="1" dirty="0"/>
              <a:t> =</a:t>
            </a:r>
            <a:r>
              <a:rPr lang="en-US" altLang="en-US" sz="1800" dirty="0"/>
              <a:t> </a:t>
            </a:r>
            <a:r>
              <a:rPr lang="en-US" altLang="en-US" sz="1800" i="1" dirty="0"/>
              <a:t>‘</a:t>
            </a:r>
            <a:r>
              <a:rPr lang="en-US" altLang="en-US" sz="1800" dirty="0"/>
              <a:t>Comp. Sci.'</a:t>
            </a:r>
            <a:r>
              <a:rPr lang="en-US" altLang="en-US" sz="1800" i="1" dirty="0"/>
              <a:t>  </a:t>
            </a:r>
            <a:r>
              <a:rPr lang="en-US" altLang="en-US" sz="1800" b="1" dirty="0"/>
              <a:t>and </a:t>
            </a:r>
            <a:r>
              <a:rPr lang="en-US" altLang="en-US" sz="1800" i="1" dirty="0"/>
              <a:t>salary </a:t>
            </a:r>
            <a:r>
              <a:rPr lang="en-US" altLang="en-US" sz="1800" dirty="0"/>
              <a:t>&gt; 80000</a:t>
            </a:r>
          </a:p>
          <a:p>
            <a:pPr>
              <a:buFont typeface="Monotype Sorts" pitchFamily="2" charset="2"/>
              <a:buNone/>
              <a:tabLst>
                <a:tab pos="1311275" algn="l"/>
              </a:tabLst>
            </a:pPr>
            <a:endParaRPr lang="en-US" altLang="en-US" sz="1800" dirty="0"/>
          </a:p>
          <a:p>
            <a:pPr>
              <a:tabLst>
                <a:tab pos="1311275" algn="l"/>
              </a:tabLst>
            </a:pPr>
            <a:r>
              <a:rPr lang="en-US" altLang="en-US" sz="1800" dirty="0"/>
              <a:t>Comparisons can be applied to results of arithmetic expressions.</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8338" name="Rectangle 2">
            <a:extLst>
              <a:ext uri="{FF2B5EF4-FFF2-40B4-BE49-F238E27FC236}">
                <a16:creationId xmlns:a16="http://schemas.microsoft.com/office/drawing/2014/main" id="{ADDFDD9E-3488-429B-BA6D-97539766AC0B}"/>
              </a:ext>
            </a:extLst>
          </p:cNvPr>
          <p:cNvSpPr>
            <a:spLocks noGrp="1" noChangeArrowheads="1"/>
          </p:cNvSpPr>
          <p:nvPr>
            <p:ph type="title"/>
          </p:nvPr>
        </p:nvSpPr>
        <p:spPr>
          <a:xfrm>
            <a:off x="617538" y="0"/>
            <a:ext cx="8229600" cy="808038"/>
          </a:xfrm>
        </p:spPr>
        <p:txBody>
          <a:bodyPr lIns="90488" tIns="44450" rIns="90488" bIns="44450" anchor="ctr"/>
          <a:lstStyle/>
          <a:p>
            <a:pPr>
              <a:defRPr/>
            </a:pPr>
            <a:r>
              <a:rPr lang="en-US" dirty="0">
                <a:solidFill>
                  <a:schemeClr val="bg1"/>
                </a:solidFill>
              </a:rPr>
              <a:t>The from Clause</a:t>
            </a:r>
          </a:p>
        </p:txBody>
      </p:sp>
      <p:sp>
        <p:nvSpPr>
          <p:cNvPr id="21507" name="Rectangle 3">
            <a:extLst>
              <a:ext uri="{FF2B5EF4-FFF2-40B4-BE49-F238E27FC236}">
                <a16:creationId xmlns:a16="http://schemas.microsoft.com/office/drawing/2014/main" id="{C0692CF5-DE5B-4B32-9275-F7F85FFBFC4D}"/>
              </a:ext>
            </a:extLst>
          </p:cNvPr>
          <p:cNvSpPr>
            <a:spLocks noGrp="1" noChangeArrowheads="1"/>
          </p:cNvSpPr>
          <p:nvPr>
            <p:ph type="body" idx="1"/>
          </p:nvPr>
        </p:nvSpPr>
        <p:spPr>
          <a:xfrm>
            <a:off x="617538" y="1106488"/>
            <a:ext cx="7797800" cy="5024437"/>
          </a:xfrm>
          <a:noFill/>
        </p:spPr>
        <p:txBody>
          <a:bodyPr lIns="90488" tIns="44450" rIns="90488" bIns="44450"/>
          <a:lstStyle/>
          <a:p>
            <a:pPr>
              <a:tabLst>
                <a:tab pos="635000" algn="l"/>
                <a:tab pos="2403475" algn="l"/>
              </a:tabLst>
            </a:pPr>
            <a:r>
              <a:rPr lang="en-US" altLang="en-US" sz="2200" dirty="0"/>
              <a:t>The </a:t>
            </a:r>
            <a:r>
              <a:rPr lang="en-US" altLang="en-US" sz="2200" b="1" dirty="0">
                <a:solidFill>
                  <a:srgbClr val="000099"/>
                </a:solidFill>
              </a:rPr>
              <a:t>from</a:t>
            </a:r>
            <a:r>
              <a:rPr lang="en-US" altLang="en-US" sz="2200" b="1" dirty="0"/>
              <a:t> </a:t>
            </a:r>
            <a:r>
              <a:rPr lang="en-US" altLang="en-US" sz="2200" dirty="0"/>
              <a:t>clause lists the relations involved in the query</a:t>
            </a:r>
          </a:p>
          <a:p>
            <a:pPr lvl="1">
              <a:tabLst>
                <a:tab pos="635000" algn="l"/>
                <a:tab pos="2403475" algn="l"/>
              </a:tabLst>
            </a:pPr>
            <a:r>
              <a:rPr lang="en-US" altLang="en-US" sz="2200" dirty="0"/>
              <a:t>Corresponds to the Cartesian product operation of the relational algebra.</a:t>
            </a:r>
          </a:p>
          <a:p>
            <a:pPr>
              <a:tabLst>
                <a:tab pos="635000" algn="l"/>
                <a:tab pos="2403475" algn="l"/>
              </a:tabLst>
            </a:pPr>
            <a:r>
              <a:rPr lang="en-US" altLang="en-US" sz="2200" dirty="0"/>
              <a:t>Find the Cartesian product </a:t>
            </a:r>
            <a:r>
              <a:rPr lang="en-US" altLang="en-US" sz="2200" i="1" dirty="0"/>
              <a:t>instructor X teaches</a:t>
            </a:r>
            <a:endParaRPr lang="en-US" altLang="en-US" sz="2200" dirty="0"/>
          </a:p>
          <a:p>
            <a:pPr>
              <a:buFont typeface="Monotype Sorts" pitchFamily="2" charset="2"/>
              <a:buNone/>
              <a:tabLst>
                <a:tab pos="635000" algn="l"/>
                <a:tab pos="2403475" algn="l"/>
              </a:tabLst>
            </a:pPr>
            <a:r>
              <a:rPr lang="en-US" altLang="en-US" sz="2200" b="1" dirty="0"/>
              <a:t>			select </a:t>
            </a:r>
            <a:r>
              <a:rPr lang="en-US" altLang="en-US" sz="2200" dirty="0">
                <a:latin typeface="Symbol" panose="05050102010706020507" pitchFamily="18" charset="2"/>
              </a:rPr>
              <a:t></a:t>
            </a:r>
            <a:br>
              <a:rPr lang="en-US" altLang="en-US" sz="2200" dirty="0"/>
            </a:br>
            <a:r>
              <a:rPr lang="en-US" altLang="en-US" sz="2200" dirty="0"/>
              <a:t>		</a:t>
            </a:r>
            <a:r>
              <a:rPr lang="en-US" altLang="en-US" sz="2200" b="1" dirty="0"/>
              <a:t>from </a:t>
            </a:r>
            <a:r>
              <a:rPr lang="en-US" altLang="en-US" sz="2200" i="1" dirty="0"/>
              <a:t>instructor, teaches</a:t>
            </a:r>
          </a:p>
          <a:p>
            <a:pPr lvl="1">
              <a:tabLst>
                <a:tab pos="635000" algn="l"/>
                <a:tab pos="2403475" algn="l"/>
              </a:tabLst>
            </a:pPr>
            <a:r>
              <a:rPr lang="en-US" altLang="en-US" sz="2200" dirty="0"/>
              <a:t>generates every possible instructor – teaches pair, with all attributes from both relations.</a:t>
            </a:r>
          </a:p>
          <a:p>
            <a:pPr lvl="1">
              <a:tabLst>
                <a:tab pos="635000" algn="l"/>
                <a:tab pos="2403475" algn="l"/>
              </a:tabLst>
            </a:pPr>
            <a:r>
              <a:rPr lang="en-US" altLang="en-US" sz="2200" dirty="0"/>
              <a:t>For common attributes (e.g., </a:t>
            </a:r>
            <a:r>
              <a:rPr lang="en-US" altLang="en-US" sz="2200" i="1" dirty="0"/>
              <a:t>ID</a:t>
            </a:r>
            <a:r>
              <a:rPr lang="en-US" altLang="en-US" sz="2200" dirty="0"/>
              <a:t>), the attributes  in the resulting table are renamed using the  relation name (e.g., </a:t>
            </a:r>
            <a:r>
              <a:rPr lang="en-US" altLang="en-US" sz="2200" i="1" dirty="0"/>
              <a:t>instructor.ID</a:t>
            </a:r>
            <a:r>
              <a:rPr lang="en-US" altLang="en-US" sz="2200" dirty="0"/>
              <a:t>)</a:t>
            </a:r>
          </a:p>
          <a:p>
            <a:pPr>
              <a:tabLst>
                <a:tab pos="635000" algn="l"/>
                <a:tab pos="2403475" algn="l"/>
              </a:tabLst>
            </a:pPr>
            <a:r>
              <a:rPr lang="en-US" altLang="en-US" sz="2200" dirty="0"/>
              <a:t>Cartesian product not very useful directly, but useful combined with where-clause condition (selection operation in relational algebra).</a:t>
            </a:r>
          </a:p>
          <a:p>
            <a:pPr>
              <a:buFont typeface="Monotype Sorts" pitchFamily="2" charset="2"/>
              <a:buNone/>
              <a:tabLst>
                <a:tab pos="635000" algn="l"/>
                <a:tab pos="2403475" algn="l"/>
              </a:tabLst>
            </a:pPr>
            <a:r>
              <a:rPr lang="en-US" altLang="en-US" sz="2200" i="1" dirty="0"/>
              <a:t>	</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a:extLst>
              <a:ext uri="{FF2B5EF4-FFF2-40B4-BE49-F238E27FC236}">
                <a16:creationId xmlns:a16="http://schemas.microsoft.com/office/drawing/2014/main" id="{DADB043C-7213-495D-B3D6-830F6A8F172E}"/>
              </a:ext>
            </a:extLst>
          </p:cNvPr>
          <p:cNvSpPr>
            <a:spLocks noGrp="1" noChangeArrowheads="1"/>
          </p:cNvSpPr>
          <p:nvPr>
            <p:ph type="title"/>
          </p:nvPr>
        </p:nvSpPr>
        <p:spPr>
          <a:xfrm>
            <a:off x="517172" y="24167"/>
            <a:ext cx="8229600" cy="715962"/>
          </a:xfrm>
        </p:spPr>
        <p:txBody>
          <a:bodyPr/>
          <a:lstStyle/>
          <a:p>
            <a:pPr>
              <a:defRPr/>
            </a:pPr>
            <a:r>
              <a:rPr lang="en-US" dirty="0">
                <a:solidFill>
                  <a:schemeClr val="bg1"/>
                </a:solidFill>
              </a:rPr>
              <a:t>Cartesian Product</a:t>
            </a:r>
          </a:p>
        </p:txBody>
      </p:sp>
      <p:pic>
        <p:nvPicPr>
          <p:cNvPr id="22531" name="Picture 4" descr="2">
            <a:extLst>
              <a:ext uri="{FF2B5EF4-FFF2-40B4-BE49-F238E27FC236}">
                <a16:creationId xmlns:a16="http://schemas.microsoft.com/office/drawing/2014/main" id="{2F3C2596-8000-4753-B8A8-A2FF2A779E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6506"/>
          <a:stretch>
            <a:fillRect/>
          </a:stretch>
        </p:blipFill>
        <p:spPr bwMode="auto">
          <a:xfrm>
            <a:off x="4721225" y="1155700"/>
            <a:ext cx="3890963"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6">
            <a:extLst>
              <a:ext uri="{FF2B5EF4-FFF2-40B4-BE49-F238E27FC236}">
                <a16:creationId xmlns:a16="http://schemas.microsoft.com/office/drawing/2014/main" id="{6BEAA342-E941-4ECD-9023-4822EF5F1C8D}"/>
              </a:ext>
            </a:extLst>
          </p:cNvPr>
          <p:cNvSpPr txBox="1">
            <a:spLocks noChangeArrowheads="1"/>
          </p:cNvSpPr>
          <p:nvPr/>
        </p:nvSpPr>
        <p:spPr bwMode="auto">
          <a:xfrm>
            <a:off x="1776413" y="833438"/>
            <a:ext cx="1227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2000" i="1"/>
              <a:t>instructor</a:t>
            </a:r>
          </a:p>
        </p:txBody>
      </p:sp>
      <p:sp>
        <p:nvSpPr>
          <p:cNvPr id="22533" name="Text Box 7">
            <a:extLst>
              <a:ext uri="{FF2B5EF4-FFF2-40B4-BE49-F238E27FC236}">
                <a16:creationId xmlns:a16="http://schemas.microsoft.com/office/drawing/2014/main" id="{B34C154C-A6C1-44F7-B124-2824861E9983}"/>
              </a:ext>
            </a:extLst>
          </p:cNvPr>
          <p:cNvSpPr txBox="1">
            <a:spLocks noChangeArrowheads="1"/>
          </p:cNvSpPr>
          <p:nvPr/>
        </p:nvSpPr>
        <p:spPr bwMode="auto">
          <a:xfrm>
            <a:off x="6135688" y="800100"/>
            <a:ext cx="1073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2000" i="1"/>
              <a:t>teaches</a:t>
            </a:r>
          </a:p>
        </p:txBody>
      </p:sp>
      <p:pic>
        <p:nvPicPr>
          <p:cNvPr id="22534" name="Picture 8" descr="2">
            <a:extLst>
              <a:ext uri="{FF2B5EF4-FFF2-40B4-BE49-F238E27FC236}">
                <a16:creationId xmlns:a16="http://schemas.microsoft.com/office/drawing/2014/main" id="{3784E477-C24A-494B-96B9-C4E49F7BE7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50357"/>
          <a:stretch>
            <a:fillRect/>
          </a:stretch>
        </p:blipFill>
        <p:spPr bwMode="auto">
          <a:xfrm>
            <a:off x="514350" y="1230313"/>
            <a:ext cx="38830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15" descr="3">
            <a:extLst>
              <a:ext uri="{FF2B5EF4-FFF2-40B4-BE49-F238E27FC236}">
                <a16:creationId xmlns:a16="http://schemas.microsoft.com/office/drawing/2014/main" id="{234FFB20-05EF-4D62-AACF-8A8EF27379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0" y="2724150"/>
            <a:ext cx="662940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A41A1A6C-C1D2-4847-B1D6-41CD7E1A23D7}"/>
              </a:ext>
            </a:extLst>
          </p:cNvPr>
          <p:cNvSpPr>
            <a:spLocks noGrp="1" noChangeArrowheads="1"/>
          </p:cNvSpPr>
          <p:nvPr>
            <p:ph type="title"/>
          </p:nvPr>
        </p:nvSpPr>
        <p:spPr>
          <a:xfrm>
            <a:off x="661988" y="28222"/>
            <a:ext cx="8229600" cy="655638"/>
          </a:xfrm>
        </p:spPr>
        <p:txBody>
          <a:bodyPr lIns="90488" tIns="44450" rIns="90488" bIns="44450" anchor="ctr"/>
          <a:lstStyle/>
          <a:p>
            <a:pPr>
              <a:defRPr/>
            </a:pPr>
            <a:r>
              <a:rPr lang="en-US" dirty="0">
                <a:solidFill>
                  <a:schemeClr val="bg1"/>
                </a:solidFill>
              </a:rPr>
              <a:t>Examples</a:t>
            </a:r>
          </a:p>
        </p:txBody>
      </p:sp>
      <p:sp>
        <p:nvSpPr>
          <p:cNvPr id="23555" name="Rectangle 3">
            <a:extLst>
              <a:ext uri="{FF2B5EF4-FFF2-40B4-BE49-F238E27FC236}">
                <a16:creationId xmlns:a16="http://schemas.microsoft.com/office/drawing/2014/main" id="{3C9AF712-A154-4316-BF78-96862F89A531}"/>
              </a:ext>
            </a:extLst>
          </p:cNvPr>
          <p:cNvSpPr>
            <a:spLocks noGrp="1" noChangeArrowheads="1"/>
          </p:cNvSpPr>
          <p:nvPr>
            <p:ph type="body" idx="1"/>
          </p:nvPr>
        </p:nvSpPr>
        <p:spPr>
          <a:xfrm>
            <a:off x="900113" y="1106488"/>
            <a:ext cx="7991475" cy="4600575"/>
          </a:xfrm>
          <a:noFill/>
        </p:spPr>
        <p:txBody>
          <a:bodyPr lIns="90488" tIns="44450" rIns="90488" bIns="44450"/>
          <a:lstStyle/>
          <a:p>
            <a:pPr>
              <a:tabLst>
                <a:tab pos="2055813" algn="l"/>
              </a:tabLst>
            </a:pPr>
            <a:r>
              <a:rPr lang="en-US" altLang="en-US" sz="2200" dirty="0"/>
              <a:t>Find the names of all instructors who have taught some course and the </a:t>
            </a:r>
            <a:r>
              <a:rPr lang="en-US" altLang="en-US" sz="2200" dirty="0" err="1"/>
              <a:t>course_id</a:t>
            </a:r>
            <a:endParaRPr lang="en-US" altLang="en-US" sz="2200" dirty="0"/>
          </a:p>
          <a:p>
            <a:pPr lvl="1">
              <a:tabLst>
                <a:tab pos="2055813" algn="l"/>
              </a:tabLst>
            </a:pPr>
            <a:r>
              <a:rPr lang="en-US" altLang="en-US" sz="2200" b="1" dirty="0"/>
              <a:t>select </a:t>
            </a:r>
            <a:r>
              <a:rPr lang="en-US" altLang="en-US" sz="2200" i="1" dirty="0"/>
              <a:t>name, </a:t>
            </a:r>
            <a:r>
              <a:rPr lang="en-US" altLang="en-US" sz="2200" i="1" dirty="0" err="1"/>
              <a:t>course_id</a:t>
            </a:r>
            <a:br>
              <a:rPr lang="en-US" altLang="en-US" sz="2200" i="1" dirty="0"/>
            </a:br>
            <a:r>
              <a:rPr lang="en-US" altLang="en-US" sz="2200" b="1" dirty="0"/>
              <a:t>from </a:t>
            </a:r>
            <a:r>
              <a:rPr lang="en-US" altLang="en-US" sz="2200" i="1" dirty="0"/>
              <a:t>instructor , teaches</a:t>
            </a:r>
            <a:br>
              <a:rPr lang="en-US" altLang="en-US" sz="2200" i="1" dirty="0"/>
            </a:br>
            <a:r>
              <a:rPr lang="en-US" altLang="en-US" sz="2200" b="1" dirty="0"/>
              <a:t>where </a:t>
            </a:r>
            <a:r>
              <a:rPr lang="en-US" altLang="en-US" sz="2200" i="1" dirty="0"/>
              <a:t>instructor.ID = teaches.ID </a:t>
            </a:r>
          </a:p>
          <a:p>
            <a:pPr lvl="1">
              <a:buFont typeface="Monotype Sorts" pitchFamily="2" charset="2"/>
              <a:buNone/>
              <a:tabLst>
                <a:tab pos="2055813" algn="l"/>
              </a:tabLst>
            </a:pPr>
            <a:endParaRPr lang="en-US" altLang="en-US" sz="2200" dirty="0"/>
          </a:p>
          <a:p>
            <a:pPr>
              <a:tabLst>
                <a:tab pos="2055813" algn="l"/>
              </a:tabLst>
            </a:pPr>
            <a:r>
              <a:rPr lang="en-US" altLang="en-US" sz="2200" dirty="0"/>
              <a:t>Find the names of all instructors in the Art  department who have taught some course and the </a:t>
            </a:r>
            <a:r>
              <a:rPr lang="en-US" altLang="en-US" sz="2200" dirty="0" err="1"/>
              <a:t>course_id</a:t>
            </a:r>
            <a:endParaRPr lang="en-US" altLang="en-US" sz="2200" dirty="0"/>
          </a:p>
          <a:p>
            <a:pPr lvl="1">
              <a:tabLst>
                <a:tab pos="2055813" algn="l"/>
              </a:tabLst>
            </a:pPr>
            <a:r>
              <a:rPr lang="en-US" altLang="en-US" sz="2200" b="1" dirty="0"/>
              <a:t>select </a:t>
            </a:r>
            <a:r>
              <a:rPr lang="en-US" altLang="en-US" sz="2200" i="1" dirty="0"/>
              <a:t>name, </a:t>
            </a:r>
            <a:r>
              <a:rPr lang="en-US" altLang="en-US" sz="2200" i="1" dirty="0" err="1"/>
              <a:t>course_id</a:t>
            </a:r>
            <a:br>
              <a:rPr lang="en-US" altLang="en-US" sz="2200" i="1" dirty="0"/>
            </a:br>
            <a:r>
              <a:rPr lang="en-US" altLang="en-US" sz="2200" b="1" dirty="0"/>
              <a:t>from </a:t>
            </a:r>
            <a:r>
              <a:rPr lang="en-US" altLang="en-US" sz="2200" i="1" dirty="0"/>
              <a:t>instructor , teaches</a:t>
            </a:r>
            <a:br>
              <a:rPr lang="en-US" altLang="en-US" sz="2200" i="1" dirty="0"/>
            </a:br>
            <a:r>
              <a:rPr lang="en-US" altLang="en-US" sz="2200" b="1" dirty="0"/>
              <a:t>where </a:t>
            </a:r>
            <a:r>
              <a:rPr lang="en-US" altLang="en-US" sz="2200" i="1" dirty="0"/>
              <a:t>instructor.ID = teaches.ID  </a:t>
            </a:r>
            <a:r>
              <a:rPr lang="en-US" altLang="en-US" sz="2200" b="1" i="1" dirty="0"/>
              <a:t>and</a:t>
            </a:r>
            <a:r>
              <a:rPr lang="en-US" altLang="en-US" sz="2200" i="1" dirty="0"/>
              <a:t>  instructor. </a:t>
            </a:r>
            <a:r>
              <a:rPr lang="en-US" altLang="en-US" sz="2200" i="1" dirty="0" err="1"/>
              <a:t>dept_name</a:t>
            </a:r>
            <a:r>
              <a:rPr lang="en-US" altLang="en-US" sz="2200" i="1" dirty="0"/>
              <a:t> = </a:t>
            </a:r>
            <a:r>
              <a:rPr lang="en-US" altLang="en-US" sz="2200" dirty="0"/>
              <a:t>‘Art’</a:t>
            </a:r>
          </a:p>
          <a:p>
            <a:pPr lvl="1">
              <a:buFont typeface="Monotype Sorts" pitchFamily="2" charset="2"/>
              <a:buNone/>
              <a:tabLst>
                <a:tab pos="2055813" algn="l"/>
              </a:tabLst>
            </a:pPr>
            <a:endParaRPr lang="en-US" altLang="en-US" sz="220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685800" y="-228600"/>
            <a:ext cx="8229600" cy="1143000"/>
          </a:xfrm>
          <a:noFill/>
          <a:ln/>
        </p:spPr>
        <p:txBody>
          <a:bodyPr lIns="92075" tIns="46038" rIns="92075" bIns="46038" anchor="ctr"/>
          <a:lstStyle/>
          <a:p>
            <a:r>
              <a:rPr lang="en-US" dirty="0">
                <a:solidFill>
                  <a:srgbClr val="FFFF00"/>
                </a:solidFill>
                <a:latin typeface="Times New Roman" pitchFamily="18" charset="0"/>
              </a:rPr>
              <a:t>Domain Constraints  </a:t>
            </a:r>
          </a:p>
        </p:txBody>
      </p:sp>
      <p:sp>
        <p:nvSpPr>
          <p:cNvPr id="375811" name="Rectangle 3"/>
          <p:cNvSpPr>
            <a:spLocks noGrp="1" noChangeArrowheads="1"/>
          </p:cNvSpPr>
          <p:nvPr>
            <p:ph type="body" idx="1"/>
          </p:nvPr>
        </p:nvSpPr>
        <p:spPr>
          <a:xfrm>
            <a:off x="601663" y="1482725"/>
            <a:ext cx="8166100" cy="2779713"/>
          </a:xfrm>
          <a:noFill/>
          <a:ln/>
        </p:spPr>
        <p:txBody>
          <a:bodyPr lIns="92075" tIns="46038" rIns="92075" bIns="46038"/>
          <a:lstStyle/>
          <a:p>
            <a:pPr>
              <a:lnSpc>
                <a:spcPct val="90000"/>
              </a:lnSpc>
            </a:pPr>
            <a:r>
              <a:rPr lang="en-US" sz="2000">
                <a:latin typeface="Times New Roman" pitchFamily="18" charset="0"/>
              </a:rPr>
              <a:t>Every attribute has a type: </a:t>
            </a:r>
          </a:p>
          <a:p>
            <a:pPr lvl="1">
              <a:lnSpc>
                <a:spcPct val="90000"/>
              </a:lnSpc>
            </a:pPr>
            <a:r>
              <a:rPr lang="en-US" sz="1800">
                <a:latin typeface="Times New Roman" pitchFamily="18" charset="0"/>
              </a:rPr>
              <a:t>integer, float, date, boolean, string, etc.</a:t>
            </a:r>
          </a:p>
          <a:p>
            <a:pPr>
              <a:lnSpc>
                <a:spcPct val="90000"/>
              </a:lnSpc>
            </a:pPr>
            <a:r>
              <a:rPr lang="en-US" sz="2000">
                <a:latin typeface="Times New Roman" pitchFamily="18" charset="0"/>
              </a:rPr>
              <a:t>An attribute can have a domain. E.g.:</a:t>
            </a:r>
          </a:p>
          <a:p>
            <a:pPr lvl="1">
              <a:lnSpc>
                <a:spcPct val="90000"/>
              </a:lnSpc>
            </a:pPr>
            <a:r>
              <a:rPr lang="en-US" sz="1800">
                <a:latin typeface="Times New Roman" pitchFamily="18" charset="0"/>
              </a:rPr>
              <a:t>Id &gt; 0</a:t>
            </a:r>
          </a:p>
          <a:p>
            <a:pPr lvl="1">
              <a:lnSpc>
                <a:spcPct val="90000"/>
              </a:lnSpc>
            </a:pPr>
            <a:r>
              <a:rPr lang="en-US" sz="1800">
                <a:latin typeface="Times New Roman" pitchFamily="18" charset="0"/>
              </a:rPr>
              <a:t>Salary &gt; 0</a:t>
            </a:r>
          </a:p>
          <a:p>
            <a:pPr lvl="1">
              <a:lnSpc>
                <a:spcPct val="90000"/>
              </a:lnSpc>
            </a:pPr>
            <a:r>
              <a:rPr lang="en-US" sz="1800">
                <a:latin typeface="Times New Roman" pitchFamily="18" charset="0"/>
              </a:rPr>
              <a:t>age &lt; 100</a:t>
            </a:r>
          </a:p>
          <a:p>
            <a:pPr lvl="1">
              <a:lnSpc>
                <a:spcPct val="90000"/>
              </a:lnSpc>
            </a:pPr>
            <a:r>
              <a:rPr lang="en-US" sz="1800">
                <a:latin typeface="Times New Roman" pitchFamily="18" charset="0"/>
              </a:rPr>
              <a:t>City in {Irvine, LA, Riverside}</a:t>
            </a:r>
          </a:p>
          <a:p>
            <a:pPr>
              <a:lnSpc>
                <a:spcPct val="90000"/>
              </a:lnSpc>
            </a:pPr>
            <a:r>
              <a:rPr lang="en-US" sz="2000">
                <a:latin typeface="Times New Roman" pitchFamily="18" charset="0"/>
              </a:rPr>
              <a:t>An insertion can violate the domain constraint. </a:t>
            </a:r>
          </a:p>
          <a:p>
            <a:pPr lvl="1">
              <a:lnSpc>
                <a:spcPct val="90000"/>
              </a:lnSpc>
            </a:pPr>
            <a:r>
              <a:rPr lang="en-US" sz="1800">
                <a:latin typeface="Times New Roman" pitchFamily="18" charset="0"/>
              </a:rPr>
              <a:t>DBMS checks if insertion violates domain constraint and reject the insertion.</a:t>
            </a:r>
            <a:endParaRPr lang="en-US" sz="1400">
              <a:latin typeface="Times New Roman" pitchFamily="18" charset="0"/>
            </a:endParaRPr>
          </a:p>
        </p:txBody>
      </p:sp>
      <p:graphicFrame>
        <p:nvGraphicFramePr>
          <p:cNvPr id="375812" name="Object 4"/>
          <p:cNvGraphicFramePr>
            <a:graphicFrameLocks noChangeAspect="1"/>
          </p:cNvGraphicFramePr>
          <p:nvPr/>
        </p:nvGraphicFramePr>
        <p:xfrm>
          <a:off x="1439863" y="4806950"/>
          <a:ext cx="4014787" cy="1362075"/>
        </p:xfrm>
        <a:graphic>
          <a:graphicData uri="http://schemas.openxmlformats.org/presentationml/2006/ole">
            <mc:AlternateContent xmlns:mc="http://schemas.openxmlformats.org/markup-compatibility/2006">
              <mc:Choice xmlns:v="urn:schemas-microsoft-com:vml" Requires="v">
                <p:oleObj name="Document" r:id="rId3" imgW="3411360" imgH="1157400" progId="Word.Document.8">
                  <p:embed/>
                </p:oleObj>
              </mc:Choice>
              <mc:Fallback>
                <p:oleObj name="Document" r:id="rId3" imgW="3411360" imgH="115740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9863" y="4806950"/>
                        <a:ext cx="4014787" cy="1362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5813" name="Rectangle 5"/>
          <p:cNvSpPr>
            <a:spLocks noChangeArrowheads="1"/>
          </p:cNvSpPr>
          <p:nvPr/>
        </p:nvSpPr>
        <p:spPr bwMode="auto">
          <a:xfrm>
            <a:off x="1727200" y="4387850"/>
            <a:ext cx="8318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Integer</a:t>
            </a:r>
          </a:p>
        </p:txBody>
      </p:sp>
      <p:sp>
        <p:nvSpPr>
          <p:cNvPr id="375814" name="Rectangle 6"/>
          <p:cNvSpPr>
            <a:spLocks noChangeArrowheads="1"/>
          </p:cNvSpPr>
          <p:nvPr/>
        </p:nvSpPr>
        <p:spPr bwMode="auto">
          <a:xfrm>
            <a:off x="3133725" y="4371975"/>
            <a:ext cx="7429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String</a:t>
            </a:r>
          </a:p>
        </p:txBody>
      </p:sp>
      <p:sp>
        <p:nvSpPr>
          <p:cNvPr id="375815" name="Rectangle 7"/>
          <p:cNvSpPr>
            <a:spLocks noChangeArrowheads="1"/>
          </p:cNvSpPr>
          <p:nvPr/>
        </p:nvSpPr>
        <p:spPr bwMode="auto">
          <a:xfrm>
            <a:off x="4402138" y="4394200"/>
            <a:ext cx="7429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String</a:t>
            </a:r>
          </a:p>
        </p:txBody>
      </p:sp>
      <p:sp>
        <p:nvSpPr>
          <p:cNvPr id="375816" name="Rectangle 8"/>
          <p:cNvSpPr>
            <a:spLocks noChangeArrowheads="1"/>
          </p:cNvSpPr>
          <p:nvPr/>
        </p:nvSpPr>
        <p:spPr bwMode="auto">
          <a:xfrm>
            <a:off x="6030913" y="5713413"/>
            <a:ext cx="1182687" cy="396875"/>
          </a:xfrm>
          <a:prstGeom prst="rect">
            <a:avLst/>
          </a:prstGeom>
          <a:noFill/>
          <a:ln w="19050">
            <a:noFill/>
            <a:miter lim="800000"/>
            <a:headEnd/>
            <a:tailEnd/>
          </a:ln>
          <a:effectLst/>
        </p:spPr>
        <p:txBody>
          <a:bodyPr wrap="none">
            <a:spAutoFit/>
          </a:bodyPr>
          <a:lstStyle/>
          <a:p>
            <a:r>
              <a:rPr lang="en-US" sz="2000" b="0">
                <a:solidFill>
                  <a:schemeClr val="hlink"/>
                </a:solidFill>
                <a:latin typeface="Times New Roman" pitchFamily="18" charset="0"/>
              </a:rPr>
              <a:t>violations</a:t>
            </a:r>
          </a:p>
        </p:txBody>
      </p:sp>
      <p:sp>
        <p:nvSpPr>
          <p:cNvPr id="375817" name="Line 9"/>
          <p:cNvSpPr>
            <a:spLocks noChangeShapeType="1"/>
          </p:cNvSpPr>
          <p:nvPr/>
        </p:nvSpPr>
        <p:spPr bwMode="auto">
          <a:xfrm flipH="1" flipV="1">
            <a:off x="5259388" y="5538788"/>
            <a:ext cx="736600" cy="301625"/>
          </a:xfrm>
          <a:prstGeom prst="line">
            <a:avLst/>
          </a:prstGeom>
          <a:noFill/>
          <a:ln w="19050">
            <a:solidFill>
              <a:schemeClr val="hlink"/>
            </a:solidFill>
            <a:miter lim="800000"/>
            <a:headEnd/>
            <a:tailEnd type="triangle" w="med" len="med"/>
          </a:ln>
          <a:effectLst/>
        </p:spPr>
        <p:txBody>
          <a:bodyPr>
            <a:spAutoFit/>
          </a:bodyPr>
          <a:lstStyle/>
          <a:p>
            <a:endParaRPr lang="en-US"/>
          </a:p>
        </p:txBody>
      </p:sp>
      <p:sp>
        <p:nvSpPr>
          <p:cNvPr id="375818" name="Line 10"/>
          <p:cNvSpPr>
            <a:spLocks noChangeShapeType="1"/>
          </p:cNvSpPr>
          <p:nvPr/>
        </p:nvSpPr>
        <p:spPr bwMode="auto">
          <a:xfrm flipH="1" flipV="1">
            <a:off x="2489200" y="5902325"/>
            <a:ext cx="3552825" cy="61913"/>
          </a:xfrm>
          <a:prstGeom prst="line">
            <a:avLst/>
          </a:prstGeom>
          <a:noFill/>
          <a:ln w="19050">
            <a:solidFill>
              <a:schemeClr val="hlink"/>
            </a:solidFill>
            <a:miter lim="800000"/>
            <a:headEnd/>
            <a:tailEnd type="triangle" w="med" len="med"/>
          </a:ln>
          <a:effectLst/>
        </p:spPr>
        <p:txBody>
          <a:bodyPr>
            <a:spAutoFit/>
          </a:bodyPr>
          <a:lstStyle/>
          <a:p>
            <a:endParaRPr 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969411DD-13AC-4176-B80A-EC648A00D40C}"/>
              </a:ext>
            </a:extLst>
          </p:cNvPr>
          <p:cNvSpPr>
            <a:spLocks noGrp="1" noChangeArrowheads="1"/>
          </p:cNvSpPr>
          <p:nvPr>
            <p:ph type="title"/>
          </p:nvPr>
        </p:nvSpPr>
        <p:spPr>
          <a:xfrm>
            <a:off x="600075" y="62706"/>
            <a:ext cx="8229600" cy="699294"/>
          </a:xfrm>
        </p:spPr>
        <p:txBody>
          <a:bodyPr lIns="90488" tIns="44450" rIns="90488" bIns="44450" anchor="ctr"/>
          <a:lstStyle/>
          <a:p>
            <a:pPr>
              <a:defRPr/>
            </a:pPr>
            <a:r>
              <a:rPr lang="en-US" dirty="0">
                <a:solidFill>
                  <a:schemeClr val="bg1"/>
                </a:solidFill>
              </a:rPr>
              <a:t>The Rename Operation</a:t>
            </a:r>
          </a:p>
        </p:txBody>
      </p:sp>
      <p:sp>
        <p:nvSpPr>
          <p:cNvPr id="24579" name="Rectangle 3">
            <a:extLst>
              <a:ext uri="{FF2B5EF4-FFF2-40B4-BE49-F238E27FC236}">
                <a16:creationId xmlns:a16="http://schemas.microsoft.com/office/drawing/2014/main" id="{AB35C1FB-6E0A-4CB0-8C27-65E3C7987B4B}"/>
              </a:ext>
            </a:extLst>
          </p:cNvPr>
          <p:cNvSpPr>
            <a:spLocks noGrp="1" noChangeArrowheads="1"/>
          </p:cNvSpPr>
          <p:nvPr>
            <p:ph type="body" idx="1"/>
          </p:nvPr>
        </p:nvSpPr>
        <p:spPr>
          <a:xfrm>
            <a:off x="600075" y="1106488"/>
            <a:ext cx="8435975" cy="5208587"/>
          </a:xfrm>
          <a:noFill/>
        </p:spPr>
        <p:txBody>
          <a:bodyPr lIns="90488" tIns="44450" rIns="90488" bIns="44450"/>
          <a:lstStyle/>
          <a:p>
            <a:pPr>
              <a:tabLst>
                <a:tab pos="2055813" algn="l"/>
              </a:tabLst>
            </a:pPr>
            <a:r>
              <a:rPr lang="en-US" altLang="en-US" sz="2200" dirty="0"/>
              <a:t>The SQL allows renaming relations and attributes using the </a:t>
            </a:r>
            <a:r>
              <a:rPr lang="en-US" altLang="en-US" sz="2200" b="1" dirty="0"/>
              <a:t>as </a:t>
            </a:r>
            <a:r>
              <a:rPr lang="en-US" altLang="en-US" sz="2200" dirty="0"/>
              <a:t>clause:</a:t>
            </a:r>
          </a:p>
          <a:p>
            <a:pPr>
              <a:buFont typeface="Monotype Sorts" pitchFamily="2" charset="2"/>
              <a:buNone/>
              <a:tabLst>
                <a:tab pos="2055813" algn="l"/>
              </a:tabLst>
            </a:pPr>
            <a:r>
              <a:rPr lang="en-US" altLang="en-US" sz="2200" i="1" dirty="0"/>
              <a:t>		old-name </a:t>
            </a:r>
            <a:r>
              <a:rPr lang="en-US" altLang="en-US" sz="2200" b="1" dirty="0"/>
              <a:t>as</a:t>
            </a:r>
            <a:r>
              <a:rPr lang="en-US" altLang="en-US" sz="2200" i="1" dirty="0"/>
              <a:t> new-name</a:t>
            </a:r>
            <a:br>
              <a:rPr lang="en-US" altLang="en-US" sz="2200" dirty="0"/>
            </a:br>
            <a:endParaRPr lang="en-US" altLang="en-US" sz="2200" dirty="0"/>
          </a:p>
          <a:p>
            <a:pPr>
              <a:tabLst>
                <a:tab pos="2055813" algn="l"/>
              </a:tabLst>
            </a:pPr>
            <a:r>
              <a:rPr lang="en-US" altLang="en-US" sz="2200" dirty="0"/>
              <a:t>Find the names of all instructors who have a higher salary than </a:t>
            </a:r>
            <a:br>
              <a:rPr lang="en-US" altLang="en-US" sz="2200" dirty="0"/>
            </a:br>
            <a:r>
              <a:rPr lang="en-US" altLang="en-US" sz="2200" dirty="0"/>
              <a:t>some instructor in ‘Comp. Sci’.</a:t>
            </a:r>
          </a:p>
          <a:p>
            <a:pPr lvl="1">
              <a:tabLst>
                <a:tab pos="2055813" algn="l"/>
              </a:tabLst>
            </a:pPr>
            <a:r>
              <a:rPr lang="en-US" altLang="en-US" sz="2200" b="1" dirty="0"/>
              <a:t>select distinct </a:t>
            </a:r>
            <a:r>
              <a:rPr lang="en-US" altLang="en-US" sz="2200" i="1" dirty="0"/>
              <a:t>T.name</a:t>
            </a:r>
            <a:br>
              <a:rPr lang="en-US" altLang="en-US" sz="2200" i="1" dirty="0"/>
            </a:br>
            <a:r>
              <a:rPr lang="en-US" altLang="en-US" sz="2200" b="1" dirty="0"/>
              <a:t>from </a:t>
            </a:r>
            <a:r>
              <a:rPr lang="en-US" altLang="en-US" sz="2200" i="1" dirty="0"/>
              <a:t>instructor </a:t>
            </a:r>
            <a:r>
              <a:rPr lang="en-US" altLang="en-US" sz="2200" b="1" dirty="0"/>
              <a:t>as </a:t>
            </a:r>
            <a:r>
              <a:rPr lang="en-US" altLang="en-US" sz="2200" i="1" dirty="0"/>
              <a:t>T, instructor </a:t>
            </a:r>
            <a:r>
              <a:rPr lang="en-US" altLang="en-US" sz="2200" b="1" dirty="0"/>
              <a:t>as </a:t>
            </a:r>
            <a:r>
              <a:rPr lang="en-US" altLang="en-US" sz="2200" i="1" dirty="0"/>
              <a:t>S</a:t>
            </a:r>
            <a:br>
              <a:rPr lang="en-US" altLang="en-US" sz="2200" i="1" dirty="0"/>
            </a:br>
            <a:r>
              <a:rPr lang="en-US" altLang="en-US" sz="2200" b="1" dirty="0"/>
              <a:t>where </a:t>
            </a:r>
            <a:r>
              <a:rPr lang="en-US" altLang="en-US" sz="2200" i="1" dirty="0" err="1"/>
              <a:t>T.salary</a:t>
            </a:r>
            <a:r>
              <a:rPr lang="en-US" altLang="en-US" sz="2200" i="1" dirty="0"/>
              <a:t> &gt; </a:t>
            </a:r>
            <a:r>
              <a:rPr lang="en-US" altLang="en-US" sz="2200" i="1" dirty="0" err="1"/>
              <a:t>S.salary</a:t>
            </a:r>
            <a:r>
              <a:rPr lang="en-US" altLang="en-US" sz="2200" i="1" dirty="0"/>
              <a:t> </a:t>
            </a:r>
            <a:r>
              <a:rPr lang="en-US" altLang="en-US" sz="2200" b="1" dirty="0"/>
              <a:t>and </a:t>
            </a:r>
            <a:r>
              <a:rPr lang="en-US" altLang="en-US" sz="2200" i="1" dirty="0" err="1"/>
              <a:t>S.dept_name</a:t>
            </a:r>
            <a:r>
              <a:rPr lang="en-US" altLang="en-US" sz="2200" i="1" dirty="0"/>
              <a:t> = ‘Comp. Sci.’</a:t>
            </a:r>
          </a:p>
          <a:p>
            <a:pPr lvl="1">
              <a:buFont typeface="Monotype Sorts" pitchFamily="2" charset="2"/>
              <a:buNone/>
              <a:tabLst>
                <a:tab pos="2055813" algn="l"/>
              </a:tabLst>
            </a:pPr>
            <a:endParaRPr lang="en-US" altLang="en-US" sz="2200" dirty="0"/>
          </a:p>
          <a:p>
            <a:pPr>
              <a:tabLst>
                <a:tab pos="2055813" algn="l"/>
              </a:tabLst>
            </a:pPr>
            <a:r>
              <a:rPr lang="en-US" altLang="en-US" sz="2200" dirty="0"/>
              <a:t>Keyword </a:t>
            </a:r>
            <a:r>
              <a:rPr lang="en-US" altLang="en-US" sz="2200" b="1" dirty="0"/>
              <a:t>as</a:t>
            </a:r>
            <a:r>
              <a:rPr lang="en-US" altLang="en-US" sz="2200" dirty="0"/>
              <a:t> is optional and may be omitted</a:t>
            </a:r>
            <a:br>
              <a:rPr lang="en-US" altLang="en-US" sz="2200" dirty="0"/>
            </a:br>
            <a:r>
              <a:rPr lang="en-US" altLang="en-US" sz="2200" dirty="0"/>
              <a:t>              </a:t>
            </a:r>
            <a:r>
              <a:rPr lang="en-US" altLang="en-US" sz="2200" i="1" dirty="0"/>
              <a:t>instructor </a:t>
            </a:r>
            <a:r>
              <a:rPr lang="en-US" altLang="en-US" sz="2200" b="1" dirty="0"/>
              <a:t>as </a:t>
            </a:r>
            <a:r>
              <a:rPr lang="en-US" altLang="en-US" sz="2200" i="1" dirty="0"/>
              <a:t>T ≡ instructor</a:t>
            </a:r>
            <a:r>
              <a:rPr lang="en-US" altLang="en-US" sz="2200" b="1" dirty="0"/>
              <a:t> </a:t>
            </a:r>
            <a:r>
              <a:rPr lang="en-US" altLang="en-US" sz="2200" i="1" dirty="0"/>
              <a:t>T</a:t>
            </a:r>
            <a:endParaRPr lang="en-US" altLang="en-US" sz="2200"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id="{F0304EDD-4813-4DF4-B12B-C22E8A5C47E9}"/>
              </a:ext>
            </a:extLst>
          </p:cNvPr>
          <p:cNvSpPr>
            <a:spLocks noGrp="1" noChangeArrowheads="1"/>
          </p:cNvSpPr>
          <p:nvPr>
            <p:ph type="title"/>
          </p:nvPr>
        </p:nvSpPr>
        <p:spPr>
          <a:xfrm>
            <a:off x="457200" y="0"/>
            <a:ext cx="8229600" cy="871538"/>
          </a:xfrm>
        </p:spPr>
        <p:txBody>
          <a:bodyPr/>
          <a:lstStyle/>
          <a:p>
            <a:pPr>
              <a:defRPr/>
            </a:pPr>
            <a:r>
              <a:rPr lang="en-US" dirty="0">
                <a:solidFill>
                  <a:schemeClr val="bg1"/>
                </a:solidFill>
              </a:rPr>
              <a:t>Self Join Example</a:t>
            </a:r>
          </a:p>
        </p:txBody>
      </p:sp>
      <p:sp>
        <p:nvSpPr>
          <p:cNvPr id="25603" name="Rectangle 4">
            <a:extLst>
              <a:ext uri="{FF2B5EF4-FFF2-40B4-BE49-F238E27FC236}">
                <a16:creationId xmlns:a16="http://schemas.microsoft.com/office/drawing/2014/main" id="{3F5F2E0B-E8CB-4383-A322-97814D06377E}"/>
              </a:ext>
            </a:extLst>
          </p:cNvPr>
          <p:cNvSpPr>
            <a:spLocks noChangeArrowheads="1"/>
          </p:cNvSpPr>
          <p:nvPr/>
        </p:nvSpPr>
        <p:spPr bwMode="auto">
          <a:xfrm>
            <a:off x="798513" y="1125538"/>
            <a:ext cx="70294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100000"/>
              <a:buFont typeface="Monotype Sorts" pitchFamily="2" charset="2"/>
              <a:buChar char="n"/>
            </a:pPr>
            <a:r>
              <a:rPr kumimoji="1" lang="en-US" altLang="en-US"/>
              <a:t> Relation </a:t>
            </a:r>
            <a:r>
              <a:rPr kumimoji="1" lang="en-US" altLang="en-US" i="1"/>
              <a:t>emp-super</a:t>
            </a:r>
            <a:endParaRPr kumimoji="1" lang="en-US" altLang="en-US"/>
          </a:p>
        </p:txBody>
      </p:sp>
      <p:sp>
        <p:nvSpPr>
          <p:cNvPr id="25604" name="Rectangle 5">
            <a:extLst>
              <a:ext uri="{FF2B5EF4-FFF2-40B4-BE49-F238E27FC236}">
                <a16:creationId xmlns:a16="http://schemas.microsoft.com/office/drawing/2014/main" id="{AAD05EF7-5D0F-4690-9BCF-6D8FF37FC7A2}"/>
              </a:ext>
            </a:extLst>
          </p:cNvPr>
          <p:cNvSpPr>
            <a:spLocks noChangeArrowheads="1"/>
          </p:cNvSpPr>
          <p:nvPr/>
        </p:nvSpPr>
        <p:spPr bwMode="auto">
          <a:xfrm>
            <a:off x="801688" y="3671888"/>
            <a:ext cx="8291512"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Font typeface="Monotype Sorts" pitchFamily="2" charset="2"/>
              <a:buChar char="n"/>
            </a:pPr>
            <a:r>
              <a:rPr kumimoji="1" lang="en-US" altLang="en-US" dirty="0"/>
              <a:t>   Find the supervisor of “Bob”</a:t>
            </a:r>
          </a:p>
          <a:p>
            <a:pPr>
              <a:spcBef>
                <a:spcPct val="35000"/>
              </a:spcBef>
              <a:buClr>
                <a:schemeClr val="tx2"/>
              </a:buClr>
              <a:buFont typeface="Monotype Sorts" pitchFamily="2" charset="2"/>
              <a:buChar char="n"/>
            </a:pPr>
            <a:r>
              <a:rPr kumimoji="1" lang="en-US" altLang="en-US" dirty="0"/>
              <a:t>   Find the supervisor of the supervisor of “Bob”</a:t>
            </a:r>
          </a:p>
          <a:p>
            <a:pPr>
              <a:spcBef>
                <a:spcPct val="35000"/>
              </a:spcBef>
              <a:buClr>
                <a:schemeClr val="tx2"/>
              </a:buClr>
              <a:buFont typeface="Monotype Sorts" pitchFamily="2" charset="2"/>
              <a:buChar char="n"/>
            </a:pPr>
            <a:r>
              <a:rPr kumimoji="1" lang="en-US" altLang="en-US" dirty="0"/>
              <a:t>   Find  ALL the supervisors (direct and indirect) of “Bob</a:t>
            </a:r>
          </a:p>
        </p:txBody>
      </p:sp>
      <p:grpSp>
        <p:nvGrpSpPr>
          <p:cNvPr id="25605" name="Group 5">
            <a:extLst>
              <a:ext uri="{FF2B5EF4-FFF2-40B4-BE49-F238E27FC236}">
                <a16:creationId xmlns:a16="http://schemas.microsoft.com/office/drawing/2014/main" id="{A3C9C140-4791-41C3-B97E-D761C7898C57}"/>
              </a:ext>
            </a:extLst>
          </p:cNvPr>
          <p:cNvGrpSpPr>
            <a:grpSpLocks/>
          </p:cNvGrpSpPr>
          <p:nvPr/>
        </p:nvGrpSpPr>
        <p:grpSpPr bwMode="auto">
          <a:xfrm>
            <a:off x="2228850" y="1673225"/>
            <a:ext cx="2443163" cy="1744663"/>
            <a:chOff x="3555721" y="1565274"/>
            <a:chExt cx="2443162" cy="1744663"/>
          </a:xfrm>
        </p:grpSpPr>
        <p:sp>
          <p:nvSpPr>
            <p:cNvPr id="25606" name="Rectangle 1">
              <a:extLst>
                <a:ext uri="{FF2B5EF4-FFF2-40B4-BE49-F238E27FC236}">
                  <a16:creationId xmlns:a16="http://schemas.microsoft.com/office/drawing/2014/main" id="{E08E15F5-77B2-4A73-B053-422940F9FE4C}"/>
                </a:ext>
              </a:extLst>
            </p:cNvPr>
            <p:cNvSpPr>
              <a:spLocks noChangeArrowheads="1"/>
            </p:cNvSpPr>
            <p:nvPr/>
          </p:nvSpPr>
          <p:spPr bwMode="auto">
            <a:xfrm>
              <a:off x="3555721" y="1619249"/>
              <a:ext cx="2360612" cy="360363"/>
            </a:xfrm>
            <a:prstGeom prst="rect">
              <a:avLst/>
            </a:prstGeom>
            <a:solidFill>
              <a:schemeClr val="bg1"/>
            </a:solidFill>
            <a:ln w="28575" algn="ctr">
              <a:solidFill>
                <a:schemeClr val="tx1"/>
              </a:solidFill>
              <a:round/>
              <a:headEnd/>
              <a:tailEnd/>
            </a:ln>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25607" name="Rectangle 6">
              <a:extLst>
                <a:ext uri="{FF2B5EF4-FFF2-40B4-BE49-F238E27FC236}">
                  <a16:creationId xmlns:a16="http://schemas.microsoft.com/office/drawing/2014/main" id="{F4B19FAB-44DF-412D-BC57-0E04C0043DF0}"/>
                </a:ext>
              </a:extLst>
            </p:cNvPr>
            <p:cNvSpPr>
              <a:spLocks noChangeArrowheads="1"/>
            </p:cNvSpPr>
            <p:nvPr/>
          </p:nvSpPr>
          <p:spPr bwMode="auto">
            <a:xfrm>
              <a:off x="3566833" y="2020887"/>
              <a:ext cx="2360613" cy="1239837"/>
            </a:xfrm>
            <a:prstGeom prst="rect">
              <a:avLst/>
            </a:prstGeom>
            <a:solidFill>
              <a:schemeClr val="accent1"/>
            </a:solidFill>
            <a:ln w="28575" algn="ctr">
              <a:solidFill>
                <a:schemeClr val="tx1"/>
              </a:solidFill>
              <a:round/>
              <a:headEnd/>
              <a:tailEnd/>
            </a:ln>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cxnSp>
          <p:nvCxnSpPr>
            <p:cNvPr id="25608" name="Straight Connector 3">
              <a:extLst>
                <a:ext uri="{FF2B5EF4-FFF2-40B4-BE49-F238E27FC236}">
                  <a16:creationId xmlns:a16="http://schemas.microsoft.com/office/drawing/2014/main" id="{0840E436-C0D8-4059-B3BC-896D4BED598E}"/>
                </a:ext>
              </a:extLst>
            </p:cNvPr>
            <p:cNvCxnSpPr>
              <a:cxnSpLocks noChangeShapeType="1"/>
            </p:cNvCxnSpPr>
            <p:nvPr/>
          </p:nvCxnSpPr>
          <p:spPr bwMode="auto">
            <a:xfrm>
              <a:off x="4635221" y="1619249"/>
              <a:ext cx="0" cy="3603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5609" name="Straight Connector 9">
              <a:extLst>
                <a:ext uri="{FF2B5EF4-FFF2-40B4-BE49-F238E27FC236}">
                  <a16:creationId xmlns:a16="http://schemas.microsoft.com/office/drawing/2014/main" id="{7FEE8FC9-45B2-421A-8E4A-EB5B3A617FE6}"/>
                </a:ext>
              </a:extLst>
            </p:cNvPr>
            <p:cNvCxnSpPr>
              <a:cxnSpLocks noChangeShapeType="1"/>
            </p:cNvCxnSpPr>
            <p:nvPr/>
          </p:nvCxnSpPr>
          <p:spPr bwMode="auto">
            <a:xfrm flipH="1">
              <a:off x="4635221" y="2028824"/>
              <a:ext cx="3175" cy="12319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25610" name="TextBox 5">
              <a:extLst>
                <a:ext uri="{FF2B5EF4-FFF2-40B4-BE49-F238E27FC236}">
                  <a16:creationId xmlns:a16="http://schemas.microsoft.com/office/drawing/2014/main" id="{3E8CBFE3-220F-49DE-8DB4-67B128A73551}"/>
                </a:ext>
              </a:extLst>
            </p:cNvPr>
            <p:cNvSpPr txBox="1">
              <a:spLocks noChangeArrowheads="1"/>
            </p:cNvSpPr>
            <p:nvPr/>
          </p:nvSpPr>
          <p:spPr bwMode="auto">
            <a:xfrm>
              <a:off x="3649383" y="1565274"/>
              <a:ext cx="2349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i="1"/>
                <a:t> </a:t>
              </a:r>
              <a:r>
                <a:rPr lang="en-US" altLang="en-US" sz="2000" i="1">
                  <a:latin typeface="Palatino Linotype" panose="02040502050505030304" pitchFamily="18" charset="0"/>
                </a:rPr>
                <a:t>person    supervisor</a:t>
              </a:r>
            </a:p>
          </p:txBody>
        </p:sp>
        <p:sp>
          <p:nvSpPr>
            <p:cNvPr id="25611" name="TextBox 7">
              <a:extLst>
                <a:ext uri="{FF2B5EF4-FFF2-40B4-BE49-F238E27FC236}">
                  <a16:creationId xmlns:a16="http://schemas.microsoft.com/office/drawing/2014/main" id="{26F7EC1A-5413-467E-B6A4-E3B7D57B632A}"/>
                </a:ext>
              </a:extLst>
            </p:cNvPr>
            <p:cNvSpPr txBox="1">
              <a:spLocks noChangeArrowheads="1"/>
            </p:cNvSpPr>
            <p:nvPr/>
          </p:nvSpPr>
          <p:spPr bwMode="auto">
            <a:xfrm>
              <a:off x="3590646" y="1987549"/>
              <a:ext cx="233045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2000">
                  <a:latin typeface="Palatino Linotype" panose="02040502050505030304" pitchFamily="18" charset="0"/>
                </a:rPr>
                <a:t>Bob	   Alice</a:t>
              </a:r>
            </a:p>
            <a:p>
              <a:r>
                <a:rPr lang="en-US" altLang="en-US" sz="2000">
                  <a:latin typeface="Palatino Linotype" panose="02040502050505030304" pitchFamily="18" charset="0"/>
                </a:rPr>
                <a:t>Mary	   Susan</a:t>
              </a:r>
            </a:p>
            <a:p>
              <a:r>
                <a:rPr lang="en-US" altLang="en-US" sz="2000">
                  <a:latin typeface="Palatino Linotype" panose="02040502050505030304" pitchFamily="18" charset="0"/>
                </a:rPr>
                <a:t>Alice	   David</a:t>
              </a:r>
            </a:p>
            <a:p>
              <a:r>
                <a:rPr lang="en-US" altLang="en-US" sz="2000">
                  <a:latin typeface="Palatino Linotype" panose="02040502050505030304" pitchFamily="18" charset="0"/>
                </a:rPr>
                <a:t>David   	   Mary</a:t>
              </a:r>
            </a:p>
          </p:txBody>
        </p:sp>
      </p:gr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a:extLst>
              <a:ext uri="{FF2B5EF4-FFF2-40B4-BE49-F238E27FC236}">
                <a16:creationId xmlns:a16="http://schemas.microsoft.com/office/drawing/2014/main" id="{A4D04A9E-62E3-43B1-AF0B-31D5F527FD8C}"/>
              </a:ext>
            </a:extLst>
          </p:cNvPr>
          <p:cNvSpPr>
            <a:spLocks noGrp="1" noChangeArrowheads="1"/>
          </p:cNvSpPr>
          <p:nvPr>
            <p:ph type="title"/>
          </p:nvPr>
        </p:nvSpPr>
        <p:spPr>
          <a:xfrm>
            <a:off x="549275" y="50092"/>
            <a:ext cx="8229600" cy="788108"/>
          </a:xfrm>
        </p:spPr>
        <p:txBody>
          <a:bodyPr/>
          <a:lstStyle/>
          <a:p>
            <a:pPr>
              <a:defRPr/>
            </a:pPr>
            <a:r>
              <a:rPr lang="en-US" dirty="0">
                <a:solidFill>
                  <a:schemeClr val="bg1"/>
                </a:solidFill>
              </a:rPr>
              <a:t>String Operations</a:t>
            </a:r>
          </a:p>
        </p:txBody>
      </p:sp>
      <p:sp>
        <p:nvSpPr>
          <p:cNvPr id="26627" name="Rectangle 3">
            <a:extLst>
              <a:ext uri="{FF2B5EF4-FFF2-40B4-BE49-F238E27FC236}">
                <a16:creationId xmlns:a16="http://schemas.microsoft.com/office/drawing/2014/main" id="{1C1C557A-AA6C-4230-99E1-E580DD97EE2F}"/>
              </a:ext>
            </a:extLst>
          </p:cNvPr>
          <p:cNvSpPr>
            <a:spLocks noGrp="1" noChangeArrowheads="1"/>
          </p:cNvSpPr>
          <p:nvPr>
            <p:ph type="body" idx="1"/>
          </p:nvPr>
        </p:nvSpPr>
        <p:spPr>
          <a:xfrm>
            <a:off x="739775" y="1106488"/>
            <a:ext cx="7848600" cy="5181600"/>
          </a:xfrm>
        </p:spPr>
        <p:txBody>
          <a:bodyPr/>
          <a:lstStyle/>
          <a:p>
            <a:pPr>
              <a:tabLst>
                <a:tab pos="1889125" algn="l"/>
                <a:tab pos="2403475" algn="l"/>
              </a:tabLst>
            </a:pPr>
            <a:r>
              <a:rPr lang="en-US" altLang="en-US" sz="2000" dirty="0"/>
              <a:t>SQL includes a string-matching operator for comparisons on character strings.  The operator </a:t>
            </a:r>
            <a:r>
              <a:rPr lang="en-US" altLang="en-US" sz="2000" b="1" dirty="0"/>
              <a:t>like</a:t>
            </a:r>
            <a:r>
              <a:rPr lang="en-US" altLang="en-US" sz="2000" dirty="0"/>
              <a:t> uses patterns that are described using two special characters:</a:t>
            </a:r>
          </a:p>
          <a:p>
            <a:pPr lvl="1">
              <a:tabLst>
                <a:tab pos="1889125" algn="l"/>
                <a:tab pos="2403475" algn="l"/>
              </a:tabLst>
            </a:pPr>
            <a:r>
              <a:rPr lang="en-US" altLang="en-US" sz="2000" dirty="0"/>
              <a:t>percent ( % ).  The % character matches any substring.</a:t>
            </a:r>
          </a:p>
          <a:p>
            <a:pPr lvl="1">
              <a:tabLst>
                <a:tab pos="1889125" algn="l"/>
                <a:tab pos="2403475" algn="l"/>
              </a:tabLst>
            </a:pPr>
            <a:r>
              <a:rPr lang="en-US" altLang="en-US" sz="2000" dirty="0"/>
              <a:t>underscore ( _ ).  The _ character matches any character.</a:t>
            </a:r>
          </a:p>
          <a:p>
            <a:pPr>
              <a:tabLst>
                <a:tab pos="1889125" algn="l"/>
                <a:tab pos="2403475" algn="l"/>
              </a:tabLst>
            </a:pPr>
            <a:r>
              <a:rPr lang="en-US" altLang="en-US" sz="2000" dirty="0"/>
              <a:t>Find the names of all instructors whose name includes the substring “</a:t>
            </a:r>
            <a:r>
              <a:rPr lang="en-US" altLang="en-US" sz="2000" dirty="0" err="1"/>
              <a:t>dar</a:t>
            </a:r>
            <a:r>
              <a:rPr lang="en-US" altLang="en-US" sz="2000" dirty="0"/>
              <a:t>”.</a:t>
            </a:r>
          </a:p>
          <a:p>
            <a:pPr>
              <a:buFont typeface="Monotype Sorts" pitchFamily="2" charset="2"/>
              <a:buNone/>
              <a:tabLst>
                <a:tab pos="1889125" algn="l"/>
                <a:tab pos="2403475" algn="l"/>
              </a:tabLst>
            </a:pPr>
            <a:r>
              <a:rPr lang="en-US" altLang="en-US" sz="2000" b="1" dirty="0"/>
              <a:t>		se</a:t>
            </a:r>
            <a:r>
              <a:rPr lang="en-US" altLang="en-US" sz="2000" dirty="0"/>
              <a:t>le</a:t>
            </a:r>
            <a:r>
              <a:rPr lang="en-US" altLang="en-US" sz="2000" b="1" dirty="0"/>
              <a:t>ct </a:t>
            </a:r>
            <a:r>
              <a:rPr lang="en-US" altLang="en-US" sz="2000" i="1" dirty="0"/>
              <a:t>name</a:t>
            </a:r>
            <a:br>
              <a:rPr lang="en-US" altLang="en-US" sz="2000" i="1" dirty="0"/>
            </a:br>
            <a:r>
              <a:rPr lang="en-US" altLang="en-US" sz="2000" i="1" dirty="0"/>
              <a:t>	</a:t>
            </a:r>
            <a:r>
              <a:rPr lang="en-US" altLang="en-US" sz="2000" b="1" dirty="0"/>
              <a:t>from </a:t>
            </a:r>
            <a:r>
              <a:rPr lang="en-US" altLang="en-US" sz="2000" i="1" dirty="0"/>
              <a:t>instructor</a:t>
            </a:r>
            <a:br>
              <a:rPr lang="en-US" altLang="en-US" sz="2000" i="1" dirty="0"/>
            </a:br>
            <a:r>
              <a:rPr lang="en-US" altLang="en-US" sz="2000" i="1" dirty="0"/>
              <a:t>	</a:t>
            </a:r>
            <a:r>
              <a:rPr lang="en-US" altLang="en-US" sz="2000" b="1" dirty="0"/>
              <a:t>where</a:t>
            </a:r>
            <a:r>
              <a:rPr lang="en-US" altLang="en-US" sz="2000" b="1" i="1" dirty="0"/>
              <a:t> </a:t>
            </a:r>
            <a:r>
              <a:rPr lang="en-US" altLang="en-US" sz="2000" i="1" dirty="0"/>
              <a:t>name </a:t>
            </a:r>
            <a:r>
              <a:rPr lang="en-US" altLang="en-US" sz="2000" b="1" dirty="0"/>
              <a:t>like </a:t>
            </a:r>
            <a:r>
              <a:rPr lang="en-US" altLang="en-US" sz="2000" b="1" dirty="0">
                <a:latin typeface="Century Gothic" panose="020B0502020202020204" pitchFamily="34" charset="0"/>
              </a:rPr>
              <a:t>'</a:t>
            </a:r>
            <a:r>
              <a:rPr lang="en-US" altLang="en-US" sz="2000" dirty="0"/>
              <a:t>%</a:t>
            </a:r>
            <a:r>
              <a:rPr lang="en-US" altLang="en-US" sz="2000" dirty="0" err="1"/>
              <a:t>dar</a:t>
            </a:r>
            <a:r>
              <a:rPr lang="en-US" altLang="en-US" sz="2000" dirty="0"/>
              <a:t>%</a:t>
            </a:r>
            <a:r>
              <a:rPr lang="en-US" altLang="en-US" sz="2000" dirty="0">
                <a:latin typeface="Century Gothic" panose="020B0502020202020204" pitchFamily="34" charset="0"/>
              </a:rPr>
              <a:t>' </a:t>
            </a:r>
          </a:p>
          <a:p>
            <a:pPr>
              <a:tabLst>
                <a:tab pos="1889125" algn="l"/>
                <a:tab pos="2403475" algn="l"/>
              </a:tabLst>
            </a:pPr>
            <a:r>
              <a:rPr lang="en-US" altLang="en-US" sz="2000" dirty="0"/>
              <a:t>Match the string “100%”</a:t>
            </a:r>
          </a:p>
          <a:p>
            <a:pPr>
              <a:buFont typeface="Monotype Sorts" pitchFamily="2" charset="2"/>
              <a:buNone/>
              <a:tabLst>
                <a:tab pos="1889125" algn="l"/>
                <a:tab pos="2403475" algn="l"/>
              </a:tabLst>
            </a:pPr>
            <a:r>
              <a:rPr lang="en-US" altLang="en-US" sz="2000" dirty="0"/>
              <a:t>			</a:t>
            </a:r>
            <a:r>
              <a:rPr lang="en-US" altLang="en-US" sz="2000" b="1" dirty="0"/>
              <a:t>like </a:t>
            </a:r>
            <a:r>
              <a:rPr lang="en-US" altLang="en-US" sz="2000" b="1" dirty="0">
                <a:latin typeface="Century Gothic" panose="020B0502020202020204" pitchFamily="34" charset="0"/>
              </a:rPr>
              <a:t>‘</a:t>
            </a:r>
            <a:r>
              <a:rPr lang="en-US" altLang="en-US" sz="2000" dirty="0"/>
              <a:t>100 \%</a:t>
            </a:r>
            <a:r>
              <a:rPr lang="en-US" altLang="en-US" sz="2000" dirty="0">
                <a:latin typeface="Century Gothic" panose="020B0502020202020204" pitchFamily="34" charset="0"/>
              </a:rPr>
              <a:t>' </a:t>
            </a:r>
            <a:r>
              <a:rPr lang="en-US" altLang="en-US" sz="2000" dirty="0"/>
              <a:t> </a:t>
            </a:r>
            <a:r>
              <a:rPr lang="en-US" altLang="en-US" sz="2000" b="1" dirty="0"/>
              <a:t>escape  </a:t>
            </a:r>
            <a:r>
              <a:rPr lang="en-US" altLang="en-US" sz="2000" b="1" dirty="0">
                <a:latin typeface="Century Gothic" panose="020B0502020202020204" pitchFamily="34" charset="0"/>
              </a:rPr>
              <a:t>'</a:t>
            </a:r>
            <a:r>
              <a:rPr lang="en-US" altLang="en-US" sz="2000" dirty="0"/>
              <a:t>\</a:t>
            </a:r>
            <a:r>
              <a:rPr lang="en-US" altLang="en-US" sz="2000" dirty="0">
                <a:latin typeface="Century Gothic" panose="020B0502020202020204" pitchFamily="34" charset="0"/>
              </a:rPr>
              <a:t>' </a:t>
            </a:r>
            <a:endParaRPr lang="en-US" altLang="en-US" sz="2000" dirty="0"/>
          </a:p>
          <a:p>
            <a:pPr>
              <a:buFont typeface="Monotype Sorts" pitchFamily="2" charset="2"/>
              <a:buNone/>
              <a:tabLst>
                <a:tab pos="1889125" algn="l"/>
                <a:tab pos="2403475" algn="l"/>
              </a:tabLst>
            </a:pPr>
            <a:r>
              <a:rPr lang="en-US" altLang="en-US" sz="2000" dirty="0"/>
              <a:t>      in that above we use backslash (\) as the escape character.</a:t>
            </a:r>
          </a:p>
          <a:p>
            <a:pPr>
              <a:buFont typeface="Monotype Sorts" pitchFamily="2" charset="2"/>
              <a:buNone/>
              <a:tabLst>
                <a:tab pos="1889125" algn="l"/>
                <a:tab pos="2403475" algn="l"/>
              </a:tabLst>
            </a:pPr>
            <a:endParaRPr lang="en-US" altLang="en-US" sz="2000"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a:extLst>
              <a:ext uri="{FF2B5EF4-FFF2-40B4-BE49-F238E27FC236}">
                <a16:creationId xmlns:a16="http://schemas.microsoft.com/office/drawing/2014/main" id="{5802AB11-3A6E-44C4-9961-69AFF0CB427C}"/>
              </a:ext>
            </a:extLst>
          </p:cNvPr>
          <p:cNvSpPr>
            <a:spLocks noGrp="1" noChangeArrowheads="1"/>
          </p:cNvSpPr>
          <p:nvPr>
            <p:ph type="title"/>
          </p:nvPr>
        </p:nvSpPr>
        <p:spPr>
          <a:xfrm>
            <a:off x="457200" y="146049"/>
            <a:ext cx="8229600" cy="692151"/>
          </a:xfrm>
        </p:spPr>
        <p:txBody>
          <a:bodyPr/>
          <a:lstStyle/>
          <a:p>
            <a:pPr>
              <a:defRPr/>
            </a:pPr>
            <a:r>
              <a:rPr lang="en-US" dirty="0">
                <a:solidFill>
                  <a:schemeClr val="bg1"/>
                </a:solidFill>
              </a:rPr>
              <a:t>String Operations (Cont.)</a:t>
            </a:r>
          </a:p>
        </p:txBody>
      </p:sp>
      <p:sp>
        <p:nvSpPr>
          <p:cNvPr id="27651" name="Rectangle 3">
            <a:extLst>
              <a:ext uri="{FF2B5EF4-FFF2-40B4-BE49-F238E27FC236}">
                <a16:creationId xmlns:a16="http://schemas.microsoft.com/office/drawing/2014/main" id="{DF73D359-9CE7-4470-BDF1-CF064B49B961}"/>
              </a:ext>
            </a:extLst>
          </p:cNvPr>
          <p:cNvSpPr>
            <a:spLocks noGrp="1" noChangeArrowheads="1"/>
          </p:cNvSpPr>
          <p:nvPr>
            <p:ph type="body" idx="1"/>
          </p:nvPr>
        </p:nvSpPr>
        <p:spPr>
          <a:xfrm>
            <a:off x="739775" y="1106488"/>
            <a:ext cx="7848600" cy="5181600"/>
          </a:xfrm>
        </p:spPr>
        <p:txBody>
          <a:bodyPr/>
          <a:lstStyle/>
          <a:p>
            <a:pPr>
              <a:tabLst>
                <a:tab pos="1889125" algn="l"/>
                <a:tab pos="2403475" algn="l"/>
              </a:tabLst>
            </a:pPr>
            <a:r>
              <a:rPr lang="en-US" altLang="en-US" sz="2000" dirty="0"/>
              <a:t>Patterns are case sensitive. </a:t>
            </a:r>
          </a:p>
          <a:p>
            <a:pPr>
              <a:tabLst>
                <a:tab pos="1889125" algn="l"/>
                <a:tab pos="2403475" algn="l"/>
              </a:tabLst>
            </a:pPr>
            <a:r>
              <a:rPr lang="en-US" altLang="en-US" sz="2000" dirty="0"/>
              <a:t>Pattern matching examples:</a:t>
            </a:r>
          </a:p>
          <a:p>
            <a:pPr lvl="1">
              <a:tabLst>
                <a:tab pos="1889125" algn="l"/>
                <a:tab pos="2403475" algn="l"/>
              </a:tabLst>
            </a:pPr>
            <a:r>
              <a:rPr lang="en-US" altLang="en-US" sz="2000" dirty="0"/>
              <a:t>‘Intro%’ matches any string beginning with “Intro”.</a:t>
            </a:r>
          </a:p>
          <a:p>
            <a:pPr lvl="1">
              <a:tabLst>
                <a:tab pos="1889125" algn="l"/>
                <a:tab pos="2403475" algn="l"/>
              </a:tabLst>
            </a:pPr>
            <a:r>
              <a:rPr lang="en-US" altLang="en-US" sz="2000" dirty="0"/>
              <a:t>‘%Comp%’ matches any string containing “Comp” as a substring.</a:t>
            </a:r>
          </a:p>
          <a:p>
            <a:pPr lvl="1">
              <a:tabLst>
                <a:tab pos="1889125" algn="l"/>
                <a:tab pos="2403475" algn="l"/>
              </a:tabLst>
            </a:pPr>
            <a:r>
              <a:rPr lang="en-US" altLang="en-US" sz="2000" dirty="0"/>
              <a:t>‘_ _ _’ matches any string of exactly three characters.</a:t>
            </a:r>
          </a:p>
          <a:p>
            <a:pPr lvl="1">
              <a:tabLst>
                <a:tab pos="1889125" algn="l"/>
                <a:tab pos="2403475" algn="l"/>
              </a:tabLst>
            </a:pPr>
            <a:r>
              <a:rPr lang="en-US" altLang="en-US" sz="2000" dirty="0"/>
              <a:t>‘_ _ _ %’ matches any string of at least three characters.</a:t>
            </a:r>
          </a:p>
          <a:p>
            <a:pPr lvl="1">
              <a:buFont typeface="Monotype Sorts" pitchFamily="2" charset="2"/>
              <a:buNone/>
              <a:tabLst>
                <a:tab pos="1889125" algn="l"/>
                <a:tab pos="2403475" algn="l"/>
              </a:tabLst>
            </a:pPr>
            <a:endParaRPr lang="en-US" altLang="en-US" sz="2000" dirty="0"/>
          </a:p>
          <a:p>
            <a:pPr>
              <a:tabLst>
                <a:tab pos="1889125" algn="l"/>
                <a:tab pos="2403475" algn="l"/>
              </a:tabLst>
            </a:pPr>
            <a:r>
              <a:rPr lang="en-US" altLang="en-US" sz="2000" dirty="0"/>
              <a:t>SQL supports a variety of string operations such as</a:t>
            </a:r>
          </a:p>
          <a:p>
            <a:pPr lvl="1">
              <a:tabLst>
                <a:tab pos="1889125" algn="l"/>
                <a:tab pos="2403475" algn="l"/>
              </a:tabLst>
            </a:pPr>
            <a:r>
              <a:rPr lang="en-US" altLang="en-US" sz="2000" dirty="0"/>
              <a:t>concatenation (using “||”)</a:t>
            </a:r>
          </a:p>
          <a:p>
            <a:pPr lvl="1">
              <a:tabLst>
                <a:tab pos="1889125" algn="l"/>
                <a:tab pos="2403475" algn="l"/>
              </a:tabLst>
            </a:pPr>
            <a:r>
              <a:rPr lang="en-US" altLang="en-US" sz="2000" dirty="0"/>
              <a:t>converting from upper to lower case (and vice versa)</a:t>
            </a:r>
          </a:p>
          <a:p>
            <a:pPr lvl="1">
              <a:tabLst>
                <a:tab pos="1889125" algn="l"/>
                <a:tab pos="2403475" algn="l"/>
              </a:tabLst>
            </a:pPr>
            <a:r>
              <a:rPr lang="en-US" altLang="en-US" sz="2000" dirty="0"/>
              <a:t>finding string length, extracting substrings, etc.</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id="{F4DCF6E0-927D-45D2-9621-55BA8B32C6D2}"/>
              </a:ext>
            </a:extLst>
          </p:cNvPr>
          <p:cNvSpPr>
            <a:spLocks noGrp="1" noChangeArrowheads="1"/>
          </p:cNvSpPr>
          <p:nvPr>
            <p:ph type="title"/>
          </p:nvPr>
        </p:nvSpPr>
        <p:spPr>
          <a:xfrm>
            <a:off x="917222" y="0"/>
            <a:ext cx="8229600" cy="833437"/>
          </a:xfrm>
        </p:spPr>
        <p:txBody>
          <a:bodyPr/>
          <a:lstStyle/>
          <a:p>
            <a:pPr>
              <a:defRPr/>
            </a:pPr>
            <a:r>
              <a:rPr lang="en-US" dirty="0">
                <a:solidFill>
                  <a:schemeClr val="bg1"/>
                </a:solidFill>
              </a:rPr>
              <a:t>Ordering the Display of Tuples</a:t>
            </a:r>
          </a:p>
        </p:txBody>
      </p:sp>
      <p:sp>
        <p:nvSpPr>
          <p:cNvPr id="28675" name="Rectangle 3">
            <a:extLst>
              <a:ext uri="{FF2B5EF4-FFF2-40B4-BE49-F238E27FC236}">
                <a16:creationId xmlns:a16="http://schemas.microsoft.com/office/drawing/2014/main" id="{98BDDF93-B74C-4612-A727-A179F7FA07E7}"/>
              </a:ext>
            </a:extLst>
          </p:cNvPr>
          <p:cNvSpPr>
            <a:spLocks noGrp="1" noChangeArrowheads="1"/>
          </p:cNvSpPr>
          <p:nvPr>
            <p:ph type="body" idx="1"/>
          </p:nvPr>
        </p:nvSpPr>
        <p:spPr>
          <a:xfrm>
            <a:off x="814388" y="1108075"/>
            <a:ext cx="7661275" cy="4202113"/>
          </a:xfrm>
        </p:spPr>
        <p:txBody>
          <a:bodyPr/>
          <a:lstStyle/>
          <a:p>
            <a:pPr>
              <a:tabLst>
                <a:tab pos="906463" algn="l"/>
              </a:tabLst>
            </a:pPr>
            <a:r>
              <a:rPr lang="en-US" altLang="en-US" sz="2200" dirty="0"/>
              <a:t>List in alphabetic order the names of all instructors </a:t>
            </a:r>
          </a:p>
          <a:p>
            <a:pPr>
              <a:buFont typeface="Monotype Sorts" pitchFamily="2" charset="2"/>
              <a:buNone/>
              <a:tabLst>
                <a:tab pos="906463" algn="l"/>
              </a:tabLst>
            </a:pPr>
            <a:r>
              <a:rPr lang="en-US" altLang="en-US" sz="2200" dirty="0"/>
              <a:t>              </a:t>
            </a:r>
            <a:r>
              <a:rPr lang="en-US" altLang="en-US" sz="2200" b="1" dirty="0"/>
              <a:t>select distinct </a:t>
            </a:r>
            <a:r>
              <a:rPr lang="en-US" altLang="en-US" sz="2200" i="1" dirty="0"/>
              <a:t>name</a:t>
            </a:r>
            <a:br>
              <a:rPr lang="en-US" altLang="en-US" sz="2200" i="1" dirty="0"/>
            </a:br>
            <a:r>
              <a:rPr lang="en-US" altLang="en-US" sz="2200" i="1" dirty="0"/>
              <a:t>	</a:t>
            </a:r>
            <a:r>
              <a:rPr lang="en-US" altLang="en-US" sz="2200" b="1" dirty="0"/>
              <a:t>from    </a:t>
            </a:r>
            <a:r>
              <a:rPr lang="en-US" altLang="en-US" sz="2200" i="1" dirty="0"/>
              <a:t>instructor</a:t>
            </a:r>
            <a:br>
              <a:rPr lang="en-US" altLang="en-US" sz="2200" i="1" dirty="0"/>
            </a:br>
            <a:r>
              <a:rPr lang="en-US" altLang="en-US" sz="2200" i="1" dirty="0"/>
              <a:t>	</a:t>
            </a:r>
            <a:r>
              <a:rPr lang="en-US" altLang="en-US" sz="2200" dirty="0"/>
              <a:t>	</a:t>
            </a:r>
            <a:r>
              <a:rPr lang="en-US" altLang="en-US" sz="2200" b="1" dirty="0"/>
              <a:t>order by </a:t>
            </a:r>
            <a:r>
              <a:rPr lang="en-US" altLang="en-US" sz="2200" i="1" dirty="0"/>
              <a:t>name</a:t>
            </a:r>
            <a:endParaRPr lang="en-US" altLang="en-US" sz="2200" dirty="0"/>
          </a:p>
          <a:p>
            <a:pPr>
              <a:tabLst>
                <a:tab pos="906463" algn="l"/>
              </a:tabLst>
            </a:pPr>
            <a:r>
              <a:rPr lang="en-US" altLang="en-US" sz="2200" dirty="0"/>
              <a:t>We may specify </a:t>
            </a:r>
            <a:r>
              <a:rPr lang="en-US" altLang="en-US" sz="2200" b="1" dirty="0">
                <a:solidFill>
                  <a:srgbClr val="000099"/>
                </a:solidFill>
              </a:rPr>
              <a:t>desc</a:t>
            </a:r>
            <a:r>
              <a:rPr lang="en-US" altLang="en-US" sz="2200" dirty="0"/>
              <a:t> for descending order or </a:t>
            </a:r>
            <a:r>
              <a:rPr lang="en-US" altLang="en-US" sz="2200" b="1" dirty="0" err="1">
                <a:solidFill>
                  <a:srgbClr val="000099"/>
                </a:solidFill>
              </a:rPr>
              <a:t>asc</a:t>
            </a:r>
            <a:r>
              <a:rPr lang="en-US" altLang="en-US" sz="2200" dirty="0"/>
              <a:t> for ascending order, for each attribute; ascending order is the default.</a:t>
            </a:r>
          </a:p>
          <a:p>
            <a:pPr lvl="1">
              <a:tabLst>
                <a:tab pos="906463" algn="l"/>
              </a:tabLst>
            </a:pPr>
            <a:r>
              <a:rPr lang="en-US" altLang="en-US" sz="2200" dirty="0"/>
              <a:t>Example:  </a:t>
            </a:r>
            <a:r>
              <a:rPr lang="en-US" altLang="en-US" sz="2200" b="1" dirty="0"/>
              <a:t>order by</a:t>
            </a:r>
            <a:r>
              <a:rPr lang="en-US" altLang="en-US" sz="2200" dirty="0"/>
              <a:t> </a:t>
            </a:r>
            <a:r>
              <a:rPr lang="en-US" altLang="en-US" sz="2200" i="1" dirty="0"/>
              <a:t>name</a:t>
            </a:r>
            <a:r>
              <a:rPr lang="en-US" altLang="en-US" sz="2200" dirty="0"/>
              <a:t> </a:t>
            </a:r>
            <a:r>
              <a:rPr lang="en-US" altLang="en-US" sz="2200" b="1" dirty="0"/>
              <a:t>desc</a:t>
            </a:r>
          </a:p>
          <a:p>
            <a:pPr>
              <a:tabLst>
                <a:tab pos="906463" algn="l"/>
              </a:tabLst>
            </a:pPr>
            <a:r>
              <a:rPr lang="en-US" altLang="en-US" sz="2200" dirty="0"/>
              <a:t>Can sort on multiple attributes</a:t>
            </a:r>
          </a:p>
          <a:p>
            <a:pPr lvl="1">
              <a:tabLst>
                <a:tab pos="906463" algn="l"/>
              </a:tabLst>
            </a:pPr>
            <a:r>
              <a:rPr lang="en-US" altLang="en-US" sz="2200" dirty="0"/>
              <a:t>Example: </a:t>
            </a:r>
            <a:r>
              <a:rPr lang="en-US" altLang="en-US" sz="2200" b="1" dirty="0"/>
              <a:t>order by </a:t>
            </a:r>
            <a:r>
              <a:rPr lang="en-US" altLang="en-US" sz="2200" dirty="0"/>
              <a:t> </a:t>
            </a:r>
            <a:r>
              <a:rPr lang="en-US" altLang="en-US" sz="2200" i="1" dirty="0" err="1"/>
              <a:t>dept_name</a:t>
            </a:r>
            <a:r>
              <a:rPr lang="en-US" altLang="en-US" sz="2200" i="1" dirty="0"/>
              <a:t>, name</a:t>
            </a:r>
            <a:endParaRPr lang="en-US" altLang="en-US" sz="2200"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0B54C2FE-B8DE-450E-B4C9-E77A78D88DD9}"/>
              </a:ext>
            </a:extLst>
          </p:cNvPr>
          <p:cNvSpPr>
            <a:spLocks noGrp="1" noChangeArrowheads="1"/>
          </p:cNvSpPr>
          <p:nvPr>
            <p:ph type="title"/>
          </p:nvPr>
        </p:nvSpPr>
        <p:spPr>
          <a:xfrm>
            <a:off x="457200" y="274638"/>
            <a:ext cx="8229600" cy="438149"/>
          </a:xfrm>
        </p:spPr>
        <p:txBody>
          <a:bodyPr lIns="90488" tIns="44450" rIns="90488" bIns="44450" anchor="ctr"/>
          <a:lstStyle/>
          <a:p>
            <a:pPr>
              <a:defRPr/>
            </a:pPr>
            <a:r>
              <a:rPr lang="en-US" dirty="0">
                <a:solidFill>
                  <a:schemeClr val="bg1"/>
                </a:solidFill>
              </a:rPr>
              <a:t>Where Clause Predicates</a:t>
            </a:r>
          </a:p>
        </p:txBody>
      </p:sp>
      <p:sp>
        <p:nvSpPr>
          <p:cNvPr id="29699" name="Rectangle 3">
            <a:extLst>
              <a:ext uri="{FF2B5EF4-FFF2-40B4-BE49-F238E27FC236}">
                <a16:creationId xmlns:a16="http://schemas.microsoft.com/office/drawing/2014/main" id="{2428A552-22EC-4B20-9C96-E9D7CBB27570}"/>
              </a:ext>
            </a:extLst>
          </p:cNvPr>
          <p:cNvSpPr>
            <a:spLocks noGrp="1" noChangeArrowheads="1"/>
          </p:cNvSpPr>
          <p:nvPr>
            <p:ph type="body" idx="1"/>
          </p:nvPr>
        </p:nvSpPr>
        <p:spPr>
          <a:xfrm>
            <a:off x="739775" y="1106488"/>
            <a:ext cx="8089900" cy="5038725"/>
          </a:xfrm>
          <a:noFill/>
        </p:spPr>
        <p:txBody>
          <a:bodyPr lIns="90488" tIns="44450" rIns="90488" bIns="44450"/>
          <a:lstStyle/>
          <a:p>
            <a:r>
              <a:rPr lang="en-US" altLang="en-US" sz="2200" dirty="0"/>
              <a:t>SQL includes a </a:t>
            </a:r>
            <a:r>
              <a:rPr lang="en-US" altLang="en-US" sz="2200" b="1" dirty="0">
                <a:solidFill>
                  <a:srgbClr val="000099"/>
                </a:solidFill>
              </a:rPr>
              <a:t>between</a:t>
            </a:r>
            <a:r>
              <a:rPr lang="en-US" altLang="en-US" sz="2200" dirty="0"/>
              <a:t> comparison operator</a:t>
            </a:r>
          </a:p>
          <a:p>
            <a:r>
              <a:rPr lang="en-US" altLang="en-US" sz="2200" dirty="0"/>
              <a:t>Example:  Find the names of all instructors with salary between $90,000 and $100,000 (that is, </a:t>
            </a:r>
            <a:r>
              <a:rPr lang="en-US" altLang="en-US" sz="2200" dirty="0">
                <a:latin typeface="Symbol" panose="05050102010706020507" pitchFamily="18" charset="2"/>
              </a:rPr>
              <a:t> </a:t>
            </a:r>
            <a:r>
              <a:rPr lang="en-US" altLang="en-US" sz="2200" dirty="0"/>
              <a:t>$90,000 and </a:t>
            </a:r>
            <a:r>
              <a:rPr lang="en-US" altLang="en-US" sz="2200" dirty="0">
                <a:latin typeface="Symbol" panose="05050102010706020507" pitchFamily="18" charset="2"/>
              </a:rPr>
              <a:t> </a:t>
            </a:r>
            <a:r>
              <a:rPr lang="en-US" altLang="en-US" sz="2200" dirty="0"/>
              <a:t>$100,000)</a:t>
            </a:r>
          </a:p>
          <a:p>
            <a:pPr lvl="1"/>
            <a:r>
              <a:rPr lang="en-US" altLang="en-US" sz="2200" b="1" dirty="0"/>
              <a:t>select</a:t>
            </a:r>
            <a:r>
              <a:rPr lang="en-US" altLang="en-US" sz="2200" i="1" dirty="0"/>
              <a:t> name</a:t>
            </a:r>
            <a:br>
              <a:rPr lang="en-US" altLang="en-US" sz="2200" i="1" dirty="0"/>
            </a:br>
            <a:r>
              <a:rPr lang="en-US" altLang="en-US" sz="2200" b="1" dirty="0"/>
              <a:t>from </a:t>
            </a:r>
            <a:r>
              <a:rPr lang="en-US" altLang="en-US" sz="2200" i="1" dirty="0"/>
              <a:t>instructor</a:t>
            </a:r>
            <a:br>
              <a:rPr lang="en-US" altLang="en-US" sz="2200" dirty="0"/>
            </a:br>
            <a:r>
              <a:rPr lang="en-US" altLang="en-US" sz="2200" b="1" dirty="0"/>
              <a:t>where </a:t>
            </a:r>
            <a:r>
              <a:rPr lang="en-US" altLang="en-US" sz="2200" i="1" dirty="0"/>
              <a:t>salary </a:t>
            </a:r>
            <a:r>
              <a:rPr lang="en-US" altLang="en-US" sz="2200" b="1" dirty="0"/>
              <a:t>between </a:t>
            </a:r>
            <a:r>
              <a:rPr lang="en-US" altLang="en-US" sz="2200" dirty="0"/>
              <a:t>90000 </a:t>
            </a:r>
            <a:r>
              <a:rPr lang="en-US" altLang="en-US" sz="2200" b="1" dirty="0"/>
              <a:t>and </a:t>
            </a:r>
            <a:r>
              <a:rPr lang="en-US" altLang="en-US" sz="2200" dirty="0"/>
              <a:t>100000</a:t>
            </a:r>
          </a:p>
          <a:p>
            <a:r>
              <a:rPr lang="en-US" altLang="en-US" sz="2200" dirty="0"/>
              <a:t>Tuple comparison</a:t>
            </a:r>
          </a:p>
          <a:p>
            <a:pPr lvl="1"/>
            <a:r>
              <a:rPr kumimoji="0" lang="en-US" altLang="en-US" sz="2200" b="1" dirty="0"/>
              <a:t>select </a:t>
            </a:r>
            <a:r>
              <a:rPr kumimoji="0" lang="en-US" altLang="en-US" sz="2200" i="1" dirty="0"/>
              <a:t>name</a:t>
            </a:r>
            <a:r>
              <a:rPr kumimoji="0" lang="en-US" altLang="en-US" sz="2200" dirty="0"/>
              <a:t>, </a:t>
            </a:r>
            <a:r>
              <a:rPr kumimoji="0" lang="en-US" altLang="en-US" sz="2200" i="1" dirty="0" err="1"/>
              <a:t>course_id</a:t>
            </a:r>
            <a:br>
              <a:rPr kumimoji="0" lang="en-US" altLang="en-US" sz="2200" i="1" dirty="0"/>
            </a:br>
            <a:r>
              <a:rPr kumimoji="0" lang="en-US" altLang="en-US" sz="2200" b="1" dirty="0"/>
              <a:t>from </a:t>
            </a:r>
            <a:r>
              <a:rPr kumimoji="0" lang="en-US" altLang="en-US" sz="2200" i="1" dirty="0"/>
              <a:t>instructor</a:t>
            </a:r>
            <a:r>
              <a:rPr kumimoji="0" lang="en-US" altLang="en-US" sz="2200" dirty="0"/>
              <a:t>, </a:t>
            </a:r>
            <a:r>
              <a:rPr kumimoji="0" lang="en-US" altLang="en-US" sz="2200" i="1" dirty="0"/>
              <a:t>teaches</a:t>
            </a:r>
            <a:br>
              <a:rPr kumimoji="0" lang="en-US" altLang="en-US" sz="2200" i="1" dirty="0"/>
            </a:br>
            <a:r>
              <a:rPr kumimoji="0" lang="en-US" altLang="en-US" sz="2200" b="1" dirty="0"/>
              <a:t>where </a:t>
            </a:r>
            <a:r>
              <a:rPr kumimoji="0" lang="en-US" altLang="en-US" sz="2200" dirty="0"/>
              <a:t>(</a:t>
            </a:r>
            <a:r>
              <a:rPr kumimoji="0" lang="en-US" altLang="en-US" sz="2200" i="1" dirty="0"/>
              <a:t>instructor</a:t>
            </a:r>
            <a:r>
              <a:rPr kumimoji="0" lang="en-US" altLang="en-US" sz="2200" dirty="0"/>
              <a:t>.</a:t>
            </a:r>
            <a:r>
              <a:rPr kumimoji="0" lang="en-US" altLang="en-US" sz="2200" i="1" dirty="0"/>
              <a:t>ID</a:t>
            </a:r>
            <a:r>
              <a:rPr kumimoji="0" lang="en-US" altLang="en-US" sz="2200" dirty="0"/>
              <a:t>, </a:t>
            </a:r>
            <a:r>
              <a:rPr kumimoji="0" lang="en-US" altLang="en-US" sz="2200" i="1" dirty="0" err="1"/>
              <a:t>dept_name</a:t>
            </a:r>
            <a:r>
              <a:rPr kumimoji="0" lang="en-US" altLang="en-US" sz="2200" dirty="0"/>
              <a:t>) = (</a:t>
            </a:r>
            <a:r>
              <a:rPr kumimoji="0" lang="en-US" altLang="en-US" sz="2200" i="1" dirty="0"/>
              <a:t>teaches</a:t>
            </a:r>
            <a:r>
              <a:rPr kumimoji="0" lang="en-US" altLang="en-US" sz="2200" dirty="0"/>
              <a:t>.</a:t>
            </a:r>
            <a:r>
              <a:rPr kumimoji="0" lang="en-US" altLang="en-US" sz="2200" i="1" dirty="0"/>
              <a:t>ID</a:t>
            </a:r>
            <a:r>
              <a:rPr kumimoji="0" lang="en-US" altLang="en-US" sz="2200" dirty="0"/>
              <a:t>, ’Biology’);</a:t>
            </a:r>
          </a:p>
          <a:p>
            <a:pPr lvl="1"/>
            <a:endParaRPr kumimoji="0" lang="en-US" altLang="en-US" sz="2200" dirty="0">
              <a:latin typeface="Times New Roman" panose="02020603050405020304" pitchFamily="18" charset="0"/>
            </a:endParaRPr>
          </a:p>
          <a:p>
            <a:endParaRPr lang="en-US" altLang="en-US" sz="2200"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7794" name="Rectangle 2">
            <a:extLst>
              <a:ext uri="{FF2B5EF4-FFF2-40B4-BE49-F238E27FC236}">
                <a16:creationId xmlns:a16="http://schemas.microsoft.com/office/drawing/2014/main" id="{14A98750-9703-4508-874B-76DE659971FB}"/>
              </a:ext>
            </a:extLst>
          </p:cNvPr>
          <p:cNvSpPr>
            <a:spLocks noGrp="1" noChangeArrowheads="1"/>
          </p:cNvSpPr>
          <p:nvPr>
            <p:ph type="title"/>
          </p:nvPr>
        </p:nvSpPr>
        <p:spPr>
          <a:xfrm>
            <a:off x="552450" y="38100"/>
            <a:ext cx="8077200" cy="609600"/>
          </a:xfrm>
        </p:spPr>
        <p:txBody>
          <a:bodyPr/>
          <a:lstStyle/>
          <a:p>
            <a:pPr>
              <a:defRPr/>
            </a:pPr>
            <a:r>
              <a:rPr lang="en-US" dirty="0">
                <a:solidFill>
                  <a:schemeClr val="bg1"/>
                </a:solidFill>
              </a:rPr>
              <a:t>Set Operations</a:t>
            </a:r>
          </a:p>
        </p:txBody>
      </p:sp>
      <p:sp>
        <p:nvSpPr>
          <p:cNvPr id="31747" name="Rectangle 3">
            <a:extLst>
              <a:ext uri="{FF2B5EF4-FFF2-40B4-BE49-F238E27FC236}">
                <a16:creationId xmlns:a16="http://schemas.microsoft.com/office/drawing/2014/main" id="{C0B9E165-EEF9-4202-813C-E3BABFC5C420}"/>
              </a:ext>
            </a:extLst>
          </p:cNvPr>
          <p:cNvSpPr>
            <a:spLocks noGrp="1" noChangeArrowheads="1"/>
          </p:cNvSpPr>
          <p:nvPr>
            <p:ph type="body" idx="1"/>
          </p:nvPr>
        </p:nvSpPr>
        <p:spPr>
          <a:xfrm>
            <a:off x="814388" y="1108075"/>
            <a:ext cx="7661275" cy="511175"/>
          </a:xfrm>
        </p:spPr>
        <p:txBody>
          <a:bodyPr/>
          <a:lstStyle/>
          <a:p>
            <a:pPr>
              <a:tabLst>
                <a:tab pos="1481138" algn="l"/>
              </a:tabLst>
            </a:pPr>
            <a:r>
              <a:rPr lang="en-US" altLang="en-US" sz="2000" dirty="0"/>
              <a:t>Find courses that ran in Fall 2009 or in Spring 2010</a:t>
            </a:r>
          </a:p>
        </p:txBody>
      </p:sp>
      <p:sp>
        <p:nvSpPr>
          <p:cNvPr id="31748" name="Text Box 4">
            <a:extLst>
              <a:ext uri="{FF2B5EF4-FFF2-40B4-BE49-F238E27FC236}">
                <a16:creationId xmlns:a16="http://schemas.microsoft.com/office/drawing/2014/main" id="{27950CFE-2C42-475D-99C1-82C9BF2D4139}"/>
              </a:ext>
            </a:extLst>
          </p:cNvPr>
          <p:cNvSpPr txBox="1">
            <a:spLocks noChangeArrowheads="1"/>
          </p:cNvSpPr>
          <p:nvPr/>
        </p:nvSpPr>
        <p:spPr bwMode="auto">
          <a:xfrm>
            <a:off x="819150" y="4222750"/>
            <a:ext cx="6210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nSpc>
                <a:spcPct val="90000"/>
              </a:lnSpc>
              <a:spcBef>
                <a:spcPct val="35000"/>
              </a:spcBef>
              <a:buClr>
                <a:schemeClr val="tx2"/>
              </a:buClr>
              <a:buSzPct val="90000"/>
              <a:buFont typeface="Monotype Sorts" pitchFamily="2" charset="2"/>
              <a:buChar char="n"/>
            </a:pPr>
            <a:r>
              <a:rPr kumimoji="1" lang="en-US" altLang="en-US" dirty="0"/>
              <a:t>  </a:t>
            </a:r>
            <a:r>
              <a:rPr kumimoji="1" lang="en-US" altLang="en-US" sz="1600" dirty="0"/>
              <a:t> </a:t>
            </a:r>
            <a:r>
              <a:rPr kumimoji="1" lang="en-US" altLang="en-US" dirty="0"/>
              <a:t>Find courses that ran in Fall 2009 but not in Spring 2010</a:t>
            </a:r>
          </a:p>
        </p:txBody>
      </p:sp>
      <p:sp>
        <p:nvSpPr>
          <p:cNvPr id="31749" name="Text Box 5">
            <a:extLst>
              <a:ext uri="{FF2B5EF4-FFF2-40B4-BE49-F238E27FC236}">
                <a16:creationId xmlns:a16="http://schemas.microsoft.com/office/drawing/2014/main" id="{313E2EDB-A853-45A0-9F34-064F77BBFBC0}"/>
              </a:ext>
            </a:extLst>
          </p:cNvPr>
          <p:cNvSpPr txBox="1">
            <a:spLocks noChangeArrowheads="1"/>
          </p:cNvSpPr>
          <p:nvPr/>
        </p:nvSpPr>
        <p:spPr bwMode="auto">
          <a:xfrm>
            <a:off x="1141413" y="1560513"/>
            <a:ext cx="75406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None/>
            </a:pP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‘Fall’ </a:t>
            </a:r>
            <a:r>
              <a:rPr kumimoji="1" lang="en-US" altLang="en-US" b="1" dirty="0"/>
              <a:t>and </a:t>
            </a:r>
            <a:r>
              <a:rPr kumimoji="1" lang="en-US" altLang="en-US" i="1" dirty="0"/>
              <a:t>year = </a:t>
            </a:r>
            <a:r>
              <a:rPr kumimoji="1" lang="en-US" altLang="en-US" dirty="0"/>
              <a:t>2009)</a:t>
            </a:r>
            <a:br>
              <a:rPr kumimoji="1" lang="en-US" altLang="en-US" dirty="0"/>
            </a:br>
            <a:r>
              <a:rPr kumimoji="1" lang="en-US" altLang="en-US" dirty="0"/>
              <a:t> </a:t>
            </a:r>
            <a:r>
              <a:rPr kumimoji="1" lang="en-US" altLang="en-US" b="1" dirty="0"/>
              <a:t>union</a:t>
            </a:r>
            <a:br>
              <a:rPr kumimoji="1" lang="en-US" altLang="en-US" b="1" dirty="0"/>
            </a:b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‘Spring’ </a:t>
            </a:r>
            <a:r>
              <a:rPr kumimoji="1" lang="en-US" altLang="en-US" b="1" dirty="0"/>
              <a:t>and </a:t>
            </a:r>
            <a:r>
              <a:rPr kumimoji="1" lang="en-US" altLang="en-US" i="1" dirty="0"/>
              <a:t>year = </a:t>
            </a:r>
            <a:r>
              <a:rPr kumimoji="1" lang="en-US" altLang="en-US" dirty="0"/>
              <a:t>2010)</a:t>
            </a:r>
          </a:p>
        </p:txBody>
      </p:sp>
      <p:sp>
        <p:nvSpPr>
          <p:cNvPr id="31750" name="Text Box 6">
            <a:extLst>
              <a:ext uri="{FF2B5EF4-FFF2-40B4-BE49-F238E27FC236}">
                <a16:creationId xmlns:a16="http://schemas.microsoft.com/office/drawing/2014/main" id="{E38EAEDB-8FE8-40EB-AD33-0C0AD0C60DA2}"/>
              </a:ext>
            </a:extLst>
          </p:cNvPr>
          <p:cNvSpPr txBox="1">
            <a:spLocks noChangeArrowheads="1"/>
          </p:cNvSpPr>
          <p:nvPr/>
        </p:nvSpPr>
        <p:spPr bwMode="auto">
          <a:xfrm>
            <a:off x="847725" y="2678113"/>
            <a:ext cx="583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a:t>  Find courses that ran in Fall 2009 and in Spring 2010</a:t>
            </a:r>
          </a:p>
        </p:txBody>
      </p:sp>
      <p:sp>
        <p:nvSpPr>
          <p:cNvPr id="31751" name="Text Box 7">
            <a:extLst>
              <a:ext uri="{FF2B5EF4-FFF2-40B4-BE49-F238E27FC236}">
                <a16:creationId xmlns:a16="http://schemas.microsoft.com/office/drawing/2014/main" id="{F2F05C81-B003-4C97-B776-663084454CF6}"/>
              </a:ext>
            </a:extLst>
          </p:cNvPr>
          <p:cNvSpPr txBox="1">
            <a:spLocks noChangeArrowheads="1"/>
          </p:cNvSpPr>
          <p:nvPr/>
        </p:nvSpPr>
        <p:spPr bwMode="auto">
          <a:xfrm>
            <a:off x="1150938" y="3094038"/>
            <a:ext cx="75406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None/>
            </a:pP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‘Fall’ </a:t>
            </a:r>
            <a:r>
              <a:rPr kumimoji="1" lang="en-US" altLang="en-US" b="1" dirty="0"/>
              <a:t>and </a:t>
            </a:r>
            <a:r>
              <a:rPr kumimoji="1" lang="en-US" altLang="en-US" i="1" dirty="0"/>
              <a:t>year = </a:t>
            </a:r>
            <a:r>
              <a:rPr kumimoji="1" lang="en-US" altLang="en-US" dirty="0"/>
              <a:t>2009)</a:t>
            </a:r>
            <a:br>
              <a:rPr kumimoji="1" lang="en-US" altLang="en-US" dirty="0"/>
            </a:br>
            <a:r>
              <a:rPr kumimoji="1" lang="en-US" altLang="en-US" dirty="0"/>
              <a:t> </a:t>
            </a:r>
            <a:r>
              <a:rPr kumimoji="1" lang="en-US" altLang="en-US" b="1" dirty="0"/>
              <a:t>intersect</a:t>
            </a:r>
            <a:br>
              <a:rPr kumimoji="1" lang="en-US" altLang="en-US" b="1" dirty="0"/>
            </a:b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‘Spring’ </a:t>
            </a:r>
            <a:r>
              <a:rPr kumimoji="1" lang="en-US" altLang="en-US" b="1" dirty="0"/>
              <a:t>and </a:t>
            </a:r>
            <a:r>
              <a:rPr kumimoji="1" lang="en-US" altLang="en-US" i="1" dirty="0"/>
              <a:t>year = </a:t>
            </a:r>
            <a:r>
              <a:rPr kumimoji="1" lang="en-US" altLang="en-US" dirty="0"/>
              <a:t>2010)</a:t>
            </a:r>
          </a:p>
        </p:txBody>
      </p:sp>
      <p:sp>
        <p:nvSpPr>
          <p:cNvPr id="31752" name="Text Box 8">
            <a:extLst>
              <a:ext uri="{FF2B5EF4-FFF2-40B4-BE49-F238E27FC236}">
                <a16:creationId xmlns:a16="http://schemas.microsoft.com/office/drawing/2014/main" id="{0CD7133D-3B7E-4D5D-BD0C-BE075DCC2A2A}"/>
              </a:ext>
            </a:extLst>
          </p:cNvPr>
          <p:cNvSpPr txBox="1">
            <a:spLocks noChangeArrowheads="1"/>
          </p:cNvSpPr>
          <p:nvPr/>
        </p:nvSpPr>
        <p:spPr bwMode="auto">
          <a:xfrm>
            <a:off x="1166813" y="4659313"/>
            <a:ext cx="75406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None/>
            </a:pP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‘Fall’ </a:t>
            </a:r>
            <a:r>
              <a:rPr kumimoji="1" lang="en-US" altLang="en-US" b="1" dirty="0"/>
              <a:t>and </a:t>
            </a:r>
            <a:r>
              <a:rPr kumimoji="1" lang="en-US" altLang="en-US" i="1" dirty="0"/>
              <a:t>year = </a:t>
            </a:r>
            <a:r>
              <a:rPr kumimoji="1" lang="en-US" altLang="en-US" dirty="0"/>
              <a:t>2009)</a:t>
            </a:r>
            <a:br>
              <a:rPr kumimoji="1" lang="en-US" altLang="en-US" dirty="0"/>
            </a:br>
            <a:r>
              <a:rPr kumimoji="1" lang="en-US" altLang="en-US" dirty="0"/>
              <a:t> </a:t>
            </a:r>
            <a:r>
              <a:rPr kumimoji="1" lang="en-US" altLang="en-US" b="1" dirty="0"/>
              <a:t>except</a:t>
            </a:r>
            <a:br>
              <a:rPr kumimoji="1" lang="en-US" altLang="en-US" b="1" dirty="0"/>
            </a:b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‘Spring’ </a:t>
            </a:r>
            <a:r>
              <a:rPr kumimoji="1" lang="en-US" altLang="en-US" b="1" dirty="0"/>
              <a:t>and </a:t>
            </a:r>
            <a:r>
              <a:rPr kumimoji="1" lang="en-US" altLang="en-US" i="1" dirty="0"/>
              <a:t>year = </a:t>
            </a:r>
            <a:r>
              <a:rPr kumimoji="1" lang="en-US" altLang="en-US" dirty="0"/>
              <a:t>2010)</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3150FF77-A890-4845-879E-1B18B2C9A750}"/>
              </a:ext>
            </a:extLst>
          </p:cNvPr>
          <p:cNvSpPr>
            <a:spLocks noGrp="1" noChangeArrowheads="1"/>
          </p:cNvSpPr>
          <p:nvPr>
            <p:ph type="title"/>
          </p:nvPr>
        </p:nvSpPr>
        <p:spPr>
          <a:xfrm>
            <a:off x="457200" y="-76200"/>
            <a:ext cx="8229600" cy="1020762"/>
          </a:xfrm>
        </p:spPr>
        <p:txBody>
          <a:bodyPr lIns="90488" tIns="44450" rIns="90488" bIns="44450" anchor="ctr"/>
          <a:lstStyle/>
          <a:p>
            <a:pPr>
              <a:defRPr/>
            </a:pPr>
            <a:r>
              <a:rPr lang="en-US" dirty="0">
                <a:solidFill>
                  <a:schemeClr val="bg1"/>
                </a:solidFill>
              </a:rPr>
              <a:t>Set Operations (Cont.)</a:t>
            </a:r>
          </a:p>
        </p:txBody>
      </p:sp>
      <p:sp>
        <p:nvSpPr>
          <p:cNvPr id="33795" name="Rectangle 3">
            <a:extLst>
              <a:ext uri="{FF2B5EF4-FFF2-40B4-BE49-F238E27FC236}">
                <a16:creationId xmlns:a16="http://schemas.microsoft.com/office/drawing/2014/main" id="{52BFF8F2-82F9-4A6B-9200-361DABD3EF77}"/>
              </a:ext>
            </a:extLst>
          </p:cNvPr>
          <p:cNvSpPr>
            <a:spLocks noGrp="1" noChangeArrowheads="1"/>
          </p:cNvSpPr>
          <p:nvPr>
            <p:ph type="body" idx="1"/>
          </p:nvPr>
        </p:nvSpPr>
        <p:spPr>
          <a:xfrm>
            <a:off x="684213" y="1106488"/>
            <a:ext cx="8435975" cy="4806950"/>
          </a:xfrm>
          <a:noFill/>
        </p:spPr>
        <p:txBody>
          <a:bodyPr lIns="90488" tIns="44450" rIns="90488" bIns="44450"/>
          <a:lstStyle/>
          <a:p>
            <a:pPr>
              <a:tabLst>
                <a:tab pos="2055813" algn="l"/>
              </a:tabLst>
            </a:pPr>
            <a:r>
              <a:rPr lang="en-US" altLang="en-US" sz="2200" dirty="0"/>
              <a:t>Find the salaries of all instructors that are less than the largest salary.</a:t>
            </a:r>
          </a:p>
          <a:p>
            <a:pPr lvl="1">
              <a:tabLst>
                <a:tab pos="2055813" algn="l"/>
              </a:tabLst>
            </a:pPr>
            <a:r>
              <a:rPr lang="en-US" altLang="en-US" sz="2200" b="1" dirty="0"/>
              <a:t>select distinct </a:t>
            </a:r>
            <a:r>
              <a:rPr lang="en-US" altLang="en-US" sz="2200" i="1" dirty="0" err="1"/>
              <a:t>T.salary</a:t>
            </a:r>
            <a:br>
              <a:rPr lang="en-US" altLang="en-US" sz="2200" i="1" dirty="0"/>
            </a:br>
            <a:r>
              <a:rPr lang="en-US" altLang="en-US" sz="2200" b="1" dirty="0"/>
              <a:t>from </a:t>
            </a:r>
            <a:r>
              <a:rPr lang="en-US" altLang="en-US" sz="2200" i="1" dirty="0"/>
              <a:t>instructor </a:t>
            </a:r>
            <a:r>
              <a:rPr lang="en-US" altLang="en-US" sz="2200" b="1" dirty="0"/>
              <a:t>as </a:t>
            </a:r>
            <a:r>
              <a:rPr lang="en-US" altLang="en-US" sz="2200" i="1" dirty="0"/>
              <a:t>T, instructor </a:t>
            </a:r>
            <a:r>
              <a:rPr lang="en-US" altLang="en-US" sz="2200" b="1" dirty="0"/>
              <a:t>as </a:t>
            </a:r>
            <a:r>
              <a:rPr lang="en-US" altLang="en-US" sz="2200" i="1" dirty="0"/>
              <a:t>S</a:t>
            </a:r>
            <a:br>
              <a:rPr lang="en-US" altLang="en-US" sz="2200" i="1" dirty="0"/>
            </a:br>
            <a:r>
              <a:rPr lang="en-US" altLang="en-US" sz="2200" b="1" dirty="0"/>
              <a:t>where </a:t>
            </a:r>
            <a:r>
              <a:rPr lang="en-US" altLang="en-US" sz="2200" i="1" dirty="0" err="1"/>
              <a:t>T.salary</a:t>
            </a:r>
            <a:r>
              <a:rPr lang="en-US" altLang="en-US" sz="2200" i="1" dirty="0"/>
              <a:t> &lt; </a:t>
            </a:r>
            <a:r>
              <a:rPr lang="en-US" altLang="en-US" sz="2200" i="1" dirty="0" err="1"/>
              <a:t>S.salary</a:t>
            </a:r>
            <a:r>
              <a:rPr lang="en-US" altLang="en-US" sz="2200" i="1" dirty="0"/>
              <a:t> </a:t>
            </a:r>
          </a:p>
          <a:p>
            <a:pPr lvl="1">
              <a:buFont typeface="Monotype Sorts" pitchFamily="2" charset="2"/>
              <a:buNone/>
              <a:tabLst>
                <a:tab pos="2055813" algn="l"/>
              </a:tabLst>
            </a:pPr>
            <a:endParaRPr lang="en-US" altLang="en-US" sz="2200" i="1" dirty="0"/>
          </a:p>
          <a:p>
            <a:pPr>
              <a:tabLst>
                <a:tab pos="2055813" algn="l"/>
              </a:tabLst>
            </a:pPr>
            <a:r>
              <a:rPr lang="en-US" altLang="en-US" sz="2200" dirty="0"/>
              <a:t>Find all the salaries of all instructors</a:t>
            </a:r>
          </a:p>
          <a:p>
            <a:pPr lvl="1">
              <a:tabLst>
                <a:tab pos="2055813" algn="l"/>
              </a:tabLst>
            </a:pPr>
            <a:r>
              <a:rPr lang="en-US" altLang="en-US" sz="2200" b="1" dirty="0"/>
              <a:t>select distinct </a:t>
            </a:r>
            <a:r>
              <a:rPr lang="en-US" altLang="en-US" sz="2200" i="1" dirty="0"/>
              <a:t>salary</a:t>
            </a:r>
            <a:br>
              <a:rPr lang="en-US" altLang="en-US" sz="2200" i="1" dirty="0"/>
            </a:br>
            <a:r>
              <a:rPr lang="en-US" altLang="en-US" sz="2200" b="1" dirty="0"/>
              <a:t>from </a:t>
            </a:r>
            <a:r>
              <a:rPr lang="en-US" altLang="en-US" sz="2200" i="1" dirty="0"/>
              <a:t>instructor</a:t>
            </a:r>
          </a:p>
          <a:p>
            <a:pPr lvl="1">
              <a:buFont typeface="Monotype Sorts" pitchFamily="2" charset="2"/>
              <a:buNone/>
              <a:tabLst>
                <a:tab pos="2055813" algn="l"/>
              </a:tabLst>
            </a:pPr>
            <a:endParaRPr lang="en-US" altLang="en-US" sz="2200" dirty="0"/>
          </a:p>
          <a:p>
            <a:pPr>
              <a:tabLst>
                <a:tab pos="2055813" algn="l"/>
              </a:tabLst>
            </a:pPr>
            <a:r>
              <a:rPr lang="en-US" altLang="en-US" sz="2200" dirty="0"/>
              <a:t>Find the largest salary of all instructors.</a:t>
            </a:r>
          </a:p>
          <a:p>
            <a:pPr lvl="1">
              <a:tabLst>
                <a:tab pos="2055813" algn="l"/>
              </a:tabLst>
            </a:pPr>
            <a:r>
              <a:rPr lang="en-US" altLang="en-US" sz="2200" dirty="0"/>
              <a:t>  (</a:t>
            </a:r>
            <a:r>
              <a:rPr lang="en-US" altLang="en-US" sz="2200" b="1" dirty="0"/>
              <a:t>select</a:t>
            </a:r>
            <a:r>
              <a:rPr lang="en-US" altLang="en-US" sz="2200" dirty="0"/>
              <a:t>  “second query” )</a:t>
            </a:r>
            <a:br>
              <a:rPr lang="en-US" altLang="en-US" sz="2200" dirty="0"/>
            </a:br>
            <a:r>
              <a:rPr lang="en-US" altLang="en-US" sz="2200" dirty="0"/>
              <a:t> </a:t>
            </a:r>
            <a:r>
              <a:rPr lang="en-US" altLang="en-US" sz="2200" b="1" dirty="0"/>
              <a:t>except</a:t>
            </a:r>
            <a:br>
              <a:rPr lang="en-US" altLang="en-US" sz="2200" b="1" dirty="0"/>
            </a:br>
            <a:r>
              <a:rPr lang="en-US" altLang="en-US" sz="2200" b="1" dirty="0"/>
              <a:t>   </a:t>
            </a:r>
            <a:r>
              <a:rPr lang="en-US" altLang="en-US" sz="2200" dirty="0"/>
              <a:t>(</a:t>
            </a:r>
            <a:r>
              <a:rPr lang="en-US" altLang="en-US" sz="2200" b="1" dirty="0"/>
              <a:t>select</a:t>
            </a:r>
            <a:r>
              <a:rPr lang="en-US" altLang="en-US" sz="2200" dirty="0"/>
              <a:t> “first query”)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ox(in)">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3795">
                                            <p:txEl>
                                              <p:pRg st="3" end="3"/>
                                            </p:txEl>
                                          </p:spTgt>
                                        </p:tgtEl>
                                        <p:attrNameLst>
                                          <p:attrName>style.visibility</p:attrName>
                                        </p:attrNameLst>
                                      </p:cBhvr>
                                      <p:to>
                                        <p:strVal val="visible"/>
                                      </p:to>
                                    </p:set>
                                    <p:animEffect transition="in" filter="box(in)">
                                      <p:cBhvr>
                                        <p:cTn id="12" dur="500"/>
                                        <p:tgtEl>
                                          <p:spTgt spid="3379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3795">
                                            <p:txEl>
                                              <p:pRg st="6" end="6"/>
                                            </p:txEl>
                                          </p:spTgt>
                                        </p:tgtEl>
                                        <p:attrNameLst>
                                          <p:attrName>style.visibility</p:attrName>
                                        </p:attrNameLst>
                                      </p:cBhvr>
                                      <p:to>
                                        <p:strVal val="visible"/>
                                      </p:to>
                                    </p:set>
                                    <p:animEffect transition="in" filter="box(in)">
                                      <p:cBhvr>
                                        <p:cTn id="17" dur="500"/>
                                        <p:tgtEl>
                                          <p:spTgt spid="33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E091D041-91CB-4197-9DF9-AC309FA111B7}"/>
              </a:ext>
            </a:extLst>
          </p:cNvPr>
          <p:cNvSpPr>
            <a:spLocks noGrp="1" noChangeArrowheads="1"/>
          </p:cNvSpPr>
          <p:nvPr>
            <p:ph type="title"/>
          </p:nvPr>
        </p:nvSpPr>
        <p:spPr>
          <a:xfrm>
            <a:off x="457200" y="0"/>
            <a:ext cx="8229600" cy="914400"/>
          </a:xfrm>
        </p:spPr>
        <p:txBody>
          <a:bodyPr/>
          <a:lstStyle/>
          <a:p>
            <a:pPr>
              <a:defRPr/>
            </a:pPr>
            <a:r>
              <a:rPr lang="en-US" dirty="0">
                <a:solidFill>
                  <a:schemeClr val="bg1"/>
                </a:solidFill>
              </a:rPr>
              <a:t>Set Operations (Cont.)</a:t>
            </a:r>
          </a:p>
        </p:txBody>
      </p:sp>
      <p:sp>
        <p:nvSpPr>
          <p:cNvPr id="33795" name="Rectangle 3">
            <a:extLst>
              <a:ext uri="{FF2B5EF4-FFF2-40B4-BE49-F238E27FC236}">
                <a16:creationId xmlns:a16="http://schemas.microsoft.com/office/drawing/2014/main" id="{5DEE188C-5F24-4C7B-901E-C9981BF9528A}"/>
              </a:ext>
            </a:extLst>
          </p:cNvPr>
          <p:cNvSpPr>
            <a:spLocks noGrp="1" noChangeArrowheads="1"/>
          </p:cNvSpPr>
          <p:nvPr>
            <p:ph type="body" idx="1"/>
          </p:nvPr>
        </p:nvSpPr>
        <p:spPr>
          <a:xfrm>
            <a:off x="809625" y="1095375"/>
            <a:ext cx="7661275" cy="4903788"/>
          </a:xfrm>
        </p:spPr>
        <p:txBody>
          <a:bodyPr/>
          <a:lstStyle/>
          <a:p>
            <a:r>
              <a:rPr lang="en-US" altLang="en-US" sz="2200" dirty="0"/>
              <a:t>Set operations </a:t>
            </a:r>
            <a:r>
              <a:rPr lang="en-US" altLang="en-US" sz="2200" b="1" dirty="0">
                <a:solidFill>
                  <a:srgbClr val="000099"/>
                </a:solidFill>
              </a:rPr>
              <a:t>union</a:t>
            </a:r>
            <a:r>
              <a:rPr lang="en-US" altLang="en-US" sz="2200" b="1" dirty="0"/>
              <a:t>, </a:t>
            </a:r>
            <a:r>
              <a:rPr lang="en-US" altLang="en-US" sz="2200" b="1" dirty="0">
                <a:solidFill>
                  <a:srgbClr val="000099"/>
                </a:solidFill>
              </a:rPr>
              <a:t>intersect</a:t>
            </a:r>
            <a:r>
              <a:rPr lang="en-US" altLang="en-US" sz="2200" b="1" dirty="0"/>
              <a:t>, </a:t>
            </a:r>
            <a:r>
              <a:rPr lang="en-US" altLang="en-US" sz="2200" dirty="0"/>
              <a:t>and </a:t>
            </a:r>
            <a:r>
              <a:rPr lang="en-US" altLang="en-US" sz="2200" b="1" dirty="0">
                <a:solidFill>
                  <a:srgbClr val="000099"/>
                </a:solidFill>
              </a:rPr>
              <a:t>except</a:t>
            </a:r>
            <a:r>
              <a:rPr lang="en-US" altLang="en-US" sz="2200" b="1" dirty="0"/>
              <a:t> </a:t>
            </a:r>
          </a:p>
          <a:p>
            <a:pPr lvl="1"/>
            <a:r>
              <a:rPr lang="en-US" altLang="en-US" sz="2200" dirty="0">
                <a:sym typeface="Symbol" panose="05050102010706020507" pitchFamily="18" charset="2"/>
              </a:rPr>
              <a:t>Each of the above operations automatically eliminates duplicates</a:t>
            </a:r>
          </a:p>
          <a:p>
            <a:pPr>
              <a:buFont typeface="Wingdings" panose="05000000000000000000" pitchFamily="2" charset="2"/>
              <a:buChar char="n"/>
            </a:pPr>
            <a:r>
              <a:rPr lang="en-US" altLang="en-US" sz="2200" dirty="0">
                <a:sym typeface="Symbol" panose="05050102010706020507" pitchFamily="18" charset="2"/>
              </a:rPr>
              <a:t>To retain all duplicates use the corresponding multiset versions </a:t>
            </a:r>
            <a:r>
              <a:rPr lang="en-US" altLang="en-US" sz="2200" b="1" dirty="0">
                <a:solidFill>
                  <a:srgbClr val="000099"/>
                </a:solidFill>
                <a:sym typeface="Symbol" panose="05050102010706020507" pitchFamily="18" charset="2"/>
              </a:rPr>
              <a:t>union all, intersect all</a:t>
            </a:r>
            <a:r>
              <a:rPr lang="en-US" altLang="en-US" sz="2200" b="1" dirty="0">
                <a:sym typeface="Symbol" panose="05050102010706020507" pitchFamily="18" charset="2"/>
              </a:rPr>
              <a:t> </a:t>
            </a:r>
            <a:r>
              <a:rPr lang="en-US" altLang="en-US" sz="2200" dirty="0">
                <a:sym typeface="Symbol" panose="05050102010706020507" pitchFamily="18" charset="2"/>
              </a:rPr>
              <a:t>and </a:t>
            </a:r>
            <a:r>
              <a:rPr lang="en-US" altLang="en-US" sz="2200" b="1" dirty="0">
                <a:solidFill>
                  <a:srgbClr val="000099"/>
                </a:solidFill>
                <a:sym typeface="Symbol" panose="05050102010706020507" pitchFamily="18" charset="2"/>
              </a:rPr>
              <a:t>except all</a:t>
            </a:r>
            <a:r>
              <a:rPr lang="en-US" altLang="en-US" sz="2200" b="1" dirty="0">
                <a:sym typeface="Symbol" panose="05050102010706020507" pitchFamily="18" charset="2"/>
              </a:rPr>
              <a:t>.</a:t>
            </a:r>
            <a:br>
              <a:rPr lang="en-US" altLang="en-US" sz="2200" b="1" dirty="0">
                <a:sym typeface="Symbol" panose="05050102010706020507" pitchFamily="18" charset="2"/>
              </a:rPr>
            </a:br>
            <a:endParaRPr lang="en-US" altLang="en-US" sz="2200" dirty="0">
              <a:sym typeface="Symbol" panose="05050102010706020507" pitchFamily="18" charset="2"/>
            </a:endParaRPr>
          </a:p>
          <a:p>
            <a:pPr>
              <a:buFont typeface="Wingdings" panose="05000000000000000000" pitchFamily="2" charset="2"/>
              <a:buChar char="n"/>
            </a:pPr>
            <a:r>
              <a:rPr lang="en-US" altLang="en-US" sz="2200" dirty="0">
                <a:sym typeface="Symbol" panose="05050102010706020507" pitchFamily="18" charset="2"/>
              </a:rPr>
              <a:t>Suppose a tuple occurs </a:t>
            </a:r>
            <a:r>
              <a:rPr lang="en-US" altLang="en-US" sz="2200" i="1" dirty="0">
                <a:sym typeface="Symbol" panose="05050102010706020507" pitchFamily="18" charset="2"/>
              </a:rPr>
              <a:t>m</a:t>
            </a:r>
            <a:r>
              <a:rPr lang="en-US" altLang="en-US" sz="2200" dirty="0">
                <a:sym typeface="Symbol" panose="05050102010706020507" pitchFamily="18" charset="2"/>
              </a:rPr>
              <a:t> times in </a:t>
            </a:r>
            <a:r>
              <a:rPr lang="en-US" altLang="en-US" sz="2200" i="1" dirty="0">
                <a:sym typeface="Symbol" panose="05050102010706020507" pitchFamily="18" charset="2"/>
              </a:rPr>
              <a:t>r</a:t>
            </a:r>
            <a:r>
              <a:rPr lang="en-US" altLang="en-US" sz="2200" dirty="0">
                <a:sym typeface="Symbol" panose="05050102010706020507" pitchFamily="18" charset="2"/>
              </a:rPr>
              <a:t> and </a:t>
            </a:r>
            <a:r>
              <a:rPr lang="en-US" altLang="en-US" sz="2200" i="1" dirty="0">
                <a:sym typeface="Symbol" panose="05050102010706020507" pitchFamily="18" charset="2"/>
              </a:rPr>
              <a:t>n </a:t>
            </a:r>
            <a:r>
              <a:rPr lang="en-US" altLang="en-US" sz="2200" dirty="0">
                <a:sym typeface="Symbol" panose="05050102010706020507" pitchFamily="18" charset="2"/>
              </a:rPr>
              <a:t>times in </a:t>
            </a:r>
            <a:r>
              <a:rPr lang="en-US" altLang="en-US" sz="2200" i="1" dirty="0">
                <a:sym typeface="Symbol" panose="05050102010706020507" pitchFamily="18" charset="2"/>
              </a:rPr>
              <a:t>s, </a:t>
            </a:r>
            <a:r>
              <a:rPr lang="en-US" altLang="en-US" sz="2200" dirty="0">
                <a:sym typeface="Symbol" panose="05050102010706020507" pitchFamily="18" charset="2"/>
              </a:rPr>
              <a:t>then, it occurs:</a:t>
            </a:r>
          </a:p>
          <a:p>
            <a:pPr lvl="1"/>
            <a:r>
              <a:rPr lang="en-US" altLang="en-US" sz="2200" i="1" dirty="0"/>
              <a:t>m </a:t>
            </a:r>
            <a:r>
              <a:rPr lang="en-US" altLang="en-US" sz="2200" i="1" baseline="-25000" dirty="0"/>
              <a:t> </a:t>
            </a:r>
            <a:r>
              <a:rPr lang="en-US" altLang="en-US" sz="2200" i="1" dirty="0"/>
              <a:t>+ n </a:t>
            </a:r>
            <a:r>
              <a:rPr lang="en-US" altLang="en-US" sz="2200" dirty="0"/>
              <a:t>times in </a:t>
            </a:r>
            <a:r>
              <a:rPr lang="en-US" altLang="en-US" sz="2200" i="1" dirty="0"/>
              <a:t>r </a:t>
            </a:r>
            <a:r>
              <a:rPr lang="en-US" altLang="en-US" sz="2200" b="1" dirty="0"/>
              <a:t>union all </a:t>
            </a:r>
            <a:r>
              <a:rPr lang="en-US" altLang="en-US" sz="2200" i="1" dirty="0"/>
              <a:t>s</a:t>
            </a:r>
          </a:p>
          <a:p>
            <a:pPr lvl="1"/>
            <a:r>
              <a:rPr lang="en-US" altLang="en-US" sz="2200" dirty="0"/>
              <a:t>min(</a:t>
            </a:r>
            <a:r>
              <a:rPr lang="en-US" altLang="en-US" sz="2200" i="1" dirty="0" err="1"/>
              <a:t>m,n</a:t>
            </a:r>
            <a:r>
              <a:rPr lang="en-US" altLang="en-US" sz="2200" i="1" dirty="0"/>
              <a:t>)</a:t>
            </a:r>
            <a:r>
              <a:rPr lang="en-US" altLang="en-US" sz="2200" dirty="0"/>
              <a:t> times in </a:t>
            </a:r>
            <a:r>
              <a:rPr lang="en-US" altLang="en-US" sz="2200" i="1" dirty="0"/>
              <a:t>r</a:t>
            </a:r>
            <a:r>
              <a:rPr lang="en-US" altLang="en-US" sz="2200" dirty="0"/>
              <a:t> </a:t>
            </a:r>
            <a:r>
              <a:rPr lang="en-US" altLang="en-US" sz="2200" b="1" dirty="0"/>
              <a:t>intersect all </a:t>
            </a:r>
            <a:r>
              <a:rPr lang="en-US" altLang="en-US" sz="2200" i="1" dirty="0"/>
              <a:t>s</a:t>
            </a:r>
          </a:p>
          <a:p>
            <a:pPr lvl="1"/>
            <a:r>
              <a:rPr lang="en-US" altLang="en-US" sz="2200" dirty="0"/>
              <a:t>max(0, </a:t>
            </a:r>
            <a:r>
              <a:rPr lang="en-US" altLang="en-US" sz="2200" i="1" dirty="0"/>
              <a:t>m – n)</a:t>
            </a:r>
            <a:r>
              <a:rPr lang="en-US" altLang="en-US" sz="2200" dirty="0"/>
              <a:t> times in </a:t>
            </a:r>
            <a:r>
              <a:rPr lang="en-US" altLang="en-US" sz="2200" i="1" dirty="0"/>
              <a:t>r</a:t>
            </a:r>
            <a:r>
              <a:rPr lang="en-US" altLang="en-US" sz="2200" dirty="0"/>
              <a:t> </a:t>
            </a:r>
            <a:r>
              <a:rPr lang="en-US" altLang="en-US" sz="2200" b="1" dirty="0"/>
              <a:t>except all </a:t>
            </a:r>
            <a:r>
              <a:rPr lang="en-US" altLang="en-US" sz="2200" i="1" dirty="0"/>
              <a:t>s</a:t>
            </a:r>
            <a:endParaRPr lang="en-US" altLang="en-US" sz="2200"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a:extLst>
              <a:ext uri="{FF2B5EF4-FFF2-40B4-BE49-F238E27FC236}">
                <a16:creationId xmlns:a16="http://schemas.microsoft.com/office/drawing/2014/main" id="{C087773A-3F14-42BA-B58F-9DDB75F01B4A}"/>
              </a:ext>
            </a:extLst>
          </p:cNvPr>
          <p:cNvSpPr>
            <a:spLocks noGrp="1" noChangeArrowheads="1"/>
          </p:cNvSpPr>
          <p:nvPr>
            <p:ph type="title"/>
          </p:nvPr>
        </p:nvSpPr>
        <p:spPr>
          <a:xfrm>
            <a:off x="457200" y="0"/>
            <a:ext cx="8229600" cy="1106488"/>
          </a:xfrm>
        </p:spPr>
        <p:txBody>
          <a:bodyPr/>
          <a:lstStyle/>
          <a:p>
            <a:pPr>
              <a:defRPr/>
            </a:pPr>
            <a:r>
              <a:rPr lang="en-US" dirty="0">
                <a:solidFill>
                  <a:schemeClr val="bg1"/>
                </a:solidFill>
              </a:rPr>
              <a:t>Null Values</a:t>
            </a:r>
          </a:p>
        </p:txBody>
      </p:sp>
      <p:sp>
        <p:nvSpPr>
          <p:cNvPr id="34819" name="Rectangle 3">
            <a:extLst>
              <a:ext uri="{FF2B5EF4-FFF2-40B4-BE49-F238E27FC236}">
                <a16:creationId xmlns:a16="http://schemas.microsoft.com/office/drawing/2014/main" id="{917EB041-1B14-4E1E-9084-7B60DCE559B6}"/>
              </a:ext>
            </a:extLst>
          </p:cNvPr>
          <p:cNvSpPr>
            <a:spLocks noGrp="1" noChangeArrowheads="1"/>
          </p:cNvSpPr>
          <p:nvPr>
            <p:ph type="body" idx="1"/>
          </p:nvPr>
        </p:nvSpPr>
        <p:spPr>
          <a:xfrm>
            <a:off x="739775" y="1106488"/>
            <a:ext cx="7126288" cy="5156200"/>
          </a:xfrm>
        </p:spPr>
        <p:txBody>
          <a:bodyPr/>
          <a:lstStyle/>
          <a:p>
            <a:r>
              <a:rPr lang="en-US" altLang="en-US" sz="2200" dirty="0"/>
              <a:t>It is possible for tuples to have a null value, denoted by </a:t>
            </a:r>
            <a:r>
              <a:rPr lang="en-US" altLang="en-US" sz="2200" i="1" dirty="0"/>
              <a:t>null</a:t>
            </a:r>
            <a:r>
              <a:rPr lang="en-US" altLang="en-US" sz="2200" dirty="0"/>
              <a:t>, for some of their attributes</a:t>
            </a:r>
          </a:p>
          <a:p>
            <a:r>
              <a:rPr lang="en-US" altLang="en-US" sz="2200" i="1" dirty="0"/>
              <a:t>null</a:t>
            </a:r>
            <a:r>
              <a:rPr lang="en-US" altLang="en-US" sz="2200" dirty="0"/>
              <a:t> signifies an unknown value or that a value does not exist.</a:t>
            </a:r>
          </a:p>
          <a:p>
            <a:r>
              <a:rPr lang="en-US" altLang="en-US" sz="2200" dirty="0"/>
              <a:t>The result of any arithmetic expression involving </a:t>
            </a:r>
            <a:r>
              <a:rPr lang="en-US" altLang="en-US" sz="2200" i="1" dirty="0"/>
              <a:t>null</a:t>
            </a:r>
            <a:r>
              <a:rPr lang="en-US" altLang="en-US" sz="2200" dirty="0"/>
              <a:t> is </a:t>
            </a:r>
            <a:r>
              <a:rPr lang="en-US" altLang="en-US" sz="2200" i="1" dirty="0"/>
              <a:t>null</a:t>
            </a:r>
          </a:p>
          <a:p>
            <a:pPr lvl="1"/>
            <a:r>
              <a:rPr lang="en-US" altLang="en-US" sz="2200" dirty="0"/>
              <a:t>Example:  5 + </a:t>
            </a:r>
            <a:r>
              <a:rPr lang="en-US" altLang="en-US" sz="2200" i="1" dirty="0"/>
              <a:t>null</a:t>
            </a:r>
            <a:r>
              <a:rPr lang="en-US" altLang="en-US" sz="2200" dirty="0"/>
              <a:t>  returns null</a:t>
            </a:r>
          </a:p>
          <a:p>
            <a:r>
              <a:rPr lang="en-US" altLang="en-US" sz="2200" dirty="0"/>
              <a:t>The predicate  </a:t>
            </a:r>
            <a:r>
              <a:rPr lang="en-US" altLang="en-US" sz="2200" b="1" dirty="0"/>
              <a:t>is null</a:t>
            </a:r>
            <a:r>
              <a:rPr lang="en-US" altLang="en-US" sz="2200" dirty="0"/>
              <a:t> can be used to check for null values.</a:t>
            </a:r>
          </a:p>
          <a:p>
            <a:pPr lvl="1"/>
            <a:r>
              <a:rPr lang="en-US" altLang="en-US" sz="2200" dirty="0"/>
              <a:t>Example: Find all instructors whose salary is null</a:t>
            </a:r>
            <a:r>
              <a:rPr lang="en-US" altLang="en-US" sz="2200" i="1" dirty="0"/>
              <a:t>.</a:t>
            </a:r>
          </a:p>
          <a:p>
            <a:pPr>
              <a:buFont typeface="Monotype Sorts" pitchFamily="2" charset="2"/>
              <a:buNone/>
            </a:pPr>
            <a:r>
              <a:rPr lang="en-US" altLang="en-US" sz="2200" b="1" dirty="0"/>
              <a:t>		select</a:t>
            </a:r>
            <a:r>
              <a:rPr lang="en-US" altLang="en-US" sz="2200" i="1" dirty="0"/>
              <a:t> name</a:t>
            </a:r>
            <a:br>
              <a:rPr lang="en-US" altLang="en-US" sz="2200" i="1" dirty="0"/>
            </a:br>
            <a:r>
              <a:rPr lang="en-US" altLang="en-US" sz="2200" i="1" dirty="0"/>
              <a:t>	</a:t>
            </a:r>
            <a:r>
              <a:rPr lang="en-US" altLang="en-US" sz="2200" b="1" dirty="0"/>
              <a:t>from</a:t>
            </a:r>
            <a:r>
              <a:rPr lang="en-US" altLang="en-US" sz="2200" i="1" dirty="0"/>
              <a:t> instructor</a:t>
            </a:r>
            <a:br>
              <a:rPr lang="en-US" altLang="en-US" sz="2200" i="1" dirty="0"/>
            </a:br>
            <a:r>
              <a:rPr lang="en-US" altLang="en-US" sz="2200" i="1" dirty="0"/>
              <a:t>	</a:t>
            </a:r>
            <a:r>
              <a:rPr lang="en-US" altLang="en-US" sz="2200" b="1" dirty="0"/>
              <a:t>where </a:t>
            </a:r>
            <a:r>
              <a:rPr lang="en-US" altLang="en-US" sz="2200" i="1" dirty="0"/>
              <a:t>salary </a:t>
            </a:r>
            <a:r>
              <a:rPr lang="en-US" altLang="en-US" sz="2200" b="1" dirty="0"/>
              <a:t>is null</a:t>
            </a:r>
            <a:endParaRPr lang="en-US" altLang="en-US" sz="2200" dirty="0"/>
          </a:p>
          <a:p>
            <a:pPr lvl="1"/>
            <a:endParaRPr lang="en-US" altLang="en-US" sz="22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762000" y="0"/>
            <a:ext cx="7772400" cy="690562"/>
          </a:xfrm>
        </p:spPr>
        <p:txBody>
          <a:bodyPr/>
          <a:lstStyle/>
          <a:p>
            <a:r>
              <a:rPr lang="en-US" dirty="0">
                <a:solidFill>
                  <a:srgbClr val="FFFF00"/>
                </a:solidFill>
                <a:latin typeface="Times New Roman" pitchFamily="18" charset="0"/>
              </a:rPr>
              <a:t>Key Constraints</a:t>
            </a:r>
          </a:p>
        </p:txBody>
      </p:sp>
      <p:sp>
        <p:nvSpPr>
          <p:cNvPr id="315395" name="Rectangle 3"/>
          <p:cNvSpPr>
            <a:spLocks noGrp="1" noChangeArrowheads="1"/>
          </p:cNvSpPr>
          <p:nvPr>
            <p:ph type="body" idx="1"/>
          </p:nvPr>
        </p:nvSpPr>
        <p:spPr>
          <a:xfrm>
            <a:off x="447675" y="1497013"/>
            <a:ext cx="8120063" cy="3224212"/>
          </a:xfrm>
        </p:spPr>
        <p:txBody>
          <a:bodyPr/>
          <a:lstStyle/>
          <a:p>
            <a:pPr>
              <a:lnSpc>
                <a:spcPct val="80000"/>
              </a:lnSpc>
            </a:pPr>
            <a:r>
              <a:rPr lang="en-US" sz="2200" b="1" dirty="0" err="1">
                <a:latin typeface="Times New Roman" pitchFamily="18" charset="0"/>
              </a:rPr>
              <a:t>Superkey</a:t>
            </a:r>
            <a:r>
              <a:rPr lang="en-US" sz="2200" dirty="0">
                <a:latin typeface="Times New Roman" pitchFamily="18" charset="0"/>
              </a:rPr>
              <a:t>: a set of attributes such that if two </a:t>
            </a:r>
            <a:r>
              <a:rPr lang="en-US" sz="2200" dirty="0" err="1">
                <a:latin typeface="Times New Roman" pitchFamily="18" charset="0"/>
              </a:rPr>
              <a:t>tuples</a:t>
            </a:r>
            <a:r>
              <a:rPr lang="en-US" sz="2200" dirty="0">
                <a:latin typeface="Times New Roman" pitchFamily="18" charset="0"/>
              </a:rPr>
              <a:t> agree on these attributes, they must agree on all the attributes</a:t>
            </a:r>
          </a:p>
          <a:p>
            <a:pPr lvl="1">
              <a:lnSpc>
                <a:spcPct val="80000"/>
              </a:lnSpc>
            </a:pPr>
            <a:r>
              <a:rPr lang="en-US" sz="2000" dirty="0">
                <a:latin typeface="Times New Roman" pitchFamily="18" charset="0"/>
              </a:rPr>
              <a:t>All attributes always form a </a:t>
            </a:r>
            <a:r>
              <a:rPr lang="en-US" sz="2000" dirty="0" err="1">
                <a:latin typeface="Times New Roman" pitchFamily="18" charset="0"/>
              </a:rPr>
              <a:t>superkey</a:t>
            </a:r>
            <a:r>
              <a:rPr lang="en-US" sz="2000" dirty="0">
                <a:latin typeface="Times New Roman" pitchFamily="18" charset="0"/>
              </a:rPr>
              <a:t>.</a:t>
            </a:r>
          </a:p>
          <a:p>
            <a:pPr>
              <a:lnSpc>
                <a:spcPct val="80000"/>
              </a:lnSpc>
            </a:pPr>
            <a:r>
              <a:rPr lang="en-US" sz="2400" dirty="0">
                <a:latin typeface="Times New Roman" pitchFamily="18" charset="0"/>
              </a:rPr>
              <a:t>Example:</a:t>
            </a:r>
          </a:p>
          <a:p>
            <a:pPr lvl="1">
              <a:lnSpc>
                <a:spcPct val="80000"/>
              </a:lnSpc>
            </a:pPr>
            <a:r>
              <a:rPr lang="en-US" sz="2000" dirty="0" err="1">
                <a:latin typeface="Times New Roman" pitchFamily="18" charset="0"/>
              </a:rPr>
              <a:t>AccountID</a:t>
            </a:r>
            <a:r>
              <a:rPr lang="en-US" sz="2000" dirty="0">
                <a:latin typeface="Times New Roman" pitchFamily="18" charset="0"/>
              </a:rPr>
              <a:t> forms a </a:t>
            </a:r>
            <a:r>
              <a:rPr lang="en-US" sz="2000" dirty="0" err="1">
                <a:latin typeface="Times New Roman" pitchFamily="18" charset="0"/>
              </a:rPr>
              <a:t>superkey</a:t>
            </a:r>
            <a:r>
              <a:rPr lang="en-US" sz="2000" dirty="0">
                <a:latin typeface="Times New Roman" pitchFamily="18" charset="0"/>
              </a:rPr>
              <a:t>, I.e., if two records agree on this attribute, then they must agree on other attributes</a:t>
            </a:r>
          </a:p>
          <a:p>
            <a:pPr lvl="1">
              <a:lnSpc>
                <a:spcPct val="80000"/>
              </a:lnSpc>
            </a:pPr>
            <a:r>
              <a:rPr lang="en-US" sz="2000" dirty="0">
                <a:latin typeface="Times New Roman" pitchFamily="18" charset="0"/>
              </a:rPr>
              <a:t>Notice that the relational model allow duplicates</a:t>
            </a:r>
          </a:p>
          <a:p>
            <a:pPr lvl="1">
              <a:lnSpc>
                <a:spcPct val="80000"/>
              </a:lnSpc>
            </a:pPr>
            <a:r>
              <a:rPr lang="en-US" sz="2000" dirty="0">
                <a:latin typeface="Times New Roman" pitchFamily="18" charset="0"/>
              </a:rPr>
              <a:t>Any superset of {Account} is also a </a:t>
            </a:r>
            <a:r>
              <a:rPr lang="en-US" sz="2000" dirty="0" err="1">
                <a:latin typeface="Times New Roman" pitchFamily="18" charset="0"/>
              </a:rPr>
              <a:t>superkey</a:t>
            </a:r>
            <a:endParaRPr lang="en-US" sz="2000" dirty="0">
              <a:latin typeface="Times New Roman" pitchFamily="18" charset="0"/>
            </a:endParaRPr>
          </a:p>
          <a:p>
            <a:pPr lvl="1">
              <a:lnSpc>
                <a:spcPct val="80000"/>
              </a:lnSpc>
            </a:pPr>
            <a:r>
              <a:rPr lang="en-US" sz="2000" dirty="0">
                <a:latin typeface="Times New Roman" pitchFamily="18" charset="0"/>
              </a:rPr>
              <a:t>There can be multiple </a:t>
            </a:r>
            <a:r>
              <a:rPr lang="en-US" sz="2000" dirty="0" err="1">
                <a:latin typeface="Times New Roman" pitchFamily="18" charset="0"/>
              </a:rPr>
              <a:t>superkeys</a:t>
            </a:r>
            <a:endParaRPr lang="en-US" sz="2000" dirty="0">
              <a:latin typeface="Times New Roman" pitchFamily="18" charset="0"/>
            </a:endParaRPr>
          </a:p>
          <a:p>
            <a:pPr>
              <a:lnSpc>
                <a:spcPct val="80000"/>
              </a:lnSpc>
            </a:pPr>
            <a:r>
              <a:rPr lang="en-US" sz="2400" dirty="0">
                <a:latin typeface="Times New Roman" pitchFamily="18" charset="0"/>
              </a:rPr>
              <a:t>Log: assume </a:t>
            </a:r>
            <a:r>
              <a:rPr lang="en-US" sz="2400" dirty="0" err="1">
                <a:latin typeface="Times New Roman" pitchFamily="18" charset="0"/>
              </a:rPr>
              <a:t>LogID</a:t>
            </a:r>
            <a:r>
              <a:rPr lang="en-US" sz="2400" dirty="0">
                <a:latin typeface="Times New Roman" pitchFamily="18" charset="0"/>
              </a:rPr>
              <a:t> is a </a:t>
            </a:r>
            <a:r>
              <a:rPr lang="en-US" sz="2400" dirty="0" err="1">
                <a:latin typeface="Times New Roman" pitchFamily="18" charset="0"/>
              </a:rPr>
              <a:t>superkey</a:t>
            </a:r>
            <a:endParaRPr lang="en-US" sz="2400" dirty="0">
              <a:latin typeface="Times New Roman" pitchFamily="18" charset="0"/>
            </a:endParaRPr>
          </a:p>
        </p:txBody>
      </p:sp>
      <p:graphicFrame>
        <p:nvGraphicFramePr>
          <p:cNvPr id="315400" name="Object 8"/>
          <p:cNvGraphicFramePr>
            <a:graphicFrameLocks noChangeAspect="1"/>
          </p:cNvGraphicFramePr>
          <p:nvPr/>
        </p:nvGraphicFramePr>
        <p:xfrm>
          <a:off x="1020763" y="4968875"/>
          <a:ext cx="6811962" cy="1341438"/>
        </p:xfrm>
        <a:graphic>
          <a:graphicData uri="http://schemas.openxmlformats.org/presentationml/2006/ole">
            <mc:AlternateContent xmlns:mc="http://schemas.openxmlformats.org/markup-compatibility/2006">
              <mc:Choice xmlns:v="urn:schemas-microsoft-com:vml" Requires="v">
                <p:oleObj name="Document" r:id="rId3" imgW="5242680" imgH="1040040" progId="Word.Document.8">
                  <p:embed/>
                </p:oleObj>
              </mc:Choice>
              <mc:Fallback>
                <p:oleObj name="Document" r:id="rId3" imgW="5242680" imgH="104004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763" y="4968875"/>
                        <a:ext cx="6811962" cy="1341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5401" name="Rectangle 9"/>
          <p:cNvSpPr>
            <a:spLocks noChangeArrowheads="1"/>
          </p:cNvSpPr>
          <p:nvPr/>
        </p:nvSpPr>
        <p:spPr bwMode="auto">
          <a:xfrm>
            <a:off x="1304925" y="4591050"/>
            <a:ext cx="44640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Log(LogId, AccountId, Xact#, Time, Amount)</a:t>
            </a:r>
          </a:p>
        </p:txBody>
      </p:sp>
      <p:sp>
        <p:nvSpPr>
          <p:cNvPr id="315402" name="Rectangle 10"/>
          <p:cNvSpPr>
            <a:spLocks noChangeArrowheads="1"/>
          </p:cNvSpPr>
          <p:nvPr/>
        </p:nvSpPr>
        <p:spPr bwMode="auto">
          <a:xfrm>
            <a:off x="7177088" y="4581525"/>
            <a:ext cx="7683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solidFill>
                  <a:schemeClr val="hlink"/>
                </a:solidFill>
                <a:latin typeface="Times New Roman" pitchFamily="18" charset="0"/>
              </a:rPr>
              <a:t>Illegal</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7B62C9BE-86CD-4E7D-B598-C13B6922F830}"/>
              </a:ext>
            </a:extLst>
          </p:cNvPr>
          <p:cNvSpPr>
            <a:spLocks noGrp="1" noChangeArrowheads="1"/>
          </p:cNvSpPr>
          <p:nvPr>
            <p:ph type="title"/>
          </p:nvPr>
        </p:nvSpPr>
        <p:spPr>
          <a:xfrm>
            <a:off x="609600" y="0"/>
            <a:ext cx="8229600" cy="636588"/>
          </a:xfrm>
        </p:spPr>
        <p:txBody>
          <a:bodyPr/>
          <a:lstStyle/>
          <a:p>
            <a:pPr>
              <a:defRPr/>
            </a:pPr>
            <a:r>
              <a:rPr lang="en-US" dirty="0">
                <a:solidFill>
                  <a:schemeClr val="bg1"/>
                </a:solidFill>
              </a:rPr>
              <a:t>Aggregate Functions</a:t>
            </a:r>
          </a:p>
        </p:txBody>
      </p:sp>
      <p:sp>
        <p:nvSpPr>
          <p:cNvPr id="36867" name="Rectangle 3">
            <a:extLst>
              <a:ext uri="{FF2B5EF4-FFF2-40B4-BE49-F238E27FC236}">
                <a16:creationId xmlns:a16="http://schemas.microsoft.com/office/drawing/2014/main" id="{E4AD06C4-5ED6-4EAA-B835-AB32956E2205}"/>
              </a:ext>
            </a:extLst>
          </p:cNvPr>
          <p:cNvSpPr>
            <a:spLocks noGrp="1" noChangeArrowheads="1"/>
          </p:cNvSpPr>
          <p:nvPr>
            <p:ph type="body" idx="1"/>
          </p:nvPr>
        </p:nvSpPr>
        <p:spPr>
          <a:xfrm>
            <a:off x="814388" y="1093788"/>
            <a:ext cx="7010400" cy="3897312"/>
          </a:xfrm>
        </p:spPr>
        <p:txBody>
          <a:bodyPr/>
          <a:lstStyle/>
          <a:p>
            <a:pPr>
              <a:tabLst>
                <a:tab pos="2222500" algn="l"/>
              </a:tabLst>
            </a:pPr>
            <a:r>
              <a:rPr lang="en-US" altLang="en-US" dirty="0"/>
              <a:t>These functions operate on the multiset of values of a column of a relation, and return a value</a:t>
            </a:r>
          </a:p>
          <a:p>
            <a:pPr>
              <a:buFont typeface="Monotype Sorts" pitchFamily="2" charset="2"/>
              <a:buNone/>
              <a:tabLst>
                <a:tab pos="2222500" algn="l"/>
              </a:tabLst>
            </a:pPr>
            <a:r>
              <a:rPr lang="en-US" altLang="en-US" dirty="0"/>
              <a:t>		</a:t>
            </a:r>
            <a:r>
              <a:rPr lang="en-US" altLang="en-US" b="1" dirty="0"/>
              <a:t>avg: </a:t>
            </a:r>
            <a:r>
              <a:rPr lang="en-US" altLang="en-US" dirty="0"/>
              <a:t>average value</a:t>
            </a:r>
            <a:br>
              <a:rPr lang="en-US" altLang="en-US" dirty="0"/>
            </a:br>
            <a:r>
              <a:rPr lang="en-US" altLang="en-US" dirty="0"/>
              <a:t>	</a:t>
            </a:r>
            <a:r>
              <a:rPr lang="en-US" altLang="en-US" b="1" dirty="0"/>
              <a:t>min:  </a:t>
            </a:r>
            <a:r>
              <a:rPr lang="en-US" altLang="en-US" dirty="0"/>
              <a:t>minimum value</a:t>
            </a:r>
            <a:br>
              <a:rPr lang="en-US" altLang="en-US" dirty="0"/>
            </a:br>
            <a:r>
              <a:rPr lang="en-US" altLang="en-US" dirty="0"/>
              <a:t>	</a:t>
            </a:r>
            <a:r>
              <a:rPr lang="en-US" altLang="en-US" b="1" dirty="0"/>
              <a:t>max:  </a:t>
            </a:r>
            <a:r>
              <a:rPr lang="en-US" altLang="en-US" dirty="0"/>
              <a:t>maximum value</a:t>
            </a:r>
            <a:br>
              <a:rPr lang="en-US" altLang="en-US" dirty="0"/>
            </a:br>
            <a:r>
              <a:rPr lang="en-US" altLang="en-US" dirty="0"/>
              <a:t>	</a:t>
            </a:r>
            <a:r>
              <a:rPr lang="en-US" altLang="en-US" b="1" dirty="0"/>
              <a:t>sum:  </a:t>
            </a:r>
            <a:r>
              <a:rPr lang="en-US" altLang="en-US" dirty="0"/>
              <a:t>sum of values</a:t>
            </a:r>
            <a:br>
              <a:rPr lang="en-US" altLang="en-US" dirty="0"/>
            </a:br>
            <a:r>
              <a:rPr lang="en-US" altLang="en-US" dirty="0"/>
              <a:t>	</a:t>
            </a:r>
            <a:r>
              <a:rPr lang="en-US" altLang="en-US" b="1" dirty="0"/>
              <a:t>count:  </a:t>
            </a:r>
            <a:r>
              <a:rPr lang="en-US" altLang="en-US" dirty="0"/>
              <a:t>number of values</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275C88EA-4FFE-46FD-ABA5-C67994C6BCA7}"/>
              </a:ext>
            </a:extLst>
          </p:cNvPr>
          <p:cNvSpPr>
            <a:spLocks noGrp="1" noChangeArrowheads="1"/>
          </p:cNvSpPr>
          <p:nvPr>
            <p:ph type="title"/>
          </p:nvPr>
        </p:nvSpPr>
        <p:spPr>
          <a:xfrm>
            <a:off x="609600" y="0"/>
            <a:ext cx="8229600" cy="715962"/>
          </a:xfrm>
        </p:spPr>
        <p:txBody>
          <a:bodyPr/>
          <a:lstStyle/>
          <a:p>
            <a:pPr>
              <a:defRPr/>
            </a:pPr>
            <a:r>
              <a:rPr lang="en-US" dirty="0">
                <a:solidFill>
                  <a:schemeClr val="bg1"/>
                </a:solidFill>
              </a:rPr>
              <a:t>Aggregate Functions (Cont.)</a:t>
            </a:r>
          </a:p>
        </p:txBody>
      </p:sp>
      <p:sp>
        <p:nvSpPr>
          <p:cNvPr id="37891" name="Rectangle 3">
            <a:extLst>
              <a:ext uri="{FF2B5EF4-FFF2-40B4-BE49-F238E27FC236}">
                <a16:creationId xmlns:a16="http://schemas.microsoft.com/office/drawing/2014/main" id="{CED9AAB2-B98A-4588-936B-03596FF1ABBF}"/>
              </a:ext>
            </a:extLst>
          </p:cNvPr>
          <p:cNvSpPr>
            <a:spLocks noGrp="1" noChangeArrowheads="1"/>
          </p:cNvSpPr>
          <p:nvPr>
            <p:ph type="body" idx="1"/>
          </p:nvPr>
        </p:nvSpPr>
        <p:spPr>
          <a:xfrm>
            <a:off x="814388" y="1108075"/>
            <a:ext cx="7843837" cy="5251450"/>
          </a:xfrm>
        </p:spPr>
        <p:txBody>
          <a:bodyPr/>
          <a:lstStyle/>
          <a:p>
            <a:pPr>
              <a:tabLst>
                <a:tab pos="1711325" algn="l"/>
              </a:tabLst>
            </a:pPr>
            <a:r>
              <a:rPr lang="en-US" altLang="en-US" sz="2200" dirty="0"/>
              <a:t>Find the average salary of instructors in the Computer Science department </a:t>
            </a:r>
          </a:p>
          <a:p>
            <a:pPr lvl="1">
              <a:tabLst>
                <a:tab pos="1711325" algn="l"/>
              </a:tabLst>
            </a:pPr>
            <a:r>
              <a:rPr lang="en-US" altLang="en-US" sz="2200" b="1" dirty="0"/>
              <a:t>select avg </a:t>
            </a:r>
            <a:r>
              <a:rPr lang="en-US" altLang="en-US" sz="2200" dirty="0"/>
              <a:t>(</a:t>
            </a:r>
            <a:r>
              <a:rPr lang="en-US" altLang="en-US" sz="2200" i="1" dirty="0"/>
              <a:t>salary</a:t>
            </a:r>
            <a:r>
              <a:rPr lang="en-US" altLang="en-US" sz="2200" dirty="0"/>
              <a:t>)</a:t>
            </a:r>
            <a:br>
              <a:rPr lang="en-US" altLang="en-US" sz="2200" dirty="0"/>
            </a:br>
            <a:r>
              <a:rPr lang="en-US" altLang="en-US" sz="2200" b="1" dirty="0"/>
              <a:t>from </a:t>
            </a:r>
            <a:r>
              <a:rPr lang="en-US" altLang="en-US" sz="2200" i="1" dirty="0"/>
              <a:t>instructor</a:t>
            </a:r>
            <a:br>
              <a:rPr lang="en-US" altLang="en-US" sz="2200" i="1" dirty="0"/>
            </a:br>
            <a:r>
              <a:rPr lang="en-US" altLang="en-US" sz="2200" b="1" dirty="0"/>
              <a:t>where </a:t>
            </a:r>
            <a:r>
              <a:rPr lang="en-US" altLang="en-US" sz="2200" i="1" dirty="0" err="1"/>
              <a:t>dept_name</a:t>
            </a:r>
            <a:r>
              <a:rPr lang="en-US" altLang="en-US" sz="2200" dirty="0"/>
              <a:t>= ’Comp. Sci.’;</a:t>
            </a:r>
          </a:p>
          <a:p>
            <a:pPr>
              <a:tabLst>
                <a:tab pos="1711325" algn="l"/>
              </a:tabLst>
            </a:pPr>
            <a:r>
              <a:rPr kumimoji="0" lang="en-US" altLang="en-US" sz="2200" dirty="0"/>
              <a:t>Find the total number of instructors who teach a course in the Spring 2010 semester</a:t>
            </a:r>
          </a:p>
          <a:p>
            <a:pPr lvl="1">
              <a:tabLst>
                <a:tab pos="1711325" algn="l"/>
              </a:tabLst>
            </a:pPr>
            <a:r>
              <a:rPr kumimoji="0" lang="en-US" altLang="en-US" sz="2200" b="1" dirty="0"/>
              <a:t>select count </a:t>
            </a:r>
            <a:r>
              <a:rPr kumimoji="0" lang="en-US" altLang="en-US" sz="2200" dirty="0"/>
              <a:t>(</a:t>
            </a:r>
            <a:r>
              <a:rPr kumimoji="0" lang="en-US" altLang="en-US" sz="2200" b="1" dirty="0"/>
              <a:t>distinct </a:t>
            </a:r>
            <a:r>
              <a:rPr kumimoji="0" lang="en-US" altLang="en-US" sz="2200" i="1" dirty="0"/>
              <a:t>ID</a:t>
            </a:r>
            <a:r>
              <a:rPr kumimoji="0" lang="en-US" altLang="en-US" sz="2200" dirty="0"/>
              <a:t>)</a:t>
            </a:r>
            <a:br>
              <a:rPr kumimoji="0" lang="en-US" altLang="en-US" sz="2200" dirty="0"/>
            </a:br>
            <a:r>
              <a:rPr kumimoji="0" lang="en-US" altLang="en-US" sz="2200" b="1" dirty="0"/>
              <a:t>from </a:t>
            </a:r>
            <a:r>
              <a:rPr kumimoji="0" lang="en-US" altLang="en-US" sz="2200" i="1" dirty="0"/>
              <a:t>teaches</a:t>
            </a:r>
            <a:br>
              <a:rPr kumimoji="0" lang="en-US" altLang="en-US" sz="2200" i="1" dirty="0"/>
            </a:br>
            <a:r>
              <a:rPr kumimoji="0" lang="en-US" altLang="en-US" sz="2200" b="1" dirty="0"/>
              <a:t>where </a:t>
            </a:r>
            <a:r>
              <a:rPr kumimoji="0" lang="en-US" altLang="en-US" sz="2200" i="1" dirty="0"/>
              <a:t>semester </a:t>
            </a:r>
            <a:r>
              <a:rPr kumimoji="0" lang="en-US" altLang="en-US" sz="2200" dirty="0"/>
              <a:t>= ’Spring’ </a:t>
            </a:r>
            <a:r>
              <a:rPr kumimoji="0" lang="en-US" altLang="en-US" sz="2200" b="1" dirty="0"/>
              <a:t>and </a:t>
            </a:r>
            <a:r>
              <a:rPr kumimoji="0" lang="en-US" altLang="en-US" sz="2200" i="1" dirty="0"/>
              <a:t>year </a:t>
            </a:r>
            <a:r>
              <a:rPr kumimoji="0" lang="en-US" altLang="en-US" sz="2200" dirty="0"/>
              <a:t>= 2010;</a:t>
            </a:r>
          </a:p>
          <a:p>
            <a:pPr>
              <a:tabLst>
                <a:tab pos="1711325" algn="l"/>
              </a:tabLst>
            </a:pPr>
            <a:r>
              <a:rPr kumimoji="0" lang="en-US" altLang="en-US" sz="2200" dirty="0"/>
              <a:t>Find the number of tuples in the </a:t>
            </a:r>
            <a:r>
              <a:rPr kumimoji="0" lang="en-US" altLang="en-US" sz="2200" i="1" dirty="0"/>
              <a:t>course </a:t>
            </a:r>
            <a:r>
              <a:rPr kumimoji="0" lang="en-US" altLang="en-US" sz="2200" dirty="0"/>
              <a:t>relation</a:t>
            </a:r>
          </a:p>
          <a:p>
            <a:pPr lvl="1">
              <a:tabLst>
                <a:tab pos="1711325" algn="l"/>
              </a:tabLst>
            </a:pPr>
            <a:r>
              <a:rPr kumimoji="0" lang="en-US" altLang="en-US" sz="2200" b="1" dirty="0"/>
              <a:t>select count </a:t>
            </a:r>
            <a:r>
              <a:rPr kumimoji="0" lang="en-US" altLang="en-US" sz="2200" dirty="0"/>
              <a:t>(*)</a:t>
            </a:r>
            <a:br>
              <a:rPr kumimoji="0" lang="en-US" altLang="en-US" sz="2200" dirty="0"/>
            </a:br>
            <a:r>
              <a:rPr kumimoji="0" lang="en-US" altLang="en-US" sz="2200" b="1" dirty="0"/>
              <a:t>from </a:t>
            </a:r>
            <a:r>
              <a:rPr kumimoji="0" lang="en-US" altLang="en-US" sz="2200" i="1" dirty="0"/>
              <a:t>course</a:t>
            </a:r>
            <a:r>
              <a:rPr kumimoji="0" lang="en-US" altLang="en-US" sz="2200" dirty="0"/>
              <a:t>;</a:t>
            </a:r>
          </a:p>
          <a:p>
            <a:pPr>
              <a:tabLst>
                <a:tab pos="1711325" algn="l"/>
              </a:tabLst>
            </a:pPr>
            <a:endParaRPr kumimoji="0" lang="en-US" altLang="en-US" sz="2200" dirty="0"/>
          </a:p>
          <a:p>
            <a:pPr lvl="1">
              <a:tabLst>
                <a:tab pos="1711325" algn="l"/>
              </a:tabLst>
            </a:pPr>
            <a:endParaRPr kumimoji="0" lang="en-US" altLang="en-US" sz="2200" dirty="0"/>
          </a:p>
          <a:p>
            <a:pPr>
              <a:tabLst>
                <a:tab pos="1711325" algn="l"/>
              </a:tabLst>
            </a:pPr>
            <a:endParaRPr lang="en-US" altLang="en-US" sz="2200" dirty="0"/>
          </a:p>
        </p:txBody>
      </p:sp>
      <p:sp>
        <p:nvSpPr>
          <p:cNvPr id="37892" name="Text Box 4">
            <a:extLst>
              <a:ext uri="{FF2B5EF4-FFF2-40B4-BE49-F238E27FC236}">
                <a16:creationId xmlns:a16="http://schemas.microsoft.com/office/drawing/2014/main" id="{4B752A96-9E4A-477F-BBA0-AC3C1334655E}"/>
              </a:ext>
            </a:extLst>
          </p:cNvPr>
          <p:cNvSpPr txBox="1">
            <a:spLocks noChangeArrowheads="1"/>
          </p:cNvSpPr>
          <p:nvPr/>
        </p:nvSpPr>
        <p:spPr bwMode="auto">
          <a:xfrm>
            <a:off x="758825" y="2813050"/>
            <a:ext cx="7681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kumimoji="1" lang="en-US" altLang="en-US"/>
              <a:t>   </a:t>
            </a:r>
            <a:endParaRPr lang="en-US" altLang="en-US" sz="160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82" name="Rectangle 2">
            <a:extLst>
              <a:ext uri="{FF2B5EF4-FFF2-40B4-BE49-F238E27FC236}">
                <a16:creationId xmlns:a16="http://schemas.microsoft.com/office/drawing/2014/main" id="{42315501-777A-414A-902D-0BF83D1B56B5}"/>
              </a:ext>
            </a:extLst>
          </p:cNvPr>
          <p:cNvSpPr>
            <a:spLocks noGrp="1" noChangeArrowheads="1"/>
          </p:cNvSpPr>
          <p:nvPr>
            <p:ph type="title"/>
          </p:nvPr>
        </p:nvSpPr>
        <p:spPr>
          <a:xfrm>
            <a:off x="1600200" y="91017"/>
            <a:ext cx="7543800" cy="749300"/>
          </a:xfrm>
        </p:spPr>
        <p:txBody>
          <a:bodyPr/>
          <a:lstStyle/>
          <a:p>
            <a:pPr>
              <a:defRPr/>
            </a:pPr>
            <a:r>
              <a:rPr lang="en-US" sz="4200" dirty="0">
                <a:solidFill>
                  <a:schemeClr val="bg1"/>
                </a:solidFill>
              </a:rPr>
              <a:t>Aggregate Functions – Group By</a:t>
            </a:r>
          </a:p>
        </p:txBody>
      </p:sp>
      <p:sp>
        <p:nvSpPr>
          <p:cNvPr id="38915" name="Rectangle 3">
            <a:extLst>
              <a:ext uri="{FF2B5EF4-FFF2-40B4-BE49-F238E27FC236}">
                <a16:creationId xmlns:a16="http://schemas.microsoft.com/office/drawing/2014/main" id="{2FC54C79-B4A0-42C5-95F1-61E0F070723E}"/>
              </a:ext>
            </a:extLst>
          </p:cNvPr>
          <p:cNvSpPr>
            <a:spLocks noGrp="1" noChangeArrowheads="1"/>
          </p:cNvSpPr>
          <p:nvPr>
            <p:ph type="body" idx="1"/>
          </p:nvPr>
        </p:nvSpPr>
        <p:spPr>
          <a:xfrm>
            <a:off x="760413" y="1023938"/>
            <a:ext cx="8048625" cy="1414462"/>
          </a:xfrm>
        </p:spPr>
        <p:txBody>
          <a:bodyPr/>
          <a:lstStyle/>
          <a:p>
            <a:pPr>
              <a:tabLst>
                <a:tab pos="625475" algn="l"/>
              </a:tabLst>
            </a:pPr>
            <a:r>
              <a:rPr lang="en-US" altLang="en-US" sz="2000" dirty="0"/>
              <a:t>Find the average salary of instructors in each department</a:t>
            </a:r>
          </a:p>
          <a:p>
            <a:pPr lvl="1">
              <a:tabLst>
                <a:tab pos="625475" algn="l"/>
              </a:tabLst>
            </a:pPr>
            <a:r>
              <a:rPr lang="en-US" altLang="en-US" sz="2000" b="1" dirty="0"/>
              <a:t>select </a:t>
            </a:r>
            <a:r>
              <a:rPr lang="en-US" altLang="en-US" sz="2000" i="1" dirty="0" err="1"/>
              <a:t>dept_name</a:t>
            </a:r>
            <a:r>
              <a:rPr lang="en-US" altLang="en-US" sz="2000" dirty="0"/>
              <a:t>, </a:t>
            </a:r>
            <a:r>
              <a:rPr lang="en-US" altLang="en-US" sz="2000" b="1" dirty="0"/>
              <a:t>avg </a:t>
            </a:r>
            <a:r>
              <a:rPr lang="en-US" altLang="en-US" sz="2000" dirty="0"/>
              <a:t>(</a:t>
            </a:r>
            <a:r>
              <a:rPr lang="en-US" altLang="en-US" sz="2000" i="1" dirty="0"/>
              <a:t>salary</a:t>
            </a:r>
            <a:r>
              <a:rPr lang="en-US" altLang="en-US" sz="2000" dirty="0"/>
              <a:t>) </a:t>
            </a:r>
            <a:r>
              <a:rPr lang="en-US" altLang="en-US" sz="2000" b="1" dirty="0"/>
              <a:t>as</a:t>
            </a:r>
            <a:r>
              <a:rPr lang="en-US" altLang="en-US" sz="2000" dirty="0"/>
              <a:t> </a:t>
            </a:r>
            <a:r>
              <a:rPr lang="en-US" altLang="en-US" sz="2000" i="1" dirty="0" err="1"/>
              <a:t>avg_salary</a:t>
            </a:r>
            <a:br>
              <a:rPr lang="en-US" altLang="en-US" sz="2000" dirty="0"/>
            </a:br>
            <a:r>
              <a:rPr lang="en-US" altLang="en-US" sz="2000" b="1" dirty="0"/>
              <a:t>from </a:t>
            </a:r>
            <a:r>
              <a:rPr lang="en-US" altLang="en-US" sz="2000" i="1" dirty="0"/>
              <a:t>instructor</a:t>
            </a:r>
            <a:br>
              <a:rPr lang="en-US" altLang="en-US" sz="2000" i="1" dirty="0"/>
            </a:br>
            <a:r>
              <a:rPr lang="en-US" altLang="en-US" sz="2000" b="1" dirty="0"/>
              <a:t>group by </a:t>
            </a:r>
            <a:r>
              <a:rPr lang="en-US" altLang="en-US" sz="2000" i="1" dirty="0" err="1"/>
              <a:t>dept_name</a:t>
            </a:r>
            <a:r>
              <a:rPr lang="en-US" altLang="en-US" sz="2000" dirty="0"/>
              <a:t>;</a:t>
            </a:r>
          </a:p>
          <a:p>
            <a:pPr lvl="1">
              <a:tabLst>
                <a:tab pos="625475" algn="l"/>
              </a:tabLst>
            </a:pPr>
            <a:endParaRPr lang="en-US" altLang="en-US" sz="2000" dirty="0"/>
          </a:p>
          <a:p>
            <a:pPr lvl="1">
              <a:tabLst>
                <a:tab pos="625475" algn="l"/>
              </a:tabLst>
            </a:pPr>
            <a:endParaRPr lang="en-US" altLang="en-US" sz="2000" dirty="0"/>
          </a:p>
        </p:txBody>
      </p:sp>
      <p:pic>
        <p:nvPicPr>
          <p:cNvPr id="38916" name="Picture 4" descr="3">
            <a:extLst>
              <a:ext uri="{FF2B5EF4-FFF2-40B4-BE49-F238E27FC236}">
                <a16:creationId xmlns:a16="http://schemas.microsoft.com/office/drawing/2014/main" id="{C8444592-9E2B-4746-8E94-2E747CF89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3" y="2571750"/>
            <a:ext cx="4056062"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5" descr="3">
            <a:extLst>
              <a:ext uri="{FF2B5EF4-FFF2-40B4-BE49-F238E27FC236}">
                <a16:creationId xmlns:a16="http://schemas.microsoft.com/office/drawing/2014/main" id="{D92452F4-DDD5-4011-A5FB-A1587A22DB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9275" y="3122613"/>
            <a:ext cx="2411413"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 Box 6">
            <a:extLst>
              <a:ext uri="{FF2B5EF4-FFF2-40B4-BE49-F238E27FC236}">
                <a16:creationId xmlns:a16="http://schemas.microsoft.com/office/drawing/2014/main" id="{DF32122C-F91F-4628-A77F-015BB57D26B6}"/>
              </a:ext>
            </a:extLst>
          </p:cNvPr>
          <p:cNvSpPr txBox="1">
            <a:spLocks noChangeArrowheads="1"/>
          </p:cNvSpPr>
          <p:nvPr/>
        </p:nvSpPr>
        <p:spPr bwMode="auto">
          <a:xfrm>
            <a:off x="7129463" y="3228975"/>
            <a:ext cx="882650" cy="21272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400" i="1"/>
              <a:t>avg_salary</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a:extLst>
              <a:ext uri="{FF2B5EF4-FFF2-40B4-BE49-F238E27FC236}">
                <a16:creationId xmlns:a16="http://schemas.microsoft.com/office/drawing/2014/main" id="{147C9B57-81D4-43F5-A8AE-C23A38DF61B4}"/>
              </a:ext>
            </a:extLst>
          </p:cNvPr>
          <p:cNvSpPr>
            <a:spLocks noGrp="1" noChangeArrowheads="1"/>
          </p:cNvSpPr>
          <p:nvPr>
            <p:ph type="title"/>
          </p:nvPr>
        </p:nvSpPr>
        <p:spPr>
          <a:xfrm>
            <a:off x="533400" y="14111"/>
            <a:ext cx="8229600" cy="639762"/>
          </a:xfrm>
        </p:spPr>
        <p:txBody>
          <a:bodyPr/>
          <a:lstStyle/>
          <a:p>
            <a:pPr>
              <a:defRPr/>
            </a:pPr>
            <a:r>
              <a:rPr lang="en-US" dirty="0">
                <a:solidFill>
                  <a:schemeClr val="bg1"/>
                </a:solidFill>
              </a:rPr>
              <a:t>Aggregation (Cont.)</a:t>
            </a:r>
          </a:p>
        </p:txBody>
      </p:sp>
      <p:sp>
        <p:nvSpPr>
          <p:cNvPr id="39939" name="Text Box 3">
            <a:extLst>
              <a:ext uri="{FF2B5EF4-FFF2-40B4-BE49-F238E27FC236}">
                <a16:creationId xmlns:a16="http://schemas.microsoft.com/office/drawing/2014/main" id="{FF1FBD58-AC58-405D-89F2-FCAF9A2CE5EB}"/>
              </a:ext>
            </a:extLst>
          </p:cNvPr>
          <p:cNvSpPr>
            <a:spLocks noGrp="1" noChangeArrowheads="1"/>
          </p:cNvSpPr>
          <p:nvPr>
            <p:ph type="body" idx="1"/>
          </p:nvPr>
        </p:nvSpPr>
        <p:spPr>
          <a:noFill/>
        </p:spPr>
        <p:txBody>
          <a:bodyPr/>
          <a:lstStyle/>
          <a:p>
            <a:r>
              <a:rPr lang="en-US" altLang="en-US"/>
              <a:t>Attributes in </a:t>
            </a:r>
            <a:r>
              <a:rPr lang="en-US" altLang="en-US" b="1"/>
              <a:t>select </a:t>
            </a:r>
            <a:r>
              <a:rPr lang="en-US" altLang="en-US"/>
              <a:t>clause outside of aggregate functions must appear in </a:t>
            </a:r>
            <a:r>
              <a:rPr lang="en-US" altLang="en-US" b="1"/>
              <a:t>group by</a:t>
            </a:r>
            <a:r>
              <a:rPr lang="en-US" altLang="en-US"/>
              <a:t> list</a:t>
            </a:r>
          </a:p>
          <a:p>
            <a:pPr lvl="1"/>
            <a:r>
              <a:rPr lang="en-US" altLang="en-US"/>
              <a:t>/* erroneous query */</a:t>
            </a:r>
            <a:br>
              <a:rPr lang="en-US" altLang="en-US"/>
            </a:br>
            <a:r>
              <a:rPr lang="en-US" altLang="en-US" b="1"/>
              <a:t>select </a:t>
            </a:r>
            <a:r>
              <a:rPr lang="en-US" altLang="en-US" i="1"/>
              <a:t>dept_name</a:t>
            </a:r>
            <a:r>
              <a:rPr lang="en-US" altLang="en-US"/>
              <a:t>, </a:t>
            </a:r>
            <a:r>
              <a:rPr lang="en-US" altLang="en-US" i="1"/>
              <a:t>ID</a:t>
            </a:r>
            <a:r>
              <a:rPr lang="en-US" altLang="en-US"/>
              <a:t>, </a:t>
            </a:r>
            <a:r>
              <a:rPr lang="en-US" altLang="en-US" b="1"/>
              <a:t>avg </a:t>
            </a:r>
            <a:r>
              <a:rPr lang="en-US" altLang="en-US"/>
              <a:t>(</a:t>
            </a:r>
            <a:r>
              <a:rPr lang="en-US" altLang="en-US" i="1"/>
              <a:t>salary</a:t>
            </a:r>
            <a:r>
              <a:rPr lang="en-US" altLang="en-US"/>
              <a:t>)</a:t>
            </a:r>
            <a:br>
              <a:rPr lang="en-US" altLang="en-US"/>
            </a:br>
            <a:r>
              <a:rPr lang="en-US" altLang="en-US" b="1"/>
              <a:t>from </a:t>
            </a:r>
            <a:r>
              <a:rPr lang="en-US" altLang="en-US" i="1"/>
              <a:t>instructor</a:t>
            </a:r>
            <a:br>
              <a:rPr lang="en-US" altLang="en-US" i="1"/>
            </a:br>
            <a:r>
              <a:rPr lang="en-US" altLang="en-US" b="1"/>
              <a:t>group by </a:t>
            </a:r>
            <a:r>
              <a:rPr lang="en-US" altLang="en-US" i="1"/>
              <a:t>dept_name</a:t>
            </a:r>
            <a:r>
              <a:rPr lang="en-US" altLang="en-US"/>
              <a:t>;</a:t>
            </a:r>
          </a:p>
          <a:p>
            <a:pPr lvl="1"/>
            <a:endParaRPr lang="en-US" altLang="en-US"/>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3154" name="Rectangle 2">
            <a:extLst>
              <a:ext uri="{FF2B5EF4-FFF2-40B4-BE49-F238E27FC236}">
                <a16:creationId xmlns:a16="http://schemas.microsoft.com/office/drawing/2014/main" id="{CB089418-7BB5-4A3B-84CA-E97BE7DAE0E2}"/>
              </a:ext>
            </a:extLst>
          </p:cNvPr>
          <p:cNvSpPr>
            <a:spLocks noGrp="1" noChangeArrowheads="1"/>
          </p:cNvSpPr>
          <p:nvPr>
            <p:ph type="title"/>
          </p:nvPr>
        </p:nvSpPr>
        <p:spPr>
          <a:xfrm>
            <a:off x="1447799" y="96838"/>
            <a:ext cx="7553325" cy="609600"/>
          </a:xfrm>
        </p:spPr>
        <p:txBody>
          <a:bodyPr/>
          <a:lstStyle/>
          <a:p>
            <a:pPr>
              <a:defRPr/>
            </a:pPr>
            <a:r>
              <a:rPr lang="en-US" sz="3800" dirty="0">
                <a:solidFill>
                  <a:schemeClr val="bg1"/>
                </a:solidFill>
              </a:rPr>
              <a:t>Aggregate Functions – Having Clause</a:t>
            </a:r>
          </a:p>
        </p:txBody>
      </p:sp>
      <p:sp>
        <p:nvSpPr>
          <p:cNvPr id="40963" name="Rectangle 3">
            <a:extLst>
              <a:ext uri="{FF2B5EF4-FFF2-40B4-BE49-F238E27FC236}">
                <a16:creationId xmlns:a16="http://schemas.microsoft.com/office/drawing/2014/main" id="{2860F8C0-1711-4836-BAB9-7E3A81EC21EE}"/>
              </a:ext>
            </a:extLst>
          </p:cNvPr>
          <p:cNvSpPr>
            <a:spLocks noGrp="1" noChangeArrowheads="1"/>
          </p:cNvSpPr>
          <p:nvPr>
            <p:ph type="body" idx="1"/>
          </p:nvPr>
        </p:nvSpPr>
        <p:spPr>
          <a:xfrm>
            <a:off x="814388" y="1193800"/>
            <a:ext cx="7661275" cy="773113"/>
          </a:xfrm>
        </p:spPr>
        <p:txBody>
          <a:bodyPr/>
          <a:lstStyle/>
          <a:p>
            <a:pPr>
              <a:tabLst>
                <a:tab pos="1489075" algn="l"/>
              </a:tabLst>
            </a:pPr>
            <a:r>
              <a:rPr lang="en-US" altLang="en-US" sz="2200" dirty="0"/>
              <a:t>Find the names and average salaries of all departments whose average salary is greater than 42000</a:t>
            </a:r>
          </a:p>
        </p:txBody>
      </p:sp>
      <p:sp>
        <p:nvSpPr>
          <p:cNvPr id="40964" name="Text Box 4">
            <a:extLst>
              <a:ext uri="{FF2B5EF4-FFF2-40B4-BE49-F238E27FC236}">
                <a16:creationId xmlns:a16="http://schemas.microsoft.com/office/drawing/2014/main" id="{63BD291E-77A6-433F-AE85-82E50E357705}"/>
              </a:ext>
            </a:extLst>
          </p:cNvPr>
          <p:cNvSpPr txBox="1">
            <a:spLocks noChangeArrowheads="1"/>
          </p:cNvSpPr>
          <p:nvPr/>
        </p:nvSpPr>
        <p:spPr bwMode="auto">
          <a:xfrm>
            <a:off x="658813" y="3567113"/>
            <a:ext cx="78422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None/>
            </a:pPr>
            <a:r>
              <a:rPr kumimoji="1" lang="en-US" altLang="en-US" dirty="0">
                <a:solidFill>
                  <a:schemeClr val="tx2"/>
                </a:solidFill>
              </a:rPr>
              <a:t>       </a:t>
            </a:r>
            <a:r>
              <a:rPr kumimoji="1" lang="en-US" altLang="en-US" dirty="0"/>
              <a:t>Note:  predicates in the </a:t>
            </a:r>
            <a:r>
              <a:rPr kumimoji="1" lang="en-US" altLang="en-US" b="1" dirty="0"/>
              <a:t>having</a:t>
            </a:r>
            <a:r>
              <a:rPr kumimoji="1" lang="en-US" altLang="en-US" dirty="0"/>
              <a:t> clause are applied after the </a:t>
            </a:r>
            <a:br>
              <a:rPr kumimoji="1" lang="en-US" altLang="en-US" dirty="0"/>
            </a:br>
            <a:r>
              <a:rPr kumimoji="1" lang="en-US" altLang="en-US" dirty="0"/>
              <a:t>                 formation of groups whereas predicates in the </a:t>
            </a:r>
            <a:r>
              <a:rPr kumimoji="1" lang="en-US" altLang="en-US" b="1" dirty="0"/>
              <a:t>where</a:t>
            </a:r>
            <a:r>
              <a:rPr kumimoji="1" lang="en-US" altLang="en-US" dirty="0"/>
              <a:t> </a:t>
            </a:r>
            <a:br>
              <a:rPr kumimoji="1" lang="en-US" altLang="en-US" dirty="0"/>
            </a:br>
            <a:r>
              <a:rPr kumimoji="1" lang="en-US" altLang="en-US" dirty="0"/>
              <a:t>                 clause are applied before forming groups</a:t>
            </a:r>
          </a:p>
          <a:p>
            <a:endParaRPr lang="en-US" altLang="en-US" dirty="0">
              <a:latin typeface="Times New Roman" panose="02020603050405020304" pitchFamily="18" charset="0"/>
            </a:endParaRPr>
          </a:p>
        </p:txBody>
      </p:sp>
      <p:sp>
        <p:nvSpPr>
          <p:cNvPr id="40965" name="Text Box 5">
            <a:extLst>
              <a:ext uri="{FF2B5EF4-FFF2-40B4-BE49-F238E27FC236}">
                <a16:creationId xmlns:a16="http://schemas.microsoft.com/office/drawing/2014/main" id="{66661365-F531-458D-BE0E-7640EBE43702}"/>
              </a:ext>
            </a:extLst>
          </p:cNvPr>
          <p:cNvSpPr txBox="1">
            <a:spLocks noChangeArrowheads="1"/>
          </p:cNvSpPr>
          <p:nvPr/>
        </p:nvSpPr>
        <p:spPr bwMode="auto">
          <a:xfrm>
            <a:off x="1677988" y="2114550"/>
            <a:ext cx="58610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dirty="0"/>
              <a:t>select </a:t>
            </a:r>
            <a:r>
              <a:rPr lang="en-US" altLang="en-US" sz="1600" i="1" dirty="0" err="1"/>
              <a:t>dept_name</a:t>
            </a:r>
            <a:r>
              <a:rPr lang="en-US" altLang="en-US" sz="1600" dirty="0"/>
              <a:t>, </a:t>
            </a:r>
            <a:r>
              <a:rPr lang="en-US" altLang="en-US" sz="1600" b="1" dirty="0"/>
              <a:t>avg </a:t>
            </a:r>
            <a:r>
              <a:rPr lang="en-US" altLang="en-US" sz="1600" dirty="0"/>
              <a:t>(</a:t>
            </a:r>
            <a:r>
              <a:rPr lang="en-US" altLang="en-US" sz="1600" i="1" dirty="0"/>
              <a:t>salary</a:t>
            </a:r>
            <a:r>
              <a:rPr lang="en-US" altLang="en-US" sz="1600" dirty="0"/>
              <a:t>)</a:t>
            </a:r>
          </a:p>
          <a:p>
            <a:r>
              <a:rPr lang="en-US" altLang="en-US" sz="1600" b="1" dirty="0"/>
              <a:t>from </a:t>
            </a:r>
            <a:r>
              <a:rPr lang="en-US" altLang="en-US" sz="1600" i="1" dirty="0"/>
              <a:t>instructor</a:t>
            </a:r>
          </a:p>
          <a:p>
            <a:r>
              <a:rPr lang="en-US" altLang="en-US" sz="1600" b="1" dirty="0"/>
              <a:t>group by </a:t>
            </a:r>
            <a:r>
              <a:rPr lang="en-US" altLang="en-US" sz="1600" i="1" dirty="0" err="1"/>
              <a:t>dept_name</a:t>
            </a:r>
            <a:endParaRPr lang="en-US" altLang="en-US" sz="1600" i="1" dirty="0"/>
          </a:p>
          <a:p>
            <a:r>
              <a:rPr lang="en-US" altLang="en-US" sz="1600" b="1" dirty="0"/>
              <a:t>having avg </a:t>
            </a:r>
            <a:r>
              <a:rPr lang="en-US" altLang="en-US" sz="1600" dirty="0"/>
              <a:t>(</a:t>
            </a:r>
            <a:r>
              <a:rPr lang="en-US" altLang="en-US" sz="1600" i="1" dirty="0"/>
              <a:t>salary</a:t>
            </a:r>
            <a:r>
              <a:rPr lang="en-US" altLang="en-US" sz="1600" dirty="0"/>
              <a:t>) &gt; 42000;</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98A5F68B-57D8-420A-90C5-02512FB2A55B}"/>
              </a:ext>
            </a:extLst>
          </p:cNvPr>
          <p:cNvSpPr>
            <a:spLocks noGrp="1" noChangeArrowheads="1"/>
          </p:cNvSpPr>
          <p:nvPr>
            <p:ph type="title"/>
          </p:nvPr>
        </p:nvSpPr>
        <p:spPr>
          <a:xfrm>
            <a:off x="1447800" y="22578"/>
            <a:ext cx="7315200" cy="715962"/>
          </a:xfrm>
        </p:spPr>
        <p:txBody>
          <a:bodyPr/>
          <a:lstStyle/>
          <a:p>
            <a:pPr>
              <a:defRPr/>
            </a:pPr>
            <a:r>
              <a:rPr lang="en-US" dirty="0">
                <a:solidFill>
                  <a:schemeClr val="bg1"/>
                </a:solidFill>
              </a:rPr>
              <a:t>Null Values and Aggregates</a:t>
            </a:r>
          </a:p>
        </p:txBody>
      </p:sp>
      <p:sp>
        <p:nvSpPr>
          <p:cNvPr id="41987" name="Rectangle 3">
            <a:extLst>
              <a:ext uri="{FF2B5EF4-FFF2-40B4-BE49-F238E27FC236}">
                <a16:creationId xmlns:a16="http://schemas.microsoft.com/office/drawing/2014/main" id="{5407EAD8-D59E-4D68-B118-7B55FA5A589F}"/>
              </a:ext>
            </a:extLst>
          </p:cNvPr>
          <p:cNvSpPr>
            <a:spLocks noGrp="1" noChangeArrowheads="1"/>
          </p:cNvSpPr>
          <p:nvPr>
            <p:ph type="body" idx="1"/>
          </p:nvPr>
        </p:nvSpPr>
        <p:spPr>
          <a:xfrm>
            <a:off x="739775" y="1106488"/>
            <a:ext cx="7840663" cy="4667250"/>
          </a:xfrm>
        </p:spPr>
        <p:txBody>
          <a:bodyPr/>
          <a:lstStyle/>
          <a:p>
            <a:pPr>
              <a:tabLst>
                <a:tab pos="1830388" algn="l"/>
                <a:tab pos="2232025" algn="l"/>
              </a:tabLst>
            </a:pPr>
            <a:r>
              <a:rPr lang="en-US" altLang="en-US" dirty="0"/>
              <a:t>Total all salaries</a:t>
            </a:r>
          </a:p>
          <a:p>
            <a:pPr>
              <a:buFont typeface="Monotype Sorts" pitchFamily="2" charset="2"/>
              <a:buNone/>
              <a:tabLst>
                <a:tab pos="1830388" algn="l"/>
                <a:tab pos="2232025" algn="l"/>
              </a:tabLst>
            </a:pPr>
            <a:r>
              <a:rPr lang="en-US" altLang="en-US" dirty="0"/>
              <a:t>		</a:t>
            </a:r>
            <a:r>
              <a:rPr lang="en-US" altLang="en-US" b="1" dirty="0"/>
              <a:t>select sum</a:t>
            </a:r>
            <a:r>
              <a:rPr lang="en-US" altLang="en-US" dirty="0"/>
              <a:t> (</a:t>
            </a:r>
            <a:r>
              <a:rPr lang="en-US" altLang="en-US" i="1" dirty="0"/>
              <a:t>salary </a:t>
            </a:r>
            <a:r>
              <a:rPr lang="en-US" altLang="en-US" dirty="0"/>
              <a:t>)</a:t>
            </a:r>
            <a:br>
              <a:rPr lang="en-US" altLang="en-US" i="1" dirty="0"/>
            </a:br>
            <a:r>
              <a:rPr lang="en-US" altLang="en-US" i="1" dirty="0"/>
              <a:t>	</a:t>
            </a:r>
            <a:r>
              <a:rPr lang="en-US" altLang="en-US" b="1" dirty="0"/>
              <a:t>from</a:t>
            </a:r>
            <a:r>
              <a:rPr lang="en-US" altLang="en-US" i="1" dirty="0"/>
              <a:t> instructor</a:t>
            </a:r>
            <a:endParaRPr lang="en-US" altLang="en-US" dirty="0"/>
          </a:p>
          <a:p>
            <a:pPr lvl="1">
              <a:tabLst>
                <a:tab pos="1830388" algn="l"/>
                <a:tab pos="2232025" algn="l"/>
              </a:tabLst>
            </a:pPr>
            <a:r>
              <a:rPr lang="en-US" altLang="en-US" dirty="0"/>
              <a:t>Above statement ignores null amounts</a:t>
            </a:r>
          </a:p>
          <a:p>
            <a:pPr lvl="1">
              <a:tabLst>
                <a:tab pos="1830388" algn="l"/>
                <a:tab pos="2232025" algn="l"/>
              </a:tabLst>
            </a:pPr>
            <a:r>
              <a:rPr lang="en-US" altLang="en-US" dirty="0"/>
              <a:t>Result is </a:t>
            </a:r>
            <a:r>
              <a:rPr lang="en-US" altLang="en-US" i="1" dirty="0"/>
              <a:t>null</a:t>
            </a:r>
            <a:r>
              <a:rPr lang="en-US" altLang="en-US" dirty="0"/>
              <a:t> if there is no non-null amount</a:t>
            </a:r>
          </a:p>
          <a:p>
            <a:pPr>
              <a:tabLst>
                <a:tab pos="1830388" algn="l"/>
                <a:tab pos="2232025" algn="l"/>
              </a:tabLst>
            </a:pPr>
            <a:r>
              <a:rPr lang="en-US" altLang="en-US" dirty="0"/>
              <a:t>All aggregate operations except </a:t>
            </a:r>
            <a:r>
              <a:rPr lang="en-US" altLang="en-US" b="1" dirty="0"/>
              <a:t>count(*)</a:t>
            </a:r>
            <a:r>
              <a:rPr lang="en-US" altLang="en-US" dirty="0"/>
              <a:t> ignore tuples with null values on the aggregated attributes</a:t>
            </a:r>
          </a:p>
          <a:p>
            <a:pPr>
              <a:tabLst>
                <a:tab pos="1830388" algn="l"/>
                <a:tab pos="2232025" algn="l"/>
              </a:tabLst>
            </a:pPr>
            <a:r>
              <a:rPr lang="en-US" altLang="en-US" dirty="0"/>
              <a:t>What if collection has only null values?</a:t>
            </a:r>
          </a:p>
          <a:p>
            <a:pPr lvl="1">
              <a:tabLst>
                <a:tab pos="1830388" algn="l"/>
                <a:tab pos="2232025" algn="l"/>
              </a:tabLst>
            </a:pPr>
            <a:r>
              <a:rPr lang="en-US" altLang="en-US" dirty="0"/>
              <a:t>count returns 0</a:t>
            </a:r>
          </a:p>
          <a:p>
            <a:pPr lvl="1">
              <a:tabLst>
                <a:tab pos="1830388" algn="l"/>
                <a:tab pos="2232025" algn="l"/>
              </a:tabLst>
            </a:pPr>
            <a:r>
              <a:rPr lang="en-US" altLang="en-US" dirty="0"/>
              <a:t>all other aggregates return null</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A6E59611-65F6-42FD-B069-86D48CC37CD1}"/>
              </a:ext>
            </a:extLst>
          </p:cNvPr>
          <p:cNvSpPr>
            <a:spLocks noGrp="1" noChangeArrowheads="1"/>
          </p:cNvSpPr>
          <p:nvPr>
            <p:ph type="title"/>
          </p:nvPr>
        </p:nvSpPr>
        <p:spPr>
          <a:xfrm>
            <a:off x="536575" y="0"/>
            <a:ext cx="8229600" cy="765175"/>
          </a:xfrm>
        </p:spPr>
        <p:txBody>
          <a:bodyPr/>
          <a:lstStyle/>
          <a:p>
            <a:pPr>
              <a:defRPr/>
            </a:pPr>
            <a:r>
              <a:rPr lang="en-US" dirty="0">
                <a:solidFill>
                  <a:schemeClr val="bg1"/>
                </a:solidFill>
              </a:rPr>
              <a:t>Nested Subqueries</a:t>
            </a:r>
          </a:p>
        </p:txBody>
      </p:sp>
      <p:sp>
        <p:nvSpPr>
          <p:cNvPr id="43011" name="Rectangle 3">
            <a:extLst>
              <a:ext uri="{FF2B5EF4-FFF2-40B4-BE49-F238E27FC236}">
                <a16:creationId xmlns:a16="http://schemas.microsoft.com/office/drawing/2014/main" id="{5145A8A4-23AD-4A23-AECD-0A82EF956301}"/>
              </a:ext>
            </a:extLst>
          </p:cNvPr>
          <p:cNvSpPr>
            <a:spLocks noGrp="1" noChangeArrowheads="1"/>
          </p:cNvSpPr>
          <p:nvPr>
            <p:ph type="body" idx="1"/>
          </p:nvPr>
        </p:nvSpPr>
        <p:spPr>
          <a:xfrm>
            <a:off x="788988" y="1039813"/>
            <a:ext cx="7724775" cy="4876800"/>
          </a:xfrm>
        </p:spPr>
        <p:txBody>
          <a:bodyPr/>
          <a:lstStyle/>
          <a:p>
            <a:r>
              <a:rPr lang="en-US" altLang="en-US" sz="2000" dirty="0"/>
              <a:t>SQL provides a mechanism for the nesting of subqueries. A </a:t>
            </a:r>
            <a:r>
              <a:rPr lang="en-US" altLang="en-US" sz="2000" b="1" dirty="0">
                <a:solidFill>
                  <a:srgbClr val="000099"/>
                </a:solidFill>
              </a:rPr>
              <a:t>subquery</a:t>
            </a:r>
            <a:r>
              <a:rPr lang="en-US" altLang="en-US" sz="2000" dirty="0"/>
              <a:t> is a </a:t>
            </a:r>
            <a:r>
              <a:rPr lang="en-US" altLang="en-US" sz="2000" b="1" dirty="0"/>
              <a:t>select-from-where</a:t>
            </a:r>
            <a:r>
              <a:rPr lang="en-US" altLang="en-US" sz="2000" dirty="0"/>
              <a:t> expression that is nested within another query.</a:t>
            </a:r>
          </a:p>
          <a:p>
            <a:r>
              <a:rPr lang="en-US" altLang="en-US" sz="2000" dirty="0"/>
              <a:t>The nesting can be done in the following SQL query</a:t>
            </a:r>
            <a:br>
              <a:rPr lang="en-US" altLang="en-US" sz="2000" dirty="0"/>
            </a:br>
            <a:br>
              <a:rPr lang="en-US" altLang="en-US" sz="2000" dirty="0"/>
            </a:br>
            <a:r>
              <a:rPr lang="en-US" altLang="en-US" sz="2000" dirty="0"/>
              <a:t>	</a:t>
            </a:r>
            <a:r>
              <a:rPr lang="en-US" altLang="en-US" sz="2000" b="1" dirty="0"/>
              <a:t>select </a:t>
            </a:r>
            <a:r>
              <a:rPr lang="en-US" altLang="en-US" sz="2000" i="1" dirty="0"/>
              <a:t>A</a:t>
            </a:r>
            <a:r>
              <a:rPr lang="en-US" altLang="en-US" sz="2000" baseline="-25000" dirty="0"/>
              <a:t>1</a:t>
            </a:r>
            <a:r>
              <a:rPr lang="en-US" altLang="en-US" sz="2000" dirty="0"/>
              <a:t>, </a:t>
            </a:r>
            <a:r>
              <a:rPr lang="en-US" altLang="en-US" sz="2000" i="1" dirty="0"/>
              <a:t>A</a:t>
            </a:r>
            <a:r>
              <a:rPr lang="en-US" altLang="en-US" sz="2000" baseline="-25000" dirty="0"/>
              <a:t>2</a:t>
            </a:r>
            <a:r>
              <a:rPr lang="en-US" altLang="en-US" sz="2000" dirty="0"/>
              <a:t>, ..., </a:t>
            </a:r>
            <a:r>
              <a:rPr lang="en-US" altLang="en-US" sz="2000" i="1" dirty="0"/>
              <a:t>A</a:t>
            </a:r>
            <a:r>
              <a:rPr lang="en-US" altLang="en-US" sz="2000" i="1" baseline="-25000" dirty="0"/>
              <a:t>n</a:t>
            </a:r>
            <a:br>
              <a:rPr lang="en-US" altLang="en-US" sz="2000" dirty="0"/>
            </a:br>
            <a:r>
              <a:rPr lang="en-US" altLang="en-US" sz="2000" dirty="0"/>
              <a:t>	</a:t>
            </a:r>
            <a:r>
              <a:rPr lang="en-US" altLang="en-US" sz="2000" b="1" dirty="0"/>
              <a:t>from</a:t>
            </a:r>
            <a:r>
              <a:rPr lang="en-US" altLang="en-US" sz="2000" dirty="0"/>
              <a:t> </a:t>
            </a:r>
            <a:r>
              <a:rPr lang="en-US" altLang="en-US" sz="2000" i="1" dirty="0"/>
              <a:t>r</a:t>
            </a:r>
            <a:r>
              <a:rPr lang="en-US" altLang="en-US" sz="2000" baseline="-25000" dirty="0"/>
              <a:t>1</a:t>
            </a:r>
            <a:r>
              <a:rPr lang="en-US" altLang="en-US" sz="2000" dirty="0"/>
              <a:t>, </a:t>
            </a:r>
            <a:r>
              <a:rPr lang="en-US" altLang="en-US" sz="2000" i="1" dirty="0"/>
              <a:t>r</a:t>
            </a:r>
            <a:r>
              <a:rPr lang="en-US" altLang="en-US" sz="2000" baseline="-25000" dirty="0"/>
              <a:t>2</a:t>
            </a:r>
            <a:r>
              <a:rPr lang="en-US" altLang="en-US" sz="2000" dirty="0"/>
              <a:t>, ..., </a:t>
            </a:r>
            <a:r>
              <a:rPr lang="en-US" altLang="en-US" sz="2000" i="1" dirty="0"/>
              <a:t>r</a:t>
            </a:r>
            <a:r>
              <a:rPr lang="en-US" altLang="en-US" sz="2000" i="1" baseline="-25000" dirty="0"/>
              <a:t>m</a:t>
            </a:r>
            <a:br>
              <a:rPr lang="en-US" altLang="en-US" sz="2000" dirty="0"/>
            </a:br>
            <a:r>
              <a:rPr lang="en-US" altLang="en-US" sz="2000" dirty="0"/>
              <a:t>	</a:t>
            </a:r>
            <a:r>
              <a:rPr lang="en-US" altLang="en-US" sz="2000" b="1" dirty="0"/>
              <a:t>where </a:t>
            </a:r>
            <a:r>
              <a:rPr lang="en-US" altLang="en-US" sz="2000" i="1" dirty="0"/>
              <a:t>P</a:t>
            </a:r>
          </a:p>
          <a:p>
            <a:pPr>
              <a:buFont typeface="Monotype Sorts" pitchFamily="2" charset="2"/>
              <a:buNone/>
            </a:pPr>
            <a:br>
              <a:rPr lang="en-US" altLang="en-US" sz="2000" i="1" dirty="0"/>
            </a:br>
            <a:r>
              <a:rPr lang="en-US" altLang="en-US" sz="2000" dirty="0"/>
              <a:t>as follows:</a:t>
            </a:r>
          </a:p>
          <a:p>
            <a:pPr lvl="1"/>
            <a:r>
              <a:rPr lang="en-US" altLang="en-US" sz="2000" i="1" dirty="0"/>
              <a:t>A</a:t>
            </a:r>
            <a:r>
              <a:rPr lang="en-US" altLang="en-US" sz="2000" i="1" baseline="-25000" dirty="0"/>
              <a:t>i   </a:t>
            </a:r>
            <a:r>
              <a:rPr lang="en-US" altLang="en-US" sz="2000" dirty="0"/>
              <a:t>can be replaced be a subquery that generates a single value.</a:t>
            </a:r>
          </a:p>
          <a:p>
            <a:pPr lvl="1"/>
            <a:r>
              <a:rPr lang="en-US" altLang="en-US" sz="2000" i="1" dirty="0" err="1"/>
              <a:t>r</a:t>
            </a:r>
            <a:r>
              <a:rPr lang="en-US" altLang="en-US" sz="2000" i="1" baseline="-25000" dirty="0" err="1"/>
              <a:t>i</a:t>
            </a:r>
            <a:r>
              <a:rPr lang="en-US" altLang="en-US" sz="2000" i="1" baseline="-25000" dirty="0"/>
              <a:t> </a:t>
            </a:r>
            <a:r>
              <a:rPr lang="en-US" altLang="en-US" sz="2000" dirty="0"/>
              <a:t> can be replaced by any valid subquery</a:t>
            </a:r>
          </a:p>
          <a:p>
            <a:pPr lvl="1"/>
            <a:r>
              <a:rPr lang="en-US" altLang="en-US" sz="2000" i="1" dirty="0"/>
              <a:t>P</a:t>
            </a:r>
            <a:r>
              <a:rPr lang="en-US" altLang="en-US" sz="2000" dirty="0"/>
              <a:t> can be replaced with an expression of the form:</a:t>
            </a:r>
          </a:p>
          <a:p>
            <a:pPr lvl="1">
              <a:buFont typeface="Monotype Sorts" pitchFamily="2" charset="2"/>
              <a:buNone/>
            </a:pPr>
            <a:r>
              <a:rPr lang="en-US" altLang="en-US" sz="2000" dirty="0"/>
              <a:t>                </a:t>
            </a:r>
            <a:r>
              <a:rPr lang="en-US" altLang="en-US" sz="2000" i="1" dirty="0"/>
              <a:t>B</a:t>
            </a:r>
            <a:r>
              <a:rPr lang="en-US" altLang="en-US" sz="2000" dirty="0"/>
              <a:t> &lt;operation&gt; (subquery)</a:t>
            </a:r>
          </a:p>
          <a:p>
            <a:pPr lvl="1">
              <a:buFont typeface="Monotype Sorts" pitchFamily="2" charset="2"/>
              <a:buNone/>
            </a:pPr>
            <a:r>
              <a:rPr lang="en-US" altLang="en-US" sz="2000" dirty="0"/>
              <a:t>     Where </a:t>
            </a:r>
            <a:r>
              <a:rPr lang="en-US" altLang="en-US" sz="2000" i="1" dirty="0"/>
              <a:t>B</a:t>
            </a:r>
            <a:r>
              <a:rPr lang="en-US" altLang="en-US" sz="2000" dirty="0"/>
              <a:t> is an attribute and &lt;operation&gt; to be defined later.</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5B8646AF-B231-4333-B6E0-8B8D48066A02}"/>
              </a:ext>
            </a:extLst>
          </p:cNvPr>
          <p:cNvSpPr>
            <a:spLocks noGrp="1" noChangeArrowheads="1"/>
          </p:cNvSpPr>
          <p:nvPr>
            <p:ph type="title"/>
          </p:nvPr>
        </p:nvSpPr>
        <p:spPr>
          <a:xfrm>
            <a:off x="768350" y="2571750"/>
            <a:ext cx="8077200" cy="609600"/>
          </a:xfrm>
        </p:spPr>
        <p:txBody>
          <a:bodyPr/>
          <a:lstStyle/>
          <a:p>
            <a:pPr>
              <a:defRPr/>
            </a:pPr>
            <a:r>
              <a:rPr lang="en-US" dirty="0"/>
              <a:t>Subqueries in the Where Clause</a:t>
            </a:r>
          </a:p>
        </p:txBody>
      </p:sp>
      <p:sp>
        <p:nvSpPr>
          <p:cNvPr id="44035" name="Rectangle 3">
            <a:extLst>
              <a:ext uri="{FF2B5EF4-FFF2-40B4-BE49-F238E27FC236}">
                <a16:creationId xmlns:a16="http://schemas.microsoft.com/office/drawing/2014/main" id="{5C4AEF88-F7E1-423D-B7D4-D536CEEE4694}"/>
              </a:ext>
            </a:extLst>
          </p:cNvPr>
          <p:cNvSpPr>
            <a:spLocks noGrp="1" noChangeArrowheads="1"/>
          </p:cNvSpPr>
          <p:nvPr>
            <p:ph type="body" idx="1"/>
          </p:nvPr>
        </p:nvSpPr>
        <p:spPr>
          <a:xfrm>
            <a:off x="803275" y="803275"/>
            <a:ext cx="7343775" cy="4586288"/>
          </a:xfrm>
        </p:spPr>
        <p:txBody>
          <a:bodyPr/>
          <a:lstStyle/>
          <a:p>
            <a:pPr>
              <a:buFont typeface="Monotype Sorts" pitchFamily="2" charset="2"/>
              <a:buNone/>
            </a:pPr>
            <a:endParaRPr lang="en-US" altLang="en-US"/>
          </a:p>
          <a:p>
            <a:pPr>
              <a:buFont typeface="Monotype Sorts" pitchFamily="2" charset="2"/>
              <a:buNone/>
            </a:pPr>
            <a:endParaRPr lang="en-US" altLang="en-US"/>
          </a:p>
          <a:p>
            <a:endParaRPr lang="en-US" altLang="en-US"/>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560D582B-6CE3-42B4-8235-6379DE3770B4}"/>
              </a:ext>
            </a:extLst>
          </p:cNvPr>
          <p:cNvSpPr>
            <a:spLocks noGrp="1" noChangeArrowheads="1"/>
          </p:cNvSpPr>
          <p:nvPr>
            <p:ph type="title"/>
          </p:nvPr>
        </p:nvSpPr>
        <p:spPr>
          <a:xfrm>
            <a:off x="1447800" y="0"/>
            <a:ext cx="7473950" cy="609600"/>
          </a:xfrm>
        </p:spPr>
        <p:txBody>
          <a:bodyPr/>
          <a:lstStyle/>
          <a:p>
            <a:pPr>
              <a:defRPr/>
            </a:pPr>
            <a:r>
              <a:rPr lang="en-US" dirty="0">
                <a:solidFill>
                  <a:schemeClr val="bg1"/>
                </a:solidFill>
              </a:rPr>
              <a:t>Subqueries in the Where Clause</a:t>
            </a:r>
          </a:p>
        </p:txBody>
      </p:sp>
      <p:sp>
        <p:nvSpPr>
          <p:cNvPr id="45059" name="Rectangle 3">
            <a:extLst>
              <a:ext uri="{FF2B5EF4-FFF2-40B4-BE49-F238E27FC236}">
                <a16:creationId xmlns:a16="http://schemas.microsoft.com/office/drawing/2014/main" id="{92B5DF9F-C275-4927-AFDC-4980CB79038D}"/>
              </a:ext>
            </a:extLst>
          </p:cNvPr>
          <p:cNvSpPr>
            <a:spLocks noGrp="1" noChangeArrowheads="1"/>
          </p:cNvSpPr>
          <p:nvPr>
            <p:ph type="body" idx="1"/>
          </p:nvPr>
        </p:nvSpPr>
        <p:spPr>
          <a:xfrm>
            <a:off x="803275" y="803275"/>
            <a:ext cx="7343775" cy="4586288"/>
          </a:xfrm>
        </p:spPr>
        <p:txBody>
          <a:bodyPr/>
          <a:lstStyle/>
          <a:p>
            <a:pPr>
              <a:buFont typeface="Monotype Sorts" pitchFamily="2" charset="2"/>
              <a:buNone/>
            </a:pPr>
            <a:endParaRPr lang="en-US" altLang="en-US" dirty="0"/>
          </a:p>
          <a:p>
            <a:r>
              <a:rPr lang="en-US" altLang="en-US" dirty="0"/>
              <a:t>A common use of subqueries is to perform tests:</a:t>
            </a:r>
          </a:p>
          <a:p>
            <a:pPr lvl="1"/>
            <a:r>
              <a:rPr lang="en-US" altLang="en-US" dirty="0"/>
              <a:t> For set membership</a:t>
            </a:r>
          </a:p>
          <a:p>
            <a:pPr lvl="1"/>
            <a:r>
              <a:rPr lang="en-US" altLang="en-US" dirty="0"/>
              <a:t> For set comparisons</a:t>
            </a:r>
          </a:p>
          <a:p>
            <a:pPr lvl="1"/>
            <a:r>
              <a:rPr lang="en-US" altLang="en-US" dirty="0"/>
              <a:t> For set cardinality.</a:t>
            </a:r>
          </a:p>
          <a:p>
            <a:endParaRPr lang="en-US" altLang="en-US" dirty="0"/>
          </a:p>
          <a:p>
            <a:endParaRPr lang="en-US" altLang="en-US" dirty="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8" name="Rectangle 2">
            <a:extLst>
              <a:ext uri="{FF2B5EF4-FFF2-40B4-BE49-F238E27FC236}">
                <a16:creationId xmlns:a16="http://schemas.microsoft.com/office/drawing/2014/main" id="{F92ED63B-6333-4396-8BFE-E0AFDA0C1317}"/>
              </a:ext>
            </a:extLst>
          </p:cNvPr>
          <p:cNvSpPr>
            <a:spLocks noGrp="1" noChangeArrowheads="1"/>
          </p:cNvSpPr>
          <p:nvPr>
            <p:ph type="title"/>
          </p:nvPr>
        </p:nvSpPr>
        <p:spPr>
          <a:xfrm>
            <a:off x="533400" y="69850"/>
            <a:ext cx="8229600" cy="571500"/>
          </a:xfrm>
        </p:spPr>
        <p:txBody>
          <a:bodyPr/>
          <a:lstStyle/>
          <a:p>
            <a:pPr>
              <a:defRPr/>
            </a:pPr>
            <a:r>
              <a:rPr lang="en-US" dirty="0">
                <a:solidFill>
                  <a:schemeClr val="bg1"/>
                </a:solidFill>
              </a:rPr>
              <a:t>Set Membership </a:t>
            </a:r>
          </a:p>
        </p:txBody>
      </p:sp>
      <p:sp>
        <p:nvSpPr>
          <p:cNvPr id="46083" name="Rectangle 3">
            <a:extLst>
              <a:ext uri="{FF2B5EF4-FFF2-40B4-BE49-F238E27FC236}">
                <a16:creationId xmlns:a16="http://schemas.microsoft.com/office/drawing/2014/main" id="{B4B98699-AD07-47FC-BD72-8669BA19206D}"/>
              </a:ext>
            </a:extLst>
          </p:cNvPr>
          <p:cNvSpPr>
            <a:spLocks noGrp="1" noChangeArrowheads="1"/>
          </p:cNvSpPr>
          <p:nvPr>
            <p:ph type="body" idx="1"/>
          </p:nvPr>
        </p:nvSpPr>
        <p:spPr>
          <a:xfrm>
            <a:off x="811213" y="1109663"/>
            <a:ext cx="7661275" cy="917575"/>
          </a:xfrm>
        </p:spPr>
        <p:txBody>
          <a:bodyPr/>
          <a:lstStyle/>
          <a:p>
            <a:pPr>
              <a:tabLst>
                <a:tab pos="1027113" algn="l"/>
              </a:tabLst>
            </a:pPr>
            <a:r>
              <a:rPr lang="en-US" altLang="en-US" sz="2400" dirty="0"/>
              <a:t>Find courses offered in Fall 2009 and in Spring 2010</a:t>
            </a:r>
          </a:p>
        </p:txBody>
      </p:sp>
      <p:sp>
        <p:nvSpPr>
          <p:cNvPr id="46084" name="Text Box 4">
            <a:extLst>
              <a:ext uri="{FF2B5EF4-FFF2-40B4-BE49-F238E27FC236}">
                <a16:creationId xmlns:a16="http://schemas.microsoft.com/office/drawing/2014/main" id="{33666AE8-6884-40E8-BCDF-E1A8B6D7D074}"/>
              </a:ext>
            </a:extLst>
          </p:cNvPr>
          <p:cNvSpPr txBox="1">
            <a:spLocks noChangeArrowheads="1"/>
          </p:cNvSpPr>
          <p:nvPr/>
        </p:nvSpPr>
        <p:spPr bwMode="auto">
          <a:xfrm>
            <a:off x="758825" y="3595688"/>
            <a:ext cx="7688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a:t>   Find courses offered in Fall 2009 but not in Spring 2010</a:t>
            </a:r>
            <a:endParaRPr lang="en-US" altLang="en-US">
              <a:latin typeface="Times New Roman" panose="02020603050405020304" pitchFamily="18" charset="0"/>
            </a:endParaRPr>
          </a:p>
        </p:txBody>
      </p:sp>
      <p:sp>
        <p:nvSpPr>
          <p:cNvPr id="46085" name="Text Box 5">
            <a:extLst>
              <a:ext uri="{FF2B5EF4-FFF2-40B4-BE49-F238E27FC236}">
                <a16:creationId xmlns:a16="http://schemas.microsoft.com/office/drawing/2014/main" id="{D6096719-7169-46CB-91C2-393753B8D0DE}"/>
              </a:ext>
            </a:extLst>
          </p:cNvPr>
          <p:cNvSpPr txBox="1">
            <a:spLocks noChangeArrowheads="1"/>
          </p:cNvSpPr>
          <p:nvPr/>
        </p:nvSpPr>
        <p:spPr bwMode="auto">
          <a:xfrm>
            <a:off x="1612900" y="1698625"/>
            <a:ext cx="621665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dirty="0"/>
              <a:t>select distinct </a:t>
            </a:r>
            <a:r>
              <a:rPr lang="en-US" altLang="en-US" sz="1600" i="1" dirty="0" err="1"/>
              <a:t>course_id</a:t>
            </a:r>
            <a:endParaRPr lang="en-US" altLang="en-US" sz="1600" i="1" dirty="0"/>
          </a:p>
          <a:p>
            <a:r>
              <a:rPr lang="en-US" altLang="en-US" sz="1600" b="1" dirty="0"/>
              <a:t>from </a:t>
            </a:r>
            <a:r>
              <a:rPr lang="en-US" altLang="en-US" sz="1600" i="1" dirty="0"/>
              <a:t>section</a:t>
            </a:r>
          </a:p>
          <a:p>
            <a:r>
              <a:rPr lang="en-US" altLang="en-US" sz="1600" b="1" dirty="0"/>
              <a:t>where </a:t>
            </a:r>
            <a:r>
              <a:rPr lang="en-US" altLang="en-US" sz="1600" i="1" dirty="0"/>
              <a:t>semester </a:t>
            </a:r>
            <a:r>
              <a:rPr lang="en-US" altLang="en-US" sz="1600" dirty="0"/>
              <a:t>= ’Fall’ </a:t>
            </a:r>
            <a:r>
              <a:rPr lang="en-US" altLang="en-US" sz="1600" b="1" dirty="0"/>
              <a:t>and </a:t>
            </a:r>
            <a:r>
              <a:rPr lang="en-US" altLang="en-US" sz="1600" i="1" dirty="0"/>
              <a:t>year</a:t>
            </a:r>
            <a:r>
              <a:rPr lang="en-US" altLang="en-US" sz="1600" dirty="0"/>
              <a:t>= 2009 </a:t>
            </a:r>
            <a:r>
              <a:rPr lang="en-US" altLang="en-US" sz="1600" b="1" dirty="0"/>
              <a:t>and </a:t>
            </a:r>
            <a:br>
              <a:rPr lang="en-US" altLang="en-US" sz="1600" b="1" dirty="0"/>
            </a:br>
            <a:r>
              <a:rPr lang="en-US" altLang="en-US" sz="1600" b="1" dirty="0"/>
              <a:t>           </a:t>
            </a:r>
            <a:r>
              <a:rPr lang="en-US" altLang="en-US" sz="1600" i="1" dirty="0" err="1"/>
              <a:t>course_id</a:t>
            </a:r>
            <a:r>
              <a:rPr lang="en-US" altLang="en-US" sz="1600" i="1" dirty="0"/>
              <a:t> </a:t>
            </a:r>
            <a:r>
              <a:rPr lang="en-US" altLang="en-US" sz="1600" b="1" dirty="0"/>
              <a:t>in </a:t>
            </a:r>
            <a:r>
              <a:rPr lang="en-US" altLang="en-US" sz="1600" dirty="0"/>
              <a:t>(</a:t>
            </a:r>
            <a:r>
              <a:rPr lang="en-US" altLang="en-US" sz="1600" b="1" dirty="0"/>
              <a:t>select </a:t>
            </a:r>
            <a:r>
              <a:rPr lang="en-US" altLang="en-US" sz="1600" i="1" dirty="0" err="1"/>
              <a:t>course_id</a:t>
            </a:r>
            <a:endParaRPr lang="en-US" altLang="en-US" sz="1600" i="1" dirty="0"/>
          </a:p>
          <a:p>
            <a:r>
              <a:rPr lang="en-US" altLang="en-US" sz="1600" b="1" dirty="0"/>
              <a:t>                                 from </a:t>
            </a:r>
            <a:r>
              <a:rPr lang="en-US" altLang="en-US" sz="1600" i="1" dirty="0"/>
              <a:t>section</a:t>
            </a:r>
          </a:p>
          <a:p>
            <a:r>
              <a:rPr lang="en-US" altLang="en-US" sz="1600" b="1" dirty="0"/>
              <a:t>                                 where </a:t>
            </a:r>
            <a:r>
              <a:rPr lang="en-US" altLang="en-US" sz="1600" i="1" dirty="0"/>
              <a:t>semester </a:t>
            </a:r>
            <a:r>
              <a:rPr lang="en-US" altLang="en-US" sz="1600" dirty="0"/>
              <a:t>= ’Spring’ </a:t>
            </a:r>
            <a:r>
              <a:rPr lang="en-US" altLang="en-US" sz="1600" b="1" dirty="0"/>
              <a:t>and </a:t>
            </a:r>
            <a:r>
              <a:rPr lang="en-US" altLang="en-US" sz="1600" i="1" dirty="0"/>
              <a:t>year</a:t>
            </a:r>
            <a:r>
              <a:rPr lang="en-US" altLang="en-US" sz="1600" dirty="0"/>
              <a:t>= 2010);</a:t>
            </a:r>
          </a:p>
        </p:txBody>
      </p:sp>
      <p:sp>
        <p:nvSpPr>
          <p:cNvPr id="46086" name="Text Box 6">
            <a:extLst>
              <a:ext uri="{FF2B5EF4-FFF2-40B4-BE49-F238E27FC236}">
                <a16:creationId xmlns:a16="http://schemas.microsoft.com/office/drawing/2014/main" id="{F633574A-1E4D-45A9-B1BA-DC05768299C9}"/>
              </a:ext>
            </a:extLst>
          </p:cNvPr>
          <p:cNvSpPr txBox="1">
            <a:spLocks noChangeArrowheads="1"/>
          </p:cNvSpPr>
          <p:nvPr/>
        </p:nvSpPr>
        <p:spPr bwMode="auto">
          <a:xfrm>
            <a:off x="1625600" y="4225925"/>
            <a:ext cx="6586538"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a:t>select distinct </a:t>
            </a:r>
            <a:r>
              <a:rPr lang="en-US" altLang="en-US" sz="1600" i="1"/>
              <a:t>course_id</a:t>
            </a:r>
          </a:p>
          <a:p>
            <a:r>
              <a:rPr lang="en-US" altLang="en-US" sz="1600" b="1"/>
              <a:t>from </a:t>
            </a:r>
            <a:r>
              <a:rPr lang="en-US" altLang="en-US" sz="1600" i="1"/>
              <a:t>section</a:t>
            </a:r>
          </a:p>
          <a:p>
            <a:r>
              <a:rPr lang="en-US" altLang="en-US" sz="1600" b="1"/>
              <a:t>where </a:t>
            </a:r>
            <a:r>
              <a:rPr lang="en-US" altLang="en-US" sz="1600" i="1"/>
              <a:t>semester </a:t>
            </a:r>
            <a:r>
              <a:rPr lang="en-US" altLang="en-US" sz="1600"/>
              <a:t>= ’Fall’ </a:t>
            </a:r>
            <a:r>
              <a:rPr lang="en-US" altLang="en-US" sz="1600" b="1"/>
              <a:t>and </a:t>
            </a:r>
            <a:r>
              <a:rPr lang="en-US" altLang="en-US" sz="1600" i="1"/>
              <a:t>year</a:t>
            </a:r>
            <a:r>
              <a:rPr lang="en-US" altLang="en-US" sz="1600"/>
              <a:t>= 2009 </a:t>
            </a:r>
            <a:r>
              <a:rPr lang="en-US" altLang="en-US" sz="1600" b="1"/>
              <a:t>and </a:t>
            </a:r>
            <a:br>
              <a:rPr lang="en-US" altLang="en-US" sz="1600" b="1"/>
            </a:br>
            <a:r>
              <a:rPr lang="en-US" altLang="en-US" sz="1600" b="1"/>
              <a:t>           </a:t>
            </a:r>
            <a:r>
              <a:rPr lang="en-US" altLang="en-US" sz="1600" i="1"/>
              <a:t>course_id  </a:t>
            </a:r>
            <a:r>
              <a:rPr lang="en-US" altLang="en-US" sz="1600" b="1"/>
              <a:t>not in </a:t>
            </a:r>
            <a:r>
              <a:rPr lang="en-US" altLang="en-US" sz="1600"/>
              <a:t>(</a:t>
            </a:r>
            <a:r>
              <a:rPr lang="en-US" altLang="en-US" sz="1600" b="1"/>
              <a:t>select </a:t>
            </a:r>
            <a:r>
              <a:rPr lang="en-US" altLang="en-US" sz="1600" i="1"/>
              <a:t>course_id</a:t>
            </a:r>
          </a:p>
          <a:p>
            <a:r>
              <a:rPr lang="en-US" altLang="en-US" sz="1600" b="1"/>
              <a:t>                                        from </a:t>
            </a:r>
            <a:r>
              <a:rPr lang="en-US" altLang="en-US" sz="1600" i="1"/>
              <a:t>section</a:t>
            </a:r>
          </a:p>
          <a:p>
            <a:r>
              <a:rPr lang="en-US" altLang="en-US" sz="1600" b="1"/>
              <a:t>                                        where </a:t>
            </a:r>
            <a:r>
              <a:rPr lang="en-US" altLang="en-US" sz="1600" i="1"/>
              <a:t>semester </a:t>
            </a:r>
            <a:r>
              <a:rPr lang="en-US" altLang="en-US" sz="1600"/>
              <a:t>= ’Spring’ </a:t>
            </a:r>
            <a:r>
              <a:rPr lang="en-US" altLang="en-US" sz="1600" b="1"/>
              <a:t>and </a:t>
            </a:r>
            <a:r>
              <a:rPr lang="en-US" altLang="en-US" sz="1600" i="1"/>
              <a:t>year</a:t>
            </a:r>
            <a:r>
              <a:rPr lang="en-US" altLang="en-US" sz="1600"/>
              <a:t>= 2010);</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685800" y="0"/>
            <a:ext cx="7772400" cy="690562"/>
          </a:xfrm>
        </p:spPr>
        <p:txBody>
          <a:bodyPr/>
          <a:lstStyle/>
          <a:p>
            <a:r>
              <a:rPr lang="en-US" dirty="0">
                <a:solidFill>
                  <a:srgbClr val="FFFF00"/>
                </a:solidFill>
                <a:latin typeface="Times New Roman" pitchFamily="18" charset="0"/>
              </a:rPr>
              <a:t>Keys</a:t>
            </a:r>
          </a:p>
        </p:txBody>
      </p:sp>
      <p:sp>
        <p:nvSpPr>
          <p:cNvPr id="381955" name="Rectangle 3"/>
          <p:cNvSpPr>
            <a:spLocks noGrp="1" noChangeArrowheads="1"/>
          </p:cNvSpPr>
          <p:nvPr>
            <p:ph type="body" idx="1"/>
          </p:nvPr>
        </p:nvSpPr>
        <p:spPr>
          <a:xfrm>
            <a:off x="447675" y="1497013"/>
            <a:ext cx="7978775" cy="3187700"/>
          </a:xfrm>
        </p:spPr>
        <p:txBody>
          <a:bodyPr/>
          <a:lstStyle/>
          <a:p>
            <a:r>
              <a:rPr lang="en-US" sz="2600">
                <a:latin typeface="Times New Roman" pitchFamily="18" charset="0"/>
              </a:rPr>
              <a:t>Key: </a:t>
            </a:r>
          </a:p>
          <a:p>
            <a:pPr lvl="1"/>
            <a:r>
              <a:rPr lang="en-US" sz="2200">
                <a:solidFill>
                  <a:schemeClr val="folHlink"/>
                </a:solidFill>
                <a:latin typeface="Times New Roman" pitchFamily="18" charset="0"/>
              </a:rPr>
              <a:t>Minimal</a:t>
            </a:r>
            <a:r>
              <a:rPr lang="en-US" sz="2200">
                <a:latin typeface="Times New Roman" pitchFamily="18" charset="0"/>
              </a:rPr>
              <a:t> superkey (no proper subset is a superkey)</a:t>
            </a:r>
          </a:p>
          <a:p>
            <a:pPr lvl="1"/>
            <a:r>
              <a:rPr lang="en-US" sz="2200">
                <a:latin typeface="Times New Roman" pitchFamily="18" charset="0"/>
              </a:rPr>
              <a:t>If more than one key: choose one as a </a:t>
            </a:r>
            <a:r>
              <a:rPr lang="en-US" sz="2200" b="1">
                <a:solidFill>
                  <a:schemeClr val="folHlink"/>
                </a:solidFill>
                <a:latin typeface="Times New Roman" pitchFamily="18" charset="0"/>
              </a:rPr>
              <a:t>primary key</a:t>
            </a:r>
          </a:p>
          <a:p>
            <a:r>
              <a:rPr lang="en-US" sz="2600">
                <a:latin typeface="Times New Roman" pitchFamily="18" charset="0"/>
              </a:rPr>
              <a:t>Example: </a:t>
            </a:r>
          </a:p>
          <a:p>
            <a:pPr lvl="1"/>
            <a:r>
              <a:rPr lang="en-US" sz="2400">
                <a:latin typeface="Times New Roman" pitchFamily="18" charset="0"/>
              </a:rPr>
              <a:t>Key 1: LogID (</a:t>
            </a:r>
            <a:r>
              <a:rPr lang="en-US" sz="2400">
                <a:latin typeface="Times New Roman" pitchFamily="18" charset="0"/>
                <a:sym typeface="Wingdings" pitchFamily="2" charset="2"/>
              </a:rPr>
              <a:t>primary key)</a:t>
            </a:r>
            <a:endParaRPr lang="en-US" sz="2400">
              <a:latin typeface="Times New Roman" pitchFamily="18" charset="0"/>
            </a:endParaRPr>
          </a:p>
          <a:p>
            <a:pPr lvl="1"/>
            <a:r>
              <a:rPr lang="en-US" sz="2400">
                <a:latin typeface="Times New Roman" pitchFamily="18" charset="0"/>
              </a:rPr>
              <a:t>Key 2: AccountId, Xact#</a:t>
            </a:r>
          </a:p>
          <a:p>
            <a:pPr lvl="1"/>
            <a:r>
              <a:rPr lang="en-US" sz="2400">
                <a:latin typeface="Times New Roman" pitchFamily="18" charset="0"/>
              </a:rPr>
              <a:t>Superkeys: all supersets of the keys</a:t>
            </a:r>
          </a:p>
        </p:txBody>
      </p:sp>
      <p:sp>
        <p:nvSpPr>
          <p:cNvPr id="381957" name="Rectangle 5"/>
          <p:cNvSpPr>
            <a:spLocks noChangeArrowheads="1"/>
          </p:cNvSpPr>
          <p:nvPr/>
        </p:nvSpPr>
        <p:spPr bwMode="auto">
          <a:xfrm>
            <a:off x="1308100" y="4722813"/>
            <a:ext cx="4641850" cy="366712"/>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Log(LogId, AccountId, Xact#, Time, Ammount)</a:t>
            </a:r>
          </a:p>
        </p:txBody>
      </p:sp>
      <p:sp>
        <p:nvSpPr>
          <p:cNvPr id="381958" name="Rectangle 6"/>
          <p:cNvSpPr>
            <a:spLocks noChangeArrowheads="1"/>
          </p:cNvSpPr>
          <p:nvPr/>
        </p:nvSpPr>
        <p:spPr bwMode="auto">
          <a:xfrm>
            <a:off x="7851775" y="5338763"/>
            <a:ext cx="514350" cy="366712"/>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OK</a:t>
            </a:r>
          </a:p>
        </p:txBody>
      </p:sp>
      <p:graphicFrame>
        <p:nvGraphicFramePr>
          <p:cNvPr id="381959" name="Object 7"/>
          <p:cNvGraphicFramePr>
            <a:graphicFrameLocks noChangeAspect="1"/>
          </p:cNvGraphicFramePr>
          <p:nvPr/>
        </p:nvGraphicFramePr>
        <p:xfrm>
          <a:off x="1112838" y="5100638"/>
          <a:ext cx="6811962" cy="1341437"/>
        </p:xfrm>
        <a:graphic>
          <a:graphicData uri="http://schemas.openxmlformats.org/presentationml/2006/ole">
            <mc:AlternateContent xmlns:mc="http://schemas.openxmlformats.org/markup-compatibility/2006">
              <mc:Choice xmlns:v="urn:schemas-microsoft-com:vml" Requires="v">
                <p:oleObj name="Document" r:id="rId3" imgW="5242680" imgH="1040040" progId="Word.Document.8">
                  <p:embed/>
                </p:oleObj>
              </mc:Choice>
              <mc:Fallback>
                <p:oleObj name="Document" r:id="rId3" imgW="5242680" imgH="104004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838" y="5100638"/>
                        <a:ext cx="6811962" cy="1341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1346" name="Rectangle 2">
            <a:extLst>
              <a:ext uri="{FF2B5EF4-FFF2-40B4-BE49-F238E27FC236}">
                <a16:creationId xmlns:a16="http://schemas.microsoft.com/office/drawing/2014/main" id="{9F3037BD-8686-4BCF-AB02-B2A241EC773D}"/>
              </a:ext>
            </a:extLst>
          </p:cNvPr>
          <p:cNvSpPr>
            <a:spLocks noGrp="1" noChangeArrowheads="1"/>
          </p:cNvSpPr>
          <p:nvPr>
            <p:ph type="title"/>
          </p:nvPr>
        </p:nvSpPr>
        <p:spPr>
          <a:xfrm>
            <a:off x="609600" y="58915"/>
            <a:ext cx="8229600" cy="641350"/>
          </a:xfrm>
        </p:spPr>
        <p:txBody>
          <a:bodyPr/>
          <a:lstStyle/>
          <a:p>
            <a:pPr>
              <a:defRPr/>
            </a:pPr>
            <a:r>
              <a:rPr lang="en-US" dirty="0">
                <a:solidFill>
                  <a:schemeClr val="bg1"/>
                </a:solidFill>
              </a:rPr>
              <a:t>Set Membership (Cont.)</a:t>
            </a:r>
          </a:p>
        </p:txBody>
      </p:sp>
      <p:sp>
        <p:nvSpPr>
          <p:cNvPr id="47107" name="Rectangle 3">
            <a:extLst>
              <a:ext uri="{FF2B5EF4-FFF2-40B4-BE49-F238E27FC236}">
                <a16:creationId xmlns:a16="http://schemas.microsoft.com/office/drawing/2014/main" id="{A65CD78A-222B-4D6D-9A38-5458C20EF0C6}"/>
              </a:ext>
            </a:extLst>
          </p:cNvPr>
          <p:cNvSpPr>
            <a:spLocks noGrp="1" noChangeArrowheads="1"/>
          </p:cNvSpPr>
          <p:nvPr>
            <p:ph type="body" idx="1"/>
          </p:nvPr>
        </p:nvSpPr>
        <p:spPr>
          <a:xfrm>
            <a:off x="739775" y="1106488"/>
            <a:ext cx="7661275" cy="760412"/>
          </a:xfrm>
        </p:spPr>
        <p:txBody>
          <a:bodyPr/>
          <a:lstStyle/>
          <a:p>
            <a:pPr defTabSz="915988">
              <a:tabLst>
                <a:tab pos="684213" algn="l"/>
                <a:tab pos="1250950" algn="l"/>
              </a:tabLst>
            </a:pPr>
            <a:r>
              <a:rPr lang="en-US" altLang="en-US" sz="2000" dirty="0"/>
              <a:t>Find the total number of (distinct) students who have taken course sections taught by the instructor with </a:t>
            </a:r>
            <a:r>
              <a:rPr lang="en-US" altLang="en-US" sz="2000" i="1" dirty="0"/>
              <a:t>ID </a:t>
            </a:r>
            <a:r>
              <a:rPr lang="en-US" altLang="en-US" sz="2000" dirty="0"/>
              <a:t>10101</a:t>
            </a:r>
          </a:p>
          <a:p>
            <a:pPr defTabSz="915988">
              <a:tabLst>
                <a:tab pos="684213" algn="l"/>
                <a:tab pos="1250950" algn="l"/>
              </a:tabLst>
            </a:pPr>
            <a:endParaRPr lang="en-US" altLang="en-US" i="1" dirty="0"/>
          </a:p>
        </p:txBody>
      </p:sp>
      <p:sp>
        <p:nvSpPr>
          <p:cNvPr id="47108" name="Text Box 4">
            <a:extLst>
              <a:ext uri="{FF2B5EF4-FFF2-40B4-BE49-F238E27FC236}">
                <a16:creationId xmlns:a16="http://schemas.microsoft.com/office/drawing/2014/main" id="{4A280E9F-982C-4444-B821-A339D5D88B4C}"/>
              </a:ext>
            </a:extLst>
          </p:cNvPr>
          <p:cNvSpPr txBox="1">
            <a:spLocks noChangeArrowheads="1"/>
          </p:cNvSpPr>
          <p:nvPr/>
        </p:nvSpPr>
        <p:spPr bwMode="auto">
          <a:xfrm>
            <a:off x="742950" y="3862388"/>
            <a:ext cx="7437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a:solidFill>
                  <a:schemeClr val="tx2"/>
                </a:solidFill>
              </a:rPr>
              <a:t>  </a:t>
            </a:r>
            <a:r>
              <a:rPr kumimoji="1" lang="en-US" altLang="en-US"/>
              <a:t>Note: Above query can be written in a much simpler manner.  </a:t>
            </a:r>
            <a:br>
              <a:rPr kumimoji="1" lang="en-US" altLang="en-US"/>
            </a:br>
            <a:r>
              <a:rPr kumimoji="1" lang="en-US" altLang="en-US"/>
              <a:t>     The formulation above is simply to illustrate SQL features.</a:t>
            </a:r>
          </a:p>
        </p:txBody>
      </p:sp>
      <p:sp>
        <p:nvSpPr>
          <p:cNvPr id="47109" name="Text Box 5">
            <a:extLst>
              <a:ext uri="{FF2B5EF4-FFF2-40B4-BE49-F238E27FC236}">
                <a16:creationId xmlns:a16="http://schemas.microsoft.com/office/drawing/2014/main" id="{7B76413C-6517-4C51-A404-A78198A08377}"/>
              </a:ext>
            </a:extLst>
          </p:cNvPr>
          <p:cNvSpPr txBox="1">
            <a:spLocks noChangeArrowheads="1"/>
          </p:cNvSpPr>
          <p:nvPr/>
        </p:nvSpPr>
        <p:spPr bwMode="auto">
          <a:xfrm>
            <a:off x="1787525" y="1933575"/>
            <a:ext cx="5749925"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dirty="0"/>
              <a:t>select count </a:t>
            </a:r>
            <a:r>
              <a:rPr lang="en-US" altLang="en-US" sz="1600" dirty="0"/>
              <a:t>(</a:t>
            </a:r>
            <a:r>
              <a:rPr lang="en-US" altLang="en-US" sz="1600" b="1" dirty="0"/>
              <a:t>distinct </a:t>
            </a:r>
            <a:r>
              <a:rPr lang="en-US" altLang="en-US" sz="1600" i="1" dirty="0"/>
              <a:t>ID</a:t>
            </a:r>
            <a:r>
              <a:rPr lang="en-US" altLang="en-US" sz="1600" dirty="0"/>
              <a:t>)</a:t>
            </a:r>
          </a:p>
          <a:p>
            <a:r>
              <a:rPr lang="en-US" altLang="en-US" sz="1600" b="1" dirty="0"/>
              <a:t>from </a:t>
            </a:r>
            <a:r>
              <a:rPr lang="en-US" altLang="en-US" sz="1600" i="1" dirty="0"/>
              <a:t>takes</a:t>
            </a:r>
          </a:p>
          <a:p>
            <a:r>
              <a:rPr lang="en-US" altLang="en-US" sz="1600" b="1" dirty="0"/>
              <a:t>where </a:t>
            </a:r>
            <a:r>
              <a:rPr lang="en-US" altLang="en-US" sz="1600" dirty="0"/>
              <a:t>(</a:t>
            </a:r>
            <a:r>
              <a:rPr lang="en-US" altLang="en-US" sz="1600" i="1" dirty="0" err="1"/>
              <a:t>course_id</a:t>
            </a:r>
            <a:r>
              <a:rPr lang="en-US" altLang="en-US" sz="1600" dirty="0"/>
              <a:t>, </a:t>
            </a:r>
            <a:r>
              <a:rPr lang="en-US" altLang="en-US" sz="1600" i="1" dirty="0" err="1"/>
              <a:t>sec_id</a:t>
            </a:r>
            <a:r>
              <a:rPr lang="en-US" altLang="en-US" sz="1600" dirty="0"/>
              <a:t>, </a:t>
            </a:r>
            <a:r>
              <a:rPr lang="en-US" altLang="en-US" sz="1600" i="1" dirty="0"/>
              <a:t>semester</a:t>
            </a:r>
            <a:r>
              <a:rPr lang="en-US" altLang="en-US" sz="1600" dirty="0"/>
              <a:t>, </a:t>
            </a:r>
            <a:r>
              <a:rPr lang="en-US" altLang="en-US" sz="1600" i="1" dirty="0"/>
              <a:t>year</a:t>
            </a:r>
            <a:r>
              <a:rPr lang="en-US" altLang="en-US" sz="1600" dirty="0"/>
              <a:t>) </a:t>
            </a:r>
            <a:r>
              <a:rPr lang="en-US" altLang="en-US" sz="1600" b="1" dirty="0"/>
              <a:t>in </a:t>
            </a:r>
            <a:br>
              <a:rPr lang="en-US" altLang="en-US" sz="1600" b="1" dirty="0"/>
            </a:br>
            <a:r>
              <a:rPr lang="en-US" altLang="en-US" sz="1600" b="1" dirty="0"/>
              <a:t>                                </a:t>
            </a:r>
            <a:r>
              <a:rPr lang="en-US" altLang="en-US" sz="1600" dirty="0"/>
              <a:t>(</a:t>
            </a:r>
            <a:r>
              <a:rPr lang="en-US" altLang="en-US" sz="1600" b="1" dirty="0"/>
              <a:t>select </a:t>
            </a:r>
            <a:r>
              <a:rPr lang="en-US" altLang="en-US" sz="1600" i="1" dirty="0" err="1"/>
              <a:t>course_id</a:t>
            </a:r>
            <a:r>
              <a:rPr lang="en-US" altLang="en-US" sz="1600" dirty="0"/>
              <a:t>, </a:t>
            </a:r>
            <a:r>
              <a:rPr lang="en-US" altLang="en-US" sz="1600" i="1" dirty="0" err="1"/>
              <a:t>sec_id</a:t>
            </a:r>
            <a:r>
              <a:rPr lang="en-US" altLang="en-US" sz="1600" dirty="0"/>
              <a:t>, </a:t>
            </a:r>
            <a:r>
              <a:rPr lang="en-US" altLang="en-US" sz="1600" i="1" dirty="0"/>
              <a:t>semester</a:t>
            </a:r>
            <a:r>
              <a:rPr lang="en-US" altLang="en-US" sz="1600" dirty="0"/>
              <a:t>, </a:t>
            </a:r>
            <a:r>
              <a:rPr lang="en-US" altLang="en-US" sz="1600" i="1" dirty="0"/>
              <a:t>year</a:t>
            </a:r>
          </a:p>
          <a:p>
            <a:r>
              <a:rPr lang="en-US" altLang="en-US" sz="1600" b="1" dirty="0"/>
              <a:t>                                 from </a:t>
            </a:r>
            <a:r>
              <a:rPr lang="en-US" altLang="en-US" sz="1600" i="1" dirty="0"/>
              <a:t>teaches</a:t>
            </a:r>
          </a:p>
          <a:p>
            <a:r>
              <a:rPr lang="en-US" altLang="en-US" sz="1600" b="1" dirty="0"/>
              <a:t>                                 where </a:t>
            </a:r>
            <a:r>
              <a:rPr lang="en-US" altLang="en-US" sz="1600" i="1" dirty="0"/>
              <a:t>teaches</a:t>
            </a:r>
            <a:r>
              <a:rPr lang="en-US" altLang="en-US" sz="1600" dirty="0"/>
              <a:t>.</a:t>
            </a:r>
            <a:r>
              <a:rPr lang="en-US" altLang="en-US" sz="1600" i="1" dirty="0"/>
              <a:t>ID</a:t>
            </a:r>
            <a:r>
              <a:rPr lang="en-US" altLang="en-US" sz="1600" dirty="0"/>
              <a:t>= 10101);</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3394" name="Rectangle 2">
            <a:extLst>
              <a:ext uri="{FF2B5EF4-FFF2-40B4-BE49-F238E27FC236}">
                <a16:creationId xmlns:a16="http://schemas.microsoft.com/office/drawing/2014/main" id="{7ADF362B-5212-489C-8170-A8A3D0E1BF5A}"/>
              </a:ext>
            </a:extLst>
          </p:cNvPr>
          <p:cNvSpPr>
            <a:spLocks noGrp="1" noChangeArrowheads="1"/>
          </p:cNvSpPr>
          <p:nvPr>
            <p:ph type="title"/>
          </p:nvPr>
        </p:nvSpPr>
        <p:spPr>
          <a:xfrm>
            <a:off x="1219200" y="142875"/>
            <a:ext cx="7410450" cy="609600"/>
          </a:xfrm>
        </p:spPr>
        <p:txBody>
          <a:bodyPr/>
          <a:lstStyle/>
          <a:p>
            <a:pPr>
              <a:defRPr/>
            </a:pPr>
            <a:r>
              <a:rPr lang="en-US" dirty="0">
                <a:solidFill>
                  <a:schemeClr val="bg1"/>
                </a:solidFill>
              </a:rPr>
              <a:t>Set Comparison – “some” Clause</a:t>
            </a:r>
          </a:p>
        </p:txBody>
      </p:sp>
      <p:sp>
        <p:nvSpPr>
          <p:cNvPr id="48131" name="Rectangle 3">
            <a:extLst>
              <a:ext uri="{FF2B5EF4-FFF2-40B4-BE49-F238E27FC236}">
                <a16:creationId xmlns:a16="http://schemas.microsoft.com/office/drawing/2014/main" id="{CB95D7F8-1E5D-4136-A5D3-66D8D7C5EE66}"/>
              </a:ext>
            </a:extLst>
          </p:cNvPr>
          <p:cNvSpPr>
            <a:spLocks noGrp="1" noChangeArrowheads="1"/>
          </p:cNvSpPr>
          <p:nvPr>
            <p:ph type="body" idx="1"/>
          </p:nvPr>
        </p:nvSpPr>
        <p:spPr>
          <a:xfrm>
            <a:off x="739775" y="1106488"/>
            <a:ext cx="7661275" cy="766762"/>
          </a:xfrm>
        </p:spPr>
        <p:txBody>
          <a:bodyPr/>
          <a:lstStyle/>
          <a:p>
            <a:pPr defTabSz="915988">
              <a:tabLst>
                <a:tab pos="1830388" algn="l"/>
              </a:tabLst>
            </a:pPr>
            <a:r>
              <a:rPr lang="en-US" altLang="en-US" sz="2000" dirty="0"/>
              <a:t>Find names of instructors with salary greater than that of some (at least one) instructor in the Biology department</a:t>
            </a:r>
            <a:r>
              <a:rPr lang="en-US" altLang="en-US" dirty="0"/>
              <a:t>.</a:t>
            </a:r>
          </a:p>
        </p:txBody>
      </p:sp>
      <p:sp>
        <p:nvSpPr>
          <p:cNvPr id="48132" name="Text Box 4">
            <a:extLst>
              <a:ext uri="{FF2B5EF4-FFF2-40B4-BE49-F238E27FC236}">
                <a16:creationId xmlns:a16="http://schemas.microsoft.com/office/drawing/2014/main" id="{45648BD1-54EE-4F8E-9296-984E28CDE0D0}"/>
              </a:ext>
            </a:extLst>
          </p:cNvPr>
          <p:cNvSpPr txBox="1">
            <a:spLocks noChangeArrowheads="1"/>
          </p:cNvSpPr>
          <p:nvPr/>
        </p:nvSpPr>
        <p:spPr bwMode="auto">
          <a:xfrm>
            <a:off x="739775" y="3046413"/>
            <a:ext cx="7235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a:t>  Same query using &gt; </a:t>
            </a:r>
            <a:r>
              <a:rPr kumimoji="1" lang="en-US" altLang="en-US" b="1"/>
              <a:t>some</a:t>
            </a:r>
            <a:r>
              <a:rPr kumimoji="1" lang="en-US" altLang="en-US"/>
              <a:t> clause</a:t>
            </a:r>
            <a:endParaRPr lang="en-US" altLang="en-US">
              <a:latin typeface="Times New Roman" panose="02020603050405020304" pitchFamily="18" charset="0"/>
            </a:endParaRPr>
          </a:p>
        </p:txBody>
      </p:sp>
      <p:sp>
        <p:nvSpPr>
          <p:cNvPr id="48133" name="Text Box 5">
            <a:extLst>
              <a:ext uri="{FF2B5EF4-FFF2-40B4-BE49-F238E27FC236}">
                <a16:creationId xmlns:a16="http://schemas.microsoft.com/office/drawing/2014/main" id="{62AD6482-3991-4694-A3E6-D1BEF135A409}"/>
              </a:ext>
            </a:extLst>
          </p:cNvPr>
          <p:cNvSpPr txBox="1">
            <a:spLocks noChangeArrowheads="1"/>
          </p:cNvSpPr>
          <p:nvPr/>
        </p:nvSpPr>
        <p:spPr bwMode="auto">
          <a:xfrm>
            <a:off x="1957388" y="3597275"/>
            <a:ext cx="56578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a:t>select </a:t>
            </a:r>
            <a:r>
              <a:rPr lang="en-US" altLang="en-US" sz="1600" i="1"/>
              <a:t>name</a:t>
            </a:r>
          </a:p>
          <a:p>
            <a:r>
              <a:rPr lang="en-US" altLang="en-US" sz="1600" b="1"/>
              <a:t>from </a:t>
            </a:r>
            <a:r>
              <a:rPr lang="en-US" altLang="en-US" sz="1600" i="1"/>
              <a:t>instructor</a:t>
            </a:r>
          </a:p>
          <a:p>
            <a:r>
              <a:rPr lang="en-US" altLang="en-US" sz="1600" b="1"/>
              <a:t>where </a:t>
            </a:r>
            <a:r>
              <a:rPr lang="en-US" altLang="en-US" sz="1600" i="1"/>
              <a:t>salary </a:t>
            </a:r>
            <a:r>
              <a:rPr lang="en-US" altLang="en-US" sz="1600"/>
              <a:t>&gt; </a:t>
            </a:r>
            <a:r>
              <a:rPr lang="en-US" altLang="en-US" sz="1600" b="1"/>
              <a:t>some </a:t>
            </a:r>
            <a:r>
              <a:rPr lang="en-US" altLang="en-US" sz="1600"/>
              <a:t>(</a:t>
            </a:r>
            <a:r>
              <a:rPr lang="en-US" altLang="en-US" sz="1600" b="1"/>
              <a:t>select </a:t>
            </a:r>
            <a:r>
              <a:rPr lang="en-US" altLang="en-US" sz="1600" i="1"/>
              <a:t>salary</a:t>
            </a:r>
          </a:p>
          <a:p>
            <a:r>
              <a:rPr lang="en-US" altLang="en-US" sz="1600" b="1"/>
              <a:t>                                     from </a:t>
            </a:r>
            <a:r>
              <a:rPr lang="en-US" altLang="en-US" sz="1600" i="1"/>
              <a:t>instructor</a:t>
            </a:r>
          </a:p>
          <a:p>
            <a:r>
              <a:rPr lang="en-US" altLang="en-US" sz="1600" b="1"/>
              <a:t>                                     where </a:t>
            </a:r>
            <a:r>
              <a:rPr lang="en-US" altLang="en-US" sz="1600" i="1"/>
              <a:t>dept name </a:t>
            </a:r>
            <a:r>
              <a:rPr lang="en-US" altLang="en-US" sz="1600"/>
              <a:t>= ’Biology’);</a:t>
            </a:r>
          </a:p>
        </p:txBody>
      </p:sp>
      <p:sp>
        <p:nvSpPr>
          <p:cNvPr id="48134" name="Text Box 6">
            <a:extLst>
              <a:ext uri="{FF2B5EF4-FFF2-40B4-BE49-F238E27FC236}">
                <a16:creationId xmlns:a16="http://schemas.microsoft.com/office/drawing/2014/main" id="{1AC1C50B-211E-41A0-865C-E4778E0E82FA}"/>
              </a:ext>
            </a:extLst>
          </p:cNvPr>
          <p:cNvSpPr txBox="1">
            <a:spLocks noChangeArrowheads="1"/>
          </p:cNvSpPr>
          <p:nvPr/>
        </p:nvSpPr>
        <p:spPr bwMode="auto">
          <a:xfrm>
            <a:off x="1952625" y="1957388"/>
            <a:ext cx="52752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a:t>select distinct </a:t>
            </a:r>
            <a:r>
              <a:rPr lang="en-US" altLang="en-US" sz="1600" i="1"/>
              <a:t>T</a:t>
            </a:r>
            <a:r>
              <a:rPr lang="en-US" altLang="en-US" sz="1600"/>
              <a:t>.</a:t>
            </a:r>
            <a:r>
              <a:rPr lang="en-US" altLang="en-US" sz="1600" i="1"/>
              <a:t>name</a:t>
            </a:r>
          </a:p>
          <a:p>
            <a:r>
              <a:rPr lang="en-US" altLang="en-US" sz="1600" b="1"/>
              <a:t>from </a:t>
            </a:r>
            <a:r>
              <a:rPr lang="en-US" altLang="en-US" sz="1600" i="1"/>
              <a:t>instructor </a:t>
            </a:r>
            <a:r>
              <a:rPr lang="en-US" altLang="en-US" sz="1600" b="1"/>
              <a:t>as </a:t>
            </a:r>
            <a:r>
              <a:rPr lang="en-US" altLang="en-US" sz="1600" i="1"/>
              <a:t>T</a:t>
            </a:r>
            <a:r>
              <a:rPr lang="en-US" altLang="en-US" sz="1600"/>
              <a:t>, </a:t>
            </a:r>
            <a:r>
              <a:rPr lang="en-US" altLang="en-US" sz="1600" i="1"/>
              <a:t>instructor </a:t>
            </a:r>
            <a:r>
              <a:rPr lang="en-US" altLang="en-US" sz="1600" b="1"/>
              <a:t>as </a:t>
            </a:r>
            <a:r>
              <a:rPr lang="en-US" altLang="en-US" sz="1600" i="1"/>
              <a:t>S</a:t>
            </a:r>
          </a:p>
          <a:p>
            <a:r>
              <a:rPr lang="en-US" altLang="en-US" sz="1600" b="1"/>
              <a:t>where </a:t>
            </a:r>
            <a:r>
              <a:rPr lang="en-US" altLang="en-US" sz="1600" i="1"/>
              <a:t>T.salary </a:t>
            </a:r>
            <a:r>
              <a:rPr lang="en-US" altLang="en-US" sz="1600"/>
              <a:t>&gt; </a:t>
            </a:r>
            <a:r>
              <a:rPr lang="en-US" altLang="en-US" sz="1600" i="1"/>
              <a:t>S.salary </a:t>
            </a:r>
            <a:r>
              <a:rPr lang="en-US" altLang="en-US" sz="1600" b="1"/>
              <a:t>and </a:t>
            </a:r>
            <a:r>
              <a:rPr lang="en-US" altLang="en-US" sz="1600" i="1"/>
              <a:t>S.dept name </a:t>
            </a:r>
            <a:r>
              <a:rPr lang="en-US" altLang="en-US" sz="1600"/>
              <a:t>= ’Biology’;</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7490" name="Rectangle 2">
            <a:extLst>
              <a:ext uri="{FF2B5EF4-FFF2-40B4-BE49-F238E27FC236}">
                <a16:creationId xmlns:a16="http://schemas.microsoft.com/office/drawing/2014/main" id="{D0FD15EB-83B3-4743-840F-9BE5F3E67749}"/>
              </a:ext>
            </a:extLst>
          </p:cNvPr>
          <p:cNvSpPr>
            <a:spLocks noGrp="1" noChangeArrowheads="1"/>
          </p:cNvSpPr>
          <p:nvPr>
            <p:ph type="title"/>
          </p:nvPr>
        </p:nvSpPr>
        <p:spPr>
          <a:xfrm>
            <a:off x="1246364" y="33867"/>
            <a:ext cx="7543800" cy="639762"/>
          </a:xfrm>
        </p:spPr>
        <p:txBody>
          <a:bodyPr/>
          <a:lstStyle/>
          <a:p>
            <a:pPr>
              <a:defRPr/>
            </a:pPr>
            <a:r>
              <a:rPr lang="en-US" dirty="0">
                <a:solidFill>
                  <a:schemeClr val="bg1"/>
                </a:solidFill>
              </a:rPr>
              <a:t>Set Comparison – “all” Clause</a:t>
            </a:r>
          </a:p>
        </p:txBody>
      </p:sp>
      <p:sp>
        <p:nvSpPr>
          <p:cNvPr id="50179" name="Rectangle 3">
            <a:extLst>
              <a:ext uri="{FF2B5EF4-FFF2-40B4-BE49-F238E27FC236}">
                <a16:creationId xmlns:a16="http://schemas.microsoft.com/office/drawing/2014/main" id="{836DE1ED-5D22-434A-9096-88198AB8CEA2}"/>
              </a:ext>
            </a:extLst>
          </p:cNvPr>
          <p:cNvSpPr>
            <a:spLocks noGrp="1" noChangeArrowheads="1"/>
          </p:cNvSpPr>
          <p:nvPr>
            <p:ph type="body" idx="1"/>
          </p:nvPr>
        </p:nvSpPr>
        <p:spPr>
          <a:xfrm>
            <a:off x="814388" y="1108075"/>
            <a:ext cx="7661275" cy="976313"/>
          </a:xfrm>
        </p:spPr>
        <p:txBody>
          <a:bodyPr/>
          <a:lstStyle/>
          <a:p>
            <a:pPr>
              <a:tabLst>
                <a:tab pos="1370013" algn="l"/>
                <a:tab pos="1830388" algn="l"/>
              </a:tabLst>
            </a:pPr>
            <a:r>
              <a:rPr lang="en-US" altLang="en-US" sz="2000" dirty="0"/>
              <a:t>Find the names of all instructors whose salary is greater than the salary of all instructors in the Biology department.</a:t>
            </a:r>
          </a:p>
        </p:txBody>
      </p:sp>
      <p:sp>
        <p:nvSpPr>
          <p:cNvPr id="50180" name="Text Box 4">
            <a:extLst>
              <a:ext uri="{FF2B5EF4-FFF2-40B4-BE49-F238E27FC236}">
                <a16:creationId xmlns:a16="http://schemas.microsoft.com/office/drawing/2014/main" id="{9DE15941-F776-41EB-BD97-59000CCD8F78}"/>
              </a:ext>
            </a:extLst>
          </p:cNvPr>
          <p:cNvSpPr txBox="1">
            <a:spLocks noChangeArrowheads="1"/>
          </p:cNvSpPr>
          <p:nvPr/>
        </p:nvSpPr>
        <p:spPr bwMode="auto">
          <a:xfrm>
            <a:off x="1836738" y="2065338"/>
            <a:ext cx="5018087"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dirty="0"/>
              <a:t>select </a:t>
            </a:r>
            <a:r>
              <a:rPr lang="en-US" altLang="en-US" sz="1600" i="1" dirty="0"/>
              <a:t>name</a:t>
            </a:r>
          </a:p>
          <a:p>
            <a:r>
              <a:rPr lang="en-US" altLang="en-US" sz="1600" b="1" dirty="0"/>
              <a:t>from </a:t>
            </a:r>
            <a:r>
              <a:rPr lang="en-US" altLang="en-US" sz="1600" i="1" dirty="0"/>
              <a:t>instructor</a:t>
            </a:r>
          </a:p>
          <a:p>
            <a:r>
              <a:rPr lang="en-US" altLang="en-US" sz="1600" b="1" dirty="0"/>
              <a:t>where </a:t>
            </a:r>
            <a:r>
              <a:rPr lang="en-US" altLang="en-US" sz="1600" i="1" dirty="0"/>
              <a:t>salary </a:t>
            </a:r>
            <a:r>
              <a:rPr lang="en-US" altLang="en-US" sz="1600" dirty="0"/>
              <a:t>&gt; </a:t>
            </a:r>
            <a:r>
              <a:rPr lang="en-US" altLang="en-US" sz="1600" b="1" dirty="0"/>
              <a:t>all </a:t>
            </a:r>
            <a:r>
              <a:rPr lang="en-US" altLang="en-US" sz="1600" dirty="0"/>
              <a:t>(</a:t>
            </a:r>
            <a:r>
              <a:rPr lang="en-US" altLang="en-US" sz="1600" b="1" dirty="0"/>
              <a:t>select </a:t>
            </a:r>
            <a:r>
              <a:rPr lang="en-US" altLang="en-US" sz="1600" i="1" dirty="0"/>
              <a:t>salary</a:t>
            </a:r>
          </a:p>
          <a:p>
            <a:r>
              <a:rPr lang="en-US" altLang="en-US" sz="1600" b="1" dirty="0"/>
              <a:t>                                from </a:t>
            </a:r>
            <a:r>
              <a:rPr lang="en-US" altLang="en-US" sz="1600" i="1" dirty="0"/>
              <a:t>instructor</a:t>
            </a:r>
          </a:p>
          <a:p>
            <a:r>
              <a:rPr lang="en-US" altLang="en-US" sz="1600" b="1" dirty="0"/>
              <a:t>                                where </a:t>
            </a:r>
            <a:r>
              <a:rPr lang="en-US" altLang="en-US" sz="1600" i="1" dirty="0"/>
              <a:t>dept name </a:t>
            </a:r>
            <a:r>
              <a:rPr lang="en-US" altLang="en-US" sz="1600" dirty="0"/>
              <a:t>= ’Biology’);</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a:extLst>
              <a:ext uri="{FF2B5EF4-FFF2-40B4-BE49-F238E27FC236}">
                <a16:creationId xmlns:a16="http://schemas.microsoft.com/office/drawing/2014/main" id="{44662404-56A8-4C8F-A0C1-C4D02AF4EA11}"/>
              </a:ext>
            </a:extLst>
          </p:cNvPr>
          <p:cNvSpPr>
            <a:spLocks noGrp="1" noChangeArrowheads="1"/>
          </p:cNvSpPr>
          <p:nvPr>
            <p:ph type="title"/>
          </p:nvPr>
        </p:nvSpPr>
        <p:spPr>
          <a:xfrm>
            <a:off x="609600" y="11289"/>
            <a:ext cx="8229600" cy="831850"/>
          </a:xfrm>
        </p:spPr>
        <p:txBody>
          <a:bodyPr/>
          <a:lstStyle/>
          <a:p>
            <a:pPr>
              <a:defRPr/>
            </a:pPr>
            <a:r>
              <a:rPr lang="en-US" dirty="0">
                <a:solidFill>
                  <a:schemeClr val="bg1"/>
                </a:solidFill>
              </a:rPr>
              <a:t>Test for Empty Relations</a:t>
            </a:r>
          </a:p>
        </p:txBody>
      </p:sp>
      <p:sp>
        <p:nvSpPr>
          <p:cNvPr id="52227" name="Rectangle 3">
            <a:extLst>
              <a:ext uri="{FF2B5EF4-FFF2-40B4-BE49-F238E27FC236}">
                <a16:creationId xmlns:a16="http://schemas.microsoft.com/office/drawing/2014/main" id="{4B0E2D2A-34D8-4E91-A700-6C7ED0C56617}"/>
              </a:ext>
            </a:extLst>
          </p:cNvPr>
          <p:cNvSpPr>
            <a:spLocks noGrp="1" noChangeArrowheads="1"/>
          </p:cNvSpPr>
          <p:nvPr>
            <p:ph type="body" idx="1"/>
          </p:nvPr>
        </p:nvSpPr>
        <p:spPr>
          <a:xfrm>
            <a:off x="1089025" y="1106488"/>
            <a:ext cx="6683375" cy="4876800"/>
          </a:xfrm>
        </p:spPr>
        <p:txBody>
          <a:bodyPr/>
          <a:lstStyle/>
          <a:p>
            <a:r>
              <a:rPr lang="en-US" altLang="en-US"/>
              <a:t>The </a:t>
            </a:r>
            <a:r>
              <a:rPr lang="en-US" altLang="en-US" b="1"/>
              <a:t>exists</a:t>
            </a:r>
            <a:r>
              <a:rPr lang="en-US" altLang="en-US"/>
              <a:t> construct returns the value </a:t>
            </a:r>
            <a:r>
              <a:rPr lang="en-US" altLang="en-US" b="1"/>
              <a:t>true</a:t>
            </a:r>
            <a:r>
              <a:rPr lang="en-US" altLang="en-US"/>
              <a:t> if the argument subquery is nonempty.</a:t>
            </a:r>
          </a:p>
          <a:p>
            <a:r>
              <a:rPr lang="en-US" altLang="en-US" b="1"/>
              <a:t>exists </a:t>
            </a:r>
            <a:r>
              <a:rPr lang="en-US" altLang="en-US" i="1"/>
              <a:t> r </a:t>
            </a:r>
            <a:r>
              <a:rPr lang="en-US" altLang="en-US">
                <a:sym typeface="Symbol" panose="05050102010706020507" pitchFamily="18" charset="2"/>
              </a:rPr>
              <a:t> </a:t>
            </a:r>
            <a:r>
              <a:rPr lang="en-US" altLang="en-US" i="1">
                <a:sym typeface="Symbol" panose="05050102010706020507" pitchFamily="18" charset="2"/>
              </a:rPr>
              <a:t>r </a:t>
            </a:r>
            <a:r>
              <a:rPr lang="en-US" altLang="en-US">
                <a:sym typeface="Symbol" panose="05050102010706020507" pitchFamily="18" charset="2"/>
              </a:rPr>
              <a:t> </a:t>
            </a:r>
            <a:r>
              <a:rPr lang="en-US" altLang="en-US" i="1"/>
              <a:t>Ø</a:t>
            </a:r>
            <a:endParaRPr lang="en-US" altLang="en-US">
              <a:sym typeface="Symbol" panose="05050102010706020507" pitchFamily="18" charset="2"/>
            </a:endParaRPr>
          </a:p>
          <a:p>
            <a:r>
              <a:rPr lang="en-US" altLang="en-US" b="1">
                <a:sym typeface="Symbol" panose="05050102010706020507" pitchFamily="18" charset="2"/>
              </a:rPr>
              <a:t>not exists </a:t>
            </a:r>
            <a:r>
              <a:rPr lang="en-US" altLang="en-US" i="1"/>
              <a:t>r </a:t>
            </a:r>
            <a:r>
              <a:rPr lang="en-US" altLang="en-US">
                <a:sym typeface="Symbol" panose="05050102010706020507" pitchFamily="18" charset="2"/>
              </a:rPr>
              <a:t> </a:t>
            </a:r>
            <a:r>
              <a:rPr lang="en-US" altLang="en-US" i="1">
                <a:sym typeface="Symbol" panose="05050102010706020507" pitchFamily="18" charset="2"/>
              </a:rPr>
              <a:t>r </a:t>
            </a:r>
            <a:r>
              <a:rPr lang="en-US" altLang="en-US">
                <a:sym typeface="Symbol" panose="05050102010706020507" pitchFamily="18" charset="2"/>
              </a:rPr>
              <a:t>= </a:t>
            </a:r>
            <a:r>
              <a:rPr lang="en-US" altLang="en-US" i="1"/>
              <a:t>Ø</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a:extLst>
              <a:ext uri="{FF2B5EF4-FFF2-40B4-BE49-F238E27FC236}">
                <a16:creationId xmlns:a16="http://schemas.microsoft.com/office/drawing/2014/main" id="{A834B5AF-5DB1-4E02-8DAA-294210F02F08}"/>
              </a:ext>
            </a:extLst>
          </p:cNvPr>
          <p:cNvSpPr>
            <a:spLocks noGrp="1" noChangeArrowheads="1"/>
          </p:cNvSpPr>
          <p:nvPr>
            <p:ph type="title"/>
          </p:nvPr>
        </p:nvSpPr>
        <p:spPr>
          <a:xfrm>
            <a:off x="609600" y="0"/>
            <a:ext cx="8229600" cy="739775"/>
          </a:xfrm>
        </p:spPr>
        <p:txBody>
          <a:bodyPr/>
          <a:lstStyle/>
          <a:p>
            <a:pPr>
              <a:defRPr/>
            </a:pPr>
            <a:r>
              <a:rPr lang="en-US" dirty="0">
                <a:solidFill>
                  <a:schemeClr val="bg1"/>
                </a:solidFill>
              </a:rPr>
              <a:t>Use of “exists” Clause</a:t>
            </a:r>
          </a:p>
        </p:txBody>
      </p:sp>
      <p:sp>
        <p:nvSpPr>
          <p:cNvPr id="53251" name="Rectangle 3">
            <a:extLst>
              <a:ext uri="{FF2B5EF4-FFF2-40B4-BE49-F238E27FC236}">
                <a16:creationId xmlns:a16="http://schemas.microsoft.com/office/drawing/2014/main" id="{91573B03-8B00-4EDC-B7BD-96E3858B14A1}"/>
              </a:ext>
            </a:extLst>
          </p:cNvPr>
          <p:cNvSpPr>
            <a:spLocks noGrp="1" noChangeArrowheads="1"/>
          </p:cNvSpPr>
          <p:nvPr>
            <p:ph type="body" idx="1"/>
          </p:nvPr>
        </p:nvSpPr>
        <p:spPr/>
        <p:txBody>
          <a:bodyPr/>
          <a:lstStyle/>
          <a:p>
            <a:r>
              <a:rPr lang="en-US" altLang="en-US" sz="2200" dirty="0"/>
              <a:t>Yet another way of specifying the query “Find all courses taught in both the Fall 2009 semester and in the Spring 2010 semester”</a:t>
            </a:r>
          </a:p>
          <a:p>
            <a:pPr>
              <a:buFont typeface="Monotype Sorts" pitchFamily="2" charset="2"/>
              <a:buNone/>
            </a:pPr>
            <a:r>
              <a:rPr lang="en-US" altLang="en-US" sz="2200" b="1" dirty="0"/>
              <a:t>	   select </a:t>
            </a:r>
            <a:r>
              <a:rPr lang="en-US" altLang="en-US" sz="2200" i="1" dirty="0" err="1"/>
              <a:t>course_id</a:t>
            </a:r>
            <a:br>
              <a:rPr lang="en-US" altLang="en-US" sz="2200" i="1" dirty="0"/>
            </a:br>
            <a:r>
              <a:rPr lang="en-US" altLang="en-US" sz="2200" i="1" dirty="0"/>
              <a:t>   </a:t>
            </a:r>
            <a:r>
              <a:rPr lang="en-US" altLang="en-US" sz="2200" b="1" dirty="0"/>
              <a:t>from </a:t>
            </a:r>
            <a:r>
              <a:rPr lang="en-US" altLang="en-US" sz="2200" i="1" dirty="0"/>
              <a:t>section </a:t>
            </a:r>
            <a:r>
              <a:rPr lang="en-US" altLang="en-US" sz="2200" b="1" dirty="0"/>
              <a:t>as </a:t>
            </a:r>
            <a:r>
              <a:rPr lang="en-US" altLang="en-US" sz="2200" i="1" dirty="0"/>
              <a:t>S</a:t>
            </a:r>
            <a:br>
              <a:rPr lang="en-US" altLang="en-US" sz="2200" i="1" dirty="0"/>
            </a:br>
            <a:r>
              <a:rPr lang="en-US" altLang="en-US" sz="2200" i="1" dirty="0"/>
              <a:t>   </a:t>
            </a:r>
            <a:r>
              <a:rPr lang="en-US" altLang="en-US" sz="2200" b="1" dirty="0"/>
              <a:t>where </a:t>
            </a:r>
            <a:r>
              <a:rPr lang="en-US" altLang="en-US" sz="2200" i="1" dirty="0"/>
              <a:t>semester </a:t>
            </a:r>
            <a:r>
              <a:rPr lang="en-US" altLang="en-US" sz="2200" dirty="0"/>
              <a:t>= ’Fall’ </a:t>
            </a:r>
            <a:r>
              <a:rPr lang="en-US" altLang="en-US" sz="2200" b="1" dirty="0"/>
              <a:t>and </a:t>
            </a:r>
            <a:r>
              <a:rPr lang="en-US" altLang="en-US" sz="2200" i="1" dirty="0"/>
              <a:t>year </a:t>
            </a:r>
            <a:r>
              <a:rPr lang="en-US" altLang="en-US" sz="2200" dirty="0"/>
              <a:t>= 2009 </a:t>
            </a:r>
            <a:r>
              <a:rPr lang="en-US" altLang="en-US" sz="2200" b="1" dirty="0"/>
              <a:t>and </a:t>
            </a:r>
            <a:br>
              <a:rPr lang="en-US" altLang="en-US" sz="2200" b="1" dirty="0"/>
            </a:br>
            <a:r>
              <a:rPr lang="en-US" altLang="en-US" sz="2200" b="1" dirty="0"/>
              <a:t>               exists </a:t>
            </a:r>
            <a:r>
              <a:rPr lang="en-US" altLang="en-US" sz="2200" dirty="0"/>
              <a:t>(</a:t>
            </a:r>
            <a:r>
              <a:rPr lang="en-US" altLang="en-US" sz="2200" b="1" dirty="0"/>
              <a:t>select </a:t>
            </a:r>
            <a:r>
              <a:rPr lang="en-US" altLang="en-US" sz="2200" dirty="0"/>
              <a:t>*</a:t>
            </a:r>
            <a:br>
              <a:rPr lang="en-US" altLang="en-US" sz="2200" dirty="0"/>
            </a:br>
            <a:r>
              <a:rPr lang="en-US" altLang="en-US" sz="2200" dirty="0"/>
              <a:t>                            </a:t>
            </a:r>
            <a:r>
              <a:rPr lang="en-US" altLang="en-US" sz="2200" b="1" dirty="0"/>
              <a:t>from </a:t>
            </a:r>
            <a:r>
              <a:rPr lang="en-US" altLang="en-US" sz="2200" i="1" dirty="0"/>
              <a:t>section </a:t>
            </a:r>
            <a:r>
              <a:rPr lang="en-US" altLang="en-US" sz="2200" b="1" dirty="0"/>
              <a:t>as </a:t>
            </a:r>
            <a:r>
              <a:rPr lang="en-US" altLang="en-US" sz="2200" i="1" dirty="0"/>
              <a:t>T</a:t>
            </a:r>
            <a:br>
              <a:rPr lang="en-US" altLang="en-US" sz="2200" i="1" dirty="0"/>
            </a:br>
            <a:r>
              <a:rPr lang="en-US" altLang="en-US" sz="2200" i="1" dirty="0"/>
              <a:t>                            </a:t>
            </a:r>
            <a:r>
              <a:rPr lang="en-US" altLang="en-US" sz="2200" b="1" dirty="0"/>
              <a:t>where </a:t>
            </a:r>
            <a:r>
              <a:rPr lang="en-US" altLang="en-US" sz="2200" i="1" dirty="0"/>
              <a:t>semester </a:t>
            </a:r>
            <a:r>
              <a:rPr lang="en-US" altLang="en-US" sz="2200" dirty="0"/>
              <a:t>= ’Spring’ </a:t>
            </a:r>
            <a:r>
              <a:rPr lang="en-US" altLang="en-US" sz="2200" b="1" dirty="0"/>
              <a:t>and </a:t>
            </a:r>
            <a:r>
              <a:rPr lang="en-US" altLang="en-US" sz="2200" i="1" dirty="0"/>
              <a:t>year</a:t>
            </a:r>
            <a:r>
              <a:rPr lang="en-US" altLang="en-US" sz="2200" dirty="0"/>
              <a:t>= 2010 </a:t>
            </a:r>
            <a:br>
              <a:rPr lang="en-US" altLang="en-US" sz="2200" dirty="0"/>
            </a:br>
            <a:r>
              <a:rPr lang="en-US" altLang="en-US" sz="2200" dirty="0"/>
              <a:t>                                        </a:t>
            </a:r>
            <a:r>
              <a:rPr lang="en-US" altLang="en-US" sz="2200" b="1" dirty="0"/>
              <a:t>and </a:t>
            </a:r>
            <a:r>
              <a:rPr lang="en-US" altLang="en-US" sz="2200" i="1" dirty="0" err="1"/>
              <a:t>S</a:t>
            </a:r>
            <a:r>
              <a:rPr lang="en-US" altLang="en-US" sz="2200" dirty="0" err="1"/>
              <a:t>.</a:t>
            </a:r>
            <a:r>
              <a:rPr lang="en-US" altLang="en-US" sz="2200" i="1" dirty="0" err="1"/>
              <a:t>course_id</a:t>
            </a:r>
            <a:r>
              <a:rPr lang="en-US" altLang="en-US" sz="2200" i="1" dirty="0"/>
              <a:t> </a:t>
            </a:r>
            <a:r>
              <a:rPr lang="en-US" altLang="en-US" sz="2200" dirty="0"/>
              <a:t>= </a:t>
            </a:r>
            <a:r>
              <a:rPr lang="en-US" altLang="en-US" sz="2200" i="1" dirty="0" err="1"/>
              <a:t>T</a:t>
            </a:r>
            <a:r>
              <a:rPr lang="en-US" altLang="en-US" sz="2200" dirty="0" err="1"/>
              <a:t>.</a:t>
            </a:r>
            <a:r>
              <a:rPr lang="en-US" altLang="en-US" sz="2200" i="1" dirty="0" err="1"/>
              <a:t>course_id</a:t>
            </a:r>
            <a:r>
              <a:rPr lang="en-US" altLang="en-US" sz="2200" dirty="0"/>
              <a:t>);</a:t>
            </a:r>
          </a:p>
          <a:p>
            <a:pPr>
              <a:buFont typeface="Monotype Sorts" pitchFamily="2" charset="2"/>
              <a:buNone/>
            </a:pPr>
            <a:endParaRPr lang="en-US" altLang="en-US" sz="2200" dirty="0"/>
          </a:p>
          <a:p>
            <a:r>
              <a:rPr lang="en-US" altLang="en-US" sz="2200" b="1" dirty="0">
                <a:solidFill>
                  <a:srgbClr val="000099"/>
                </a:solidFill>
              </a:rPr>
              <a:t>Correlation name</a:t>
            </a:r>
            <a:r>
              <a:rPr lang="en-US" altLang="en-US" sz="2200" dirty="0"/>
              <a:t> – variable S  in the outer query</a:t>
            </a:r>
            <a:endParaRPr lang="en-US" altLang="en-US" sz="2200" b="1" dirty="0">
              <a:solidFill>
                <a:srgbClr val="000099"/>
              </a:solidFill>
            </a:endParaRPr>
          </a:p>
          <a:p>
            <a:r>
              <a:rPr lang="en-US" altLang="en-US" sz="2200" b="1" dirty="0">
                <a:solidFill>
                  <a:srgbClr val="000099"/>
                </a:solidFill>
              </a:rPr>
              <a:t>Correlated subquery </a:t>
            </a:r>
            <a:r>
              <a:rPr lang="en-US" altLang="en-US" sz="2200" dirty="0"/>
              <a:t>– the inner query</a:t>
            </a:r>
          </a:p>
          <a:p>
            <a:pPr>
              <a:buFont typeface="Monotype Sorts" pitchFamily="2" charset="2"/>
              <a:buNone/>
            </a:pPr>
            <a:endParaRPr lang="en-US" altLang="en-US" sz="2200" b="1" dirty="0">
              <a:solidFill>
                <a:srgbClr val="000099"/>
              </a:solidFill>
            </a:endParaRP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4658" name="Rectangle 2">
            <a:extLst>
              <a:ext uri="{FF2B5EF4-FFF2-40B4-BE49-F238E27FC236}">
                <a16:creationId xmlns:a16="http://schemas.microsoft.com/office/drawing/2014/main" id="{62CDAC9E-8D0D-423B-8C0A-A853DE46A681}"/>
              </a:ext>
            </a:extLst>
          </p:cNvPr>
          <p:cNvSpPr>
            <a:spLocks noGrp="1" noChangeArrowheads="1"/>
          </p:cNvSpPr>
          <p:nvPr>
            <p:ph type="title"/>
          </p:nvPr>
        </p:nvSpPr>
        <p:spPr>
          <a:xfrm>
            <a:off x="533400" y="37571"/>
            <a:ext cx="8229600" cy="738187"/>
          </a:xfrm>
        </p:spPr>
        <p:txBody>
          <a:bodyPr/>
          <a:lstStyle/>
          <a:p>
            <a:pPr>
              <a:defRPr/>
            </a:pPr>
            <a:r>
              <a:rPr lang="en-US" dirty="0">
                <a:solidFill>
                  <a:schemeClr val="bg1"/>
                </a:solidFill>
              </a:rPr>
              <a:t>Use of “not exists” Clause</a:t>
            </a:r>
          </a:p>
        </p:txBody>
      </p:sp>
      <p:sp>
        <p:nvSpPr>
          <p:cNvPr id="54275" name="Rectangle 3">
            <a:extLst>
              <a:ext uri="{FF2B5EF4-FFF2-40B4-BE49-F238E27FC236}">
                <a16:creationId xmlns:a16="http://schemas.microsoft.com/office/drawing/2014/main" id="{44AAD955-A505-4CD4-9F1D-D8FCFCE95FBC}"/>
              </a:ext>
            </a:extLst>
          </p:cNvPr>
          <p:cNvSpPr>
            <a:spLocks noGrp="1" noChangeArrowheads="1"/>
          </p:cNvSpPr>
          <p:nvPr>
            <p:ph type="body" idx="1"/>
          </p:nvPr>
        </p:nvSpPr>
        <p:spPr>
          <a:xfrm>
            <a:off x="739775" y="1106488"/>
            <a:ext cx="7661275" cy="876300"/>
          </a:xfrm>
        </p:spPr>
        <p:txBody>
          <a:bodyPr/>
          <a:lstStyle/>
          <a:p>
            <a:pPr>
              <a:tabLst>
                <a:tab pos="461963" algn="l"/>
                <a:tab pos="1027113" algn="l"/>
                <a:tab pos="1547813" algn="l"/>
              </a:tabLst>
            </a:pPr>
            <a:r>
              <a:rPr lang="en-US" altLang="en-US"/>
              <a:t>Find all students who have taken all courses offered in the Biology department.</a:t>
            </a:r>
          </a:p>
        </p:txBody>
      </p:sp>
      <p:sp>
        <p:nvSpPr>
          <p:cNvPr id="54276" name="Text Box 4">
            <a:extLst>
              <a:ext uri="{FF2B5EF4-FFF2-40B4-BE49-F238E27FC236}">
                <a16:creationId xmlns:a16="http://schemas.microsoft.com/office/drawing/2014/main" id="{8A8E73A0-694C-44ED-B261-4693687D0244}"/>
              </a:ext>
            </a:extLst>
          </p:cNvPr>
          <p:cNvSpPr txBox="1">
            <a:spLocks noChangeArrowheads="1"/>
          </p:cNvSpPr>
          <p:nvPr/>
        </p:nvSpPr>
        <p:spPr bwMode="auto">
          <a:xfrm>
            <a:off x="1054100" y="1976438"/>
            <a:ext cx="6162675"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kumimoji="1" lang="en-US" altLang="en-US" sz="1600" b="1" dirty="0"/>
              <a:t>select distinct </a:t>
            </a:r>
            <a:r>
              <a:rPr kumimoji="1" lang="en-US" altLang="en-US" sz="1600" i="1" dirty="0"/>
              <a:t>S</a:t>
            </a:r>
            <a:r>
              <a:rPr kumimoji="1" lang="en-US" altLang="en-US" sz="1600" dirty="0"/>
              <a:t>.</a:t>
            </a:r>
            <a:r>
              <a:rPr kumimoji="1" lang="en-US" altLang="en-US" sz="1600" i="1" dirty="0"/>
              <a:t>ID</a:t>
            </a:r>
            <a:r>
              <a:rPr kumimoji="1" lang="en-US" altLang="en-US" sz="1600" dirty="0"/>
              <a:t>, </a:t>
            </a:r>
            <a:r>
              <a:rPr kumimoji="1" lang="en-US" altLang="en-US" sz="1600" i="1" dirty="0"/>
              <a:t>S</a:t>
            </a:r>
            <a:r>
              <a:rPr kumimoji="1" lang="en-US" altLang="en-US" sz="1600" dirty="0"/>
              <a:t>.</a:t>
            </a:r>
            <a:r>
              <a:rPr kumimoji="1" lang="en-US" altLang="en-US" sz="1600" i="1" dirty="0"/>
              <a:t>name</a:t>
            </a:r>
          </a:p>
          <a:p>
            <a:r>
              <a:rPr kumimoji="1" lang="en-US" altLang="en-US" sz="1600" b="1" dirty="0"/>
              <a:t>from </a:t>
            </a:r>
            <a:r>
              <a:rPr kumimoji="1" lang="en-US" altLang="en-US" sz="1600" i="1" dirty="0"/>
              <a:t>student </a:t>
            </a:r>
            <a:r>
              <a:rPr kumimoji="1" lang="en-US" altLang="en-US" sz="1600" b="1" dirty="0"/>
              <a:t>as </a:t>
            </a:r>
            <a:r>
              <a:rPr kumimoji="1" lang="en-US" altLang="en-US" sz="1600" i="1" dirty="0"/>
              <a:t>S</a:t>
            </a:r>
          </a:p>
          <a:p>
            <a:r>
              <a:rPr kumimoji="1" lang="en-US" altLang="en-US" sz="1600" b="1" dirty="0"/>
              <a:t>where not exists </a:t>
            </a:r>
            <a:r>
              <a:rPr kumimoji="1" lang="en-US" altLang="en-US" sz="1600" dirty="0"/>
              <a:t>( (</a:t>
            </a:r>
            <a:r>
              <a:rPr kumimoji="1" lang="en-US" altLang="en-US" sz="1600" b="1" dirty="0"/>
              <a:t>select </a:t>
            </a:r>
            <a:r>
              <a:rPr kumimoji="1" lang="en-US" altLang="en-US" sz="1600" i="1" dirty="0" err="1"/>
              <a:t>course_id</a:t>
            </a:r>
            <a:endParaRPr kumimoji="1" lang="en-US" altLang="en-US" sz="1600" i="1" dirty="0"/>
          </a:p>
          <a:p>
            <a:r>
              <a:rPr kumimoji="1" lang="en-US" altLang="en-US" sz="1600" b="1" dirty="0"/>
              <a:t>                                 from </a:t>
            </a:r>
            <a:r>
              <a:rPr kumimoji="1" lang="en-US" altLang="en-US" sz="1600" i="1" dirty="0"/>
              <a:t>course</a:t>
            </a:r>
          </a:p>
          <a:p>
            <a:r>
              <a:rPr kumimoji="1" lang="en-US" altLang="en-US" sz="1600" b="1" dirty="0"/>
              <a:t>                                 where </a:t>
            </a:r>
            <a:r>
              <a:rPr kumimoji="1" lang="en-US" altLang="en-US" sz="1600" i="1" dirty="0" err="1"/>
              <a:t>dept_name</a:t>
            </a:r>
            <a:r>
              <a:rPr kumimoji="1" lang="en-US" altLang="en-US" sz="1600" i="1" dirty="0"/>
              <a:t> </a:t>
            </a:r>
            <a:r>
              <a:rPr kumimoji="1" lang="en-US" altLang="en-US" sz="1600" dirty="0"/>
              <a:t>= ’Biology’)</a:t>
            </a:r>
          </a:p>
          <a:p>
            <a:r>
              <a:rPr kumimoji="1" lang="en-US" altLang="en-US" sz="1600" b="1" dirty="0"/>
              <a:t>                               except</a:t>
            </a:r>
          </a:p>
          <a:p>
            <a:r>
              <a:rPr kumimoji="1" lang="en-US" altLang="en-US" sz="1600" dirty="0"/>
              <a:t>                                 (</a:t>
            </a:r>
            <a:r>
              <a:rPr kumimoji="1" lang="en-US" altLang="en-US" sz="1600" b="1" dirty="0"/>
              <a:t>select </a:t>
            </a:r>
            <a:r>
              <a:rPr kumimoji="1" lang="en-US" altLang="en-US" sz="1600" i="1" dirty="0" err="1"/>
              <a:t>T</a:t>
            </a:r>
            <a:r>
              <a:rPr kumimoji="1" lang="en-US" altLang="en-US" sz="1600" dirty="0" err="1"/>
              <a:t>.</a:t>
            </a:r>
            <a:r>
              <a:rPr kumimoji="1" lang="en-US" altLang="en-US" sz="1600" i="1" dirty="0" err="1"/>
              <a:t>course_id</a:t>
            </a:r>
            <a:endParaRPr kumimoji="1" lang="en-US" altLang="en-US" sz="1600" i="1" dirty="0"/>
          </a:p>
          <a:p>
            <a:r>
              <a:rPr kumimoji="1" lang="en-US" altLang="en-US" sz="1600" b="1" dirty="0"/>
              <a:t>                                   from </a:t>
            </a:r>
            <a:r>
              <a:rPr kumimoji="1" lang="en-US" altLang="en-US" sz="1600" i="1" dirty="0"/>
              <a:t>takes </a:t>
            </a:r>
            <a:r>
              <a:rPr kumimoji="1" lang="en-US" altLang="en-US" sz="1600" b="1" dirty="0"/>
              <a:t>as </a:t>
            </a:r>
            <a:r>
              <a:rPr kumimoji="1" lang="en-US" altLang="en-US" sz="1600" i="1" dirty="0"/>
              <a:t>T</a:t>
            </a:r>
          </a:p>
          <a:p>
            <a:r>
              <a:rPr kumimoji="1" lang="en-US" altLang="en-US" sz="1600" b="1" dirty="0"/>
              <a:t>                                   where </a:t>
            </a:r>
            <a:r>
              <a:rPr kumimoji="1" lang="en-US" altLang="en-US" sz="1600" i="1" dirty="0"/>
              <a:t>S</a:t>
            </a:r>
            <a:r>
              <a:rPr kumimoji="1" lang="en-US" altLang="en-US" sz="1600" dirty="0"/>
              <a:t>.</a:t>
            </a:r>
            <a:r>
              <a:rPr kumimoji="1" lang="en-US" altLang="en-US" sz="1600" i="1" dirty="0"/>
              <a:t>ID </a:t>
            </a:r>
            <a:r>
              <a:rPr kumimoji="1" lang="en-US" altLang="en-US" sz="1600" dirty="0"/>
              <a:t>= </a:t>
            </a:r>
            <a:r>
              <a:rPr kumimoji="1" lang="en-US" altLang="en-US" sz="1600" i="1" dirty="0"/>
              <a:t>T</a:t>
            </a:r>
            <a:r>
              <a:rPr kumimoji="1" lang="en-US" altLang="en-US" sz="1600" dirty="0"/>
              <a:t>.</a:t>
            </a:r>
            <a:r>
              <a:rPr kumimoji="1" lang="en-US" altLang="en-US" sz="1600" i="1" dirty="0"/>
              <a:t>ID</a:t>
            </a:r>
            <a:r>
              <a:rPr kumimoji="1" lang="en-US" altLang="en-US" sz="1600" dirty="0"/>
              <a:t>));</a:t>
            </a:r>
          </a:p>
          <a:p>
            <a:endParaRPr kumimoji="1" lang="en-US" altLang="en-US" sz="1600" dirty="0"/>
          </a:p>
          <a:p>
            <a:pPr>
              <a:buFontTx/>
              <a:buChar char="•"/>
            </a:pPr>
            <a:r>
              <a:rPr kumimoji="1" lang="en-US" altLang="en-US" sz="1600" dirty="0"/>
              <a:t>    First nested query lists all courses offered in Biology</a:t>
            </a:r>
          </a:p>
          <a:p>
            <a:pPr>
              <a:buFontTx/>
              <a:buChar char="•"/>
            </a:pPr>
            <a:r>
              <a:rPr kumimoji="1" lang="en-US" altLang="en-US" sz="1600" dirty="0"/>
              <a:t>    Second nested query lists all courses a particular student took</a:t>
            </a:r>
          </a:p>
          <a:p>
            <a:endParaRPr kumimoji="1" lang="en-US" altLang="en-US" sz="1600" dirty="0"/>
          </a:p>
        </p:txBody>
      </p:sp>
      <p:sp>
        <p:nvSpPr>
          <p:cNvPr id="54277" name="Text Box 5">
            <a:extLst>
              <a:ext uri="{FF2B5EF4-FFF2-40B4-BE49-F238E27FC236}">
                <a16:creationId xmlns:a16="http://schemas.microsoft.com/office/drawing/2014/main" id="{A2307D18-A04B-48DE-A552-535D7764D85C}"/>
              </a:ext>
            </a:extLst>
          </p:cNvPr>
          <p:cNvSpPr txBox="1">
            <a:spLocks noChangeArrowheads="1"/>
          </p:cNvSpPr>
          <p:nvPr/>
        </p:nvSpPr>
        <p:spPr bwMode="auto">
          <a:xfrm>
            <a:off x="690563" y="5129213"/>
            <a:ext cx="61976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a:t>   Note that </a:t>
            </a:r>
            <a:r>
              <a:rPr kumimoji="1" lang="en-US" altLang="en-US" i="1"/>
              <a:t>X – Y = Ø   </a:t>
            </a:r>
            <a:r>
              <a:rPr kumimoji="1" lang="en-US" altLang="en-US">
                <a:sym typeface="Symbol" panose="05050102010706020507" pitchFamily="18" charset="2"/>
              </a:rPr>
              <a:t>   </a:t>
            </a:r>
            <a:r>
              <a:rPr kumimoji="1" lang="en-US" altLang="en-US" i="1">
                <a:sym typeface="Symbol" panose="05050102010706020507" pitchFamily="18" charset="2"/>
              </a:rPr>
              <a:t>X</a:t>
            </a:r>
            <a:r>
              <a:rPr kumimoji="1" lang="en-US" altLang="en-US">
                <a:sym typeface="Symbol" panose="05050102010706020507" pitchFamily="18" charset="2"/>
              </a:rPr>
              <a:t> </a:t>
            </a:r>
            <a:r>
              <a:rPr kumimoji="1" lang="en-US" altLang="en-US" i="1">
                <a:sym typeface="Symbol" panose="05050102010706020507" pitchFamily="18" charset="2"/>
              </a:rPr>
              <a:t>Y</a:t>
            </a:r>
          </a:p>
          <a:p>
            <a:pPr>
              <a:spcBef>
                <a:spcPct val="35000"/>
              </a:spcBef>
              <a:buClr>
                <a:schemeClr val="tx2"/>
              </a:buClr>
              <a:buSzPct val="90000"/>
              <a:buFont typeface="Monotype Sorts" pitchFamily="2" charset="2"/>
              <a:buChar char="n"/>
            </a:pPr>
            <a:r>
              <a:rPr kumimoji="1" lang="en-US" altLang="en-US" i="1">
                <a:sym typeface="Symbol" panose="05050102010706020507" pitchFamily="18" charset="2"/>
              </a:rPr>
              <a:t>   Note: </a:t>
            </a:r>
            <a:r>
              <a:rPr kumimoji="1" lang="en-US" altLang="en-US">
                <a:sym typeface="Symbol" panose="05050102010706020507" pitchFamily="18" charset="2"/>
              </a:rPr>
              <a:t>Cannot write this query using</a:t>
            </a:r>
            <a:r>
              <a:rPr kumimoji="1" lang="en-US" altLang="en-US" i="1">
                <a:sym typeface="Symbol" panose="05050102010706020507" pitchFamily="18" charset="2"/>
              </a:rPr>
              <a:t> </a:t>
            </a:r>
            <a:r>
              <a:rPr kumimoji="1" lang="en-US" altLang="en-US">
                <a:sym typeface="Symbol" panose="05050102010706020507" pitchFamily="18" charset="2"/>
              </a:rPr>
              <a:t>=</a:t>
            </a:r>
            <a:r>
              <a:rPr kumimoji="1" lang="en-US" altLang="en-US" b="1">
                <a:sym typeface="Symbol" panose="05050102010706020507" pitchFamily="18" charset="2"/>
              </a:rPr>
              <a:t> all</a:t>
            </a:r>
            <a:r>
              <a:rPr kumimoji="1" lang="en-US" altLang="en-US" i="1">
                <a:sym typeface="Symbol" panose="05050102010706020507" pitchFamily="18" charset="2"/>
              </a:rPr>
              <a:t> </a:t>
            </a:r>
            <a:r>
              <a:rPr kumimoji="1" lang="en-US" altLang="en-US">
                <a:sym typeface="Symbol" panose="05050102010706020507" pitchFamily="18" charset="2"/>
              </a:rPr>
              <a:t>and its variants</a:t>
            </a:r>
            <a:endParaRPr lang="en-US" altLang="en-US" sz="2400">
              <a:latin typeface="Times New Roman" panose="02020603050405020304" pitchFamily="18" charset="0"/>
            </a:endParaRP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a:extLst>
              <a:ext uri="{FF2B5EF4-FFF2-40B4-BE49-F238E27FC236}">
                <a16:creationId xmlns:a16="http://schemas.microsoft.com/office/drawing/2014/main" id="{E084E934-63F5-4807-AE34-2C5E3FFCB978}"/>
              </a:ext>
            </a:extLst>
          </p:cNvPr>
          <p:cNvSpPr>
            <a:spLocks noGrp="1" noChangeArrowheads="1"/>
          </p:cNvSpPr>
          <p:nvPr>
            <p:ph type="title"/>
          </p:nvPr>
        </p:nvSpPr>
        <p:spPr>
          <a:xfrm>
            <a:off x="1371600" y="152400"/>
            <a:ext cx="7486650" cy="609600"/>
          </a:xfrm>
        </p:spPr>
        <p:txBody>
          <a:bodyPr/>
          <a:lstStyle/>
          <a:p>
            <a:pPr>
              <a:defRPr/>
            </a:pPr>
            <a:r>
              <a:rPr lang="en-US" sz="3600" dirty="0">
                <a:solidFill>
                  <a:schemeClr val="bg1"/>
                </a:solidFill>
              </a:rPr>
              <a:t>Test for Absence of Duplicate Tuples</a:t>
            </a:r>
          </a:p>
        </p:txBody>
      </p:sp>
      <p:sp>
        <p:nvSpPr>
          <p:cNvPr id="55299" name="Rectangle 3">
            <a:extLst>
              <a:ext uri="{FF2B5EF4-FFF2-40B4-BE49-F238E27FC236}">
                <a16:creationId xmlns:a16="http://schemas.microsoft.com/office/drawing/2014/main" id="{224B5CAC-40EC-433F-8F4C-7C2A433803FC}"/>
              </a:ext>
            </a:extLst>
          </p:cNvPr>
          <p:cNvSpPr>
            <a:spLocks noGrp="1" noChangeArrowheads="1"/>
          </p:cNvSpPr>
          <p:nvPr>
            <p:ph type="body" idx="1"/>
          </p:nvPr>
        </p:nvSpPr>
        <p:spPr>
          <a:xfrm>
            <a:off x="814388" y="1112838"/>
            <a:ext cx="6965950" cy="4367212"/>
          </a:xfrm>
        </p:spPr>
        <p:txBody>
          <a:bodyPr/>
          <a:lstStyle/>
          <a:p>
            <a:pPr>
              <a:tabLst>
                <a:tab pos="803275" algn="l"/>
                <a:tab pos="1547813" algn="l"/>
              </a:tabLst>
            </a:pPr>
            <a:r>
              <a:rPr lang="en-US" altLang="en-US" sz="2200" dirty="0"/>
              <a:t>The </a:t>
            </a:r>
            <a:r>
              <a:rPr lang="en-US" altLang="en-US" sz="2200" b="1" dirty="0">
                <a:solidFill>
                  <a:srgbClr val="000099"/>
                </a:solidFill>
              </a:rPr>
              <a:t>unique</a:t>
            </a:r>
            <a:r>
              <a:rPr lang="en-US" altLang="en-US" sz="2200" dirty="0"/>
              <a:t> construct tests whether a subquery has any duplicate tuples in its result.</a:t>
            </a:r>
          </a:p>
          <a:p>
            <a:pPr>
              <a:tabLst>
                <a:tab pos="803275" algn="l"/>
                <a:tab pos="1547813" algn="l"/>
              </a:tabLst>
            </a:pPr>
            <a:r>
              <a:rPr lang="en-US" altLang="en-US" sz="2200" dirty="0"/>
              <a:t>The </a:t>
            </a:r>
            <a:r>
              <a:rPr lang="en-US" altLang="en-US" sz="2200" b="1" dirty="0">
                <a:solidFill>
                  <a:srgbClr val="000099"/>
                </a:solidFill>
              </a:rPr>
              <a:t>unique</a:t>
            </a:r>
            <a:r>
              <a:rPr lang="en-US" altLang="en-US" sz="2200" dirty="0"/>
              <a:t> construct evaluates to “true” if a given subquery contains no duplicates .</a:t>
            </a:r>
          </a:p>
          <a:p>
            <a:pPr>
              <a:tabLst>
                <a:tab pos="803275" algn="l"/>
                <a:tab pos="1547813" algn="l"/>
              </a:tabLst>
            </a:pPr>
            <a:r>
              <a:rPr lang="en-US" altLang="en-US" sz="2200" dirty="0"/>
              <a:t>Find all courses that were offered at most once in 2009</a:t>
            </a:r>
          </a:p>
          <a:p>
            <a:pPr lvl="1">
              <a:buFont typeface="Monotype Sorts" pitchFamily="2" charset="2"/>
              <a:buNone/>
              <a:tabLst>
                <a:tab pos="803275" algn="l"/>
                <a:tab pos="1547813" algn="l"/>
              </a:tabLst>
            </a:pPr>
            <a:r>
              <a:rPr lang="en-US" altLang="en-US" sz="2200" b="1" dirty="0"/>
              <a:t>    select </a:t>
            </a:r>
            <a:r>
              <a:rPr lang="en-US" altLang="en-US" sz="2200" i="1" dirty="0" err="1"/>
              <a:t>T</a:t>
            </a:r>
            <a:r>
              <a:rPr lang="en-US" altLang="en-US" sz="2200" dirty="0" err="1"/>
              <a:t>.</a:t>
            </a:r>
            <a:r>
              <a:rPr lang="en-US" altLang="en-US" sz="2200" i="1" dirty="0" err="1"/>
              <a:t>course_id</a:t>
            </a:r>
            <a:br>
              <a:rPr lang="en-US" altLang="en-US" sz="2200" i="1" dirty="0"/>
            </a:br>
            <a:r>
              <a:rPr lang="en-US" altLang="en-US" sz="2200" b="1" dirty="0"/>
              <a:t>from </a:t>
            </a:r>
            <a:r>
              <a:rPr lang="en-US" altLang="en-US" sz="2200" i="1" dirty="0"/>
              <a:t>course </a:t>
            </a:r>
            <a:r>
              <a:rPr lang="en-US" altLang="en-US" sz="2200" b="1" dirty="0"/>
              <a:t>as </a:t>
            </a:r>
            <a:r>
              <a:rPr lang="en-US" altLang="en-US" sz="2200" i="1" dirty="0"/>
              <a:t>T</a:t>
            </a:r>
            <a:br>
              <a:rPr lang="en-US" altLang="en-US" sz="2200" i="1" dirty="0"/>
            </a:br>
            <a:r>
              <a:rPr lang="en-US" altLang="en-US" sz="2200" b="1" dirty="0"/>
              <a:t>where unique </a:t>
            </a:r>
            <a:r>
              <a:rPr lang="en-US" altLang="en-US" sz="2200" dirty="0"/>
              <a:t>(</a:t>
            </a:r>
            <a:r>
              <a:rPr lang="en-US" altLang="en-US" sz="2200" b="1" dirty="0"/>
              <a:t>select </a:t>
            </a:r>
            <a:r>
              <a:rPr lang="en-US" altLang="en-US" sz="2200" i="1" dirty="0" err="1"/>
              <a:t>R</a:t>
            </a:r>
            <a:r>
              <a:rPr lang="en-US" altLang="en-US" sz="2200" dirty="0" err="1"/>
              <a:t>.</a:t>
            </a:r>
            <a:r>
              <a:rPr lang="en-US" altLang="en-US" sz="2200" i="1" dirty="0" err="1"/>
              <a:t>course_id</a:t>
            </a:r>
            <a:br>
              <a:rPr lang="en-US" altLang="en-US" sz="2200" i="1" dirty="0"/>
            </a:br>
            <a:r>
              <a:rPr lang="en-US" altLang="en-US" sz="2200" i="1" dirty="0"/>
              <a:t>                           </a:t>
            </a:r>
            <a:r>
              <a:rPr lang="en-US" altLang="en-US" sz="2200" b="1" dirty="0"/>
              <a:t>from </a:t>
            </a:r>
            <a:r>
              <a:rPr lang="en-US" altLang="en-US" sz="2200" i="1" dirty="0"/>
              <a:t>section </a:t>
            </a:r>
            <a:r>
              <a:rPr lang="en-US" altLang="en-US" sz="2200" b="1" dirty="0"/>
              <a:t>as </a:t>
            </a:r>
            <a:r>
              <a:rPr lang="en-US" altLang="en-US" sz="2200" i="1" dirty="0"/>
              <a:t>R</a:t>
            </a:r>
            <a:br>
              <a:rPr lang="en-US" altLang="en-US" sz="2200" i="1" dirty="0"/>
            </a:br>
            <a:r>
              <a:rPr lang="en-US" altLang="en-US" sz="2200" i="1" dirty="0"/>
              <a:t>                           </a:t>
            </a:r>
            <a:r>
              <a:rPr lang="en-US" altLang="en-US" sz="2200" b="1" dirty="0"/>
              <a:t>where </a:t>
            </a:r>
            <a:r>
              <a:rPr lang="en-US" altLang="en-US" sz="2200" i="1" dirty="0" err="1"/>
              <a:t>T</a:t>
            </a:r>
            <a:r>
              <a:rPr lang="en-US" altLang="en-US" sz="2200" dirty="0" err="1"/>
              <a:t>.</a:t>
            </a:r>
            <a:r>
              <a:rPr lang="en-US" altLang="en-US" sz="2200" i="1" dirty="0" err="1"/>
              <a:t>course_id</a:t>
            </a:r>
            <a:r>
              <a:rPr lang="en-US" altLang="en-US" sz="2200" dirty="0"/>
              <a:t>= </a:t>
            </a:r>
            <a:r>
              <a:rPr lang="en-US" altLang="en-US" sz="2200" i="1" dirty="0" err="1"/>
              <a:t>R</a:t>
            </a:r>
            <a:r>
              <a:rPr lang="en-US" altLang="en-US" sz="2200" dirty="0" err="1"/>
              <a:t>.</a:t>
            </a:r>
            <a:r>
              <a:rPr lang="en-US" altLang="en-US" sz="2200" i="1" dirty="0" err="1"/>
              <a:t>course_id</a:t>
            </a:r>
            <a:r>
              <a:rPr lang="en-US" altLang="en-US" sz="2200" i="1" dirty="0"/>
              <a:t> </a:t>
            </a:r>
            <a:br>
              <a:rPr lang="en-US" altLang="en-US" sz="2200" i="1" dirty="0"/>
            </a:br>
            <a:r>
              <a:rPr lang="en-US" altLang="en-US" sz="2200" i="1" dirty="0"/>
              <a:t>                                       </a:t>
            </a:r>
            <a:r>
              <a:rPr lang="en-US" altLang="en-US" sz="2200" b="1" dirty="0"/>
              <a:t>and </a:t>
            </a:r>
            <a:r>
              <a:rPr lang="en-US" altLang="en-US" sz="2200" i="1" dirty="0" err="1"/>
              <a:t>R</a:t>
            </a:r>
            <a:r>
              <a:rPr lang="en-US" altLang="en-US" sz="2200" dirty="0" err="1"/>
              <a:t>.</a:t>
            </a:r>
            <a:r>
              <a:rPr lang="en-US" altLang="en-US" sz="2200" i="1" dirty="0" err="1"/>
              <a:t>year</a:t>
            </a:r>
            <a:r>
              <a:rPr lang="en-US" altLang="en-US" sz="2200" i="1" dirty="0"/>
              <a:t> </a:t>
            </a:r>
            <a:r>
              <a:rPr lang="en-US" altLang="en-US" sz="2200" dirty="0"/>
              <a:t>= 2009);</a:t>
            </a: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a:extLst>
              <a:ext uri="{FF2B5EF4-FFF2-40B4-BE49-F238E27FC236}">
                <a16:creationId xmlns:a16="http://schemas.microsoft.com/office/drawing/2014/main" id="{4323A375-A492-4874-B9BA-8CC420F82F57}"/>
              </a:ext>
            </a:extLst>
          </p:cNvPr>
          <p:cNvSpPr>
            <a:spLocks noGrp="1" noChangeArrowheads="1"/>
          </p:cNvSpPr>
          <p:nvPr>
            <p:ph type="title"/>
          </p:nvPr>
        </p:nvSpPr>
        <p:spPr>
          <a:xfrm>
            <a:off x="768350" y="2470150"/>
            <a:ext cx="8077200" cy="609600"/>
          </a:xfrm>
        </p:spPr>
        <p:txBody>
          <a:bodyPr/>
          <a:lstStyle/>
          <a:p>
            <a:pPr>
              <a:defRPr/>
            </a:pPr>
            <a:r>
              <a:rPr lang="en-US" dirty="0"/>
              <a:t>Subqueries in the From Clause</a:t>
            </a:r>
          </a:p>
        </p:txBody>
      </p:sp>
      <p:sp>
        <p:nvSpPr>
          <p:cNvPr id="56323" name="Rectangle 3">
            <a:extLst>
              <a:ext uri="{FF2B5EF4-FFF2-40B4-BE49-F238E27FC236}">
                <a16:creationId xmlns:a16="http://schemas.microsoft.com/office/drawing/2014/main" id="{FB86C6D1-BCCE-46C8-8293-4C82C8286155}"/>
              </a:ext>
            </a:extLst>
          </p:cNvPr>
          <p:cNvSpPr>
            <a:spLocks noGrp="1" noChangeArrowheads="1"/>
          </p:cNvSpPr>
          <p:nvPr>
            <p:ph type="body" idx="1"/>
          </p:nvPr>
        </p:nvSpPr>
        <p:spPr>
          <a:xfrm>
            <a:off x="739775" y="1106488"/>
            <a:ext cx="7848600" cy="4876800"/>
          </a:xfrm>
        </p:spPr>
        <p:txBody>
          <a:bodyPr/>
          <a:lstStyle/>
          <a:p>
            <a:pPr>
              <a:tabLst>
                <a:tab pos="1146175" algn="l"/>
                <a:tab pos="1608138" algn="l"/>
                <a:tab pos="1711325" algn="l"/>
              </a:tabLst>
            </a:pPr>
            <a:endParaRPr lang="en-US" altLang="en-US"/>
          </a:p>
          <a:p>
            <a:pPr>
              <a:buFont typeface="Monotype Sorts" pitchFamily="2" charset="2"/>
              <a:buNone/>
              <a:tabLst>
                <a:tab pos="1146175" algn="l"/>
                <a:tab pos="1608138" algn="l"/>
                <a:tab pos="1711325" algn="l"/>
              </a:tabLst>
            </a:pPr>
            <a:endParaRPr lang="en-US" altLang="en-US"/>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a:extLst>
              <a:ext uri="{FF2B5EF4-FFF2-40B4-BE49-F238E27FC236}">
                <a16:creationId xmlns:a16="http://schemas.microsoft.com/office/drawing/2014/main" id="{7A8ADA48-72AA-4B38-9EFD-E66DC1D38159}"/>
              </a:ext>
            </a:extLst>
          </p:cNvPr>
          <p:cNvSpPr>
            <a:spLocks noGrp="1" noChangeArrowheads="1"/>
          </p:cNvSpPr>
          <p:nvPr>
            <p:ph type="title"/>
          </p:nvPr>
        </p:nvSpPr>
        <p:spPr>
          <a:xfrm>
            <a:off x="914400" y="0"/>
            <a:ext cx="8229600" cy="831850"/>
          </a:xfrm>
        </p:spPr>
        <p:txBody>
          <a:bodyPr/>
          <a:lstStyle/>
          <a:p>
            <a:pPr>
              <a:defRPr/>
            </a:pPr>
            <a:r>
              <a:rPr lang="en-US" dirty="0">
                <a:solidFill>
                  <a:schemeClr val="bg1"/>
                </a:solidFill>
              </a:rPr>
              <a:t>Subqueries in the From Clause</a:t>
            </a:r>
          </a:p>
        </p:txBody>
      </p:sp>
      <p:sp>
        <p:nvSpPr>
          <p:cNvPr id="57347" name="Rectangle 3">
            <a:extLst>
              <a:ext uri="{FF2B5EF4-FFF2-40B4-BE49-F238E27FC236}">
                <a16:creationId xmlns:a16="http://schemas.microsoft.com/office/drawing/2014/main" id="{C0E3735C-C6EA-404C-B029-D301D82A4E18}"/>
              </a:ext>
            </a:extLst>
          </p:cNvPr>
          <p:cNvSpPr>
            <a:spLocks noGrp="1" noChangeArrowheads="1"/>
          </p:cNvSpPr>
          <p:nvPr>
            <p:ph type="body" idx="1"/>
          </p:nvPr>
        </p:nvSpPr>
        <p:spPr>
          <a:xfrm>
            <a:off x="739775" y="1106488"/>
            <a:ext cx="7848600" cy="4876800"/>
          </a:xfrm>
        </p:spPr>
        <p:txBody>
          <a:bodyPr/>
          <a:lstStyle/>
          <a:p>
            <a:pPr>
              <a:tabLst>
                <a:tab pos="1146175" algn="l"/>
                <a:tab pos="1608138" algn="l"/>
                <a:tab pos="1711325" algn="l"/>
              </a:tabLst>
            </a:pPr>
            <a:r>
              <a:rPr lang="en-US" altLang="en-US" sz="1800" dirty="0"/>
              <a:t>SQL allows a subquery expression to be used in the </a:t>
            </a:r>
            <a:r>
              <a:rPr lang="en-US" altLang="en-US" sz="1800" b="1" dirty="0"/>
              <a:t>from </a:t>
            </a:r>
            <a:r>
              <a:rPr lang="en-US" altLang="en-US" sz="1800" dirty="0"/>
              <a:t>clause</a:t>
            </a:r>
          </a:p>
          <a:p>
            <a:pPr>
              <a:tabLst>
                <a:tab pos="1146175" algn="l"/>
                <a:tab pos="1608138" algn="l"/>
                <a:tab pos="1711325" algn="l"/>
              </a:tabLst>
            </a:pPr>
            <a:r>
              <a:rPr lang="en-US" altLang="en-US" sz="1800" dirty="0"/>
              <a:t>Find the average instructors’ salaries of those departments where the average salary is greater than $42,000.”</a:t>
            </a:r>
          </a:p>
          <a:p>
            <a:pPr lvl="1">
              <a:buFont typeface="Monotype Sorts" pitchFamily="2" charset="2"/>
              <a:buNone/>
              <a:tabLst>
                <a:tab pos="1146175" algn="l"/>
                <a:tab pos="1608138" algn="l"/>
                <a:tab pos="1711325" algn="l"/>
              </a:tabLst>
            </a:pPr>
            <a:r>
              <a:rPr lang="en-US" altLang="en-US" sz="1800" b="1" dirty="0"/>
              <a:t>    select </a:t>
            </a:r>
            <a:r>
              <a:rPr lang="en-US" altLang="en-US" sz="1800" i="1" dirty="0" err="1"/>
              <a:t>dept_name</a:t>
            </a:r>
            <a:r>
              <a:rPr lang="en-US" altLang="en-US" sz="1800" dirty="0"/>
              <a:t>, </a:t>
            </a:r>
            <a:r>
              <a:rPr lang="en-US" altLang="en-US" sz="1800" i="1" dirty="0" err="1"/>
              <a:t>avg_salary</a:t>
            </a:r>
            <a:br>
              <a:rPr lang="en-US" altLang="en-US" sz="1800" i="1" dirty="0"/>
            </a:br>
            <a:r>
              <a:rPr lang="en-US" altLang="en-US" sz="1800" b="1" dirty="0"/>
              <a:t>from </a:t>
            </a:r>
            <a:r>
              <a:rPr lang="en-US" altLang="en-US" sz="1800" dirty="0"/>
              <a:t>(</a:t>
            </a:r>
            <a:r>
              <a:rPr lang="en-US" altLang="en-US" sz="1800" b="1" dirty="0"/>
              <a:t>select </a:t>
            </a:r>
            <a:r>
              <a:rPr lang="en-US" altLang="en-US" sz="1800" i="1" dirty="0" err="1"/>
              <a:t>dept_name</a:t>
            </a:r>
            <a:r>
              <a:rPr lang="en-US" altLang="en-US" sz="1800" dirty="0"/>
              <a:t>, </a:t>
            </a:r>
            <a:r>
              <a:rPr lang="en-US" altLang="en-US" sz="1800" b="1" dirty="0"/>
              <a:t>avg </a:t>
            </a:r>
            <a:r>
              <a:rPr lang="en-US" altLang="en-US" sz="1800" dirty="0"/>
              <a:t>(</a:t>
            </a:r>
            <a:r>
              <a:rPr lang="en-US" altLang="en-US" sz="1800" i="1" dirty="0"/>
              <a:t>salary</a:t>
            </a:r>
            <a:r>
              <a:rPr lang="en-US" altLang="en-US" sz="1800" dirty="0"/>
              <a:t>) </a:t>
            </a:r>
            <a:r>
              <a:rPr lang="en-US" altLang="en-US" sz="1800" b="1" dirty="0"/>
              <a:t>as </a:t>
            </a:r>
            <a:r>
              <a:rPr lang="en-US" altLang="en-US" sz="1800" i="1" dirty="0" err="1"/>
              <a:t>avg_salary</a:t>
            </a:r>
            <a:br>
              <a:rPr lang="en-US" altLang="en-US" sz="1800" i="1" dirty="0"/>
            </a:br>
            <a:r>
              <a:rPr lang="en-US" altLang="en-US" sz="1800" i="1" dirty="0"/>
              <a:t>           </a:t>
            </a:r>
            <a:r>
              <a:rPr lang="en-US" altLang="en-US" sz="1800" b="1" dirty="0"/>
              <a:t>from </a:t>
            </a:r>
            <a:r>
              <a:rPr lang="en-US" altLang="en-US" sz="1800" i="1" dirty="0"/>
              <a:t>instructor</a:t>
            </a:r>
            <a:br>
              <a:rPr lang="en-US" altLang="en-US" sz="1800" i="1" dirty="0"/>
            </a:br>
            <a:r>
              <a:rPr lang="en-US" altLang="en-US" sz="1800" i="1" dirty="0"/>
              <a:t>           </a:t>
            </a:r>
            <a:r>
              <a:rPr lang="en-US" altLang="en-US" sz="1800" b="1" dirty="0"/>
              <a:t>group by </a:t>
            </a:r>
            <a:r>
              <a:rPr lang="en-US" altLang="en-US" sz="1800" i="1" dirty="0" err="1"/>
              <a:t>dept_name</a:t>
            </a:r>
            <a:r>
              <a:rPr lang="en-US" altLang="en-US" sz="1800" dirty="0"/>
              <a:t>)</a:t>
            </a:r>
            <a:br>
              <a:rPr lang="en-US" altLang="en-US" sz="1800" dirty="0"/>
            </a:br>
            <a:r>
              <a:rPr lang="en-US" altLang="en-US" sz="1800" b="1" dirty="0"/>
              <a:t>where </a:t>
            </a:r>
            <a:r>
              <a:rPr lang="en-US" altLang="en-US" sz="1800" i="1" dirty="0" err="1"/>
              <a:t>avg_salary</a:t>
            </a:r>
            <a:r>
              <a:rPr lang="en-US" altLang="en-US" sz="1800" i="1" dirty="0"/>
              <a:t> </a:t>
            </a:r>
            <a:r>
              <a:rPr lang="en-US" altLang="en-US" sz="1800" dirty="0"/>
              <a:t>&gt; 42000;</a:t>
            </a:r>
          </a:p>
          <a:p>
            <a:pPr>
              <a:tabLst>
                <a:tab pos="1146175" algn="l"/>
                <a:tab pos="1608138" algn="l"/>
                <a:tab pos="1711325" algn="l"/>
              </a:tabLst>
            </a:pPr>
            <a:r>
              <a:rPr lang="en-US" altLang="en-US" sz="1800" dirty="0"/>
              <a:t>Note that we do not need to use the </a:t>
            </a:r>
            <a:r>
              <a:rPr lang="en-US" altLang="en-US" sz="1800" b="1" dirty="0"/>
              <a:t>having </a:t>
            </a:r>
            <a:r>
              <a:rPr lang="en-US" altLang="en-US" sz="1800" dirty="0"/>
              <a:t>clause</a:t>
            </a:r>
          </a:p>
          <a:p>
            <a:pPr>
              <a:tabLst>
                <a:tab pos="1146175" algn="l"/>
                <a:tab pos="1608138" algn="l"/>
                <a:tab pos="1711325" algn="l"/>
              </a:tabLst>
            </a:pPr>
            <a:r>
              <a:rPr lang="en-US" altLang="en-US" sz="1800" dirty="0"/>
              <a:t>Another way to write above query</a:t>
            </a:r>
          </a:p>
          <a:p>
            <a:pPr lvl="1">
              <a:buFont typeface="Monotype Sorts" pitchFamily="2" charset="2"/>
              <a:buNone/>
              <a:tabLst>
                <a:tab pos="1146175" algn="l"/>
                <a:tab pos="1608138" algn="l"/>
                <a:tab pos="1711325" algn="l"/>
              </a:tabLst>
            </a:pPr>
            <a:r>
              <a:rPr lang="en-US" altLang="en-US" sz="1800" b="1" dirty="0"/>
              <a:t>    select </a:t>
            </a:r>
            <a:r>
              <a:rPr lang="en-US" altLang="en-US" sz="1800" i="1" dirty="0" err="1"/>
              <a:t>dept_name</a:t>
            </a:r>
            <a:r>
              <a:rPr lang="en-US" altLang="en-US" sz="1800" dirty="0"/>
              <a:t>, </a:t>
            </a:r>
            <a:r>
              <a:rPr lang="en-US" altLang="en-US" sz="1800" i="1" dirty="0" err="1"/>
              <a:t>avg_salary</a:t>
            </a:r>
            <a:br>
              <a:rPr lang="en-US" altLang="en-US" sz="1800" i="1" dirty="0"/>
            </a:br>
            <a:r>
              <a:rPr lang="en-US" altLang="en-US" sz="1800" b="1" dirty="0"/>
              <a:t>from </a:t>
            </a:r>
            <a:r>
              <a:rPr lang="en-US" altLang="en-US" sz="1800" dirty="0"/>
              <a:t>(</a:t>
            </a:r>
            <a:r>
              <a:rPr lang="en-US" altLang="en-US" sz="1800" b="1" dirty="0"/>
              <a:t>select </a:t>
            </a:r>
            <a:r>
              <a:rPr lang="en-US" altLang="en-US" sz="1800" i="1" dirty="0" err="1"/>
              <a:t>dept_name</a:t>
            </a:r>
            <a:r>
              <a:rPr lang="en-US" altLang="en-US" sz="1800" dirty="0"/>
              <a:t>, </a:t>
            </a:r>
            <a:r>
              <a:rPr lang="en-US" altLang="en-US" sz="1800" b="1" dirty="0"/>
              <a:t>avg </a:t>
            </a:r>
            <a:r>
              <a:rPr lang="en-US" altLang="en-US" sz="1800" dirty="0"/>
              <a:t>(</a:t>
            </a:r>
            <a:r>
              <a:rPr lang="en-US" altLang="en-US" sz="1800" i="1" dirty="0"/>
              <a:t>salary</a:t>
            </a:r>
            <a:r>
              <a:rPr lang="en-US" altLang="en-US" sz="1800" dirty="0"/>
              <a:t>) </a:t>
            </a:r>
            <a:br>
              <a:rPr lang="en-US" altLang="en-US" sz="1800" i="1" dirty="0"/>
            </a:br>
            <a:r>
              <a:rPr lang="en-US" altLang="en-US" sz="1800" i="1" dirty="0"/>
              <a:t>           </a:t>
            </a:r>
            <a:r>
              <a:rPr lang="en-US" altLang="en-US" sz="1800" b="1" dirty="0"/>
              <a:t>from </a:t>
            </a:r>
            <a:r>
              <a:rPr lang="en-US" altLang="en-US" sz="1800" i="1" dirty="0"/>
              <a:t>instructor</a:t>
            </a:r>
            <a:br>
              <a:rPr lang="en-US" altLang="en-US" sz="1800" i="1" dirty="0"/>
            </a:br>
            <a:r>
              <a:rPr lang="en-US" altLang="en-US" sz="1800" i="1" dirty="0"/>
              <a:t>           </a:t>
            </a:r>
            <a:r>
              <a:rPr lang="en-US" altLang="en-US" sz="1800" b="1" dirty="0"/>
              <a:t>group by </a:t>
            </a:r>
            <a:r>
              <a:rPr lang="en-US" altLang="en-US" sz="1800" i="1" dirty="0" err="1"/>
              <a:t>dept_name</a:t>
            </a:r>
            <a:r>
              <a:rPr lang="en-US" altLang="en-US" sz="1800" dirty="0"/>
              <a:t>) </a:t>
            </a:r>
            <a:r>
              <a:rPr lang="en-US" altLang="en-US" sz="1800" b="1" dirty="0"/>
              <a:t>as </a:t>
            </a:r>
            <a:r>
              <a:rPr lang="en-US" altLang="en-US" sz="1800" i="1" dirty="0" err="1"/>
              <a:t>dept_avg</a:t>
            </a:r>
            <a:r>
              <a:rPr lang="en-US" altLang="en-US" sz="1800" i="1" dirty="0"/>
              <a:t> </a:t>
            </a:r>
            <a:r>
              <a:rPr lang="en-US" altLang="en-US" sz="1800" dirty="0"/>
              <a:t>(</a:t>
            </a:r>
            <a:r>
              <a:rPr lang="en-US" altLang="en-US" sz="1800" i="1" dirty="0" err="1"/>
              <a:t>dept_name</a:t>
            </a:r>
            <a:r>
              <a:rPr lang="en-US" altLang="en-US" sz="1800" dirty="0"/>
              <a:t>, </a:t>
            </a:r>
            <a:r>
              <a:rPr lang="en-US" altLang="en-US" sz="1800" i="1" dirty="0" err="1"/>
              <a:t>avg_salary</a:t>
            </a:r>
            <a:r>
              <a:rPr lang="en-US" altLang="en-US" sz="1800" dirty="0"/>
              <a:t>)</a:t>
            </a:r>
          </a:p>
          <a:p>
            <a:pPr lvl="1">
              <a:buFont typeface="Monotype Sorts" pitchFamily="2" charset="2"/>
              <a:buNone/>
              <a:tabLst>
                <a:tab pos="1146175" algn="l"/>
                <a:tab pos="1608138" algn="l"/>
                <a:tab pos="1711325" algn="l"/>
              </a:tabLst>
            </a:pPr>
            <a:r>
              <a:rPr lang="en-US" altLang="en-US" sz="1800" b="1" dirty="0"/>
              <a:t>    where </a:t>
            </a:r>
            <a:r>
              <a:rPr lang="en-US" altLang="en-US" sz="1800" i="1" dirty="0" err="1"/>
              <a:t>avg_salary</a:t>
            </a:r>
            <a:r>
              <a:rPr lang="en-US" altLang="en-US" sz="1800" i="1" dirty="0"/>
              <a:t> </a:t>
            </a:r>
            <a:r>
              <a:rPr lang="en-US" altLang="en-US" sz="1800" dirty="0"/>
              <a:t>&gt; 42000;</a:t>
            </a:r>
          </a:p>
          <a:p>
            <a:pPr>
              <a:tabLst>
                <a:tab pos="1146175" algn="l"/>
                <a:tab pos="1608138" algn="l"/>
                <a:tab pos="1711325" algn="l"/>
              </a:tabLst>
            </a:pPr>
            <a:endParaRPr lang="en-US" altLang="en-US" sz="1800" dirty="0"/>
          </a:p>
          <a:p>
            <a:pPr>
              <a:buFont typeface="Monotype Sorts" pitchFamily="2" charset="2"/>
              <a:buNone/>
              <a:tabLst>
                <a:tab pos="1146175" algn="l"/>
                <a:tab pos="1608138" algn="l"/>
                <a:tab pos="1711325" algn="l"/>
              </a:tabLst>
            </a:pPr>
            <a:endParaRPr lang="en-US" altLang="en-US" sz="1800" dirty="0"/>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a:extLst>
              <a:ext uri="{FF2B5EF4-FFF2-40B4-BE49-F238E27FC236}">
                <a16:creationId xmlns:a16="http://schemas.microsoft.com/office/drawing/2014/main" id="{5730F4FF-EC57-4FDF-8E28-7CC82D5E83E1}"/>
              </a:ext>
            </a:extLst>
          </p:cNvPr>
          <p:cNvSpPr>
            <a:spLocks noGrp="1" noChangeArrowheads="1"/>
          </p:cNvSpPr>
          <p:nvPr>
            <p:ph type="title"/>
          </p:nvPr>
        </p:nvSpPr>
        <p:spPr>
          <a:xfrm>
            <a:off x="533400" y="27164"/>
            <a:ext cx="8229600" cy="831850"/>
          </a:xfrm>
        </p:spPr>
        <p:txBody>
          <a:bodyPr/>
          <a:lstStyle/>
          <a:p>
            <a:pPr>
              <a:defRPr/>
            </a:pPr>
            <a:r>
              <a:rPr lang="en-US" dirty="0">
                <a:solidFill>
                  <a:schemeClr val="bg1"/>
                </a:solidFill>
              </a:rPr>
              <a:t>With Clause</a:t>
            </a:r>
          </a:p>
        </p:txBody>
      </p:sp>
      <p:sp>
        <p:nvSpPr>
          <p:cNvPr id="58371" name="Rectangle 3">
            <a:extLst>
              <a:ext uri="{FF2B5EF4-FFF2-40B4-BE49-F238E27FC236}">
                <a16:creationId xmlns:a16="http://schemas.microsoft.com/office/drawing/2014/main" id="{2DC073E5-225D-47C1-8319-04266FD804AC}"/>
              </a:ext>
            </a:extLst>
          </p:cNvPr>
          <p:cNvSpPr>
            <a:spLocks noGrp="1" noChangeArrowheads="1"/>
          </p:cNvSpPr>
          <p:nvPr>
            <p:ph type="body" idx="1"/>
          </p:nvPr>
        </p:nvSpPr>
        <p:spPr>
          <a:xfrm>
            <a:off x="739775" y="1106488"/>
            <a:ext cx="7421563" cy="4903787"/>
          </a:xfrm>
        </p:spPr>
        <p:txBody>
          <a:bodyPr/>
          <a:lstStyle/>
          <a:p>
            <a:r>
              <a:rPr lang="en-US" altLang="en-US" sz="2200" dirty="0"/>
              <a:t>The </a:t>
            </a:r>
            <a:r>
              <a:rPr lang="en-US" altLang="en-US" sz="2200" b="1" dirty="0">
                <a:solidFill>
                  <a:srgbClr val="000099"/>
                </a:solidFill>
              </a:rPr>
              <a:t>with</a:t>
            </a:r>
            <a:r>
              <a:rPr lang="en-US" altLang="en-US" sz="2200" dirty="0"/>
              <a:t> clause provides a way of defining a temporary relation whose definition is available only to the query in which the </a:t>
            </a:r>
            <a:r>
              <a:rPr lang="en-US" altLang="en-US" sz="2200" b="1" dirty="0"/>
              <a:t>with</a:t>
            </a:r>
            <a:r>
              <a:rPr lang="en-US" altLang="en-US" sz="2200" b="1" dirty="0">
                <a:solidFill>
                  <a:schemeClr val="tx2"/>
                </a:solidFill>
              </a:rPr>
              <a:t> </a:t>
            </a:r>
            <a:r>
              <a:rPr lang="en-US" altLang="en-US" sz="2200" dirty="0"/>
              <a:t>clause occurs. </a:t>
            </a:r>
          </a:p>
          <a:p>
            <a:r>
              <a:rPr lang="en-US" altLang="en-US" sz="2200" dirty="0"/>
              <a:t>Find all departments with the maximum budget </a:t>
            </a:r>
            <a:br>
              <a:rPr lang="en-US" altLang="en-US" sz="2200" dirty="0"/>
            </a:br>
            <a:br>
              <a:rPr lang="en-US" altLang="en-US" sz="2200" b="1" dirty="0"/>
            </a:br>
            <a:r>
              <a:rPr lang="en-US" altLang="en-US" sz="2200" b="1" dirty="0"/>
              <a:t>     with </a:t>
            </a:r>
            <a:r>
              <a:rPr lang="en-US" altLang="en-US" sz="2200" i="1" dirty="0" err="1"/>
              <a:t>max_budget</a:t>
            </a:r>
            <a:r>
              <a:rPr lang="en-US" altLang="en-US" sz="2200" i="1" dirty="0"/>
              <a:t> </a:t>
            </a:r>
            <a:r>
              <a:rPr lang="en-US" altLang="en-US" sz="2200" dirty="0"/>
              <a:t>(</a:t>
            </a:r>
            <a:r>
              <a:rPr lang="en-US" altLang="en-US" sz="2200" i="1" dirty="0"/>
              <a:t>value</a:t>
            </a:r>
            <a:r>
              <a:rPr lang="en-US" altLang="en-US" sz="2200" dirty="0"/>
              <a:t>) </a:t>
            </a:r>
            <a:r>
              <a:rPr lang="en-US" altLang="en-US" sz="2200" b="1" dirty="0"/>
              <a:t>as </a:t>
            </a:r>
            <a:br>
              <a:rPr lang="en-US" altLang="en-US" sz="2200" b="1" dirty="0"/>
            </a:br>
            <a:r>
              <a:rPr lang="en-US" altLang="en-US" sz="2200" b="1" dirty="0"/>
              <a:t>             </a:t>
            </a:r>
            <a:r>
              <a:rPr lang="en-US" altLang="en-US" sz="2200" dirty="0"/>
              <a:t>(</a:t>
            </a:r>
            <a:r>
              <a:rPr lang="en-US" altLang="en-US" sz="2200" b="1" dirty="0"/>
              <a:t>select max</a:t>
            </a:r>
            <a:r>
              <a:rPr lang="en-US" altLang="en-US" sz="2200" dirty="0"/>
              <a:t>(</a:t>
            </a:r>
            <a:r>
              <a:rPr lang="en-US" altLang="en-US" sz="2200" i="1" dirty="0"/>
              <a:t>budget</a:t>
            </a:r>
            <a:r>
              <a:rPr lang="en-US" altLang="en-US" sz="2200" dirty="0"/>
              <a:t>)</a:t>
            </a:r>
            <a:br>
              <a:rPr lang="en-US" altLang="en-US" sz="2200" dirty="0"/>
            </a:br>
            <a:r>
              <a:rPr lang="en-US" altLang="en-US" sz="2200" dirty="0"/>
              <a:t>              </a:t>
            </a:r>
            <a:r>
              <a:rPr lang="en-US" altLang="en-US" sz="2200" b="1" dirty="0"/>
              <a:t>from </a:t>
            </a:r>
            <a:r>
              <a:rPr lang="en-US" altLang="en-US" sz="2200" i="1" dirty="0"/>
              <a:t>department</a:t>
            </a:r>
            <a:r>
              <a:rPr lang="en-US" altLang="en-US" sz="2200" dirty="0"/>
              <a:t>)</a:t>
            </a:r>
            <a:br>
              <a:rPr lang="en-US" altLang="en-US" sz="2200" dirty="0"/>
            </a:br>
            <a:r>
              <a:rPr lang="en-US" altLang="en-US" sz="2200" dirty="0"/>
              <a:t>     </a:t>
            </a:r>
            <a:r>
              <a:rPr lang="en-US" altLang="en-US" sz="2200" b="1" dirty="0"/>
              <a:t>select </a:t>
            </a:r>
            <a:r>
              <a:rPr lang="en-US" altLang="en-US" sz="2200" i="1" dirty="0"/>
              <a:t>department.name</a:t>
            </a:r>
            <a:br>
              <a:rPr lang="en-US" altLang="en-US" sz="2200" i="1" dirty="0"/>
            </a:br>
            <a:r>
              <a:rPr lang="en-US" altLang="en-US" sz="2200" i="1" dirty="0"/>
              <a:t>     </a:t>
            </a:r>
            <a:r>
              <a:rPr lang="en-US" altLang="en-US" sz="2200" b="1" dirty="0"/>
              <a:t>from </a:t>
            </a:r>
            <a:r>
              <a:rPr lang="en-US" altLang="en-US" sz="2200" i="1" dirty="0"/>
              <a:t>department</a:t>
            </a:r>
            <a:r>
              <a:rPr lang="en-US" altLang="en-US" sz="2200" dirty="0"/>
              <a:t>, </a:t>
            </a:r>
            <a:r>
              <a:rPr lang="en-US" altLang="en-US" sz="2200" i="1" dirty="0" err="1"/>
              <a:t>max_budget</a:t>
            </a:r>
            <a:br>
              <a:rPr lang="en-US" altLang="en-US" sz="2200" i="1" dirty="0"/>
            </a:br>
            <a:r>
              <a:rPr lang="en-US" altLang="en-US" sz="2200" i="1" dirty="0"/>
              <a:t>     </a:t>
            </a:r>
            <a:r>
              <a:rPr lang="en-US" altLang="en-US" sz="2200" b="1" dirty="0"/>
              <a:t>where </a:t>
            </a:r>
            <a:r>
              <a:rPr lang="en-US" altLang="en-US" sz="2200" i="1" dirty="0" err="1"/>
              <a:t>department</a:t>
            </a:r>
            <a:r>
              <a:rPr lang="en-US" altLang="en-US" sz="2200" dirty="0" err="1"/>
              <a:t>.</a:t>
            </a:r>
            <a:r>
              <a:rPr lang="en-US" altLang="en-US" sz="2200" i="1" dirty="0" err="1"/>
              <a:t>budget</a:t>
            </a:r>
            <a:r>
              <a:rPr lang="en-US" altLang="en-US" sz="2200" i="1" dirty="0"/>
              <a:t> </a:t>
            </a:r>
            <a:r>
              <a:rPr lang="en-US" altLang="en-US" sz="2200" dirty="0"/>
              <a:t>= </a:t>
            </a:r>
            <a:r>
              <a:rPr lang="en-US" altLang="en-US" sz="2200" i="1" dirty="0" err="1"/>
              <a:t>max_budget.value</a:t>
            </a:r>
            <a:r>
              <a:rPr lang="en-US" altLang="en-US" sz="2200" dirty="0"/>
              <a:t>;</a:t>
            </a:r>
          </a:p>
        </p:txBody>
      </p:sp>
    </p:spTree>
  </p:cSld>
  <p:clrMapOvr>
    <a:masterClrMapping/>
  </p:clrMapOvr>
  <p:transition/>
</p:sld>
</file>

<file path=ppt/theme/theme1.xml><?xml version="1.0" encoding="utf-8"?>
<a:theme xmlns:a="http://schemas.openxmlformats.org/drawingml/2006/main" name="1_Presentation_MC_HR_141004">
  <a:themeElements>
    <a:clrScheme name="1_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Presentation_MC_HR_141004">
      <a:majorFont>
        <a:latin typeface="Times New Roman"/>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esentation_MC_HR_14100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Presentation_MC_HR_14100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Presentation_MC_HR_14100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Presentation_MC_HR_14100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Presentation_MC_HR_14100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Presentation_MC_HR_14100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6" ma:contentTypeDescription="Create a new document." ma:contentTypeScope="" ma:versionID="5719a6b2db1bf99c457280624dcbc0c7">
  <xsd:schema xmlns:xsd="http://www.w3.org/2001/XMLSchema" xmlns:xs="http://www.w3.org/2001/XMLSchema" xmlns:p="http://schemas.microsoft.com/office/2006/metadata/properties" xmlns:ns2="cf86998d-6c59-4edf-8766-84e7bf90ae28" targetNamespace="http://schemas.microsoft.com/office/2006/metadata/properties" ma:root="true" ma:fieldsID="efeaa22e7f7e1f82b156801268dcb72d" ns2:_="">
    <xsd:import namespace="cf86998d-6c59-4edf-8766-84e7bf90ae2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105424-A439-494E-872F-75416AD8E833}"/>
</file>

<file path=customXml/itemProps2.xml><?xml version="1.0" encoding="utf-8"?>
<ds:datastoreItem xmlns:ds="http://schemas.openxmlformats.org/officeDocument/2006/customXml" ds:itemID="{BD1305EF-62AA-4E99-8BF2-4FD079A58902}"/>
</file>

<file path=customXml/itemProps3.xml><?xml version="1.0" encoding="utf-8"?>
<ds:datastoreItem xmlns:ds="http://schemas.openxmlformats.org/officeDocument/2006/customXml" ds:itemID="{F07304C3-3FE3-484E-90FE-A8833DEB2D4D}"/>
</file>

<file path=docProps/app.xml><?xml version="1.0" encoding="utf-8"?>
<Properties xmlns="http://schemas.openxmlformats.org/officeDocument/2006/extended-properties" xmlns:vt="http://schemas.openxmlformats.org/officeDocument/2006/docPropsVTypes">
  <Template/>
  <TotalTime>2081</TotalTime>
  <Words>7967</Words>
  <Application>Microsoft Office PowerPoint</Application>
  <PresentationFormat>On-screen Show (4:3)</PresentationFormat>
  <Paragraphs>954</Paragraphs>
  <Slides>111</Slides>
  <Notes>64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111</vt:i4>
      </vt:variant>
    </vt:vector>
  </HeadingPairs>
  <TitlesOfParts>
    <vt:vector size="125" baseType="lpstr">
      <vt:lpstr>Arial</vt:lpstr>
      <vt:lpstr>Avant Garde</vt:lpstr>
      <vt:lpstr>AvantGarde</vt:lpstr>
      <vt:lpstr>Bradley Hand ITC</vt:lpstr>
      <vt:lpstr>Century Gothic</vt:lpstr>
      <vt:lpstr>Helvetica</vt:lpstr>
      <vt:lpstr>Monotype Sorts</vt:lpstr>
      <vt:lpstr>Palatino Linotype</vt:lpstr>
      <vt:lpstr>Symbol</vt:lpstr>
      <vt:lpstr>Times New Roman</vt:lpstr>
      <vt:lpstr>Wingdings</vt:lpstr>
      <vt:lpstr>1_Presentation_MC_HR_141004</vt:lpstr>
      <vt:lpstr>Document</vt:lpstr>
      <vt:lpstr>Equation</vt:lpstr>
      <vt:lpstr>Data Base Management System   Unit -2</vt:lpstr>
      <vt:lpstr>Relational Model</vt:lpstr>
      <vt:lpstr>Components of Relational Model</vt:lpstr>
      <vt:lpstr>Relation Example</vt:lpstr>
      <vt:lpstr>NULL value</vt:lpstr>
      <vt:lpstr>Why Constraints?</vt:lpstr>
      <vt:lpstr>Domain Constraints  </vt:lpstr>
      <vt:lpstr>Key Constraints</vt:lpstr>
      <vt:lpstr>Keys</vt:lpstr>
      <vt:lpstr>PowerPoint Presentation</vt:lpstr>
      <vt:lpstr>Referential Integrity Constraints</vt:lpstr>
      <vt:lpstr>PowerPoint Presentation</vt:lpstr>
      <vt:lpstr>PowerPoint Presentation</vt:lpstr>
      <vt:lpstr>PowerPoint Presentation</vt:lpstr>
      <vt:lpstr>PowerPoint Presentation</vt:lpstr>
      <vt:lpstr>PowerPoint Presentation</vt:lpstr>
      <vt:lpstr>PowerPoint Presentation</vt:lpstr>
      <vt:lpstr>Union , Intersection , Difference -</vt:lpstr>
      <vt:lpstr>PowerPoint Presentation</vt:lpstr>
      <vt:lpstr>Selection s</vt:lpstr>
      <vt:lpstr>PowerPoint Presentation</vt:lpstr>
      <vt:lpstr>Projection </vt:lpstr>
      <vt:lpstr>PowerPoint Presentation</vt:lpstr>
      <vt:lpstr>Cartesian Product: </vt:lpstr>
      <vt:lpstr>PowerPoint Presentation</vt:lpstr>
      <vt:lpstr>Join</vt:lpstr>
      <vt:lpstr>Theta-Join</vt:lpstr>
      <vt:lpstr>Theta-Join</vt:lpstr>
      <vt:lpstr>Equi-Join</vt:lpstr>
      <vt:lpstr>Natural-Join</vt:lpstr>
      <vt:lpstr>PowerPoint Presentation</vt:lpstr>
      <vt:lpstr>Outer Joins</vt:lpstr>
      <vt:lpstr>Left Outer Join</vt:lpstr>
      <vt:lpstr>Right Outer Join </vt:lpstr>
      <vt:lpstr>Full Outer Join </vt:lpstr>
      <vt:lpstr>PowerPoint Presentation</vt:lpstr>
      <vt:lpstr>PowerPoint Presentation</vt:lpstr>
      <vt:lpstr> Joins Revised</vt:lpstr>
      <vt:lpstr>Combining Different Operations</vt:lpstr>
      <vt:lpstr>Example 1</vt:lpstr>
      <vt:lpstr>Example 1(cont)</vt:lpstr>
      <vt:lpstr>Division Operator</vt:lpstr>
      <vt:lpstr>Division Example</vt:lpstr>
      <vt:lpstr>Example 1 </vt:lpstr>
      <vt:lpstr>Example 1 cont… </vt:lpstr>
      <vt:lpstr>Example 2</vt:lpstr>
      <vt:lpstr>Example 3</vt:lpstr>
      <vt:lpstr>Example 3 cont..</vt:lpstr>
      <vt:lpstr>Example 3 cont..</vt:lpstr>
      <vt:lpstr>PowerPoint Presentation</vt:lpstr>
      <vt:lpstr>PowerPoint Presentation</vt:lpstr>
      <vt:lpstr>Outline</vt:lpstr>
      <vt:lpstr>History</vt:lpstr>
      <vt:lpstr>Data Definition Language</vt:lpstr>
      <vt:lpstr>Domain Types in SQL</vt:lpstr>
      <vt:lpstr>Create Table Construct</vt:lpstr>
      <vt:lpstr>Integrity Constraints in Create Table</vt:lpstr>
      <vt:lpstr>And a Few More Relation Definitions</vt:lpstr>
      <vt:lpstr>And more still</vt:lpstr>
      <vt:lpstr>Updates to tables</vt:lpstr>
      <vt:lpstr>Basic Query Structure </vt:lpstr>
      <vt:lpstr>The select Clause</vt:lpstr>
      <vt:lpstr>The select Clause (Cont.)</vt:lpstr>
      <vt:lpstr>The select Clause (Cont.)</vt:lpstr>
      <vt:lpstr>The select Clause (Cont.)</vt:lpstr>
      <vt:lpstr>The where Clause</vt:lpstr>
      <vt:lpstr>The from Clause</vt:lpstr>
      <vt:lpstr>Cartesian Product</vt:lpstr>
      <vt:lpstr>Examples</vt:lpstr>
      <vt:lpstr>The Rename Operation</vt:lpstr>
      <vt:lpstr>Self Join Example</vt:lpstr>
      <vt:lpstr>String Operations</vt:lpstr>
      <vt:lpstr>String Operations (Cont.)</vt:lpstr>
      <vt:lpstr>Ordering the Display of Tuples</vt:lpstr>
      <vt:lpstr>Where Clause Predicates</vt:lpstr>
      <vt:lpstr>Set Operations</vt:lpstr>
      <vt:lpstr>Set Operations (Cont.)</vt:lpstr>
      <vt:lpstr>Set Operations (Cont.)</vt:lpstr>
      <vt:lpstr>Null Values</vt:lpstr>
      <vt:lpstr>Aggregate Functions</vt:lpstr>
      <vt:lpstr>Aggregate Functions (Cont.)</vt:lpstr>
      <vt:lpstr>Aggregate Functions – Group By</vt:lpstr>
      <vt:lpstr>Aggregation (Cont.)</vt:lpstr>
      <vt:lpstr>Aggregate Functions – Having Clause</vt:lpstr>
      <vt:lpstr>Null Values and Aggregates</vt:lpstr>
      <vt:lpstr>Nested Subqueries</vt:lpstr>
      <vt:lpstr>Subqueries in the Where Clause</vt:lpstr>
      <vt:lpstr>Subqueries in the Where Clause</vt:lpstr>
      <vt:lpstr>Set Membership </vt:lpstr>
      <vt:lpstr>Set Membership (Cont.)</vt:lpstr>
      <vt:lpstr>Set Comparison – “some” Clause</vt:lpstr>
      <vt:lpstr>Set Comparison – “all” Clause</vt:lpstr>
      <vt:lpstr>Test for Empty Relations</vt:lpstr>
      <vt:lpstr>Use of “exists” Clause</vt:lpstr>
      <vt:lpstr>Use of “not exists” Clause</vt:lpstr>
      <vt:lpstr>Test for Absence of Duplicate Tuples</vt:lpstr>
      <vt:lpstr>Subqueries in the From Clause</vt:lpstr>
      <vt:lpstr>Subqueries in the From Clause</vt:lpstr>
      <vt:lpstr>With Clause</vt:lpstr>
      <vt:lpstr>Complex Queries using With Clause</vt:lpstr>
      <vt:lpstr>Subqueries in the Select Clause</vt:lpstr>
      <vt:lpstr>Scalar Subquery</vt:lpstr>
      <vt:lpstr>Modification of the Database</vt:lpstr>
      <vt:lpstr>Deletion</vt:lpstr>
      <vt:lpstr>Deletion (Cont.)</vt:lpstr>
      <vt:lpstr>Insertion</vt:lpstr>
      <vt:lpstr>Insertion (Cont.)</vt:lpstr>
      <vt:lpstr>Updates</vt:lpstr>
      <vt:lpstr>Case Statement for Conditional Updates</vt:lpstr>
      <vt:lpstr>Updates with Scalar Subqueries</vt:lpstr>
      <vt:lpstr>PowerPoint Presentation</vt:lpstr>
    </vt:vector>
  </TitlesOfParts>
  <Company>Dr.Singhal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dc:title>
  <dc:creator>Dr.Singhal</dc:creator>
  <cp:lastModifiedBy>Nitish Pathak</cp:lastModifiedBy>
  <cp:revision>255</cp:revision>
  <dcterms:created xsi:type="dcterms:W3CDTF">2010-08-24T21:24:50Z</dcterms:created>
  <dcterms:modified xsi:type="dcterms:W3CDTF">2021-03-10T08:35:03Z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