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handoutMasterIdLst>
    <p:handoutMasterId r:id="rId91"/>
  </p:handoutMasterIdLst>
  <p:sldIdLst>
    <p:sldId id="259" r:id="rId2"/>
    <p:sldId id="336" r:id="rId3"/>
    <p:sldId id="321" r:id="rId4"/>
    <p:sldId id="323" r:id="rId5"/>
    <p:sldId id="324" r:id="rId6"/>
    <p:sldId id="326" r:id="rId7"/>
    <p:sldId id="327" r:id="rId8"/>
    <p:sldId id="328" r:id="rId9"/>
    <p:sldId id="329" r:id="rId10"/>
    <p:sldId id="330" r:id="rId11"/>
    <p:sldId id="437" r:id="rId12"/>
    <p:sldId id="333" r:id="rId13"/>
    <p:sldId id="335" r:id="rId14"/>
    <p:sldId id="426" r:id="rId15"/>
    <p:sldId id="427" r:id="rId16"/>
    <p:sldId id="337" r:id="rId17"/>
    <p:sldId id="340" r:id="rId18"/>
    <p:sldId id="342" r:id="rId19"/>
    <p:sldId id="343" r:id="rId20"/>
    <p:sldId id="346" r:id="rId21"/>
    <p:sldId id="344" r:id="rId22"/>
    <p:sldId id="345" r:id="rId23"/>
    <p:sldId id="347" r:id="rId24"/>
    <p:sldId id="351" r:id="rId25"/>
    <p:sldId id="352" r:id="rId26"/>
    <p:sldId id="415" r:id="rId27"/>
    <p:sldId id="418" r:id="rId28"/>
    <p:sldId id="353" r:id="rId29"/>
    <p:sldId id="416" r:id="rId30"/>
    <p:sldId id="417" r:id="rId31"/>
    <p:sldId id="354" r:id="rId32"/>
    <p:sldId id="355" r:id="rId33"/>
    <p:sldId id="419" r:id="rId34"/>
    <p:sldId id="420" r:id="rId35"/>
    <p:sldId id="421" r:id="rId36"/>
    <p:sldId id="357" r:id="rId37"/>
    <p:sldId id="356" r:id="rId38"/>
    <p:sldId id="358" r:id="rId39"/>
    <p:sldId id="360" r:id="rId40"/>
    <p:sldId id="431" r:id="rId41"/>
    <p:sldId id="433" r:id="rId42"/>
    <p:sldId id="428" r:id="rId43"/>
    <p:sldId id="429" r:id="rId44"/>
    <p:sldId id="430" r:id="rId45"/>
    <p:sldId id="361" r:id="rId46"/>
    <p:sldId id="362" r:id="rId47"/>
    <p:sldId id="434" r:id="rId48"/>
    <p:sldId id="435" r:id="rId49"/>
    <p:sldId id="365" r:id="rId50"/>
    <p:sldId id="367" r:id="rId51"/>
    <p:sldId id="368" r:id="rId52"/>
    <p:sldId id="371" r:id="rId53"/>
    <p:sldId id="448" r:id="rId54"/>
    <p:sldId id="376" r:id="rId55"/>
    <p:sldId id="379" r:id="rId56"/>
    <p:sldId id="380" r:id="rId57"/>
    <p:sldId id="378" r:id="rId58"/>
    <p:sldId id="422" r:id="rId59"/>
    <p:sldId id="423" r:id="rId60"/>
    <p:sldId id="424" r:id="rId61"/>
    <p:sldId id="449" r:id="rId62"/>
    <p:sldId id="451" r:id="rId63"/>
    <p:sldId id="297" r:id="rId64"/>
    <p:sldId id="310" r:id="rId65"/>
    <p:sldId id="309" r:id="rId66"/>
    <p:sldId id="308" r:id="rId67"/>
    <p:sldId id="332" r:id="rId68"/>
    <p:sldId id="311" r:id="rId69"/>
    <p:sldId id="307" r:id="rId70"/>
    <p:sldId id="299" r:id="rId71"/>
    <p:sldId id="300" r:id="rId72"/>
    <p:sldId id="301" r:id="rId73"/>
    <p:sldId id="302" r:id="rId74"/>
    <p:sldId id="303" r:id="rId75"/>
    <p:sldId id="304" r:id="rId76"/>
    <p:sldId id="305" r:id="rId77"/>
    <p:sldId id="258" r:id="rId78"/>
    <p:sldId id="450" r:id="rId79"/>
    <p:sldId id="260" r:id="rId80"/>
    <p:sldId id="261" r:id="rId81"/>
    <p:sldId id="262" r:id="rId82"/>
    <p:sldId id="263" r:id="rId83"/>
    <p:sldId id="264" r:id="rId84"/>
    <p:sldId id="265" r:id="rId85"/>
    <p:sldId id="334" r:id="rId86"/>
    <p:sldId id="452" r:id="rId87"/>
    <p:sldId id="453" r:id="rId88"/>
    <p:sldId id="425"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34"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AF9B2B2-DBA1-469F-891F-D54A3A26349F}" type="slidenum">
              <a:rPr lang="en-US"/>
              <a:pPr/>
              <a:t>4</a:t>
            </a:fld>
            <a:endParaRPr lang="en-US"/>
          </a:p>
        </p:txBody>
      </p:sp>
      <p:sp>
        <p:nvSpPr>
          <p:cNvPr id="735234" name="Rectangle 2"/>
          <p:cNvSpPr>
            <a:spLocks noGrp="1" noRot="1" noChangeAspect="1" noChangeArrowheads="1" noTextEdit="1"/>
          </p:cNvSpPr>
          <p:nvPr>
            <p:ph type="sldImg"/>
          </p:nvPr>
        </p:nvSpPr>
        <p:spPr>
          <a:xfrm>
            <a:off x="1160463" y="690563"/>
            <a:ext cx="4484687" cy="3363912"/>
          </a:xfrm>
          <a:ln cap="flat"/>
        </p:spPr>
      </p:sp>
      <p:sp>
        <p:nvSpPr>
          <p:cNvPr id="73523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BB6859CD-FDDB-4C43-AA7E-0769808CCD95}" type="slidenum">
              <a:rPr lang="en-US"/>
              <a:pPr/>
              <a:t>42</a:t>
            </a:fld>
            <a:endParaRPr lang="en-US"/>
          </a:p>
        </p:txBody>
      </p:sp>
      <p:sp>
        <p:nvSpPr>
          <p:cNvPr id="757762"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3"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16</a:t>
            </a:r>
          </a:p>
        </p:txBody>
      </p:sp>
      <p:sp>
        <p:nvSpPr>
          <p:cNvPr id="757764"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7765"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6" name="Rectangle 6"/>
          <p:cNvSpPr>
            <a:spLocks noGrp="1" noRot="1" noChangeAspect="1" noChangeArrowheads="1" noTextEdit="1"/>
          </p:cNvSpPr>
          <p:nvPr>
            <p:ph type="sldImg"/>
          </p:nvPr>
        </p:nvSpPr>
        <p:spPr>
          <a:xfrm>
            <a:off x="1152525" y="693738"/>
            <a:ext cx="4552950" cy="3416300"/>
          </a:xfrm>
          <a:ln cap="flat"/>
        </p:spPr>
      </p:sp>
      <p:sp>
        <p:nvSpPr>
          <p:cNvPr id="75776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C133B1-2F9D-482D-8E31-ACF6941FA29B}" type="slidenum">
              <a:rPr lang="en-US"/>
              <a:pPr/>
              <a:t>43</a:t>
            </a:fld>
            <a:endParaRPr lang="en-US"/>
          </a:p>
        </p:txBody>
      </p:sp>
      <p:sp>
        <p:nvSpPr>
          <p:cNvPr id="759810"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1"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17</a:t>
            </a:r>
          </a:p>
        </p:txBody>
      </p:sp>
      <p:sp>
        <p:nvSpPr>
          <p:cNvPr id="759812"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9813"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4" name="Rectangle 6"/>
          <p:cNvSpPr>
            <a:spLocks noGrp="1" noRot="1" noChangeAspect="1" noChangeArrowheads="1" noTextEdit="1"/>
          </p:cNvSpPr>
          <p:nvPr>
            <p:ph type="sldImg"/>
          </p:nvPr>
        </p:nvSpPr>
        <p:spPr>
          <a:xfrm>
            <a:off x="1152525" y="693738"/>
            <a:ext cx="4552950" cy="3416300"/>
          </a:xfrm>
          <a:ln cap="flat"/>
        </p:spPr>
      </p:sp>
      <p:sp>
        <p:nvSpPr>
          <p:cNvPr id="75981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0467E5-C1E4-4C41-A3BB-E09C86628F0A}" type="slidenum">
              <a:rPr lang="en-US"/>
              <a:pPr/>
              <a:t>6</a:t>
            </a:fld>
            <a:endParaRPr lang="en-US"/>
          </a:p>
        </p:txBody>
      </p:sp>
      <p:sp>
        <p:nvSpPr>
          <p:cNvPr id="740354" name="Rectangle 2"/>
          <p:cNvSpPr>
            <a:spLocks noGrp="1" noRot="1" noChangeAspect="1" noChangeArrowheads="1" noTextEdit="1"/>
          </p:cNvSpPr>
          <p:nvPr>
            <p:ph type="sldImg"/>
          </p:nvPr>
        </p:nvSpPr>
        <p:spPr>
          <a:xfrm>
            <a:off x="1722438" y="1111250"/>
            <a:ext cx="3360737" cy="2522538"/>
          </a:xfrm>
          <a:ln cap="flat"/>
        </p:spPr>
      </p:sp>
      <p:sp>
        <p:nvSpPr>
          <p:cNvPr id="74035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2A5D99-4BEE-4D95-AAB0-DD505FE454EC}" type="slidenum">
              <a:rPr lang="en-US"/>
              <a:pPr/>
              <a:t>7</a:t>
            </a:fld>
            <a:endParaRPr lang="en-US"/>
          </a:p>
        </p:txBody>
      </p:sp>
      <p:sp>
        <p:nvSpPr>
          <p:cNvPr id="756738" name="Rectangle 2"/>
          <p:cNvSpPr>
            <a:spLocks noGrp="1" noRot="1" noChangeAspect="1" noChangeArrowheads="1" noTextEdit="1"/>
          </p:cNvSpPr>
          <p:nvPr>
            <p:ph type="sldImg"/>
          </p:nvPr>
        </p:nvSpPr>
        <p:spPr>
          <a:xfrm>
            <a:off x="1722438" y="1111250"/>
            <a:ext cx="3360737" cy="2522538"/>
          </a:xfrm>
          <a:ln cap="flat"/>
        </p:spPr>
      </p:sp>
      <p:sp>
        <p:nvSpPr>
          <p:cNvPr id="756739"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B3FE-0763-40F1-A472-D9BA48975FF0}" type="slidenum">
              <a:rPr lang="en-US"/>
              <a:pPr/>
              <a:t>8</a:t>
            </a:fld>
            <a:endParaRPr lang="en-US"/>
          </a:p>
        </p:txBody>
      </p:sp>
      <p:sp>
        <p:nvSpPr>
          <p:cNvPr id="742402" name="Rectangle 2"/>
          <p:cNvSpPr>
            <a:spLocks noGrp="1" noRot="1" noChangeAspect="1" noChangeArrowheads="1" noTextEdit="1"/>
          </p:cNvSpPr>
          <p:nvPr>
            <p:ph type="sldImg"/>
          </p:nvPr>
        </p:nvSpPr>
        <p:spPr>
          <a:xfrm>
            <a:off x="1722438" y="1111250"/>
            <a:ext cx="3360737" cy="2522538"/>
          </a:xfrm>
          <a:ln cap="flat"/>
        </p:spPr>
      </p:sp>
      <p:sp>
        <p:nvSpPr>
          <p:cNvPr id="742403"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E3E0C0F-D802-44BB-AB99-60EB0AA16D91}" type="slidenum">
              <a:rPr lang="en-US"/>
              <a:pPr/>
              <a:t>9</a:t>
            </a:fld>
            <a:endParaRPr lang="en-US"/>
          </a:p>
        </p:txBody>
      </p:sp>
      <p:sp>
        <p:nvSpPr>
          <p:cNvPr id="758786" name="Rectangle 2"/>
          <p:cNvSpPr>
            <a:spLocks noGrp="1" noRot="1" noChangeAspect="1" noChangeArrowheads="1" noTextEdit="1"/>
          </p:cNvSpPr>
          <p:nvPr>
            <p:ph type="sldImg"/>
          </p:nvPr>
        </p:nvSpPr>
        <p:spPr>
          <a:xfrm>
            <a:off x="1722438" y="1111250"/>
            <a:ext cx="3360737" cy="2522538"/>
          </a:xfrm>
          <a:ln cap="flat"/>
        </p:spPr>
      </p:sp>
      <p:sp>
        <p:nvSpPr>
          <p:cNvPr id="758787"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651BA454-3505-4FA3-BD11-3E9F8D18434A}" type="slidenum">
              <a:rPr lang="en-US"/>
              <a:pPr/>
              <a:t>14</a:t>
            </a:fld>
            <a:endParaRPr lang="en-US"/>
          </a:p>
        </p:txBody>
      </p:sp>
      <p:sp>
        <p:nvSpPr>
          <p:cNvPr id="753666"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67"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53668"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3669"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70" name="Rectangle 6"/>
          <p:cNvSpPr>
            <a:spLocks noGrp="1" noRot="1" noChangeAspect="1" noChangeArrowheads="1" noTextEdit="1"/>
          </p:cNvSpPr>
          <p:nvPr>
            <p:ph type="sldImg"/>
          </p:nvPr>
        </p:nvSpPr>
        <p:spPr>
          <a:xfrm>
            <a:off x="1152525" y="693738"/>
            <a:ext cx="4552950" cy="3416300"/>
          </a:xfrm>
          <a:ln cap="flat"/>
        </p:spPr>
      </p:sp>
      <p:sp>
        <p:nvSpPr>
          <p:cNvPr id="753671"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4F53562-72E6-4983-B4A7-8F73403DE794}" type="slidenum">
              <a:rPr lang="en-US"/>
              <a:pPr/>
              <a:t>15</a:t>
            </a:fld>
            <a:endParaRPr lang="en-US"/>
          </a:p>
        </p:txBody>
      </p:sp>
      <p:sp>
        <p:nvSpPr>
          <p:cNvPr id="787458"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59"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87460"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87461"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62" name="Rectangle 6"/>
          <p:cNvSpPr>
            <a:spLocks noGrp="1" noRot="1" noChangeAspect="1" noChangeArrowheads="1" noTextEdit="1"/>
          </p:cNvSpPr>
          <p:nvPr>
            <p:ph type="sldImg"/>
          </p:nvPr>
        </p:nvSpPr>
        <p:spPr>
          <a:xfrm>
            <a:off x="1152525" y="693738"/>
            <a:ext cx="4552950" cy="3416300"/>
          </a:xfrm>
          <a:ln cap="flat"/>
        </p:spPr>
      </p:sp>
      <p:sp>
        <p:nvSpPr>
          <p:cNvPr id="787463"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20810"/>
            <a:ext cx="9144000" cy="437184"/>
            <a:chOff x="0" y="4071"/>
            <a:chExt cx="5760" cy="249"/>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344" y="4071"/>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dirty="0">
                  <a:solidFill>
                    <a:schemeClr val="bg1"/>
                  </a:solidFill>
                  <a:cs typeface="+mn-cs"/>
                </a:rPr>
                <a:t> </a:t>
              </a:r>
              <a:r>
                <a:rPr lang="en-US" sz="800" b="1" u="sng" dirty="0">
                  <a:solidFill>
                    <a:schemeClr val="bg1"/>
                  </a:solidFill>
                  <a:cs typeface="+mn-cs"/>
                </a:rPr>
                <a:t>U3.</a:t>
              </a:r>
              <a:fld id="{D1CA6461-0EEA-4FB6-9A09-2E56E18B55A0}" type="slidenum">
                <a:rPr lang="en-US" sz="800" b="1" u="sng" smtClean="0">
                  <a:solidFill>
                    <a:schemeClr val="bg1"/>
                  </a:solidFill>
                  <a:cs typeface="+mn-cs"/>
                </a:rPr>
                <a:pPr algn="ctr" eaLnBrk="0" hangingPunct="0">
                  <a:spcBef>
                    <a:spcPct val="50000"/>
                  </a:spcBef>
                  <a:defRPr/>
                </a:pPr>
                <a:t>‹#›</a:t>
              </a:fld>
              <a:endParaRPr lang="en-US" sz="800" b="1" u="sng" dirty="0">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25528E15-EE41-4268-9E62-F503CF4B6FEC}"/>
              </a:ext>
            </a:extLst>
          </p:cNvPr>
          <p:cNvPicPr>
            <a:picLocks noChangeAspect="1"/>
          </p:cNvPicPr>
          <p:nvPr userDrawn="1"/>
        </p:nvPicPr>
        <p:blipFill>
          <a:blip r:embed="rId2"/>
          <a:stretch>
            <a:fillRect/>
          </a:stretch>
        </p:blipFill>
        <p:spPr>
          <a:xfrm>
            <a:off x="3429000" y="190501"/>
            <a:ext cx="1511939" cy="984184"/>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r>
              <a:rPr lang="en-US"/>
              <a:t>Partha Sarathi Goswami</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B24640DA-BC88-4C3D-81DD-7B36512E4DB9}"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48ADE836-2782-4DE9-8252-E287D32F466E}"/>
              </a:ext>
            </a:extLst>
          </p:cNvPr>
          <p:cNvSpPr>
            <a:spLocks noGrp="1"/>
          </p:cNvSpPr>
          <p:nvPr>
            <p:ph type="dt" sz="half" idx="10"/>
          </p:nvPr>
        </p:nvSpPr>
        <p:spPr/>
        <p:txBody>
          <a:bodyPr/>
          <a:lstStyle>
            <a:lvl1pPr>
              <a:defRPr smtClean="0"/>
            </a:lvl1pPr>
          </a:lstStyle>
          <a:p>
            <a:pPr>
              <a:defRPr/>
            </a:pPr>
            <a:r>
              <a:rPr lang="en-US"/>
              <a:t>Bordoloi and Bock</a:t>
            </a:r>
            <a:endParaRPr lang="en-US">
              <a:solidFill>
                <a:schemeClr val="tx1"/>
              </a:solidFill>
              <a:effectLst/>
            </a:endParaRPr>
          </a:p>
        </p:txBody>
      </p:sp>
      <p:sp>
        <p:nvSpPr>
          <p:cNvPr id="5" name="Footer Placeholder 4">
            <a:extLst>
              <a:ext uri="{FF2B5EF4-FFF2-40B4-BE49-F238E27FC236}">
                <a16:creationId xmlns:a16="http://schemas.microsoft.com/office/drawing/2014/main" id="{0FE930DE-F39E-4147-A5C9-EC26CFA75C31}"/>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id="{92E20F41-49E4-45A2-B9CD-BF9262953F8F}"/>
              </a:ext>
            </a:extLst>
          </p:cNvPr>
          <p:cNvSpPr>
            <a:spLocks noGrp="1"/>
          </p:cNvSpPr>
          <p:nvPr>
            <p:ph type="sldNum" sz="quarter" idx="12"/>
          </p:nvPr>
        </p:nvSpPr>
        <p:spPr/>
        <p:txBody>
          <a:bodyPr/>
          <a:lstStyle>
            <a:lvl1pPr>
              <a:defRPr/>
            </a:lvl1pPr>
          </a:lstStyle>
          <a:p>
            <a:fld id="{19858975-19B0-47B3-ADAF-8A22F24F4D38}" type="slidenum">
              <a:rPr lang="en-US" altLang="en-US"/>
              <a:pPr/>
              <a:t>‹#›</a:t>
            </a:fld>
            <a:endParaRPr lang="en-US" altLang="en-US"/>
          </a:p>
        </p:txBody>
      </p:sp>
    </p:spTree>
    <p:extLst>
      <p:ext uri="{BB962C8B-B14F-4D97-AF65-F5344CB8AC3E}">
        <p14:creationId xmlns:p14="http://schemas.microsoft.com/office/powerpoint/2010/main" val="8218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32FA3009-1FA7-4935-9D00-5D579FC27759}"/>
              </a:ext>
            </a:extLst>
          </p:cNvPr>
          <p:cNvPicPr>
            <a:picLocks noChangeAspect="1"/>
          </p:cNvPicPr>
          <p:nvPr userDrawn="1"/>
        </p:nvPicPr>
        <p:blipFill>
          <a:blip r:embed="rId16"/>
          <a:stretch>
            <a:fillRect/>
          </a:stretch>
        </p:blipFill>
        <p:spPr>
          <a:xfrm>
            <a:off x="-16514" y="6511"/>
            <a:ext cx="1511939" cy="695004"/>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8"/>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9"/>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20"/>
        </a:buBlip>
        <a:defRPr sz="1600">
          <a:solidFill>
            <a:schemeClr val="tx1"/>
          </a:solidFill>
          <a:latin typeface="+mn-lt"/>
          <a:cs typeface="+mn-cs"/>
        </a:defRPr>
      </a:lvl5pPr>
      <a:lvl6pPr marL="2514600" indent="-228600" algn="l" rtl="0" fontAlgn="base">
        <a:spcBef>
          <a:spcPct val="20000"/>
        </a:spcBef>
        <a:spcAft>
          <a:spcPct val="0"/>
        </a:spcAft>
        <a:buBlip>
          <a:blip r:embed="rId20"/>
        </a:buBlip>
        <a:defRPr sz="1600">
          <a:solidFill>
            <a:schemeClr val="tx1"/>
          </a:solidFill>
          <a:latin typeface="+mn-lt"/>
          <a:cs typeface="+mn-cs"/>
        </a:defRPr>
      </a:lvl6pPr>
      <a:lvl7pPr marL="2971800" indent="-228600" algn="l" rtl="0" fontAlgn="base">
        <a:spcBef>
          <a:spcPct val="20000"/>
        </a:spcBef>
        <a:spcAft>
          <a:spcPct val="0"/>
        </a:spcAft>
        <a:buBlip>
          <a:blip r:embed="rId20"/>
        </a:buBlip>
        <a:defRPr sz="1600">
          <a:solidFill>
            <a:schemeClr val="tx1"/>
          </a:solidFill>
          <a:latin typeface="+mn-lt"/>
          <a:cs typeface="+mn-cs"/>
        </a:defRPr>
      </a:lvl7pPr>
      <a:lvl8pPr marL="3429000" indent="-228600" algn="l" rtl="0" fontAlgn="base">
        <a:spcBef>
          <a:spcPct val="20000"/>
        </a:spcBef>
        <a:spcAft>
          <a:spcPct val="0"/>
        </a:spcAft>
        <a:buBlip>
          <a:blip r:embed="rId20"/>
        </a:buBlip>
        <a:defRPr sz="1600">
          <a:solidFill>
            <a:schemeClr val="tx1"/>
          </a:solidFill>
          <a:latin typeface="+mn-lt"/>
          <a:cs typeface="+mn-cs"/>
        </a:defRPr>
      </a:lvl8pPr>
      <a:lvl9pPr marL="3886200" indent="-228600" algn="l" rtl="0" fontAlgn="base">
        <a:spcBef>
          <a:spcPct val="20000"/>
        </a:spcBef>
        <a:spcAft>
          <a:spcPct val="0"/>
        </a:spcAft>
        <a:buBlip>
          <a:blip r:embed="rId20"/>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computernotes.com/images/agent_company_product_table.jp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computernotes.com/images/decompose%20into%20three%20projection.jp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dirty="0">
                <a:solidFill>
                  <a:srgbClr val="FFFF00"/>
                </a:solidFill>
              </a:rPr>
              <a:t>More Rules Derived from AAs</a:t>
            </a:r>
          </a:p>
        </p:txBody>
      </p:sp>
      <p:sp>
        <p:nvSpPr>
          <p:cNvPr id="759811" name="Rectangle 3"/>
          <p:cNvSpPr>
            <a:spLocks noGrp="1" noChangeArrowheads="1"/>
          </p:cNvSpPr>
          <p:nvPr>
            <p:ph type="body" idx="1"/>
          </p:nvPr>
        </p:nvSpPr>
        <p:spPr>
          <a:xfrm>
            <a:off x="457200" y="1143000"/>
            <a:ext cx="8128000" cy="4648200"/>
          </a:xfrm>
          <a:noFill/>
          <a:ln/>
        </p:spPr>
        <p:txBody>
          <a:bodyPr lIns="92075" tIns="46038" rIns="92075" bIns="46038"/>
          <a:lstStyle/>
          <a:p>
            <a:r>
              <a:rPr lang="en-US" sz="2800" dirty="0">
                <a:latin typeface="Times New Roman" pitchFamily="18" charset="0"/>
              </a:rPr>
              <a:t>Union Rule( or </a:t>
            </a:r>
            <a:r>
              <a:rPr lang="en-US" sz="2800" dirty="0" err="1">
                <a:latin typeface="Times New Roman" pitchFamily="18" charset="0"/>
              </a:rPr>
              <a:t>additivity</a:t>
            </a:r>
            <a:r>
              <a:rPr lang="en-US" sz="2800" dirty="0">
                <a:latin typeface="Times New Roman" pitchFamily="18" charset="0"/>
              </a:rPr>
              <a:t>):</a:t>
            </a:r>
          </a:p>
          <a:p>
            <a:pPr lvl="1"/>
            <a:r>
              <a:rPr lang="en-US" dirty="0">
                <a:latin typeface="Times New Roman" pitchFamily="18" charset="0"/>
              </a:rPr>
              <a:t>If X</a:t>
            </a:r>
            <a:r>
              <a:rPr lang="en-US" dirty="0">
                <a:latin typeface="Times New Roman" pitchFamily="18" charset="0"/>
                <a:sym typeface="Wingdings" pitchFamily="2" charset="2"/>
              </a:rPr>
              <a:t></a:t>
            </a:r>
            <a:r>
              <a:rPr lang="en-US" dirty="0">
                <a:latin typeface="Times New Roman" pitchFamily="18" charset="0"/>
              </a:rPr>
              <a:t>Y, X</a:t>
            </a:r>
            <a:r>
              <a:rPr lang="en-US" dirty="0">
                <a:latin typeface="Times New Roman" pitchFamily="18" charset="0"/>
                <a:sym typeface="Wingdings" pitchFamily="2" charset="2"/>
              </a:rPr>
              <a:t></a:t>
            </a:r>
            <a:r>
              <a:rPr lang="en-US" dirty="0">
                <a:latin typeface="Times New Roman" pitchFamily="18" charset="0"/>
              </a:rPr>
              <a:t>Z, then X</a:t>
            </a:r>
            <a:r>
              <a:rPr lang="en-US" dirty="0">
                <a:latin typeface="Times New Roman" pitchFamily="18" charset="0"/>
                <a:sym typeface="Wingdings" pitchFamily="2" charset="2"/>
              </a:rPr>
              <a:t></a:t>
            </a:r>
            <a:r>
              <a:rPr lang="en-US" dirty="0">
                <a:latin typeface="Times New Roman" pitchFamily="18" charset="0"/>
              </a:rPr>
              <a:t>YZ</a:t>
            </a:r>
          </a:p>
          <a:p>
            <a:endParaRPr lang="en-US" dirty="0">
              <a:latin typeface="Times New Roman" pitchFamily="18" charset="0"/>
            </a:endParaRPr>
          </a:p>
          <a:p>
            <a:r>
              <a:rPr lang="en-US" sz="2800" dirty="0" err="1">
                <a:latin typeface="Times New Roman" pitchFamily="18" charset="0"/>
              </a:rPr>
              <a:t>Projectivity</a:t>
            </a:r>
            <a:endParaRPr lang="en-US" sz="2800" dirty="0">
              <a:latin typeface="Times New Roman" pitchFamily="18" charset="0"/>
            </a:endParaRPr>
          </a:p>
          <a:p>
            <a:pPr lvl="1"/>
            <a:r>
              <a:rPr lang="en-US" sz="2400" dirty="0">
                <a:latin typeface="Times New Roman" pitchFamily="18" charset="0"/>
              </a:rPr>
              <a:t>If  X</a:t>
            </a:r>
            <a:r>
              <a:rPr lang="en-US" sz="2400" dirty="0">
                <a:latin typeface="Times New Roman" pitchFamily="18" charset="0"/>
                <a:sym typeface="Wingdings" pitchFamily="2" charset="2"/>
              </a:rPr>
              <a:t>YZ, then XY and XZ</a:t>
            </a:r>
            <a:endParaRPr lang="en-US" sz="2400" dirty="0">
              <a:latin typeface="Times New Roman" pitchFamily="18" charset="0"/>
            </a:endParaRPr>
          </a:p>
          <a:p>
            <a:pPr lvl="1">
              <a:buNone/>
            </a:pPr>
            <a:endParaRPr lang="en-US" sz="2400" dirty="0">
              <a:latin typeface="Times New Roman" pitchFamily="18" charset="0"/>
            </a:endParaRPr>
          </a:p>
          <a:p>
            <a:r>
              <a:rPr lang="en-US" sz="2800" dirty="0">
                <a:latin typeface="Times New Roman" pitchFamily="18" charset="0"/>
              </a:rPr>
              <a:t>Pseudo-Transitivity Rule:</a:t>
            </a:r>
          </a:p>
          <a:p>
            <a:pPr lvl="1"/>
            <a:r>
              <a:rPr lang="en-US" sz="2400" dirty="0">
                <a:latin typeface="Times New Roman" pitchFamily="18" charset="0"/>
              </a:rPr>
              <a:t>If X</a:t>
            </a:r>
            <a:r>
              <a:rPr lang="en-US" sz="2400" dirty="0">
                <a:latin typeface="Times New Roman" pitchFamily="18" charset="0"/>
                <a:sym typeface="Wingdings" pitchFamily="2" charset="2"/>
              </a:rPr>
              <a:t></a:t>
            </a:r>
            <a:r>
              <a:rPr lang="en-US" sz="2400" dirty="0">
                <a:latin typeface="Times New Roman" pitchFamily="18" charset="0"/>
              </a:rPr>
              <a:t>Y, WY</a:t>
            </a:r>
            <a:r>
              <a:rPr lang="en-US" sz="2400" dirty="0">
                <a:latin typeface="Times New Roman" pitchFamily="18" charset="0"/>
                <a:sym typeface="Wingdings" pitchFamily="2" charset="2"/>
              </a:rPr>
              <a:t></a:t>
            </a:r>
            <a:r>
              <a:rPr lang="en-US" sz="2400" dirty="0">
                <a:latin typeface="Times New Roman" pitchFamily="18" charset="0"/>
              </a:rPr>
              <a:t>Z, then WX</a:t>
            </a:r>
            <a:r>
              <a:rPr lang="en-US" sz="2400" dirty="0">
                <a:latin typeface="Times New Roman" pitchFamily="18" charset="0"/>
                <a:sym typeface="Wingdings" pitchFamily="2" charset="2"/>
              </a:rPr>
              <a:t></a:t>
            </a:r>
            <a:r>
              <a:rPr lang="en-US" sz="2400" dirty="0">
                <a:latin typeface="Times New Roman" pitchFamily="18" charset="0"/>
              </a:rPr>
              <a:t>Z</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srgbClr val="FFFF00"/>
                </a:solidFill>
              </a:rPr>
              <a:t>Algo</a:t>
            </a:r>
            <a:r>
              <a:rPr lang="en-US" sz="3200" b="1" dirty="0">
                <a:solidFill>
                  <a:srgbClr val="FFFF00"/>
                </a:solidFill>
              </a:rPr>
              <a:t> to find closure</a:t>
            </a:r>
          </a:p>
        </p:txBody>
      </p:sp>
      <p:sp>
        <p:nvSpPr>
          <p:cNvPr id="3" name="Content Placeholder 2"/>
          <p:cNvSpPr>
            <a:spLocks noGrp="1"/>
          </p:cNvSpPr>
          <p:nvPr>
            <p:ph idx="1"/>
          </p:nvPr>
        </p:nvSpPr>
        <p:spPr/>
        <p:txBody>
          <a:bodyPr/>
          <a:lstStyle/>
          <a:p>
            <a:pPr>
              <a:buNone/>
            </a:pPr>
            <a:r>
              <a:rPr lang="en-US" sz="2000" dirty="0">
                <a:latin typeface="+mj-lt"/>
              </a:rPr>
              <a:t>To find the closure X+ of X under FDs in F</a:t>
            </a:r>
          </a:p>
          <a:p>
            <a:pPr>
              <a:buNone/>
            </a:pPr>
            <a:r>
              <a:rPr lang="en-US" sz="2000" dirty="0">
                <a:latin typeface="+mj-lt"/>
              </a:rPr>
              <a:t>	X+ = X        (initialize X+ with X)</a:t>
            </a:r>
          </a:p>
          <a:p>
            <a:pPr>
              <a:buNone/>
            </a:pPr>
            <a:r>
              <a:rPr lang="en-US" sz="2000" dirty="0">
                <a:latin typeface="+mj-lt"/>
              </a:rPr>
              <a:t>	Change = true</a:t>
            </a:r>
          </a:p>
          <a:p>
            <a:pPr>
              <a:buNone/>
            </a:pPr>
            <a:r>
              <a:rPr lang="en-US" sz="2000" dirty="0">
                <a:latin typeface="+mj-lt"/>
              </a:rPr>
              <a:t>	While change do</a:t>
            </a:r>
          </a:p>
          <a:p>
            <a:pPr>
              <a:buNone/>
            </a:pPr>
            <a:r>
              <a:rPr lang="en-US" sz="2000" dirty="0">
                <a:latin typeface="+mj-lt"/>
              </a:rPr>
              <a:t>		Begin</a:t>
            </a:r>
          </a:p>
          <a:p>
            <a:pPr>
              <a:buNone/>
            </a:pPr>
            <a:r>
              <a:rPr lang="en-US" sz="2000" dirty="0">
                <a:latin typeface="+mj-lt"/>
              </a:rPr>
              <a:t>			Change = false</a:t>
            </a:r>
          </a:p>
          <a:p>
            <a:pPr>
              <a:buNone/>
            </a:pPr>
            <a:r>
              <a:rPr lang="en-US" sz="2000" dirty="0">
                <a:latin typeface="+mj-lt"/>
              </a:rPr>
              <a:t>			For each FD  W </a:t>
            </a:r>
            <a:r>
              <a:rPr lang="en-US" sz="2000" dirty="0">
                <a:latin typeface="+mj-lt"/>
                <a:sym typeface="Wingdings" pitchFamily="2" charset="2"/>
              </a:rPr>
              <a:t> Z in F do</a:t>
            </a:r>
          </a:p>
          <a:p>
            <a:pPr>
              <a:buNone/>
            </a:pPr>
            <a:r>
              <a:rPr lang="en-US" sz="2000" dirty="0">
                <a:latin typeface="+mj-lt"/>
                <a:sym typeface="Wingdings" pitchFamily="2" charset="2"/>
              </a:rPr>
              <a:t>				Begin</a:t>
            </a:r>
          </a:p>
          <a:p>
            <a:pPr>
              <a:buNone/>
            </a:pPr>
            <a:r>
              <a:rPr lang="en-US" sz="2000" dirty="0">
                <a:latin typeface="+mj-lt"/>
                <a:sym typeface="Wingdings" pitchFamily="2" charset="2"/>
              </a:rPr>
              <a:t>				If W C X+ then</a:t>
            </a:r>
          </a:p>
          <a:p>
            <a:pPr>
              <a:buNone/>
            </a:pPr>
            <a:r>
              <a:rPr lang="en-US" sz="2000" dirty="0">
                <a:latin typeface="+mj-lt"/>
                <a:sym typeface="Wingdings" pitchFamily="2" charset="2"/>
              </a:rPr>
              <a:t>					X+ = X+ U Z</a:t>
            </a:r>
          </a:p>
          <a:p>
            <a:pPr>
              <a:buNone/>
            </a:pPr>
            <a:r>
              <a:rPr lang="en-US" sz="2000" dirty="0">
                <a:latin typeface="+mj-lt"/>
                <a:sym typeface="Wingdings" pitchFamily="2" charset="2"/>
              </a:rPr>
              <a:t>					Change= true</a:t>
            </a:r>
          </a:p>
          <a:p>
            <a:pPr>
              <a:buNone/>
            </a:pPr>
            <a:r>
              <a:rPr lang="en-US" sz="2000" dirty="0">
                <a:latin typeface="+mj-lt"/>
                <a:sym typeface="Wingdings" pitchFamily="2" charset="2"/>
              </a:rPr>
              <a:t>				End if	</a:t>
            </a:r>
          </a:p>
          <a:p>
            <a:pPr>
              <a:buNone/>
            </a:pPr>
            <a:r>
              <a:rPr lang="en-US" sz="2000" dirty="0">
                <a:latin typeface="+mj-lt"/>
                <a:sym typeface="Wingdings" pitchFamily="2" charset="2"/>
              </a:rPr>
              <a:t>			End</a:t>
            </a:r>
          </a:p>
          <a:p>
            <a:pPr>
              <a:buNone/>
            </a:pPr>
            <a:r>
              <a:rPr lang="en-US" sz="2000">
                <a:latin typeface="+mj-lt"/>
                <a:sym typeface="Wingdings" pitchFamily="2" charset="2"/>
              </a:rPr>
              <a:t>		End</a:t>
            </a:r>
            <a:endParaRPr lang="en-US" sz="2000" dirty="0">
              <a:latin typeface="+mj-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rPr>
              <a:t>“</a:t>
            </a:r>
            <a:r>
              <a:rPr lang="en-US" dirty="0" err="1">
                <a:solidFill>
                  <a:srgbClr val="FFFF00"/>
                </a:solidFill>
              </a:rPr>
              <a:t>Superkey</a:t>
            </a:r>
            <a:r>
              <a:rPr lang="en-US" dirty="0">
                <a:solidFill>
                  <a:srgbClr val="FFFF00"/>
                </a:solidFill>
              </a:rPr>
              <a:t>”</a:t>
            </a:r>
          </a:p>
        </p:txBody>
      </p:sp>
      <p:sp>
        <p:nvSpPr>
          <p:cNvPr id="764931" name="Rectangle 3"/>
          <p:cNvSpPr>
            <a:spLocks noGrp="1" noChangeArrowheads="1"/>
          </p:cNvSpPr>
          <p:nvPr>
            <p:ph type="body" idx="1"/>
          </p:nvPr>
        </p:nvSpPr>
        <p:spPr>
          <a:xfrm>
            <a:off x="533400" y="1371600"/>
            <a:ext cx="8128000" cy="4648200"/>
          </a:xfrm>
          <a:noFill/>
          <a:ln/>
        </p:spPr>
        <p:txBody>
          <a:bodyPr lIns="92075" tIns="46038" rIns="92075" bIns="46038"/>
          <a:lstStyle/>
          <a:p>
            <a:r>
              <a:rPr lang="en-US" sz="2800" dirty="0">
                <a:latin typeface="Times New Roman" pitchFamily="18" charset="0"/>
              </a:rPr>
              <a:t>Using FDs, we can formally define </a:t>
            </a:r>
            <a:r>
              <a:rPr lang="en-US" sz="2800" dirty="0" err="1">
                <a:latin typeface="Times New Roman" pitchFamily="18" charset="0"/>
              </a:rPr>
              <a:t>superkeys</a:t>
            </a:r>
            <a:r>
              <a:rPr lang="en-US" sz="2800" dirty="0">
                <a:latin typeface="Times New Roman" pitchFamily="18" charset="0"/>
              </a:rPr>
              <a:t>.</a:t>
            </a:r>
          </a:p>
          <a:p>
            <a:r>
              <a:rPr lang="en-US" sz="2800" dirty="0">
                <a:latin typeface="Times New Roman" pitchFamily="18" charset="0"/>
              </a:rPr>
              <a:t>Given:</a:t>
            </a:r>
          </a:p>
          <a:p>
            <a:pPr lvl="1"/>
            <a:r>
              <a:rPr lang="en-US" sz="2400" dirty="0">
                <a:latin typeface="Times New Roman" pitchFamily="18" charset="0"/>
              </a:rPr>
              <a:t>R(A1, A2, …,An): a relation</a:t>
            </a:r>
          </a:p>
          <a:p>
            <a:pPr lvl="1"/>
            <a:r>
              <a:rPr lang="en-US" sz="2400" dirty="0">
                <a:latin typeface="Times New Roman" pitchFamily="18" charset="0"/>
              </a:rPr>
              <a:t>X: a subset of {A1, A2, …An}</a:t>
            </a:r>
          </a:p>
          <a:p>
            <a:pPr lvl="1"/>
            <a:r>
              <a:rPr lang="en-US" sz="2400" dirty="0">
                <a:latin typeface="Times New Roman" pitchFamily="18" charset="0"/>
              </a:rPr>
              <a:t>F: a set of FDs on R</a:t>
            </a:r>
          </a:p>
          <a:p>
            <a:r>
              <a:rPr lang="en-US" sz="2800" dirty="0">
                <a:latin typeface="Times New Roman" pitchFamily="18" charset="0"/>
              </a:rPr>
              <a:t>X is a </a:t>
            </a:r>
            <a:r>
              <a:rPr lang="en-US" sz="2800" i="1" dirty="0" err="1">
                <a:solidFill>
                  <a:schemeClr val="tx2"/>
                </a:solidFill>
                <a:latin typeface="Times New Roman" pitchFamily="18" charset="0"/>
              </a:rPr>
              <a:t>superkey</a:t>
            </a:r>
            <a:r>
              <a:rPr lang="en-US" sz="2800" i="1" dirty="0">
                <a:latin typeface="Times New Roman" pitchFamily="18" charset="0"/>
              </a:rPr>
              <a:t> </a:t>
            </a:r>
            <a:r>
              <a:rPr lang="en-US" sz="2800" dirty="0">
                <a:latin typeface="Times New Roman" pitchFamily="18" charset="0"/>
              </a:rPr>
              <a:t>of R </a:t>
            </a:r>
            <a:r>
              <a:rPr lang="en-US" sz="2800" dirty="0" err="1">
                <a:latin typeface="Times New Roman" pitchFamily="18" charset="0"/>
              </a:rPr>
              <a:t>iff</a:t>
            </a:r>
            <a:r>
              <a:rPr lang="en-US" sz="2800" dirty="0">
                <a:latin typeface="Times New Roman" pitchFamily="18" charset="0"/>
              </a:rPr>
              <a:t> X</a:t>
            </a:r>
            <a:r>
              <a:rPr lang="en-US" sz="2800" dirty="0">
                <a:latin typeface="Times New Roman" pitchFamily="18" charset="0"/>
                <a:sym typeface="Wingdings" pitchFamily="2" charset="2"/>
              </a:rPr>
              <a:t></a:t>
            </a:r>
            <a:r>
              <a:rPr lang="en-US" sz="2800" dirty="0">
                <a:latin typeface="Times New Roman" pitchFamily="18" charset="0"/>
              </a:rPr>
              <a:t>A1,A2, …,An is in </a:t>
            </a:r>
            <a:r>
              <a:rPr lang="en-US" sz="2400" dirty="0">
                <a:latin typeface="Times New Roman" pitchFamily="18" charset="0"/>
              </a:rPr>
              <a:t>F</a:t>
            </a:r>
            <a:r>
              <a:rPr lang="en-US" sz="2400" baseline="30000" dirty="0">
                <a:latin typeface="Times New Roman" pitchFamily="18" charset="0"/>
              </a:rPr>
              <a:t>+</a:t>
            </a:r>
            <a:r>
              <a:rPr lang="en-US" sz="2800" dirty="0">
                <a:latin typeface="Times New Roman" pitchFamily="18" charset="0"/>
              </a:rPr>
              <a:t>.</a:t>
            </a:r>
          </a:p>
          <a:p>
            <a:pPr lvl="1"/>
            <a:r>
              <a:rPr lang="en-US" sz="2400" dirty="0">
                <a:latin typeface="Times New Roman" pitchFamily="18" charset="0"/>
              </a:rPr>
              <a:t>Naïve algorithm to test if X is a </a:t>
            </a:r>
            <a:r>
              <a:rPr lang="en-US" sz="2400" dirty="0" err="1">
                <a:latin typeface="Times New Roman" pitchFamily="18" charset="0"/>
              </a:rPr>
              <a:t>superkey</a:t>
            </a:r>
            <a:r>
              <a:rPr lang="en-US" sz="2400" dirty="0">
                <a:latin typeface="Times New Roman" pitchFamily="18" charset="0"/>
              </a:rPr>
              <a:t>:</a:t>
            </a:r>
          </a:p>
          <a:p>
            <a:pPr lvl="2"/>
            <a:r>
              <a:rPr lang="en-US" sz="1800" dirty="0">
                <a:latin typeface="Times New Roman" pitchFamily="18" charset="0"/>
              </a:rPr>
              <a:t>Compute F</a:t>
            </a:r>
            <a:r>
              <a:rPr lang="en-US" sz="1800" baseline="30000" dirty="0">
                <a:latin typeface="Times New Roman" pitchFamily="18" charset="0"/>
              </a:rPr>
              <a:t>+</a:t>
            </a:r>
            <a:r>
              <a:rPr lang="en-US" sz="1800" dirty="0">
                <a:latin typeface="Times New Roman" pitchFamily="18" charset="0"/>
              </a:rPr>
              <a:t> using AAs</a:t>
            </a:r>
          </a:p>
          <a:p>
            <a:pPr lvl="2"/>
            <a:r>
              <a:rPr lang="en-US" sz="1800" dirty="0">
                <a:latin typeface="Times New Roman" pitchFamily="18" charset="0"/>
              </a:rPr>
              <a:t>If X </a:t>
            </a:r>
            <a:r>
              <a:rPr lang="en-US" sz="1800" dirty="0">
                <a:latin typeface="Times New Roman" pitchFamily="18" charset="0"/>
                <a:sym typeface="Wingdings" pitchFamily="2" charset="2"/>
              </a:rPr>
              <a:t></a:t>
            </a:r>
            <a:r>
              <a:rPr lang="en-US" sz="1800" dirty="0">
                <a:latin typeface="Times New Roman" pitchFamily="18" charset="0"/>
              </a:rPr>
              <a:t>A1,A2,…,An is in F</a:t>
            </a:r>
            <a:r>
              <a:rPr lang="en-US" sz="1800" baseline="30000" dirty="0">
                <a:latin typeface="Times New Roman" pitchFamily="18" charset="0"/>
              </a:rPr>
              <a:t>+</a:t>
            </a:r>
            <a:r>
              <a:rPr lang="en-US" sz="1800" dirty="0">
                <a:latin typeface="Times New Roman" pitchFamily="18" charset="0"/>
              </a:rPr>
              <a:t>, then X is a </a:t>
            </a:r>
            <a:r>
              <a:rPr lang="en-US" sz="1800" dirty="0" err="1">
                <a:latin typeface="Times New Roman" pitchFamily="18" charset="0"/>
              </a:rPr>
              <a:t>superkey</a:t>
            </a:r>
            <a:r>
              <a:rPr lang="en-US" sz="1800" dirty="0">
                <a:latin typeface="Times New Roman" pitchFamily="18" charset="0"/>
              </a:rPr>
              <a:t>.</a:t>
            </a:r>
          </a:p>
          <a:p>
            <a:pPr lvl="1"/>
            <a:r>
              <a:rPr lang="en-US" sz="2400" dirty="0">
                <a:latin typeface="Times New Roman" pitchFamily="18" charset="0"/>
              </a:rPr>
              <a:t>Better algorithm: check if A1,…,An are in X</a:t>
            </a:r>
            <a:r>
              <a:rPr lang="en-US" sz="2400" baseline="30000" dirty="0">
                <a:latin typeface="Times New Roman" pitchFamily="18" charset="0"/>
              </a:rPr>
              <a:t>+</a:t>
            </a:r>
            <a:r>
              <a:rPr lang="en-US" sz="2400" dirty="0">
                <a:latin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609600" y="0"/>
            <a:ext cx="8229600" cy="1143000"/>
          </a:xfrm>
        </p:spPr>
        <p:txBody>
          <a:bodyPr/>
          <a:lstStyle/>
          <a:p>
            <a:r>
              <a:rPr lang="en-US" sz="4000" b="1" dirty="0">
                <a:solidFill>
                  <a:srgbClr val="FFFF00"/>
                </a:solidFill>
              </a:rPr>
              <a:t>Find candidate keys</a:t>
            </a:r>
          </a:p>
        </p:txBody>
      </p:sp>
      <p:sp>
        <p:nvSpPr>
          <p:cNvPr id="774147" name="Rectangle 3"/>
          <p:cNvSpPr>
            <a:spLocks noGrp="1" noChangeArrowheads="1"/>
          </p:cNvSpPr>
          <p:nvPr>
            <p:ph type="body" idx="1"/>
          </p:nvPr>
        </p:nvSpPr>
        <p:spPr>
          <a:xfrm>
            <a:off x="603250" y="1533525"/>
            <a:ext cx="8116888" cy="4829175"/>
          </a:xfrm>
        </p:spPr>
        <p:txBody>
          <a:bodyPr/>
          <a:lstStyle/>
          <a:p>
            <a:r>
              <a:rPr lang="en-US" sz="2000" dirty="0">
                <a:latin typeface="Times New Roman" pitchFamily="18" charset="0"/>
              </a:rPr>
              <a:t>Given a set F of FDs for a relation, how to find the candidate keys?</a:t>
            </a:r>
          </a:p>
          <a:p>
            <a:r>
              <a:rPr lang="en-US" sz="2000" dirty="0">
                <a:latin typeface="Times New Roman" pitchFamily="18" charset="0"/>
              </a:rPr>
              <a:t>One naïve approach: consider each subset X of the relation attribute, and compute X</a:t>
            </a:r>
            <a:r>
              <a:rPr lang="en-US" sz="2000" baseline="30000" dirty="0">
                <a:latin typeface="Times New Roman" pitchFamily="18" charset="0"/>
              </a:rPr>
              <a:t>+</a:t>
            </a:r>
            <a:r>
              <a:rPr lang="en-US" sz="2000" dirty="0">
                <a:latin typeface="Times New Roman" pitchFamily="18" charset="0"/>
              </a:rPr>
              <a:t> to see if it includes every attribute.</a:t>
            </a:r>
          </a:p>
          <a:p>
            <a:r>
              <a:rPr lang="en-US" sz="2000" dirty="0">
                <a:latin typeface="Times New Roman" pitchFamily="18" charset="0"/>
              </a:rPr>
              <a:t>Tricks:</a:t>
            </a:r>
          </a:p>
          <a:p>
            <a:pPr lvl="1"/>
            <a:r>
              <a:rPr lang="en-US" sz="1800" dirty="0">
                <a:latin typeface="Times New Roman" pitchFamily="18" charset="0"/>
              </a:rPr>
              <a:t>If an attribute A does not appear in any RHS in FD, A must be in every candidate key</a:t>
            </a:r>
          </a:p>
          <a:p>
            <a:pPr lvl="1"/>
            <a:r>
              <a:rPr lang="en-US" sz="1800" dirty="0">
                <a:latin typeface="Times New Roman" pitchFamily="18" charset="0"/>
              </a:rPr>
              <a:t>As a consequence, if A must be in every candidate key, and A </a:t>
            </a:r>
            <a:r>
              <a:rPr lang="en-US" sz="1800" dirty="0">
                <a:latin typeface="Times New Roman" pitchFamily="18" charset="0"/>
                <a:sym typeface="Wingdings" pitchFamily="2" charset="2"/>
              </a:rPr>
              <a:t> B is true, then B should not be in any candidate key.</a:t>
            </a:r>
          </a:p>
          <a:p>
            <a:r>
              <a:rPr lang="en-US" sz="2000" dirty="0">
                <a:latin typeface="Times New Roman" pitchFamily="18" charset="0"/>
                <a:sym typeface="Wingdings" pitchFamily="2" charset="2"/>
              </a:rPr>
              <a:t>Example:</a:t>
            </a:r>
          </a:p>
          <a:p>
            <a:pPr lvl="1"/>
            <a:r>
              <a:rPr lang="en-US" sz="1800" dirty="0">
                <a:latin typeface="Times New Roman" pitchFamily="18" charset="0"/>
              </a:rPr>
              <a:t>R(A,B,C,D,E,F,G,H)</a:t>
            </a:r>
          </a:p>
          <a:p>
            <a:pPr lvl="1"/>
            <a:r>
              <a:rPr lang="en-US" sz="2000" dirty="0">
                <a:latin typeface="Times New Roman" pitchFamily="18" charset="0"/>
              </a:rPr>
              <a:t>{A </a:t>
            </a:r>
            <a:r>
              <a:rPr lang="en-US" sz="2000" dirty="0">
                <a:latin typeface="Times New Roman" pitchFamily="18" charset="0"/>
                <a:sym typeface="Wingdings" pitchFamily="2" charset="2"/>
              </a:rPr>
              <a:t></a:t>
            </a:r>
            <a:r>
              <a:rPr lang="en-US" sz="2000" dirty="0">
                <a:latin typeface="Times New Roman" pitchFamily="18" charset="0"/>
              </a:rPr>
              <a:t> B, ACD </a:t>
            </a:r>
            <a:r>
              <a:rPr lang="en-US" sz="2000" dirty="0">
                <a:latin typeface="Times New Roman" pitchFamily="18" charset="0"/>
                <a:sym typeface="Wingdings" pitchFamily="2" charset="2"/>
              </a:rPr>
              <a:t></a:t>
            </a:r>
            <a:r>
              <a:rPr lang="en-US" sz="2000" dirty="0">
                <a:latin typeface="Times New Roman" pitchFamily="18" charset="0"/>
              </a:rPr>
              <a:t> E, EF </a:t>
            </a:r>
            <a:r>
              <a:rPr lang="en-US" sz="2000" dirty="0">
                <a:latin typeface="Times New Roman" pitchFamily="18" charset="0"/>
                <a:sym typeface="Wingdings" pitchFamily="2" charset="2"/>
              </a:rPr>
              <a:t></a:t>
            </a:r>
            <a:r>
              <a:rPr lang="en-US" sz="2000" dirty="0">
                <a:latin typeface="Times New Roman" pitchFamily="18" charset="0"/>
              </a:rPr>
              <a:t> GH}</a:t>
            </a:r>
          </a:p>
          <a:p>
            <a:pPr lvl="1"/>
            <a:r>
              <a:rPr lang="en-US" sz="2000" dirty="0">
                <a:latin typeface="Times New Roman" pitchFamily="18" charset="0"/>
              </a:rPr>
              <a:t>Candidate key: {ACDF}</a:t>
            </a:r>
          </a:p>
          <a:p>
            <a:pPr>
              <a:buFontTx/>
              <a:buNone/>
            </a:pPr>
            <a:endParaRPr lang="en-US" sz="2000" dirty="0">
              <a:latin typeface="Times New Roman" pitchFamily="18" charset="0"/>
            </a:endParaRPr>
          </a:p>
          <a:p>
            <a:pPr lvl="1"/>
            <a:endParaRPr lang="en-US" sz="1800" dirty="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9236EA3C-07A2-4C8C-9281-DD89257998D2}" type="slidenum">
              <a:rPr lang="en-US"/>
              <a:pPr/>
              <a:t>14</a:t>
            </a:fld>
            <a:endParaRPr lang="en-US"/>
          </a:p>
        </p:txBody>
      </p:sp>
      <p:sp>
        <p:nvSpPr>
          <p:cNvPr id="7526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26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2644" name="Rectangle 4"/>
          <p:cNvSpPr>
            <a:spLocks noGrp="1" noChangeArrowheads="1"/>
          </p:cNvSpPr>
          <p:nvPr>
            <p:ph type="title"/>
          </p:nvPr>
        </p:nvSpPr>
        <p:spPr>
          <a:noFill/>
          <a:ln/>
        </p:spPr>
        <p:txBody>
          <a:bodyPr lIns="90488" tIns="44450" rIns="90488" bIns="44450"/>
          <a:lstStyle/>
          <a:p>
            <a:r>
              <a:rPr lang="en-US" sz="3200" b="1" dirty="0">
                <a:solidFill>
                  <a:srgbClr val="FFFF00"/>
                </a:solidFill>
              </a:rPr>
              <a:t>Equivalent FD Sets</a:t>
            </a:r>
          </a:p>
        </p:txBody>
      </p:sp>
      <p:sp>
        <p:nvSpPr>
          <p:cNvPr id="752645" name="Rectangle 5"/>
          <p:cNvSpPr>
            <a:spLocks noGrp="1" noChangeArrowheads="1"/>
          </p:cNvSpPr>
          <p:nvPr>
            <p:ph type="body" idx="1"/>
          </p:nvPr>
        </p:nvSpPr>
        <p:spPr>
          <a:xfrm>
            <a:off x="434975" y="1219200"/>
            <a:ext cx="8709025" cy="5224462"/>
          </a:xfrm>
          <a:noFill/>
          <a:ln/>
        </p:spPr>
        <p:txBody>
          <a:bodyPr lIns="90488" tIns="44450" rIns="90488" bIns="44450"/>
          <a:lstStyle/>
          <a:p>
            <a:pPr>
              <a:buSzPct val="75000"/>
            </a:pPr>
            <a:r>
              <a:rPr lang="en-US" sz="2000" dirty="0">
                <a:latin typeface="Times New Roman" pitchFamily="18" charset="0"/>
              </a:rPr>
              <a:t>Two sets of FDs F and G are equivalent if F</a:t>
            </a:r>
            <a:r>
              <a:rPr lang="en-US" sz="2000" baseline="30000" dirty="0">
                <a:latin typeface="Times New Roman" pitchFamily="18" charset="0"/>
              </a:rPr>
              <a:t>+</a:t>
            </a:r>
            <a:r>
              <a:rPr lang="en-US" sz="2000" dirty="0">
                <a:latin typeface="Times New Roman" pitchFamily="18" charset="0"/>
              </a:rPr>
              <a:t> = </a:t>
            </a:r>
            <a:r>
              <a:rPr lang="en-US" sz="2000" dirty="0" err="1">
                <a:latin typeface="Times New Roman" pitchFamily="18" charset="0"/>
              </a:rPr>
              <a:t>G</a:t>
            </a:r>
            <a:r>
              <a:rPr lang="en-US" sz="2000" baseline="30000" dirty="0" err="1">
                <a:latin typeface="Times New Roman" pitchFamily="18" charset="0"/>
              </a:rPr>
              <a:t>+</a:t>
            </a:r>
            <a:r>
              <a:rPr lang="en-US" sz="2000" dirty="0" err="1">
                <a:latin typeface="Times New Roman" pitchFamily="18" charset="0"/>
              </a:rPr>
              <a:t>,That</a:t>
            </a:r>
            <a:r>
              <a:rPr lang="en-US" sz="2000" dirty="0">
                <a:latin typeface="Times New Roman" pitchFamily="18" charset="0"/>
              </a:rPr>
              <a:t> is:</a:t>
            </a:r>
          </a:p>
          <a:p>
            <a:pPr lvl="1">
              <a:buSzPct val="75000"/>
            </a:pPr>
            <a:r>
              <a:rPr lang="en-US" sz="1800" dirty="0">
                <a:latin typeface="Times New Roman" pitchFamily="18" charset="0"/>
              </a:rPr>
              <a:t>Each FD in F can be implied by G; and </a:t>
            </a:r>
          </a:p>
          <a:p>
            <a:pPr lvl="1">
              <a:buSzPct val="75000"/>
            </a:pPr>
            <a:r>
              <a:rPr lang="en-US" sz="1800" dirty="0">
                <a:latin typeface="Times New Roman" pitchFamily="18" charset="0"/>
              </a:rPr>
              <a:t>Each FD in G can be implied by F</a:t>
            </a:r>
          </a:p>
          <a:p>
            <a:pPr>
              <a:buSzPct val="75000"/>
            </a:pPr>
            <a:r>
              <a:rPr lang="en-US" sz="2000" dirty="0">
                <a:latin typeface="Times New Roman" pitchFamily="18" charset="0"/>
              </a:rPr>
              <a:t>Example:</a:t>
            </a:r>
          </a:p>
          <a:p>
            <a:pPr lvl="1">
              <a:buSzPct val="75000"/>
              <a:buFontTx/>
              <a:buNone/>
            </a:pPr>
            <a:r>
              <a:rPr lang="en-US" sz="1800" dirty="0">
                <a:latin typeface="Times New Roman" pitchFamily="18" charset="0"/>
              </a:rPr>
              <a:t>	F = {A</a:t>
            </a:r>
            <a:r>
              <a:rPr lang="en-US" sz="1800" dirty="0">
                <a:latin typeface="Times New Roman" pitchFamily="18" charset="0"/>
                <a:sym typeface="Wingdings" pitchFamily="2" charset="2"/>
              </a:rPr>
              <a:t>B, BC, ABC}</a:t>
            </a:r>
          </a:p>
          <a:p>
            <a:pPr lvl="1">
              <a:buSzPct val="75000"/>
              <a:buFontTx/>
              <a:buNone/>
            </a:pPr>
            <a:r>
              <a:rPr lang="en-US" sz="1800" dirty="0">
                <a:latin typeface="Times New Roman" pitchFamily="18" charset="0"/>
              </a:rPr>
              <a:t>	G = {A</a:t>
            </a:r>
            <a:r>
              <a:rPr lang="en-US" sz="1800" dirty="0">
                <a:latin typeface="Times New Roman" pitchFamily="18" charset="0"/>
                <a:sym typeface="Wingdings" pitchFamily="2" charset="2"/>
              </a:rPr>
              <a:t>B, BC}		 F and G are equivalent.</a:t>
            </a:r>
            <a:endParaRPr lang="en-US" sz="1800" dirty="0">
              <a:latin typeface="Times New Roman" pitchFamily="18" charset="0"/>
            </a:endParaRPr>
          </a:p>
          <a:p>
            <a:pPr>
              <a:buSzPct val="75000"/>
            </a:pPr>
            <a:r>
              <a:rPr lang="en-US" sz="2000" dirty="0">
                <a:latin typeface="Times New Roman" pitchFamily="18" charset="0"/>
              </a:rPr>
              <a:t>F is </a:t>
            </a:r>
            <a:r>
              <a:rPr lang="en-US" sz="2000" i="1" dirty="0">
                <a:latin typeface="Times New Roman" pitchFamily="18" charset="0"/>
              </a:rPr>
              <a:t>minimal</a:t>
            </a:r>
            <a:r>
              <a:rPr lang="en-US" sz="2000" dirty="0">
                <a:latin typeface="Times New Roman" pitchFamily="18" charset="0"/>
              </a:rPr>
              <a:t> if the following is true. If any of the following operation is done, the resulting FD set will </a:t>
            </a:r>
            <a:r>
              <a:rPr lang="en-US" sz="2000" dirty="0">
                <a:solidFill>
                  <a:schemeClr val="folHlink"/>
                </a:solidFill>
                <a:latin typeface="Times New Roman" pitchFamily="18" charset="0"/>
              </a:rPr>
              <a:t>not</a:t>
            </a:r>
            <a:r>
              <a:rPr lang="en-US" sz="2000" dirty="0">
                <a:latin typeface="Times New Roman" pitchFamily="18" charset="0"/>
              </a:rPr>
              <a:t> be equivalent to F</a:t>
            </a:r>
          </a:p>
          <a:p>
            <a:pPr lvl="1">
              <a:buSzPct val="75000"/>
            </a:pPr>
            <a:r>
              <a:rPr lang="en-US" sz="1800" dirty="0">
                <a:latin typeface="Times New Roman" pitchFamily="18" charset="0"/>
              </a:rPr>
              <a:t>Any FD is eliminated from F; or</a:t>
            </a:r>
          </a:p>
          <a:p>
            <a:pPr lvl="1">
              <a:buSzPct val="75000"/>
            </a:pPr>
            <a:r>
              <a:rPr lang="en-US" sz="1800" dirty="0">
                <a:latin typeface="Times New Roman" pitchFamily="18" charset="0"/>
              </a:rPr>
              <a:t>Any attribute is eliminated from the left side of an FD in F; or</a:t>
            </a:r>
          </a:p>
          <a:p>
            <a:pPr lvl="1">
              <a:buSzPct val="75000"/>
            </a:pPr>
            <a:r>
              <a:rPr lang="en-US" sz="1800" dirty="0">
                <a:latin typeface="Times New Roman" pitchFamily="18" charset="0"/>
              </a:rPr>
              <a:t>Any attribute is eliminated from the right side of an FD in F.</a:t>
            </a:r>
          </a:p>
          <a:p>
            <a:pPr lvl="1">
              <a:buSzPct val="75000"/>
              <a:buFontTx/>
              <a:buNone/>
            </a:pPr>
            <a:r>
              <a:rPr lang="en-US" sz="1800" dirty="0">
                <a:latin typeface="Times New Roman" pitchFamily="18" charset="0"/>
              </a:rPr>
              <a:t>E.g.: G (above) is a minimal set of FDs of F.</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A2C028DD-D8B3-4F93-970F-524FDB0A690A}" type="slidenum">
              <a:rPr lang="en-US"/>
              <a:pPr/>
              <a:t>15</a:t>
            </a:fld>
            <a:endParaRPr lang="en-US"/>
          </a:p>
        </p:txBody>
      </p:sp>
      <p:sp>
        <p:nvSpPr>
          <p:cNvPr id="78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8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86436" name="Rectangle 4"/>
          <p:cNvSpPr>
            <a:spLocks noGrp="1" noChangeArrowheads="1"/>
          </p:cNvSpPr>
          <p:nvPr>
            <p:ph type="title"/>
          </p:nvPr>
        </p:nvSpPr>
        <p:spPr>
          <a:xfrm>
            <a:off x="381000" y="152400"/>
            <a:ext cx="8229600" cy="1143000"/>
          </a:xfrm>
          <a:noFill/>
          <a:ln/>
        </p:spPr>
        <p:txBody>
          <a:bodyPr lIns="90488" tIns="44450" rIns="90488" bIns="44450"/>
          <a:lstStyle/>
          <a:p>
            <a:r>
              <a:rPr lang="en-US" sz="3200" b="1" dirty="0">
                <a:solidFill>
                  <a:srgbClr val="FFFF00"/>
                </a:solidFill>
              </a:rPr>
              <a:t>Examples : Minimizing FDs</a:t>
            </a:r>
          </a:p>
        </p:txBody>
      </p:sp>
      <p:sp>
        <p:nvSpPr>
          <p:cNvPr id="786437" name="Rectangle 5"/>
          <p:cNvSpPr>
            <a:spLocks noGrp="1" noChangeArrowheads="1"/>
          </p:cNvSpPr>
          <p:nvPr>
            <p:ph type="body" idx="1"/>
          </p:nvPr>
        </p:nvSpPr>
        <p:spPr>
          <a:noFill/>
          <a:ln/>
        </p:spPr>
        <p:txBody>
          <a:bodyPr lIns="90488" tIns="44450" rIns="90488" bIns="44450"/>
          <a:lstStyle/>
          <a:p>
            <a:pPr>
              <a:lnSpc>
                <a:spcPct val="90000"/>
              </a:lnSpc>
              <a:buSzPct val="75000"/>
            </a:pPr>
            <a:r>
              <a:rPr lang="en-US" sz="2400">
                <a:latin typeface="Times New Roman" pitchFamily="18" charset="0"/>
              </a:rPr>
              <a:t>Example 1:</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p>
          <a:p>
            <a:pPr lvl="1">
              <a:lnSpc>
                <a:spcPct val="90000"/>
              </a:lnSpc>
              <a:buSzPct val="75000"/>
              <a:buFontTx/>
              <a:buNone/>
            </a:pPr>
            <a:r>
              <a:rPr lang="en-US" sz="2000">
                <a:latin typeface="Times New Roman" pitchFamily="18" charset="0"/>
              </a:rPr>
              <a:t>			        Remove redundant FD</a:t>
            </a:r>
          </a:p>
          <a:p>
            <a:pPr>
              <a:lnSpc>
                <a:spcPct val="90000"/>
              </a:lnSpc>
              <a:buSzPct val="75000"/>
            </a:pPr>
            <a:r>
              <a:rPr lang="en-US" sz="2400">
                <a:latin typeface="Times New Roman" pitchFamily="18" charset="0"/>
              </a:rPr>
              <a:t>Example 2:</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AC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a:t>
            </a:r>
          </a:p>
          <a:p>
            <a:pPr lvl="1">
              <a:lnSpc>
                <a:spcPct val="90000"/>
              </a:lnSpc>
              <a:buSzPct val="75000"/>
              <a:buFontTx/>
              <a:buNone/>
            </a:pPr>
            <a:r>
              <a:rPr lang="en-US" sz="2000">
                <a:latin typeface="Times New Roman" pitchFamily="18" charset="0"/>
              </a:rPr>
              <a:t>			        Remove attributes from LHS</a:t>
            </a:r>
          </a:p>
          <a:p>
            <a:pPr>
              <a:lnSpc>
                <a:spcPct val="90000"/>
              </a:lnSpc>
              <a:buSzPct val="75000"/>
            </a:pPr>
            <a:r>
              <a:rPr lang="en-US" sz="2400">
                <a:latin typeface="Times New Roman" pitchFamily="18" charset="0"/>
              </a:rPr>
              <a:t>Example 3:</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Remove attributes from RHS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229600" cy="1143000"/>
          </a:xfrm>
        </p:spPr>
        <p:txBody>
          <a:bodyPr/>
          <a:lstStyle/>
          <a:p>
            <a:r>
              <a:rPr lang="en-US" sz="4000" b="1" dirty="0">
                <a:solidFill>
                  <a:srgbClr val="FFFF00"/>
                </a:solidFill>
              </a:rPr>
              <a:t>The Normalization Process</a:t>
            </a:r>
          </a:p>
        </p:txBody>
      </p:sp>
      <p:sp>
        <p:nvSpPr>
          <p:cNvPr id="151555" name="Rectangle 3"/>
          <p:cNvSpPr>
            <a:spLocks noGrp="1" noChangeArrowheads="1"/>
          </p:cNvSpPr>
          <p:nvPr>
            <p:ph type="body" idx="1"/>
          </p:nvPr>
        </p:nvSpPr>
        <p:spPr>
          <a:xfrm>
            <a:off x="228600" y="1066800"/>
            <a:ext cx="8705850" cy="5221287"/>
          </a:xfrm>
        </p:spPr>
        <p:txBody>
          <a:bodyPr/>
          <a:lstStyle/>
          <a:p>
            <a:r>
              <a:rPr lang="en-US" sz="2400" dirty="0">
                <a:latin typeface="+mj-lt"/>
              </a:rPr>
              <a:t>In relational databases the term </a:t>
            </a:r>
            <a:r>
              <a:rPr lang="en-US" sz="2400" dirty="0">
                <a:solidFill>
                  <a:schemeClr val="bg2"/>
                </a:solidFill>
                <a:latin typeface="+mj-lt"/>
              </a:rPr>
              <a:t>normalization</a:t>
            </a:r>
            <a:r>
              <a:rPr lang="en-US" sz="2400" dirty="0">
                <a:latin typeface="+mj-lt"/>
              </a:rPr>
              <a:t> refers to a reversible step-by-step process in which a given set of relations is decomposed into a set of smaller relations that have a progressively simpler and more regular structure.</a:t>
            </a:r>
          </a:p>
          <a:p>
            <a:endParaRPr lang="en-US" sz="2400" dirty="0">
              <a:latin typeface="+mj-lt"/>
            </a:endParaRPr>
          </a:p>
          <a:p>
            <a:r>
              <a:rPr lang="en-US" sz="2400" dirty="0">
                <a:solidFill>
                  <a:srgbClr val="CC3300"/>
                </a:solidFill>
                <a:latin typeface="+mj-lt"/>
              </a:rPr>
              <a:t>The objectives of the normalization process are:</a:t>
            </a:r>
          </a:p>
          <a:p>
            <a:endParaRPr lang="en-US" sz="2400" dirty="0">
              <a:solidFill>
                <a:srgbClr val="CC3300"/>
              </a:solidFill>
              <a:latin typeface="+mj-lt"/>
            </a:endParaRPr>
          </a:p>
          <a:p>
            <a:pPr lvl="1"/>
            <a:r>
              <a:rPr lang="en-US" sz="2000" dirty="0">
                <a:latin typeface="+mj-lt"/>
              </a:rPr>
              <a:t>To make it feasible to represent any relation in the database. </a:t>
            </a:r>
          </a:p>
          <a:p>
            <a:pPr lvl="2"/>
            <a:r>
              <a:rPr lang="en-US" sz="2000" dirty="0">
                <a:latin typeface="+mj-lt"/>
              </a:rPr>
              <a:t>applies to First Normal Form</a:t>
            </a:r>
          </a:p>
          <a:p>
            <a:pPr lvl="1"/>
            <a:r>
              <a:rPr lang="en-US" sz="2000" dirty="0">
                <a:latin typeface="+mj-lt"/>
              </a:rPr>
              <a:t>To free relations from undesirable insertion, update and deletion anomalies. </a:t>
            </a:r>
          </a:p>
          <a:p>
            <a:pPr lvl="2"/>
            <a:r>
              <a:rPr lang="en-US" sz="2000" dirty="0">
                <a:latin typeface="+mj-lt"/>
              </a:rPr>
              <a:t>applies to all normal forms</a:t>
            </a:r>
          </a:p>
          <a:p>
            <a:pPr lvl="2">
              <a:buNone/>
            </a:pPr>
            <a:endParaRPr lang="en-US"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8229600" cy="1143000"/>
          </a:xfrm>
        </p:spPr>
        <p:txBody>
          <a:bodyPr/>
          <a:lstStyle/>
          <a:p>
            <a:r>
              <a:rPr lang="en-US" b="1" dirty="0">
                <a:solidFill>
                  <a:srgbClr val="FFCCFF"/>
                </a:solidFill>
              </a:rPr>
              <a:t>The Normalization Process</a:t>
            </a:r>
          </a:p>
        </p:txBody>
      </p:sp>
      <p:sp>
        <p:nvSpPr>
          <p:cNvPr id="157699" name="Rectangle 3"/>
          <p:cNvSpPr>
            <a:spLocks noGrp="1" noChangeArrowheads="1"/>
          </p:cNvSpPr>
          <p:nvPr>
            <p:ph type="body" idx="1"/>
          </p:nvPr>
        </p:nvSpPr>
        <p:spPr/>
        <p:txBody>
          <a:bodyPr/>
          <a:lstStyle/>
          <a:p>
            <a:endParaRPr lang="en-US" u="sng" dirty="0"/>
          </a:p>
          <a:p>
            <a:r>
              <a:rPr lang="en-US" u="sng" dirty="0"/>
              <a:t>The entire normalization process is based upon</a:t>
            </a:r>
          </a:p>
          <a:p>
            <a:pPr>
              <a:buNone/>
            </a:pPr>
            <a:r>
              <a:rPr lang="en-US" dirty="0"/>
              <a:t> </a:t>
            </a:r>
          </a:p>
          <a:p>
            <a:pPr lvl="1"/>
            <a:r>
              <a:rPr lang="en-US" dirty="0"/>
              <a:t>the analysis of relations</a:t>
            </a:r>
          </a:p>
          <a:p>
            <a:pPr lvl="1"/>
            <a:r>
              <a:rPr lang="en-US" dirty="0"/>
              <a:t>their schemes</a:t>
            </a:r>
          </a:p>
          <a:p>
            <a:pPr lvl="1"/>
            <a:r>
              <a:rPr lang="en-US" dirty="0"/>
              <a:t>their primary keys</a:t>
            </a:r>
          </a:p>
          <a:p>
            <a:pPr lvl="1"/>
            <a:r>
              <a:rPr lang="en-US" dirty="0"/>
              <a:t>their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0"/>
            <a:ext cx="8229600" cy="1143000"/>
          </a:xfrm>
        </p:spPr>
        <p:txBody>
          <a:bodyPr/>
          <a:lstStyle/>
          <a:p>
            <a:r>
              <a:rPr lang="en-US" b="1" dirty="0">
                <a:solidFill>
                  <a:srgbClr val="FFCCFF"/>
                </a:solidFill>
              </a:rPr>
              <a:t>Normalization</a:t>
            </a:r>
          </a:p>
        </p:txBody>
      </p:sp>
      <p:grpSp>
        <p:nvGrpSpPr>
          <p:cNvPr id="2" name="Group 3"/>
          <p:cNvGrpSpPr>
            <a:grpSpLocks/>
          </p:cNvGrpSpPr>
          <p:nvPr/>
        </p:nvGrpSpPr>
        <p:grpSpPr bwMode="auto">
          <a:xfrm>
            <a:off x="304800" y="1295400"/>
            <a:ext cx="8839200" cy="4724400"/>
            <a:chOff x="192" y="816"/>
            <a:chExt cx="5568" cy="2976"/>
          </a:xfrm>
        </p:grpSpPr>
        <p:sp>
          <p:nvSpPr>
            <p:cNvPr id="367620" name="Rectangle 4"/>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1" name="Rectangle 5"/>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2" name="Rectangle 6"/>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3" name="Rectangle 7"/>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4" name="Oval 8"/>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5" name="Oval 9"/>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6" name="Oval 10"/>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7" name="Oval 11"/>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8" name="WordArt 12"/>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pPr algn="ctr"/>
              <a:r>
                <a:rPr lang="en-US" kern="10">
                  <a:ln w="9525">
                    <a:solidFill>
                      <a:schemeClr val="bg1"/>
                    </a:solidFill>
                    <a:round/>
                    <a:headEnd/>
                    <a:tailEnd/>
                  </a:ln>
                  <a:solidFill>
                    <a:srgbClr val="FFFFFF"/>
                  </a:solidFill>
                  <a:latin typeface="Times New Roman"/>
                  <a:cs typeface="Times New Roman"/>
                </a:rPr>
                <a:t>Unnormalized Relations</a:t>
              </a:r>
            </a:p>
          </p:txBody>
        </p:sp>
        <p:sp>
          <p:nvSpPr>
            <p:cNvPr id="367629" name="WordArt 13"/>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pPr algn="ctr"/>
              <a:r>
                <a:rPr lang="en-US" kern="10">
                  <a:ln w="9525">
                    <a:solidFill>
                      <a:schemeClr val="bg1"/>
                    </a:solidFill>
                    <a:round/>
                    <a:headEnd/>
                    <a:tailEnd/>
                  </a:ln>
                  <a:solidFill>
                    <a:schemeClr val="bg1"/>
                  </a:solidFill>
                  <a:latin typeface="Times New Roman"/>
                  <a:cs typeface="Times New Roman"/>
                </a:rPr>
                <a:t>First normal form</a:t>
              </a:r>
            </a:p>
          </p:txBody>
        </p:sp>
        <p:sp>
          <p:nvSpPr>
            <p:cNvPr id="367630" name="WordArt 14"/>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Second normal form</a:t>
              </a:r>
            </a:p>
          </p:txBody>
        </p:sp>
        <p:sp>
          <p:nvSpPr>
            <p:cNvPr id="367631" name="Oval 15"/>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p:spPr>
          <p:txBody>
            <a:bodyPr wrap="none" anchor="ctr"/>
            <a:lstStyle/>
            <a:p>
              <a:pPr algn="ctr"/>
              <a:r>
                <a:rPr lang="en-US" sz="2400">
                  <a:solidFill>
                    <a:schemeClr val="bg1"/>
                  </a:solidFill>
                </a:rPr>
                <a:t>Boyce-</a:t>
              </a:r>
            </a:p>
            <a:p>
              <a:pPr algn="ctr"/>
              <a:r>
                <a:rPr lang="en-US" sz="2400">
                  <a:solidFill>
                    <a:schemeClr val="bg1"/>
                  </a:solidFill>
                </a:rPr>
                <a:t>Codd and</a:t>
              </a:r>
            </a:p>
            <a:p>
              <a:pPr algn="ctr"/>
              <a:r>
                <a:rPr lang="en-US" sz="2400">
                  <a:solidFill>
                    <a:schemeClr val="bg1"/>
                  </a:solidFill>
                </a:rPr>
                <a:t>Higher</a:t>
              </a:r>
            </a:p>
          </p:txBody>
        </p:sp>
        <p:sp>
          <p:nvSpPr>
            <p:cNvPr id="367632" name="WordArt 16"/>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Third normal form</a:t>
              </a:r>
            </a:p>
          </p:txBody>
        </p:sp>
        <p:sp>
          <p:nvSpPr>
            <p:cNvPr id="367633" name="Line 17"/>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4" name="Line 18"/>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5" name="Line 19"/>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6" name="Line 20"/>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7" name="AutoShape 21"/>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p:spPr>
          <p:txBody>
            <a:bodyPr>
              <a:spAutoFit/>
            </a:bodyPr>
            <a:lstStyle/>
            <a:p>
              <a:r>
                <a:rPr lang="en-US" sz="1600" dirty="0"/>
                <a:t>Functional </a:t>
              </a:r>
              <a:r>
                <a:rPr lang="en-US" sz="1600" dirty="0" err="1"/>
                <a:t>dependencyof</a:t>
              </a:r>
              <a:r>
                <a:rPr lang="en-US" sz="1600" dirty="0"/>
                <a:t> </a:t>
              </a:r>
              <a:r>
                <a:rPr lang="en-US" sz="1600" dirty="0" err="1"/>
                <a:t>nonkey</a:t>
              </a:r>
              <a:r>
                <a:rPr lang="en-US" sz="1600" dirty="0"/>
                <a:t> attributes on the primary key - Atomic values only</a:t>
              </a:r>
              <a:endParaRPr lang="en-US" sz="2400" dirty="0"/>
            </a:p>
          </p:txBody>
        </p:sp>
        <p:sp>
          <p:nvSpPr>
            <p:cNvPr id="367638" name="Rectangle 22"/>
            <p:cNvSpPr>
              <a:spLocks noChangeArrowheads="1"/>
            </p:cNvSpPr>
            <p:nvPr/>
          </p:nvSpPr>
          <p:spPr bwMode="auto">
            <a:xfrm>
              <a:off x="4560" y="1776"/>
              <a:ext cx="576" cy="576"/>
            </a:xfrm>
            <a:prstGeom prst="rect">
              <a:avLst/>
            </a:prstGeom>
            <a:noFill/>
            <a:ln w="9525">
              <a:noFill/>
              <a:miter lim="800000"/>
              <a:headEnd/>
              <a:tailEnd/>
            </a:ln>
            <a:effectLst/>
          </p:spPr>
          <p:txBody>
            <a:bodyPr wrap="none" anchor="ctr"/>
            <a:lstStyle/>
            <a:p>
              <a:endParaRPr lang="en-US"/>
            </a:p>
          </p:txBody>
        </p:sp>
        <p:sp>
          <p:nvSpPr>
            <p:cNvPr id="367639" name="AutoShape 23"/>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p:spPr>
          <p:txBody>
            <a:bodyPr>
              <a:spAutoFit/>
            </a:bodyPr>
            <a:lstStyle/>
            <a:p>
              <a:r>
                <a:rPr lang="en-US" sz="1600" dirty="0"/>
                <a:t>Full Functional </a:t>
              </a:r>
              <a:r>
                <a:rPr lang="en-US" sz="1600" dirty="0" err="1"/>
                <a:t>dependencyof</a:t>
              </a:r>
              <a:r>
                <a:rPr lang="en-US" sz="1600" dirty="0"/>
                <a:t> </a:t>
              </a:r>
              <a:r>
                <a:rPr lang="en-US" sz="1600" dirty="0" err="1"/>
                <a:t>nonkey</a:t>
              </a:r>
              <a:r>
                <a:rPr lang="en-US" sz="1600" dirty="0"/>
                <a:t> attributes on the primary key</a:t>
              </a:r>
              <a:endParaRPr lang="en-US" sz="2400" dirty="0"/>
            </a:p>
          </p:txBody>
        </p:sp>
        <p:sp>
          <p:nvSpPr>
            <p:cNvPr id="367640" name="AutoShape 24"/>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p:spPr>
          <p:txBody>
            <a:bodyPr>
              <a:spAutoFit/>
            </a:bodyPr>
            <a:lstStyle/>
            <a:p>
              <a:r>
                <a:rPr lang="en-US" sz="1600" dirty="0"/>
                <a:t>No transitive dependency between </a:t>
              </a:r>
              <a:r>
                <a:rPr lang="en-US" sz="1600" dirty="0" err="1"/>
                <a:t>nonkey</a:t>
              </a:r>
              <a:r>
                <a:rPr lang="en-US" sz="1600" dirty="0"/>
                <a:t> attributes</a:t>
              </a:r>
              <a:endParaRPr lang="en-US" sz="2400" dirty="0"/>
            </a:p>
          </p:txBody>
        </p:sp>
        <p:sp>
          <p:nvSpPr>
            <p:cNvPr id="367641" name="AutoShape 25"/>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p:spPr>
          <p:txBody>
            <a:bodyPr>
              <a:spAutoFit/>
            </a:bodyPr>
            <a:lstStyle/>
            <a:p>
              <a:r>
                <a:rPr lang="en-US" sz="1600" dirty="0"/>
                <a:t> All determinants are candidate keys - Single </a:t>
              </a:r>
              <a:r>
                <a:rPr lang="en-US" sz="1600" dirty="0" err="1"/>
                <a:t>multivalued</a:t>
              </a:r>
              <a:r>
                <a:rPr lang="en-US" sz="1600" dirty="0"/>
                <a:t> dependency</a:t>
              </a:r>
              <a:endParaRPr lang="en-US" sz="24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4400" y="152400"/>
            <a:ext cx="8229600" cy="1143000"/>
          </a:xfrm>
        </p:spPr>
        <p:txBody>
          <a:bodyPr/>
          <a:lstStyle/>
          <a:p>
            <a:r>
              <a:rPr lang="en-US" sz="3600" b="1" dirty="0">
                <a:solidFill>
                  <a:srgbClr val="FFCCFF"/>
                </a:solidFill>
              </a:rPr>
              <a:t>Relationship of Normal Forms</a:t>
            </a:r>
          </a:p>
        </p:txBody>
      </p:sp>
      <p:pic>
        <p:nvPicPr>
          <p:cNvPr id="110593" name="Picture 1"/>
          <p:cNvPicPr>
            <a:picLocks noChangeAspect="1" noChangeArrowheads="1"/>
          </p:cNvPicPr>
          <p:nvPr/>
        </p:nvPicPr>
        <p:blipFill>
          <a:blip r:embed="rId2" cstate="print"/>
          <a:srcRect/>
          <a:stretch>
            <a:fillRect/>
          </a:stretch>
        </p:blipFill>
        <p:spPr bwMode="auto">
          <a:xfrm>
            <a:off x="609600" y="1371600"/>
            <a:ext cx="8013291" cy="4586287"/>
          </a:xfrm>
          <a:prstGeom prst="rect">
            <a:avLst/>
          </a:prstGeom>
          <a:noFill/>
          <a:ln w="9525">
            <a:noFill/>
            <a:miter lim="800000"/>
            <a:headEnd/>
            <a:tailEnd/>
          </a:ln>
          <a:effectLst/>
        </p:spPr>
      </p:pic>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r>
              <a:rPr lang="en-US" sz="4400" b="1" i="1" dirty="0">
                <a:latin typeface="+mj-lt"/>
              </a:rPr>
              <a:t>Functional Dependencies </a:t>
            </a:r>
          </a:p>
          <a:p>
            <a:pPr algn="ctr">
              <a:buNone/>
            </a:pPr>
            <a:r>
              <a:rPr lang="en-US" sz="4400" b="1" i="1" dirty="0">
                <a:latin typeface="+mj-lt"/>
              </a:rPr>
              <a:t>And </a:t>
            </a:r>
          </a:p>
          <a:p>
            <a:pPr algn="ctr">
              <a:buNone/>
            </a:pPr>
            <a:r>
              <a:rPr lang="en-US" sz="4400" b="1" i="1" dirty="0">
                <a:latin typeface="+mj-lt"/>
              </a:rPr>
              <a:t>Normalization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Group 2"/>
          <p:cNvGraphicFramePr>
            <a:graphicFrameLocks noGrp="1"/>
          </p:cNvGraphicFramePr>
          <p:nvPr/>
        </p:nvGraphicFramePr>
        <p:xfrm>
          <a:off x="762000" y="1676400"/>
          <a:ext cx="7772400" cy="3680460"/>
        </p:xfrm>
        <a:graphic>
          <a:graphicData uri="http://schemas.openxmlformats.org/drawingml/2006/table">
            <a:tbl>
              <a:tblPr/>
              <a:tblGrid>
                <a:gridCol w="3810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1</a:t>
                      </a:r>
                      <a:r>
                        <a:rPr kumimoji="0" lang="en-US" altLang="zh-TW" sz="2400" b="0" i="0" u="none" strike="noStrike" cap="none" normalizeH="0" baseline="30000">
                          <a:ln>
                            <a:noFill/>
                          </a:ln>
                          <a:solidFill>
                            <a:schemeClr val="tx1"/>
                          </a:solidFill>
                          <a:effectLst/>
                          <a:latin typeface="Arial" charset="0"/>
                          <a:ea typeface="PMingLiU" pitchFamily="18" charset="-120"/>
                        </a:rPr>
                        <a:t>st</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repeating data groups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2</a:t>
                      </a:r>
                      <a:r>
                        <a:rPr kumimoji="0" lang="en-US" altLang="zh-TW" sz="2400" b="0" i="0" u="none" strike="noStrike" cap="none" normalizeH="0" baseline="30000">
                          <a:ln>
                            <a:noFill/>
                          </a:ln>
                          <a:solidFill>
                            <a:schemeClr val="tx1"/>
                          </a:solidFill>
                          <a:effectLst/>
                          <a:latin typeface="Arial" charset="0"/>
                          <a:ea typeface="PMingLiU" pitchFamily="18" charset="-120"/>
                        </a:rPr>
                        <a:t>nd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partial key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3</a:t>
                      </a:r>
                      <a:r>
                        <a:rPr kumimoji="0" lang="en-US" altLang="zh-TW" sz="2400" b="0" i="0" u="none" strike="noStrike" cap="none" normalizeH="0" baseline="30000">
                          <a:ln>
                            <a:noFill/>
                          </a:ln>
                          <a:solidFill>
                            <a:schemeClr val="tx1"/>
                          </a:solidFill>
                          <a:effectLst/>
                          <a:latin typeface="Arial" charset="0"/>
                          <a:ea typeface="PMingLiU" pitchFamily="18" charset="-120"/>
                        </a:rPr>
                        <a:t>rd</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transitive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Boyce-Codd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Reduce keys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4</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multi-valued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5</a:t>
                      </a:r>
                      <a:r>
                        <a:rPr kumimoji="0" lang="en-US" altLang="zh-TW" sz="2400" b="0" i="0" u="none" strike="noStrike" cap="none" normalizeH="0" baseline="30000">
                          <a:ln>
                            <a:noFill/>
                          </a:ln>
                          <a:solidFill>
                            <a:schemeClr val="tx1"/>
                          </a:solidFill>
                          <a:effectLst/>
                          <a:latin typeface="Arial" charset="0"/>
                          <a:ea typeface="PMingLiU" pitchFamily="18" charset="-120"/>
                        </a:rPr>
                        <a:t>th</a:t>
                      </a:r>
                      <a:r>
                        <a:rPr kumimoji="0" lang="en-US" altLang="zh-TW" sz="2400" b="0" i="0" u="none" strike="noStrike" cap="none" normalizeH="0" baseline="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a:ln>
                            <a:noFill/>
                          </a:ln>
                          <a:solidFill>
                            <a:schemeClr val="tx1"/>
                          </a:solidFill>
                          <a:effectLst/>
                          <a:latin typeface="Arial" charset="0"/>
                          <a:ea typeface="PMingLiU" pitchFamily="18" charset="-120"/>
                        </a:rPr>
                        <a:t>No join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1561" name="Rectangle 25"/>
          <p:cNvSpPr>
            <a:spLocks noChangeArrowheads="1"/>
          </p:cNvSpPr>
          <p:nvPr/>
        </p:nvSpPr>
        <p:spPr bwMode="auto">
          <a:xfrm>
            <a:off x="2286000" y="-152400"/>
            <a:ext cx="7772400" cy="1143000"/>
          </a:xfrm>
          <a:prstGeom prst="rect">
            <a:avLst/>
          </a:prstGeom>
          <a:noFill/>
          <a:ln w="9525">
            <a:noFill/>
            <a:miter lim="800000"/>
            <a:headEnd/>
            <a:tailEnd/>
          </a:ln>
          <a:effectLst/>
        </p:spPr>
        <p:txBody>
          <a:bodyPr anchor="ctr"/>
          <a:lstStyle/>
          <a:p>
            <a:pPr eaLnBrk="1" hangingPunct="1"/>
            <a:r>
              <a:rPr lang="en-US" altLang="zh-TW" sz="4400" b="1" dirty="0">
                <a:solidFill>
                  <a:srgbClr val="FFCCFF"/>
                </a:solidFill>
                <a:latin typeface="+mj-lt"/>
                <a:ea typeface="PMingLiU" pitchFamily="18" charset="-120"/>
              </a:rPr>
              <a:t>Normal Forms</a:t>
            </a:r>
          </a:p>
        </p:txBody>
      </p:sp>
      <p:graphicFrame>
        <p:nvGraphicFramePr>
          <p:cNvPr id="321562" name="Object 26"/>
          <p:cNvGraphicFramePr>
            <a:graphicFrameLocks noChangeAspect="1"/>
          </p:cNvGraphicFramePr>
          <p:nvPr/>
        </p:nvGraphicFramePr>
        <p:xfrm>
          <a:off x="671513" y="5410200"/>
          <a:ext cx="6353175" cy="404813"/>
        </p:xfrm>
        <a:graphic>
          <a:graphicData uri="http://schemas.openxmlformats.org/presentationml/2006/ole">
            <mc:AlternateContent xmlns:mc="http://schemas.openxmlformats.org/markup-compatibility/2006">
              <mc:Choice xmlns:v="urn:schemas-microsoft-com:vml" Requires="v">
                <p:oleObj name="Equation" r:id="rId2" imgW="2793960" imgH="177480" progId="Equation.3">
                  <p:embed/>
                </p:oleObj>
              </mc:Choice>
              <mc:Fallback>
                <p:oleObj name="Equation" r:id="rId2" imgW="2793960" imgH="177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5410200"/>
                        <a:ext cx="63531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63" name="Line 27"/>
          <p:cNvSpPr>
            <a:spLocks noChangeShapeType="1"/>
          </p:cNvSpPr>
          <p:nvPr/>
        </p:nvSpPr>
        <p:spPr bwMode="auto">
          <a:xfrm flipH="1">
            <a:off x="8532813" y="2852738"/>
            <a:ext cx="360362" cy="215900"/>
          </a:xfrm>
          <a:prstGeom prst="line">
            <a:avLst/>
          </a:prstGeom>
          <a:noFill/>
          <a:ln w="34925">
            <a:solidFill>
              <a:srgbClr val="FF0000"/>
            </a:solidFill>
            <a:round/>
            <a:headEnd/>
            <a:tailEnd type="triangle" w="med" len="med"/>
          </a:ln>
          <a:effectLst/>
        </p:spPr>
        <p:txBody>
          <a:bodyPr/>
          <a:lstStyle/>
          <a:p>
            <a:endParaRPr lang="en-US"/>
          </a:p>
        </p:txBody>
      </p:sp>
      <p:sp>
        <p:nvSpPr>
          <p:cNvPr id="321564" name="Line 28"/>
          <p:cNvSpPr>
            <a:spLocks noChangeShapeType="1"/>
          </p:cNvSpPr>
          <p:nvPr/>
        </p:nvSpPr>
        <p:spPr bwMode="auto">
          <a:xfrm flipH="1">
            <a:off x="8532813" y="3429000"/>
            <a:ext cx="360362" cy="215900"/>
          </a:xfrm>
          <a:prstGeom prst="line">
            <a:avLst/>
          </a:prstGeom>
          <a:noFill/>
          <a:ln w="34925">
            <a:solidFill>
              <a:srgbClr val="FF0000"/>
            </a:solidFill>
            <a:round/>
            <a:headEnd/>
            <a:tailEnd type="triangle" w="med" len="med"/>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066800" y="0"/>
            <a:ext cx="8229600" cy="1143000"/>
          </a:xfrm>
        </p:spPr>
        <p:txBody>
          <a:bodyPr/>
          <a:lstStyle/>
          <a:p>
            <a:r>
              <a:rPr lang="en-US" b="1" dirty="0" err="1">
                <a:solidFill>
                  <a:srgbClr val="FFCCFF"/>
                </a:solidFill>
              </a:rPr>
              <a:t>Unnormalized</a:t>
            </a:r>
            <a:r>
              <a:rPr lang="en-US" b="1" dirty="0">
                <a:solidFill>
                  <a:srgbClr val="FFCCFF"/>
                </a:solidFill>
              </a:rPr>
              <a:t> Relations</a:t>
            </a:r>
          </a:p>
        </p:txBody>
      </p:sp>
      <p:sp>
        <p:nvSpPr>
          <p:cNvPr id="368643" name="Rectangle 3"/>
          <p:cNvSpPr>
            <a:spLocks noGrp="1" noChangeArrowheads="1"/>
          </p:cNvSpPr>
          <p:nvPr>
            <p:ph type="body" idx="1"/>
          </p:nvPr>
        </p:nvSpPr>
        <p:spPr>
          <a:xfrm>
            <a:off x="228600" y="1636713"/>
            <a:ext cx="8705850" cy="5221287"/>
          </a:xfrm>
        </p:spPr>
        <p:txBody>
          <a:bodyPr/>
          <a:lstStyle/>
          <a:p>
            <a:r>
              <a:rPr lang="en-US" dirty="0">
                <a:latin typeface="+mj-lt"/>
              </a:rPr>
              <a:t>First step in normalization is to convert the data into a two-dimensional table</a:t>
            </a:r>
          </a:p>
          <a:p>
            <a:endParaRPr lang="en-US" dirty="0">
              <a:latin typeface="+mj-lt"/>
            </a:endParaRPr>
          </a:p>
          <a:p>
            <a:r>
              <a:rPr lang="en-US" dirty="0">
                <a:latin typeface="+mj-lt"/>
              </a:rPr>
              <a:t>A relation is said to be </a:t>
            </a:r>
            <a:r>
              <a:rPr lang="en-US" dirty="0" err="1">
                <a:latin typeface="+mj-lt"/>
              </a:rPr>
              <a:t>unnormalized</a:t>
            </a:r>
            <a:r>
              <a:rPr lang="en-US" dirty="0">
                <a:latin typeface="+mj-lt"/>
              </a:rPr>
              <a:t> if does not </a:t>
            </a:r>
            <a:r>
              <a:rPr lang="en-US" dirty="0" err="1">
                <a:latin typeface="+mj-lt"/>
              </a:rPr>
              <a:t>conatin</a:t>
            </a:r>
            <a:r>
              <a:rPr lang="en-US" dirty="0">
                <a:latin typeface="+mj-lt"/>
              </a:rPr>
              <a:t> atomic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914400" y="0"/>
            <a:ext cx="8229600" cy="1371600"/>
          </a:xfrm>
        </p:spPr>
        <p:txBody>
          <a:bodyPr/>
          <a:lstStyle/>
          <a:p>
            <a:r>
              <a:rPr lang="en-US" sz="3600" b="1" dirty="0" err="1">
                <a:solidFill>
                  <a:srgbClr val="FFCCFF"/>
                </a:solidFill>
              </a:rPr>
              <a:t>Eg</a:t>
            </a:r>
            <a:r>
              <a:rPr lang="en-US" sz="3600" b="1" dirty="0">
                <a:solidFill>
                  <a:srgbClr val="FFCCFF"/>
                </a:solidFill>
              </a:rPr>
              <a:t> of </a:t>
            </a:r>
            <a:r>
              <a:rPr lang="en-US" sz="3600" b="1" dirty="0" err="1">
                <a:solidFill>
                  <a:srgbClr val="FFCCFF"/>
                </a:solidFill>
              </a:rPr>
              <a:t>Unnormalized</a:t>
            </a:r>
            <a:r>
              <a:rPr lang="en-US" sz="3600" b="1" dirty="0">
                <a:solidFill>
                  <a:srgbClr val="FFCCFF"/>
                </a:solidFill>
              </a:rPr>
              <a:t> Relation</a:t>
            </a:r>
          </a:p>
        </p:txBody>
      </p:sp>
      <p:graphicFrame>
        <p:nvGraphicFramePr>
          <p:cNvPr id="369667" name="Object 3"/>
          <p:cNvGraphicFramePr>
            <a:graphicFrameLocks noChangeAspect="1"/>
          </p:cNvGraphicFramePr>
          <p:nvPr/>
        </p:nvGraphicFramePr>
        <p:xfrm>
          <a:off x="228600" y="1066800"/>
          <a:ext cx="8548688" cy="5181600"/>
        </p:xfrm>
        <a:graphic>
          <a:graphicData uri="http://schemas.openxmlformats.org/presentationml/2006/ole">
            <mc:AlternateContent xmlns:mc="http://schemas.openxmlformats.org/markup-compatibility/2006">
              <mc:Choice xmlns:v="urn:schemas-microsoft-com:vml" Requires="v">
                <p:oleObj name="Worksheet" r:id="rId2" imgW="7616160" imgH="5748840" progId="Excel.Sheet.8">
                  <p:embed/>
                </p:oleObj>
              </mc:Choice>
              <mc:Fallback>
                <p:oleObj name="Worksheet" r:id="rId2" imgW="7616160" imgH="5748840" progId="Excel.Shee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548688"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8229600" cy="762000"/>
          </a:xfrm>
        </p:spPr>
        <p:txBody>
          <a:bodyPr/>
          <a:lstStyle/>
          <a:p>
            <a:r>
              <a:rPr lang="en-US" b="1" dirty="0">
                <a:solidFill>
                  <a:srgbClr val="FFCCFF"/>
                </a:solidFill>
              </a:rPr>
              <a:t>First Normal Form</a:t>
            </a:r>
          </a:p>
        </p:txBody>
      </p:sp>
      <p:sp>
        <p:nvSpPr>
          <p:cNvPr id="371715" name="Rectangle 3"/>
          <p:cNvSpPr>
            <a:spLocks noGrp="1" noChangeArrowheads="1"/>
          </p:cNvSpPr>
          <p:nvPr>
            <p:ph type="body" idx="1"/>
          </p:nvPr>
        </p:nvSpPr>
        <p:spPr>
          <a:xfrm>
            <a:off x="533400" y="1371600"/>
            <a:ext cx="8229600" cy="4953000"/>
          </a:xfrm>
        </p:spPr>
        <p:txBody>
          <a:bodyPr/>
          <a:lstStyle/>
          <a:p>
            <a:r>
              <a:rPr lang="en-US" dirty="0">
                <a:latin typeface="+mj-lt"/>
              </a:rPr>
              <a:t>To move to First Normal Form a relation must contain only atomic values at each row and column.</a:t>
            </a:r>
          </a:p>
          <a:p>
            <a:pPr lvl="1"/>
            <a:r>
              <a:rPr lang="en-US" sz="3200" dirty="0">
                <a:latin typeface="+mj-lt"/>
              </a:rPr>
              <a:t>No repeating groups</a:t>
            </a:r>
          </a:p>
          <a:p>
            <a:pPr lvl="1"/>
            <a:r>
              <a:rPr lang="en-US" sz="3200" dirty="0">
                <a:latin typeface="+mj-lt"/>
              </a:rPr>
              <a:t> Relation in 1NF contains only atomic values.</a:t>
            </a:r>
          </a:p>
          <a:p>
            <a:pPr lvl="1">
              <a:buFont typeface="Wingdings" pitchFamily="2" charset="2"/>
              <a:buNone/>
            </a:pPr>
            <a:endParaRPr lang="en-US" sz="32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066800"/>
            <a:ext cx="8229600" cy="4800600"/>
          </a:xfrm>
        </p:spPr>
        <p:txBody>
          <a:bodyPr/>
          <a:lstStyle/>
          <a:p>
            <a:pPr>
              <a:lnSpc>
                <a:spcPct val="80000"/>
              </a:lnSpc>
            </a:pPr>
            <a:r>
              <a:rPr lang="en-US" sz="2800" dirty="0">
                <a:solidFill>
                  <a:schemeClr val="tx1"/>
                </a:solidFill>
                <a:latin typeface="+mj-lt"/>
              </a:rPr>
              <a:t>Three Formal definitions of First Normal Form</a:t>
            </a:r>
          </a:p>
          <a:p>
            <a:pPr>
              <a:lnSpc>
                <a:spcPct val="80000"/>
              </a:lnSpc>
              <a:buFont typeface="Wingdings" pitchFamily="2" charset="2"/>
              <a:buNone/>
            </a:pPr>
            <a:r>
              <a:rPr lang="en-US" sz="2800" dirty="0">
                <a:solidFill>
                  <a:schemeClr val="tx1"/>
                </a:solidFill>
                <a:latin typeface="+mj-lt"/>
              </a:rPr>
              <a:t>       </a:t>
            </a:r>
          </a:p>
          <a:p>
            <a:pPr lvl="1">
              <a:lnSpc>
                <a:spcPct val="80000"/>
              </a:lnSpc>
            </a:pPr>
            <a:r>
              <a:rPr lang="en-US" sz="2400" dirty="0">
                <a:solidFill>
                  <a:schemeClr val="tx1"/>
                </a:solidFill>
                <a:latin typeface="+mj-lt"/>
              </a:rPr>
              <a:t>A relation r is said to be in First Normal Form (1NF) if and only if every entry of the relation (each cell) has at most a single value.</a:t>
            </a:r>
          </a:p>
          <a:p>
            <a:pPr lvl="1">
              <a:lnSpc>
                <a:spcPct val="80000"/>
              </a:lnSpc>
            </a:pPr>
            <a:endParaRPr lang="en-US" sz="2400" dirty="0">
              <a:solidFill>
                <a:schemeClr val="tx1"/>
              </a:solidFill>
              <a:latin typeface="+mj-lt"/>
            </a:endParaRPr>
          </a:p>
          <a:p>
            <a:pPr lvl="1">
              <a:lnSpc>
                <a:spcPct val="80000"/>
              </a:lnSpc>
            </a:pPr>
            <a:r>
              <a:rPr lang="en-US" dirty="0">
                <a:solidFill>
                  <a:schemeClr val="tx1"/>
                </a:solidFill>
                <a:latin typeface="+mj-lt"/>
              </a:rPr>
              <a:t>A relation is in first normal form (1NF) if and only if all underlying simple domain contains atomic values only.</a:t>
            </a:r>
          </a:p>
          <a:p>
            <a:pPr lvl="1">
              <a:lnSpc>
                <a:spcPct val="80000"/>
              </a:lnSpc>
            </a:pPr>
            <a:endParaRPr lang="en-US" sz="2400" dirty="0">
              <a:solidFill>
                <a:schemeClr val="tx1"/>
              </a:solidFill>
              <a:latin typeface="+mj-lt"/>
            </a:endParaRPr>
          </a:p>
          <a:p>
            <a:pPr lvl="1">
              <a:lnSpc>
                <a:spcPct val="80000"/>
              </a:lnSpc>
            </a:pPr>
            <a:r>
              <a:rPr lang="en-US" sz="2400" dirty="0">
                <a:solidFill>
                  <a:schemeClr val="tx1"/>
                </a:solidFill>
                <a:latin typeface="+mj-lt"/>
              </a:rPr>
              <a:t>A relation is in 1NF if and only if all of its attributes are based upon a simple domain.</a:t>
            </a:r>
          </a:p>
          <a:p>
            <a:pPr lvl="2">
              <a:lnSpc>
                <a:spcPct val="80000"/>
              </a:lnSpc>
            </a:pPr>
            <a:r>
              <a:rPr lang="en-US" sz="2200" dirty="0">
                <a:solidFill>
                  <a:schemeClr val="tx1"/>
                </a:solidFill>
                <a:latin typeface="+mj-lt"/>
              </a:rPr>
              <a:t>These two definitions are equivalent.</a:t>
            </a:r>
          </a:p>
          <a:p>
            <a:pPr lvl="2">
              <a:lnSpc>
                <a:spcPct val="80000"/>
              </a:lnSpc>
            </a:pPr>
            <a:r>
              <a:rPr lang="en-US" sz="2200" dirty="0">
                <a:solidFill>
                  <a:schemeClr val="tx1"/>
                </a:solidFill>
                <a:latin typeface="+mj-lt"/>
              </a:rPr>
              <a:t>If all relations of a database are in 1NF, we can say that the database is in 1NF.</a:t>
            </a:r>
          </a:p>
        </p:txBody>
      </p:sp>
      <p:sp>
        <p:nvSpPr>
          <p:cNvPr id="226307" name="Text Box 3"/>
          <p:cNvSpPr txBox="1">
            <a:spLocks noGrp="1" noChangeArrowheads="1"/>
          </p:cNvSpPr>
          <p:nvPr>
            <p:ph type="title"/>
          </p:nvPr>
        </p:nvSpPr>
        <p:spPr>
          <a:xfrm>
            <a:off x="609600" y="0"/>
            <a:ext cx="8229600" cy="685800"/>
          </a:xfrm>
          <a:noFill/>
          <a:ln/>
        </p:spPr>
        <p:txBody>
          <a:bodyPr/>
          <a:lstStyle/>
          <a:p>
            <a:pPr eaLnBrk="0" hangingPunct="0"/>
            <a:r>
              <a:rPr lang="en-US" sz="4000" b="1" dirty="0">
                <a:solidFill>
                  <a:srgbClr val="FFCCFF"/>
                </a:solidFill>
              </a:rPr>
              <a:t>First Normal 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3400" y="0"/>
            <a:ext cx="8229600" cy="914400"/>
          </a:xfrm>
        </p:spPr>
        <p:txBody>
          <a:bodyPr/>
          <a:lstStyle/>
          <a:p>
            <a:r>
              <a:rPr lang="en-US" sz="4000" b="1" dirty="0" err="1">
                <a:solidFill>
                  <a:srgbClr val="FFCCFF"/>
                </a:solidFill>
              </a:rPr>
              <a:t>Eg</a:t>
            </a:r>
            <a:r>
              <a:rPr lang="en-US" sz="4000" b="1" dirty="0">
                <a:solidFill>
                  <a:srgbClr val="FFCCFF"/>
                </a:solidFill>
              </a:rPr>
              <a:t> of First Normal Form</a:t>
            </a:r>
          </a:p>
        </p:txBody>
      </p:sp>
      <p:graphicFrame>
        <p:nvGraphicFramePr>
          <p:cNvPr id="229663" name="Group 287"/>
          <p:cNvGraphicFramePr>
            <a:graphicFrameLocks noGrp="1"/>
          </p:cNvGraphicFramePr>
          <p:nvPr>
            <p:ph idx="1"/>
          </p:nvPr>
        </p:nvGraphicFramePr>
        <p:xfrm>
          <a:off x="304800" y="1981200"/>
          <a:ext cx="8610600" cy="4398651"/>
        </p:xfrm>
        <a:graphic>
          <a:graphicData uri="http://schemas.openxmlformats.org/drawingml/2006/table">
            <a:tbl>
              <a:tblPr/>
              <a:tblGrid>
                <a:gridCol w="638175">
                  <a:extLst>
                    <a:ext uri="{9D8B030D-6E8A-4147-A177-3AD203B41FA5}">
                      <a16:colId xmlns:a16="http://schemas.microsoft.com/office/drawing/2014/main" val="20000"/>
                    </a:ext>
                  </a:extLst>
                </a:gridCol>
                <a:gridCol w="1274763">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gridCol w="1195387">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16038">
                  <a:extLst>
                    <a:ext uri="{9D8B030D-6E8A-4147-A177-3AD203B41FA5}">
                      <a16:colId xmlns:a16="http://schemas.microsoft.com/office/drawing/2014/main" val="20005"/>
                    </a:ext>
                  </a:extLst>
                </a:gridCol>
                <a:gridCol w="1195387">
                  <a:extLst>
                    <a:ext uri="{9D8B030D-6E8A-4147-A177-3AD203B41FA5}">
                      <a16:colId xmlns:a16="http://schemas.microsoft.com/office/drawing/2014/main" val="20006"/>
                    </a:ext>
                  </a:extLst>
                </a:gridCol>
                <a:gridCol w="717550">
                  <a:extLst>
                    <a:ext uri="{9D8B030D-6E8A-4147-A177-3AD203B41FA5}">
                      <a16:colId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err="1">
                          <a:ln>
                            <a:noFill/>
                          </a:ln>
                          <a:solidFill>
                            <a:schemeClr val="tx1"/>
                          </a:solidFill>
                          <a:effectLst/>
                          <a:latin typeface="Arial" charset="0"/>
                        </a:rPr>
                        <a:t>Proj</a:t>
                      </a:r>
                      <a:r>
                        <a:rPr kumimoji="0" lang="en-US" sz="1600" b="1" i="0" u="none" strike="noStrike" cap="none" normalizeH="0" baseline="0" dirty="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Proj-Mgr-ID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Emp-Dpt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Emp-Hrly-Rate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a:ln>
                            <a:noFill/>
                          </a:ln>
                          <a:solidFill>
                            <a:schemeClr val="tx1"/>
                          </a:solidFill>
                          <a:effectLst/>
                          <a:latin typeface="Arial" charset="0"/>
                        </a:rPr>
                        <a:t>Total-Hrs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980808980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234809000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Alexander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542298973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432329700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689231199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Richardson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712093093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Howard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834920043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Lopez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380802233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Harrison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9"/>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553208932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Olivier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0"/>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11"/>
                  </a:ext>
                </a:extLst>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550227043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340783453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Shaw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29435" name="Text Box 59"/>
          <p:cNvSpPr txBox="1">
            <a:spLocks noChangeArrowheads="1"/>
          </p:cNvSpPr>
          <p:nvPr/>
        </p:nvSpPr>
        <p:spPr bwMode="auto">
          <a:xfrm>
            <a:off x="374650" y="1524000"/>
            <a:ext cx="1263650" cy="366713"/>
          </a:xfrm>
          <a:prstGeom prst="rect">
            <a:avLst/>
          </a:prstGeom>
          <a:noFill/>
          <a:ln w="9525" algn="ctr">
            <a:noFill/>
            <a:miter lim="800000"/>
            <a:headEnd/>
            <a:tailEnd/>
          </a:ln>
          <a:effectLst/>
        </p:spPr>
        <p:txBody>
          <a:bodyPr wrap="none">
            <a:spAutoFit/>
          </a:bodyPr>
          <a:lstStyle/>
          <a:p>
            <a:pPr algn="ctr"/>
            <a:r>
              <a:rPr lang="en-US" b="1"/>
              <a:t>PROJECT</a:t>
            </a:r>
          </a:p>
        </p:txBody>
      </p:sp>
      <p:sp>
        <p:nvSpPr>
          <p:cNvPr id="229662" name="Text Box 286"/>
          <p:cNvSpPr txBox="1">
            <a:spLocks noChangeArrowheads="1"/>
          </p:cNvSpPr>
          <p:nvPr/>
        </p:nvSpPr>
        <p:spPr bwMode="auto">
          <a:xfrm>
            <a:off x="3276600" y="1524000"/>
            <a:ext cx="5607050" cy="366713"/>
          </a:xfrm>
          <a:prstGeom prst="rect">
            <a:avLst/>
          </a:prstGeom>
          <a:noFill/>
          <a:ln w="9525" algn="ctr">
            <a:noFill/>
            <a:miter lim="800000"/>
            <a:headEnd/>
            <a:tailEnd/>
          </a:ln>
          <a:effectLst/>
        </p:spPr>
        <p:txBody>
          <a:bodyPr wrap="none">
            <a:spAutoFit/>
          </a:bodyPr>
          <a:lstStyle/>
          <a:p>
            <a:pPr algn="ctr"/>
            <a:r>
              <a:rPr lang="en-US">
                <a:solidFill>
                  <a:schemeClr val="bg2"/>
                </a:solidFill>
              </a:rPr>
              <a:t>The normalized representation of the PROJECT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447800"/>
            <a:ext cx="8229600" cy="4800600"/>
          </a:xfrm>
        </p:spPr>
        <p:txBody>
          <a:bodyPr/>
          <a:lstStyle/>
          <a:p>
            <a:pPr>
              <a:lnSpc>
                <a:spcPct val="90000"/>
              </a:lnSpc>
            </a:pPr>
            <a:r>
              <a:rPr lang="en-US" dirty="0">
                <a:latin typeface="+mj-lt"/>
              </a:rPr>
              <a:t>This normalized PROJECT table is not a relation because it does not have a primary key.</a:t>
            </a:r>
          </a:p>
          <a:p>
            <a:pPr>
              <a:lnSpc>
                <a:spcPct val="90000"/>
              </a:lnSpc>
            </a:pPr>
            <a:endParaRPr lang="en-US" dirty="0">
              <a:latin typeface="+mj-lt"/>
            </a:endParaRPr>
          </a:p>
          <a:p>
            <a:pPr lvl="1">
              <a:lnSpc>
                <a:spcPct val="90000"/>
              </a:lnSpc>
            </a:pPr>
            <a:r>
              <a:rPr lang="en-US" dirty="0">
                <a:latin typeface="+mj-lt"/>
              </a:rPr>
              <a:t>The attribute </a:t>
            </a:r>
            <a:r>
              <a:rPr lang="en-US" dirty="0" err="1">
                <a:latin typeface="+mj-lt"/>
              </a:rPr>
              <a:t>Proj</a:t>
            </a:r>
            <a:r>
              <a:rPr lang="en-US" dirty="0">
                <a:latin typeface="+mj-lt"/>
              </a:rPr>
              <a:t>-ID no longer identifies uniquely any row.</a:t>
            </a:r>
          </a:p>
          <a:p>
            <a:pPr lvl="1">
              <a:lnSpc>
                <a:spcPct val="90000"/>
              </a:lnSpc>
            </a:pPr>
            <a:r>
              <a:rPr lang="en-US" dirty="0">
                <a:latin typeface="+mj-lt"/>
              </a:rPr>
              <a:t>To transform this table into a relation a primary key needs to be defined.</a:t>
            </a:r>
          </a:p>
          <a:p>
            <a:pPr lvl="1">
              <a:lnSpc>
                <a:spcPct val="90000"/>
              </a:lnSpc>
            </a:pPr>
            <a:r>
              <a:rPr lang="en-US" dirty="0">
                <a:latin typeface="+mj-lt"/>
              </a:rPr>
              <a:t>A suitable PK for this table is the composite key (</a:t>
            </a:r>
            <a:r>
              <a:rPr lang="en-US" dirty="0" err="1">
                <a:latin typeface="+mj-lt"/>
              </a:rPr>
              <a:t>Proj</a:t>
            </a:r>
            <a:r>
              <a:rPr lang="en-US" dirty="0">
                <a:latin typeface="+mj-lt"/>
              </a:rPr>
              <a:t>-ID, </a:t>
            </a:r>
            <a:r>
              <a:rPr lang="en-US" dirty="0" err="1">
                <a:latin typeface="+mj-lt"/>
              </a:rPr>
              <a:t>Emp</a:t>
            </a:r>
            <a:r>
              <a:rPr lang="en-US" dirty="0">
                <a:latin typeface="+mj-lt"/>
              </a:rPr>
              <a:t>-ID)</a:t>
            </a:r>
          </a:p>
          <a:p>
            <a:pPr lvl="2">
              <a:lnSpc>
                <a:spcPct val="90000"/>
              </a:lnSpc>
            </a:pPr>
            <a:r>
              <a:rPr lang="en-US" dirty="0">
                <a:latin typeface="+mj-lt"/>
              </a:rPr>
              <a:t>No other combination of the attributes of the table will work as a PK.</a:t>
            </a:r>
          </a:p>
        </p:txBody>
      </p:sp>
      <p:sp>
        <p:nvSpPr>
          <p:cNvPr id="230403" name="Text Box 3"/>
          <p:cNvSpPr txBox="1">
            <a:spLocks noGrp="1" noChangeArrowheads="1"/>
          </p:cNvSpPr>
          <p:nvPr>
            <p:ph type="title"/>
          </p:nvPr>
        </p:nvSpPr>
        <p:spPr>
          <a:xfrm>
            <a:off x="609600" y="0"/>
            <a:ext cx="8229600" cy="1143000"/>
          </a:xfrm>
          <a:noFill/>
          <a:ln/>
        </p:spPr>
        <p:txBody>
          <a:bodyPr/>
          <a:lstStyle/>
          <a:p>
            <a:pPr eaLnBrk="0" hangingPunct="0"/>
            <a:r>
              <a:rPr lang="en-US" b="1" dirty="0">
                <a:solidFill>
                  <a:srgbClr val="FEC1FF"/>
                </a:solidFill>
              </a:rPr>
              <a:t>First Normal Form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14400" y="0"/>
            <a:ext cx="8229600" cy="1143000"/>
          </a:xfrm>
        </p:spPr>
        <p:txBody>
          <a:bodyPr/>
          <a:lstStyle/>
          <a:p>
            <a:r>
              <a:rPr lang="en-US" sz="3200" b="1" dirty="0">
                <a:solidFill>
                  <a:srgbClr val="FEC1FF"/>
                </a:solidFill>
              </a:rPr>
              <a:t>Data Anomalies in 1NF Relations</a:t>
            </a:r>
          </a:p>
        </p:txBody>
      </p:sp>
      <p:sp>
        <p:nvSpPr>
          <p:cNvPr id="237571" name="Rectangle 3"/>
          <p:cNvSpPr>
            <a:spLocks noGrp="1" noChangeArrowheads="1"/>
          </p:cNvSpPr>
          <p:nvPr>
            <p:ph type="body" idx="1"/>
          </p:nvPr>
        </p:nvSpPr>
        <p:spPr>
          <a:xfrm>
            <a:off x="152400" y="1066800"/>
            <a:ext cx="8610600" cy="5181600"/>
          </a:xfrm>
        </p:spPr>
        <p:txBody>
          <a:bodyPr/>
          <a:lstStyle/>
          <a:p>
            <a:pPr>
              <a:lnSpc>
                <a:spcPct val="90000"/>
              </a:lnSpc>
            </a:pPr>
            <a:r>
              <a:rPr lang="en-US" sz="1800" dirty="0">
                <a:latin typeface="+mj-lt"/>
              </a:rPr>
              <a:t>Redundancies in 1NF relations lead to a variety of data anomalies.</a:t>
            </a:r>
          </a:p>
          <a:p>
            <a:pPr>
              <a:lnSpc>
                <a:spcPct val="90000"/>
              </a:lnSpc>
            </a:pPr>
            <a:r>
              <a:rPr lang="en-US" sz="1800" dirty="0">
                <a:latin typeface="+mj-lt"/>
              </a:rPr>
              <a:t>Data anomalies are divided into three general categories of anomalies:</a:t>
            </a:r>
          </a:p>
          <a:p>
            <a:pPr lvl="1">
              <a:lnSpc>
                <a:spcPct val="90000"/>
              </a:lnSpc>
            </a:pPr>
            <a:r>
              <a:rPr lang="en-US" sz="1800" b="1" i="1" dirty="0">
                <a:latin typeface="+mj-lt"/>
              </a:rPr>
              <a:t>Insertion anomalies </a:t>
            </a:r>
            <a:r>
              <a:rPr lang="en-US" sz="1800" dirty="0">
                <a:latin typeface="+mj-lt"/>
              </a:rPr>
              <a:t>occur in this relation because we cannot insert information about any new employee that is going to work for a particular department unless that employee is already assigned to a project.</a:t>
            </a:r>
          </a:p>
          <a:p>
            <a:pPr lvl="1">
              <a:lnSpc>
                <a:spcPct val="90000"/>
              </a:lnSpc>
            </a:pPr>
            <a:r>
              <a:rPr lang="en-US" sz="1800" dirty="0">
                <a:latin typeface="+mj-lt"/>
              </a:rPr>
              <a:t> </a:t>
            </a:r>
            <a:r>
              <a:rPr lang="en-US" sz="1800" b="1" i="1" dirty="0">
                <a:latin typeface="+mj-lt"/>
              </a:rPr>
              <a:t>Deletion anomalies </a:t>
            </a:r>
            <a:r>
              <a:rPr lang="en-US" sz="1800" dirty="0">
                <a:latin typeface="+mj-lt"/>
              </a:rPr>
              <a:t>occur in this relation whenever we delete the last </a:t>
            </a:r>
            <a:r>
              <a:rPr lang="en-US" sz="1800" dirty="0" err="1">
                <a:latin typeface="+mj-lt"/>
              </a:rPr>
              <a:t>tuple</a:t>
            </a:r>
            <a:r>
              <a:rPr lang="en-US" sz="1800" dirty="0">
                <a:latin typeface="+mj-lt"/>
              </a:rPr>
              <a:t> of a particular employee, We not only delete the project information that connects that employee to a particular project but also lose other information about the department for which this employee works.</a:t>
            </a:r>
          </a:p>
          <a:p>
            <a:pPr lvl="1">
              <a:lnSpc>
                <a:spcPct val="90000"/>
              </a:lnSpc>
            </a:pPr>
            <a:r>
              <a:rPr lang="en-US" sz="1800" dirty="0">
                <a:latin typeface="+mj-lt"/>
              </a:rPr>
              <a:t> </a:t>
            </a:r>
            <a:r>
              <a:rPr lang="en-US" sz="1800" b="1" i="1" dirty="0">
                <a:latin typeface="+mj-lt"/>
              </a:rPr>
              <a:t>Update anomalies </a:t>
            </a:r>
            <a:r>
              <a:rPr lang="en-US" sz="1800" dirty="0">
                <a:latin typeface="+mj-lt"/>
              </a:rPr>
              <a:t>occur in this relation because the department for which an employee works may appear many times in the table.</a:t>
            </a:r>
          </a:p>
          <a:p>
            <a:pPr lvl="1">
              <a:buNone/>
            </a:pPr>
            <a:endParaRPr lang="en-US" sz="1800" dirty="0">
              <a:latin typeface="+mj-lt"/>
            </a:endParaRPr>
          </a:p>
          <a:p>
            <a:pPr lvl="1">
              <a:buNone/>
            </a:pPr>
            <a:r>
              <a:rPr lang="en-US" sz="1800" dirty="0">
                <a:latin typeface="+mj-lt"/>
              </a:rPr>
              <a:t>It is this redundancy of information that causes the anomaly because if an employee moves to another department, we are now faced with two problems:</a:t>
            </a:r>
          </a:p>
          <a:p>
            <a:pPr lvl="2"/>
            <a:r>
              <a:rPr lang="en-US" sz="1800" dirty="0">
                <a:latin typeface="+mj-lt"/>
              </a:rPr>
              <a:t>We either search the entire table looking for that employee and update his/her </a:t>
            </a:r>
            <a:r>
              <a:rPr lang="en-US" sz="1800" dirty="0" err="1">
                <a:latin typeface="+mj-lt"/>
              </a:rPr>
              <a:t>Emp-Dpt</a:t>
            </a:r>
            <a:r>
              <a:rPr lang="en-US" sz="1800" dirty="0">
                <a:latin typeface="+mj-lt"/>
              </a:rPr>
              <a:t> value</a:t>
            </a:r>
          </a:p>
          <a:p>
            <a:pPr lvl="2"/>
            <a:r>
              <a:rPr lang="en-US" sz="1800" dirty="0">
                <a:latin typeface="+mj-lt"/>
              </a:rPr>
              <a:t>We miss one or more </a:t>
            </a:r>
            <a:r>
              <a:rPr lang="en-US" sz="1800" dirty="0" err="1">
                <a:latin typeface="+mj-lt"/>
              </a:rPr>
              <a:t>tuples</a:t>
            </a:r>
            <a:r>
              <a:rPr lang="en-US" sz="1800" dirty="0">
                <a:latin typeface="+mj-lt"/>
              </a:rPr>
              <a:t> of that employee and end up with an inconsistent database.</a:t>
            </a:r>
          </a:p>
          <a:p>
            <a:pPr lvl="1">
              <a:lnSpc>
                <a:spcPct val="90000"/>
              </a:lnSpc>
              <a:buNone/>
            </a:pPr>
            <a:endParaRPr lang="en-US"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533400" y="0"/>
            <a:ext cx="8229600" cy="1143000"/>
          </a:xfrm>
        </p:spPr>
        <p:txBody>
          <a:bodyPr/>
          <a:lstStyle/>
          <a:p>
            <a:r>
              <a:rPr lang="en-US" b="1" dirty="0">
                <a:solidFill>
                  <a:srgbClr val="FFCCFF"/>
                </a:solidFill>
              </a:rPr>
              <a:t>Partial Dependencies</a:t>
            </a:r>
          </a:p>
        </p:txBody>
      </p:sp>
      <p:sp>
        <p:nvSpPr>
          <p:cNvPr id="246787" name="Rectangle 3"/>
          <p:cNvSpPr>
            <a:spLocks noGrp="1" noChangeArrowheads="1"/>
          </p:cNvSpPr>
          <p:nvPr>
            <p:ph type="body" idx="1"/>
          </p:nvPr>
        </p:nvSpPr>
        <p:spPr>
          <a:xfrm>
            <a:off x="381000" y="1219200"/>
            <a:ext cx="8229600" cy="4267200"/>
          </a:xfrm>
        </p:spPr>
        <p:txBody>
          <a:bodyPr/>
          <a:lstStyle/>
          <a:p>
            <a:pPr>
              <a:lnSpc>
                <a:spcPct val="90000"/>
              </a:lnSpc>
            </a:pPr>
            <a:r>
              <a:rPr lang="en-US" sz="2800" dirty="0">
                <a:latin typeface="+mj-lt"/>
              </a:rPr>
              <a:t>Identifying the partial dependencies in the PROJECT-EMPLOYEE relation.</a:t>
            </a:r>
          </a:p>
          <a:p>
            <a:pPr>
              <a:lnSpc>
                <a:spcPct val="90000"/>
              </a:lnSpc>
            </a:pPr>
            <a:endParaRPr lang="en-US" sz="2800" dirty="0">
              <a:latin typeface="+mj-lt"/>
            </a:endParaRPr>
          </a:p>
          <a:p>
            <a:pPr lvl="1">
              <a:lnSpc>
                <a:spcPct val="90000"/>
              </a:lnSpc>
            </a:pPr>
            <a:r>
              <a:rPr lang="en-US" sz="2400" dirty="0">
                <a:latin typeface="+mj-lt"/>
              </a:rPr>
              <a:t>The PK of this relation is formed by the attributes </a:t>
            </a:r>
            <a:r>
              <a:rPr lang="en-US" sz="2400" dirty="0" err="1">
                <a:latin typeface="+mj-lt"/>
              </a:rPr>
              <a:t>Proj</a:t>
            </a:r>
            <a:r>
              <a:rPr lang="en-US" sz="2400" dirty="0">
                <a:latin typeface="+mj-lt"/>
              </a:rPr>
              <a:t>-ID and </a:t>
            </a:r>
            <a:r>
              <a:rPr lang="en-US" sz="2400" dirty="0" err="1">
                <a:latin typeface="+mj-lt"/>
              </a:rPr>
              <a:t>Emp</a:t>
            </a:r>
            <a:r>
              <a:rPr lang="en-US" sz="2400" dirty="0">
                <a:latin typeface="+mj-lt"/>
              </a:rPr>
              <a:t>-ID.</a:t>
            </a:r>
          </a:p>
          <a:p>
            <a:pPr lvl="1">
              <a:lnSpc>
                <a:spcPct val="90000"/>
              </a:lnSpc>
            </a:pPr>
            <a:r>
              <a:rPr lang="en-US" sz="2400" dirty="0">
                <a:latin typeface="+mj-lt"/>
              </a:rPr>
              <a:t>This implies that {</a:t>
            </a:r>
            <a:r>
              <a:rPr lang="en-US" sz="2400" dirty="0" err="1">
                <a:latin typeface="+mj-lt"/>
              </a:rPr>
              <a:t>Proj</a:t>
            </a:r>
            <a:r>
              <a:rPr lang="en-US" sz="2400" dirty="0">
                <a:latin typeface="+mj-lt"/>
              </a:rPr>
              <a:t>-ID, </a:t>
            </a:r>
            <a:r>
              <a:rPr lang="en-US" sz="2400" dirty="0" err="1">
                <a:latin typeface="+mj-lt"/>
              </a:rPr>
              <a:t>Emp</a:t>
            </a:r>
            <a:r>
              <a:rPr lang="en-US" sz="2400" dirty="0">
                <a:latin typeface="+mj-lt"/>
              </a:rPr>
              <a:t>-ID} uniquely identifies a </a:t>
            </a:r>
            <a:r>
              <a:rPr lang="en-US" sz="2400" dirty="0" err="1">
                <a:latin typeface="+mj-lt"/>
              </a:rPr>
              <a:t>tuple</a:t>
            </a:r>
            <a:r>
              <a:rPr lang="en-US" sz="2400" dirty="0">
                <a:latin typeface="+mj-lt"/>
              </a:rPr>
              <a:t> in the relation.</a:t>
            </a:r>
          </a:p>
          <a:p>
            <a:pPr lvl="2">
              <a:lnSpc>
                <a:spcPct val="90000"/>
              </a:lnSpc>
            </a:pPr>
            <a:r>
              <a:rPr lang="en-US" sz="2200" dirty="0">
                <a:latin typeface="+mj-lt"/>
              </a:rPr>
              <a:t>They functionally determine any individual attribute or any combination of attributes of the relation.</a:t>
            </a:r>
          </a:p>
          <a:p>
            <a:pPr lvl="1">
              <a:lnSpc>
                <a:spcPct val="90000"/>
              </a:lnSpc>
            </a:pPr>
            <a:r>
              <a:rPr lang="en-US" sz="2400" dirty="0">
                <a:latin typeface="+mj-lt"/>
              </a:rPr>
              <a:t>However, we only need attribute </a:t>
            </a:r>
            <a:r>
              <a:rPr lang="en-US" sz="2400" dirty="0" err="1">
                <a:latin typeface="+mj-lt"/>
              </a:rPr>
              <a:t>Emp</a:t>
            </a:r>
            <a:r>
              <a:rPr lang="en-US" sz="2400" dirty="0">
                <a:latin typeface="+mj-lt"/>
              </a:rPr>
              <a:t>-ID to functionally determine the following attributes:</a:t>
            </a:r>
          </a:p>
          <a:p>
            <a:pPr lvl="2">
              <a:lnSpc>
                <a:spcPct val="90000"/>
              </a:lnSpc>
            </a:pPr>
            <a:r>
              <a:rPr lang="en-US" sz="2200" dirty="0" err="1">
                <a:latin typeface="+mj-lt"/>
              </a:rPr>
              <a:t>Emp</a:t>
            </a:r>
            <a:r>
              <a:rPr lang="en-US" sz="2200" dirty="0">
                <a:latin typeface="+mj-lt"/>
              </a:rPr>
              <a:t>-Name, </a:t>
            </a:r>
            <a:r>
              <a:rPr lang="en-US" sz="2200" dirty="0" err="1">
                <a:latin typeface="+mj-lt"/>
              </a:rPr>
              <a:t>Emp-Dpt</a:t>
            </a:r>
            <a:r>
              <a:rPr lang="en-US" sz="2200" dirty="0">
                <a:latin typeface="+mj-lt"/>
              </a:rPr>
              <a:t>, </a:t>
            </a:r>
            <a:r>
              <a:rPr lang="en-US" sz="2200" dirty="0" err="1">
                <a:latin typeface="+mj-lt"/>
              </a:rPr>
              <a:t>Emp</a:t>
            </a:r>
            <a:r>
              <a:rPr lang="en-US" sz="2200" dirty="0">
                <a:latin typeface="+mj-lt"/>
              </a:rPr>
              <a:t>-</a:t>
            </a:r>
            <a:r>
              <a:rPr lang="en-US" sz="2200" dirty="0" err="1">
                <a:latin typeface="+mj-lt"/>
              </a:rPr>
              <a:t>Hrly</a:t>
            </a:r>
            <a:r>
              <a:rPr lang="en-US" sz="2200" dirty="0">
                <a:latin typeface="+mj-lt"/>
              </a:rPr>
              <a:t>-Rate.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0"/>
            <a:ext cx="8229600" cy="1371600"/>
          </a:xfrm>
        </p:spPr>
        <p:txBody>
          <a:bodyPr/>
          <a:lstStyle/>
          <a:p>
            <a:r>
              <a:rPr lang="en-US" dirty="0">
                <a:solidFill>
                  <a:srgbClr val="FEC1FF"/>
                </a:solidFill>
              </a:rPr>
              <a:t>Second Normal Form</a:t>
            </a:r>
          </a:p>
        </p:txBody>
      </p:sp>
      <p:graphicFrame>
        <p:nvGraphicFramePr>
          <p:cNvPr id="233526" name="Group 54"/>
          <p:cNvGraphicFramePr>
            <a:graphicFrameLocks noGrp="1"/>
          </p:cNvGraphicFramePr>
          <p:nvPr>
            <p:ph idx="1"/>
          </p:nvPr>
        </p:nvGraphicFramePr>
        <p:xfrm>
          <a:off x="3124200" y="2819400"/>
          <a:ext cx="3873500" cy="2712720"/>
        </p:xfrm>
        <a:graphic>
          <a:graphicData uri="http://schemas.openxmlformats.org/drawingml/2006/table">
            <a:tbl>
              <a:tblPr/>
              <a:tblGrid>
                <a:gridCol w="1001712">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68438">
                  <a:extLst>
                    <a:ext uri="{9D8B030D-6E8A-4147-A177-3AD203B41FA5}">
                      <a16:colId xmlns:a16="http://schemas.microsoft.com/office/drawing/2014/main" val="20002"/>
                    </a:ext>
                  </a:extLst>
                </a:gridCol>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a:ln>
                            <a:noFill/>
                          </a:ln>
                          <a:solidFill>
                            <a:schemeClr val="tx1"/>
                          </a:solidFill>
                          <a:effectLst/>
                          <a:latin typeface="Arial" pitchFamily="34" charset="0"/>
                        </a:rPr>
                        <a:t>Proj</a:t>
                      </a:r>
                      <a:r>
                        <a:rPr kumimoji="0" lang="en-US" sz="2000" b="1" i="0" u="none" strike="noStrike" cap="none" normalizeH="0" baseline="0" dirty="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a:ln>
                            <a:noFill/>
                          </a:ln>
                          <a:solidFill>
                            <a:schemeClr val="tx1"/>
                          </a:solidFill>
                          <a:effectLst/>
                          <a:latin typeface="Arial" pitchFamily="34" charset="0"/>
                        </a:rPr>
                        <a:t>Proj-Mgr-ID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789487453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820972445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980212343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a:ln>
                            <a:noFill/>
                          </a:ln>
                          <a:solidFill>
                            <a:schemeClr val="tx1"/>
                          </a:solidFill>
                          <a:effectLst/>
                          <a:latin typeface="Arial" pitchFamily="34"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pitchFamily="34" charset="0"/>
                        </a:rPr>
                        <a:t>550227043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3516" name="Text Box 44"/>
          <p:cNvSpPr txBox="1">
            <a:spLocks noChangeArrowheads="1"/>
          </p:cNvSpPr>
          <p:nvPr/>
        </p:nvSpPr>
        <p:spPr bwMode="auto">
          <a:xfrm>
            <a:off x="1219200" y="2819400"/>
            <a:ext cx="1263650" cy="366713"/>
          </a:xfrm>
          <a:prstGeom prst="rect">
            <a:avLst/>
          </a:prstGeom>
          <a:noFill/>
          <a:ln w="9525" algn="ctr">
            <a:noFill/>
            <a:miter lim="800000"/>
            <a:headEnd/>
            <a:tailEnd/>
          </a:ln>
          <a:effectLst/>
        </p:spPr>
        <p:txBody>
          <a:bodyPr wrap="none">
            <a:spAutoFit/>
          </a:bodyPr>
          <a:lstStyle/>
          <a:p>
            <a:pPr algn="ctr"/>
            <a:r>
              <a:rPr lang="en-US" b="1" dirty="0"/>
              <a:t>PROJECT</a:t>
            </a:r>
          </a:p>
        </p:txBody>
      </p:sp>
      <p:sp>
        <p:nvSpPr>
          <p:cNvPr id="233517" name="Text Box 45"/>
          <p:cNvSpPr txBox="1">
            <a:spLocks noChangeArrowheads="1"/>
          </p:cNvSpPr>
          <p:nvPr/>
        </p:nvSpPr>
        <p:spPr bwMode="auto">
          <a:xfrm>
            <a:off x="381000" y="1371600"/>
            <a:ext cx="8382000" cy="1631216"/>
          </a:xfrm>
          <a:prstGeom prst="rect">
            <a:avLst/>
          </a:prstGeom>
          <a:noFill/>
          <a:ln w="9525" algn="ctr">
            <a:noFill/>
            <a:miter lim="800000"/>
            <a:headEnd/>
            <a:tailEnd/>
          </a:ln>
          <a:effectLst/>
        </p:spPr>
        <p:txBody>
          <a:bodyPr>
            <a:spAutoFit/>
          </a:bodyPr>
          <a:lstStyle/>
          <a:p>
            <a:r>
              <a:rPr lang="en-US" sz="2000" dirty="0">
                <a:latin typeface="+mj-lt"/>
              </a:rPr>
              <a:t>And we need only </a:t>
            </a:r>
            <a:r>
              <a:rPr lang="en-US" sz="2000" dirty="0" err="1">
                <a:latin typeface="+mj-lt"/>
              </a:rPr>
              <a:t>Proj</a:t>
            </a:r>
            <a:r>
              <a:rPr lang="en-US" sz="2000" dirty="0">
                <a:latin typeface="+mj-lt"/>
              </a:rPr>
              <a:t>-Id attribute to functionally determine </a:t>
            </a:r>
            <a:r>
              <a:rPr lang="en-US" sz="2000" dirty="0" err="1">
                <a:latin typeface="+mj-lt"/>
              </a:rPr>
              <a:t>proj_name</a:t>
            </a:r>
            <a:r>
              <a:rPr lang="en-US" sz="2000" dirty="0">
                <a:latin typeface="+mj-lt"/>
              </a:rPr>
              <a:t> and </a:t>
            </a:r>
            <a:r>
              <a:rPr lang="en-US" sz="2000" dirty="0" err="1">
                <a:latin typeface="+mj-lt"/>
              </a:rPr>
              <a:t>Proj_Mgr_Id</a:t>
            </a:r>
            <a:r>
              <a:rPr lang="en-US" sz="2000" dirty="0">
                <a:latin typeface="+mj-lt"/>
              </a:rPr>
              <a:t>.</a:t>
            </a:r>
          </a:p>
          <a:p>
            <a:r>
              <a:rPr lang="en-US" sz="2000" dirty="0">
                <a:latin typeface="+mj-lt"/>
              </a:rPr>
              <a:t>So we decompose the relation into following two relations:</a:t>
            </a:r>
          </a:p>
          <a:p>
            <a:endParaRPr lang="en-US" sz="2000" dirty="0">
              <a:latin typeface="+mj-lt"/>
            </a:endParaRPr>
          </a:p>
          <a:p>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E107923F-D965-4A28-A0FB-6492AC24F608}" type="slidenum">
              <a:rPr lang="en-US"/>
              <a:pPr/>
              <a:t>3</a:t>
            </a:fld>
            <a:endParaRPr lang="en-US"/>
          </a:p>
        </p:txBody>
      </p:sp>
      <p:sp>
        <p:nvSpPr>
          <p:cNvPr id="709634" name="Rectangle 2"/>
          <p:cNvSpPr>
            <a:spLocks noGrp="1" noChangeArrowheads="1"/>
          </p:cNvSpPr>
          <p:nvPr>
            <p:ph type="title"/>
          </p:nvPr>
        </p:nvSpPr>
        <p:spPr>
          <a:xfrm>
            <a:off x="1371600" y="0"/>
            <a:ext cx="7473950" cy="536575"/>
          </a:xfrm>
        </p:spPr>
        <p:txBody>
          <a:bodyPr/>
          <a:lstStyle/>
          <a:p>
            <a:r>
              <a:rPr lang="en-US" sz="4000" b="1" dirty="0">
                <a:solidFill>
                  <a:srgbClr val="FFFF00"/>
                </a:solidFill>
              </a:rPr>
              <a:t>Schema Normalization</a:t>
            </a:r>
          </a:p>
        </p:txBody>
      </p:sp>
      <p:sp>
        <p:nvSpPr>
          <p:cNvPr id="709635" name="Rectangle 3"/>
          <p:cNvSpPr>
            <a:spLocks noGrp="1" noChangeArrowheads="1"/>
          </p:cNvSpPr>
          <p:nvPr>
            <p:ph type="body" idx="1"/>
          </p:nvPr>
        </p:nvSpPr>
        <p:spPr/>
        <p:txBody>
          <a:bodyPr/>
          <a:lstStyle/>
          <a:p>
            <a:r>
              <a:rPr lang="en-US" sz="2400" dirty="0">
                <a:latin typeface="Times New Roman" pitchFamily="18" charset="0"/>
              </a:rPr>
              <a:t>Decompose relational schemes to </a:t>
            </a:r>
          </a:p>
          <a:p>
            <a:pPr lvl="1"/>
            <a:r>
              <a:rPr lang="en-US" sz="2200" dirty="0">
                <a:latin typeface="Times New Roman" pitchFamily="18" charset="0"/>
              </a:rPr>
              <a:t>remove </a:t>
            </a:r>
            <a:r>
              <a:rPr lang="en-US" sz="2200" dirty="0">
                <a:solidFill>
                  <a:schemeClr val="tx2"/>
                </a:solidFill>
                <a:latin typeface="Times New Roman" pitchFamily="18" charset="0"/>
              </a:rPr>
              <a:t>redundancy</a:t>
            </a:r>
          </a:p>
          <a:p>
            <a:pPr lvl="1"/>
            <a:r>
              <a:rPr lang="en-US" sz="2200" dirty="0">
                <a:latin typeface="Times New Roman" pitchFamily="18" charset="0"/>
              </a:rPr>
              <a:t>remove </a:t>
            </a:r>
            <a:r>
              <a:rPr lang="en-US" sz="2200" dirty="0">
                <a:solidFill>
                  <a:schemeClr val="tx2"/>
                </a:solidFill>
                <a:latin typeface="Times New Roman" pitchFamily="18" charset="0"/>
              </a:rPr>
              <a:t>anomalies</a:t>
            </a:r>
          </a:p>
          <a:p>
            <a:r>
              <a:rPr lang="en-US" sz="2400" dirty="0">
                <a:latin typeface="Times New Roman" pitchFamily="18" charset="0"/>
              </a:rPr>
              <a:t>Result of normalization:</a:t>
            </a:r>
          </a:p>
          <a:p>
            <a:pPr lvl="1"/>
            <a:r>
              <a:rPr lang="en-US" sz="2200" dirty="0">
                <a:latin typeface="Times New Roman" pitchFamily="18" charset="0"/>
              </a:rPr>
              <a:t>Semantically-equivalent relational scheme</a:t>
            </a:r>
          </a:p>
          <a:p>
            <a:pPr lvl="1"/>
            <a:r>
              <a:rPr lang="en-US" sz="2200" dirty="0">
                <a:latin typeface="Times New Roman" pitchFamily="18" charset="0"/>
              </a:rPr>
              <a:t>Represent the same information as the original</a:t>
            </a:r>
          </a:p>
          <a:p>
            <a:pPr lvl="1"/>
            <a:r>
              <a:rPr lang="en-US" sz="2200" dirty="0">
                <a:latin typeface="Times New Roman" pitchFamily="18" charset="0"/>
              </a:rPr>
              <a:t>Be able to reconstruct the original from decomposed relations.</a:t>
            </a:r>
          </a:p>
          <a:p>
            <a:pPr lvl="1"/>
            <a:endParaRPr lang="en-US" sz="220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0"/>
            <a:ext cx="8229600" cy="838200"/>
          </a:xfrm>
        </p:spPr>
        <p:txBody>
          <a:bodyPr/>
          <a:lstStyle/>
          <a:p>
            <a:r>
              <a:rPr lang="en-US" sz="4000" b="1" dirty="0">
                <a:solidFill>
                  <a:srgbClr val="FEC1FF"/>
                </a:solidFill>
              </a:rPr>
              <a:t>Second Normal Form</a:t>
            </a:r>
          </a:p>
        </p:txBody>
      </p:sp>
      <p:sp>
        <p:nvSpPr>
          <p:cNvPr id="235549" name="Text Box 29"/>
          <p:cNvSpPr txBox="1">
            <a:spLocks noChangeArrowheads="1"/>
          </p:cNvSpPr>
          <p:nvPr/>
        </p:nvSpPr>
        <p:spPr bwMode="auto">
          <a:xfrm>
            <a:off x="381000" y="1066800"/>
            <a:ext cx="2609850" cy="366713"/>
          </a:xfrm>
          <a:prstGeom prst="rect">
            <a:avLst/>
          </a:prstGeom>
          <a:noFill/>
          <a:ln w="9525" algn="ctr">
            <a:noFill/>
            <a:miter lim="800000"/>
            <a:headEnd/>
            <a:tailEnd/>
          </a:ln>
          <a:effectLst/>
        </p:spPr>
        <p:txBody>
          <a:bodyPr wrap="none">
            <a:spAutoFit/>
          </a:bodyPr>
          <a:lstStyle/>
          <a:p>
            <a:pPr algn="ctr"/>
            <a:r>
              <a:rPr lang="en-US" b="1" dirty="0"/>
              <a:t>PROJECT-EMPLOYEE</a:t>
            </a:r>
          </a:p>
        </p:txBody>
      </p:sp>
      <p:graphicFrame>
        <p:nvGraphicFramePr>
          <p:cNvPr id="9" name="Table 8"/>
          <p:cNvGraphicFramePr>
            <a:graphicFrameLocks noGrp="1"/>
          </p:cNvGraphicFramePr>
          <p:nvPr/>
        </p:nvGraphicFramePr>
        <p:xfrm>
          <a:off x="914400" y="1556067"/>
          <a:ext cx="6934200" cy="4548709"/>
        </p:xfrm>
        <a:graphic>
          <a:graphicData uri="http://schemas.openxmlformats.org/drawingml/2006/table">
            <a:tbl>
              <a:tblPr/>
              <a:tblGrid>
                <a:gridCol w="1971705">
                  <a:extLst>
                    <a:ext uri="{9D8B030D-6E8A-4147-A177-3AD203B41FA5}">
                      <a16:colId xmlns:a16="http://schemas.microsoft.com/office/drawing/2014/main" val="20000"/>
                    </a:ext>
                  </a:extLst>
                </a:gridCol>
                <a:gridCol w="1686869">
                  <a:extLst>
                    <a:ext uri="{9D8B030D-6E8A-4147-A177-3AD203B41FA5}">
                      <a16:colId xmlns:a16="http://schemas.microsoft.com/office/drawing/2014/main" val="20001"/>
                    </a:ext>
                  </a:extLst>
                </a:gridCol>
                <a:gridCol w="1780231">
                  <a:extLst>
                    <a:ext uri="{9D8B030D-6E8A-4147-A177-3AD203B41FA5}">
                      <a16:colId xmlns:a16="http://schemas.microsoft.com/office/drawing/2014/main" val="20002"/>
                    </a:ext>
                  </a:extLst>
                </a:gridCol>
                <a:gridCol w="1495395">
                  <a:extLst>
                    <a:ext uri="{9D8B030D-6E8A-4147-A177-3AD203B41FA5}">
                      <a16:colId xmlns:a16="http://schemas.microsoft.com/office/drawing/2014/main" val="20003"/>
                    </a:ext>
                  </a:extLst>
                </a:gridCol>
              </a:tblGrid>
              <a:tr h="544819">
                <a:tc>
                  <a:txBody>
                    <a:bodyPr/>
                    <a:lstStyle/>
                    <a:p>
                      <a:pPr marL="0" marR="0">
                        <a:lnSpc>
                          <a:spcPct val="115000"/>
                        </a:lnSpc>
                        <a:spcBef>
                          <a:spcPts val="0"/>
                        </a:spcBef>
                        <a:spcAft>
                          <a:spcPts val="1000"/>
                        </a:spcAft>
                      </a:pPr>
                      <a:r>
                        <a:rPr lang="en-US" sz="1600" b="1">
                          <a:latin typeface="+mj-lt"/>
                          <a:ea typeface="Calibri"/>
                          <a:cs typeface="Times New Roman"/>
                        </a:rPr>
                        <a:t>Emp-ID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Emp-Dpt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err="1">
                          <a:latin typeface="+mj-lt"/>
                          <a:ea typeface="Calibri"/>
                          <a:cs typeface="Times New Roman"/>
                        </a:rPr>
                        <a:t>Emp</a:t>
                      </a:r>
                      <a:r>
                        <a:rPr lang="en-US" sz="1600" b="1" dirty="0">
                          <a:latin typeface="+mj-lt"/>
                          <a:ea typeface="Calibri"/>
                          <a:cs typeface="Times New Roman"/>
                        </a:rPr>
                        <a:t>-</a:t>
                      </a:r>
                      <a:r>
                        <a:rPr lang="en-US" sz="1600" b="1" dirty="0" err="1">
                          <a:latin typeface="+mj-lt"/>
                          <a:ea typeface="Calibri"/>
                          <a:cs typeface="Times New Roman"/>
                        </a:rPr>
                        <a:t>Hrly</a:t>
                      </a:r>
                      <a:r>
                        <a:rPr lang="en-US" sz="1600" b="1" dirty="0">
                          <a:latin typeface="+mj-lt"/>
                          <a:ea typeface="Calibri"/>
                          <a:cs typeface="Times New Roman"/>
                        </a:rPr>
                        <a:t>-Rate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123423479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Heydary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980808980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Jones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234809000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Alexander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542298973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Johnson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432329700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Mantle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689231199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Richardson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712093093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Howard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916">
                <a:tc>
                  <a:txBody>
                    <a:bodyPr/>
                    <a:lstStyle/>
                    <a:p>
                      <a:pPr marL="0" marR="0">
                        <a:lnSpc>
                          <a:spcPct val="115000"/>
                        </a:lnSpc>
                        <a:spcBef>
                          <a:spcPts val="0"/>
                        </a:spcBef>
                        <a:spcAft>
                          <a:spcPts val="1000"/>
                        </a:spcAft>
                      </a:pPr>
                      <a:r>
                        <a:rPr lang="en-US" sz="1600" b="1">
                          <a:latin typeface="+mj-lt"/>
                          <a:ea typeface="Calibri"/>
                          <a:cs typeface="Times New Roman"/>
                        </a:rPr>
                        <a:t>834920043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Lopez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Engineering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380802233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Harrison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553208932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Olivier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5646">
                <a:tc>
                  <a:txBody>
                    <a:bodyPr/>
                    <a:lstStyle/>
                    <a:p>
                      <a:pPr marL="0" marR="0">
                        <a:lnSpc>
                          <a:spcPct val="115000"/>
                        </a:lnSpc>
                        <a:spcBef>
                          <a:spcPts val="0"/>
                        </a:spcBef>
                        <a:spcAft>
                          <a:spcPts val="1000"/>
                        </a:spcAft>
                      </a:pPr>
                      <a:r>
                        <a:rPr lang="en-US" sz="1600" b="1">
                          <a:latin typeface="+mj-lt"/>
                          <a:ea typeface="Calibri"/>
                          <a:cs typeface="Times New Roman"/>
                        </a:rPr>
                        <a:t>340783453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Shaw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990600"/>
            <a:ext cx="8229600" cy="5257800"/>
          </a:xfrm>
        </p:spPr>
        <p:txBody>
          <a:bodyPr/>
          <a:lstStyle/>
          <a:p>
            <a:pPr lvl="2"/>
            <a:r>
              <a:rPr lang="en-US" dirty="0">
                <a:latin typeface="+mj-lt"/>
              </a:rPr>
              <a:t>There are no partial dependencies in both the tables because the determinant of the key only has a single attribute.</a:t>
            </a:r>
          </a:p>
          <a:p>
            <a:pPr lvl="2"/>
            <a:r>
              <a:rPr lang="en-US" dirty="0">
                <a:latin typeface="+mj-lt"/>
              </a:rPr>
              <a:t>For </a:t>
            </a:r>
            <a:r>
              <a:rPr lang="en-US" dirty="0" err="1">
                <a:latin typeface="+mj-lt"/>
              </a:rPr>
              <a:t>eg</a:t>
            </a:r>
            <a:r>
              <a:rPr lang="en-US" dirty="0">
                <a:latin typeface="+mj-lt"/>
              </a:rPr>
              <a:t>:</a:t>
            </a: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r>
              <a:rPr lang="en-US" dirty="0">
                <a:latin typeface="+mj-lt"/>
              </a:rPr>
              <a:t>To relate these two relations, we create a third table (relationship table) that consists of the primary keys of both the relations as foreign key and an attribute ‘Total-Hrs-Worked’ because it is fully dependent on the key of the relation {</a:t>
            </a:r>
            <a:r>
              <a:rPr lang="en-US" dirty="0" err="1">
                <a:latin typeface="+mj-lt"/>
              </a:rPr>
              <a:t>Proj</a:t>
            </a:r>
            <a:r>
              <a:rPr lang="en-US" dirty="0">
                <a:latin typeface="+mj-lt"/>
              </a:rPr>
              <a:t>-Id, </a:t>
            </a:r>
            <a:r>
              <a:rPr lang="en-US" dirty="0" err="1">
                <a:latin typeface="+mj-lt"/>
              </a:rPr>
              <a:t>Emp</a:t>
            </a:r>
            <a:r>
              <a:rPr lang="en-US" dirty="0">
                <a:latin typeface="+mj-lt"/>
              </a:rPr>
              <a:t>-Id}.</a:t>
            </a:r>
          </a:p>
          <a:p>
            <a:pPr lvl="2"/>
            <a:endParaRPr lang="en-US" dirty="0">
              <a:latin typeface="+mj-lt"/>
            </a:endParaRPr>
          </a:p>
        </p:txBody>
      </p:sp>
      <p:grpSp>
        <p:nvGrpSpPr>
          <p:cNvPr id="2" name="Group 15"/>
          <p:cNvGrpSpPr>
            <a:grpSpLocks/>
          </p:cNvGrpSpPr>
          <p:nvPr/>
        </p:nvGrpSpPr>
        <p:grpSpPr bwMode="auto">
          <a:xfrm>
            <a:off x="2743200" y="1981200"/>
            <a:ext cx="5937250" cy="1981200"/>
            <a:chOff x="1012" y="2784"/>
            <a:chExt cx="3740" cy="1248"/>
          </a:xfrm>
        </p:grpSpPr>
        <p:sp>
          <p:nvSpPr>
            <p:cNvPr id="247812" name="Rectangle 4"/>
            <p:cNvSpPr>
              <a:spLocks noChangeArrowheads="1"/>
            </p:cNvSpPr>
            <p:nvPr/>
          </p:nvSpPr>
          <p:spPr bwMode="auto">
            <a:xfrm>
              <a:off x="1012" y="2784"/>
              <a:ext cx="1152" cy="1248"/>
            </a:xfrm>
            <a:prstGeom prst="rect">
              <a:avLst/>
            </a:prstGeom>
            <a:noFill/>
            <a:ln w="9525" algn="ctr">
              <a:solidFill>
                <a:schemeClr val="tx1"/>
              </a:solidFill>
              <a:miter lim="800000"/>
              <a:headEnd/>
              <a:tailEnd/>
            </a:ln>
            <a:effectLst/>
          </p:spPr>
          <p:txBody>
            <a:bodyPr wrap="none" anchor="ctr"/>
            <a:lstStyle/>
            <a:p>
              <a:pPr algn="ctr"/>
              <a:r>
                <a:rPr lang="en-US" b="1" dirty="0" err="1"/>
                <a:t>Proj</a:t>
              </a:r>
              <a:r>
                <a:rPr lang="en-US" b="1" dirty="0"/>
                <a:t>-ID</a:t>
              </a:r>
            </a:p>
            <a:p>
              <a:pPr algn="ctr"/>
              <a:endParaRPr lang="en-US" dirty="0"/>
            </a:p>
            <a:p>
              <a:pPr algn="ctr"/>
              <a:endParaRPr lang="en-US" dirty="0"/>
            </a:p>
            <a:p>
              <a:pPr algn="ctr"/>
              <a:r>
                <a:rPr lang="en-US" b="1" dirty="0" err="1"/>
                <a:t>Emp</a:t>
              </a:r>
              <a:r>
                <a:rPr lang="en-US" b="1" dirty="0"/>
                <a:t>-ID</a:t>
              </a:r>
            </a:p>
          </p:txBody>
        </p:sp>
        <p:sp>
          <p:nvSpPr>
            <p:cNvPr id="247815" name="Rectangle 7"/>
            <p:cNvSpPr>
              <a:spLocks noChangeArrowheads="1"/>
            </p:cNvSpPr>
            <p:nvPr/>
          </p:nvSpPr>
          <p:spPr bwMode="auto">
            <a:xfrm>
              <a:off x="1252" y="302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1252" y="350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7" name="Line 9"/>
            <p:cNvSpPr>
              <a:spLocks noChangeShapeType="1"/>
            </p:cNvSpPr>
            <p:nvPr/>
          </p:nvSpPr>
          <p:spPr bwMode="auto">
            <a:xfrm flipV="1">
              <a:off x="1972" y="2928"/>
              <a:ext cx="1632"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8" name="Line 10"/>
            <p:cNvSpPr>
              <a:spLocks noChangeShapeType="1"/>
            </p:cNvSpPr>
            <p:nvPr/>
          </p:nvSpPr>
          <p:spPr bwMode="auto">
            <a:xfrm flipV="1">
              <a:off x="1972" y="3360"/>
              <a:ext cx="1632" cy="288"/>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9" name="Line 11"/>
            <p:cNvSpPr>
              <a:spLocks noChangeShapeType="1"/>
            </p:cNvSpPr>
            <p:nvPr/>
          </p:nvSpPr>
          <p:spPr bwMode="auto">
            <a:xfrm>
              <a:off x="1972" y="3648"/>
              <a:ext cx="1680"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20" name="Text Box 12"/>
            <p:cNvSpPr txBox="1">
              <a:spLocks noChangeArrowheads="1"/>
            </p:cNvSpPr>
            <p:nvPr/>
          </p:nvSpPr>
          <p:spPr bwMode="auto">
            <a:xfrm>
              <a:off x="3624" y="2832"/>
              <a:ext cx="880" cy="243"/>
            </a:xfrm>
            <a:prstGeom prst="rect">
              <a:avLst/>
            </a:prstGeom>
            <a:noFill/>
            <a:ln w="19050" algn="ctr">
              <a:solidFill>
                <a:schemeClr val="tx1"/>
              </a:solidFill>
              <a:miter lim="800000"/>
              <a:headEnd/>
              <a:tailEnd/>
            </a:ln>
            <a:effectLst/>
          </p:spPr>
          <p:txBody>
            <a:bodyPr wrap="none">
              <a:spAutoFit/>
            </a:bodyPr>
            <a:lstStyle/>
            <a:p>
              <a:pPr algn="ctr"/>
              <a:r>
                <a:rPr lang="en-US" b="1"/>
                <a:t>Emp-Name</a:t>
              </a:r>
            </a:p>
          </p:txBody>
        </p:sp>
        <p:sp>
          <p:nvSpPr>
            <p:cNvPr id="247821" name="Text Box 13"/>
            <p:cNvSpPr txBox="1">
              <a:spLocks noChangeArrowheads="1"/>
            </p:cNvSpPr>
            <p:nvPr/>
          </p:nvSpPr>
          <p:spPr bwMode="auto">
            <a:xfrm>
              <a:off x="3624" y="3213"/>
              <a:ext cx="864" cy="243"/>
            </a:xfrm>
            <a:prstGeom prst="rect">
              <a:avLst/>
            </a:prstGeom>
            <a:noFill/>
            <a:ln w="19050" algn="ctr">
              <a:solidFill>
                <a:schemeClr val="tx1"/>
              </a:solidFill>
              <a:miter lim="800000"/>
              <a:headEnd/>
              <a:tailEnd/>
            </a:ln>
            <a:effectLst/>
          </p:spPr>
          <p:txBody>
            <a:bodyPr>
              <a:spAutoFit/>
            </a:bodyPr>
            <a:lstStyle/>
            <a:p>
              <a:pPr algn="ctr"/>
              <a:r>
                <a:rPr lang="en-US" b="1"/>
                <a:t>Emp-Dpt</a:t>
              </a:r>
            </a:p>
          </p:txBody>
        </p:sp>
        <p:sp>
          <p:nvSpPr>
            <p:cNvPr id="247822" name="Text Box 14"/>
            <p:cNvSpPr txBox="1">
              <a:spLocks noChangeArrowheads="1"/>
            </p:cNvSpPr>
            <p:nvPr/>
          </p:nvSpPr>
          <p:spPr bwMode="auto">
            <a:xfrm>
              <a:off x="3624" y="3597"/>
              <a:ext cx="1128" cy="243"/>
            </a:xfrm>
            <a:prstGeom prst="rect">
              <a:avLst/>
            </a:prstGeom>
            <a:noFill/>
            <a:ln w="19050" algn="ctr">
              <a:solidFill>
                <a:schemeClr val="tx1"/>
              </a:solidFill>
              <a:miter lim="800000"/>
              <a:headEnd/>
              <a:tailEnd/>
            </a:ln>
            <a:effectLst/>
          </p:spPr>
          <p:txBody>
            <a:bodyPr wrap="none">
              <a:spAutoFit/>
            </a:bodyPr>
            <a:lstStyle/>
            <a:p>
              <a:pPr algn="ctr"/>
              <a:r>
                <a:rPr lang="en-US" b="1"/>
                <a:t>Emp-Hrly-Rate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8229600" cy="1143000"/>
          </a:xfrm>
        </p:spPr>
        <p:txBody>
          <a:bodyPr/>
          <a:lstStyle/>
          <a:p>
            <a:r>
              <a:rPr lang="en-US" b="1" dirty="0">
                <a:solidFill>
                  <a:srgbClr val="FFCCFF"/>
                </a:solidFill>
              </a:rPr>
              <a:t>Second Normal Form</a:t>
            </a:r>
          </a:p>
        </p:txBody>
      </p:sp>
      <p:sp>
        <p:nvSpPr>
          <p:cNvPr id="370691" name="Rectangle 3"/>
          <p:cNvSpPr>
            <a:spLocks noGrp="1" noChangeArrowheads="1"/>
          </p:cNvSpPr>
          <p:nvPr>
            <p:ph type="body" idx="1"/>
          </p:nvPr>
        </p:nvSpPr>
        <p:spPr/>
        <p:txBody>
          <a:bodyPr/>
          <a:lstStyle/>
          <a:p>
            <a:pPr>
              <a:buNone/>
            </a:pPr>
            <a:r>
              <a:rPr lang="en-US" sz="2000" b="1" i="1" dirty="0">
                <a:solidFill>
                  <a:schemeClr val="tx1"/>
                </a:solidFill>
                <a:latin typeface="+mj-lt"/>
              </a:rPr>
              <a:t>    </a:t>
            </a:r>
          </a:p>
          <a:p>
            <a:pPr>
              <a:buNone/>
            </a:pPr>
            <a:r>
              <a:rPr lang="en-US" sz="2000" b="1" i="1" dirty="0">
                <a:latin typeface="+mj-lt"/>
              </a:rPr>
              <a:t>      </a:t>
            </a:r>
            <a:r>
              <a:rPr lang="en-US" sz="2400" b="1" i="1" dirty="0">
                <a:solidFill>
                  <a:schemeClr val="tx1"/>
                </a:solidFill>
                <a:latin typeface="+mj-lt"/>
              </a:rPr>
              <a:t>A relation is said to be in Second Normal Form if is in 1NF and when every non key attribute is fully functionally dependent on the primary key.</a:t>
            </a:r>
          </a:p>
          <a:p>
            <a:pPr>
              <a:buNone/>
            </a:pPr>
            <a:r>
              <a:rPr lang="en-US" sz="2400" b="1" i="1" dirty="0">
                <a:latin typeface="+mj-lt"/>
              </a:rPr>
              <a:t>     Or </a:t>
            </a:r>
            <a:r>
              <a:rPr lang="en-US" sz="2400" i="1" dirty="0">
                <a:latin typeface="+mj-lt"/>
              </a:rPr>
              <a:t>No nonprime attribute is partially dependent on any key .</a:t>
            </a:r>
          </a:p>
          <a:p>
            <a:pPr>
              <a:buNone/>
            </a:pPr>
            <a:endParaRPr lang="en-US" sz="2000" b="1" i="1" dirty="0">
              <a:solidFill>
                <a:schemeClr val="tx1"/>
              </a:solidFill>
              <a:latin typeface="+mj-lt"/>
            </a:endParaRPr>
          </a:p>
          <a:p>
            <a:pPr>
              <a:buNone/>
            </a:pPr>
            <a:endParaRPr lang="en-US" sz="2000" b="1" i="1" dirty="0">
              <a:solidFill>
                <a:schemeClr val="tx1"/>
              </a:solidFill>
              <a:latin typeface="+mj-lt"/>
            </a:endParaRPr>
          </a:p>
          <a:p>
            <a:pPr lvl="1">
              <a:buNone/>
            </a:pPr>
            <a:r>
              <a:rPr lang="en-US" sz="2000" b="1" i="1" dirty="0">
                <a:solidFill>
                  <a:schemeClr val="tx1"/>
                </a:solidFill>
                <a:latin typeface="+mj-lt"/>
              </a:rPr>
              <a:t>Now, the example relation scheme is in 2NF with following relations:</a:t>
            </a:r>
          </a:p>
          <a:p>
            <a:pPr lvl="1">
              <a:buNone/>
            </a:pPr>
            <a:endParaRPr lang="en-US" sz="2000" b="1" i="1" dirty="0">
              <a:solidFill>
                <a:schemeClr val="tx1"/>
              </a:solidFill>
              <a:latin typeface="+mj-lt"/>
            </a:endParaRPr>
          </a:p>
          <a:p>
            <a:pPr lvl="1">
              <a:buNone/>
            </a:pPr>
            <a:r>
              <a:rPr lang="en-US" sz="2000" b="1" i="1" dirty="0">
                <a:latin typeface="+mj-lt"/>
              </a:rPr>
              <a:t>Project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Proj</a:t>
            </a:r>
            <a:r>
              <a:rPr lang="en-US" sz="2000" b="1" i="1" dirty="0">
                <a:latin typeface="+mj-lt"/>
              </a:rPr>
              <a:t>-Name, </a:t>
            </a:r>
            <a:r>
              <a:rPr lang="en-US" sz="2000" b="1" i="1" dirty="0" err="1">
                <a:latin typeface="+mj-lt"/>
              </a:rPr>
              <a:t>Proj</a:t>
            </a:r>
            <a:r>
              <a:rPr lang="en-US" sz="2000" b="1" i="1" dirty="0">
                <a:latin typeface="+mj-lt"/>
              </a:rPr>
              <a:t>-Mgr-Id)</a:t>
            </a:r>
          </a:p>
          <a:p>
            <a:pPr lvl="1">
              <a:buNone/>
            </a:pPr>
            <a:r>
              <a:rPr lang="en-US" sz="2000" b="1" i="1" dirty="0">
                <a:solidFill>
                  <a:schemeClr val="tx1"/>
                </a:solidFill>
                <a:latin typeface="+mj-lt"/>
              </a:rPr>
              <a:t>Employee (</a:t>
            </a:r>
            <a:r>
              <a:rPr lang="en-US" sz="2000" b="1" i="1" u="sng" dirty="0" err="1">
                <a:solidFill>
                  <a:schemeClr val="tx1"/>
                </a:solidFill>
                <a:latin typeface="+mj-lt"/>
              </a:rPr>
              <a:t>Emp</a:t>
            </a:r>
            <a:r>
              <a:rPr lang="en-US" sz="2000" b="1" i="1" u="sng" dirty="0">
                <a:solidFill>
                  <a:schemeClr val="tx1"/>
                </a:solidFill>
                <a:latin typeface="+mj-lt"/>
              </a:rPr>
              <a:t>-Id</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-Name, </a:t>
            </a:r>
            <a:r>
              <a:rPr lang="en-US" sz="2000" b="1" i="1" dirty="0" err="1">
                <a:solidFill>
                  <a:schemeClr val="tx1"/>
                </a:solidFill>
                <a:latin typeface="+mj-lt"/>
              </a:rPr>
              <a:t>Emp_dept</a:t>
            </a:r>
            <a:r>
              <a:rPr lang="en-US" sz="2000" b="1" i="1" dirty="0">
                <a:solidFill>
                  <a:schemeClr val="tx1"/>
                </a:solidFill>
                <a:latin typeface="+mj-lt"/>
              </a:rPr>
              <a:t>, </a:t>
            </a:r>
            <a:r>
              <a:rPr lang="en-US" sz="2000" b="1" i="1" dirty="0" err="1">
                <a:solidFill>
                  <a:schemeClr val="tx1"/>
                </a:solidFill>
                <a:latin typeface="+mj-lt"/>
              </a:rPr>
              <a:t>Emp</a:t>
            </a:r>
            <a:r>
              <a:rPr lang="en-US" sz="2000" b="1" i="1" dirty="0">
                <a:solidFill>
                  <a:schemeClr val="tx1"/>
                </a:solidFill>
                <a:latin typeface="+mj-lt"/>
              </a:rPr>
              <a:t>-</a:t>
            </a:r>
            <a:r>
              <a:rPr lang="en-US" sz="2000" b="1" i="1" dirty="0" err="1">
                <a:solidFill>
                  <a:schemeClr val="tx1"/>
                </a:solidFill>
                <a:latin typeface="+mj-lt"/>
              </a:rPr>
              <a:t>Hrly</a:t>
            </a:r>
            <a:r>
              <a:rPr lang="en-US" sz="2000" b="1" i="1" dirty="0">
                <a:solidFill>
                  <a:schemeClr val="tx1"/>
                </a:solidFill>
                <a:latin typeface="+mj-lt"/>
              </a:rPr>
              <a:t>-Rate )</a:t>
            </a:r>
          </a:p>
          <a:p>
            <a:pPr lvl="1">
              <a:buNone/>
            </a:pPr>
            <a:r>
              <a:rPr lang="en-US" sz="2000" b="1" i="1" dirty="0" err="1">
                <a:latin typeface="+mj-lt"/>
              </a:rPr>
              <a:t>Proj_Emp</a:t>
            </a:r>
            <a:r>
              <a:rPr lang="en-US" sz="2000" b="1" i="1" dirty="0">
                <a:latin typeface="+mj-lt"/>
              </a:rPr>
              <a:t> (</a:t>
            </a:r>
            <a:r>
              <a:rPr lang="en-US" sz="2000" b="1" i="1" u="sng" dirty="0" err="1">
                <a:latin typeface="+mj-lt"/>
              </a:rPr>
              <a:t>Proj</a:t>
            </a:r>
            <a:r>
              <a:rPr lang="en-US" sz="2000" b="1" i="1" u="sng" dirty="0">
                <a:latin typeface="+mj-lt"/>
              </a:rPr>
              <a:t>-id</a:t>
            </a:r>
            <a:r>
              <a:rPr lang="en-US" sz="2000" b="1" i="1" dirty="0">
                <a:latin typeface="+mj-lt"/>
              </a:rPr>
              <a:t>, </a:t>
            </a:r>
            <a:r>
              <a:rPr lang="en-US" sz="2000" b="1" i="1" dirty="0" err="1">
                <a:latin typeface="+mj-lt"/>
              </a:rPr>
              <a:t>Emp</a:t>
            </a:r>
            <a:r>
              <a:rPr lang="en-US" sz="2000" b="1" i="1" dirty="0">
                <a:latin typeface="+mj-lt"/>
              </a:rPr>
              <a:t>-Id, Total-Hrs-Worked)</a:t>
            </a:r>
            <a:endParaRPr lang="en-US" sz="2000" b="1" i="1" dirty="0">
              <a:solidFill>
                <a:schemeClr val="tx1"/>
              </a:solidFill>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7027" name="Rectangle 3"/>
          <p:cNvSpPr>
            <a:spLocks noGrp="1" noChangeArrowheads="1"/>
          </p:cNvSpPr>
          <p:nvPr>
            <p:ph type="body" idx="1"/>
          </p:nvPr>
        </p:nvSpPr>
        <p:spPr>
          <a:xfrm>
            <a:off x="609600" y="1600200"/>
            <a:ext cx="8077200" cy="3354388"/>
          </a:xfrm>
        </p:spPr>
        <p:txBody>
          <a:bodyPr/>
          <a:lstStyle/>
          <a:p>
            <a:pPr>
              <a:lnSpc>
                <a:spcPct val="90000"/>
              </a:lnSpc>
            </a:pPr>
            <a:r>
              <a:rPr lang="en-US" sz="2800" dirty="0">
                <a:solidFill>
                  <a:schemeClr val="bg2"/>
                </a:solidFill>
                <a:latin typeface="+mj-lt"/>
              </a:rPr>
              <a:t>Insertion anomalies</a:t>
            </a:r>
            <a:r>
              <a:rPr lang="en-US" sz="2800" dirty="0">
                <a:latin typeface="+mj-lt"/>
              </a:rPr>
              <a:t> occur in the EMPLOYEE relation.</a:t>
            </a:r>
          </a:p>
          <a:p>
            <a:pPr>
              <a:lnSpc>
                <a:spcPct val="90000"/>
              </a:lnSpc>
              <a:buNone/>
            </a:pPr>
            <a:endParaRPr lang="en-US" sz="2800" dirty="0">
              <a:latin typeface="+mj-lt"/>
            </a:endParaRPr>
          </a:p>
          <a:p>
            <a:pPr lvl="1">
              <a:lnSpc>
                <a:spcPct val="90000"/>
              </a:lnSpc>
            </a:pPr>
            <a:r>
              <a:rPr lang="en-US" sz="2400" dirty="0">
                <a:latin typeface="+mj-lt"/>
              </a:rPr>
              <a:t>Consider a situation where we would like to  set in advance the rate to be charged by the employees of a new department.</a:t>
            </a:r>
          </a:p>
          <a:p>
            <a:pPr lvl="1">
              <a:lnSpc>
                <a:spcPct val="90000"/>
              </a:lnSpc>
            </a:pPr>
            <a:r>
              <a:rPr lang="en-US" sz="2400" dirty="0">
                <a:latin typeface="+mj-lt"/>
              </a:rPr>
              <a:t>We cannot insert this information until there is an employee assigned to that department.</a:t>
            </a:r>
          </a:p>
          <a:p>
            <a:pPr lvl="2">
              <a:lnSpc>
                <a:spcPct val="90000"/>
              </a:lnSpc>
            </a:pPr>
            <a:r>
              <a:rPr lang="en-US" sz="2000" dirty="0">
                <a:latin typeface="+mj-lt"/>
              </a:rPr>
              <a:t>Notice that the rate that a department charges is independent of whether or not it has employees.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8051" name="Rectangle 3"/>
          <p:cNvSpPr>
            <a:spLocks noGrp="1" noChangeArrowheads="1"/>
          </p:cNvSpPr>
          <p:nvPr>
            <p:ph type="body" idx="1"/>
          </p:nvPr>
        </p:nvSpPr>
        <p:spPr>
          <a:xfrm>
            <a:off x="533400" y="1752600"/>
            <a:ext cx="8077200" cy="3354388"/>
          </a:xfrm>
        </p:spPr>
        <p:txBody>
          <a:bodyPr/>
          <a:lstStyle/>
          <a:p>
            <a:r>
              <a:rPr lang="en-US" dirty="0">
                <a:latin typeface="+mj-lt"/>
              </a:rPr>
              <a:t>The EMPLOYEE relation is also susceptible to </a:t>
            </a:r>
            <a:r>
              <a:rPr lang="en-US" dirty="0">
                <a:solidFill>
                  <a:schemeClr val="bg2"/>
                </a:solidFill>
                <a:latin typeface="+mj-lt"/>
              </a:rPr>
              <a:t>deletion anomalies</a:t>
            </a:r>
            <a:r>
              <a:rPr lang="en-US" dirty="0">
                <a:latin typeface="+mj-lt"/>
              </a:rPr>
              <a:t>.</a:t>
            </a:r>
          </a:p>
          <a:p>
            <a:endParaRPr lang="en-US" dirty="0">
              <a:latin typeface="+mj-lt"/>
            </a:endParaRPr>
          </a:p>
          <a:p>
            <a:pPr lvl="1"/>
            <a:r>
              <a:rPr lang="en-US" dirty="0">
                <a:latin typeface="+mj-lt"/>
              </a:rPr>
              <a:t>This type of anomaly occurs whenever we delete the </a:t>
            </a:r>
            <a:r>
              <a:rPr lang="en-US" dirty="0" err="1">
                <a:latin typeface="+mj-lt"/>
              </a:rPr>
              <a:t>tuple</a:t>
            </a:r>
            <a:r>
              <a:rPr lang="en-US" dirty="0">
                <a:latin typeface="+mj-lt"/>
              </a:rPr>
              <a:t> of an employee who happens to be the only employee left in a department.</a:t>
            </a:r>
          </a:p>
          <a:p>
            <a:pPr lvl="1"/>
            <a:r>
              <a:rPr lang="en-US" dirty="0">
                <a:latin typeface="+mj-lt"/>
              </a:rPr>
              <a:t>In this case, we will also lose the information about the rate that the department charges.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9075" name="Rectangle 3"/>
          <p:cNvSpPr>
            <a:spLocks noGrp="1" noChangeArrowheads="1"/>
          </p:cNvSpPr>
          <p:nvPr>
            <p:ph type="body" idx="1"/>
          </p:nvPr>
        </p:nvSpPr>
        <p:spPr>
          <a:xfrm>
            <a:off x="457200" y="1600200"/>
            <a:ext cx="8382000" cy="4419600"/>
          </a:xfrm>
        </p:spPr>
        <p:txBody>
          <a:bodyPr/>
          <a:lstStyle/>
          <a:p>
            <a:pPr>
              <a:lnSpc>
                <a:spcPct val="90000"/>
              </a:lnSpc>
            </a:pPr>
            <a:r>
              <a:rPr lang="en-US" dirty="0">
                <a:solidFill>
                  <a:schemeClr val="bg2"/>
                </a:solidFill>
                <a:latin typeface="+mj-lt"/>
              </a:rPr>
              <a:t>Update anomalies </a:t>
            </a:r>
            <a:r>
              <a:rPr lang="en-US" dirty="0">
                <a:latin typeface="+mj-lt"/>
              </a:rPr>
              <a:t>will also occur in the EMPLOYEE relation because there may be several employees from the same department working on different projects.</a:t>
            </a:r>
          </a:p>
          <a:p>
            <a:pPr>
              <a:lnSpc>
                <a:spcPct val="90000"/>
              </a:lnSpc>
            </a:pPr>
            <a:endParaRPr lang="en-US" dirty="0">
              <a:latin typeface="+mj-lt"/>
            </a:endParaRPr>
          </a:p>
          <a:p>
            <a:pPr lvl="1">
              <a:lnSpc>
                <a:spcPct val="90000"/>
              </a:lnSpc>
            </a:pPr>
            <a:r>
              <a:rPr lang="en-US" dirty="0">
                <a:latin typeface="+mj-lt"/>
              </a:rPr>
              <a:t>If the department rate changes, we need to make sure that the corresponding rate is changed for all employees that work for that department.</a:t>
            </a:r>
          </a:p>
          <a:p>
            <a:pPr lvl="2">
              <a:lnSpc>
                <a:spcPct val="90000"/>
              </a:lnSpc>
            </a:pPr>
            <a:r>
              <a:rPr lang="en-US" dirty="0">
                <a:latin typeface="+mj-lt"/>
              </a:rPr>
              <a:t>Otherwise the database may end up in an inconsistent state.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14400" y="0"/>
            <a:ext cx="8229600" cy="1143000"/>
          </a:xfrm>
        </p:spPr>
        <p:txBody>
          <a:bodyPr/>
          <a:lstStyle/>
          <a:p>
            <a:r>
              <a:rPr lang="en-US" b="1" dirty="0">
                <a:solidFill>
                  <a:srgbClr val="FFCCFF"/>
                </a:solidFill>
              </a:rPr>
              <a:t>Transitive Dependencies</a:t>
            </a:r>
          </a:p>
        </p:txBody>
      </p:sp>
      <p:sp>
        <p:nvSpPr>
          <p:cNvPr id="262147" name="Rectangle 3"/>
          <p:cNvSpPr>
            <a:spLocks noGrp="1" noChangeArrowheads="1"/>
          </p:cNvSpPr>
          <p:nvPr>
            <p:ph type="body" idx="1"/>
          </p:nvPr>
        </p:nvSpPr>
        <p:spPr>
          <a:xfrm>
            <a:off x="228600" y="1066800"/>
            <a:ext cx="8610600" cy="5257800"/>
          </a:xfrm>
        </p:spPr>
        <p:txBody>
          <a:bodyPr/>
          <a:lstStyle/>
          <a:p>
            <a:r>
              <a:rPr lang="en-US" sz="1800" dirty="0">
                <a:latin typeface="+mj-lt"/>
              </a:rPr>
              <a:t>A </a:t>
            </a:r>
            <a:r>
              <a:rPr lang="en-US" sz="1800" b="1" dirty="0">
                <a:latin typeface="+mj-lt"/>
              </a:rPr>
              <a:t>transitive dependency</a:t>
            </a:r>
            <a:r>
              <a:rPr lang="en-US" sz="1800" dirty="0">
                <a:latin typeface="+mj-lt"/>
              </a:rPr>
              <a:t> is a functional dependency which holds by virtue of transitivity. A transitive dependency can occur only in a relation that has three or more attributes. Let A, B, and C designate three distinct attributes and following conditions hold:</a:t>
            </a:r>
          </a:p>
          <a:p>
            <a:r>
              <a:rPr lang="en-US" sz="1800" dirty="0">
                <a:latin typeface="+mj-lt"/>
              </a:rPr>
              <a:t>A → B				(where A is the key of the relation)</a:t>
            </a:r>
          </a:p>
          <a:p>
            <a:r>
              <a:rPr lang="en-US" sz="1800" dirty="0">
                <a:latin typeface="+mj-lt"/>
              </a:rPr>
              <a:t>B → C</a:t>
            </a:r>
          </a:p>
          <a:p>
            <a:r>
              <a:rPr lang="en-US" sz="1800" dirty="0">
                <a:latin typeface="+mj-lt"/>
              </a:rPr>
              <a:t>Then the functional dependency A → C (which follows from 1 and 3 by the axiom of transitivity) is a transitive dependency.</a:t>
            </a:r>
          </a:p>
          <a:p>
            <a:endParaRPr lang="en-US" sz="1800" dirty="0">
              <a:latin typeface="+mj-lt"/>
            </a:endParaRPr>
          </a:p>
          <a:p>
            <a:r>
              <a:rPr lang="en-US" sz="1800" dirty="0">
                <a:latin typeface="+mj-lt"/>
              </a:rPr>
              <a:t>For </a:t>
            </a:r>
            <a:r>
              <a:rPr lang="en-US" sz="1800" dirty="0" err="1">
                <a:latin typeface="+mj-lt"/>
              </a:rPr>
              <a:t>eg</a:t>
            </a:r>
            <a:r>
              <a:rPr lang="en-US" sz="1800" dirty="0">
                <a:latin typeface="+mj-lt"/>
              </a:rPr>
              <a:t>: If in a relation </a:t>
            </a:r>
            <a:r>
              <a:rPr lang="en-US" sz="1800" b="1" i="1" dirty="0">
                <a:latin typeface="+mj-lt"/>
              </a:rPr>
              <a:t>Book</a:t>
            </a:r>
            <a:r>
              <a:rPr lang="en-US" sz="1800" dirty="0">
                <a:latin typeface="+mj-lt"/>
              </a:rPr>
              <a:t> is the key and</a:t>
            </a:r>
          </a:p>
          <a:p>
            <a:pPr>
              <a:buNone/>
            </a:pPr>
            <a:r>
              <a:rPr lang="en-US" sz="1800" dirty="0"/>
              <a:t>				{Book} → {Author}</a:t>
            </a:r>
          </a:p>
          <a:p>
            <a:pPr>
              <a:buNone/>
            </a:pPr>
            <a:r>
              <a:rPr lang="en-US" sz="1800" dirty="0"/>
              <a:t>				{Author} → {Nationality}</a:t>
            </a:r>
          </a:p>
          <a:p>
            <a:pPr>
              <a:buNone/>
            </a:pPr>
            <a:r>
              <a:rPr lang="en-US" sz="1800" dirty="0"/>
              <a:t>		             Therefore {Book} → {Nationality} is a transitive dependency.</a:t>
            </a:r>
          </a:p>
          <a:p>
            <a:pPr>
              <a:buNone/>
            </a:pPr>
            <a:endParaRPr lang="en-US" sz="1800" dirty="0"/>
          </a:p>
          <a:p>
            <a:r>
              <a:rPr lang="en-US" sz="1800" dirty="0"/>
              <a:t>Transitive dependency occurs when a non-key attribute determines another non-key attribute.</a:t>
            </a:r>
          </a:p>
          <a:p>
            <a:endParaRPr lang="en-US" sz="1800" dirty="0">
              <a:latin typeface="+mj-lt"/>
            </a:endParaRPr>
          </a:p>
          <a:p>
            <a:pPr lvl="2">
              <a:lnSpc>
                <a:spcPct val="90000"/>
              </a:lnSpc>
              <a:buNone/>
            </a:pPr>
            <a:endParaRPr lang="en-US" sz="1600" dirty="0">
              <a:solidFill>
                <a:schemeClr val="tx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0"/>
            <a:ext cx="8229600" cy="1143000"/>
          </a:xfrm>
        </p:spPr>
        <p:txBody>
          <a:bodyPr/>
          <a:lstStyle/>
          <a:p>
            <a:r>
              <a:rPr lang="en-US" b="1" dirty="0">
                <a:solidFill>
                  <a:srgbClr val="FFCCFF"/>
                </a:solidFill>
              </a:rPr>
              <a:t>Transitive Dependencies</a:t>
            </a:r>
          </a:p>
        </p:txBody>
      </p:sp>
      <p:sp>
        <p:nvSpPr>
          <p:cNvPr id="261123" name="Rectangle 3"/>
          <p:cNvSpPr>
            <a:spLocks noGrp="1" noChangeArrowheads="1"/>
          </p:cNvSpPr>
          <p:nvPr>
            <p:ph type="body" idx="1"/>
          </p:nvPr>
        </p:nvSpPr>
        <p:spPr/>
        <p:txBody>
          <a:bodyPr/>
          <a:lstStyle/>
          <a:p>
            <a:r>
              <a:rPr lang="en-US"/>
              <a:t>Assume the following functional dependencies of attributes A, B and C of relation </a:t>
            </a:r>
            <a:r>
              <a:rPr lang="en-US">
                <a:solidFill>
                  <a:schemeClr val="bg2"/>
                </a:solidFill>
              </a:rPr>
              <a:t>r(R):</a:t>
            </a:r>
          </a:p>
        </p:txBody>
      </p:sp>
      <p:grpSp>
        <p:nvGrpSpPr>
          <p:cNvPr id="2" name="Group 20"/>
          <p:cNvGrpSpPr>
            <a:grpSpLocks/>
          </p:cNvGrpSpPr>
          <p:nvPr/>
        </p:nvGrpSpPr>
        <p:grpSpPr bwMode="auto">
          <a:xfrm>
            <a:off x="2895600" y="3429000"/>
            <a:ext cx="4114800" cy="2819400"/>
            <a:chOff x="1824" y="2160"/>
            <a:chExt cx="2592" cy="1776"/>
          </a:xfrm>
        </p:grpSpPr>
        <p:sp>
          <p:nvSpPr>
            <p:cNvPr id="261124" name="Text Box 4"/>
            <p:cNvSpPr txBox="1">
              <a:spLocks noChangeArrowheads="1"/>
            </p:cNvSpPr>
            <p:nvPr/>
          </p:nvSpPr>
          <p:spPr bwMode="auto">
            <a:xfrm>
              <a:off x="2577" y="2160"/>
              <a:ext cx="301" cy="365"/>
            </a:xfrm>
            <a:prstGeom prst="rect">
              <a:avLst/>
            </a:prstGeom>
            <a:noFill/>
            <a:ln w="9525" algn="ctr">
              <a:noFill/>
              <a:miter lim="800000"/>
              <a:headEnd/>
              <a:tailEnd/>
            </a:ln>
            <a:effectLst/>
          </p:spPr>
          <p:txBody>
            <a:bodyPr wrap="none">
              <a:spAutoFit/>
            </a:bodyPr>
            <a:lstStyle/>
            <a:p>
              <a:pPr algn="ctr"/>
              <a:r>
                <a:rPr lang="en-US" sz="3200" b="1"/>
                <a:t>A</a:t>
              </a:r>
            </a:p>
          </p:txBody>
        </p:sp>
        <p:sp>
          <p:nvSpPr>
            <p:cNvPr id="261125" name="Text Box 5"/>
            <p:cNvSpPr txBox="1">
              <a:spLocks noChangeArrowheads="1"/>
            </p:cNvSpPr>
            <p:nvPr/>
          </p:nvSpPr>
          <p:spPr bwMode="auto">
            <a:xfrm>
              <a:off x="2577" y="2864"/>
              <a:ext cx="301" cy="365"/>
            </a:xfrm>
            <a:prstGeom prst="rect">
              <a:avLst/>
            </a:prstGeom>
            <a:noFill/>
            <a:ln w="9525" algn="ctr">
              <a:noFill/>
              <a:miter lim="800000"/>
              <a:headEnd/>
              <a:tailEnd/>
            </a:ln>
            <a:effectLst/>
          </p:spPr>
          <p:txBody>
            <a:bodyPr wrap="none">
              <a:spAutoFit/>
            </a:bodyPr>
            <a:lstStyle/>
            <a:p>
              <a:pPr algn="ctr"/>
              <a:r>
                <a:rPr lang="en-US" sz="3200" b="1"/>
                <a:t>B</a:t>
              </a:r>
            </a:p>
          </p:txBody>
        </p:sp>
        <p:sp>
          <p:nvSpPr>
            <p:cNvPr id="261126" name="Text Box 6"/>
            <p:cNvSpPr txBox="1">
              <a:spLocks noChangeArrowheads="1"/>
            </p:cNvSpPr>
            <p:nvPr/>
          </p:nvSpPr>
          <p:spPr bwMode="auto">
            <a:xfrm>
              <a:off x="2579" y="3571"/>
              <a:ext cx="301" cy="365"/>
            </a:xfrm>
            <a:prstGeom prst="rect">
              <a:avLst/>
            </a:prstGeom>
            <a:noFill/>
            <a:ln w="9525" algn="ctr">
              <a:noFill/>
              <a:miter lim="800000"/>
              <a:headEnd/>
              <a:tailEnd/>
            </a:ln>
            <a:effectLst/>
          </p:spPr>
          <p:txBody>
            <a:bodyPr wrap="none">
              <a:spAutoFit/>
            </a:bodyPr>
            <a:lstStyle/>
            <a:p>
              <a:pPr algn="ctr"/>
              <a:r>
                <a:rPr lang="en-US" sz="3200" b="1"/>
                <a:t>C</a:t>
              </a:r>
            </a:p>
          </p:txBody>
        </p:sp>
        <p:sp>
          <p:nvSpPr>
            <p:cNvPr id="261127" name="Line 7"/>
            <p:cNvSpPr>
              <a:spLocks noChangeShapeType="1"/>
            </p:cNvSpPr>
            <p:nvPr/>
          </p:nvSpPr>
          <p:spPr bwMode="auto">
            <a:xfrm>
              <a:off x="2736" y="249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8" name="Line 8"/>
            <p:cNvSpPr>
              <a:spLocks noChangeShapeType="1"/>
            </p:cNvSpPr>
            <p:nvPr/>
          </p:nvSpPr>
          <p:spPr bwMode="auto">
            <a:xfrm>
              <a:off x="2736" y="321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9" name="Line 9"/>
            <p:cNvSpPr>
              <a:spLocks noChangeShapeType="1"/>
            </p:cNvSpPr>
            <p:nvPr/>
          </p:nvSpPr>
          <p:spPr bwMode="auto">
            <a:xfrm>
              <a:off x="2880" y="3792"/>
              <a:ext cx="1392" cy="0"/>
            </a:xfrm>
            <a:prstGeom prst="line">
              <a:avLst/>
            </a:prstGeom>
            <a:noFill/>
            <a:ln w="28575">
              <a:solidFill>
                <a:schemeClr val="tx1"/>
              </a:solidFill>
              <a:round/>
              <a:headEnd/>
              <a:tailEnd/>
            </a:ln>
            <a:effectLst/>
          </p:spPr>
          <p:txBody>
            <a:bodyPr wrap="none" anchor="ctr"/>
            <a:lstStyle/>
            <a:p>
              <a:endParaRPr lang="en-US"/>
            </a:p>
          </p:txBody>
        </p:sp>
        <p:sp>
          <p:nvSpPr>
            <p:cNvPr id="261130" name="Line 10"/>
            <p:cNvSpPr>
              <a:spLocks noChangeShapeType="1"/>
            </p:cNvSpPr>
            <p:nvPr/>
          </p:nvSpPr>
          <p:spPr bwMode="auto">
            <a:xfrm flipV="1">
              <a:off x="4272"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1" name="Line 11"/>
            <p:cNvSpPr>
              <a:spLocks noChangeShapeType="1"/>
            </p:cNvSpPr>
            <p:nvPr/>
          </p:nvSpPr>
          <p:spPr bwMode="auto">
            <a:xfrm flipH="1">
              <a:off x="3552" y="2352"/>
              <a:ext cx="72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2" name="Line 12"/>
            <p:cNvSpPr>
              <a:spLocks noChangeShapeType="1"/>
            </p:cNvSpPr>
            <p:nvPr/>
          </p:nvSpPr>
          <p:spPr bwMode="auto">
            <a:xfrm flipV="1">
              <a:off x="4176" y="2880"/>
              <a:ext cx="240" cy="336"/>
            </a:xfrm>
            <a:prstGeom prst="line">
              <a:avLst/>
            </a:prstGeom>
            <a:noFill/>
            <a:ln w="28575">
              <a:solidFill>
                <a:schemeClr val="tx1"/>
              </a:solidFill>
              <a:round/>
              <a:headEnd/>
              <a:tailEnd/>
            </a:ln>
            <a:effectLst/>
          </p:spPr>
          <p:txBody>
            <a:bodyPr wrap="none" anchor="ctr"/>
            <a:lstStyle/>
            <a:p>
              <a:endParaRPr lang="en-US"/>
            </a:p>
          </p:txBody>
        </p:sp>
        <p:sp>
          <p:nvSpPr>
            <p:cNvPr id="261133" name="Line 13"/>
            <p:cNvSpPr>
              <a:spLocks noChangeShapeType="1"/>
            </p:cNvSpPr>
            <p:nvPr/>
          </p:nvSpPr>
          <p:spPr bwMode="auto">
            <a:xfrm>
              <a:off x="2928" y="3072"/>
              <a:ext cx="336" cy="0"/>
            </a:xfrm>
            <a:prstGeom prst="line">
              <a:avLst/>
            </a:prstGeom>
            <a:noFill/>
            <a:ln w="28575">
              <a:solidFill>
                <a:schemeClr val="tx1"/>
              </a:solidFill>
              <a:round/>
              <a:headEnd/>
              <a:tailEnd/>
            </a:ln>
            <a:effectLst/>
          </p:spPr>
          <p:txBody>
            <a:bodyPr wrap="none" anchor="ctr"/>
            <a:lstStyle/>
            <a:p>
              <a:endParaRPr lang="en-US"/>
            </a:p>
          </p:txBody>
        </p:sp>
        <p:sp>
          <p:nvSpPr>
            <p:cNvPr id="261134" name="Line 14"/>
            <p:cNvSpPr>
              <a:spLocks noChangeShapeType="1"/>
            </p:cNvSpPr>
            <p:nvPr/>
          </p:nvSpPr>
          <p:spPr bwMode="auto">
            <a:xfrm flipV="1">
              <a:off x="3264" y="2352"/>
              <a:ext cx="0" cy="720"/>
            </a:xfrm>
            <a:prstGeom prst="line">
              <a:avLst/>
            </a:prstGeom>
            <a:noFill/>
            <a:ln w="28575">
              <a:solidFill>
                <a:schemeClr val="tx1"/>
              </a:solidFill>
              <a:round/>
              <a:headEnd/>
              <a:tailEnd/>
            </a:ln>
            <a:effectLst/>
          </p:spPr>
          <p:txBody>
            <a:bodyPr wrap="none" anchor="ctr"/>
            <a:lstStyle/>
            <a:p>
              <a:endParaRPr lang="en-US"/>
            </a:p>
          </p:txBody>
        </p:sp>
        <p:sp>
          <p:nvSpPr>
            <p:cNvPr id="261135" name="Line 15"/>
            <p:cNvSpPr>
              <a:spLocks noChangeShapeType="1"/>
            </p:cNvSpPr>
            <p:nvPr/>
          </p:nvSpPr>
          <p:spPr bwMode="auto">
            <a:xfrm flipH="1">
              <a:off x="2928" y="2352"/>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6" name="Line 16"/>
            <p:cNvSpPr>
              <a:spLocks noChangeShapeType="1"/>
            </p:cNvSpPr>
            <p:nvPr/>
          </p:nvSpPr>
          <p:spPr bwMode="auto">
            <a:xfrm flipV="1">
              <a:off x="3120" y="2544"/>
              <a:ext cx="288" cy="288"/>
            </a:xfrm>
            <a:prstGeom prst="line">
              <a:avLst/>
            </a:prstGeom>
            <a:noFill/>
            <a:ln w="28575">
              <a:solidFill>
                <a:schemeClr val="tx1"/>
              </a:solidFill>
              <a:round/>
              <a:headEnd/>
              <a:tailEnd/>
            </a:ln>
            <a:effectLst/>
          </p:spPr>
          <p:txBody>
            <a:bodyPr wrap="none" anchor="ctr"/>
            <a:lstStyle/>
            <a:p>
              <a:endParaRPr lang="en-US"/>
            </a:p>
          </p:txBody>
        </p:sp>
        <p:sp>
          <p:nvSpPr>
            <p:cNvPr id="261137" name="Line 17"/>
            <p:cNvSpPr>
              <a:spLocks noChangeShapeType="1"/>
            </p:cNvSpPr>
            <p:nvPr/>
          </p:nvSpPr>
          <p:spPr bwMode="auto">
            <a:xfrm flipH="1">
              <a:off x="1824" y="2352"/>
              <a:ext cx="720" cy="0"/>
            </a:xfrm>
            <a:prstGeom prst="line">
              <a:avLst/>
            </a:prstGeom>
            <a:noFill/>
            <a:ln w="28575">
              <a:solidFill>
                <a:schemeClr val="tx1"/>
              </a:solidFill>
              <a:round/>
              <a:headEnd/>
              <a:tailEnd/>
            </a:ln>
            <a:effectLst/>
          </p:spPr>
          <p:txBody>
            <a:bodyPr wrap="none" anchor="ctr"/>
            <a:lstStyle/>
            <a:p>
              <a:endParaRPr lang="en-US"/>
            </a:p>
          </p:txBody>
        </p:sp>
        <p:sp>
          <p:nvSpPr>
            <p:cNvPr id="261138" name="Line 18"/>
            <p:cNvSpPr>
              <a:spLocks noChangeShapeType="1"/>
            </p:cNvSpPr>
            <p:nvPr/>
          </p:nvSpPr>
          <p:spPr bwMode="auto">
            <a:xfrm>
              <a:off x="1824"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9" name="Line 19"/>
            <p:cNvSpPr>
              <a:spLocks noChangeShapeType="1"/>
            </p:cNvSpPr>
            <p:nvPr/>
          </p:nvSpPr>
          <p:spPr bwMode="auto">
            <a:xfrm>
              <a:off x="1824" y="3792"/>
              <a:ext cx="624" cy="0"/>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14400" y="228600"/>
            <a:ext cx="8229600" cy="685800"/>
          </a:xfrm>
        </p:spPr>
        <p:txBody>
          <a:bodyPr/>
          <a:lstStyle/>
          <a:p>
            <a:r>
              <a:rPr lang="en-US" sz="4000" b="1" dirty="0">
                <a:solidFill>
                  <a:srgbClr val="FFCCFF"/>
                </a:solidFill>
              </a:rPr>
              <a:t>Third Normal Form</a:t>
            </a:r>
          </a:p>
        </p:txBody>
      </p:sp>
      <p:sp>
        <p:nvSpPr>
          <p:cNvPr id="260099" name="Rectangle 3"/>
          <p:cNvSpPr>
            <a:spLocks noGrp="1" noChangeArrowheads="1"/>
          </p:cNvSpPr>
          <p:nvPr>
            <p:ph type="body" idx="1"/>
          </p:nvPr>
        </p:nvSpPr>
        <p:spPr>
          <a:xfrm>
            <a:off x="381000" y="1066800"/>
            <a:ext cx="8229600" cy="5334000"/>
          </a:xfrm>
        </p:spPr>
        <p:txBody>
          <a:bodyPr/>
          <a:lstStyle/>
          <a:p>
            <a:pPr>
              <a:lnSpc>
                <a:spcPct val="90000"/>
              </a:lnSpc>
            </a:pPr>
            <a:r>
              <a:rPr lang="en-US" sz="2000" b="1" i="1" dirty="0">
                <a:solidFill>
                  <a:schemeClr val="tx1"/>
                </a:solidFill>
                <a:latin typeface="+mj-lt"/>
              </a:rPr>
              <a:t>A relation is in 3NF </a:t>
            </a:r>
            <a:r>
              <a:rPr lang="en-US" sz="2000" b="1" i="1" dirty="0" err="1">
                <a:solidFill>
                  <a:schemeClr val="tx1"/>
                </a:solidFill>
                <a:latin typeface="+mj-lt"/>
              </a:rPr>
              <a:t>iff</a:t>
            </a:r>
            <a:r>
              <a:rPr lang="en-US" sz="2000" b="1" i="1" dirty="0">
                <a:solidFill>
                  <a:schemeClr val="tx1"/>
                </a:solidFill>
                <a:latin typeface="+mj-lt"/>
              </a:rPr>
              <a:t> it is in 2NF and every non key attribute is non transitively dependent on the primary key.</a:t>
            </a:r>
          </a:p>
          <a:p>
            <a:pPr>
              <a:lnSpc>
                <a:spcPct val="90000"/>
              </a:lnSpc>
            </a:pPr>
            <a:endParaRPr lang="en-US" sz="2000" dirty="0"/>
          </a:p>
          <a:p>
            <a:pPr>
              <a:lnSpc>
                <a:spcPct val="90000"/>
              </a:lnSpc>
            </a:pPr>
            <a:r>
              <a:rPr lang="en-US" sz="2000" dirty="0">
                <a:latin typeface="+mj-lt"/>
              </a:rPr>
              <a:t>A relation r(R) is in Third Normal Form (3NF) if and only if the following conditions are satisfied simultaneously:</a:t>
            </a:r>
          </a:p>
          <a:p>
            <a:pPr lvl="1">
              <a:lnSpc>
                <a:spcPct val="90000"/>
              </a:lnSpc>
            </a:pPr>
            <a:r>
              <a:rPr lang="en-US" sz="1800" dirty="0">
                <a:solidFill>
                  <a:schemeClr val="tx1"/>
                </a:solidFill>
                <a:latin typeface="+mj-lt"/>
              </a:rPr>
              <a:t>r(R) is already in 2NF.</a:t>
            </a:r>
          </a:p>
          <a:p>
            <a:pPr lvl="1">
              <a:lnSpc>
                <a:spcPct val="90000"/>
              </a:lnSpc>
            </a:pPr>
            <a:r>
              <a:rPr lang="en-US" sz="1800" dirty="0">
                <a:solidFill>
                  <a:schemeClr val="tx1"/>
                </a:solidFill>
                <a:latin typeface="+mj-lt"/>
              </a:rPr>
              <a:t>No nonprime attribute is transitively dependent on the key.</a:t>
            </a:r>
          </a:p>
          <a:p>
            <a:pPr lvl="1">
              <a:lnSpc>
                <a:spcPct val="90000"/>
              </a:lnSpc>
            </a:pPr>
            <a:endParaRPr lang="en-US" sz="1800" dirty="0">
              <a:solidFill>
                <a:schemeClr val="tx1"/>
              </a:solidFill>
            </a:endParaRPr>
          </a:p>
          <a:p>
            <a:pPr>
              <a:lnSpc>
                <a:spcPct val="90000"/>
              </a:lnSpc>
            </a:pPr>
            <a:r>
              <a:rPr lang="en-US" sz="2000" dirty="0">
                <a:latin typeface="+mj-lt"/>
              </a:rPr>
              <a:t>The objective of transforming relations into 3NF is to remove all transitive dependencies</a:t>
            </a:r>
            <a:r>
              <a:rPr lang="en-US" sz="2000" dirty="0"/>
              <a:t>.</a:t>
            </a:r>
          </a:p>
          <a:p>
            <a:pPr>
              <a:lnSpc>
                <a:spcPct val="90000"/>
              </a:lnSpc>
            </a:pPr>
            <a:endParaRPr lang="en-US" sz="2000" dirty="0"/>
          </a:p>
          <a:p>
            <a:r>
              <a:rPr lang="en-US" sz="2000" dirty="0">
                <a:latin typeface="Times New Roman" pitchFamily="18" charset="0"/>
              </a:rPr>
              <a:t>Given a relation R with FDs F, test if R is in 3NF.</a:t>
            </a:r>
          </a:p>
          <a:p>
            <a:pPr lvl="1"/>
            <a:r>
              <a:rPr lang="en-US" sz="1800" dirty="0">
                <a:latin typeface="Times New Roman" pitchFamily="18" charset="0"/>
              </a:rPr>
              <a:t>Compute all the candidate keys of R</a:t>
            </a:r>
          </a:p>
          <a:p>
            <a:pPr lvl="1"/>
            <a:r>
              <a:rPr lang="en-US" sz="1800" dirty="0">
                <a:latin typeface="Times New Roman" pitchFamily="18" charset="0"/>
              </a:rPr>
              <a:t>For each X</a:t>
            </a:r>
            <a:r>
              <a:rPr lang="en-US" sz="1800" dirty="0">
                <a:latin typeface="Times New Roman" pitchFamily="18" charset="0"/>
                <a:sym typeface="Wingdings" pitchFamily="2" charset="2"/>
              </a:rPr>
              <a:t>Y in F, check if it violates 3NF</a:t>
            </a:r>
          </a:p>
          <a:p>
            <a:pPr lvl="2"/>
            <a:r>
              <a:rPr lang="en-US" sz="1600" dirty="0">
                <a:latin typeface="Times New Roman" pitchFamily="18" charset="0"/>
              </a:rPr>
              <a:t>If X is not a </a:t>
            </a:r>
            <a:r>
              <a:rPr lang="en-US" sz="1600" dirty="0" err="1">
                <a:latin typeface="Times New Roman" pitchFamily="18" charset="0"/>
              </a:rPr>
              <a:t>superkey</a:t>
            </a:r>
            <a:r>
              <a:rPr lang="en-US" sz="1600" dirty="0">
                <a:latin typeface="Times New Roman" pitchFamily="18" charset="0"/>
              </a:rPr>
              <a:t>, and Y is not part of a candidate key, then X</a:t>
            </a:r>
            <a:r>
              <a:rPr lang="en-US" sz="1600" dirty="0">
                <a:latin typeface="Times New Roman" pitchFamily="18" charset="0"/>
                <a:sym typeface="Wingdings" pitchFamily="2" charset="2"/>
              </a:rPr>
              <a:t>Y violates 3NF.</a:t>
            </a:r>
            <a:endParaRPr lang="en-US" sz="1600" dirty="0">
              <a:latin typeface="Times New Roman" pitchFamily="18" charset="0"/>
            </a:endParaRPr>
          </a:p>
          <a:p>
            <a:pPr>
              <a:lnSpc>
                <a:spcPct val="90000"/>
              </a:lnSpc>
            </a:pPr>
            <a:endParaRPr lang="en-US" sz="2000" dirty="0"/>
          </a:p>
          <a:p>
            <a:pPr>
              <a:lnSpc>
                <a:spcPct val="90000"/>
              </a:lnSpc>
            </a:pPr>
            <a:endParaRPr lang="en-US" sz="2000" dirty="0">
              <a:solidFill>
                <a:schemeClr val="tx1"/>
              </a:solidFill>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Conversion to Third Normal Form</a:t>
            </a:r>
          </a:p>
        </p:txBody>
      </p:sp>
      <p:sp>
        <p:nvSpPr>
          <p:cNvPr id="264195" name="Text Box 3"/>
          <p:cNvSpPr txBox="1">
            <a:spLocks noChangeArrowheads="1"/>
          </p:cNvSpPr>
          <p:nvPr/>
        </p:nvSpPr>
        <p:spPr bwMode="auto">
          <a:xfrm>
            <a:off x="673100" y="1844675"/>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196" name="Text Box 4"/>
          <p:cNvSpPr txBox="1">
            <a:spLocks noChangeArrowheads="1"/>
          </p:cNvSpPr>
          <p:nvPr/>
        </p:nvSpPr>
        <p:spPr bwMode="auto">
          <a:xfrm>
            <a:off x="685800" y="2586038"/>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197" name="Text Box 5"/>
          <p:cNvSpPr txBox="1">
            <a:spLocks noChangeArrowheads="1"/>
          </p:cNvSpPr>
          <p:nvPr/>
        </p:nvSpPr>
        <p:spPr bwMode="auto">
          <a:xfrm>
            <a:off x="673100" y="3327400"/>
            <a:ext cx="477838" cy="579438"/>
          </a:xfrm>
          <a:prstGeom prst="rect">
            <a:avLst/>
          </a:prstGeom>
          <a:noFill/>
          <a:ln w="9525" algn="ctr">
            <a:noFill/>
            <a:miter lim="800000"/>
            <a:headEnd/>
            <a:tailEnd/>
          </a:ln>
          <a:effectLst/>
        </p:spPr>
        <p:txBody>
          <a:bodyPr wrap="none">
            <a:spAutoFit/>
          </a:bodyPr>
          <a:lstStyle/>
          <a:p>
            <a:pPr algn="ctr"/>
            <a:r>
              <a:rPr lang="en-US" sz="3200" b="1"/>
              <a:t>C</a:t>
            </a:r>
          </a:p>
        </p:txBody>
      </p:sp>
      <p:sp>
        <p:nvSpPr>
          <p:cNvPr id="264200" name="Line 8"/>
          <p:cNvSpPr>
            <a:spLocks noChangeShapeType="1"/>
          </p:cNvSpPr>
          <p:nvPr/>
        </p:nvSpPr>
        <p:spPr bwMode="auto">
          <a:xfrm>
            <a:off x="2133600" y="2133600"/>
            <a:ext cx="1524000" cy="0"/>
          </a:xfrm>
          <a:prstGeom prst="line">
            <a:avLst/>
          </a:prstGeom>
          <a:noFill/>
          <a:ln w="38100">
            <a:solidFill>
              <a:schemeClr val="tx1"/>
            </a:solidFill>
            <a:prstDash val="sysDot"/>
            <a:round/>
            <a:headEnd/>
            <a:tailEnd/>
          </a:ln>
          <a:effectLst/>
        </p:spPr>
        <p:txBody>
          <a:bodyPr wrap="none" anchor="ctr"/>
          <a:lstStyle/>
          <a:p>
            <a:endParaRPr lang="en-US"/>
          </a:p>
        </p:txBody>
      </p:sp>
      <p:sp>
        <p:nvSpPr>
          <p:cNvPr id="264201" name="Line 9"/>
          <p:cNvSpPr>
            <a:spLocks noChangeShapeType="1"/>
          </p:cNvSpPr>
          <p:nvPr/>
        </p:nvSpPr>
        <p:spPr bwMode="auto">
          <a:xfrm>
            <a:off x="3657600" y="2133600"/>
            <a:ext cx="0" cy="1447800"/>
          </a:xfrm>
          <a:prstGeom prst="line">
            <a:avLst/>
          </a:prstGeom>
          <a:noFill/>
          <a:ln w="38100">
            <a:solidFill>
              <a:schemeClr val="tx1"/>
            </a:solidFill>
            <a:prstDash val="sysDot"/>
            <a:round/>
            <a:headEnd/>
            <a:tailEnd/>
          </a:ln>
          <a:effectLst/>
        </p:spPr>
        <p:txBody>
          <a:bodyPr wrap="none" anchor="ctr"/>
          <a:lstStyle/>
          <a:p>
            <a:endParaRPr lang="en-US"/>
          </a:p>
        </p:txBody>
      </p:sp>
      <p:sp>
        <p:nvSpPr>
          <p:cNvPr id="264202" name="Line 10"/>
          <p:cNvSpPr>
            <a:spLocks noChangeShapeType="1"/>
          </p:cNvSpPr>
          <p:nvPr/>
        </p:nvSpPr>
        <p:spPr bwMode="auto">
          <a:xfrm flipH="1">
            <a:off x="3276600" y="3581400"/>
            <a:ext cx="381000" cy="0"/>
          </a:xfrm>
          <a:prstGeom prst="line">
            <a:avLst/>
          </a:prstGeom>
          <a:noFill/>
          <a:ln w="38100">
            <a:solidFill>
              <a:schemeClr val="tx1"/>
            </a:solidFill>
            <a:prstDash val="sysDot"/>
            <a:round/>
            <a:headEnd/>
            <a:tailEnd type="triangle" w="med" len="med"/>
          </a:ln>
          <a:effectLst/>
        </p:spPr>
        <p:txBody>
          <a:bodyPr wrap="none" anchor="ctr"/>
          <a:lstStyle/>
          <a:p>
            <a:endParaRPr lang="en-US"/>
          </a:p>
        </p:txBody>
      </p:sp>
      <p:sp>
        <p:nvSpPr>
          <p:cNvPr id="264203" name="Line 11"/>
          <p:cNvSpPr>
            <a:spLocks noChangeShapeType="1"/>
          </p:cNvSpPr>
          <p:nvPr/>
        </p:nvSpPr>
        <p:spPr bwMode="auto">
          <a:xfrm>
            <a:off x="1295400" y="2209800"/>
            <a:ext cx="762000" cy="0"/>
          </a:xfrm>
          <a:prstGeom prst="line">
            <a:avLst/>
          </a:prstGeom>
          <a:noFill/>
          <a:ln w="38100">
            <a:solidFill>
              <a:schemeClr val="tx1"/>
            </a:solidFill>
            <a:round/>
            <a:headEnd/>
            <a:tailEnd/>
          </a:ln>
          <a:effectLst/>
        </p:spPr>
        <p:txBody>
          <a:bodyPr wrap="none" anchor="ctr"/>
          <a:lstStyle/>
          <a:p>
            <a:endParaRPr lang="en-US"/>
          </a:p>
        </p:txBody>
      </p:sp>
      <p:sp>
        <p:nvSpPr>
          <p:cNvPr id="264204" name="Line 12"/>
          <p:cNvSpPr>
            <a:spLocks noChangeShapeType="1"/>
          </p:cNvSpPr>
          <p:nvPr/>
        </p:nvSpPr>
        <p:spPr bwMode="auto">
          <a:xfrm>
            <a:off x="2057400" y="2209800"/>
            <a:ext cx="0" cy="762000"/>
          </a:xfrm>
          <a:prstGeom prst="line">
            <a:avLst/>
          </a:prstGeom>
          <a:noFill/>
          <a:ln w="38100">
            <a:solidFill>
              <a:schemeClr val="tx1"/>
            </a:solidFill>
            <a:round/>
            <a:headEnd/>
            <a:tailEnd/>
          </a:ln>
          <a:effectLst/>
        </p:spPr>
        <p:txBody>
          <a:bodyPr wrap="none" anchor="ctr"/>
          <a:lstStyle/>
          <a:p>
            <a:endParaRPr lang="en-US"/>
          </a:p>
        </p:txBody>
      </p:sp>
      <p:sp>
        <p:nvSpPr>
          <p:cNvPr id="264205" name="Line 13"/>
          <p:cNvSpPr>
            <a:spLocks noChangeShapeType="1"/>
          </p:cNvSpPr>
          <p:nvPr/>
        </p:nvSpPr>
        <p:spPr bwMode="auto">
          <a:xfrm flipH="1">
            <a:off x="1219200" y="2971800"/>
            <a:ext cx="838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6" name="Line 14"/>
          <p:cNvSpPr>
            <a:spLocks noChangeShapeType="1"/>
          </p:cNvSpPr>
          <p:nvPr/>
        </p:nvSpPr>
        <p:spPr bwMode="auto">
          <a:xfrm>
            <a:off x="2514600" y="2895600"/>
            <a:ext cx="533400" cy="0"/>
          </a:xfrm>
          <a:prstGeom prst="line">
            <a:avLst/>
          </a:prstGeom>
          <a:noFill/>
          <a:ln w="38100">
            <a:solidFill>
              <a:schemeClr val="tx1"/>
            </a:solidFill>
            <a:round/>
            <a:headEnd/>
            <a:tailEnd/>
          </a:ln>
          <a:effectLst/>
        </p:spPr>
        <p:txBody>
          <a:bodyPr wrap="none" anchor="ctr"/>
          <a:lstStyle/>
          <a:p>
            <a:endParaRPr lang="en-US"/>
          </a:p>
        </p:txBody>
      </p:sp>
      <p:sp>
        <p:nvSpPr>
          <p:cNvPr id="264207" name="Line 15"/>
          <p:cNvSpPr>
            <a:spLocks noChangeShapeType="1"/>
          </p:cNvSpPr>
          <p:nvPr/>
        </p:nvSpPr>
        <p:spPr bwMode="auto">
          <a:xfrm>
            <a:off x="3048000" y="2895600"/>
            <a:ext cx="0" cy="685800"/>
          </a:xfrm>
          <a:prstGeom prst="line">
            <a:avLst/>
          </a:prstGeom>
          <a:noFill/>
          <a:ln w="38100">
            <a:solidFill>
              <a:schemeClr val="tx1"/>
            </a:solidFill>
            <a:round/>
            <a:headEnd/>
            <a:tailEnd/>
          </a:ln>
          <a:effectLst/>
        </p:spPr>
        <p:txBody>
          <a:bodyPr wrap="none" anchor="ctr"/>
          <a:lstStyle/>
          <a:p>
            <a:endParaRPr lang="en-US"/>
          </a:p>
        </p:txBody>
      </p:sp>
      <p:sp>
        <p:nvSpPr>
          <p:cNvPr id="264208" name="Line 16"/>
          <p:cNvSpPr>
            <a:spLocks noChangeShapeType="1"/>
          </p:cNvSpPr>
          <p:nvPr/>
        </p:nvSpPr>
        <p:spPr bwMode="auto">
          <a:xfrm flipH="1">
            <a:off x="1295400" y="3581400"/>
            <a:ext cx="1752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9" name="AutoShape 17"/>
          <p:cNvSpPr>
            <a:spLocks noChangeArrowheads="1"/>
          </p:cNvSpPr>
          <p:nvPr/>
        </p:nvSpPr>
        <p:spPr bwMode="auto">
          <a:xfrm>
            <a:off x="4038600" y="2971800"/>
            <a:ext cx="1524000" cy="990600"/>
          </a:xfrm>
          <a:prstGeom prst="rightArrow">
            <a:avLst>
              <a:gd name="adj1" fmla="val 50000"/>
              <a:gd name="adj2" fmla="val 38462"/>
            </a:avLst>
          </a:prstGeom>
          <a:noFill/>
          <a:ln w="9525" algn="ctr">
            <a:solidFill>
              <a:schemeClr val="tx1"/>
            </a:solidFill>
            <a:miter lim="800000"/>
            <a:headEnd/>
            <a:tailEnd/>
          </a:ln>
          <a:effectLst/>
        </p:spPr>
        <p:txBody>
          <a:bodyPr wrap="none" anchor="ctr"/>
          <a:lstStyle/>
          <a:p>
            <a:endParaRPr lang="en-US"/>
          </a:p>
        </p:txBody>
      </p:sp>
      <p:sp>
        <p:nvSpPr>
          <p:cNvPr id="264210" name="Text Box 18"/>
          <p:cNvSpPr txBox="1">
            <a:spLocks noChangeArrowheads="1"/>
          </p:cNvSpPr>
          <p:nvPr/>
        </p:nvSpPr>
        <p:spPr bwMode="auto">
          <a:xfrm>
            <a:off x="4051300" y="3290888"/>
            <a:ext cx="1327150" cy="366712"/>
          </a:xfrm>
          <a:prstGeom prst="rect">
            <a:avLst/>
          </a:prstGeom>
          <a:noFill/>
          <a:ln w="9525" algn="ctr">
            <a:noFill/>
            <a:miter lim="800000"/>
            <a:headEnd/>
            <a:tailEnd/>
          </a:ln>
          <a:effectLst/>
        </p:spPr>
        <p:txBody>
          <a:bodyPr wrap="none">
            <a:spAutoFit/>
          </a:bodyPr>
          <a:lstStyle/>
          <a:p>
            <a:pPr algn="ctr"/>
            <a:r>
              <a:rPr lang="en-US" b="1"/>
              <a:t>Convert to</a:t>
            </a:r>
          </a:p>
        </p:txBody>
      </p:sp>
      <p:sp>
        <p:nvSpPr>
          <p:cNvPr id="264211" name="Text Box 19"/>
          <p:cNvSpPr txBox="1">
            <a:spLocks noChangeArrowheads="1"/>
          </p:cNvSpPr>
          <p:nvPr/>
        </p:nvSpPr>
        <p:spPr bwMode="auto">
          <a:xfrm>
            <a:off x="5854700" y="1828800"/>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212" name="Text Box 20"/>
          <p:cNvSpPr txBox="1">
            <a:spLocks noChangeArrowheads="1"/>
          </p:cNvSpPr>
          <p:nvPr/>
        </p:nvSpPr>
        <p:spPr bwMode="auto">
          <a:xfrm>
            <a:off x="5867400" y="2570163"/>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215" name="Line 23"/>
          <p:cNvSpPr>
            <a:spLocks noChangeShapeType="1"/>
          </p:cNvSpPr>
          <p:nvPr/>
        </p:nvSpPr>
        <p:spPr bwMode="auto">
          <a:xfrm>
            <a:off x="6705600" y="2057400"/>
            <a:ext cx="533400" cy="0"/>
          </a:xfrm>
          <a:prstGeom prst="line">
            <a:avLst/>
          </a:prstGeom>
          <a:noFill/>
          <a:ln w="38100">
            <a:solidFill>
              <a:schemeClr val="tx1"/>
            </a:solidFill>
            <a:round/>
            <a:headEnd/>
            <a:tailEnd/>
          </a:ln>
          <a:effectLst/>
        </p:spPr>
        <p:txBody>
          <a:bodyPr wrap="none" anchor="ctr"/>
          <a:lstStyle/>
          <a:p>
            <a:endParaRPr lang="en-US"/>
          </a:p>
        </p:txBody>
      </p:sp>
      <p:sp>
        <p:nvSpPr>
          <p:cNvPr id="264216" name="Line 24"/>
          <p:cNvSpPr>
            <a:spLocks noChangeShapeType="1"/>
          </p:cNvSpPr>
          <p:nvPr/>
        </p:nvSpPr>
        <p:spPr bwMode="auto">
          <a:xfrm>
            <a:off x="7239000" y="2057400"/>
            <a:ext cx="0" cy="838200"/>
          </a:xfrm>
          <a:prstGeom prst="line">
            <a:avLst/>
          </a:prstGeom>
          <a:noFill/>
          <a:ln w="38100">
            <a:solidFill>
              <a:schemeClr val="tx1"/>
            </a:solidFill>
            <a:round/>
            <a:headEnd/>
            <a:tailEnd/>
          </a:ln>
          <a:effectLst/>
        </p:spPr>
        <p:txBody>
          <a:bodyPr wrap="none" anchor="ctr"/>
          <a:lstStyle/>
          <a:p>
            <a:endParaRPr lang="en-US"/>
          </a:p>
        </p:txBody>
      </p:sp>
      <p:sp>
        <p:nvSpPr>
          <p:cNvPr id="264217" name="Line 25"/>
          <p:cNvSpPr>
            <a:spLocks noChangeShapeType="1"/>
          </p:cNvSpPr>
          <p:nvPr/>
        </p:nvSpPr>
        <p:spPr bwMode="auto">
          <a:xfrm flipH="1">
            <a:off x="6629400" y="2895600"/>
            <a:ext cx="609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18" name="Text Box 26"/>
          <p:cNvSpPr txBox="1">
            <a:spLocks noChangeArrowheads="1"/>
          </p:cNvSpPr>
          <p:nvPr/>
        </p:nvSpPr>
        <p:spPr bwMode="auto">
          <a:xfrm>
            <a:off x="5867400" y="4449763"/>
            <a:ext cx="636588" cy="579437"/>
          </a:xfrm>
          <a:prstGeom prst="rect">
            <a:avLst/>
          </a:prstGeom>
          <a:noFill/>
          <a:ln w="9525" algn="ctr">
            <a:noFill/>
            <a:miter lim="800000"/>
            <a:headEnd/>
            <a:tailEnd/>
          </a:ln>
          <a:effectLst/>
        </p:spPr>
        <p:txBody>
          <a:bodyPr wrap="none">
            <a:spAutoFit/>
          </a:bodyPr>
          <a:lstStyle/>
          <a:p>
            <a:pPr algn="ctr"/>
            <a:r>
              <a:rPr lang="en-US" sz="3200" b="1"/>
              <a:t>B*</a:t>
            </a:r>
          </a:p>
        </p:txBody>
      </p:sp>
      <p:sp>
        <p:nvSpPr>
          <p:cNvPr id="264219" name="Text Box 27"/>
          <p:cNvSpPr txBox="1">
            <a:spLocks noChangeArrowheads="1"/>
          </p:cNvSpPr>
          <p:nvPr/>
        </p:nvSpPr>
        <p:spPr bwMode="auto">
          <a:xfrm>
            <a:off x="5867400" y="5135563"/>
            <a:ext cx="477838" cy="579437"/>
          </a:xfrm>
          <a:prstGeom prst="rect">
            <a:avLst/>
          </a:prstGeom>
          <a:noFill/>
          <a:ln w="9525" algn="ctr">
            <a:noFill/>
            <a:miter lim="800000"/>
            <a:headEnd/>
            <a:tailEnd/>
          </a:ln>
          <a:effectLst/>
        </p:spPr>
        <p:txBody>
          <a:bodyPr wrap="none">
            <a:spAutoFit/>
          </a:bodyPr>
          <a:lstStyle/>
          <a:p>
            <a:pPr algn="ctr"/>
            <a:r>
              <a:rPr lang="en-US" sz="3200" b="1"/>
              <a:t>C</a:t>
            </a:r>
          </a:p>
        </p:txBody>
      </p:sp>
      <p:sp>
        <p:nvSpPr>
          <p:cNvPr id="264220" name="Line 28"/>
          <p:cNvSpPr>
            <a:spLocks noChangeShapeType="1"/>
          </p:cNvSpPr>
          <p:nvPr/>
        </p:nvSpPr>
        <p:spPr bwMode="auto">
          <a:xfrm flipV="1">
            <a:off x="6705600" y="4724400"/>
            <a:ext cx="533400" cy="0"/>
          </a:xfrm>
          <a:prstGeom prst="line">
            <a:avLst/>
          </a:prstGeom>
          <a:noFill/>
          <a:ln w="38100">
            <a:solidFill>
              <a:schemeClr val="tx1"/>
            </a:solidFill>
            <a:round/>
            <a:headEnd/>
            <a:tailEnd/>
          </a:ln>
          <a:effectLst/>
        </p:spPr>
        <p:txBody>
          <a:bodyPr wrap="none" anchor="ctr"/>
          <a:lstStyle/>
          <a:p>
            <a:endParaRPr lang="en-US"/>
          </a:p>
        </p:txBody>
      </p:sp>
      <p:sp>
        <p:nvSpPr>
          <p:cNvPr id="264221" name="Line 29"/>
          <p:cNvSpPr>
            <a:spLocks noChangeShapeType="1"/>
          </p:cNvSpPr>
          <p:nvPr/>
        </p:nvSpPr>
        <p:spPr bwMode="auto">
          <a:xfrm>
            <a:off x="7239000" y="4703763"/>
            <a:ext cx="0" cy="762000"/>
          </a:xfrm>
          <a:prstGeom prst="line">
            <a:avLst/>
          </a:prstGeom>
          <a:noFill/>
          <a:ln w="38100">
            <a:solidFill>
              <a:schemeClr val="tx1"/>
            </a:solidFill>
            <a:round/>
            <a:headEnd/>
            <a:tailEnd/>
          </a:ln>
          <a:effectLst/>
        </p:spPr>
        <p:txBody>
          <a:bodyPr wrap="none" anchor="ctr"/>
          <a:lstStyle/>
          <a:p>
            <a:endParaRPr lang="en-US"/>
          </a:p>
        </p:txBody>
      </p:sp>
      <p:sp>
        <p:nvSpPr>
          <p:cNvPr id="264222" name="Line 30"/>
          <p:cNvSpPr>
            <a:spLocks noChangeShapeType="1"/>
          </p:cNvSpPr>
          <p:nvPr/>
        </p:nvSpPr>
        <p:spPr bwMode="auto">
          <a:xfrm flipH="1" flipV="1">
            <a:off x="6642100" y="5465763"/>
            <a:ext cx="596900" cy="20637"/>
          </a:xfrm>
          <a:prstGeom prst="line">
            <a:avLst/>
          </a:prstGeom>
          <a:noFill/>
          <a:ln w="38100">
            <a:solidFill>
              <a:schemeClr val="tx1"/>
            </a:solidFill>
            <a:round/>
            <a:headEnd/>
            <a:tailEnd type="triangle" w="med" len="med"/>
          </a:ln>
          <a:effectLst/>
        </p:spPr>
        <p:txBody>
          <a:bodyPr wrap="none" anchor="ctr"/>
          <a:lstStyle/>
          <a:p>
            <a:endParaRPr lang="en-US"/>
          </a:p>
        </p:txBody>
      </p:sp>
      <p:sp>
        <p:nvSpPr>
          <p:cNvPr id="27" name="TextBox 26"/>
          <p:cNvSpPr txBox="1"/>
          <p:nvPr/>
        </p:nvSpPr>
        <p:spPr>
          <a:xfrm>
            <a:off x="381000" y="5105400"/>
            <a:ext cx="4267200" cy="800219"/>
          </a:xfrm>
          <a:prstGeom prst="rect">
            <a:avLst/>
          </a:prstGeom>
          <a:noFill/>
        </p:spPr>
        <p:txBody>
          <a:bodyPr wrap="square" rtlCol="0">
            <a:spAutoFit/>
          </a:bodyPr>
          <a:lstStyle/>
          <a:p>
            <a:r>
              <a:rPr lang="en-US" sz="2800" b="1" i="1" dirty="0"/>
              <a:t> * </a:t>
            </a:r>
            <a:r>
              <a:rPr lang="en-US" b="1" i="1" dirty="0"/>
              <a:t>indicates the key or the determinant of the relation.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914400" y="6400800"/>
            <a:ext cx="1905000" cy="457200"/>
          </a:xfrm>
          <a:prstGeom prst="rect">
            <a:avLst/>
          </a:prstGeom>
        </p:spPr>
        <p:txBody>
          <a:bodyPr/>
          <a:lstStyle/>
          <a:p>
            <a:r>
              <a:rPr lang="en-US" dirty="0"/>
              <a:t>ICS184</a:t>
            </a:r>
          </a:p>
        </p:txBody>
      </p:sp>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6A6B902E-B69F-4232-9453-5ED94302CF7C}" type="slidenum">
              <a:rPr lang="en-US"/>
              <a:pPr/>
              <a:t>4</a:t>
            </a:fld>
            <a:endParaRPr lang="en-US"/>
          </a:p>
        </p:txBody>
      </p:sp>
      <p:sp>
        <p:nvSpPr>
          <p:cNvPr id="734210" name="Rectangle 2"/>
          <p:cNvSpPr>
            <a:spLocks noGrp="1" noChangeArrowheads="1"/>
          </p:cNvSpPr>
          <p:nvPr>
            <p:ph type="body" idx="1"/>
          </p:nvPr>
        </p:nvSpPr>
        <p:spPr>
          <a:xfrm>
            <a:off x="381000" y="1295400"/>
            <a:ext cx="8491537" cy="4648200"/>
          </a:xfrm>
          <a:noFill/>
          <a:ln/>
        </p:spPr>
        <p:txBody>
          <a:bodyPr lIns="92075" tIns="46038" rIns="92075" bIns="46038"/>
          <a:lstStyle/>
          <a:p>
            <a:r>
              <a:rPr lang="en-US" sz="2200" dirty="0">
                <a:latin typeface="Times New Roman" pitchFamily="18" charset="0"/>
              </a:rPr>
              <a:t>Motivation: avoid redundancy in database design.</a:t>
            </a:r>
            <a:endParaRPr lang="en-US" sz="2400" dirty="0">
              <a:latin typeface="Times New Roman" pitchFamily="18" charset="0"/>
            </a:endParaRPr>
          </a:p>
          <a:p>
            <a:pPr algn="ctr">
              <a:buFontTx/>
              <a:buNone/>
            </a:pPr>
            <a:r>
              <a:rPr lang="en-US" sz="2400" dirty="0">
                <a:latin typeface="Times New Roman" pitchFamily="18" charset="0"/>
              </a:rPr>
              <a:t>Relation R(A</a:t>
            </a:r>
            <a:r>
              <a:rPr lang="en-US" sz="1800" dirty="0">
                <a:latin typeface="Times New Roman" pitchFamily="18" charset="0"/>
              </a:rPr>
              <a:t>1</a:t>
            </a:r>
            <a:r>
              <a:rPr lang="en-US" sz="2400" dirty="0">
                <a:latin typeface="Times New Roman" pitchFamily="18" charset="0"/>
              </a:rPr>
              <a:t>,...,A</a:t>
            </a:r>
            <a:r>
              <a:rPr lang="en-US" sz="1800" dirty="0">
                <a:latin typeface="Times New Roman" pitchFamily="18" charset="0"/>
              </a:rPr>
              <a:t>n</a:t>
            </a:r>
            <a:r>
              <a:rPr lang="en-US" sz="2400" dirty="0">
                <a:latin typeface="Times New Roman" pitchFamily="18" charset="0"/>
              </a:rPr>
              <a:t>,B</a:t>
            </a:r>
            <a:r>
              <a:rPr lang="en-US" sz="1800" dirty="0">
                <a:latin typeface="Times New Roman" pitchFamily="18" charset="0"/>
              </a:rPr>
              <a:t>1</a:t>
            </a:r>
            <a:r>
              <a:rPr lang="en-US" sz="2400" dirty="0">
                <a:latin typeface="Times New Roman" pitchFamily="18" charset="0"/>
              </a:rPr>
              <a:t>,...,B</a:t>
            </a:r>
            <a:r>
              <a:rPr lang="en-US" sz="1800" dirty="0">
                <a:latin typeface="Times New Roman" pitchFamily="18" charset="0"/>
              </a:rPr>
              <a:t>m</a:t>
            </a:r>
            <a:r>
              <a:rPr lang="en-US" sz="2400" dirty="0">
                <a:latin typeface="Times New Roman" pitchFamily="18" charset="0"/>
              </a:rPr>
              <a:t>,C</a:t>
            </a:r>
            <a:r>
              <a:rPr lang="en-US" sz="1800" dirty="0">
                <a:latin typeface="Times New Roman" pitchFamily="18" charset="0"/>
              </a:rPr>
              <a:t>1</a:t>
            </a:r>
            <a:r>
              <a:rPr lang="en-US" sz="2400" dirty="0">
                <a:latin typeface="Times New Roman" pitchFamily="18" charset="0"/>
              </a:rPr>
              <a:t>,...,</a:t>
            </a:r>
            <a:r>
              <a:rPr lang="en-US" sz="2400" dirty="0" err="1">
                <a:latin typeface="Times New Roman" pitchFamily="18" charset="0"/>
              </a:rPr>
              <a:t>C</a:t>
            </a:r>
            <a:r>
              <a:rPr lang="en-US" sz="1800" dirty="0" err="1">
                <a:latin typeface="Times New Roman" pitchFamily="18" charset="0"/>
              </a:rPr>
              <a:t>l</a:t>
            </a:r>
            <a:r>
              <a:rPr lang="en-US" sz="1800" dirty="0">
                <a:latin typeface="Times New Roman" pitchFamily="18" charset="0"/>
              </a:rPr>
              <a:t>)</a:t>
            </a:r>
            <a:endParaRPr lang="en-US" sz="2400" dirty="0">
              <a:latin typeface="Times New Roman" pitchFamily="18" charset="0"/>
            </a:endParaRPr>
          </a:p>
          <a:p>
            <a:pPr>
              <a:buFontTx/>
              <a:buNone/>
            </a:pPr>
            <a:r>
              <a:rPr lang="en-US" sz="2200" b="1" dirty="0">
                <a:solidFill>
                  <a:schemeClr val="folHlink"/>
                </a:solidFill>
                <a:latin typeface="Times New Roman" pitchFamily="18" charset="0"/>
              </a:rPr>
              <a:t>Definition</a:t>
            </a:r>
            <a:r>
              <a:rPr lang="en-US" sz="2200" dirty="0">
                <a:latin typeface="Times New Roman" pitchFamily="18" charset="0"/>
              </a:rPr>
              <a:t>: A1,...,An </a:t>
            </a:r>
            <a:r>
              <a:rPr lang="en-US" sz="2200" b="1" i="1" dirty="0">
                <a:solidFill>
                  <a:schemeClr val="folHlink"/>
                </a:solidFill>
                <a:latin typeface="Times New Roman" pitchFamily="18" charset="0"/>
              </a:rPr>
              <a:t>functionally determine</a:t>
            </a:r>
            <a:r>
              <a:rPr lang="en-US" sz="2200" dirty="0">
                <a:latin typeface="Times New Roman" pitchFamily="18" charset="0"/>
              </a:rPr>
              <a:t> B1,...,</a:t>
            </a:r>
            <a:r>
              <a:rPr lang="en-US" sz="2200" dirty="0" err="1">
                <a:latin typeface="Times New Roman" pitchFamily="18" charset="0"/>
              </a:rPr>
              <a:t>Bm,i.e</a:t>
            </a:r>
            <a:r>
              <a:rPr lang="en-US" sz="2200" dirty="0">
                <a:latin typeface="Times New Roman" pitchFamily="18" charset="0"/>
              </a:rPr>
              <a:t>.,</a:t>
            </a:r>
          </a:p>
          <a:p>
            <a:pPr algn="ctr">
              <a:buFontTx/>
              <a:buNone/>
            </a:pPr>
            <a:r>
              <a:rPr lang="en-US" sz="2200" dirty="0">
                <a:latin typeface="Times New Roman" pitchFamily="18" charset="0"/>
              </a:rPr>
              <a:t>(A1,...,An </a:t>
            </a:r>
            <a:r>
              <a:rPr lang="en-US" sz="2200" dirty="0">
                <a:latin typeface="Times New Roman" pitchFamily="18" charset="0"/>
                <a:sym typeface="Wingdings" pitchFamily="2" charset="2"/>
              </a:rPr>
              <a:t></a:t>
            </a:r>
            <a:r>
              <a:rPr lang="en-US" sz="2200" dirty="0">
                <a:latin typeface="Times New Roman" pitchFamily="18" charset="0"/>
              </a:rPr>
              <a:t>B1,...,</a:t>
            </a:r>
            <a:r>
              <a:rPr lang="en-US" sz="2200" dirty="0" err="1">
                <a:latin typeface="Times New Roman" pitchFamily="18" charset="0"/>
              </a:rPr>
              <a:t>Bm</a:t>
            </a:r>
            <a:r>
              <a:rPr lang="en-US" sz="2200" dirty="0">
                <a:latin typeface="Times New Roman" pitchFamily="18" charset="0"/>
              </a:rPr>
              <a:t>)</a:t>
            </a:r>
          </a:p>
          <a:p>
            <a:pPr>
              <a:buFontTx/>
              <a:buNone/>
            </a:pPr>
            <a:r>
              <a:rPr lang="en-US" sz="2200" dirty="0" err="1">
                <a:latin typeface="Times New Roman" pitchFamily="18" charset="0"/>
              </a:rPr>
              <a:t>iff</a:t>
            </a:r>
            <a:r>
              <a:rPr lang="en-US" sz="2200" dirty="0">
                <a:latin typeface="Times New Roman" pitchFamily="18" charset="0"/>
              </a:rPr>
              <a:t> for any two </a:t>
            </a:r>
            <a:r>
              <a:rPr lang="en-US" sz="2200" dirty="0" err="1">
                <a:latin typeface="Times New Roman" pitchFamily="18" charset="0"/>
              </a:rPr>
              <a:t>tuples</a:t>
            </a:r>
            <a:r>
              <a:rPr lang="en-US" sz="2200" dirty="0">
                <a:latin typeface="Times New Roman" pitchFamily="18" charset="0"/>
              </a:rPr>
              <a:t> r1 and r2 in R, </a:t>
            </a:r>
          </a:p>
          <a:p>
            <a:pPr algn="ctr">
              <a:buFontTx/>
              <a:buNone/>
            </a:pPr>
            <a:r>
              <a:rPr lang="en-US" sz="2200" dirty="0">
                <a:latin typeface="Times New Roman" pitchFamily="18" charset="0"/>
              </a:rPr>
              <a:t>r1(A1,...,An ) = r2(A1,...,An ) </a:t>
            </a:r>
          </a:p>
          <a:p>
            <a:pPr algn="ctr">
              <a:buFontTx/>
              <a:buNone/>
            </a:pPr>
            <a:r>
              <a:rPr lang="en-US" sz="2200" dirty="0">
                <a:latin typeface="Times New Roman" pitchFamily="18" charset="0"/>
              </a:rPr>
              <a:t>implies r1(B1,...,</a:t>
            </a:r>
            <a:r>
              <a:rPr lang="en-US" sz="2200" dirty="0" err="1">
                <a:latin typeface="Times New Roman" pitchFamily="18" charset="0"/>
              </a:rPr>
              <a:t>Bm</a:t>
            </a:r>
            <a:r>
              <a:rPr lang="en-US" sz="2200" dirty="0">
                <a:latin typeface="Times New Roman" pitchFamily="18" charset="0"/>
              </a:rPr>
              <a:t>) = r2(B1,...,</a:t>
            </a:r>
            <a:r>
              <a:rPr lang="en-US" sz="2200" dirty="0" err="1">
                <a:latin typeface="Times New Roman" pitchFamily="18" charset="0"/>
              </a:rPr>
              <a:t>Bm</a:t>
            </a:r>
            <a:r>
              <a:rPr lang="en-US" sz="2200" dirty="0">
                <a:latin typeface="Times New Roman" pitchFamily="18" charset="0"/>
              </a:rPr>
              <a:t>) </a:t>
            </a:r>
          </a:p>
          <a:p>
            <a:pPr algn="ctr">
              <a:buFontTx/>
              <a:buNone/>
            </a:pPr>
            <a:endParaRPr lang="en-US" sz="2200" dirty="0">
              <a:latin typeface="Times New Roman" pitchFamily="18" charset="0"/>
            </a:endParaRPr>
          </a:p>
          <a:p>
            <a:r>
              <a:rPr lang="en-US" sz="2200" dirty="0">
                <a:latin typeface="Times New Roman" pitchFamily="18" charset="0"/>
              </a:rPr>
              <a:t>By definition: a </a:t>
            </a:r>
            <a:r>
              <a:rPr lang="en-US" sz="2200" dirty="0" err="1">
                <a:latin typeface="Times New Roman" pitchFamily="18" charset="0"/>
              </a:rPr>
              <a:t>superkey</a:t>
            </a:r>
            <a:r>
              <a:rPr lang="en-US" sz="2200" dirty="0">
                <a:latin typeface="Times New Roman" pitchFamily="18" charset="0"/>
              </a:rPr>
              <a:t> </a:t>
            </a:r>
            <a:r>
              <a:rPr lang="en-US" sz="2200" dirty="0">
                <a:latin typeface="Times New Roman" pitchFamily="18" charset="0"/>
                <a:sym typeface="Wingdings" pitchFamily="2" charset="2"/>
              </a:rPr>
              <a:t> </a:t>
            </a:r>
            <a:r>
              <a:rPr lang="en-US" sz="2200" dirty="0">
                <a:latin typeface="Times New Roman" pitchFamily="18" charset="0"/>
              </a:rPr>
              <a:t>all attributes of the relation.</a:t>
            </a:r>
          </a:p>
          <a:p>
            <a:r>
              <a:rPr lang="en-US" sz="2200" dirty="0">
                <a:latin typeface="Times New Roman" pitchFamily="18" charset="0"/>
              </a:rPr>
              <a:t>In general, the left-hand side of a FD might not be a </a:t>
            </a:r>
            <a:r>
              <a:rPr lang="en-US" sz="2200" dirty="0" err="1">
                <a:latin typeface="Times New Roman" pitchFamily="18" charset="0"/>
              </a:rPr>
              <a:t>superkey</a:t>
            </a:r>
            <a:r>
              <a:rPr lang="en-US" sz="2200" dirty="0">
                <a:latin typeface="Times New Roman" pitchFamily="18" charset="0"/>
              </a:rPr>
              <a:t>.</a:t>
            </a:r>
          </a:p>
        </p:txBody>
      </p:sp>
      <p:sp>
        <p:nvSpPr>
          <p:cNvPr id="734211" name="Rectangle 3"/>
          <p:cNvSpPr>
            <a:spLocks noGrp="1" noChangeArrowheads="1"/>
          </p:cNvSpPr>
          <p:nvPr>
            <p:ph type="title"/>
          </p:nvPr>
        </p:nvSpPr>
        <p:spPr>
          <a:xfrm>
            <a:off x="762000" y="0"/>
            <a:ext cx="7772400" cy="779462"/>
          </a:xfrm>
          <a:noFill/>
          <a:ln/>
        </p:spPr>
        <p:txBody>
          <a:bodyPr/>
          <a:lstStyle/>
          <a:p>
            <a:r>
              <a:rPr lang="en-US" dirty="0">
                <a:solidFill>
                  <a:srgbClr val="FFFF00"/>
                </a:solidFill>
              </a:rPr>
              <a:t>Functional Dependencies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0"/>
            <a:ext cx="8229600" cy="1143000"/>
          </a:xfrm>
        </p:spPr>
        <p:txBody>
          <a:bodyPr/>
          <a:lstStyle/>
          <a:p>
            <a:r>
              <a:rPr lang="en-US" sz="3600" b="1" dirty="0">
                <a:solidFill>
                  <a:srgbClr val="FFFF00"/>
                </a:solidFill>
              </a:rPr>
              <a:t>Third Normal Form</a:t>
            </a:r>
          </a:p>
        </p:txBody>
      </p:sp>
      <p:sp>
        <p:nvSpPr>
          <p:cNvPr id="265219" name="Rectangle 3"/>
          <p:cNvSpPr>
            <a:spLocks noGrp="1" noChangeArrowheads="1"/>
          </p:cNvSpPr>
          <p:nvPr>
            <p:ph type="body" idx="1"/>
          </p:nvPr>
        </p:nvSpPr>
        <p:spPr>
          <a:xfrm>
            <a:off x="304800" y="1371600"/>
            <a:ext cx="8382000" cy="5181600"/>
          </a:xfrm>
        </p:spPr>
        <p:txBody>
          <a:bodyPr/>
          <a:lstStyle/>
          <a:p>
            <a:r>
              <a:rPr lang="en-US" sz="2400" dirty="0">
                <a:latin typeface="+mj-lt"/>
              </a:rPr>
              <a:t>Using the general procedure, we will transform our 2NF relation example to a 3NF relation.</a:t>
            </a:r>
          </a:p>
          <a:p>
            <a:pPr lvl="1"/>
            <a:r>
              <a:rPr lang="en-US" sz="2000" dirty="0">
                <a:latin typeface="+mj-lt"/>
              </a:rPr>
              <a:t>The relation EMPLOYEE is not in 3NF because there is a transitive dependency of a nonprime attribute on the primary key of the relation.</a:t>
            </a:r>
          </a:p>
          <a:p>
            <a:pPr lvl="1"/>
            <a:endParaRPr lang="en-US" sz="2000" dirty="0">
              <a:latin typeface="+mj-lt"/>
            </a:endParaRPr>
          </a:p>
          <a:p>
            <a:pPr lvl="1"/>
            <a:r>
              <a:rPr lang="en-US" sz="2000" dirty="0">
                <a:latin typeface="+mj-lt"/>
              </a:rPr>
              <a:t>In this case, the nonprime attribute </a:t>
            </a:r>
            <a:r>
              <a:rPr lang="en-US" sz="2000" dirty="0" err="1">
                <a:latin typeface="+mj-lt"/>
              </a:rPr>
              <a:t>Emp</a:t>
            </a:r>
            <a:r>
              <a:rPr lang="en-US" sz="2000" dirty="0">
                <a:latin typeface="+mj-lt"/>
              </a:rPr>
              <a:t>-</a:t>
            </a:r>
            <a:r>
              <a:rPr lang="en-US" sz="2000" dirty="0" err="1">
                <a:latin typeface="+mj-lt"/>
              </a:rPr>
              <a:t>Hrly</a:t>
            </a:r>
            <a:r>
              <a:rPr lang="en-US" sz="2000" dirty="0">
                <a:latin typeface="+mj-lt"/>
              </a:rPr>
              <a:t>-Rate is transitively dependent on the key through the functional dependency </a:t>
            </a:r>
            <a:r>
              <a:rPr lang="en-US" sz="2000" dirty="0" err="1">
                <a:latin typeface="+mj-lt"/>
              </a:rPr>
              <a:t>Emp-Dpt</a:t>
            </a:r>
            <a:r>
              <a:rPr lang="en-US" sz="2000" dirty="0">
                <a:latin typeface="+mj-lt"/>
              </a:rPr>
              <a:t> </a:t>
            </a:r>
            <a:r>
              <a:rPr lang="en-US" sz="2000" dirty="0">
                <a:latin typeface="+mj-lt"/>
                <a:sym typeface="Wingdings" pitchFamily="2" charset="2"/>
              </a:rPr>
              <a:t> </a:t>
            </a:r>
            <a:r>
              <a:rPr lang="en-US" sz="2000" dirty="0" err="1">
                <a:latin typeface="+mj-lt"/>
                <a:sym typeface="Wingdings" pitchFamily="2" charset="2"/>
              </a:rPr>
              <a:t>Emp</a:t>
            </a:r>
            <a:r>
              <a:rPr lang="en-US" sz="2000" dirty="0">
                <a:latin typeface="+mj-lt"/>
                <a:sym typeface="Wingdings" pitchFamily="2" charset="2"/>
              </a:rPr>
              <a:t>-</a:t>
            </a:r>
            <a:r>
              <a:rPr lang="en-US" sz="2000" dirty="0" err="1">
                <a:latin typeface="+mj-lt"/>
                <a:sym typeface="Wingdings" pitchFamily="2" charset="2"/>
              </a:rPr>
              <a:t>Hrly</a:t>
            </a:r>
            <a:r>
              <a:rPr lang="en-US" sz="2000" dirty="0">
                <a:latin typeface="+mj-lt"/>
                <a:sym typeface="Wingdings" pitchFamily="2" charset="2"/>
              </a:rPr>
              <a:t>-Rate.</a:t>
            </a:r>
          </a:p>
          <a:p>
            <a:pPr lvl="1"/>
            <a:endParaRPr lang="en-US" sz="2000" dirty="0">
              <a:latin typeface="+mj-lt"/>
              <a:sym typeface="Wingdings" pitchFamily="2" charset="2"/>
            </a:endParaRPr>
          </a:p>
          <a:p>
            <a:pPr lvl="1"/>
            <a:r>
              <a:rPr lang="en-US" sz="2000" dirty="0">
                <a:latin typeface="+mj-lt"/>
              </a:rPr>
              <a:t>To transform this relation into a 3NF relation:</a:t>
            </a:r>
          </a:p>
          <a:p>
            <a:pPr lvl="2"/>
            <a:r>
              <a:rPr lang="en-US" sz="2000" dirty="0">
                <a:latin typeface="+mj-lt"/>
              </a:rPr>
              <a:t>it is necessary to remove any transitive dependency of a nonprime attribute on the key.</a:t>
            </a:r>
          </a:p>
          <a:p>
            <a:pPr lvl="2"/>
            <a:r>
              <a:rPr lang="en-US" sz="2000" dirty="0">
                <a:latin typeface="+mj-lt"/>
              </a:rPr>
              <a:t>It is necessary to create two new relations.</a:t>
            </a:r>
          </a:p>
          <a:p>
            <a:pPr lvl="1">
              <a:buNone/>
            </a:pPr>
            <a:endParaRPr lang="en-US" sz="2000" dirty="0">
              <a:latin typeface="+mj-lt"/>
              <a:sym typeface="Wingdings" pitchFamily="2"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28600"/>
            <a:ext cx="8229600" cy="1143000"/>
          </a:xfrm>
        </p:spPr>
        <p:txBody>
          <a:bodyPr/>
          <a:lstStyle/>
          <a:p>
            <a:r>
              <a:rPr lang="en-US" sz="3200" b="1" dirty="0">
                <a:solidFill>
                  <a:srgbClr val="FFFF00"/>
                </a:solidFill>
              </a:rPr>
              <a:t>Third Normal Form</a:t>
            </a:r>
          </a:p>
        </p:txBody>
      </p:sp>
      <p:sp>
        <p:nvSpPr>
          <p:cNvPr id="268291" name="Rectangle 3"/>
          <p:cNvSpPr>
            <a:spLocks noGrp="1" noChangeArrowheads="1"/>
          </p:cNvSpPr>
          <p:nvPr>
            <p:ph type="body" idx="1"/>
          </p:nvPr>
        </p:nvSpPr>
        <p:spPr>
          <a:xfrm>
            <a:off x="0" y="1371600"/>
            <a:ext cx="8709025" cy="5224462"/>
          </a:xfrm>
        </p:spPr>
        <p:txBody>
          <a:bodyPr/>
          <a:lstStyle/>
          <a:p>
            <a:pPr lvl="2"/>
            <a:r>
              <a:rPr lang="en-US" dirty="0"/>
              <a:t>The scheme of the first relation that we have named EMPLOYEE is:</a:t>
            </a:r>
          </a:p>
          <a:p>
            <a:pPr lvl="2">
              <a:buFont typeface="Wingdings" pitchFamily="2" charset="2"/>
              <a:buNone/>
            </a:pPr>
            <a:endParaRPr lang="en-US" dirty="0"/>
          </a:p>
          <a:p>
            <a:pPr lvl="2">
              <a:buFont typeface="Wingdings" pitchFamily="2" charset="2"/>
              <a:buNone/>
            </a:pPr>
            <a:r>
              <a:rPr lang="en-US" dirty="0">
                <a:solidFill>
                  <a:schemeClr val="bg2"/>
                </a:solidFill>
              </a:rPr>
              <a:t>EMPLOYEE (</a:t>
            </a:r>
            <a:r>
              <a:rPr lang="en-US" u="sng" dirty="0" err="1">
                <a:solidFill>
                  <a:schemeClr val="bg2"/>
                </a:solidFill>
              </a:rPr>
              <a:t>Emp</a:t>
            </a:r>
            <a:r>
              <a:rPr lang="en-US" u="sng" dirty="0">
                <a:solidFill>
                  <a:schemeClr val="bg2"/>
                </a:solidFill>
              </a:rPr>
              <a:t>-ID</a:t>
            </a:r>
            <a:r>
              <a:rPr lang="en-US" dirty="0">
                <a:solidFill>
                  <a:schemeClr val="bg2"/>
                </a:solidFill>
              </a:rPr>
              <a:t>, </a:t>
            </a:r>
            <a:r>
              <a:rPr lang="en-US" dirty="0" err="1">
                <a:solidFill>
                  <a:schemeClr val="bg2"/>
                </a:solidFill>
              </a:rPr>
              <a:t>Emp</a:t>
            </a:r>
            <a:r>
              <a:rPr lang="en-US" dirty="0">
                <a:solidFill>
                  <a:schemeClr val="bg2"/>
                </a:solidFill>
              </a:rPr>
              <a:t>-Name, </a:t>
            </a:r>
            <a:r>
              <a:rPr lang="en-US" dirty="0" err="1">
                <a:solidFill>
                  <a:schemeClr val="bg2"/>
                </a:solidFill>
              </a:rPr>
              <a:t>Emp-Dpt</a:t>
            </a:r>
            <a:r>
              <a:rPr lang="en-US" dirty="0">
                <a:solidFill>
                  <a:schemeClr val="bg2"/>
                </a:solidFill>
              </a:rPr>
              <a:t>)</a:t>
            </a:r>
          </a:p>
          <a:p>
            <a:pPr lvl="2">
              <a:buFont typeface="Wingdings" pitchFamily="2" charset="2"/>
              <a:buNone/>
            </a:pPr>
            <a:endParaRPr lang="en-US" dirty="0">
              <a:solidFill>
                <a:schemeClr val="bg2"/>
              </a:solidFill>
            </a:endParaRPr>
          </a:p>
          <a:p>
            <a:pPr lvl="2"/>
            <a:r>
              <a:rPr lang="en-US" dirty="0"/>
              <a:t>The scheme of the second relation that we have named CHARGES is:</a:t>
            </a:r>
          </a:p>
          <a:p>
            <a:pPr lvl="2">
              <a:buFont typeface="Wingdings" pitchFamily="2" charset="2"/>
              <a:buNone/>
            </a:pPr>
            <a:endParaRPr lang="en-US" dirty="0"/>
          </a:p>
          <a:p>
            <a:pPr algn="ctr">
              <a:buFont typeface="Wingdings" pitchFamily="2" charset="2"/>
              <a:buNone/>
            </a:pPr>
            <a:r>
              <a:rPr lang="en-US" sz="2200" dirty="0">
                <a:solidFill>
                  <a:schemeClr val="bg2"/>
                </a:solidFill>
              </a:rPr>
              <a:t>CHARGES (</a:t>
            </a:r>
            <a:r>
              <a:rPr lang="en-US" sz="2200" u="sng" dirty="0" err="1">
                <a:solidFill>
                  <a:schemeClr val="bg2"/>
                </a:solidFill>
              </a:rPr>
              <a:t>Emp-Dpt</a:t>
            </a:r>
            <a:r>
              <a:rPr lang="en-US" sz="2200" dirty="0">
                <a:solidFill>
                  <a:schemeClr val="bg2"/>
                </a:solidFill>
              </a:rPr>
              <a:t>, </a:t>
            </a:r>
            <a:r>
              <a:rPr lang="en-US" sz="2200" dirty="0" err="1">
                <a:solidFill>
                  <a:schemeClr val="bg2"/>
                </a:solidFill>
              </a:rPr>
              <a:t>Emp</a:t>
            </a:r>
            <a:r>
              <a:rPr lang="en-US" sz="2200" dirty="0">
                <a:solidFill>
                  <a:schemeClr val="bg2"/>
                </a:solidFill>
              </a:rPr>
              <a:t>-</a:t>
            </a:r>
            <a:r>
              <a:rPr lang="en-US" sz="2200" dirty="0" err="1">
                <a:solidFill>
                  <a:schemeClr val="bg2"/>
                </a:solidFill>
              </a:rPr>
              <a:t>Hrly</a:t>
            </a:r>
            <a:r>
              <a:rPr lang="en-US" sz="2200" dirty="0">
                <a:solidFill>
                  <a:schemeClr val="bg2"/>
                </a:solidFill>
              </a:rPr>
              <a:t>-Rate)</a:t>
            </a:r>
          </a:p>
          <a:p>
            <a:pPr lvl="2">
              <a:buFont typeface="Wingdings" pitchFamily="2" charset="2"/>
              <a:buNone/>
            </a:pPr>
            <a:endParaRPr lang="en-US" dirty="0">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6740" name="Rectangle 4"/>
          <p:cNvSpPr>
            <a:spLocks noGrp="1" noChangeArrowheads="1"/>
          </p:cNvSpPr>
          <p:nvPr>
            <p:ph type="title"/>
          </p:nvPr>
        </p:nvSpPr>
        <p:spPr>
          <a:xfrm>
            <a:off x="685800" y="228600"/>
            <a:ext cx="8229600" cy="1143000"/>
          </a:xfrm>
          <a:noFill/>
          <a:ln/>
        </p:spPr>
        <p:txBody>
          <a:bodyPr lIns="90488" tIns="44450" rIns="90488" bIns="44450"/>
          <a:lstStyle/>
          <a:p>
            <a:r>
              <a:rPr lang="en-US" sz="2800" b="1" dirty="0">
                <a:solidFill>
                  <a:srgbClr val="FFFF00"/>
                </a:solidFill>
              </a:rPr>
              <a:t>Algorithm: decomposing R into 3NF</a:t>
            </a:r>
          </a:p>
        </p:txBody>
      </p:sp>
      <p:sp>
        <p:nvSpPr>
          <p:cNvPr id="756741" name="Rectangle 5"/>
          <p:cNvSpPr>
            <a:spLocks noGrp="1" noChangeArrowheads="1"/>
          </p:cNvSpPr>
          <p:nvPr>
            <p:ph type="body" idx="1"/>
          </p:nvPr>
        </p:nvSpPr>
        <p:spPr>
          <a:noFill/>
          <a:ln/>
        </p:spPr>
        <p:txBody>
          <a:bodyPr lIns="90488" tIns="44450" rIns="90488" bIns="44450"/>
          <a:lstStyle/>
          <a:p>
            <a:pPr>
              <a:buFontTx/>
              <a:buNone/>
            </a:pPr>
            <a:r>
              <a:rPr lang="en-US" sz="2400">
                <a:latin typeface="Times New Roman" pitchFamily="18" charset="0"/>
              </a:rPr>
              <a:t>Input: a relation R with a set F of FDs</a:t>
            </a:r>
          </a:p>
          <a:p>
            <a:pPr>
              <a:buFontTx/>
              <a:buNone/>
            </a:pPr>
            <a:r>
              <a:rPr lang="en-US" sz="2400">
                <a:latin typeface="Times New Roman" pitchFamily="18" charset="0"/>
              </a:rPr>
              <a:t>Output: a set of 3NF relations preserving F and do not lose info.</a:t>
            </a:r>
          </a:p>
          <a:p>
            <a:pPr>
              <a:buFontTx/>
              <a:buNone/>
            </a:pPr>
            <a:endParaRPr lang="en-US" sz="2400">
              <a:latin typeface="Times New Roman" pitchFamily="18" charset="0"/>
            </a:endParaRPr>
          </a:p>
          <a:p>
            <a:pPr>
              <a:buFontTx/>
              <a:buNone/>
            </a:pPr>
            <a:r>
              <a:rPr lang="en-US" sz="2400">
                <a:latin typeface="Times New Roman" pitchFamily="18" charset="0"/>
              </a:rPr>
              <a:t>Step 1: Merge FDs with the same left-hand side.</a:t>
            </a:r>
          </a:p>
          <a:p>
            <a:pPr>
              <a:buFontTx/>
              <a:buNone/>
            </a:pPr>
            <a:r>
              <a:rPr lang="en-US" sz="2400">
                <a:latin typeface="Times New Roman" pitchFamily="18" charset="0"/>
              </a:rPr>
              <a:t>Step 2: Minimize F and get F’</a:t>
            </a:r>
          </a:p>
          <a:p>
            <a:pPr>
              <a:buFontTx/>
              <a:buNone/>
            </a:pPr>
            <a:r>
              <a:rPr lang="en-US" sz="2400">
                <a:latin typeface="Times New Roman" pitchFamily="18" charset="0"/>
              </a:rPr>
              <a:t>Step 3: For each X </a:t>
            </a:r>
            <a:r>
              <a:rPr lang="en-US" sz="2400">
                <a:latin typeface="Times New Roman" pitchFamily="18" charset="0"/>
                <a:sym typeface="Wingdings" pitchFamily="2" charset="2"/>
              </a:rPr>
              <a:t></a:t>
            </a:r>
            <a:r>
              <a:rPr lang="en-US" sz="2400">
                <a:latin typeface="Times New Roman" pitchFamily="18" charset="0"/>
              </a:rPr>
              <a:t>Y in F’, create a relation with schema XY</a:t>
            </a:r>
          </a:p>
          <a:p>
            <a:pPr>
              <a:buFontTx/>
              <a:buNone/>
            </a:pPr>
            <a:r>
              <a:rPr lang="en-US" sz="2400">
                <a:latin typeface="Times New Roman" pitchFamily="18" charset="0"/>
              </a:rPr>
              <a:t>Step 4: Eliminate a relation schema that is a subset of another.</a:t>
            </a:r>
          </a:p>
          <a:p>
            <a:pPr>
              <a:buFontTx/>
              <a:buNone/>
            </a:pPr>
            <a:r>
              <a:rPr lang="en-US" sz="2400">
                <a:latin typeface="Times New Roman" pitchFamily="18" charset="0"/>
              </a:rPr>
              <a:t>Step 5: If no relations contain a candidate key of R, create a relation to include a candidate key of R.</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8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8788" name="Rectangle 4"/>
          <p:cNvSpPr>
            <a:spLocks noGrp="1" noChangeArrowheads="1"/>
          </p:cNvSpPr>
          <p:nvPr>
            <p:ph type="title"/>
          </p:nvPr>
        </p:nvSpPr>
        <p:spPr>
          <a:xfrm>
            <a:off x="533400" y="0"/>
            <a:ext cx="8229600" cy="1143000"/>
          </a:xfrm>
          <a:noFill/>
          <a:ln/>
        </p:spPr>
        <p:txBody>
          <a:bodyPr lIns="90488" tIns="44450" rIns="90488" bIns="44450"/>
          <a:lstStyle/>
          <a:p>
            <a:r>
              <a:rPr lang="en-US" dirty="0">
                <a:solidFill>
                  <a:srgbClr val="FFFF00"/>
                </a:solidFill>
              </a:rPr>
              <a:t>Example 1</a:t>
            </a:r>
          </a:p>
        </p:txBody>
      </p:sp>
      <p:sp>
        <p:nvSpPr>
          <p:cNvPr id="758789" name="Rectangle 5"/>
          <p:cNvSpPr>
            <a:spLocks noGrp="1" noChangeArrowheads="1"/>
          </p:cNvSpPr>
          <p:nvPr>
            <p:ph type="body" idx="1"/>
          </p:nvPr>
        </p:nvSpPr>
        <p:spPr>
          <a:noFill/>
          <a:ln/>
        </p:spPr>
        <p:txBody>
          <a:bodyPr lIns="90488" tIns="44450" rIns="90488" bIns="44450"/>
          <a:lstStyle/>
          <a:p>
            <a:pPr>
              <a:buFontTx/>
              <a:buNone/>
            </a:pPr>
            <a:r>
              <a:rPr lang="en-US" sz="2000" i="1">
                <a:latin typeface="Times New Roman" pitchFamily="18" charset="0"/>
              </a:rPr>
              <a:t>		R = </a:t>
            </a:r>
            <a:r>
              <a:rPr lang="en-US" sz="2000">
                <a:latin typeface="Times New Roman" pitchFamily="18" charset="0"/>
              </a:rPr>
              <a:t>ABCD,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AC </a:t>
            </a:r>
            <a:r>
              <a:rPr lang="en-US" sz="2000">
                <a:latin typeface="Times New Roman" pitchFamily="18" charset="0"/>
                <a:sym typeface="Wingdings" pitchFamily="2" charset="2"/>
              </a:rPr>
              <a:t></a:t>
            </a:r>
            <a:r>
              <a:rPr lang="en-US" sz="2000">
                <a:latin typeface="Times New Roman" pitchFamily="18" charset="0"/>
              </a:rPr>
              <a:t> D}</a:t>
            </a:r>
          </a:p>
          <a:p>
            <a:pPr>
              <a:buFontTx/>
              <a:buNone/>
            </a:pPr>
            <a:r>
              <a:rPr lang="en-US" sz="2000">
                <a:latin typeface="Times New Roman" pitchFamily="18" charset="0"/>
              </a:rPr>
              <a:t>		Candidate key: {A}</a:t>
            </a:r>
          </a:p>
          <a:p>
            <a:r>
              <a:rPr lang="en-US" sz="2000">
                <a:latin typeface="Times New Roman" pitchFamily="18" charset="0"/>
              </a:rPr>
              <a:t>Step 1: nothing</a:t>
            </a:r>
          </a:p>
          <a:p>
            <a:r>
              <a:rPr lang="en-US" sz="2000">
                <a:latin typeface="Times New Roman" pitchFamily="18" charset="0"/>
              </a:rPr>
              <a:t>Step 2: 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 </a:t>
            </a:r>
            <a:r>
              <a:rPr lang="en-US" sz="2000">
                <a:latin typeface="Times New Roman" pitchFamily="18" charset="0"/>
                <a:sym typeface="Wingdings" pitchFamily="2" charset="2"/>
              </a:rPr>
              <a:t></a:t>
            </a:r>
            <a:r>
              <a:rPr lang="en-US" sz="2000">
                <a:latin typeface="Times New Roman" pitchFamily="18" charset="0"/>
              </a:rPr>
              <a:t> D}</a:t>
            </a:r>
          </a:p>
          <a:p>
            <a:r>
              <a:rPr lang="en-US" sz="2000">
                <a:latin typeface="Times New Roman" pitchFamily="18" charset="0"/>
              </a:rPr>
              <a:t>Step 3: create relations:</a:t>
            </a:r>
          </a:p>
          <a:p>
            <a:pPr lvl="1"/>
            <a:r>
              <a:rPr lang="en-US" sz="1800">
                <a:latin typeface="Times New Roman" pitchFamily="18" charset="0"/>
              </a:rPr>
              <a:t>For A</a:t>
            </a:r>
            <a:r>
              <a:rPr lang="en-US" sz="1800">
                <a:latin typeface="Times New Roman" pitchFamily="18" charset="0"/>
                <a:sym typeface="Wingdings" pitchFamily="2" charset="2"/>
              </a:rPr>
              <a:t>B, create a relation R1(A,B)</a:t>
            </a:r>
          </a:p>
          <a:p>
            <a:pPr lvl="1"/>
            <a:r>
              <a:rPr lang="en-US" sz="1800">
                <a:latin typeface="Times New Roman" pitchFamily="18" charset="0"/>
                <a:sym typeface="Wingdings" pitchFamily="2" charset="2"/>
              </a:rPr>
              <a:t>For BC, create a relation R2(B,C)</a:t>
            </a:r>
          </a:p>
          <a:p>
            <a:pPr lvl="1"/>
            <a:r>
              <a:rPr lang="en-US" sz="1800">
                <a:latin typeface="Times New Roman" pitchFamily="18" charset="0"/>
                <a:sym typeface="Wingdings" pitchFamily="2" charset="2"/>
              </a:rPr>
              <a:t>For AD, create a relation R3(A,D)</a:t>
            </a:r>
          </a:p>
          <a:p>
            <a:r>
              <a:rPr lang="en-US" sz="2000">
                <a:latin typeface="Times New Roman" pitchFamily="18" charset="0"/>
              </a:rPr>
              <a:t>Step 4: do nothing</a:t>
            </a:r>
          </a:p>
          <a:p>
            <a:r>
              <a:rPr lang="en-US" sz="2000">
                <a:latin typeface="Times New Roman" pitchFamily="18" charset="0"/>
              </a:rPr>
              <a:t>Step 5: do nothing, since candidate key A is in A</a:t>
            </a:r>
            <a:r>
              <a:rPr lang="en-US" sz="2000">
                <a:latin typeface="Times New Roman" pitchFamily="18" charset="0"/>
                <a:sym typeface="Wingdings" pitchFamily="2" charset="2"/>
              </a:rPr>
              <a:t>B</a:t>
            </a:r>
            <a:endParaRPr lang="en-US" sz="2000">
              <a:latin typeface="Times New Roman" pitchFamily="18" charset="0"/>
            </a:endParaRPr>
          </a:p>
          <a:p>
            <a:pPr>
              <a:buFontTx/>
              <a:buNone/>
            </a:pPr>
            <a:endParaRPr lang="en-US" sz="2000">
              <a:latin typeface="Times New Roman" pitchFamily="18" charset="0"/>
            </a:endParaRPr>
          </a:p>
          <a:p>
            <a:pPr>
              <a:buFontTx/>
              <a:buNone/>
            </a:pPr>
            <a:r>
              <a:rPr lang="en-US" sz="2000">
                <a:latin typeface="Times New Roman" pitchFamily="18" charset="0"/>
              </a:rPr>
              <a:t>	Result: R1(A,B), R2(B,C), R3(A,D)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0"/>
            <a:ext cx="8229600" cy="1143000"/>
          </a:xfrm>
        </p:spPr>
        <p:txBody>
          <a:bodyPr/>
          <a:lstStyle/>
          <a:p>
            <a:r>
              <a:rPr lang="en-US" dirty="0">
                <a:solidFill>
                  <a:srgbClr val="FFFF00"/>
                </a:solidFill>
              </a:rPr>
              <a:t>Example 2</a:t>
            </a:r>
          </a:p>
        </p:txBody>
      </p:sp>
      <p:sp>
        <p:nvSpPr>
          <p:cNvPr id="788483" name="Rectangle 3"/>
          <p:cNvSpPr>
            <a:spLocks noGrp="1" noChangeArrowheads="1"/>
          </p:cNvSpPr>
          <p:nvPr>
            <p:ph type="body" idx="1"/>
          </p:nvPr>
        </p:nvSpPr>
        <p:spPr>
          <a:xfrm>
            <a:off x="603250" y="1533525"/>
            <a:ext cx="8116888" cy="4829175"/>
          </a:xfrm>
        </p:spPr>
        <p:txBody>
          <a:bodyPr/>
          <a:lstStyle/>
          <a:p>
            <a:pPr>
              <a:lnSpc>
                <a:spcPct val="90000"/>
              </a:lnSpc>
              <a:buFontTx/>
              <a:buNone/>
            </a:pPr>
            <a:r>
              <a:rPr lang="en-US" sz="1800">
                <a:latin typeface="Times New Roman" pitchFamily="18" charset="0"/>
              </a:rPr>
              <a:t>	R(A,B,C,D,E,F,G,H)</a:t>
            </a:r>
          </a:p>
          <a:p>
            <a:pPr>
              <a:lnSpc>
                <a:spcPct val="90000"/>
              </a:lnSpc>
              <a:buFontTx/>
              <a:buNone/>
            </a:pPr>
            <a:r>
              <a:rPr lang="en-US" sz="1800">
                <a:latin typeface="Times New Roman" pitchFamily="18" charset="0"/>
              </a:rPr>
              <a:t>	F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a:solidFill>
                  <a:schemeClr val="folHlink"/>
                </a:solidFill>
                <a:latin typeface="Times New Roman" pitchFamily="18" charset="0"/>
              </a:rPr>
              <a:t>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G, 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H</a:t>
            </a:r>
            <a:r>
              <a:rPr lang="en-US" sz="1800">
                <a:latin typeface="Times New Roman" pitchFamily="18" charset="0"/>
              </a:rPr>
              <a:t>, ACDF</a:t>
            </a:r>
            <a:r>
              <a:rPr lang="en-US" sz="1800">
                <a:latin typeface="Times New Roman" pitchFamily="18" charset="0"/>
                <a:sym typeface="Wingdings" pitchFamily="2" charset="2"/>
              </a:rPr>
              <a:t></a:t>
            </a:r>
            <a:r>
              <a:rPr lang="en-US" sz="1800">
                <a:latin typeface="Times New Roman" pitchFamily="18" charset="0"/>
              </a:rPr>
              <a:t>EG}</a:t>
            </a:r>
          </a:p>
          <a:p>
            <a:pPr>
              <a:lnSpc>
                <a:spcPct val="90000"/>
              </a:lnSpc>
            </a:pPr>
            <a:r>
              <a:rPr lang="en-US" sz="1800">
                <a:latin typeface="Times New Roman" pitchFamily="18" charset="0"/>
              </a:rPr>
              <a:t>After step 1: F1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b="1">
                <a:solidFill>
                  <a:schemeClr val="folHlink"/>
                </a:solidFill>
                <a:latin typeface="Times New Roman" pitchFamily="18" charset="0"/>
              </a:rPr>
              <a:t>EF </a:t>
            </a:r>
            <a:r>
              <a:rPr lang="en-US" sz="1800" b="1">
                <a:solidFill>
                  <a:schemeClr val="folHlink"/>
                </a:solidFill>
                <a:latin typeface="Times New Roman" pitchFamily="18" charset="0"/>
                <a:sym typeface="Wingdings" pitchFamily="2" charset="2"/>
              </a:rPr>
              <a:t></a:t>
            </a:r>
            <a:r>
              <a:rPr lang="en-US" sz="1800" b="1">
                <a:solidFill>
                  <a:schemeClr val="folHlink"/>
                </a:solidFill>
                <a:latin typeface="Times New Roman" pitchFamily="18" charset="0"/>
              </a:rPr>
              <a:t> GH</a:t>
            </a:r>
            <a:r>
              <a:rPr lang="en-US" sz="1800">
                <a:latin typeface="Times New Roman" pitchFamily="18" charset="0"/>
              </a:rPr>
              <a:t>, ACDF </a:t>
            </a:r>
            <a:r>
              <a:rPr lang="en-US" sz="1800">
                <a:latin typeface="Times New Roman" pitchFamily="18" charset="0"/>
                <a:sym typeface="Wingdings" pitchFamily="2" charset="2"/>
              </a:rPr>
              <a:t></a:t>
            </a:r>
            <a:r>
              <a:rPr lang="en-US" sz="1800">
                <a:latin typeface="Times New Roman" pitchFamily="18" charset="0"/>
              </a:rPr>
              <a:t> EG}</a:t>
            </a:r>
          </a:p>
          <a:p>
            <a:pPr>
              <a:lnSpc>
                <a:spcPct val="90000"/>
              </a:lnSpc>
            </a:pPr>
            <a:r>
              <a:rPr lang="en-US" sz="1800">
                <a:latin typeface="Times New Roman" pitchFamily="18" charset="0"/>
              </a:rPr>
              <a:t>In step 2: </a:t>
            </a:r>
          </a:p>
          <a:p>
            <a:pPr lvl="1">
              <a:lnSpc>
                <a:spcPct val="90000"/>
              </a:lnSpc>
            </a:pPr>
            <a:r>
              <a:rPr lang="en-US" sz="1600">
                <a:latin typeface="Times New Roman" pitchFamily="18" charset="0"/>
              </a:rPr>
              <a:t>Remove attribute </a:t>
            </a:r>
            <a:r>
              <a:rPr lang="en-US" sz="1600" b="1">
                <a:solidFill>
                  <a:schemeClr val="folHlink"/>
                </a:solidFill>
                <a:latin typeface="Times New Roman" pitchFamily="18" charset="0"/>
              </a:rPr>
              <a:t>B</a:t>
            </a:r>
            <a:r>
              <a:rPr lang="en-US" sz="1600">
                <a:latin typeface="Times New Roman" pitchFamily="18" charset="0"/>
              </a:rPr>
              <a:t> from LHS of A</a:t>
            </a:r>
            <a:r>
              <a:rPr lang="en-US" sz="1600" b="1">
                <a:solidFill>
                  <a:schemeClr val="folHlink"/>
                </a:solidFill>
                <a:latin typeface="Times New Roman" pitchFamily="18" charset="0"/>
              </a:rPr>
              <a:t>B</a:t>
            </a:r>
            <a:r>
              <a:rPr lang="en-US" sz="1600">
                <a:latin typeface="Times New Roman" pitchFamily="18" charset="0"/>
              </a:rPr>
              <a:t>CD</a:t>
            </a:r>
            <a:r>
              <a:rPr lang="en-US" sz="1600">
                <a:latin typeface="Times New Roman" pitchFamily="18" charset="0"/>
                <a:sym typeface="Wingdings" pitchFamily="2" charset="2"/>
              </a:rPr>
              <a:t></a:t>
            </a:r>
            <a:r>
              <a:rPr lang="en-US" sz="1600">
                <a:latin typeface="Times New Roman" pitchFamily="18" charset="0"/>
              </a:rPr>
              <a:t>E</a:t>
            </a:r>
          </a:p>
          <a:p>
            <a:pPr lvl="1">
              <a:lnSpc>
                <a:spcPct val="90000"/>
              </a:lnSpc>
            </a:pPr>
            <a:r>
              <a:rPr lang="en-US" sz="1600">
                <a:latin typeface="Times New Roman" pitchFamily="18" charset="0"/>
              </a:rPr>
              <a:t>Remove </a:t>
            </a:r>
            <a:r>
              <a:rPr lang="en-US" sz="1600" b="1">
                <a:solidFill>
                  <a:schemeClr val="folHlink"/>
                </a:solidFill>
                <a:latin typeface="Times New Roman" pitchFamily="18" charset="0"/>
              </a:rPr>
              <a:t>E</a:t>
            </a:r>
            <a:r>
              <a:rPr lang="en-US" sz="1600">
                <a:latin typeface="Times New Roman" pitchFamily="18" charset="0"/>
              </a:rPr>
              <a:t> from RHS of ACDF</a:t>
            </a:r>
            <a:r>
              <a:rPr lang="en-US" sz="1600">
                <a:latin typeface="Times New Roman" pitchFamily="18" charset="0"/>
                <a:sym typeface="Wingdings" pitchFamily="2" charset="2"/>
              </a:rPr>
              <a:t></a:t>
            </a:r>
            <a:r>
              <a:rPr lang="en-US" sz="1600">
                <a:solidFill>
                  <a:schemeClr val="folHlink"/>
                </a:solidFill>
                <a:latin typeface="Times New Roman" pitchFamily="18" charset="0"/>
              </a:rPr>
              <a:t>E</a:t>
            </a:r>
            <a:r>
              <a:rPr lang="en-US" sz="1600">
                <a:latin typeface="Times New Roman" pitchFamily="18" charset="0"/>
              </a:rPr>
              <a:t>G</a:t>
            </a:r>
          </a:p>
          <a:p>
            <a:pPr lvl="1">
              <a:lnSpc>
                <a:spcPct val="90000"/>
              </a:lnSpc>
            </a:pPr>
            <a:r>
              <a:rPr lang="en-US" sz="1600">
                <a:latin typeface="Times New Roman" pitchFamily="18" charset="0"/>
              </a:rPr>
              <a:t>Remove </a:t>
            </a:r>
            <a:r>
              <a:rPr lang="en-US" sz="1600">
                <a:solidFill>
                  <a:schemeClr val="folHlink"/>
                </a:solidFill>
                <a:latin typeface="Times New Roman" pitchFamily="18" charset="0"/>
              </a:rPr>
              <a:t>ACDF </a:t>
            </a:r>
            <a:r>
              <a:rPr lang="en-US" sz="1600">
                <a:solidFill>
                  <a:schemeClr val="folHlink"/>
                </a:solidFill>
                <a:latin typeface="Times New Roman" pitchFamily="18" charset="0"/>
                <a:sym typeface="Wingdings" pitchFamily="2" charset="2"/>
              </a:rPr>
              <a:t></a:t>
            </a:r>
            <a:r>
              <a:rPr lang="en-US" sz="1600">
                <a:solidFill>
                  <a:schemeClr val="folHlink"/>
                </a:solidFill>
                <a:latin typeface="Times New Roman" pitchFamily="18" charset="0"/>
              </a:rPr>
              <a:t>G</a:t>
            </a:r>
          </a:p>
          <a:p>
            <a:pPr lvl="1">
              <a:lnSpc>
                <a:spcPct val="90000"/>
              </a:lnSpc>
              <a:buFontTx/>
              <a:buNone/>
            </a:pPr>
            <a:r>
              <a:rPr lang="en-US" sz="1800">
                <a:latin typeface="Times New Roman" pitchFamily="18" charset="0"/>
              </a:rPr>
              <a:t>Result: F2 = {A </a:t>
            </a:r>
            <a:r>
              <a:rPr lang="en-US" sz="1800">
                <a:latin typeface="Times New Roman" pitchFamily="18" charset="0"/>
                <a:sym typeface="Wingdings" pitchFamily="2" charset="2"/>
              </a:rPr>
              <a:t></a:t>
            </a:r>
            <a:r>
              <a:rPr lang="en-US" sz="1800">
                <a:latin typeface="Times New Roman" pitchFamily="18" charset="0"/>
              </a:rPr>
              <a:t> B, ACD </a:t>
            </a:r>
            <a:r>
              <a:rPr lang="en-US" sz="1800">
                <a:latin typeface="Times New Roman" pitchFamily="18" charset="0"/>
                <a:sym typeface="Wingdings" pitchFamily="2" charset="2"/>
              </a:rPr>
              <a:t></a:t>
            </a:r>
            <a:r>
              <a:rPr lang="en-US" sz="1800">
                <a:latin typeface="Times New Roman" pitchFamily="18" charset="0"/>
              </a:rPr>
              <a:t> E, EF </a:t>
            </a:r>
            <a:r>
              <a:rPr lang="en-US" sz="1800">
                <a:latin typeface="Times New Roman" pitchFamily="18" charset="0"/>
                <a:sym typeface="Wingdings" pitchFamily="2" charset="2"/>
              </a:rPr>
              <a:t></a:t>
            </a:r>
            <a:r>
              <a:rPr lang="en-US" sz="1800">
                <a:latin typeface="Times New Roman" pitchFamily="18" charset="0"/>
              </a:rPr>
              <a:t> GH}</a:t>
            </a:r>
          </a:p>
          <a:p>
            <a:pPr lvl="1">
              <a:lnSpc>
                <a:spcPct val="90000"/>
              </a:lnSpc>
              <a:buFontTx/>
              <a:buNone/>
            </a:pPr>
            <a:r>
              <a:rPr lang="en-US" sz="1800">
                <a:latin typeface="Times New Roman" pitchFamily="18" charset="0"/>
              </a:rPr>
              <a:t>Candidate key: {ACDF}</a:t>
            </a:r>
          </a:p>
          <a:p>
            <a:pPr>
              <a:lnSpc>
                <a:spcPct val="90000"/>
              </a:lnSpc>
            </a:pPr>
            <a:r>
              <a:rPr lang="en-US" sz="1800">
                <a:latin typeface="Times New Roman" pitchFamily="18" charset="0"/>
              </a:rPr>
              <a:t>Step 3: create relations:</a:t>
            </a:r>
          </a:p>
          <a:p>
            <a:pPr lvl="1">
              <a:lnSpc>
                <a:spcPct val="90000"/>
              </a:lnSpc>
            </a:pPr>
            <a:r>
              <a:rPr lang="en-US" sz="1600">
                <a:latin typeface="Times New Roman" pitchFamily="18" charset="0"/>
              </a:rPr>
              <a:t>A</a:t>
            </a:r>
            <a:r>
              <a:rPr lang="en-US" sz="1600">
                <a:latin typeface="Times New Roman" pitchFamily="18" charset="0"/>
                <a:sym typeface="Wingdings" pitchFamily="2" charset="2"/>
              </a:rPr>
              <a:t>B: create a relation R1(A, B)</a:t>
            </a:r>
          </a:p>
          <a:p>
            <a:pPr lvl="1">
              <a:lnSpc>
                <a:spcPct val="90000"/>
              </a:lnSpc>
            </a:pPr>
            <a:r>
              <a:rPr lang="en-US" sz="1600">
                <a:latin typeface="Times New Roman" pitchFamily="18" charset="0"/>
                <a:sym typeface="Wingdings" pitchFamily="2" charset="2"/>
              </a:rPr>
              <a:t>ACDE: create a relation R2(A, C, D, E)</a:t>
            </a:r>
          </a:p>
          <a:p>
            <a:pPr lvl="1">
              <a:lnSpc>
                <a:spcPct val="90000"/>
              </a:lnSpc>
            </a:pPr>
            <a:r>
              <a:rPr lang="en-US" sz="1600">
                <a:latin typeface="Times New Roman" pitchFamily="18" charset="0"/>
                <a:sym typeface="Wingdings" pitchFamily="2" charset="2"/>
              </a:rPr>
              <a:t>EFGH: create a relation R3(E, F, G, H)</a:t>
            </a:r>
          </a:p>
          <a:p>
            <a:pPr>
              <a:lnSpc>
                <a:spcPct val="90000"/>
              </a:lnSpc>
            </a:pPr>
            <a:r>
              <a:rPr lang="en-US" sz="1800">
                <a:latin typeface="Times New Roman" pitchFamily="18" charset="0"/>
              </a:rPr>
              <a:t>Step 4: do nothing</a:t>
            </a:r>
          </a:p>
          <a:p>
            <a:pPr>
              <a:lnSpc>
                <a:spcPct val="90000"/>
              </a:lnSpc>
            </a:pPr>
            <a:r>
              <a:rPr lang="en-US" sz="1800">
                <a:latin typeface="Times New Roman" pitchFamily="18" charset="0"/>
              </a:rPr>
              <a:t>Step 5: ACDF is a candidate key, so create a relation R4(A,C,D,F)</a:t>
            </a:r>
          </a:p>
          <a:p>
            <a:pPr>
              <a:lnSpc>
                <a:spcPct val="90000"/>
              </a:lnSpc>
              <a:buFontTx/>
              <a:buNone/>
            </a:pPr>
            <a:r>
              <a:rPr lang="en-US" sz="1800">
                <a:latin typeface="Times New Roman" pitchFamily="18" charset="0"/>
              </a:rPr>
              <a:t>	Result: R1(A,B), R2(A,C,D,E), R3(E,F,G,H), R4(A,C,D,F)</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Data Anomalies in Third Normal Form</a:t>
            </a:r>
          </a:p>
        </p:txBody>
      </p:sp>
      <p:sp>
        <p:nvSpPr>
          <p:cNvPr id="271363" name="Rectangle 3"/>
          <p:cNvSpPr>
            <a:spLocks noGrp="1" noChangeArrowheads="1"/>
          </p:cNvSpPr>
          <p:nvPr>
            <p:ph type="body" idx="1"/>
          </p:nvPr>
        </p:nvSpPr>
        <p:spPr>
          <a:xfrm>
            <a:off x="228600" y="1295400"/>
            <a:ext cx="8705850" cy="5221287"/>
          </a:xfrm>
        </p:spPr>
        <p:txBody>
          <a:bodyPr/>
          <a:lstStyle/>
          <a:p>
            <a:pPr>
              <a:lnSpc>
                <a:spcPct val="80000"/>
              </a:lnSpc>
            </a:pPr>
            <a:r>
              <a:rPr lang="en-US" sz="2400" dirty="0">
                <a:latin typeface="+mj-lt"/>
              </a:rPr>
              <a:t>The Third Normal Form helped us to get rid of the data anomalies caused either by</a:t>
            </a:r>
          </a:p>
          <a:p>
            <a:pPr lvl="1">
              <a:lnSpc>
                <a:spcPct val="80000"/>
              </a:lnSpc>
            </a:pPr>
            <a:r>
              <a:rPr lang="en-US" sz="2000" dirty="0">
                <a:latin typeface="+mj-lt"/>
              </a:rPr>
              <a:t> transitive dependencies on the PK or </a:t>
            </a:r>
          </a:p>
          <a:p>
            <a:pPr lvl="1">
              <a:lnSpc>
                <a:spcPct val="80000"/>
              </a:lnSpc>
            </a:pPr>
            <a:r>
              <a:rPr lang="en-US" sz="2000" dirty="0">
                <a:latin typeface="+mj-lt"/>
              </a:rPr>
              <a:t>by dependencies of a nonprime attribute on another nonprime attribute.</a:t>
            </a:r>
          </a:p>
          <a:p>
            <a:pPr lvl="1">
              <a:lnSpc>
                <a:spcPct val="80000"/>
              </a:lnSpc>
            </a:pPr>
            <a:endParaRPr lang="en-US" sz="2000" dirty="0">
              <a:latin typeface="+mj-lt"/>
            </a:endParaRPr>
          </a:p>
          <a:p>
            <a:pPr lvl="1">
              <a:lnSpc>
                <a:spcPct val="80000"/>
              </a:lnSpc>
            </a:pPr>
            <a:endParaRPr lang="en-US" sz="2000" dirty="0">
              <a:latin typeface="+mj-lt"/>
            </a:endParaRPr>
          </a:p>
          <a:p>
            <a:pPr>
              <a:lnSpc>
                <a:spcPct val="80000"/>
              </a:lnSpc>
            </a:pPr>
            <a:r>
              <a:rPr lang="en-US" sz="2400" dirty="0">
                <a:latin typeface="+mj-lt"/>
              </a:rPr>
              <a:t>However, relations in 3NF are still susceptible to data anomalies, particularly when</a:t>
            </a:r>
          </a:p>
          <a:p>
            <a:pPr lvl="1">
              <a:lnSpc>
                <a:spcPct val="80000"/>
              </a:lnSpc>
            </a:pPr>
            <a:r>
              <a:rPr lang="en-US" sz="2000" dirty="0">
                <a:latin typeface="+mj-lt"/>
              </a:rPr>
              <a:t>the relations have two overlapping candidate keys or </a:t>
            </a:r>
          </a:p>
          <a:p>
            <a:pPr lvl="1">
              <a:lnSpc>
                <a:spcPct val="80000"/>
              </a:lnSpc>
            </a:pPr>
            <a:r>
              <a:rPr lang="en-US" sz="2000" dirty="0">
                <a:latin typeface="+mj-lt"/>
              </a:rPr>
              <a:t>when a nonprime attribute functionally determines a prime attribute.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1905000" y="228600"/>
            <a:ext cx="7772400" cy="657225"/>
          </a:xfrm>
        </p:spPr>
        <p:txBody>
          <a:bodyPr/>
          <a:lstStyle/>
          <a:p>
            <a:pPr>
              <a:buNone/>
            </a:pPr>
            <a:r>
              <a:rPr lang="en-US" altLang="zh-TW" b="1" dirty="0">
                <a:solidFill>
                  <a:srgbClr val="FFCCFF"/>
                </a:solidFill>
                <a:ea typeface="PMingLiU" pitchFamily="18" charset="-120"/>
              </a:rPr>
              <a:t>Boyce-</a:t>
            </a:r>
            <a:r>
              <a:rPr lang="en-US" altLang="zh-TW" b="1" dirty="0" err="1">
                <a:solidFill>
                  <a:srgbClr val="FFCCFF"/>
                </a:solidFill>
                <a:ea typeface="PMingLiU" pitchFamily="18" charset="-120"/>
              </a:rPr>
              <a:t>Codd</a:t>
            </a:r>
            <a:r>
              <a:rPr lang="en-US" altLang="zh-TW" b="1" dirty="0">
                <a:solidFill>
                  <a:srgbClr val="FFCCFF"/>
                </a:solidFill>
                <a:ea typeface="PMingLiU" pitchFamily="18" charset="-120"/>
              </a:rPr>
              <a:t> Normal Form (BCNF)</a:t>
            </a: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pPr lvl="1"/>
            <a:endParaRPr lang="zh-TW" altLang="en-US" dirty="0">
              <a:ea typeface="PMingLiU" pitchFamily="18" charset="-120"/>
            </a:endParaRPr>
          </a:p>
        </p:txBody>
      </p:sp>
      <p:sp>
        <p:nvSpPr>
          <p:cNvPr id="325636" name="Rectangle 4"/>
          <p:cNvSpPr>
            <a:spLocks noChangeArrowheads="1"/>
          </p:cNvSpPr>
          <p:nvPr/>
        </p:nvSpPr>
        <p:spPr bwMode="auto">
          <a:xfrm>
            <a:off x="304800" y="1219200"/>
            <a:ext cx="8458200" cy="4708981"/>
          </a:xfrm>
          <a:prstGeom prst="rect">
            <a:avLst/>
          </a:prstGeom>
          <a:noFill/>
          <a:ln w="12700">
            <a:noFill/>
            <a:miter lim="800000"/>
            <a:headEnd/>
            <a:tailEnd/>
          </a:ln>
          <a:effectLst/>
        </p:spPr>
        <p:txBody>
          <a:bodyPr wrap="square">
            <a:spAutoFit/>
          </a:bodyPr>
          <a:lstStyle/>
          <a:p>
            <a:pPr algn="just" eaLnBrk="1" hangingPunct="1">
              <a:spcBef>
                <a:spcPct val="50000"/>
              </a:spcBef>
              <a:buClr>
                <a:srgbClr val="663300"/>
              </a:buClr>
              <a:buFont typeface="Arial" pitchFamily="34" charset="0"/>
              <a:buChar char="•"/>
            </a:pPr>
            <a:r>
              <a:rPr lang="en-US" altLang="zh-TW" sz="2000" dirty="0">
                <a:latin typeface="+mj-lt"/>
                <a:ea typeface="DotumChe" pitchFamily="49" charset="-127"/>
                <a:sym typeface="Symbol" pitchFamily="18" charset="2"/>
              </a:rPr>
              <a:t> A relation is in BCNF </a:t>
            </a:r>
            <a:r>
              <a:rPr lang="en-US" altLang="zh-TW" sz="2000" dirty="0" err="1">
                <a:latin typeface="+mj-lt"/>
                <a:ea typeface="DotumChe" pitchFamily="49" charset="-127"/>
                <a:sym typeface="Symbol" pitchFamily="18" charset="2"/>
              </a:rPr>
              <a:t>iff</a:t>
            </a:r>
            <a:r>
              <a:rPr lang="en-US" altLang="zh-TW" sz="2000" dirty="0">
                <a:latin typeface="+mj-lt"/>
                <a:ea typeface="DotumChe" pitchFamily="49" charset="-127"/>
                <a:sym typeface="Symbol" pitchFamily="18" charset="2"/>
              </a:rPr>
              <a:t> every determinant is a candidate key.</a:t>
            </a:r>
          </a:p>
          <a:p>
            <a:pPr algn="just" eaLnBrk="1" hangingPunct="1">
              <a:spcBef>
                <a:spcPct val="50000"/>
              </a:spcBef>
              <a:buClr>
                <a:srgbClr val="663300"/>
              </a:buClr>
            </a:pPr>
            <a:r>
              <a:rPr lang="en-US" altLang="zh-TW" sz="2000" dirty="0">
                <a:latin typeface="+mj-lt"/>
                <a:ea typeface="DotumChe" pitchFamily="49" charset="-127"/>
                <a:sym typeface="Symbol" pitchFamily="18" charset="2"/>
              </a:rPr>
              <a:t>				OR</a:t>
            </a:r>
          </a:p>
          <a:p>
            <a:pPr algn="just">
              <a:buFont typeface="Arial" pitchFamily="34" charset="0"/>
              <a:buChar char="•"/>
            </a:pPr>
            <a:r>
              <a:rPr lang="en-US" sz="2000" dirty="0">
                <a:latin typeface="+mj-lt"/>
              </a:rPr>
              <a:t> In other words, a relational schema </a:t>
            </a:r>
            <a:r>
              <a:rPr lang="en-US" sz="2000" i="1" dirty="0">
                <a:latin typeface="+mj-lt"/>
              </a:rPr>
              <a:t>R</a:t>
            </a:r>
            <a:r>
              <a:rPr lang="en-US" sz="2000" dirty="0">
                <a:latin typeface="+mj-lt"/>
              </a:rPr>
              <a:t> is in Boyce–</a:t>
            </a:r>
            <a:r>
              <a:rPr lang="en-US" sz="2000" dirty="0" err="1">
                <a:latin typeface="+mj-lt"/>
              </a:rPr>
              <a:t>Codd</a:t>
            </a:r>
            <a:r>
              <a:rPr lang="en-US" sz="2000" dirty="0">
                <a:latin typeface="+mj-lt"/>
              </a:rPr>
              <a:t> normal form if and only if for every one of its dependencies </a:t>
            </a:r>
            <a:r>
              <a:rPr lang="en-US" sz="2000" i="1" dirty="0">
                <a:latin typeface="+mj-lt"/>
              </a:rPr>
              <a:t>X → Y</a:t>
            </a:r>
            <a:r>
              <a:rPr lang="en-US" sz="2000" dirty="0">
                <a:latin typeface="+mj-lt"/>
              </a:rPr>
              <a:t>, at least one of the following conditions hold:</a:t>
            </a:r>
          </a:p>
          <a:p>
            <a:pPr lvl="3" algn="just">
              <a:buFont typeface="Arial" pitchFamily="34" charset="0"/>
              <a:buChar char="•"/>
            </a:pPr>
            <a:r>
              <a:rPr lang="en-US" sz="2000" i="1" dirty="0">
                <a:latin typeface="+mj-lt"/>
              </a:rPr>
              <a:t> X → Y</a:t>
            </a:r>
            <a:r>
              <a:rPr lang="en-US" sz="2000" dirty="0">
                <a:latin typeface="+mj-lt"/>
              </a:rPr>
              <a:t> is a trivial functional dependency (Y ⊆ X)</a:t>
            </a:r>
          </a:p>
          <a:p>
            <a:pPr lvl="3" algn="just">
              <a:buFont typeface="Arial" pitchFamily="34" charset="0"/>
              <a:buChar char="•"/>
            </a:pPr>
            <a:r>
              <a:rPr lang="en-US" sz="2000" i="1" dirty="0">
                <a:latin typeface="+mj-lt"/>
              </a:rPr>
              <a:t> X</a:t>
            </a:r>
            <a:r>
              <a:rPr lang="en-US" sz="2000" dirty="0">
                <a:latin typeface="+mj-lt"/>
              </a:rPr>
              <a:t> is a </a:t>
            </a:r>
            <a:r>
              <a:rPr lang="en-US" sz="2000" dirty="0" err="1">
                <a:latin typeface="+mj-lt"/>
              </a:rPr>
              <a:t>superkey</a:t>
            </a:r>
            <a:r>
              <a:rPr lang="en-US" sz="2000" dirty="0">
                <a:latin typeface="+mj-lt"/>
              </a:rPr>
              <a:t> for schema </a:t>
            </a:r>
            <a:r>
              <a:rPr lang="en-US" sz="2000" i="1" dirty="0">
                <a:latin typeface="+mj-lt"/>
              </a:rPr>
              <a:t>R</a:t>
            </a: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endParaRPr lang="en-US" sz="2000" dirty="0">
              <a:latin typeface="+mj-lt"/>
            </a:endParaRPr>
          </a:p>
          <a:p>
            <a:pPr algn="just">
              <a:buFont typeface="Arial" pitchFamily="34" charset="0"/>
              <a:buChar char="•"/>
            </a:pPr>
            <a:r>
              <a:rPr lang="en-US" sz="2000" dirty="0">
                <a:latin typeface="+mj-lt"/>
              </a:rPr>
              <a:t> The definition of 3NF does not deal with a relation that: </a:t>
            </a:r>
          </a:p>
          <a:p>
            <a:pPr lvl="2" algn="just">
              <a:buFont typeface="Arial" pitchFamily="34" charset="0"/>
              <a:buChar char="•"/>
            </a:pPr>
            <a:r>
              <a:rPr lang="en-US" sz="2000" dirty="0">
                <a:latin typeface="+mj-lt"/>
              </a:rPr>
              <a:t> has multiple candidate keys, where</a:t>
            </a:r>
          </a:p>
          <a:p>
            <a:pPr lvl="2" algn="just">
              <a:buFont typeface="Arial" pitchFamily="34" charset="0"/>
              <a:buChar char="•"/>
            </a:pPr>
            <a:r>
              <a:rPr lang="en-US" sz="2000" dirty="0">
                <a:latin typeface="+mj-lt"/>
              </a:rPr>
              <a:t> those candidate keys are composite, and</a:t>
            </a:r>
          </a:p>
          <a:p>
            <a:pPr lvl="2" algn="just">
              <a:buFont typeface="Arial" pitchFamily="34" charset="0"/>
              <a:buChar char="•"/>
            </a:pPr>
            <a:r>
              <a:rPr lang="en-US" sz="2000" dirty="0">
                <a:latin typeface="+mj-lt"/>
              </a:rPr>
              <a:t> the candidate keys overlap (i.e., have at least one common attribute)</a:t>
            </a:r>
          </a:p>
          <a:p>
            <a:pPr algn="just" eaLnBrk="1" hangingPunct="1">
              <a:spcBef>
                <a:spcPct val="50000"/>
              </a:spcBef>
              <a:buClr>
                <a:srgbClr val="663300"/>
              </a:buClr>
              <a:buFont typeface="Arial" pitchFamily="34" charset="0"/>
              <a:buChar char="•"/>
            </a:pPr>
            <a:endParaRPr lang="en-US" altLang="zh-TW" sz="2000" dirty="0">
              <a:latin typeface="+mj-lt"/>
              <a:ea typeface="DotumChe" pitchFamily="49" charset="-127"/>
              <a:sym typeface="Symbol"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1000" y="1219200"/>
            <a:ext cx="8534400" cy="48006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Candidate keys are (</a:t>
            </a:r>
            <a:r>
              <a:rPr lang="en-US" altLang="zh-TW" sz="2000"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and (</a:t>
            </a:r>
            <a:r>
              <a:rPr lang="en-US" altLang="zh-TW" sz="2000"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With following FDs:</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endParaRPr lang="en-US" altLang="zh-TW" sz="2000" i="1" dirty="0">
              <a:solidFill>
                <a:srgbClr val="006600"/>
              </a:solidFill>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relation is in 3NF:</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However, this leads to redundancy and loss of information</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p:txBody>
      </p:sp>
      <p:sp>
        <p:nvSpPr>
          <p:cNvPr id="36352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
        <p:nvSpPr>
          <p:cNvPr id="363524" name="Line 4"/>
          <p:cNvSpPr>
            <a:spLocks noChangeShapeType="1"/>
          </p:cNvSpPr>
          <p:nvPr/>
        </p:nvSpPr>
        <p:spPr bwMode="auto">
          <a:xfrm flipH="1" flipV="1">
            <a:off x="5468938" y="2898775"/>
            <a:ext cx="660400" cy="241300"/>
          </a:xfrm>
          <a:prstGeom prst="line">
            <a:avLst/>
          </a:prstGeom>
          <a:noFill/>
          <a:ln w="12700">
            <a:solidFill>
              <a:schemeClr val="tx1"/>
            </a:solidFill>
            <a:round/>
            <a:headEnd/>
            <a:tailEnd/>
          </a:ln>
          <a:effectLst/>
        </p:spPr>
        <p:txBody>
          <a:bodyPr wrap="none" anchor="ctr"/>
          <a:lstStyle/>
          <a:p>
            <a:endParaRPr lang="en-US"/>
          </a:p>
        </p:txBody>
      </p:sp>
      <p:sp>
        <p:nvSpPr>
          <p:cNvPr id="363525" name="Line 5"/>
          <p:cNvSpPr>
            <a:spLocks noChangeShapeType="1"/>
          </p:cNvSpPr>
          <p:nvPr/>
        </p:nvSpPr>
        <p:spPr bwMode="auto">
          <a:xfrm flipV="1">
            <a:off x="7404100" y="2898775"/>
            <a:ext cx="661988" cy="241300"/>
          </a:xfrm>
          <a:prstGeom prst="line">
            <a:avLst/>
          </a:prstGeom>
          <a:noFill/>
          <a:ln w="12700">
            <a:solidFill>
              <a:schemeClr val="tx1"/>
            </a:solidFill>
            <a:round/>
            <a:headEnd/>
            <a:tailEnd/>
          </a:ln>
          <a:effectLst/>
        </p:spPr>
        <p:txBody>
          <a:bodyPr wrap="none" anchor="ctr"/>
          <a:lstStyle/>
          <a:p>
            <a:endParaRPr lang="en-US"/>
          </a:p>
        </p:txBody>
      </p:sp>
      <p:sp>
        <p:nvSpPr>
          <p:cNvPr id="363526" name="Line 6"/>
          <p:cNvSpPr>
            <a:spLocks noChangeShapeType="1"/>
          </p:cNvSpPr>
          <p:nvPr/>
        </p:nvSpPr>
        <p:spPr bwMode="auto">
          <a:xfrm flipH="1" flipV="1">
            <a:off x="6083300" y="2336800"/>
            <a:ext cx="471488" cy="803275"/>
          </a:xfrm>
          <a:prstGeom prst="line">
            <a:avLst/>
          </a:prstGeom>
          <a:noFill/>
          <a:ln w="12700">
            <a:solidFill>
              <a:schemeClr val="tx1"/>
            </a:solidFill>
            <a:round/>
            <a:headEnd/>
            <a:tailEnd/>
          </a:ln>
          <a:effectLst/>
        </p:spPr>
        <p:txBody>
          <a:bodyPr wrap="none" anchor="ctr"/>
          <a:lstStyle/>
          <a:p>
            <a:endParaRPr lang="en-US"/>
          </a:p>
        </p:txBody>
      </p:sp>
      <p:sp>
        <p:nvSpPr>
          <p:cNvPr id="363527" name="Line 7"/>
          <p:cNvSpPr>
            <a:spLocks noChangeShapeType="1"/>
          </p:cNvSpPr>
          <p:nvPr/>
        </p:nvSpPr>
        <p:spPr bwMode="auto">
          <a:xfrm flipV="1">
            <a:off x="6980238" y="2336800"/>
            <a:ext cx="471487" cy="803275"/>
          </a:xfrm>
          <a:prstGeom prst="line">
            <a:avLst/>
          </a:prstGeom>
          <a:noFill/>
          <a:ln w="12700">
            <a:solidFill>
              <a:schemeClr val="tx1"/>
            </a:solidFill>
            <a:round/>
            <a:headEnd/>
            <a:tailEnd/>
          </a:ln>
          <a:effectLst/>
        </p:spPr>
        <p:txBody>
          <a:bodyPr wrap="none" anchor="ctr"/>
          <a:lstStyle/>
          <a:p>
            <a:endParaRPr lang="en-US"/>
          </a:p>
        </p:txBody>
      </p:sp>
      <p:sp>
        <p:nvSpPr>
          <p:cNvPr id="363528" name="Rectangle 8"/>
          <p:cNvSpPr>
            <a:spLocks noChangeArrowheads="1"/>
          </p:cNvSpPr>
          <p:nvPr/>
        </p:nvSpPr>
        <p:spPr bwMode="auto">
          <a:xfrm>
            <a:off x="6129338" y="3140075"/>
            <a:ext cx="1274762" cy="441325"/>
          </a:xfrm>
          <a:prstGeom prst="rect">
            <a:avLst/>
          </a:prstGeom>
          <a:solidFill>
            <a:srgbClr val="EEDDCC"/>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SSP</a:t>
            </a:r>
          </a:p>
        </p:txBody>
      </p:sp>
      <p:sp>
        <p:nvSpPr>
          <p:cNvPr id="363529" name="Oval 9"/>
          <p:cNvSpPr>
            <a:spLocks noChangeArrowheads="1"/>
          </p:cNvSpPr>
          <p:nvPr/>
        </p:nvSpPr>
        <p:spPr bwMode="auto">
          <a:xfrm>
            <a:off x="4572000" y="2538413"/>
            <a:ext cx="1179513"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sid</a:t>
            </a:r>
          </a:p>
        </p:txBody>
      </p:sp>
      <p:sp>
        <p:nvSpPr>
          <p:cNvPr id="363530" name="Oval 10"/>
          <p:cNvSpPr>
            <a:spLocks noChangeArrowheads="1"/>
          </p:cNvSpPr>
          <p:nvPr/>
        </p:nvSpPr>
        <p:spPr bwMode="auto">
          <a:xfrm>
            <a:off x="5421313"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sname</a:t>
            </a:r>
          </a:p>
        </p:txBody>
      </p:sp>
      <p:sp>
        <p:nvSpPr>
          <p:cNvPr id="363531" name="Oval 11"/>
          <p:cNvSpPr>
            <a:spLocks noChangeArrowheads="1"/>
          </p:cNvSpPr>
          <p:nvPr/>
        </p:nvSpPr>
        <p:spPr bwMode="auto">
          <a:xfrm>
            <a:off x="6884988"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part_id</a:t>
            </a:r>
          </a:p>
        </p:txBody>
      </p:sp>
      <p:sp>
        <p:nvSpPr>
          <p:cNvPr id="363532" name="Oval 12"/>
          <p:cNvSpPr>
            <a:spLocks noChangeArrowheads="1"/>
          </p:cNvSpPr>
          <p:nvPr/>
        </p:nvSpPr>
        <p:spPr bwMode="auto">
          <a:xfrm>
            <a:off x="7735888" y="2538413"/>
            <a:ext cx="1179512"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qty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3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3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35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35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35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35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57200" y="1143000"/>
            <a:ext cx="8534400" cy="44196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If we decompose the schema into</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qty )</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These are in BCNF.</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decomposition is dependency preserving.</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part_id</a:t>
            </a:r>
            <a:r>
              <a:rPr lang="en-US" altLang="zh-TW" sz="2000" dirty="0">
                <a:ea typeface="PMingLiU" pitchFamily="18" charset="-120"/>
                <a:sym typeface="Symbol" pitchFamily="18" charset="2"/>
              </a:rPr>
              <a:t> }  </a:t>
            </a:r>
            <a:r>
              <a:rPr lang="en-US" altLang="zh-TW" sz="2000" i="1" dirty="0">
                <a:ea typeface="PMingLiU" pitchFamily="18" charset="-120"/>
                <a:sym typeface="Symbol" pitchFamily="18" charset="2"/>
              </a:rPr>
              <a:t>qty</a:t>
            </a:r>
            <a:r>
              <a:rPr lang="en-US" altLang="zh-TW" sz="2000" dirty="0">
                <a:ea typeface="PMingLiU" pitchFamily="18" charset="-120"/>
                <a:sym typeface="Symbol" pitchFamily="18" charset="2"/>
              </a:rPr>
              <a:t> can be deduced from</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(given)</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(augmentation on (1))</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qty			(given)</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and finally transitivity on (2) and (3).</a:t>
            </a:r>
          </a:p>
        </p:txBody>
      </p:sp>
      <p:sp>
        <p:nvSpPr>
          <p:cNvPr id="15"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Example of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45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45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45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454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454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45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457200" y="1066800"/>
            <a:ext cx="8064500" cy="5256213"/>
          </a:xfrm>
        </p:spPr>
        <p:txBody>
          <a:bodyPr/>
          <a:lstStyle/>
          <a:p>
            <a:pPr>
              <a:lnSpc>
                <a:spcPct val="90000"/>
              </a:lnSpc>
            </a:pPr>
            <a:r>
              <a:rPr lang="en-US" sz="2200" dirty="0">
                <a:latin typeface="+mj-lt"/>
              </a:rPr>
              <a:t> Only in rare cases does a 3NF table not meet the requirements of BCNF. A 3NF table which does not have multiple overlapping candidate keys is guaranteed to be in BCNF. Depending on what its functional dependencies are, a 3NF table with two or more overlapping candidate keys may or may not be in BCNF.</a:t>
            </a:r>
          </a:p>
          <a:p>
            <a:pPr>
              <a:lnSpc>
                <a:spcPct val="90000"/>
              </a:lnSpc>
            </a:pPr>
            <a:endParaRPr lang="en-US" altLang="zh-TW" sz="2200" dirty="0">
              <a:solidFill>
                <a:srgbClr val="000099"/>
              </a:solidFill>
              <a:latin typeface="+mj-lt"/>
              <a:ea typeface="PMingLiU" pitchFamily="18" charset="-120"/>
            </a:endParaRPr>
          </a:p>
          <a:p>
            <a:r>
              <a:rPr lang="en-US" altLang="zh-TW" sz="2200" dirty="0">
                <a:latin typeface="+mj-lt"/>
                <a:ea typeface="PMingLiU" pitchFamily="18" charset="-120"/>
              </a:rPr>
              <a:t>If a relation schema is not in BCNF</a:t>
            </a:r>
          </a:p>
          <a:p>
            <a:pPr lvl="1"/>
            <a:r>
              <a:rPr lang="en-US" altLang="zh-TW" sz="2200" dirty="0">
                <a:latin typeface="+mj-lt"/>
                <a:ea typeface="PMingLiU" pitchFamily="18" charset="-120"/>
              </a:rPr>
              <a:t>it is possible to obtain a lossless-join decomposition into a collection of BCNF relation schemas.</a:t>
            </a:r>
          </a:p>
          <a:p>
            <a:pPr lvl="1"/>
            <a:r>
              <a:rPr lang="en-US" altLang="zh-TW" sz="2200" dirty="0">
                <a:latin typeface="+mj-lt"/>
                <a:ea typeface="PMingLiU" pitchFamily="18" charset="-120"/>
              </a:rPr>
              <a:t>Dependency-preserving is not guaranteed.</a:t>
            </a:r>
          </a:p>
          <a:p>
            <a:pPr lvl="1"/>
            <a:endParaRPr lang="en-US" altLang="zh-TW" sz="2200" dirty="0">
              <a:latin typeface="+mj-lt"/>
              <a:ea typeface="PMingLiU" pitchFamily="18" charset="-120"/>
            </a:endParaRPr>
          </a:p>
          <a:p>
            <a:r>
              <a:rPr lang="en-US" altLang="zh-TW" sz="2200" dirty="0">
                <a:latin typeface="+mj-lt"/>
                <a:ea typeface="PMingLiU" pitchFamily="18" charset="-120"/>
              </a:rPr>
              <a:t>3NF</a:t>
            </a:r>
          </a:p>
          <a:p>
            <a:pPr lvl="1"/>
            <a:r>
              <a:rPr lang="en-US" altLang="zh-TW" sz="2200" dirty="0">
                <a:latin typeface="+mj-lt"/>
                <a:ea typeface="PMingLiU" pitchFamily="18" charset="-120"/>
              </a:rPr>
              <a:t>There is always a dependency-preserving, lossless-join decomposition into a collection of 3NF relation schemas.</a:t>
            </a:r>
          </a:p>
          <a:p>
            <a:pPr lvl="1">
              <a:lnSpc>
                <a:spcPct val="90000"/>
              </a:lnSpc>
            </a:pPr>
            <a:endParaRPr lang="en-US" altLang="zh-TW" sz="2200" dirty="0">
              <a:latin typeface="+mj-lt"/>
              <a:ea typeface="PMingLiU" pitchFamily="18" charset="-120"/>
            </a:endParaRPr>
          </a:p>
        </p:txBody>
      </p:sp>
      <p:sp>
        <p:nvSpPr>
          <p:cNvPr id="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a:solidFill>
                  <a:srgbClr val="FFFF00"/>
                </a:solidFill>
                <a:latin typeface="+mj-lt"/>
                <a:ea typeface="PMingLiU" pitchFamily="18" charset="-120"/>
              </a:rPr>
              <a:t>   3NF </a:t>
            </a:r>
            <a:r>
              <a:rPr lang="en-US" altLang="zh-TW" sz="3600" b="1" dirty="0" err="1">
                <a:solidFill>
                  <a:srgbClr val="FFFF00"/>
                </a:solidFill>
                <a:latin typeface="+mj-lt"/>
                <a:ea typeface="PMingLiU" pitchFamily="18" charset="-120"/>
              </a:rPr>
              <a:t>vs</a:t>
            </a:r>
            <a:r>
              <a:rPr lang="en-US" altLang="zh-TW" sz="3600" b="1" dirty="0">
                <a:solidFill>
                  <a:srgbClr val="FFFF00"/>
                </a:solidFill>
                <a:latin typeface="+mj-lt"/>
                <a:ea typeface="PMingLiU" pitchFamily="18" charset="-120"/>
              </a:rPr>
              <a:t> BCNF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685800" y="0"/>
            <a:ext cx="7772400" cy="1143000"/>
          </a:xfrm>
        </p:spPr>
        <p:txBody>
          <a:bodyPr/>
          <a:lstStyle/>
          <a:p>
            <a:r>
              <a:rPr lang="en-US" dirty="0">
                <a:solidFill>
                  <a:srgbClr val="FFFF00"/>
                </a:solidFill>
              </a:rPr>
              <a:t>Example</a:t>
            </a:r>
          </a:p>
        </p:txBody>
      </p:sp>
      <p:graphicFrame>
        <p:nvGraphicFramePr>
          <p:cNvPr id="736259" name="Object 3"/>
          <p:cNvGraphicFramePr>
            <a:graphicFrameLocks noChangeAspect="1"/>
          </p:cNvGraphicFramePr>
          <p:nvPr/>
        </p:nvGraphicFramePr>
        <p:xfrm>
          <a:off x="1065213" y="4341813"/>
          <a:ext cx="6210300" cy="1306512"/>
        </p:xfrm>
        <a:graphic>
          <a:graphicData uri="http://schemas.openxmlformats.org/presentationml/2006/ole">
            <mc:AlternateContent xmlns:mc="http://schemas.openxmlformats.org/markup-compatibility/2006">
              <mc:Choice xmlns:v="urn:schemas-microsoft-com:vml" Requires="v">
                <p:oleObj name="Document" r:id="rId2" imgW="4570560" imgH="1157400" progId="Word.Document.8">
                  <p:embed/>
                </p:oleObj>
              </mc:Choice>
              <mc:Fallback>
                <p:oleObj name="Document" r:id="rId2" imgW="4570560" imgH="115740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434181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0" name="Rectangle 4"/>
          <p:cNvSpPr>
            <a:spLocks noChangeArrowheads="1"/>
          </p:cNvSpPr>
          <p:nvPr/>
        </p:nvSpPr>
        <p:spPr bwMode="auto">
          <a:xfrm>
            <a:off x="1225550" y="1444625"/>
            <a:ext cx="5870575" cy="884238"/>
          </a:xfrm>
          <a:prstGeom prst="rect">
            <a:avLst/>
          </a:prstGeom>
          <a:noFill/>
          <a:ln w="19050">
            <a:noFill/>
            <a:miter lim="800000"/>
            <a:headEnd/>
            <a:tailEnd/>
          </a:ln>
          <a:effectLst/>
        </p:spPr>
        <p:txBody>
          <a:bodyPr wrap="none" lIns="92075" tIns="46038" rIns="92075" bIns="46038">
            <a:spAutoFit/>
          </a:bodyPr>
          <a:lstStyle/>
          <a:p>
            <a:pPr algn="ctr" eaLnBrk="0" hangingPunct="0"/>
            <a:r>
              <a:rPr lang="en-US" sz="2800" b="0">
                <a:latin typeface="Times New Roman" pitchFamily="18" charset="0"/>
              </a:rPr>
              <a:t>	</a:t>
            </a:r>
            <a:r>
              <a:rPr lang="en-US" sz="2400" b="0">
                <a:latin typeface="Times New Roman" pitchFamily="18" charset="0"/>
              </a:rPr>
              <a:t>Take(StudentID, CID, Semster, Grade)</a:t>
            </a:r>
          </a:p>
          <a:p>
            <a:pPr algn="ctr" eaLnBrk="0" hangingPunct="0"/>
            <a:r>
              <a:rPr lang="en-US" sz="2400" b="0">
                <a:latin typeface="Times New Roman" pitchFamily="18" charset="0"/>
              </a:rPr>
              <a:t>FD: (StudentId,Cid,semester) </a:t>
            </a:r>
            <a:r>
              <a:rPr lang="en-US" sz="2400" b="0">
                <a:latin typeface="Times New Roman" pitchFamily="18" charset="0"/>
                <a:sym typeface="Wingdings" pitchFamily="2" charset="2"/>
              </a:rPr>
              <a:t> Grade</a:t>
            </a:r>
            <a:endParaRPr lang="en-US" sz="2400" b="0">
              <a:latin typeface="Times New Roman" pitchFamily="18" charset="0"/>
            </a:endParaRPr>
          </a:p>
        </p:txBody>
      </p:sp>
      <p:sp>
        <p:nvSpPr>
          <p:cNvPr id="736261" name="Rectangle 5"/>
          <p:cNvSpPr>
            <a:spLocks noGrp="1" noChangeArrowheads="1"/>
          </p:cNvSpPr>
          <p:nvPr>
            <p:ph type="body" idx="1"/>
          </p:nvPr>
        </p:nvSpPr>
        <p:spPr>
          <a:xfrm>
            <a:off x="7385050" y="2771775"/>
            <a:ext cx="1303338" cy="514350"/>
          </a:xfrm>
          <a:noFill/>
          <a:ln/>
        </p:spPr>
        <p:txBody>
          <a:bodyPr/>
          <a:lstStyle/>
          <a:p>
            <a:pPr>
              <a:buFontTx/>
              <a:buNone/>
            </a:pPr>
            <a:r>
              <a:rPr lang="en-US" sz="2400">
                <a:latin typeface="Times New Roman" pitchFamily="18" charset="0"/>
              </a:rPr>
              <a:t>Illegal</a:t>
            </a:r>
          </a:p>
        </p:txBody>
      </p:sp>
      <p:sp>
        <p:nvSpPr>
          <p:cNvPr id="736262" name="Rectangle 6"/>
          <p:cNvSpPr>
            <a:spLocks noChangeArrowheads="1"/>
          </p:cNvSpPr>
          <p:nvPr/>
        </p:nvSpPr>
        <p:spPr bwMode="auto">
          <a:xfrm>
            <a:off x="1131888" y="3740150"/>
            <a:ext cx="5413375"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latin typeface="Times New Roman" pitchFamily="18" charset="0"/>
              </a:rPr>
              <a:t>What if FD: (StudentId, Cid) </a:t>
            </a:r>
            <a:r>
              <a:rPr lang="en-US" sz="2400" b="0">
                <a:latin typeface="Times New Roman" pitchFamily="18" charset="0"/>
                <a:sym typeface="Wingdings" pitchFamily="2" charset="2"/>
              </a:rPr>
              <a:t> Semester?</a:t>
            </a:r>
            <a:endParaRPr lang="en-US" sz="2400" b="0">
              <a:latin typeface="Times New Roman" pitchFamily="18" charset="0"/>
            </a:endParaRPr>
          </a:p>
        </p:txBody>
      </p:sp>
      <p:graphicFrame>
        <p:nvGraphicFramePr>
          <p:cNvPr id="736263" name="Object 7"/>
          <p:cNvGraphicFramePr>
            <a:graphicFrameLocks noChangeAspect="1"/>
          </p:cNvGraphicFramePr>
          <p:nvPr/>
        </p:nvGraphicFramePr>
        <p:xfrm>
          <a:off x="1055688" y="2366963"/>
          <a:ext cx="6210300" cy="1306512"/>
        </p:xfrm>
        <a:graphic>
          <a:graphicData uri="http://schemas.openxmlformats.org/presentationml/2006/ole">
            <mc:AlternateContent xmlns:mc="http://schemas.openxmlformats.org/markup-compatibility/2006">
              <mc:Choice xmlns:v="urn:schemas-microsoft-com:vml" Requires="v">
                <p:oleObj name="Document" r:id="rId4" imgW="4574703" imgH="1155740" progId="Word.Document.8">
                  <p:embed/>
                </p:oleObj>
              </mc:Choice>
              <mc:Fallback>
                <p:oleObj name="Document" r:id="rId4" imgW="4574703" imgH="115574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688" y="2366963"/>
                        <a:ext cx="6210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6264" name="Oval 8"/>
          <p:cNvSpPr>
            <a:spLocks noChangeArrowheads="1"/>
          </p:cNvSpPr>
          <p:nvPr/>
        </p:nvSpPr>
        <p:spPr bwMode="auto">
          <a:xfrm>
            <a:off x="6421438" y="2625725"/>
            <a:ext cx="274637" cy="628650"/>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5" name="Oval 9"/>
          <p:cNvSpPr>
            <a:spLocks noChangeArrowheads="1"/>
          </p:cNvSpPr>
          <p:nvPr/>
        </p:nvSpPr>
        <p:spPr bwMode="auto">
          <a:xfrm>
            <a:off x="4586288" y="4635500"/>
            <a:ext cx="1444625" cy="569913"/>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6" name="Rectangle 10"/>
          <p:cNvSpPr>
            <a:spLocks noChangeArrowheads="1"/>
          </p:cNvSpPr>
          <p:nvPr/>
        </p:nvSpPr>
        <p:spPr bwMode="auto">
          <a:xfrm>
            <a:off x="7469188" y="4703763"/>
            <a:ext cx="1303337" cy="514350"/>
          </a:xfrm>
          <a:prstGeom prst="rect">
            <a:avLst/>
          </a:prstGeom>
          <a:noFill/>
          <a:ln w="9525">
            <a:noFill/>
            <a:miter lim="800000"/>
            <a:headEnd/>
            <a:tailEnd/>
          </a:ln>
          <a:effectLst/>
        </p:spPr>
        <p:txBody>
          <a:bodyPr/>
          <a:lstStyle/>
          <a:p>
            <a:pPr marL="342900" indent="-342900">
              <a:spcBef>
                <a:spcPct val="20000"/>
              </a:spcBef>
              <a:buClr>
                <a:schemeClr val="tx1"/>
              </a:buClr>
            </a:pPr>
            <a:r>
              <a:rPr lang="en-US" sz="2400" b="0">
                <a:latin typeface="Times New Roman" pitchFamily="18" charset="0"/>
              </a:rPr>
              <a:t>Illegal</a:t>
            </a:r>
          </a:p>
        </p:txBody>
      </p:sp>
      <p:sp>
        <p:nvSpPr>
          <p:cNvPr id="736267" name="Rectangle 11"/>
          <p:cNvSpPr>
            <a:spLocks noChangeArrowheads="1"/>
          </p:cNvSpPr>
          <p:nvPr/>
        </p:nvSpPr>
        <p:spPr bwMode="auto">
          <a:xfrm>
            <a:off x="1006475" y="5622925"/>
            <a:ext cx="5526088"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solidFill>
                  <a:schemeClr val="tx2"/>
                </a:solidFill>
                <a:latin typeface="Times New Roman" pitchFamily="18" charset="0"/>
              </a:rPr>
              <a:t>“Each student can take a course only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Effect transition="in" filter="blinds(horizontal)">
                                      <p:cBhvr>
                                        <p:cTn id="7" dur="500"/>
                                        <p:tgtEl>
                                          <p:spTgt spid="73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3400" y="1219200"/>
            <a:ext cx="8153400" cy="48768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endParaRPr lang="en-US" altLang="zh-TW" sz="2400" b="1" dirty="0">
              <a:solidFill>
                <a:srgbClr val="000099"/>
              </a:solidFill>
              <a:ea typeface="PMingLiU" pitchFamily="18" charset="-120"/>
              <a:sym typeface="Symbol" pitchFamily="18" charset="2"/>
            </a:endParaRPr>
          </a:p>
        </p:txBody>
      </p:sp>
      <p:sp>
        <p:nvSpPr>
          <p:cNvPr id="3" name="Rectangle 2"/>
          <p:cNvSpPr txBox="1">
            <a:spLocks noChangeArrowheads="1"/>
          </p:cNvSpPr>
          <p:nvPr/>
        </p:nvSpPr>
        <p:spPr>
          <a:xfrm>
            <a:off x="10668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0" cap="none" spc="0" normalizeH="0" baseline="0" noProof="0" dirty="0">
                <a:ln>
                  <a:noFill/>
                </a:ln>
                <a:solidFill>
                  <a:srgbClr val="FFCCFF"/>
                </a:solidFill>
                <a:effectLst/>
                <a:uLnTx/>
                <a:uFillTx/>
                <a:latin typeface="+mj-lt"/>
                <a:ea typeface="PMingLiU" pitchFamily="18" charset="-120"/>
                <a:cs typeface="+mj-cs"/>
              </a:rPr>
              <a:t>Properties of a good Decomposition</a:t>
            </a:r>
          </a:p>
        </p:txBody>
      </p:sp>
      <p:sp>
        <p:nvSpPr>
          <p:cNvPr id="4" name="TextBox 3"/>
          <p:cNvSpPr txBox="1"/>
          <p:nvPr/>
        </p:nvSpPr>
        <p:spPr>
          <a:xfrm>
            <a:off x="304800" y="1371600"/>
            <a:ext cx="8229600" cy="4832092"/>
          </a:xfrm>
          <a:prstGeom prst="rect">
            <a:avLst/>
          </a:prstGeom>
          <a:noFill/>
        </p:spPr>
        <p:txBody>
          <a:bodyPr wrap="square" rtlCol="0">
            <a:spAutoFit/>
          </a:bodyPr>
          <a:lstStyle/>
          <a:p>
            <a:r>
              <a:rPr lang="en-US" sz="2200" dirty="0">
                <a:latin typeface="+mj-lt"/>
              </a:rPr>
              <a:t>A decomposition of a relation R into sub-relations R1, R2,……., </a:t>
            </a:r>
            <a:r>
              <a:rPr lang="en-US" sz="2200" dirty="0" err="1">
                <a:latin typeface="+mj-lt"/>
              </a:rPr>
              <a:t>Rn</a:t>
            </a:r>
            <a:r>
              <a:rPr lang="en-US" sz="2200" dirty="0">
                <a:latin typeface="+mj-lt"/>
              </a:rPr>
              <a:t> should possess following properties:</a:t>
            </a:r>
          </a:p>
          <a:p>
            <a:endParaRPr lang="en-US" sz="2200" dirty="0">
              <a:latin typeface="+mj-lt"/>
            </a:endParaRPr>
          </a:p>
          <a:p>
            <a:r>
              <a:rPr lang="en-US" sz="2200" dirty="0">
                <a:latin typeface="+mj-lt"/>
              </a:rPr>
              <a:t>The decomposition should be</a:t>
            </a:r>
          </a:p>
          <a:p>
            <a:endParaRPr lang="en-US" sz="2200" dirty="0">
              <a:latin typeface="+mj-lt"/>
            </a:endParaRPr>
          </a:p>
          <a:p>
            <a:pPr>
              <a:buFont typeface="Arial" pitchFamily="34" charset="0"/>
              <a:buChar char="•"/>
            </a:pPr>
            <a:r>
              <a:rPr lang="en-US" sz="2200" dirty="0">
                <a:latin typeface="+mj-lt"/>
              </a:rPr>
              <a:t>  </a:t>
            </a:r>
            <a:r>
              <a:rPr lang="en-US" sz="2200" b="1" u="sng" dirty="0">
                <a:latin typeface="+mj-lt"/>
              </a:rPr>
              <a:t>Attribute Preserving </a:t>
            </a:r>
            <a:r>
              <a:rPr lang="en-US" sz="2200" dirty="0">
                <a:latin typeface="+mj-lt"/>
              </a:rPr>
              <a:t>( All the attributes in the given relation must occur in any of the sub – relations)</a:t>
            </a:r>
          </a:p>
          <a:p>
            <a:pPr>
              <a:buFont typeface="Arial" pitchFamily="34" charset="0"/>
              <a:buChar char="•"/>
            </a:pPr>
            <a:r>
              <a:rPr lang="en-US" sz="2200" dirty="0">
                <a:latin typeface="+mj-lt"/>
              </a:rPr>
              <a:t> </a:t>
            </a:r>
            <a:r>
              <a:rPr lang="en-US" sz="2200" b="1" u="sng" dirty="0">
                <a:latin typeface="+mj-lt"/>
              </a:rPr>
              <a:t> Dependency Preserving</a:t>
            </a:r>
            <a:r>
              <a:rPr lang="en-US" sz="2200" dirty="0">
                <a:latin typeface="+mj-lt"/>
              </a:rPr>
              <a:t> ( All the FDs in the given relation must be preserved in the decomposed relations)</a:t>
            </a:r>
          </a:p>
          <a:p>
            <a:pPr>
              <a:buFont typeface="Arial" pitchFamily="34" charset="0"/>
              <a:buChar char="•"/>
            </a:pPr>
            <a:r>
              <a:rPr lang="en-US" sz="2200" dirty="0">
                <a:latin typeface="+mj-lt"/>
              </a:rPr>
              <a:t> </a:t>
            </a:r>
            <a:r>
              <a:rPr lang="en-US" sz="2200" b="1" u="sng" dirty="0">
                <a:latin typeface="+mj-lt"/>
              </a:rPr>
              <a:t> Lossless join </a:t>
            </a:r>
            <a:r>
              <a:rPr lang="en-US" sz="2200" dirty="0">
                <a:latin typeface="+mj-lt"/>
              </a:rPr>
              <a:t>( The natural join of decomposed relations should produce the same original relation back, without any spurious </a:t>
            </a:r>
            <a:r>
              <a:rPr lang="en-US" sz="2200" dirty="0" err="1">
                <a:latin typeface="+mj-lt"/>
              </a:rPr>
              <a:t>tuples</a:t>
            </a:r>
            <a:r>
              <a:rPr lang="en-US" sz="2200" dirty="0">
                <a:latin typeface="+mj-lt"/>
              </a:rPr>
              <a:t>).</a:t>
            </a:r>
          </a:p>
          <a:p>
            <a:pPr>
              <a:buFont typeface="Arial" pitchFamily="34" charset="0"/>
              <a:buChar char="•"/>
            </a:pPr>
            <a:r>
              <a:rPr lang="en-US" sz="2200" dirty="0">
                <a:latin typeface="+mj-lt"/>
              </a:rPr>
              <a:t>  </a:t>
            </a:r>
            <a:r>
              <a:rPr lang="en-US" sz="2200" b="1" u="sng" dirty="0">
                <a:latin typeface="+mj-lt"/>
              </a:rPr>
              <a:t>No redundancy</a:t>
            </a:r>
            <a:r>
              <a:rPr lang="en-US" sz="2200" dirty="0">
                <a:latin typeface="+mj-lt"/>
              </a:rPr>
              <a:t> ( The redundancy should be minimized in the decomposed relations).</a:t>
            </a:r>
          </a:p>
          <a:p>
            <a:pPr>
              <a:buFont typeface="Arial" pitchFamily="34" charset="0"/>
              <a:buChar char="•"/>
            </a:pPr>
            <a:endParaRPr lang="en-US" sz="220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066800" y="0"/>
            <a:ext cx="7770812" cy="1143000"/>
          </a:xfrm>
        </p:spPr>
        <p:txBody>
          <a:bodyPr/>
          <a:lstStyle/>
          <a:p>
            <a:r>
              <a:rPr lang="en-US" altLang="zh-TW" sz="3600" b="1" dirty="0">
                <a:solidFill>
                  <a:srgbClr val="FFCCFF"/>
                </a:solidFill>
                <a:ea typeface="PMingLiU" pitchFamily="18" charset="-120"/>
              </a:rPr>
              <a:t>Lossless Join Decomposition</a:t>
            </a:r>
          </a:p>
        </p:txBody>
      </p:sp>
      <p:sp>
        <p:nvSpPr>
          <p:cNvPr id="338947" name="Rectangle 3"/>
          <p:cNvSpPr>
            <a:spLocks noGrp="1" noChangeArrowheads="1"/>
          </p:cNvSpPr>
          <p:nvPr>
            <p:ph type="body" idx="1"/>
          </p:nvPr>
        </p:nvSpPr>
        <p:spPr>
          <a:xfrm>
            <a:off x="228600" y="1066800"/>
            <a:ext cx="8534400" cy="4572000"/>
          </a:xfrm>
        </p:spPr>
        <p:txBody>
          <a:bodyPr/>
          <a:lstStyle/>
          <a:p>
            <a:pPr>
              <a:buFont typeface="Wingdings" pitchFamily="2" charset="2"/>
              <a:buNone/>
            </a:pPr>
            <a:r>
              <a:rPr lang="en-US" altLang="zh-TW" sz="2400" dirty="0">
                <a:ea typeface="PMingLiU" pitchFamily="18" charset="-120"/>
                <a:sym typeface="Symbol" pitchFamily="18" charset="2"/>
              </a:rPr>
              <a:t>	</a:t>
            </a:r>
            <a:r>
              <a:rPr lang="en-US" altLang="zh-TW" sz="2000" dirty="0">
                <a:ea typeface="PMingLiU" pitchFamily="18" charset="-120"/>
                <a:sym typeface="Symbol" pitchFamily="18" charset="2"/>
              </a:rPr>
              <a:t>The relation schemas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R</a:t>
            </a:r>
            <a:r>
              <a:rPr lang="en-US" altLang="zh-TW" sz="2000" baseline="-25000" dirty="0" err="1">
                <a:ea typeface="PMingLiU" pitchFamily="18" charset="-120"/>
                <a:sym typeface="Symbol" pitchFamily="18" charset="2"/>
              </a:rPr>
              <a:t>n</a:t>
            </a:r>
            <a:r>
              <a:rPr lang="en-US" altLang="zh-TW" sz="2000" dirty="0">
                <a:ea typeface="PMingLiU" pitchFamily="18" charset="-120"/>
                <a:sym typeface="Symbol" pitchFamily="18" charset="2"/>
              </a:rPr>
              <a:t> } is a </a:t>
            </a:r>
            <a:r>
              <a:rPr lang="en-US" altLang="zh-TW" sz="2000" b="1" dirty="0">
                <a:solidFill>
                  <a:srgbClr val="000099"/>
                </a:solidFill>
                <a:ea typeface="PMingLiU" pitchFamily="18" charset="-120"/>
                <a:sym typeface="Symbol" pitchFamily="18" charset="2"/>
              </a:rPr>
              <a:t>lossless-join decomposition</a:t>
            </a:r>
            <a:r>
              <a:rPr lang="en-US" altLang="zh-TW" sz="2000" dirty="0">
                <a:ea typeface="PMingLiU" pitchFamily="18" charset="-120"/>
                <a:sym typeface="Symbol" pitchFamily="18" charset="2"/>
              </a:rPr>
              <a:t> of R if:</a:t>
            </a:r>
          </a:p>
          <a:p>
            <a:pPr>
              <a:buFont typeface="Wingdings" pitchFamily="2" charset="2"/>
              <a:buNone/>
            </a:pPr>
            <a:r>
              <a:rPr lang="en-US" altLang="zh-TW" sz="2000" dirty="0">
                <a:ea typeface="PMingLiU" pitchFamily="18" charset="-120"/>
                <a:sym typeface="Symbol" pitchFamily="18" charset="2"/>
              </a:rPr>
              <a:t>	for all possible relations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on schema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a:t>
            </a:r>
          </a:p>
          <a:p>
            <a:pPr>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 </a:t>
            </a:r>
            <a:r>
              <a:rPr lang="en-US" altLang="zh-TW" sz="2000" baseline="-25000" dirty="0">
                <a:ea typeface="PMingLiU" pitchFamily="18" charset="-120"/>
                <a:sym typeface="Symbol" pitchFamily="18" charset="2"/>
              </a:rPr>
              <a:t>R1</a:t>
            </a:r>
            <a:r>
              <a:rPr lang="en-US" altLang="zh-TW" sz="2000" dirty="0">
                <a:ea typeface="PMingLiU" pitchFamily="18" charset="-120"/>
                <a:sym typeface="Symbol" pitchFamily="18" charset="2"/>
              </a:rPr>
              <a:t>( r )         </a:t>
            </a:r>
            <a:r>
              <a:rPr lang="en-US" altLang="zh-TW" sz="2000" baseline="-25000" dirty="0">
                <a:ea typeface="PMingLiU" pitchFamily="18" charset="-120"/>
                <a:sym typeface="Symbol" pitchFamily="18" charset="2"/>
              </a:rPr>
              <a:t>R2</a:t>
            </a:r>
            <a:r>
              <a:rPr lang="en-US" altLang="zh-TW" sz="2000" dirty="0">
                <a:ea typeface="PMingLiU" pitchFamily="18" charset="-120"/>
                <a:sym typeface="Symbol" pitchFamily="18" charset="2"/>
              </a:rPr>
              <a:t>( r )       …           </a:t>
            </a:r>
            <a:r>
              <a:rPr lang="en-US" altLang="zh-TW" sz="2000" baseline="-25000" dirty="0" err="1">
                <a:ea typeface="PMingLiU" pitchFamily="18" charset="-120"/>
                <a:sym typeface="Symbol" pitchFamily="18" charset="2"/>
              </a:rPr>
              <a:t>Rn</a:t>
            </a:r>
            <a:r>
              <a:rPr lang="en-US" altLang="zh-TW" sz="2000" baseline="-25000" dirty="0">
                <a:ea typeface="PMingLiU" pitchFamily="18" charset="-120"/>
                <a:sym typeface="Symbol" pitchFamily="18" charset="2"/>
              </a:rPr>
              <a:t> </a:t>
            </a:r>
            <a:r>
              <a:rPr lang="en-US" altLang="zh-TW" sz="2000" dirty="0">
                <a:ea typeface="PMingLiU" pitchFamily="18" charset="-120"/>
                <a:sym typeface="Symbol" pitchFamily="18" charset="2"/>
              </a:rPr>
              <a:t>( r )</a:t>
            </a:r>
          </a:p>
          <a:p>
            <a:pPr>
              <a:buFont typeface="Wingdings" pitchFamily="2" charset="2"/>
              <a:buNone/>
            </a:pPr>
            <a:endParaRPr lang="en-US" altLang="zh-TW" sz="2000" dirty="0">
              <a:ea typeface="PMingLiU" pitchFamily="18" charset="-120"/>
              <a:sym typeface="Symbol" pitchFamily="18" charset="2"/>
            </a:endParaRPr>
          </a:p>
          <a:p>
            <a:pPr>
              <a:lnSpc>
                <a:spcPct val="80000"/>
              </a:lnSpc>
              <a:buNone/>
            </a:pPr>
            <a:r>
              <a:rPr lang="en-US" altLang="zh-TW" sz="2000" dirty="0">
                <a:solidFill>
                  <a:srgbClr val="000099"/>
                </a:solidFill>
                <a:ea typeface="PMingLiU" pitchFamily="18" charset="-120"/>
              </a:rPr>
              <a:t>Example:</a:t>
            </a:r>
          </a:p>
          <a:p>
            <a:pPr>
              <a:lnSpc>
                <a:spcPct val="80000"/>
              </a:lnSpc>
              <a:buNone/>
            </a:pPr>
            <a:r>
              <a:rPr lang="en-US" altLang="zh-TW" sz="2000" dirty="0">
                <a:ea typeface="PMingLiU" pitchFamily="18" charset="-120"/>
              </a:rPr>
              <a:t>		Student =  (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major)</a:t>
            </a:r>
          </a:p>
          <a:p>
            <a:pPr>
              <a:lnSpc>
                <a:spcPct val="80000"/>
              </a:lnSpc>
              <a:buNone/>
            </a:pPr>
            <a:r>
              <a:rPr lang="en-US" altLang="zh-TW" sz="2000" dirty="0">
                <a:ea typeface="PMingLiU" pitchFamily="18" charset="-120"/>
              </a:rPr>
              <a:t>		F =  {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a:ea typeface="PMingLiU" pitchFamily="18" charset="-120"/>
                <a:sym typeface="Symbol" pitchFamily="18" charset="2"/>
              </a:rPr>
              <a:t> major</a:t>
            </a:r>
            <a:r>
              <a:rPr lang="en-US" altLang="zh-TW" sz="2000" dirty="0">
                <a:ea typeface="PMingLiU" pitchFamily="18" charset="-120"/>
              </a:rPr>
              <a:t>}</a:t>
            </a:r>
          </a:p>
          <a:p>
            <a:pPr>
              <a:lnSpc>
                <a:spcPct val="80000"/>
              </a:lnSpc>
            </a:pPr>
            <a:endParaRPr lang="en-US" altLang="zh-TW" sz="2000" dirty="0">
              <a:ea typeface="PMingLiU" pitchFamily="18" charset="-120"/>
            </a:endParaRPr>
          </a:p>
          <a:p>
            <a:pPr>
              <a:lnSpc>
                <a:spcPct val="80000"/>
              </a:lnSpc>
              <a:buFont typeface="Wingdings" pitchFamily="2" charset="2"/>
              <a:buNone/>
            </a:pPr>
            <a:r>
              <a:rPr lang="en-US" altLang="zh-TW" sz="2000" dirty="0">
                <a:ea typeface="PMingLiU" pitchFamily="18" charset="-120"/>
              </a:rPr>
              <a:t>{ </a:t>
            </a:r>
            <a:r>
              <a:rPr lang="en-US" altLang="zh-TW" sz="2000" dirty="0" err="1">
                <a:ea typeface="PMingLiU" pitchFamily="18" charset="-120"/>
              </a:rPr>
              <a:t>sid</a:t>
            </a:r>
            <a:r>
              <a:rPr lang="en-US" altLang="zh-TW" sz="2000" dirty="0">
                <a:ea typeface="PMingLiU" pitchFamily="18" charset="-120"/>
              </a:rPr>
              <a:t>, </a:t>
            </a:r>
            <a:r>
              <a:rPr lang="en-US" altLang="zh-TW" sz="2000" dirty="0" err="1">
                <a:ea typeface="PMingLiU" pitchFamily="18" charset="-120"/>
              </a:rPr>
              <a:t>sname</a:t>
            </a:r>
            <a:r>
              <a:rPr lang="en-US" altLang="zh-TW" sz="2000" dirty="0">
                <a:ea typeface="PMingLiU" pitchFamily="18" charset="-120"/>
              </a:rPr>
              <a:t> } + { </a:t>
            </a:r>
            <a:r>
              <a:rPr lang="en-US" altLang="zh-TW" sz="2000" dirty="0" err="1">
                <a:ea typeface="PMingLiU" pitchFamily="18" charset="-120"/>
              </a:rPr>
              <a:t>sid</a:t>
            </a:r>
            <a:r>
              <a:rPr lang="en-US" altLang="zh-TW" sz="2000" dirty="0">
                <a:ea typeface="PMingLiU" pitchFamily="18" charset="-120"/>
              </a:rPr>
              <a:t>, major } is a lossless join decomposition</a:t>
            </a:r>
          </a:p>
          <a:p>
            <a:pPr>
              <a:lnSpc>
                <a:spcPct val="80000"/>
              </a:lnSpc>
              <a:buFont typeface="Wingdings" pitchFamily="2" charset="2"/>
              <a:buNone/>
            </a:pPr>
            <a:r>
              <a:rPr lang="en-US" altLang="zh-TW" sz="2000" i="1" dirty="0">
                <a:ea typeface="PMingLiU" pitchFamily="18" charset="-120"/>
                <a:sym typeface="Symbol" pitchFamily="18" charset="2"/>
              </a:rPr>
              <a:t>        </a:t>
            </a:r>
            <a:r>
              <a:rPr lang="en-US" altLang="zh-TW" sz="2000" dirty="0">
                <a:solidFill>
                  <a:srgbClr val="000099"/>
                </a:solidFill>
                <a:ea typeface="PMingLiU" pitchFamily="18" charset="-120"/>
                <a:sym typeface="Symbol" pitchFamily="18" charset="2"/>
              </a:rPr>
              <a:t>the intersection = {</a:t>
            </a:r>
            <a:r>
              <a:rPr lang="en-US" altLang="zh-TW" sz="2000" dirty="0" err="1">
                <a:solidFill>
                  <a:srgbClr val="000099"/>
                </a:solidFill>
                <a:ea typeface="PMingLiU" pitchFamily="18" charset="-120"/>
                <a:sym typeface="Symbol" pitchFamily="18" charset="2"/>
              </a:rPr>
              <a:t>sid</a:t>
            </a:r>
            <a:r>
              <a:rPr lang="en-US" altLang="zh-TW" sz="2000" dirty="0">
                <a:solidFill>
                  <a:srgbClr val="000099"/>
                </a:solidFill>
                <a:ea typeface="PMingLiU" pitchFamily="18" charset="-120"/>
                <a:sym typeface="Symbol" pitchFamily="18" charset="2"/>
              </a:rPr>
              <a:t>}  is a key in both schemas</a:t>
            </a:r>
          </a:p>
          <a:p>
            <a:pPr>
              <a:lnSpc>
                <a:spcPct val="80000"/>
              </a:lnSpc>
              <a:buFont typeface="Wingdings" pitchFamily="2" charset="2"/>
              <a:buNone/>
            </a:pPr>
            <a:endParaRPr lang="en-US" altLang="zh-TW" sz="2000" dirty="0">
              <a:solidFill>
                <a:srgbClr val="000099"/>
              </a:solidFill>
              <a:ea typeface="PMingLiU" pitchFamily="18" charset="-120"/>
            </a:endParaRPr>
          </a:p>
          <a:p>
            <a:pPr>
              <a:lnSpc>
                <a:spcPct val="80000"/>
              </a:lnSpc>
              <a:buFont typeface="Wingdings" pitchFamily="2" charset="2"/>
              <a:buNone/>
            </a:pPr>
            <a:r>
              <a:rPr lang="en-US" altLang="zh-TW" sz="2000" dirty="0">
                <a:ea typeface="PMingLiU" pitchFamily="18" charset="-120"/>
              </a:rPr>
              <a:t>{</a:t>
            </a:r>
            <a:r>
              <a:rPr lang="en-US" altLang="zh-TW" sz="2000" dirty="0" err="1">
                <a:ea typeface="PMingLiU" pitchFamily="18" charset="-120"/>
              </a:rPr>
              <a:t>sid</a:t>
            </a:r>
            <a:r>
              <a:rPr lang="en-US" altLang="zh-TW" sz="2000" dirty="0">
                <a:ea typeface="PMingLiU" pitchFamily="18" charset="-120"/>
              </a:rPr>
              <a:t>, major}  + { </a:t>
            </a:r>
            <a:r>
              <a:rPr lang="en-US" altLang="zh-TW" sz="2000" dirty="0" err="1">
                <a:ea typeface="PMingLiU" pitchFamily="18" charset="-120"/>
              </a:rPr>
              <a:t>sname</a:t>
            </a:r>
            <a:r>
              <a:rPr lang="en-US" altLang="zh-TW" sz="2000" dirty="0">
                <a:ea typeface="PMingLiU" pitchFamily="18" charset="-120"/>
              </a:rPr>
              <a:t>, major } is not a lossless join decomposition</a:t>
            </a:r>
          </a:p>
          <a:p>
            <a:pPr>
              <a:lnSpc>
                <a:spcPct val="80000"/>
              </a:lnSpc>
              <a:buFont typeface="Wingdings" pitchFamily="2" charset="2"/>
              <a:buNone/>
            </a:pPr>
            <a:r>
              <a:rPr lang="en-US" altLang="zh-TW" sz="2000" dirty="0">
                <a:ea typeface="PMingLiU" pitchFamily="18" charset="-120"/>
              </a:rPr>
              <a:t>         </a:t>
            </a:r>
            <a:r>
              <a:rPr lang="en-US" altLang="zh-TW" sz="2000" dirty="0">
                <a:solidFill>
                  <a:srgbClr val="000099"/>
                </a:solidFill>
                <a:ea typeface="PMingLiU" pitchFamily="18" charset="-120"/>
                <a:sym typeface="Symbol" pitchFamily="18" charset="2"/>
              </a:rPr>
              <a:t>the intersection = {major}  is not a key in either </a:t>
            </a:r>
          </a:p>
          <a:p>
            <a:pPr>
              <a:lnSpc>
                <a:spcPct val="80000"/>
              </a:lnSpc>
              <a:buFont typeface="Wingdings" pitchFamily="2" charset="2"/>
              <a:buNone/>
            </a:pPr>
            <a:r>
              <a:rPr lang="en-US" altLang="zh-TW" sz="2000" dirty="0">
                <a:solidFill>
                  <a:srgbClr val="000099"/>
                </a:solidFill>
                <a:ea typeface="PMingLiU" pitchFamily="18" charset="-120"/>
              </a:rPr>
              <a:t>          {</a:t>
            </a:r>
            <a:r>
              <a:rPr lang="en-US" altLang="zh-TW" sz="2000" dirty="0" err="1">
                <a:solidFill>
                  <a:srgbClr val="000099"/>
                </a:solidFill>
                <a:ea typeface="PMingLiU" pitchFamily="18" charset="-120"/>
              </a:rPr>
              <a:t>sid</a:t>
            </a:r>
            <a:r>
              <a:rPr lang="en-US" altLang="zh-TW" sz="2000" dirty="0">
                <a:solidFill>
                  <a:srgbClr val="000099"/>
                </a:solidFill>
                <a:ea typeface="PMingLiU" pitchFamily="18" charset="-120"/>
              </a:rPr>
              <a:t>, major}  or { </a:t>
            </a:r>
            <a:r>
              <a:rPr lang="en-US" altLang="zh-TW" sz="2000" dirty="0" err="1">
                <a:solidFill>
                  <a:srgbClr val="000099"/>
                </a:solidFill>
                <a:ea typeface="PMingLiU" pitchFamily="18" charset="-120"/>
              </a:rPr>
              <a:t>sname</a:t>
            </a:r>
            <a:r>
              <a:rPr lang="en-US" altLang="zh-TW" sz="2000" dirty="0">
                <a:solidFill>
                  <a:srgbClr val="000099"/>
                </a:solidFill>
                <a:ea typeface="PMingLiU" pitchFamily="18" charset="-120"/>
              </a:rPr>
              <a:t>, major }</a:t>
            </a:r>
          </a:p>
          <a:p>
            <a:pPr>
              <a:buFont typeface="Wingdings" pitchFamily="2" charset="2"/>
              <a:buNone/>
            </a:pPr>
            <a:endParaRPr lang="en-US" altLang="zh-TW" sz="2000" dirty="0">
              <a:ea typeface="PMingLiU" pitchFamily="18" charset="-120"/>
              <a:sym typeface="Symbol" pitchFamily="18" charset="2"/>
            </a:endParaRPr>
          </a:p>
          <a:p>
            <a:endParaRPr lang="zh-TW" altLang="en-US" sz="2000" dirty="0">
              <a:ea typeface="PMingLiU" pitchFamily="18" charset="-120"/>
            </a:endParaRPr>
          </a:p>
        </p:txBody>
      </p:sp>
      <p:graphicFrame>
        <p:nvGraphicFramePr>
          <p:cNvPr id="338948" name="Object 4"/>
          <p:cNvGraphicFramePr>
            <a:graphicFrameLocks noChangeAspect="1"/>
          </p:cNvGraphicFramePr>
          <p:nvPr/>
        </p:nvGraphicFramePr>
        <p:xfrm>
          <a:off x="1828800" y="2209800"/>
          <a:ext cx="533400" cy="366713"/>
        </p:xfrm>
        <a:graphic>
          <a:graphicData uri="http://schemas.openxmlformats.org/presentationml/2006/ole">
            <mc:AlternateContent xmlns:mc="http://schemas.openxmlformats.org/markup-compatibility/2006">
              <mc:Choice xmlns:v="urn:schemas-microsoft-com:vml" Requires="v">
                <p:oleObj name="Equation" r:id="rId2" imgW="203040" imgH="139680" progId="Equation.3">
                  <p:embed/>
                </p:oleObj>
              </mc:Choice>
              <mc:Fallback>
                <p:oleObj name="Equation" r:id="rId2" imgW="203040" imgH="1396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49" name="Object 5"/>
          <p:cNvGraphicFramePr>
            <a:graphicFrameLocks noChangeAspect="1"/>
          </p:cNvGraphicFramePr>
          <p:nvPr/>
        </p:nvGraphicFramePr>
        <p:xfrm>
          <a:off x="3276600" y="2209800"/>
          <a:ext cx="533400" cy="366713"/>
        </p:xfrm>
        <a:graphic>
          <a:graphicData uri="http://schemas.openxmlformats.org/presentationml/2006/ole">
            <mc:AlternateContent xmlns:mc="http://schemas.openxmlformats.org/markup-compatibility/2006">
              <mc:Choice xmlns:v="urn:schemas-microsoft-com:vml" Requires="v">
                <p:oleObj name="Equation" r:id="rId4" imgW="203040" imgH="139680" progId="Equation.3">
                  <p:embed/>
                </p:oleObj>
              </mc:Choice>
              <mc:Fallback>
                <p:oleObj name="Equation" r:id="rId4" imgW="203040" imgH="139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0" name="Object 6"/>
          <p:cNvGraphicFramePr>
            <a:graphicFrameLocks noChangeAspect="1"/>
          </p:cNvGraphicFramePr>
          <p:nvPr/>
        </p:nvGraphicFramePr>
        <p:xfrm>
          <a:off x="4114800" y="2209800"/>
          <a:ext cx="533400" cy="366713"/>
        </p:xfrm>
        <a:graphic>
          <a:graphicData uri="http://schemas.openxmlformats.org/presentationml/2006/ole">
            <mc:AlternateContent xmlns:mc="http://schemas.openxmlformats.org/markup-compatibility/2006">
              <mc:Choice xmlns:v="urn:schemas-microsoft-com:vml" Requires="v">
                <p:oleObj name="Equation" r:id="rId6" imgW="203040" imgH="139680" progId="Equation.3">
                  <p:embed/>
                </p:oleObj>
              </mc:Choice>
              <mc:Fallback>
                <p:oleObj name="Equation" r:id="rId6" imgW="2030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209800"/>
                        <a:ext cx="533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609600" y="1066800"/>
            <a:ext cx="7162800" cy="6858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R</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F</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dirty="0">
                <a:solidFill>
                  <a:srgbClr val="006600"/>
                </a:solidFill>
                <a:ea typeface="PMingLiU" pitchFamily="18" charset="-120"/>
                <a:sym typeface="Symbol" pitchFamily="18" charset="2"/>
              </a:rPr>
              <a:t>Key is {AC}.</a:t>
            </a:r>
          </a:p>
          <a:p>
            <a:pPr marL="381000" indent="-381000" eaLnBrk="1" hangingPunct="1">
              <a:lnSpc>
                <a:spcPct val="90000"/>
              </a:lnSpc>
              <a:spcBef>
                <a:spcPct val="20000"/>
              </a:spcBef>
              <a:buClr>
                <a:schemeClr val="bg2"/>
              </a:buClr>
              <a:buSzPct val="75000"/>
              <a:buFont typeface="Wingdings" pitchFamily="2" charset="2"/>
              <a:buNone/>
            </a:pPr>
            <a:endParaRPr lang="en-US" altLang="zh-TW" sz="2100" dirty="0">
              <a:solidFill>
                <a:srgbClr val="660066"/>
              </a:solidFill>
              <a:ea typeface="PMingLiU" pitchFamily="18" charset="-120"/>
              <a:sym typeface="Symbol" pitchFamily="18" charset="2"/>
            </a:endParaRPr>
          </a:p>
        </p:txBody>
      </p:sp>
      <p:sp>
        <p:nvSpPr>
          <p:cNvPr id="346115" name="Rectangle 3"/>
          <p:cNvSpPr>
            <a:spLocks noChangeArrowheads="1"/>
          </p:cNvSpPr>
          <p:nvPr/>
        </p:nvSpPr>
        <p:spPr bwMode="auto">
          <a:xfrm>
            <a:off x="3124200" y="228600"/>
            <a:ext cx="2514600" cy="457200"/>
          </a:xfrm>
          <a:prstGeom prst="rect">
            <a:avLst/>
          </a:prstGeom>
          <a:solidFill>
            <a:srgbClr val="E2C5A8"/>
          </a:solidFill>
          <a:ln w="9525">
            <a:solidFill>
              <a:schemeClr val="tx1"/>
            </a:solidFill>
            <a:miter lim="800000"/>
            <a:headEnd/>
            <a:tailEnd/>
          </a:ln>
          <a:effectLst>
            <a:outerShdw dist="63500" dir="3187806" algn="ctr" rotWithShape="0">
              <a:schemeClr val="accent1"/>
            </a:outerShdw>
          </a:effectLst>
        </p:spPr>
        <p:txBody>
          <a:bodyPr wrap="none" anchor="ctr" anchorCtr="1"/>
          <a:lstStyle/>
          <a:p>
            <a:r>
              <a:rPr lang="en-US" altLang="zh-TW" sz="2400" dirty="0">
                <a:ea typeface="PMingLiU" pitchFamily="18" charset="-120"/>
              </a:rPr>
              <a:t>Another Example</a:t>
            </a:r>
            <a:endParaRPr lang="en-US" altLang="zh-TW" sz="2600" baseline="40000" dirty="0">
              <a:ea typeface="PMingLiU" pitchFamily="18" charset="-120"/>
            </a:endParaRPr>
          </a:p>
        </p:txBody>
      </p:sp>
      <p:sp>
        <p:nvSpPr>
          <p:cNvPr id="346116" name="Rectangle 4"/>
          <p:cNvSpPr>
            <a:spLocks noChangeArrowheads="1"/>
          </p:cNvSpPr>
          <p:nvPr/>
        </p:nvSpPr>
        <p:spPr bwMode="auto">
          <a:xfrm>
            <a:off x="1143000" y="2514600"/>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grpSp>
        <p:nvGrpSpPr>
          <p:cNvPr id="2" name="Group 5"/>
          <p:cNvGrpSpPr>
            <a:grpSpLocks/>
          </p:cNvGrpSpPr>
          <p:nvPr/>
        </p:nvGrpSpPr>
        <p:grpSpPr bwMode="auto">
          <a:xfrm>
            <a:off x="685800" y="5029200"/>
            <a:ext cx="6858000" cy="1006475"/>
            <a:chOff x="432" y="3168"/>
            <a:chExt cx="4320" cy="634"/>
          </a:xfrm>
        </p:grpSpPr>
        <p:sp>
          <p:nvSpPr>
            <p:cNvPr id="346118"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346119"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
        <p:nvSpPr>
          <p:cNvPr id="346120" name="Line 8"/>
          <p:cNvSpPr>
            <a:spLocks noChangeShapeType="1"/>
          </p:cNvSpPr>
          <p:nvPr/>
        </p:nvSpPr>
        <p:spPr bwMode="auto">
          <a:xfrm>
            <a:off x="838200" y="2438400"/>
            <a:ext cx="670560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sp>
        <p:nvSpPr>
          <p:cNvPr id="346121" name="Text Box 9"/>
          <p:cNvSpPr txBox="1">
            <a:spLocks noChangeArrowheads="1"/>
          </p:cNvSpPr>
          <p:nvPr/>
        </p:nvSpPr>
        <p:spPr bwMode="auto">
          <a:xfrm>
            <a:off x="7451725" y="2276475"/>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346122" name="Line 10"/>
          <p:cNvSpPr>
            <a:spLocks noChangeShapeType="1"/>
          </p:cNvSpPr>
          <p:nvPr/>
        </p:nvSpPr>
        <p:spPr bwMode="auto">
          <a:xfrm flipH="1">
            <a:off x="7380288" y="2852738"/>
            <a:ext cx="360362" cy="5762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192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Checking Lossless Join Decomposition - </a:t>
            </a:r>
            <a:r>
              <a:rPr kumimoji="0" lang="el-GR" altLang="zh-TW" sz="3600" b="1" i="0" u="none" strike="noStrike" kern="0" cap="none" spc="0" normalizeH="0" baseline="0" noProof="0" dirty="0">
                <a:ln>
                  <a:noFill/>
                </a:ln>
                <a:solidFill>
                  <a:srgbClr val="FFCCFF"/>
                </a:solidFill>
                <a:effectLst/>
                <a:uLnTx/>
                <a:uFillTx/>
                <a:latin typeface="+mj-lt"/>
                <a:ea typeface="PMingLiU" pitchFamily="18" charset="-120"/>
                <a:cs typeface="+mj-cs"/>
              </a:rPr>
              <a:t>α</a:t>
            </a:r>
            <a:r>
              <a:rPr kumimoji="0" lang="en-US" altLang="zh-TW" sz="2400" b="1" i="0" u="none" strike="noStrike" kern="0" cap="none" spc="0" normalizeH="0" baseline="0" noProof="0" dirty="0">
                <a:ln>
                  <a:noFill/>
                </a:ln>
                <a:solidFill>
                  <a:srgbClr val="FFCCFF"/>
                </a:solidFill>
                <a:effectLst/>
                <a:uLnTx/>
                <a:uFillTx/>
                <a:latin typeface="+mj-lt"/>
                <a:ea typeface="PMingLiU" pitchFamily="18" charset="-120"/>
                <a:cs typeface="+mj-cs"/>
              </a:rPr>
              <a:t> Test</a:t>
            </a:r>
          </a:p>
        </p:txBody>
      </p:sp>
      <p:sp>
        <p:nvSpPr>
          <p:cNvPr id="3" name="TextBox 2"/>
          <p:cNvSpPr txBox="1"/>
          <p:nvPr/>
        </p:nvSpPr>
        <p:spPr>
          <a:xfrm>
            <a:off x="304800" y="1066801"/>
            <a:ext cx="7696200" cy="5478423"/>
          </a:xfrm>
          <a:prstGeom prst="rect">
            <a:avLst/>
          </a:prstGeom>
          <a:noFill/>
        </p:spPr>
        <p:txBody>
          <a:bodyPr wrap="square" rtlCol="0">
            <a:spAutoFit/>
          </a:bodyPr>
          <a:lstStyle/>
          <a:p>
            <a:r>
              <a:rPr lang="en-US" sz="1400" dirty="0">
                <a:latin typeface="+mj-lt"/>
              </a:rPr>
              <a:t>Example 1: Let us consider a relation R(A,B,C,D,E)</a:t>
            </a:r>
          </a:p>
          <a:p>
            <a:r>
              <a:rPr lang="en-US" sz="1400" dirty="0">
                <a:latin typeface="+mj-lt"/>
              </a:rPr>
              <a:t>With FDs</a:t>
            </a:r>
          </a:p>
          <a:p>
            <a:pPr algn="ctr"/>
            <a:r>
              <a:rPr lang="en-US" sz="1400" dirty="0">
                <a:latin typeface="+mj-lt"/>
              </a:rPr>
              <a:t> </a:t>
            </a:r>
            <a:r>
              <a:rPr lang="en-US" sz="1400" b="1" dirty="0">
                <a:latin typeface="+mj-lt"/>
              </a:rPr>
              <a:t>{A-&gt;BC, C-&gt;D, D-&gt;B, B-&gt;E, A-&gt;E}</a:t>
            </a:r>
          </a:p>
          <a:p>
            <a:r>
              <a:rPr lang="en-US" sz="1400" dirty="0">
                <a:latin typeface="+mj-lt"/>
              </a:rPr>
              <a:t>Is decomposed into following 3 relations:</a:t>
            </a:r>
          </a:p>
          <a:p>
            <a:pPr algn="ctr"/>
            <a:r>
              <a:rPr lang="en-US" sz="1400" b="1" dirty="0">
                <a:latin typeface="+mj-lt"/>
              </a:rPr>
              <a:t>R1(A,B,C)</a:t>
            </a:r>
          </a:p>
          <a:p>
            <a:pPr algn="ctr"/>
            <a:r>
              <a:rPr lang="en-US" sz="1400" b="1" dirty="0">
                <a:latin typeface="+mj-lt"/>
              </a:rPr>
              <a:t>R2(C,D)</a:t>
            </a:r>
          </a:p>
          <a:p>
            <a:pPr algn="ctr"/>
            <a:r>
              <a:rPr lang="en-US" sz="1400" b="1" dirty="0">
                <a:latin typeface="+mj-lt"/>
              </a:rPr>
              <a:t>R3(B,D,E)</a:t>
            </a:r>
            <a:endParaRPr lang="en-US" sz="1400" dirty="0">
              <a:latin typeface="+mj-lt"/>
            </a:endParaRPr>
          </a:p>
          <a:p>
            <a:r>
              <a:rPr lang="en-US" sz="1400" dirty="0">
                <a:latin typeface="+mj-lt"/>
              </a:rPr>
              <a:t>Then check the decompositions by test.</a:t>
            </a:r>
          </a:p>
          <a:p>
            <a:r>
              <a:rPr lang="en-US" sz="1400" dirty="0">
                <a:latin typeface="+mj-lt"/>
              </a:rPr>
              <a:t>Initialize the table with </a:t>
            </a:r>
            <a:r>
              <a:rPr lang="el-GR" altLang="zh-TW" sz="1400" b="1" kern="0" dirty="0">
                <a:ea typeface="PMingLiU" pitchFamily="18" charset="-120"/>
              </a:rPr>
              <a:t>α</a:t>
            </a:r>
            <a:r>
              <a:rPr lang="en-US" sz="1400" dirty="0">
                <a:latin typeface="+mj-lt"/>
              </a:rPr>
              <a:t> in the cell where an attribute exists for the corresponding relation as follows:</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r>
              <a:rPr lang="en-US" sz="1400" dirty="0">
                <a:latin typeface="+mj-lt"/>
              </a:rPr>
              <a:t>Now update the table while placing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and check whether any row contains </a:t>
            </a:r>
            <a:r>
              <a:rPr lang="el-GR" altLang="zh-TW" sz="1400" b="1" kern="0" dirty="0">
                <a:ea typeface="PMingLiU" pitchFamily="18" charset="-120"/>
              </a:rPr>
              <a:t>α</a:t>
            </a:r>
            <a:r>
              <a:rPr lang="en-US" altLang="zh-TW" sz="1400" b="1" kern="0" dirty="0">
                <a:ea typeface="PMingLiU" pitchFamily="18" charset="-120"/>
              </a:rPr>
              <a:t> </a:t>
            </a:r>
            <a:r>
              <a:rPr lang="en-US" sz="1400" dirty="0">
                <a:latin typeface="+mj-lt"/>
              </a:rPr>
              <a:t>in all the columns. If so, then the decomposition is lossless.</a:t>
            </a:r>
          </a:p>
          <a:p>
            <a:endParaRPr lang="en-US" sz="1400" dirty="0">
              <a:latin typeface="+mj-lt"/>
            </a:endParaRPr>
          </a:p>
          <a:p>
            <a:r>
              <a:rPr lang="en-US" sz="1400" dirty="0">
                <a:latin typeface="+mj-lt"/>
              </a:rPr>
              <a:t>In this example the second  table contains all </a:t>
            </a:r>
            <a:r>
              <a:rPr lang="el-GR" altLang="zh-TW" sz="1400" b="1" kern="0" dirty="0">
                <a:ea typeface="PMingLiU" pitchFamily="18" charset="-120"/>
              </a:rPr>
              <a:t>α</a:t>
            </a:r>
            <a:r>
              <a:rPr lang="en-US" altLang="zh-TW" sz="1400" b="1" kern="0" dirty="0">
                <a:ea typeface="PMingLiU" pitchFamily="18" charset="-120"/>
              </a:rPr>
              <a:t>’s </a:t>
            </a:r>
            <a:r>
              <a:rPr lang="en-US" altLang="zh-TW" sz="1400" kern="0" dirty="0">
                <a:latin typeface="+mj-lt"/>
                <a:ea typeface="PMingLiU" pitchFamily="18" charset="-120"/>
              </a:rPr>
              <a:t>in the first row. So the decomposition is lossless.</a:t>
            </a:r>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p:txBody>
      </p:sp>
      <p:graphicFrame>
        <p:nvGraphicFramePr>
          <p:cNvPr id="4" name="Table 3"/>
          <p:cNvGraphicFramePr>
            <a:graphicFrameLocks noGrp="1"/>
          </p:cNvGraphicFramePr>
          <p:nvPr/>
        </p:nvGraphicFramePr>
        <p:xfrm>
          <a:off x="609600" y="3276600"/>
          <a:ext cx="3200400"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37084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029200" y="3276600"/>
          <a:ext cx="3200400" cy="1579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endParaRPr lang="en-US" sz="1800" b="1" dirty="0">
                        <a:solidFill>
                          <a:schemeClr val="tx1"/>
                        </a:solidFill>
                      </a:endParaRPr>
                    </a:p>
                  </a:txBody>
                  <a:tcPr/>
                </a:tc>
                <a:tc>
                  <a:txBody>
                    <a:bodyPr/>
                    <a:lstStyle/>
                    <a:p>
                      <a:pPr algn="ctr"/>
                      <a:r>
                        <a:rPr lang="en-US" sz="1800" b="1" dirty="0">
                          <a:solidFill>
                            <a:schemeClr val="tx1"/>
                          </a:solidFill>
                        </a:rPr>
                        <a:t>A</a:t>
                      </a:r>
                    </a:p>
                  </a:txBody>
                  <a:tcPr/>
                </a:tc>
                <a:tc>
                  <a:txBody>
                    <a:bodyPr/>
                    <a:lstStyle/>
                    <a:p>
                      <a:pPr algn="ctr"/>
                      <a:r>
                        <a:rPr lang="en-US" sz="1800" b="1" dirty="0">
                          <a:solidFill>
                            <a:schemeClr val="tx1"/>
                          </a:solidFill>
                        </a:rPr>
                        <a:t>B</a:t>
                      </a:r>
                    </a:p>
                  </a:txBody>
                  <a:tcPr/>
                </a:tc>
                <a:tc>
                  <a:txBody>
                    <a:bodyPr/>
                    <a:lstStyle/>
                    <a:p>
                      <a:pPr algn="ctr"/>
                      <a:r>
                        <a:rPr lang="en-US" sz="1800" b="1" dirty="0">
                          <a:solidFill>
                            <a:schemeClr val="tx1"/>
                          </a:solidFill>
                        </a:rPr>
                        <a:t>C</a:t>
                      </a:r>
                    </a:p>
                  </a:txBody>
                  <a:tcPr/>
                </a:tc>
                <a:tc>
                  <a:txBody>
                    <a:bodyPr/>
                    <a:lstStyle/>
                    <a:p>
                      <a:pPr algn="ctr"/>
                      <a:r>
                        <a:rPr lang="en-US" sz="1800" b="1" dirty="0">
                          <a:solidFill>
                            <a:schemeClr val="tx1"/>
                          </a:solidFill>
                        </a:rPr>
                        <a:t>D</a:t>
                      </a:r>
                    </a:p>
                  </a:txBody>
                  <a:tcPr/>
                </a:tc>
                <a:tc>
                  <a:txBody>
                    <a:bodyPr/>
                    <a:lstStyle/>
                    <a:p>
                      <a:pPr algn="ctr"/>
                      <a:r>
                        <a:rPr lang="en-US" sz="1800" b="1" dirty="0">
                          <a:solidFill>
                            <a:schemeClr val="tx1"/>
                          </a:solidFill>
                        </a:rPr>
                        <a:t>E</a:t>
                      </a:r>
                    </a:p>
                  </a:txBody>
                  <a:tcPr/>
                </a:tc>
                <a:extLst>
                  <a:ext uri="{0D108BD9-81ED-4DB2-BD59-A6C34878D82A}">
                    <a16:rowId xmlns:a16="http://schemas.microsoft.com/office/drawing/2014/main" val="10000"/>
                  </a:ext>
                </a:extLst>
              </a:tr>
              <a:tr h="467360">
                <a:tc>
                  <a:txBody>
                    <a:bodyPr/>
                    <a:lstStyle/>
                    <a:p>
                      <a:pPr algn="ctr"/>
                      <a:r>
                        <a:rPr lang="en-US" sz="1800" b="1" dirty="0">
                          <a:solidFill>
                            <a:schemeClr val="tx1"/>
                          </a:solidFill>
                        </a:rPr>
                        <a:t>R1</a:t>
                      </a: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US" sz="1800" b="1" dirty="0">
                          <a:solidFill>
                            <a:schemeClr val="tx1"/>
                          </a:solidFill>
                        </a:rPr>
                        <a:t>R2</a:t>
                      </a:r>
                    </a:p>
                  </a:txBody>
                  <a:tcPr/>
                </a:tc>
                <a:tc>
                  <a:txBody>
                    <a:bodyPr/>
                    <a:lstStyle/>
                    <a:p>
                      <a:pPr algn="ctr"/>
                      <a:endParaRPr lang="en-US" sz="1800" b="1">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sz="1800" b="1" dirty="0">
                          <a:solidFill>
                            <a:schemeClr val="tx1"/>
                          </a:solidFill>
                        </a:rPr>
                        <a:t>R3</a:t>
                      </a: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endParaRPr lang="en-US" sz="1800" b="1">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tc>
                  <a:txBody>
                    <a:bodyPr/>
                    <a:lstStyle/>
                    <a:p>
                      <a:pPr algn="ctr"/>
                      <a:r>
                        <a:rPr kumimoji="0" lang="el-GR" altLang="zh-TW" sz="1800" b="1" i="0" u="none" strike="noStrike" kern="0" cap="none" spc="0" normalizeH="0" baseline="0" noProof="0" dirty="0">
                          <a:ln>
                            <a:noFill/>
                          </a:ln>
                          <a:solidFill>
                            <a:schemeClr val="tx1"/>
                          </a:solidFill>
                          <a:effectLst/>
                          <a:uLnTx/>
                          <a:uFillTx/>
                          <a:latin typeface="+mn-lt"/>
                          <a:ea typeface="PMingLiU" pitchFamily="18" charset="-120"/>
                          <a:cs typeface="+mn-cs"/>
                        </a:rPr>
                        <a:t>α</a:t>
                      </a:r>
                      <a:endParaRPr lang="en-US" sz="1800" b="1" dirty="0">
                        <a:solidFill>
                          <a:schemeClr val="tx1"/>
                        </a:solidFill>
                      </a:endParaRP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8229600" cy="1143000"/>
          </a:xfrm>
        </p:spPr>
        <p:txBody>
          <a:bodyPr/>
          <a:lstStyle/>
          <a:p>
            <a:r>
              <a:rPr lang="en-US" b="1" dirty="0">
                <a:solidFill>
                  <a:srgbClr val="FFCCFF"/>
                </a:solidFill>
              </a:rPr>
              <a:t>Fourth Normal Form</a:t>
            </a:r>
          </a:p>
        </p:txBody>
      </p:sp>
      <p:sp>
        <p:nvSpPr>
          <p:cNvPr id="373763" name="Rectangle 3"/>
          <p:cNvSpPr>
            <a:spLocks noGrp="1" noChangeArrowheads="1"/>
          </p:cNvSpPr>
          <p:nvPr>
            <p:ph type="body" idx="1"/>
          </p:nvPr>
        </p:nvSpPr>
        <p:spPr>
          <a:xfrm>
            <a:off x="381000" y="1143000"/>
            <a:ext cx="8458200" cy="5257800"/>
          </a:xfrm>
        </p:spPr>
        <p:txBody>
          <a:bodyPr/>
          <a:lstStyle/>
          <a:p>
            <a:pPr>
              <a:lnSpc>
                <a:spcPct val="90000"/>
              </a:lnSpc>
              <a:buNone/>
            </a:pPr>
            <a:r>
              <a:rPr lang="en-US" sz="2400" dirty="0">
                <a:solidFill>
                  <a:schemeClr val="tx1"/>
                </a:solidFill>
                <a:latin typeface="+mj-lt"/>
              </a:rPr>
              <a:t>    A relation R is in 4NF if and only if it satisfies following conditions:</a:t>
            </a:r>
          </a:p>
          <a:p>
            <a:pPr>
              <a:lnSpc>
                <a:spcPct val="90000"/>
              </a:lnSpc>
            </a:pPr>
            <a:r>
              <a:rPr lang="en-US" sz="2400" dirty="0">
                <a:solidFill>
                  <a:schemeClr val="tx1"/>
                </a:solidFill>
                <a:latin typeface="+mj-lt"/>
              </a:rPr>
              <a:t>If R is already in 3NF or in BCNF.</a:t>
            </a:r>
          </a:p>
          <a:p>
            <a:pPr>
              <a:lnSpc>
                <a:spcPct val="90000"/>
              </a:lnSpc>
            </a:pPr>
            <a:r>
              <a:rPr lang="en-US" sz="2400" dirty="0">
                <a:latin typeface="+mj-lt"/>
              </a:rPr>
              <a:t>If it contains no </a:t>
            </a:r>
            <a:r>
              <a:rPr lang="en-US" sz="2400" b="1" i="1" dirty="0">
                <a:latin typeface="+mj-lt"/>
              </a:rPr>
              <a:t>multi valued dependencies.</a:t>
            </a:r>
          </a:p>
          <a:p>
            <a:pPr>
              <a:lnSpc>
                <a:spcPct val="90000"/>
              </a:lnSpc>
            </a:pPr>
            <a:endParaRPr lang="en-US" sz="2400" dirty="0">
              <a:solidFill>
                <a:schemeClr val="tx1"/>
              </a:solidFill>
              <a:latin typeface="+mj-lt"/>
            </a:endParaRPr>
          </a:p>
          <a:p>
            <a:pPr>
              <a:lnSpc>
                <a:spcPct val="90000"/>
              </a:lnSpc>
            </a:pPr>
            <a:endParaRPr lang="en-US" sz="2400" dirty="0">
              <a:solidFill>
                <a:schemeClr val="tx1"/>
              </a:solidFill>
              <a:latin typeface="+mj-lt"/>
            </a:endParaRPr>
          </a:p>
          <a:p>
            <a:pPr>
              <a:lnSpc>
                <a:spcPct val="90000"/>
              </a:lnSpc>
              <a:buNone/>
            </a:pPr>
            <a:r>
              <a:rPr lang="en-US" sz="2400" dirty="0">
                <a:latin typeface="+mj-lt"/>
              </a:rPr>
              <a:t>    MVDs occur when two or more independent multi valued facts about the same attribute occur within the same relation.</a:t>
            </a:r>
          </a:p>
          <a:p>
            <a:pPr>
              <a:lnSpc>
                <a:spcPct val="90000"/>
              </a:lnSpc>
              <a:buNone/>
            </a:pPr>
            <a:endParaRPr lang="en-US" sz="2400" dirty="0">
              <a:latin typeface="+mj-lt"/>
            </a:endParaRPr>
          </a:p>
          <a:p>
            <a:pPr algn="just">
              <a:lnSpc>
                <a:spcPct val="90000"/>
              </a:lnSpc>
              <a:buNone/>
            </a:pPr>
            <a:r>
              <a:rPr lang="en-US" sz="2400" dirty="0">
                <a:solidFill>
                  <a:schemeClr val="tx1"/>
                </a:solidFill>
                <a:latin typeface="+mj-lt"/>
              </a:rPr>
              <a:t>     This means that if in a relation R, having A, B and C attributes, B and C are multi valued represented as A</a:t>
            </a:r>
            <a:r>
              <a:rPr lang="en-US" sz="2400" dirty="0">
                <a:solidFill>
                  <a:schemeClr val="tx1"/>
                </a:solidFill>
                <a:latin typeface="+mj-lt"/>
                <a:sym typeface="Wingdings" pitchFamily="2" charset="2"/>
              </a:rPr>
              <a:t>B and AC, then MVD exists only if B and C are independent of each other.</a:t>
            </a:r>
            <a:endParaRPr lang="en-US" sz="2400" dirty="0">
              <a:solidFill>
                <a:schemeClr val="tx1"/>
              </a:solidFill>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1681" name="Picture 1"/>
          <p:cNvPicPr>
            <a:picLocks noChangeAspect="1" noChangeArrowheads="1"/>
          </p:cNvPicPr>
          <p:nvPr/>
        </p:nvPicPr>
        <p:blipFill>
          <a:blip r:embed="rId2" cstate="print"/>
          <a:srcRect/>
          <a:stretch>
            <a:fillRect/>
          </a:stretch>
        </p:blipFill>
        <p:spPr bwMode="auto">
          <a:xfrm>
            <a:off x="2043113" y="1143000"/>
            <a:ext cx="5057775" cy="4572000"/>
          </a:xfrm>
          <a:prstGeom prst="rect">
            <a:avLst/>
          </a:prstGeom>
          <a:noFill/>
          <a:ln w="9525">
            <a:noFill/>
            <a:miter lim="800000"/>
            <a:headEnd/>
            <a:tailEnd/>
          </a:ln>
          <a:effectLst/>
        </p:spPr>
      </p:pic>
    </p:spTree>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0657" name="Picture 1"/>
          <p:cNvPicPr>
            <a:picLocks noChangeAspect="1" noChangeArrowheads="1"/>
          </p:cNvPicPr>
          <p:nvPr/>
        </p:nvPicPr>
        <p:blipFill>
          <a:blip r:embed="rId2" cstate="print"/>
          <a:srcRect/>
          <a:stretch>
            <a:fillRect/>
          </a:stretch>
        </p:blipFill>
        <p:spPr bwMode="auto">
          <a:xfrm>
            <a:off x="1585913" y="1271588"/>
            <a:ext cx="5972175" cy="4314825"/>
          </a:xfrm>
          <a:prstGeom prst="rect">
            <a:avLst/>
          </a:prstGeom>
          <a:noFill/>
          <a:ln w="9525">
            <a:noFill/>
            <a:miter lim="800000"/>
            <a:headEnd/>
            <a:tailEnd/>
          </a:ln>
          <a:effectLst/>
        </p:spPr>
      </p:pic>
    </p:spTree>
  </p:cSld>
  <p:clrMapOvr>
    <a:masterClrMapping/>
  </p:clrMapOvr>
  <p:transition>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372739" name="Rectangle 3"/>
          <p:cNvSpPr>
            <a:spLocks noGrp="1" noChangeArrowheads="1"/>
          </p:cNvSpPr>
          <p:nvPr>
            <p:ph type="body" idx="1"/>
          </p:nvPr>
        </p:nvSpPr>
        <p:spPr/>
        <p:txBody>
          <a:bodyPr/>
          <a:lstStyle/>
          <a:p>
            <a:r>
              <a:rPr lang="en-US" sz="2200" dirty="0">
                <a:solidFill>
                  <a:schemeClr val="tx1"/>
                </a:solidFill>
                <a:latin typeface="+mj-lt"/>
              </a:rPr>
              <a:t>A relation R is in 5NF (also called Projection-Join Normal form or PJNF) </a:t>
            </a:r>
            <a:r>
              <a:rPr lang="en-US" sz="2200" dirty="0" err="1">
                <a:solidFill>
                  <a:schemeClr val="tx1"/>
                </a:solidFill>
                <a:latin typeface="+mj-lt"/>
              </a:rPr>
              <a:t>iff</a:t>
            </a:r>
            <a:r>
              <a:rPr lang="en-US" sz="2200" dirty="0">
                <a:solidFill>
                  <a:schemeClr val="tx1"/>
                </a:solidFill>
                <a:latin typeface="+mj-lt"/>
              </a:rPr>
              <a:t> every join dependency in the relation R is implied by the candidate keys of the relation R.</a:t>
            </a:r>
          </a:p>
          <a:p>
            <a:endParaRPr lang="en-US" sz="2200" dirty="0">
              <a:latin typeface="+mj-lt"/>
            </a:endParaRPr>
          </a:p>
          <a:p>
            <a:r>
              <a:rPr lang="en-US" sz="2200" dirty="0">
                <a:solidFill>
                  <a:schemeClr val="tx1"/>
                </a:solidFill>
                <a:latin typeface="+mj-lt"/>
              </a:rPr>
              <a:t>A relation decomposed into two relations must have lossless join property, which ensures that no spurious </a:t>
            </a:r>
            <a:r>
              <a:rPr lang="en-US" sz="2200" dirty="0" err="1">
                <a:solidFill>
                  <a:schemeClr val="tx1"/>
                </a:solidFill>
                <a:latin typeface="+mj-lt"/>
              </a:rPr>
              <a:t>tuples</a:t>
            </a:r>
            <a:r>
              <a:rPr lang="en-US" sz="2200" dirty="0">
                <a:solidFill>
                  <a:schemeClr val="tx1"/>
                </a:solidFill>
                <a:latin typeface="+mj-lt"/>
              </a:rPr>
              <a:t> are generated when relations are reunited using a natural join.</a:t>
            </a:r>
          </a:p>
          <a:p>
            <a:endParaRPr lang="en-US" sz="2200" dirty="0">
              <a:latin typeface="+mj-lt"/>
            </a:endParaRPr>
          </a:p>
          <a:p>
            <a:r>
              <a:rPr lang="en-US" sz="2200" dirty="0">
                <a:solidFill>
                  <a:schemeClr val="tx1"/>
                </a:solidFill>
                <a:latin typeface="+mj-lt"/>
              </a:rPr>
              <a:t>There are requirements to decompose a relation into more than two relations. Such cases are managed by join dependency and 5NF.</a:t>
            </a:r>
          </a:p>
          <a:p>
            <a:endParaRPr lang="en-US" sz="2200" dirty="0">
              <a:latin typeface="+mj-lt"/>
            </a:endParaRPr>
          </a:p>
          <a:p>
            <a:r>
              <a:rPr lang="en-US" sz="2200" dirty="0">
                <a:latin typeface="+mj-lt"/>
              </a:rPr>
              <a:t>Implies that relations that have been decomposed in previous NF can be recombined via natural joins to recreate the original relation.</a:t>
            </a:r>
          </a:p>
          <a:p>
            <a:pPr>
              <a:buNone/>
            </a:pPr>
            <a:endParaRPr lang="en-US" sz="2200" dirty="0">
              <a:solidFill>
                <a:schemeClr val="tx1"/>
              </a:solidFill>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ChangeArrowheads="1"/>
          </p:cNvSpPr>
          <p:nvPr/>
        </p:nvSpPr>
        <p:spPr bwMode="auto">
          <a:xfrm>
            <a:off x="381000" y="1219200"/>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eorgia" pitchFamily="18" charset="0"/>
              </a:rPr>
              <a:t>Consider the different case where, if an agent is an agent for a company and that company makes a product, then he always sells that product for the company. Under these circumstances</a:t>
            </a:r>
            <a:r>
              <a:rPr kumimoji="0" lang="en-US" b="0" i="0" u="none" strike="noStrike" cap="none" normalizeH="0" baseline="0" dirty="0">
                <a:ln>
                  <a:noFill/>
                </a:ln>
                <a:effectLst/>
                <a:latin typeface="Georgia" pitchFamily="18" charset="0"/>
              </a:rPr>
              <a:t>, the 'agent company product' table is as shown below</a:t>
            </a:r>
            <a:r>
              <a:rPr kumimoji="0" lang="en-US" sz="1200" b="0" i="0" u="none" strike="noStrike" cap="none" normalizeH="0" baseline="0" dirty="0">
                <a:ln>
                  <a:noFill/>
                </a:ln>
                <a:effectLst/>
                <a:latin typeface="Georgia" pitchFamily="18" charset="0"/>
              </a:rPr>
              <a:t> .</a:t>
            </a:r>
            <a:r>
              <a:rPr kumimoji="0" lang="en-US" b="0" i="0" u="none" strike="noStrike" cap="none" normalizeH="0" dirty="0">
                <a:ln>
                  <a:noFill/>
                </a:ln>
                <a:effectLst/>
                <a:latin typeface="Georgia" pitchFamily="18" charset="0"/>
              </a:rPr>
              <a:t> This relation contains following dependencies.</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a:latin typeface="Georgia" pitchFamily="18" charset="0"/>
              </a:rPr>
              <a:t>Agent</a:t>
            </a:r>
            <a:r>
              <a:rPr lang="en-US" dirty="0">
                <a:latin typeface="Georgia" pitchFamily="18" charset="0"/>
              </a:rPr>
              <a:t> </a:t>
            </a:r>
            <a:r>
              <a:rPr lang="en-US" dirty="0">
                <a:latin typeface="Georgia" pitchFamily="18" charset="0"/>
                <a:sym typeface="Wingdings" pitchFamily="2" charset="2"/>
              </a:rPr>
              <a:t> Company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Georgia" pitchFamily="18" charset="0"/>
                <a:sym typeface="Wingdings" pitchFamily="2" charset="2"/>
              </a:rPr>
              <a:t>Agent  </a:t>
            </a:r>
            <a:r>
              <a:rPr lang="en-US" dirty="0" err="1">
                <a:latin typeface="Georgia" pitchFamily="18" charset="0"/>
                <a:sym typeface="Wingdings" pitchFamily="2" charset="2"/>
              </a:rPr>
              <a:t>P</a:t>
            </a:r>
            <a:r>
              <a:rPr kumimoji="0" lang="en-US" b="0" i="0" u="none" strike="noStrike" cap="none" normalizeH="0" baseline="0" dirty="0" err="1">
                <a:ln>
                  <a:noFill/>
                </a:ln>
                <a:effectLst/>
                <a:latin typeface="Georgia" pitchFamily="18" charset="0"/>
                <a:sym typeface="Wingdings" pitchFamily="2" charset="2"/>
              </a:rPr>
              <a:t>roduct_Name</a:t>
            </a:r>
            <a:endParaRPr kumimoji="0" lang="en-US" b="0" i="0" u="none" strike="noStrike" cap="none" normalizeH="0" baseline="0" dirty="0">
              <a:ln>
                <a:noFill/>
              </a:ln>
              <a:effectLst/>
              <a:latin typeface="Georgia" pitchFamily="18" charset="0"/>
              <a:sym typeface="Wingdings" pitchFamily="2" charset="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dirty="0">
                <a:latin typeface="Georgia" pitchFamily="18" charset="0"/>
                <a:sym typeface="Wingdings" pitchFamily="2" charset="2"/>
              </a:rPr>
              <a:t>Company</a:t>
            </a:r>
            <a:r>
              <a:rPr lang="en-US" dirty="0" err="1">
                <a:latin typeface="Georgia" pitchFamily="18" charset="0"/>
                <a:sym typeface="Wingdings" pitchFamily="2" charset="2"/>
              </a:rPr>
              <a:t>Product_Name</a:t>
            </a:r>
            <a:endParaRPr kumimoji="0" lang="en-US" sz="1600" b="0" i="0" u="none" strike="noStrike" cap="none" normalizeH="0" baseline="0" dirty="0">
              <a:ln>
                <a:noFill/>
              </a:ln>
              <a:effectLst/>
              <a:latin typeface="Georgia" pitchFamily="18" charset="0"/>
            </a:endParaRPr>
          </a:p>
        </p:txBody>
      </p:sp>
      <p:pic>
        <p:nvPicPr>
          <p:cNvPr id="156676" name="Picture 4" descr="agent_company_product_table">
            <a:hlinkClick r:id="rId2" tooltip="agent_company_product_table"/>
          </p:cNvPr>
          <p:cNvPicPr>
            <a:picLocks noChangeAspect="1" noChangeArrowheads="1"/>
          </p:cNvPicPr>
          <p:nvPr/>
        </p:nvPicPr>
        <p:blipFill>
          <a:blip r:embed="rId3" cstate="print"/>
          <a:srcRect/>
          <a:stretch>
            <a:fillRect/>
          </a:stretch>
        </p:blipFill>
        <p:spPr bwMode="auto">
          <a:xfrm>
            <a:off x="1676400" y="3429000"/>
            <a:ext cx="6817895" cy="2590800"/>
          </a:xfrm>
          <a:prstGeom prst="rect">
            <a:avLst/>
          </a:prstGeom>
          <a:noFill/>
        </p:spPr>
      </p:pic>
      <p:sp>
        <p:nvSpPr>
          <p:cNvPr id="7"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5" name="Rectangle 4"/>
          <p:cNvSpPr/>
          <p:nvPr/>
        </p:nvSpPr>
        <p:spPr>
          <a:xfrm>
            <a:off x="457200" y="990600"/>
            <a:ext cx="8153400" cy="3139321"/>
          </a:xfrm>
          <a:prstGeom prst="rect">
            <a:avLst/>
          </a:prstGeom>
        </p:spPr>
        <p:txBody>
          <a:bodyPr wrap="square">
            <a:spAutoFit/>
          </a:bodyPr>
          <a:lstStyle/>
          <a:p>
            <a:pPr algn="just"/>
            <a:r>
              <a:rPr lang="en-US" dirty="0">
                <a:latin typeface="+mj-lt"/>
              </a:rPr>
              <a:t>The table is necessary in order to show all the information required. </a:t>
            </a:r>
            <a:r>
              <a:rPr lang="en-US" dirty="0" err="1">
                <a:latin typeface="+mj-lt"/>
              </a:rPr>
              <a:t>Suneet</a:t>
            </a:r>
            <a:r>
              <a:rPr lang="en-US" dirty="0">
                <a:latin typeface="+mj-lt"/>
              </a:rPr>
              <a:t>, for example, sells ABC's Nuts and Screws, but not ABC's Bolts. Raj is not an agent for CDE and does not sell ABC's Nuts or Screws. The table is in 4NF because it contains no multi-valued dependency. It does, however, contain an element of redundancy in that it records the fact that </a:t>
            </a:r>
            <a:r>
              <a:rPr lang="en-US" dirty="0" err="1">
                <a:latin typeface="+mj-lt"/>
              </a:rPr>
              <a:t>Suneet</a:t>
            </a:r>
            <a:r>
              <a:rPr lang="en-US" dirty="0">
                <a:latin typeface="+mj-lt"/>
              </a:rPr>
              <a:t> is an agent for ABC twice. Suppose that the table is decomposed into its two projections, PI and P2.</a:t>
            </a:r>
          </a:p>
          <a:p>
            <a:pPr algn="just"/>
            <a:endParaRPr lang="en-US" dirty="0">
              <a:latin typeface="+mj-lt"/>
            </a:endParaRPr>
          </a:p>
          <a:p>
            <a:pPr algn="just"/>
            <a:r>
              <a:rPr lang="en-US" dirty="0">
                <a:latin typeface="+mj-lt"/>
              </a:rPr>
              <a:t>The redundancy has been eliminated, but the information about which companies make which products and which of these products they supply to which agents has been lost. The natural join of these two projections will result in some spurious </a:t>
            </a:r>
            <a:r>
              <a:rPr lang="en-US" dirty="0" err="1">
                <a:latin typeface="+mj-lt"/>
              </a:rPr>
              <a:t>tuples</a:t>
            </a:r>
            <a:r>
              <a:rPr lang="en-US" dirty="0">
                <a:latin typeface="+mj-lt"/>
              </a:rPr>
              <a:t> (additional </a:t>
            </a:r>
            <a:r>
              <a:rPr lang="en-US" dirty="0" err="1">
                <a:latin typeface="+mj-lt"/>
              </a:rPr>
              <a:t>tuples</a:t>
            </a:r>
            <a:r>
              <a:rPr lang="en-US" dirty="0">
                <a:latin typeface="+mj-lt"/>
              </a:rPr>
              <a:t> which were not present in the original relation).</a:t>
            </a:r>
          </a:p>
        </p:txBody>
      </p:sp>
      <p:pic>
        <p:nvPicPr>
          <p:cNvPr id="160770" name="Picture 2" descr="http://ecomputernotes.com/images/Decomposed%20AGENT_COMPANY_PRODUCT.jpg"/>
          <p:cNvPicPr>
            <a:picLocks noChangeAspect="1" noChangeArrowheads="1"/>
          </p:cNvPicPr>
          <p:nvPr/>
        </p:nvPicPr>
        <p:blipFill>
          <a:blip r:embed="rId2" cstate="print"/>
          <a:srcRect/>
          <a:stretch>
            <a:fillRect/>
          </a:stretch>
        </p:blipFill>
        <p:spPr bwMode="auto">
          <a:xfrm>
            <a:off x="762000" y="4267200"/>
            <a:ext cx="7984378" cy="2123846"/>
          </a:xfrm>
          <a:prstGeom prst="rect">
            <a:avLst/>
          </a:prstGeo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F3DE0903-92B3-48CA-8B38-767FA114AEFD}" type="slidenum">
              <a:rPr lang="en-US"/>
              <a:pPr/>
              <a:t>6</a:t>
            </a:fld>
            <a:endParaRPr lang="en-US"/>
          </a:p>
        </p:txBody>
      </p:sp>
      <p:sp>
        <p:nvSpPr>
          <p:cNvPr id="739330" name="Rectangle 2"/>
          <p:cNvSpPr>
            <a:spLocks noGrp="1" noChangeArrowheads="1"/>
          </p:cNvSpPr>
          <p:nvPr>
            <p:ph type="title"/>
          </p:nvPr>
        </p:nvSpPr>
        <p:spPr>
          <a:xfrm>
            <a:off x="838200" y="0"/>
            <a:ext cx="7772400" cy="836613"/>
          </a:xfrm>
          <a:noFill/>
          <a:ln/>
        </p:spPr>
        <p:txBody>
          <a:bodyPr lIns="92075" tIns="46038" rIns="92075" bIns="46038" anchor="ctr"/>
          <a:lstStyle/>
          <a:p>
            <a:r>
              <a:rPr lang="en-US" b="1" dirty="0">
                <a:solidFill>
                  <a:srgbClr val="FFFF00"/>
                </a:solidFill>
              </a:rPr>
              <a:t>FD Sets</a:t>
            </a:r>
          </a:p>
        </p:txBody>
      </p:sp>
      <p:sp>
        <p:nvSpPr>
          <p:cNvPr id="739331" name="Rectangle 3"/>
          <p:cNvSpPr>
            <a:spLocks noGrp="1" noChangeArrowheads="1"/>
          </p:cNvSpPr>
          <p:nvPr>
            <p:ph type="body" idx="1"/>
          </p:nvPr>
        </p:nvSpPr>
        <p:spPr>
          <a:xfrm>
            <a:off x="477838" y="1447800"/>
            <a:ext cx="7872412" cy="4889500"/>
          </a:xfrm>
          <a:noFill/>
          <a:ln/>
        </p:spPr>
        <p:txBody>
          <a:bodyPr lIns="92075" tIns="46038" rIns="92075" bIns="46038"/>
          <a:lstStyle/>
          <a:p>
            <a:r>
              <a:rPr lang="en-US" sz="2800">
                <a:latin typeface="Times New Roman" pitchFamily="18" charset="0"/>
              </a:rPr>
              <a:t>A set of FDs on a relation: e.g., R(A,B,C), {A</a:t>
            </a:r>
            <a:r>
              <a:rPr lang="en-US" sz="2800">
                <a:latin typeface="Times New Roman" pitchFamily="18" charset="0"/>
                <a:sym typeface="Wingdings" pitchFamily="2" charset="2"/>
              </a:rPr>
              <a:t>B, BC, AC, ABA</a:t>
            </a:r>
            <a:r>
              <a:rPr lang="en-US" sz="2800">
                <a:latin typeface="Times New Roman" pitchFamily="18" charset="0"/>
              </a:rPr>
              <a:t>}</a:t>
            </a:r>
          </a:p>
          <a:p>
            <a:r>
              <a:rPr lang="en-US" sz="2800">
                <a:latin typeface="Times New Roman" pitchFamily="18" charset="0"/>
                <a:sym typeface="Wingdings" pitchFamily="2" charset="2"/>
              </a:rPr>
              <a:t>Some dependencies can be derived</a:t>
            </a:r>
          </a:p>
          <a:p>
            <a:pPr lvl="1"/>
            <a:r>
              <a:rPr lang="en-US" sz="2400">
                <a:latin typeface="Times New Roman" pitchFamily="18" charset="0"/>
                <a:sym typeface="Wingdings" pitchFamily="2" charset="2"/>
              </a:rPr>
              <a:t>e.g., AC can be derived from </a:t>
            </a:r>
            <a:r>
              <a:rPr lang="en-US" sz="2400">
                <a:latin typeface="Times New Roman" pitchFamily="18" charset="0"/>
              </a:rPr>
              <a:t>{A</a:t>
            </a:r>
            <a:r>
              <a:rPr lang="en-US" sz="2400">
                <a:latin typeface="Times New Roman" pitchFamily="18" charset="0"/>
                <a:sym typeface="Wingdings" pitchFamily="2" charset="2"/>
              </a:rPr>
              <a:t>B, BC</a:t>
            </a:r>
            <a:r>
              <a:rPr lang="en-US" sz="2400">
                <a:latin typeface="Times New Roman" pitchFamily="18" charset="0"/>
              </a:rPr>
              <a:t>}. </a:t>
            </a:r>
          </a:p>
          <a:p>
            <a:r>
              <a:rPr lang="en-US" sz="2800">
                <a:latin typeface="Times New Roman" pitchFamily="18" charset="0"/>
              </a:rPr>
              <a:t>Some dependencies are trivial </a:t>
            </a:r>
          </a:p>
          <a:p>
            <a:pPr lvl="1"/>
            <a:r>
              <a:rPr lang="en-US" sz="2400">
                <a:latin typeface="Times New Roman" pitchFamily="18" charset="0"/>
              </a:rPr>
              <a:t>e.g., AB</a:t>
            </a:r>
            <a:r>
              <a:rPr lang="en-US" sz="2400">
                <a:latin typeface="Times New Roman" pitchFamily="18" charset="0"/>
                <a:sym typeface="Wingdings" pitchFamily="2" charset="2"/>
              </a:rPr>
              <a:t>A is “trivial.”</a:t>
            </a:r>
            <a:endParaRPr lang="en-US" sz="2400">
              <a:latin typeface="Times New Roman" pitchFamily="18"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161793" name="Rectangle 1"/>
          <p:cNvSpPr>
            <a:spLocks noChangeArrowheads="1"/>
          </p:cNvSpPr>
          <p:nvPr/>
        </p:nvSpPr>
        <p:spPr bwMode="auto">
          <a:xfrm>
            <a:off x="457200" y="1219200"/>
            <a:ext cx="8153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Georgia" pitchFamily="18" charset="0"/>
              </a:rPr>
              <a:t>This table can be decomposed into its three projections without loss of information as demonstrated belo</a:t>
            </a:r>
            <a:r>
              <a:rPr lang="en-US" sz="2000" baseline="0" dirty="0">
                <a:latin typeface="Georgia" pitchFamily="18" charset="0"/>
              </a:rPr>
              <a:t>w</a:t>
            </a:r>
            <a:r>
              <a:rPr lang="en-US" sz="2000" dirty="0">
                <a:latin typeface="Georgia"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eorgia"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Georgia" pitchFamily="18" charset="0"/>
              </a:rPr>
              <a:t>If we take the natural join of these relations then we get the original relation back. So this is the correct decomposition.</a:t>
            </a:r>
            <a:endParaRPr kumimoji="0" lang="en-US" b="0" i="0" u="none" strike="noStrike" cap="none" normalizeH="0" baseline="0" dirty="0">
              <a:ln>
                <a:noFill/>
              </a:ln>
              <a:solidFill>
                <a:schemeClr val="tx1"/>
              </a:solidFill>
              <a:effectLst/>
              <a:latin typeface="Georgia" pitchFamily="18" charset="0"/>
            </a:endParaRPr>
          </a:p>
        </p:txBody>
      </p:sp>
      <p:pic>
        <p:nvPicPr>
          <p:cNvPr id="161794" name="Picture 2" descr="decompose into three projection">
            <a:hlinkClick r:id="rId2" tooltip="decompose into three projection"/>
          </p:cNvPr>
          <p:cNvPicPr>
            <a:picLocks noChangeAspect="1" noChangeArrowheads="1"/>
          </p:cNvPicPr>
          <p:nvPr/>
        </p:nvPicPr>
        <p:blipFill>
          <a:blip r:embed="rId3" cstate="print"/>
          <a:srcRect/>
          <a:stretch>
            <a:fillRect/>
          </a:stretch>
        </p:blipFill>
        <p:spPr bwMode="auto">
          <a:xfrm>
            <a:off x="228600" y="3581400"/>
            <a:ext cx="8472237" cy="1981200"/>
          </a:xfrm>
          <a:prstGeom prst="rect">
            <a:avLst/>
          </a:prstGeo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sz="4400" b="1" i="1" dirty="0">
                <a:latin typeface="+mj-lt"/>
              </a:rPr>
              <a:t>PL/SQL Programming</a:t>
            </a:r>
          </a:p>
        </p:txBody>
      </p:sp>
    </p:spTree>
    <p:extLst>
      <p:ext uri="{BB962C8B-B14F-4D97-AF65-F5344CB8AC3E}">
        <p14:creationId xmlns:p14="http://schemas.microsoft.com/office/powerpoint/2010/main" val="351365033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1E4524-A72B-4491-94F3-72F28CB19CD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400386" name="Rectangle 2">
            <a:extLst>
              <a:ext uri="{FF2B5EF4-FFF2-40B4-BE49-F238E27FC236}">
                <a16:creationId xmlns:a16="http://schemas.microsoft.com/office/drawing/2014/main" id="{F7DB8571-8008-4EF8-BE05-C7AF4917E0BB}"/>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400387" name="Rectangle 3">
            <a:extLst>
              <a:ext uri="{FF2B5EF4-FFF2-40B4-BE49-F238E27FC236}">
                <a16:creationId xmlns:a16="http://schemas.microsoft.com/office/drawing/2014/main" id="{2C6F484D-D193-41E8-B973-535D296DF35F}"/>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defRPr/>
            </a:pPr>
            <a:r>
              <a:rPr lang="en-US" sz="3000">
                <a:effectLst/>
              </a:rPr>
              <a:t>PL/SQL is Oracle's </a:t>
            </a:r>
            <a:r>
              <a:rPr lang="en-US" sz="3000" i="1">
                <a:effectLst/>
              </a:rPr>
              <a:t>procedural</a:t>
            </a:r>
            <a:r>
              <a:rPr lang="en-US" sz="3000">
                <a:effectLst/>
              </a:rPr>
              <a:t> language extension to SQL, the non-procedural relational database language.</a:t>
            </a:r>
            <a:r>
              <a:rPr lang="en-US" sz="3000"/>
              <a:t> </a:t>
            </a:r>
          </a:p>
          <a:p>
            <a:pPr marL="882650" indent="-533400" algn="l" eaLnBrk="1" hangingPunct="1">
              <a:lnSpc>
                <a:spcPct val="90000"/>
              </a:lnSpc>
              <a:defRPr/>
            </a:pPr>
            <a:endParaRPr lang="en-US" sz="3000"/>
          </a:p>
          <a:p>
            <a:pPr marL="882650" indent="-533400" algn="l" eaLnBrk="1" hangingPunct="1">
              <a:lnSpc>
                <a:spcPct val="90000"/>
              </a:lnSpc>
              <a:buFontTx/>
              <a:buChar char="•"/>
              <a:defRPr/>
            </a:pPr>
            <a:r>
              <a:rPr lang="en-US" sz="3000"/>
              <a:t>With PL/SQL, you can use SQL statements to manipulate ORACLE data and the </a:t>
            </a:r>
            <a:r>
              <a:rPr lang="en-US" sz="3000" i="1"/>
              <a:t>flow </a:t>
            </a:r>
            <a:r>
              <a:rPr lang="en-US" sz="3000"/>
              <a:t>of control statements to process the data. Moreover, you can declare constants and variables, define subprograms (procedures and functions), and trap runtime errors. Thus, PL/SQL combines the data manipulating power of SQL with the data processing power of procedural languages. </a:t>
            </a:r>
          </a:p>
          <a:p>
            <a:pPr marL="882650" indent="-533400" algn="l" eaLnBrk="1" hangingPunct="1">
              <a:lnSpc>
                <a:spcPct val="90000"/>
              </a:lnSpc>
              <a:buFontTx/>
              <a:buChar char="•"/>
              <a:defRPr/>
            </a:pPr>
            <a:endParaRPr lang="en-US" sz="3000"/>
          </a:p>
          <a:p>
            <a:pPr marL="882650" indent="-533400" algn="l" eaLnBrk="1" hangingPunct="1">
              <a:lnSpc>
                <a:spcPct val="90000"/>
              </a:lnSpc>
              <a:buFontTx/>
              <a:buChar char="•"/>
              <a:defRPr/>
            </a:pPr>
            <a:endParaRPr lang="en-US" sz="2800">
              <a:effectLst/>
              <a:ea typeface="Arial Unicode MS" pitchFamily="34" charset="-128"/>
              <a:cs typeface="Arial Unicode MS"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4CCF4A-9C34-4662-A377-F025EFE56747}"/>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2498" name="Rectangle 2">
            <a:extLst>
              <a:ext uri="{FF2B5EF4-FFF2-40B4-BE49-F238E27FC236}">
                <a16:creationId xmlns:a16="http://schemas.microsoft.com/office/drawing/2014/main" id="{F002BEBF-BFE7-4C8A-9EF9-4B91123EA5A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5364" name="Rectangle 3">
            <a:extLst>
              <a:ext uri="{FF2B5EF4-FFF2-40B4-BE49-F238E27FC236}">
                <a16:creationId xmlns:a16="http://schemas.microsoft.com/office/drawing/2014/main" id="{3CD6AC0C-AC91-44A4-89D2-A4D985F05626}"/>
              </a:ext>
            </a:extLst>
          </p:cNvPr>
          <p:cNvSpPr>
            <a:spLocks noGrp="1" noChangeArrowheads="1"/>
          </p:cNvSpPr>
          <p:nvPr>
            <p:ph type="subTitle" idx="1"/>
          </p:nvPr>
        </p:nvSpPr>
        <p:spPr>
          <a:xfrm>
            <a:off x="0" y="914400"/>
            <a:ext cx="9144000" cy="5181600"/>
          </a:xfrm>
        </p:spPr>
        <p:txBody>
          <a:bodyPr/>
          <a:lstStyle/>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Many Oracle applications are built using client-server architecture. The Oracle database resides on the server. </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The program that makes requests against this database resides on the client machine.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This program can be written in C, Java, or PL/SQL.</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While PL/SQL is just like any other programming language, it has syntax and rules that determine how programming statements work together. It is important for you to realize that PL/SQL is not a stand-alone programming language.</a:t>
            </a: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PL/SQL is a part of the Oracle RDBMS, and it can reside in two environments, the client and the server.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7E9416-B9C7-4F7E-BB51-39695D0A48C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6834" name="Rectangle 1026">
            <a:extLst>
              <a:ext uri="{FF2B5EF4-FFF2-40B4-BE49-F238E27FC236}">
                <a16:creationId xmlns:a16="http://schemas.microsoft.com/office/drawing/2014/main" id="{5736E2CB-1F2F-49FC-9D9A-2CE001D4DC2D}"/>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16388" name="Rectangle 1027">
            <a:extLst>
              <a:ext uri="{FF2B5EF4-FFF2-40B4-BE49-F238E27FC236}">
                <a16:creationId xmlns:a16="http://schemas.microsoft.com/office/drawing/2014/main" id="{F26C4149-8E92-4ADB-B26D-46051D67428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pPr>
            <a:endParaRPr lang="en-US" altLang="en-US" sz="2800">
              <a:effectLst/>
              <a:ea typeface="Arial Unicode MS" panose="020B0604020202020204" pitchFamily="34" charset="-128"/>
              <a:cs typeface="Arial Unicode MS" panose="020B0604020202020204" pitchFamily="34" charset="-128"/>
            </a:endParaRPr>
          </a:p>
          <a:p>
            <a:pPr marL="882650" indent="-533400" algn="l" eaLnBrk="1" hangingPunct="1">
              <a:lnSpc>
                <a:spcPct val="90000"/>
              </a:lnSpc>
              <a:buFontTx/>
              <a:buChar char="•"/>
            </a:pPr>
            <a:r>
              <a:rPr lang="en-US" altLang="en-US" sz="2800">
                <a:effectLst/>
                <a:ea typeface="Arial Unicode MS" panose="020B0604020202020204" pitchFamily="34" charset="-128"/>
                <a:cs typeface="Arial Unicode MS" panose="020B0604020202020204" pitchFamily="34" charset="-128"/>
              </a:rPr>
              <a:t>As a result, it is very easy to move PL/SQL modules between server-side and client-side applications.</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When the PL/SQL engine is located on the server, the whole PL/SQL block is passed to the PL/SQL engine on the Oracle server.</a:t>
            </a:r>
          </a:p>
          <a:p>
            <a:pPr marL="882650" indent="-533400" algn="l" eaLnBrk="1" hangingPunct="1">
              <a:lnSpc>
                <a:spcPct val="90000"/>
              </a:lnSpc>
              <a:buFontTx/>
              <a:buChar char="•"/>
            </a:pPr>
            <a:r>
              <a:rPr lang="en-US" altLang="en-US" sz="2800">
                <a:effectLst/>
                <a:latin typeface="StoneSerif" charset="0"/>
                <a:ea typeface="Arial Unicode MS" panose="020B0604020202020204" pitchFamily="34" charset="-128"/>
                <a:cs typeface="Arial Unicode MS" panose="020B0604020202020204" pitchFamily="34" charset="-128"/>
              </a:rPr>
              <a:t>The PL/SQL engine processes the block according to the Figure 2.1.</a:t>
            </a:r>
          </a:p>
          <a:p>
            <a:pPr marL="882650" indent="-533400" algn="l" eaLnBrk="1" hangingPunct="1">
              <a:lnSpc>
                <a:spcPct val="90000"/>
              </a:lnSpc>
              <a:buFontTx/>
              <a:buChar char="•"/>
            </a:pPr>
            <a:endParaRPr lang="en-US" altLang="en-US" sz="2800">
              <a:effectLst/>
              <a:latin typeface="StoneSerif"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D96EB22-501B-45BE-9A9C-517870957BC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5810" name="Rectangle 2">
            <a:extLst>
              <a:ext uri="{FF2B5EF4-FFF2-40B4-BE49-F238E27FC236}">
                <a16:creationId xmlns:a16="http://schemas.microsoft.com/office/drawing/2014/main" id="{4BEC0A74-0BF2-474F-B5D4-F323EDC067CE}"/>
              </a:ext>
            </a:extLst>
          </p:cNvPr>
          <p:cNvSpPr>
            <a:spLocks noGrp="1" noChangeArrowheads="1"/>
          </p:cNvSpPr>
          <p:nvPr>
            <p:ph type="ctrTitle"/>
          </p:nvPr>
        </p:nvSpPr>
        <p:spPr>
          <a:xfrm>
            <a:off x="838200" y="0"/>
            <a:ext cx="8001000" cy="838200"/>
          </a:xfrm>
        </p:spPr>
        <p:txBody>
          <a:bodyPr/>
          <a:lstStyle/>
          <a:p>
            <a:pPr eaLnBrk="1" hangingPunct="1">
              <a:defRPr/>
            </a:pPr>
            <a:endParaRPr lang="en-US" sz="3200" b="1" u="sng">
              <a:ea typeface="Arial Unicode MS" pitchFamily="34" charset="-128"/>
              <a:cs typeface="Arial Unicode MS" pitchFamily="34" charset="-128"/>
            </a:endParaRPr>
          </a:p>
        </p:txBody>
      </p:sp>
      <p:sp>
        <p:nvSpPr>
          <p:cNvPr id="375812" name="Rectangle 4">
            <a:extLst>
              <a:ext uri="{FF2B5EF4-FFF2-40B4-BE49-F238E27FC236}">
                <a16:creationId xmlns:a16="http://schemas.microsoft.com/office/drawing/2014/main" id="{CD2A2AD2-5B1A-4812-B6DC-DA254B09DDB1}"/>
              </a:ext>
            </a:extLst>
          </p:cNvPr>
          <p:cNvSpPr>
            <a:spLocks noGrp="1" noChangeArrowheads="1"/>
          </p:cNvSpPr>
          <p:nvPr>
            <p:ph type="subTitle" idx="1"/>
          </p:nvPr>
        </p:nvSpPr>
        <p:spPr/>
        <p:txBody>
          <a:bodyPr/>
          <a:lstStyle/>
          <a:p>
            <a:pPr eaLnBrk="1" hangingPunct="1">
              <a:defRPr/>
            </a:pPr>
            <a:endParaRPr lang="en-US"/>
          </a:p>
        </p:txBody>
      </p:sp>
      <p:pic>
        <p:nvPicPr>
          <p:cNvPr id="17413" name="Picture 5">
            <a:extLst>
              <a:ext uri="{FF2B5EF4-FFF2-40B4-BE49-F238E27FC236}">
                <a16:creationId xmlns:a16="http://schemas.microsoft.com/office/drawing/2014/main" id="{95E02A5B-8E7D-49BB-A1A1-94FF78378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92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604A5E-EDB5-44FF-A750-E12B7D315CE3}"/>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4786" name="Rectangle 2">
            <a:extLst>
              <a:ext uri="{FF2B5EF4-FFF2-40B4-BE49-F238E27FC236}">
                <a16:creationId xmlns:a16="http://schemas.microsoft.com/office/drawing/2014/main" id="{B7767A2D-E3CD-422B-A801-10D181CFF06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a:t>
            </a:r>
          </a:p>
        </p:txBody>
      </p:sp>
      <p:sp>
        <p:nvSpPr>
          <p:cNvPr id="374787" name="Rectangle 3">
            <a:extLst>
              <a:ext uri="{FF2B5EF4-FFF2-40B4-BE49-F238E27FC236}">
                <a16:creationId xmlns:a16="http://schemas.microsoft.com/office/drawing/2014/main" id="{1AB5BB6F-6621-4C3D-8B3E-0A5495F7BC9B}"/>
              </a:ext>
            </a:extLst>
          </p:cNvPr>
          <p:cNvSpPr>
            <a:spLocks noGrp="1" noChangeArrowheads="1"/>
          </p:cNvSpPr>
          <p:nvPr>
            <p:ph type="subTitle" idx="1"/>
          </p:nvPr>
        </p:nvSpPr>
        <p:spPr>
          <a:xfrm>
            <a:off x="304800" y="914400"/>
            <a:ext cx="8839200" cy="5181600"/>
          </a:xfrm>
        </p:spPr>
        <p:txBody>
          <a:bodyPr/>
          <a:lstStyle/>
          <a:p>
            <a:pPr marL="882650" indent="-533400" algn="l" eaLnBrk="1" hangingPunct="1">
              <a:lnSpc>
                <a:spcPct val="90000"/>
              </a:lnSpc>
              <a:buFontTx/>
              <a:buChar char="•"/>
              <a:defRPr/>
            </a:pPr>
            <a:endParaRPr lang="en-US" sz="2800">
              <a:effectLst/>
              <a:latin typeface="StoneSerif" charset="0"/>
              <a:ea typeface="Arial Unicode MS" pitchFamily="34" charset="-128"/>
              <a:cs typeface="Arial Unicode MS" pitchFamily="34" charset="-128"/>
            </a:endParaRP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When the PL/SQL engine is located on the client, as it is in the Oracle Developer Tools, the PL/SQL processing is done on the client side.</a:t>
            </a:r>
          </a:p>
          <a:p>
            <a:pPr marL="882650" indent="-533400" algn="l" eaLnBrk="1" hangingPunct="1">
              <a:lnSpc>
                <a:spcPct val="90000"/>
              </a:lnSpc>
              <a:buFontTx/>
              <a:buChar char="•"/>
              <a:defRPr/>
            </a:pPr>
            <a:r>
              <a:rPr lang="en-US" sz="2800">
                <a:effectLst/>
                <a:latin typeface="StoneSerif" charset="0"/>
                <a:ea typeface="Arial Unicode MS" pitchFamily="34" charset="-128"/>
                <a:cs typeface="Arial Unicode MS" pitchFamily="34" charset="-128"/>
              </a:rPr>
              <a:t> All SQL statements that are embedded within the PL/SQL block are sent to the Oracle server for further processing. When PL/SQL block contains no SQL statement, the entire block is executed on the client side.</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192CB7-A35A-4F2B-A10F-A566EA182832}"/>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99362" name="Rectangle 2">
            <a:extLst>
              <a:ext uri="{FF2B5EF4-FFF2-40B4-BE49-F238E27FC236}">
                <a16:creationId xmlns:a16="http://schemas.microsoft.com/office/drawing/2014/main" id="{620A08D2-2462-4023-8431-023901FD2851}"/>
              </a:ext>
            </a:extLst>
          </p:cNvPr>
          <p:cNvSpPr>
            <a:spLocks noGrp="1" noChangeArrowheads="1"/>
          </p:cNvSpPr>
          <p:nvPr>
            <p:ph type="ctrTitle"/>
          </p:nvPr>
        </p:nvSpPr>
        <p:spPr>
          <a:xfrm>
            <a:off x="381000" y="0"/>
            <a:ext cx="8458200" cy="838200"/>
          </a:xfrm>
        </p:spPr>
        <p:txBody>
          <a:bodyPr/>
          <a:lstStyle/>
          <a:p>
            <a:pPr algn="l" eaLnBrk="1" hangingPunct="1">
              <a:defRPr/>
            </a:pPr>
            <a:r>
              <a:rPr lang="en-US" sz="3200" b="1" u="sng">
                <a:ea typeface="Arial Unicode MS" pitchFamily="34" charset="-128"/>
                <a:cs typeface="Arial Unicode MS" pitchFamily="34" charset="-128"/>
              </a:rPr>
              <a:t>DIFFERENCE BETWEEN PL/SQL AND SQL</a:t>
            </a:r>
          </a:p>
        </p:txBody>
      </p:sp>
      <p:sp>
        <p:nvSpPr>
          <p:cNvPr id="399363" name="Rectangle 3">
            <a:extLst>
              <a:ext uri="{FF2B5EF4-FFF2-40B4-BE49-F238E27FC236}">
                <a16:creationId xmlns:a16="http://schemas.microsoft.com/office/drawing/2014/main" id="{3AF9ED15-6900-46ED-B9F9-E26F1E78E966}"/>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9330F4-7FD3-4E3B-B5D5-A7E538715E9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7858" name="Rectangle 1026">
            <a:extLst>
              <a:ext uri="{FF2B5EF4-FFF2-40B4-BE49-F238E27FC236}">
                <a16:creationId xmlns:a16="http://schemas.microsoft.com/office/drawing/2014/main" id="{3840AAFA-3907-40FD-ACBC-283F84D0A370}"/>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Comparison of SQL*PLUS and PL/SQL</a:t>
            </a:r>
          </a:p>
        </p:txBody>
      </p:sp>
      <p:pic>
        <p:nvPicPr>
          <p:cNvPr id="20484" name="Picture 1027">
            <a:extLst>
              <a:ext uri="{FF2B5EF4-FFF2-40B4-BE49-F238E27FC236}">
                <a16:creationId xmlns:a16="http://schemas.microsoft.com/office/drawing/2014/main" id="{8D7B2240-2667-46FD-B79D-24211C9CCF42}"/>
              </a:ext>
            </a:extLst>
          </p:cNvPr>
          <p:cNvPicPr>
            <a:picLocks noGrp="1" noChangeAspect="1" noChangeArrowheads="1"/>
          </p:cNvPicPr>
          <p:nvPr>
            <p:ph type="subTitle" idx="1"/>
          </p:nvPr>
        </p:nvPicPr>
        <p:blipFill>
          <a:blip r:embed="rId2">
            <a:extLst>
              <a:ext uri="{28A0092B-C50C-407E-A947-70E740481C1C}">
                <a14:useLocalDpi xmlns:a14="http://schemas.microsoft.com/office/drawing/2010/main" val="0"/>
              </a:ext>
            </a:extLst>
          </a:blip>
          <a:srcRect/>
          <a:stretch>
            <a:fillRect/>
          </a:stretch>
        </p:blipFill>
        <p:spPr>
          <a:xfrm>
            <a:off x="304800" y="914400"/>
            <a:ext cx="8839200" cy="51816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EC153F-B9FB-480B-BCFA-8DCDFB23C391}"/>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3762" name="Rectangle 2">
            <a:extLst>
              <a:ext uri="{FF2B5EF4-FFF2-40B4-BE49-F238E27FC236}">
                <a16:creationId xmlns:a16="http://schemas.microsoft.com/office/drawing/2014/main" id="{27E8D5AC-BC3C-4334-87E6-F372E9216D39}"/>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BLOCKS</a:t>
            </a:r>
          </a:p>
        </p:txBody>
      </p:sp>
      <p:sp>
        <p:nvSpPr>
          <p:cNvPr id="373763" name="Rectangle 3">
            <a:extLst>
              <a:ext uri="{FF2B5EF4-FFF2-40B4-BE49-F238E27FC236}">
                <a16:creationId xmlns:a16="http://schemas.microsoft.com/office/drawing/2014/main" id="{0F259824-ACCD-4DA4-A9E4-3345BF0B8D6B}"/>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can be divided into two groups: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Named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Anonymous.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143000" y="0"/>
            <a:ext cx="7772400" cy="836613"/>
          </a:xfrm>
          <a:noFill/>
          <a:ln/>
        </p:spPr>
        <p:txBody>
          <a:bodyPr lIns="92075" tIns="46038" rIns="92075" bIns="46038" anchor="ctr"/>
          <a:lstStyle/>
          <a:p>
            <a:r>
              <a:rPr lang="en-US" sz="4000" dirty="0">
                <a:solidFill>
                  <a:srgbClr val="FFFF00"/>
                </a:solidFill>
              </a:rPr>
              <a:t>Trivial Dependencies</a:t>
            </a:r>
          </a:p>
        </p:txBody>
      </p:sp>
      <p:sp>
        <p:nvSpPr>
          <p:cNvPr id="755715" name="Rectangle 3"/>
          <p:cNvSpPr>
            <a:spLocks noGrp="1" noChangeArrowheads="1"/>
          </p:cNvSpPr>
          <p:nvPr>
            <p:ph type="body" idx="1"/>
          </p:nvPr>
        </p:nvSpPr>
        <p:spPr>
          <a:xfrm>
            <a:off x="477838" y="1447800"/>
            <a:ext cx="8437562" cy="4889500"/>
          </a:xfrm>
          <a:noFill/>
          <a:ln/>
        </p:spPr>
        <p:txBody>
          <a:bodyPr lIns="92075" tIns="46038" rIns="92075" bIns="46038"/>
          <a:lstStyle/>
          <a:p>
            <a:r>
              <a:rPr lang="en-US" sz="2400" dirty="0">
                <a:latin typeface="Times New Roman" pitchFamily="18" charset="0"/>
              </a:rPr>
              <a:t>Those that are true for every relation</a:t>
            </a:r>
          </a:p>
          <a:p>
            <a:r>
              <a:rPr lang="en-US" sz="2400" dirty="0">
                <a:latin typeface="Times New Roman" pitchFamily="18" charset="0"/>
              </a:rPr>
              <a:t>A1 A2…An  </a:t>
            </a:r>
            <a:r>
              <a:rPr lang="en-US" sz="2400" dirty="0">
                <a:latin typeface="Times New Roman" pitchFamily="18" charset="0"/>
                <a:sym typeface="Wingdings" pitchFamily="2" charset="2"/>
              </a:rPr>
              <a:t> B1 B2…</a:t>
            </a:r>
            <a:r>
              <a:rPr lang="en-US" sz="2400" dirty="0" err="1">
                <a:latin typeface="Times New Roman" pitchFamily="18" charset="0"/>
                <a:sym typeface="Wingdings" pitchFamily="2" charset="2"/>
              </a:rPr>
              <a:t>Bm</a:t>
            </a:r>
            <a:r>
              <a:rPr lang="en-US" sz="2400" dirty="0">
                <a:latin typeface="Times New Roman" pitchFamily="18" charset="0"/>
                <a:sym typeface="Wingdings" pitchFamily="2" charset="2"/>
              </a:rPr>
              <a:t> is </a:t>
            </a:r>
            <a:r>
              <a:rPr lang="en-US" sz="2400" b="1" i="1" dirty="0">
                <a:latin typeface="Times New Roman" pitchFamily="18" charset="0"/>
                <a:sym typeface="Wingdings" pitchFamily="2" charset="2"/>
              </a:rPr>
              <a:t>trivial</a:t>
            </a:r>
            <a:r>
              <a:rPr lang="en-US" sz="2400" i="1" dirty="0">
                <a:latin typeface="Times New Roman" pitchFamily="18" charset="0"/>
                <a:sym typeface="Wingdings" pitchFamily="2" charset="2"/>
              </a:rPr>
              <a:t> </a:t>
            </a:r>
            <a:r>
              <a:rPr lang="en-US" sz="2400" dirty="0">
                <a:latin typeface="Times New Roman" pitchFamily="18" charset="0"/>
                <a:sym typeface="Wingdings" pitchFamily="2" charset="2"/>
              </a:rPr>
              <a:t>if B’s are a subset of the A’s</a:t>
            </a:r>
            <a:r>
              <a:rPr lang="en-US" sz="2400" dirty="0">
                <a:latin typeface="Times New Roman" pitchFamily="18" charset="0"/>
              </a:rPr>
              <a:t>.</a:t>
            </a:r>
          </a:p>
          <a:p>
            <a:r>
              <a:rPr lang="en-US" sz="2400" dirty="0">
                <a:latin typeface="Times New Roman" pitchFamily="18" charset="0"/>
              </a:rPr>
              <a:t> Example: XY </a:t>
            </a:r>
            <a:r>
              <a:rPr lang="en-US" sz="2400" dirty="0">
                <a:latin typeface="Times New Roman" pitchFamily="18" charset="0"/>
                <a:sym typeface="Wingdings" pitchFamily="2" charset="2"/>
              </a:rPr>
              <a:t> X                 (here X is a subset of XY)</a:t>
            </a:r>
            <a:endParaRPr lang="en-US" sz="2400" dirty="0">
              <a:latin typeface="Times New Roman" pitchFamily="18" charset="0"/>
            </a:endParaRPr>
          </a:p>
          <a:p>
            <a:endParaRPr lang="en-US" sz="2400" dirty="0">
              <a:latin typeface="Times New Roman" pitchFamily="18" charset="0"/>
            </a:endParaRPr>
          </a:p>
          <a:p>
            <a:endParaRPr lang="en-US" sz="2400" dirty="0">
              <a:latin typeface="Times New Roman" pitchFamily="18" charset="0"/>
            </a:endParaRPr>
          </a:p>
          <a:p>
            <a:r>
              <a:rPr lang="en-US" sz="2400" dirty="0">
                <a:latin typeface="Times New Roman" pitchFamily="18" charset="0"/>
              </a:rPr>
              <a:t>Called  </a:t>
            </a:r>
            <a:r>
              <a:rPr lang="en-US" sz="2400" b="1" i="1" dirty="0">
                <a:latin typeface="Times New Roman" pitchFamily="18" charset="0"/>
              </a:rPr>
              <a:t>nontrivial</a:t>
            </a:r>
            <a:r>
              <a:rPr lang="en-US" sz="2400" dirty="0">
                <a:latin typeface="Times New Roman" pitchFamily="18" charset="0"/>
              </a:rPr>
              <a:t> if none of the B’s is one of the A’s. </a:t>
            </a:r>
          </a:p>
          <a:p>
            <a:r>
              <a:rPr lang="en-US" sz="2400" dirty="0">
                <a:latin typeface="Times New Roman" pitchFamily="18" charset="0"/>
              </a:rPr>
              <a:t>Example: </a:t>
            </a:r>
            <a:r>
              <a:rPr lang="en-US" sz="2400" dirty="0">
                <a:latin typeface="Times New Roman" pitchFamily="18" charset="0"/>
                <a:sym typeface="Wingdings" pitchFamily="2" charset="2"/>
              </a:rPr>
              <a:t>ABC              (i.e. there is no such attribute at right side of the FD which is at left side also)</a:t>
            </a:r>
            <a:endParaRPr lang="en-US" sz="2400" dirty="0">
              <a:latin typeface="Times New Roman"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F10AF-2884-4E15-BC64-86082ABFDE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4546" name="Rectangle 2">
            <a:extLst>
              <a:ext uri="{FF2B5EF4-FFF2-40B4-BE49-F238E27FC236}">
                <a16:creationId xmlns:a16="http://schemas.microsoft.com/office/drawing/2014/main" id="{D6355531-EB9F-4AD5-BB3D-83B53E71B492}"/>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4547" name="Rectangle 3">
            <a:extLst>
              <a:ext uri="{FF2B5EF4-FFF2-40B4-BE49-F238E27FC236}">
                <a16:creationId xmlns:a16="http://schemas.microsoft.com/office/drawing/2014/main" id="{2E1DCF5A-74B8-444D-B079-FB6044D84DDC}"/>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blocks contain three sections</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Declare section</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Executable section and</a:t>
            </a:r>
          </a:p>
          <a:p>
            <a:pPr marL="1427163" lvl="1" indent="-457200" algn="just" eaLnBrk="1" hangingPunct="1">
              <a:lnSpc>
                <a:spcPct val="90000"/>
              </a:lnSpc>
              <a:buFontTx/>
              <a:buAutoNum type="arabicPeriod"/>
              <a:defRPr/>
            </a:pPr>
            <a:r>
              <a:rPr lang="en-US" sz="2400">
                <a:ea typeface="Arial Unicode MS" pitchFamily="34" charset="-128"/>
                <a:cs typeface="Arial Unicode MS" pitchFamily="34" charset="-128"/>
              </a:rPr>
              <a:t>Exception-handling section.</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only mandatory section of the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Both the declaration and exception-handling sections are optional.</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DBD81F-C144-4E8D-96B0-17EC4A782265}"/>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5570" name="Rectangle 2">
            <a:extLst>
              <a:ext uri="{FF2B5EF4-FFF2-40B4-BE49-F238E27FC236}">
                <a16:creationId xmlns:a16="http://schemas.microsoft.com/office/drawing/2014/main" id="{898A2D16-3BC6-4D46-8D0B-2D3384795B35}"/>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PL/SQL BLOCK STRUCTURE</a:t>
            </a:r>
          </a:p>
        </p:txBody>
      </p:sp>
      <p:sp>
        <p:nvSpPr>
          <p:cNvPr id="365571" name="Rectangle 3">
            <a:extLst>
              <a:ext uri="{FF2B5EF4-FFF2-40B4-BE49-F238E27FC236}">
                <a16:creationId xmlns:a16="http://schemas.microsoft.com/office/drawing/2014/main" id="{4EC7ED0D-5DFD-4077-967A-E699B1AD70C0}"/>
              </a:ext>
            </a:extLst>
          </p:cNvPr>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882650" indent="-533400" algn="just" eaLnBrk="1" hangingPunct="1">
              <a:lnSpc>
                <a:spcPct val="90000"/>
              </a:lnSpc>
              <a:buFontTx/>
              <a:buChar char="•"/>
              <a:defRPr/>
            </a:pPr>
            <a:r>
              <a:rPr lang="en-US" sz="2800">
                <a:ea typeface="Arial Unicode MS" pitchFamily="34" charset="-128"/>
                <a:cs typeface="Arial Unicode MS" pitchFamily="34" charset="-128"/>
              </a:rPr>
              <a:t>PL/SQL block has the following structure:</a:t>
            </a:r>
          </a:p>
          <a:p>
            <a:pPr marL="1427163" lvl="1" indent="-457200" algn="just" eaLnBrk="1" hangingPunct="1">
              <a:lnSpc>
                <a:spcPct val="90000"/>
              </a:lnSpc>
              <a:defRPr/>
            </a:pPr>
            <a:endParaRPr lang="en-US" sz="2400">
              <a:ea typeface="Arial Unicode MS" pitchFamily="34" charset="-128"/>
              <a:cs typeface="Arial Unicode MS" pitchFamily="34" charset="-128"/>
            </a:endParaRPr>
          </a:p>
          <a:p>
            <a:pPr marL="1427163" lvl="1" indent="-457200" algn="just" eaLnBrk="1" hangingPunct="1">
              <a:lnSpc>
                <a:spcPct val="90000"/>
              </a:lnSpc>
              <a:defRPr/>
            </a:pPr>
            <a:r>
              <a:rPr lang="en-US">
                <a:ea typeface="Arial Unicode MS" pitchFamily="34" charset="-128"/>
                <a:cs typeface="Arial Unicode MS" pitchFamily="34" charset="-128"/>
              </a:rPr>
              <a:t>DECLARE </a:t>
            </a:r>
          </a:p>
          <a:p>
            <a:pPr marL="1427163" lvl="1" indent="-457200" algn="just" eaLnBrk="1" hangingPunct="1">
              <a:lnSpc>
                <a:spcPct val="90000"/>
              </a:lnSpc>
              <a:defRPr/>
            </a:pPr>
            <a:r>
              <a:rPr lang="en-US">
                <a:ea typeface="Arial Unicode MS" pitchFamily="34" charset="-128"/>
                <a:cs typeface="Arial Unicode MS" pitchFamily="34" charset="-128"/>
              </a:rPr>
              <a:t>	Declaration statements</a:t>
            </a:r>
          </a:p>
          <a:p>
            <a:pPr marL="1427163" lvl="1" indent="-457200" algn="just" eaLnBrk="1" hangingPunct="1">
              <a:lnSpc>
                <a:spcPct val="90000"/>
              </a:lnSpc>
              <a:defRPr/>
            </a:pPr>
            <a:r>
              <a:rPr lang="en-US">
                <a:ea typeface="Arial Unicode MS" pitchFamily="34" charset="-128"/>
                <a:cs typeface="Arial Unicode MS" pitchFamily="34" charset="-128"/>
              </a:rPr>
              <a:t>BEGIN</a:t>
            </a:r>
          </a:p>
          <a:p>
            <a:pPr marL="1427163" lvl="1" indent="-457200" algn="just" eaLnBrk="1" hangingPunct="1">
              <a:lnSpc>
                <a:spcPct val="90000"/>
              </a:lnSpc>
              <a:defRPr/>
            </a:pPr>
            <a:r>
              <a:rPr lang="en-US">
                <a:ea typeface="Arial Unicode MS" pitchFamily="34" charset="-128"/>
                <a:cs typeface="Arial Unicode MS" pitchFamily="34" charset="-128"/>
              </a:rPr>
              <a:t>	Executable statements</a:t>
            </a:r>
          </a:p>
          <a:p>
            <a:pPr marL="1427163" lvl="1" indent="-457200" algn="just" eaLnBrk="1" hangingPunct="1">
              <a:lnSpc>
                <a:spcPct val="90000"/>
              </a:lnSpc>
              <a:defRPr/>
            </a:pPr>
            <a:r>
              <a:rPr lang="en-US">
                <a:ea typeface="Arial Unicode MS" pitchFamily="34" charset="-128"/>
                <a:cs typeface="Arial Unicode MS" pitchFamily="34" charset="-128"/>
              </a:rPr>
              <a:t>EXCETION</a:t>
            </a:r>
          </a:p>
          <a:p>
            <a:pPr marL="1427163" lvl="1" indent="-457200" algn="just" eaLnBrk="1" hangingPunct="1">
              <a:lnSpc>
                <a:spcPct val="90000"/>
              </a:lnSpc>
              <a:defRPr/>
            </a:pPr>
            <a:r>
              <a:rPr lang="en-US">
                <a:ea typeface="Arial Unicode MS" pitchFamily="34" charset="-128"/>
                <a:cs typeface="Arial Unicode MS" pitchFamily="34" charset="-128"/>
              </a:rPr>
              <a:t>	Exception-handling statements</a:t>
            </a:r>
          </a:p>
          <a:p>
            <a:pPr marL="1427163" lvl="1" indent="-457200" algn="just" eaLnBrk="1" hangingPunct="1">
              <a:lnSpc>
                <a:spcPct val="90000"/>
              </a:lnSpc>
              <a:defRPr/>
            </a:pPr>
            <a:r>
              <a:rPr lang="en-US">
                <a:ea typeface="Arial Unicode MS" pitchFamily="34" charset="-128"/>
                <a:cs typeface="Arial Unicode MS" pitchFamily="34" charset="-128"/>
              </a:rPr>
              <a:t>END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2D61F9-6750-48A7-98DB-0E1BC2221F58}"/>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6594" name="Rectangle 2">
            <a:extLst>
              <a:ext uri="{FF2B5EF4-FFF2-40B4-BE49-F238E27FC236}">
                <a16:creationId xmlns:a16="http://schemas.microsoft.com/office/drawing/2014/main" id="{7C70C41B-B04B-49A5-8401-256C66BB7127}"/>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DECLARATION SECTION</a:t>
            </a:r>
          </a:p>
        </p:txBody>
      </p:sp>
      <p:sp>
        <p:nvSpPr>
          <p:cNvPr id="366595" name="Rectangle 3">
            <a:extLst>
              <a:ext uri="{FF2B5EF4-FFF2-40B4-BE49-F238E27FC236}">
                <a16:creationId xmlns:a16="http://schemas.microsoft.com/office/drawing/2014/main" id="{D684C644-F83C-4737-A6A9-5769BBF49170}"/>
              </a:ext>
            </a:extLst>
          </p:cNvPr>
          <p:cNvSpPr>
            <a:spLocks noGrp="1" noChangeArrowheads="1"/>
          </p:cNvSpPr>
          <p:nvPr>
            <p:ph type="subTitle" idx="1"/>
          </p:nvPr>
        </p:nvSpPr>
        <p:spPr>
          <a:xfrm>
            <a:off x="304800" y="914400"/>
            <a:ext cx="8458200" cy="51816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declaration section </a:t>
            </a:r>
            <a:r>
              <a:rPr lang="en-US" sz="2800">
                <a:ea typeface="Arial Unicode MS" pitchFamily="34" charset="-128"/>
                <a:cs typeface="Arial Unicode MS" pitchFamily="34" charset="-128"/>
              </a:rPr>
              <a:t>is the first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It contains definitions of PL/SQL identifiers such as variables, constants, cursors and so on.</a:t>
            </a:r>
          </a:p>
          <a:p>
            <a:pPr marL="882650" indent="-533400" algn="just" eaLnBrk="1" hangingPunct="1">
              <a:lnSpc>
                <a:spcPct val="90000"/>
              </a:lnSpc>
              <a:buFontTx/>
              <a:buChar char="•"/>
              <a:defRPr/>
            </a:pPr>
            <a:r>
              <a:rPr lang="en-US" sz="2800" u="sng">
                <a:ea typeface="Arial Unicode MS" pitchFamily="34" charset="-128"/>
                <a:cs typeface="Arial Unicode MS" pitchFamily="34" charset="-128"/>
              </a:rPr>
              <a:t>Example</a:t>
            </a:r>
          </a:p>
          <a:p>
            <a:pPr marL="1427163" lvl="1" indent="-457200" algn="just" eaLnBrk="1" hangingPunct="1">
              <a:lnSpc>
                <a:spcPct val="90000"/>
              </a:lnSpc>
              <a:defRPr/>
            </a:pPr>
            <a:r>
              <a:rPr lang="en-US">
                <a:ea typeface="Arial Unicode MS" pitchFamily="34" charset="-128"/>
                <a:cs typeface="Arial Unicode MS" pitchFamily="34" charset="-128"/>
              </a:rPr>
              <a:t>DECLARE</a:t>
            </a:r>
          </a:p>
          <a:p>
            <a:pPr marL="1427163" lvl="1" indent="-457200" algn="just" eaLnBrk="1" hangingPunct="1">
              <a:lnSpc>
                <a:spcPct val="90000"/>
              </a:lnSpc>
              <a:defRPr/>
            </a:pPr>
            <a:r>
              <a:rPr lang="en-US">
                <a:ea typeface="Arial Unicode MS" pitchFamily="34" charset="-128"/>
                <a:cs typeface="Arial Unicode MS" pitchFamily="34" charset="-128"/>
              </a:rPr>
              <a:t>	v_first_name VARCHAR2(35) ;</a:t>
            </a:r>
          </a:p>
          <a:p>
            <a:pPr marL="1427163" lvl="1" indent="-457200" algn="just" eaLnBrk="1" hangingPunct="1">
              <a:lnSpc>
                <a:spcPct val="90000"/>
              </a:lnSpc>
              <a:defRPr/>
            </a:pPr>
            <a:r>
              <a:rPr lang="en-US">
                <a:ea typeface="Arial Unicode MS" pitchFamily="34" charset="-128"/>
                <a:cs typeface="Arial Unicode MS" pitchFamily="34" charset="-128"/>
              </a:rPr>
              <a:t>	v_last_name VARCHAR2(35) ;</a:t>
            </a:r>
          </a:p>
          <a:p>
            <a:pPr marL="1427163" lvl="1" indent="-457200" algn="just" eaLnBrk="1" hangingPunct="1">
              <a:lnSpc>
                <a:spcPct val="90000"/>
              </a:lnSpc>
              <a:defRPr/>
            </a:pPr>
            <a:r>
              <a:rPr lang="en-US">
                <a:ea typeface="Arial Unicode MS" pitchFamily="34" charset="-128"/>
                <a:cs typeface="Arial Unicode MS" pitchFamily="34" charset="-128"/>
              </a:rPr>
              <a:t>	v_counter NUMBER := 0 ;</a:t>
            </a:r>
          </a:p>
          <a:p>
            <a:pPr marL="1427163" lvl="1" indent="-457200" algn="just" eaLnBrk="1" hangingPunct="1">
              <a:lnSpc>
                <a:spcPct val="90000"/>
              </a:lnSpc>
              <a:defRPr/>
            </a:pPr>
            <a:endParaRPr lang="en-US">
              <a:ea typeface="Arial Unicode MS" pitchFamily="34" charset="-128"/>
              <a:cs typeface="Arial Unicode MS"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656068-CDA4-4DF0-A7B6-927A03A5117B}"/>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7618" name="Rectangle 2">
            <a:extLst>
              <a:ext uri="{FF2B5EF4-FFF2-40B4-BE49-F238E27FC236}">
                <a16:creationId xmlns:a16="http://schemas.microsoft.com/office/drawing/2014/main" id="{510B1832-A642-48EC-B050-5E967F0FC4D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EXECUTABLE SECTION</a:t>
            </a:r>
          </a:p>
        </p:txBody>
      </p:sp>
      <p:sp>
        <p:nvSpPr>
          <p:cNvPr id="367619" name="Rectangle 3">
            <a:extLst>
              <a:ext uri="{FF2B5EF4-FFF2-40B4-BE49-F238E27FC236}">
                <a16:creationId xmlns:a16="http://schemas.microsoft.com/office/drawing/2014/main" id="{03AA3E2A-DDE7-45CB-99FD-50B8F4B0D2E7}"/>
              </a:ext>
            </a:extLst>
          </p:cNvPr>
          <p:cNvSpPr>
            <a:spLocks noGrp="1" noChangeArrowheads="1"/>
          </p:cNvSpPr>
          <p:nvPr>
            <p:ph type="subTitle" idx="1"/>
          </p:nvPr>
        </p:nvSpPr>
        <p:spPr>
          <a:xfrm>
            <a:off x="0" y="914400"/>
            <a:ext cx="91440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executable section is the next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executable statements that allow you to manipulate the variables that have been declared in the declaration section.</a:t>
            </a:r>
          </a:p>
          <a:p>
            <a:pPr marL="1427163" lvl="1" indent="-457200" algn="just" eaLnBrk="1" hangingPunct="1">
              <a:lnSpc>
                <a:spcPct val="90000"/>
              </a:lnSpc>
              <a:defRPr/>
            </a:pPr>
            <a:r>
              <a:rPr lang="en-US" sz="2400" b="1">
                <a:ea typeface="Arial Unicode MS" pitchFamily="34" charset="-128"/>
                <a:cs typeface="Arial Unicode MS" pitchFamily="34" charset="-128"/>
              </a:rPr>
              <a:t>BEGIN</a:t>
            </a:r>
          </a:p>
          <a:p>
            <a:pPr marL="1427163" lvl="1" indent="-457200" algn="just" eaLnBrk="1" hangingPunct="1">
              <a:lnSpc>
                <a:spcPct val="90000"/>
              </a:lnSpc>
              <a:defRPr/>
            </a:pPr>
            <a:r>
              <a:rPr lang="en-US" sz="2400" b="1">
                <a:ea typeface="Arial Unicode MS" pitchFamily="34" charset="-128"/>
                <a:cs typeface="Arial Unicode MS" pitchFamily="34" charset="-128"/>
              </a:rPr>
              <a:t>	SELECT first_name, last_name </a:t>
            </a:r>
          </a:p>
          <a:p>
            <a:pPr marL="1427163" lvl="1" indent="-457200" algn="just" eaLnBrk="1" hangingPunct="1">
              <a:lnSpc>
                <a:spcPct val="90000"/>
              </a:lnSpc>
              <a:defRPr/>
            </a:pPr>
            <a:r>
              <a:rPr lang="en-US" sz="2400" b="1">
                <a:ea typeface="Arial Unicode MS" pitchFamily="34" charset="-128"/>
                <a:cs typeface="Arial Unicode MS" pitchFamily="34" charset="-128"/>
              </a:rPr>
              <a:t>		INTO v_first_name, v_last_name</a:t>
            </a:r>
          </a:p>
          <a:p>
            <a:pPr marL="1427163" lvl="1" indent="-457200" algn="just" eaLnBrk="1" hangingPunct="1">
              <a:lnSpc>
                <a:spcPct val="90000"/>
              </a:lnSpc>
              <a:defRPr/>
            </a:pPr>
            <a:r>
              <a:rPr lang="en-US" sz="2400" b="1">
                <a:ea typeface="Arial Unicode MS" pitchFamily="34" charset="-128"/>
                <a:cs typeface="Arial Unicode MS" pitchFamily="34" charset="-128"/>
              </a:rPr>
              <a:t>		FROM student</a:t>
            </a:r>
          </a:p>
          <a:p>
            <a:pPr marL="1427163" lvl="1" indent="-457200" algn="just" eaLnBrk="1" hangingPunct="1">
              <a:lnSpc>
                <a:spcPct val="90000"/>
              </a:lnSpc>
              <a:defRPr/>
            </a:pPr>
            <a:r>
              <a:rPr lang="en-US" sz="2400" b="1">
                <a:ea typeface="Arial Unicode MS" pitchFamily="34" charset="-128"/>
                <a:cs typeface="Arial Unicode MS" pitchFamily="34" charset="-128"/>
              </a:rPr>
              <a:t>		WHERE student_id = 123 ;</a:t>
            </a:r>
          </a:p>
          <a:p>
            <a:pPr marL="1427163" lvl="1" indent="-457200" algn="l" eaLnBrk="1" hangingPunct="1">
              <a:lnSpc>
                <a:spcPct val="90000"/>
              </a:lnSpc>
              <a:defRPr/>
            </a:pPr>
            <a:r>
              <a:rPr lang="en-US" sz="2400" b="1">
                <a:ea typeface="Arial Unicode MS" pitchFamily="34" charset="-128"/>
                <a:cs typeface="Arial Unicode MS" pitchFamily="34" charset="-128"/>
              </a:rPr>
              <a:t>	DBMS_OUTPUT.PUT_LINE</a:t>
            </a:r>
          </a:p>
          <a:p>
            <a:pPr marL="1427163" lvl="1" indent="-457200" algn="l" eaLnBrk="1" hangingPunct="1">
              <a:lnSpc>
                <a:spcPct val="90000"/>
              </a:lnSpc>
              <a:defRPr/>
            </a:pPr>
            <a:r>
              <a:rPr lang="en-US" sz="2400" b="1">
                <a:ea typeface="Arial Unicode MS" pitchFamily="34" charset="-128"/>
                <a:cs typeface="Arial Unicode MS" pitchFamily="34" charset="-128"/>
              </a:rPr>
              <a:t>	(‘Student name :’ || v_first_name ||‘  ’|| v_last_name);</a:t>
            </a:r>
          </a:p>
          <a:p>
            <a:pPr marL="1427163" lvl="1" indent="-457200" algn="just" eaLnBrk="1" hangingPunct="1">
              <a:lnSpc>
                <a:spcPct val="90000"/>
              </a:lnSpc>
              <a:defRPr/>
            </a:pPr>
            <a:r>
              <a:rPr lang="en-US" sz="2400" b="1">
                <a:ea typeface="Arial Unicode MS" pitchFamily="34" charset="-128"/>
                <a:cs typeface="Arial Unicode MS" pitchFamily="34" charset="-128"/>
              </a:rPr>
              <a:t>END;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928995-C05A-4140-AFAE-3E5719D4E15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42" name="Rectangle 2">
            <a:extLst>
              <a:ext uri="{FF2B5EF4-FFF2-40B4-BE49-F238E27FC236}">
                <a16:creationId xmlns:a16="http://schemas.microsoft.com/office/drawing/2014/main" id="{5576D3E8-2C95-4AC4-BE60-694D3E2D5C73}"/>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EXCEPTION-HANDLING SECTION</a:t>
            </a:r>
          </a:p>
        </p:txBody>
      </p:sp>
      <p:sp>
        <p:nvSpPr>
          <p:cNvPr id="368643" name="Rectangle 3">
            <a:extLst>
              <a:ext uri="{FF2B5EF4-FFF2-40B4-BE49-F238E27FC236}">
                <a16:creationId xmlns:a16="http://schemas.microsoft.com/office/drawing/2014/main" id="{5FBFFFA0-3FAE-459C-BCB1-9D26134132B9}"/>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The </a:t>
            </a:r>
            <a:r>
              <a:rPr lang="en-US" sz="2800" i="1">
                <a:ea typeface="Arial Unicode MS" pitchFamily="34" charset="-128"/>
                <a:cs typeface="Arial Unicode MS" pitchFamily="34" charset="-128"/>
              </a:rPr>
              <a:t>exception-handling section </a:t>
            </a:r>
            <a:r>
              <a:rPr lang="en-US" sz="2800">
                <a:ea typeface="Arial Unicode MS" pitchFamily="34" charset="-128"/>
                <a:cs typeface="Arial Unicode MS" pitchFamily="34" charset="-128"/>
              </a:rPr>
              <a:t>is the last section of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This section contains statements that are executed when a runtime error occurs within a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Runtime errors occur while the program is running and cannot be detected by the PL/SQL compiler.</a:t>
            </a:r>
          </a:p>
          <a:p>
            <a:pPr marL="882650" indent="-533400" algn="just" eaLnBrk="1" hangingPunct="1">
              <a:lnSpc>
                <a:spcPct val="90000"/>
              </a:lnSpc>
              <a:buFontTx/>
              <a:buChar char="•"/>
              <a:defRPr/>
            </a:pPr>
            <a:endParaRPr lang="en-US" sz="2800">
              <a:ea typeface="Arial Unicode MS" pitchFamily="34" charset="-128"/>
              <a:cs typeface="Arial Unicode MS" pitchFamily="34" charset="-128"/>
            </a:endParaRPr>
          </a:p>
          <a:p>
            <a:pPr marL="1652588" lvl="2" indent="-568325" algn="just" eaLnBrk="1" hangingPunct="1">
              <a:lnSpc>
                <a:spcPct val="90000"/>
              </a:lnSpc>
              <a:defRPr/>
            </a:pPr>
            <a:r>
              <a:rPr lang="en-US" sz="2000" b="1">
                <a:ea typeface="Arial Unicode MS" pitchFamily="34" charset="-128"/>
                <a:cs typeface="Arial Unicode MS" pitchFamily="34" charset="-128"/>
              </a:rPr>
              <a:t>EXCEPTION</a:t>
            </a:r>
          </a:p>
          <a:p>
            <a:pPr marL="1652588" lvl="2" indent="-568325" algn="just" eaLnBrk="1" hangingPunct="1">
              <a:lnSpc>
                <a:spcPct val="90000"/>
              </a:lnSpc>
              <a:defRPr/>
            </a:pPr>
            <a:r>
              <a:rPr lang="en-US" sz="2000" b="1">
                <a:ea typeface="Arial Unicode MS" pitchFamily="34" charset="-128"/>
                <a:cs typeface="Arial Unicode MS" pitchFamily="34" charset="-128"/>
              </a:rPr>
              <a:t>	WHEN NO_DATA_FOUND THEN</a:t>
            </a:r>
          </a:p>
          <a:p>
            <a:pPr marL="1652588" lvl="2" indent="-568325" algn="just" eaLnBrk="1" hangingPunct="1">
              <a:lnSpc>
                <a:spcPct val="90000"/>
              </a:lnSpc>
              <a:defRPr/>
            </a:pPr>
            <a:r>
              <a:rPr lang="en-US" sz="2000" b="1">
                <a:ea typeface="Arial Unicode MS" pitchFamily="34" charset="-128"/>
                <a:cs typeface="Arial Unicode MS" pitchFamily="34" charset="-128"/>
              </a:rPr>
              <a:t>	DBMS_OUTPUT.PUT_LINE</a:t>
            </a:r>
          </a:p>
          <a:p>
            <a:pPr marL="1652588" lvl="2" indent="-568325" algn="just" eaLnBrk="1" hangingPunct="1">
              <a:lnSpc>
                <a:spcPct val="90000"/>
              </a:lnSpc>
              <a:defRPr/>
            </a:pPr>
            <a:r>
              <a:rPr lang="en-US" sz="2000" b="1">
                <a:ea typeface="Arial Unicode MS" pitchFamily="34" charset="-128"/>
                <a:cs typeface="Arial Unicode MS" pitchFamily="34" charset="-128"/>
              </a:rPr>
              <a:t>		(‘ There is no student with student id 123 ’);</a:t>
            </a:r>
          </a:p>
          <a:p>
            <a:pPr marL="1652588" lvl="2" indent="-568325" algn="just" eaLnBrk="1" hangingPunct="1">
              <a:lnSpc>
                <a:spcPct val="90000"/>
              </a:lnSpc>
              <a:defRPr/>
            </a:pPr>
            <a:r>
              <a:rPr lang="en-US" sz="2000" b="1">
                <a:ea typeface="Arial Unicode MS" pitchFamily="34" charset="-128"/>
                <a:cs typeface="Arial Unicode MS" pitchFamily="34" charset="-128"/>
              </a:rPr>
              <a:t>END;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167737C-5EA5-4BDB-8EBC-AEAD36D3AB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9666" name="Rectangle 2">
            <a:extLst>
              <a:ext uri="{FF2B5EF4-FFF2-40B4-BE49-F238E27FC236}">
                <a16:creationId xmlns:a16="http://schemas.microsoft.com/office/drawing/2014/main" id="{B12800CB-AABA-4D72-A2B9-79F01D711CDA}"/>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69667" name="Rectangle 3">
            <a:extLst>
              <a:ext uri="{FF2B5EF4-FFF2-40B4-BE49-F238E27FC236}">
                <a16:creationId xmlns:a16="http://schemas.microsoft.com/office/drawing/2014/main" id="{1AF2796B-6E12-4B8A-9D3D-5102D80990D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Every time an anonymous block is executed, the code is sent to the PL/SQL engine on the server where it is compiled.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named PL/SQL block is compiled only at the time of its creation, or if it has been changed.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The compilation process includes syntax checking, binding and p-code generation.</a:t>
            </a:r>
          </a:p>
          <a:p>
            <a:pPr marL="882650" indent="-533400" algn="just" eaLnBrk="1" hangingPunct="1">
              <a:lnSpc>
                <a:spcPct val="90000"/>
              </a:lnSpc>
              <a:buFontTx/>
              <a:buChar char="•"/>
              <a:defRPr/>
            </a:pPr>
            <a:r>
              <a:rPr lang="en-US" sz="2800">
                <a:ea typeface="Arial Unicode MS" pitchFamily="34" charset="-128"/>
                <a:cs typeface="Arial Unicode MS" pitchFamily="34" charset="-128"/>
              </a:rPr>
              <a:t>Syntax checking involves checking PL/SQL code for syntax or compilation errors.</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programmer corrects syntax errors, the compiler can assign a storage address to program variables that are used to hold data for Oracle. This process is called </a:t>
            </a:r>
            <a:r>
              <a:rPr lang="en-US" sz="2800" b="1" i="1">
                <a:ea typeface="Arial Unicode MS" pitchFamily="34" charset="-128"/>
                <a:cs typeface="Arial Unicode MS" pitchFamily="34" charset="-128"/>
              </a:rPr>
              <a:t>Binding.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5E8081B-C6D2-483E-8787-6C2DB1537820}"/>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70690" name="Rectangle 2">
            <a:extLst>
              <a:ext uri="{FF2B5EF4-FFF2-40B4-BE49-F238E27FC236}">
                <a16:creationId xmlns:a16="http://schemas.microsoft.com/office/drawing/2014/main" id="{F2683AA9-6200-4737-BB09-3C0E63700FC6}"/>
              </a:ext>
            </a:extLst>
          </p:cNvPr>
          <p:cNvSpPr>
            <a:spLocks noGrp="1" noChangeArrowheads="1"/>
          </p:cNvSpPr>
          <p:nvPr>
            <p:ph type="ctrTitle"/>
          </p:nvPr>
        </p:nvSpPr>
        <p:spPr>
          <a:xfrm>
            <a:off x="838200" y="0"/>
            <a:ext cx="8001000" cy="838200"/>
          </a:xfrm>
        </p:spPr>
        <p:txBody>
          <a:bodyPr/>
          <a:lstStyle/>
          <a:p>
            <a:pPr eaLnBrk="1" hangingPunct="1">
              <a:defRPr/>
            </a:pPr>
            <a:r>
              <a:rPr lang="en-US" sz="3200" b="1" u="sng">
                <a:ea typeface="Arial Unicode MS" pitchFamily="34" charset="-128"/>
                <a:cs typeface="Arial Unicode MS" pitchFamily="34" charset="-128"/>
              </a:rPr>
              <a:t>HOW PL/SQL GETS EXECUTED</a:t>
            </a:r>
          </a:p>
        </p:txBody>
      </p:sp>
      <p:sp>
        <p:nvSpPr>
          <p:cNvPr id="370691" name="Rectangle 3">
            <a:extLst>
              <a:ext uri="{FF2B5EF4-FFF2-40B4-BE49-F238E27FC236}">
                <a16:creationId xmlns:a16="http://schemas.microsoft.com/office/drawing/2014/main" id="{BD601987-45F7-42A3-9FDA-4F1CAD6E06C0}"/>
              </a:ext>
            </a:extLst>
          </p:cNvPr>
          <p:cNvSpPr>
            <a:spLocks noGrp="1" noChangeArrowheads="1"/>
          </p:cNvSpPr>
          <p:nvPr>
            <p:ph type="subTitle" idx="1"/>
          </p:nvPr>
        </p:nvSpPr>
        <p:spPr>
          <a:xfrm>
            <a:off x="228600" y="914400"/>
            <a:ext cx="8686800" cy="5410200"/>
          </a:xfrm>
        </p:spPr>
        <p:txBody>
          <a:bodyPr/>
          <a:lstStyle/>
          <a:p>
            <a:pPr marL="882650" indent="-533400" algn="just" eaLnBrk="1" hangingPunct="1">
              <a:lnSpc>
                <a:spcPct val="90000"/>
              </a:lnSpc>
              <a:buFontTx/>
              <a:buChar char="•"/>
              <a:defRPr/>
            </a:pPr>
            <a:r>
              <a:rPr lang="en-US" sz="2800">
                <a:ea typeface="Arial Unicode MS" pitchFamily="34" charset="-128"/>
                <a:cs typeface="Arial Unicode MS" pitchFamily="34" charset="-128"/>
              </a:rPr>
              <a:t>After binding, p-code is generated for the PL/SQL block.</a:t>
            </a:r>
          </a:p>
          <a:p>
            <a:pPr marL="882650" indent="-533400" algn="just" eaLnBrk="1" hangingPunct="1">
              <a:lnSpc>
                <a:spcPct val="90000"/>
              </a:lnSpc>
              <a:buFontTx/>
              <a:buChar char="•"/>
              <a:defRPr/>
            </a:pPr>
            <a:r>
              <a:rPr lang="en-US" sz="2800">
                <a:ea typeface="Arial Unicode MS" pitchFamily="34" charset="-128"/>
                <a:cs typeface="Arial Unicode MS" pitchFamily="34" charset="-128"/>
              </a:rPr>
              <a:t>P-code is a list of instructions to the PL/SQL engine.</a:t>
            </a:r>
          </a:p>
          <a:p>
            <a:pPr marL="882650" indent="-533400" algn="just" eaLnBrk="1" hangingPunct="1">
              <a:lnSpc>
                <a:spcPct val="90000"/>
              </a:lnSpc>
              <a:buFontTx/>
              <a:buChar char="•"/>
              <a:defRPr/>
            </a:pPr>
            <a:r>
              <a:rPr lang="en-US" sz="2800">
                <a:ea typeface="Arial Unicode MS" pitchFamily="34" charset="-128"/>
                <a:cs typeface="Arial Unicode MS" pitchFamily="34" charset="-128"/>
              </a:rPr>
              <a:t>For named blocks, p-code is stored in the database, and it is used the next time the program is executed.</a:t>
            </a:r>
          </a:p>
          <a:p>
            <a:pPr marL="882650" indent="-533400" algn="just" eaLnBrk="1" hangingPunct="1">
              <a:lnSpc>
                <a:spcPct val="90000"/>
              </a:lnSpc>
              <a:buFontTx/>
              <a:buChar char="•"/>
              <a:defRPr/>
            </a:pPr>
            <a:r>
              <a:rPr lang="en-US" sz="2800">
                <a:ea typeface="Arial Unicode MS" pitchFamily="34" charset="-128"/>
                <a:cs typeface="Arial Unicode MS" pitchFamily="34" charset="-128"/>
              </a:rPr>
              <a:t>Once the process of compilation has completed successfully, the status for a named PL/SQL block is set to VALID, and also stored in the database. </a:t>
            </a:r>
          </a:p>
          <a:p>
            <a:pPr marL="882650" indent="-533400" algn="just" eaLnBrk="1" hangingPunct="1">
              <a:lnSpc>
                <a:spcPct val="90000"/>
              </a:lnSpc>
              <a:buFontTx/>
              <a:buChar char="•"/>
              <a:defRPr/>
            </a:pPr>
            <a:r>
              <a:rPr lang="en-US" sz="2800">
                <a:ea typeface="Arial Unicode MS" pitchFamily="34" charset="-128"/>
                <a:cs typeface="Arial Unicode MS" pitchFamily="34" charset="-128"/>
              </a:rPr>
              <a:t>If the compilation process was not successful, the status for a named PL/SQL block is set to INVALID.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AE7EC6D-E33A-4E42-A901-275207149BB4}"/>
              </a:ext>
            </a:extLst>
          </p:cNvPr>
          <p:cNvSpPr>
            <a:spLocks noGrp="1" noChangeArrowheads="1"/>
          </p:cNvSpPr>
          <p:nvPr>
            <p:ph type="title"/>
          </p:nvPr>
        </p:nvSpPr>
        <p:spPr>
          <a:xfrm>
            <a:off x="482600" y="33867"/>
            <a:ext cx="8229600" cy="739775"/>
          </a:xfrm>
        </p:spPr>
        <p:txBody>
          <a:bodyPr/>
          <a:lstStyle/>
          <a:p>
            <a:r>
              <a:rPr lang="en-US" altLang="en-US" dirty="0">
                <a:solidFill>
                  <a:schemeClr val="bg1"/>
                </a:solidFill>
              </a:rPr>
              <a:t>Structure of PL/SQL</a:t>
            </a:r>
          </a:p>
        </p:txBody>
      </p:sp>
      <p:sp>
        <p:nvSpPr>
          <p:cNvPr id="4099" name="Rectangle 3">
            <a:extLst>
              <a:ext uri="{FF2B5EF4-FFF2-40B4-BE49-F238E27FC236}">
                <a16:creationId xmlns:a16="http://schemas.microsoft.com/office/drawing/2014/main" id="{3EEE8055-4E2B-43ED-934E-F68065D198FA}"/>
              </a:ext>
            </a:extLst>
          </p:cNvPr>
          <p:cNvSpPr>
            <a:spLocks noGrp="1" noChangeArrowheads="1"/>
          </p:cNvSpPr>
          <p:nvPr>
            <p:ph type="body" idx="1"/>
          </p:nvPr>
        </p:nvSpPr>
        <p:spPr/>
        <p:txBody>
          <a:bodyPr/>
          <a:lstStyle/>
          <a:p>
            <a:pPr>
              <a:lnSpc>
                <a:spcPct val="90000"/>
              </a:lnSpc>
            </a:pPr>
            <a:r>
              <a:rPr lang="en-US" altLang="en-US" sz="3000" dirty="0"/>
              <a:t>PL/SQL is Block Structured</a:t>
            </a:r>
          </a:p>
          <a:p>
            <a:pPr>
              <a:lnSpc>
                <a:spcPct val="90000"/>
              </a:lnSpc>
              <a:buFontTx/>
              <a:buNone/>
            </a:pPr>
            <a:r>
              <a:rPr lang="en-US" altLang="en-US" dirty="0"/>
              <a:t>   </a:t>
            </a:r>
            <a:r>
              <a:rPr lang="en-US" altLang="en-US" sz="2800" dirty="0"/>
              <a:t>A block is the basic unit from which all PL/SQL programs are built. A block can be named (functions and procedures) or anonymous </a:t>
            </a:r>
          </a:p>
          <a:p>
            <a:pPr>
              <a:lnSpc>
                <a:spcPct val="90000"/>
              </a:lnSpc>
            </a:pPr>
            <a:r>
              <a:rPr lang="en-US" altLang="en-US" sz="3000" dirty="0"/>
              <a:t>Sections of block</a:t>
            </a:r>
          </a:p>
          <a:p>
            <a:pPr>
              <a:lnSpc>
                <a:spcPct val="90000"/>
              </a:lnSpc>
              <a:buFontTx/>
              <a:buNone/>
            </a:pPr>
            <a:r>
              <a:rPr lang="en-US" altLang="en-US" sz="2800" dirty="0"/>
              <a:t>    1- Header Section</a:t>
            </a:r>
          </a:p>
          <a:p>
            <a:pPr>
              <a:lnSpc>
                <a:spcPct val="90000"/>
              </a:lnSpc>
              <a:buFontTx/>
              <a:buNone/>
            </a:pPr>
            <a:r>
              <a:rPr lang="en-US" altLang="en-US" sz="2800" dirty="0"/>
              <a:t>    2- Declaration Section</a:t>
            </a:r>
          </a:p>
          <a:p>
            <a:pPr>
              <a:lnSpc>
                <a:spcPct val="90000"/>
              </a:lnSpc>
              <a:buFontTx/>
              <a:buNone/>
            </a:pPr>
            <a:r>
              <a:rPr lang="en-US" altLang="en-US" sz="2800" dirty="0"/>
              <a:t>	 3- Executable Section</a:t>
            </a:r>
          </a:p>
          <a:p>
            <a:pPr>
              <a:lnSpc>
                <a:spcPct val="90000"/>
              </a:lnSpc>
              <a:buFontTx/>
              <a:buNone/>
            </a:pPr>
            <a:r>
              <a:rPr lang="en-US" altLang="en-US" sz="2800" dirty="0"/>
              <a:t>	 4- Exception Section</a:t>
            </a:r>
          </a:p>
        </p:txBody>
      </p:sp>
      <p:sp>
        <p:nvSpPr>
          <p:cNvPr id="4100" name="Text Box 4">
            <a:extLst>
              <a:ext uri="{FF2B5EF4-FFF2-40B4-BE49-F238E27FC236}">
                <a16:creationId xmlns:a16="http://schemas.microsoft.com/office/drawing/2014/main" id="{FF2A6525-1481-47DE-AD23-167B94BD60F9}"/>
              </a:ext>
            </a:extLst>
          </p:cNvPr>
          <p:cNvSpPr txBox="1">
            <a:spLocks noChangeArrowheads="1"/>
          </p:cNvSpPr>
          <p:nvPr/>
        </p:nvSpPr>
        <p:spPr bwMode="auto">
          <a:xfrm>
            <a:off x="4495800" y="3352800"/>
            <a:ext cx="3749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9A54FC-5BBC-47E6-9021-87B8DF9B40B0}"/>
              </a:ext>
            </a:extLst>
          </p:cNvPr>
          <p:cNvSpPr>
            <a:spLocks noGrp="1" noChangeArrowheads="1"/>
          </p:cNvSpPr>
          <p:nvPr>
            <p:ph type="title"/>
          </p:nvPr>
        </p:nvSpPr>
        <p:spPr>
          <a:xfrm>
            <a:off x="609600" y="14111"/>
            <a:ext cx="8229600" cy="792162"/>
          </a:xfrm>
        </p:spPr>
        <p:txBody>
          <a:bodyPr/>
          <a:lstStyle/>
          <a:p>
            <a:r>
              <a:rPr lang="en-US" altLang="en-US" dirty="0">
                <a:solidFill>
                  <a:schemeClr val="bg1"/>
                </a:solidFill>
              </a:rPr>
              <a:t>Structure of PL/SQL</a:t>
            </a:r>
          </a:p>
        </p:txBody>
      </p:sp>
      <p:sp>
        <p:nvSpPr>
          <p:cNvPr id="5123" name="Rectangle 3">
            <a:extLst>
              <a:ext uri="{FF2B5EF4-FFF2-40B4-BE49-F238E27FC236}">
                <a16:creationId xmlns:a16="http://schemas.microsoft.com/office/drawing/2014/main" id="{76108A70-D9D1-40BD-B4EB-8F948BD5347D}"/>
              </a:ext>
            </a:extLst>
          </p:cNvPr>
          <p:cNvSpPr>
            <a:spLocks noGrp="1" noChangeArrowheads="1"/>
          </p:cNvSpPr>
          <p:nvPr>
            <p:ph type="body" idx="1"/>
          </p:nvPr>
        </p:nvSpPr>
        <p:spPr/>
        <p:txBody>
          <a:bodyPr/>
          <a:lstStyle/>
          <a:p>
            <a:pPr>
              <a:lnSpc>
                <a:spcPct val="90000"/>
              </a:lnSpc>
              <a:buFontTx/>
              <a:buNone/>
            </a:pPr>
            <a:r>
              <a:rPr lang="en-US" altLang="en-US" sz="2800"/>
              <a:t>HEADER</a:t>
            </a:r>
          </a:p>
          <a:p>
            <a:pPr>
              <a:lnSpc>
                <a:spcPct val="90000"/>
              </a:lnSpc>
              <a:buFontTx/>
              <a:buNone/>
            </a:pPr>
            <a:r>
              <a:rPr lang="en-US" altLang="en-US" sz="2800"/>
              <a:t>                  Type and Name of block    </a:t>
            </a:r>
          </a:p>
          <a:p>
            <a:pPr>
              <a:lnSpc>
                <a:spcPct val="90000"/>
              </a:lnSpc>
              <a:buFontTx/>
              <a:buNone/>
            </a:pPr>
            <a:r>
              <a:rPr lang="en-US" altLang="en-US" sz="2800"/>
              <a:t>DECLARE  </a:t>
            </a:r>
          </a:p>
          <a:p>
            <a:pPr>
              <a:lnSpc>
                <a:spcPct val="90000"/>
              </a:lnSpc>
              <a:buFontTx/>
              <a:buNone/>
            </a:pPr>
            <a:r>
              <a:rPr lang="en-US" altLang="en-US" sz="2800"/>
              <a:t>			</a:t>
            </a:r>
            <a:r>
              <a:rPr lang="en-US" altLang="en-US" sz="2400"/>
              <a:t>Variables; Constants; Cursors; </a:t>
            </a:r>
          </a:p>
          <a:p>
            <a:pPr>
              <a:lnSpc>
                <a:spcPct val="90000"/>
              </a:lnSpc>
              <a:buFontTx/>
              <a:buNone/>
            </a:pPr>
            <a:r>
              <a:rPr lang="en-US" altLang="en-US" sz="2800"/>
              <a:t>BEGIN  </a:t>
            </a:r>
          </a:p>
          <a:p>
            <a:pPr>
              <a:lnSpc>
                <a:spcPct val="90000"/>
              </a:lnSpc>
              <a:buFontTx/>
              <a:buNone/>
            </a:pPr>
            <a:r>
              <a:rPr lang="en-US" altLang="en-US" sz="2800"/>
              <a:t>			</a:t>
            </a:r>
            <a:r>
              <a:rPr lang="en-US" altLang="en-US" sz="2400"/>
              <a:t>PL/SQL and SQL Statements</a:t>
            </a:r>
            <a:r>
              <a:rPr lang="en-US" altLang="en-US" sz="2800"/>
              <a:t> </a:t>
            </a:r>
          </a:p>
          <a:p>
            <a:pPr>
              <a:lnSpc>
                <a:spcPct val="90000"/>
              </a:lnSpc>
              <a:buFontTx/>
              <a:buNone/>
            </a:pPr>
            <a:r>
              <a:rPr lang="en-US" altLang="en-US" sz="2800"/>
              <a:t>EXCEPTION </a:t>
            </a:r>
          </a:p>
          <a:p>
            <a:pPr>
              <a:lnSpc>
                <a:spcPct val="90000"/>
              </a:lnSpc>
              <a:buFontTx/>
              <a:buNone/>
            </a:pPr>
            <a:r>
              <a:rPr lang="en-US" altLang="en-US" sz="2800"/>
              <a:t>			Exception handlers</a:t>
            </a:r>
          </a:p>
          <a:p>
            <a:pPr>
              <a:lnSpc>
                <a:spcPct val="90000"/>
              </a:lnSpc>
              <a:buFontTx/>
              <a:buNone/>
            </a:pPr>
            <a:r>
              <a:rPr lang="en-US" altLang="en-US" sz="2800"/>
              <a:t>END;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7A405F-2E8B-4CFF-9321-353A721F0314}"/>
              </a:ext>
            </a:extLst>
          </p:cNvPr>
          <p:cNvSpPr>
            <a:spLocks noGrp="1" noChangeArrowheads="1"/>
          </p:cNvSpPr>
          <p:nvPr>
            <p:ph type="title"/>
          </p:nvPr>
        </p:nvSpPr>
        <p:spPr>
          <a:xfrm>
            <a:off x="468489" y="22578"/>
            <a:ext cx="8229600" cy="773112"/>
          </a:xfrm>
        </p:spPr>
        <p:txBody>
          <a:bodyPr/>
          <a:lstStyle/>
          <a:p>
            <a:r>
              <a:rPr lang="en-US" altLang="en-US" dirty="0">
                <a:solidFill>
                  <a:schemeClr val="bg1"/>
                </a:solidFill>
              </a:rPr>
              <a:t>Structure of PL/SQL</a:t>
            </a:r>
          </a:p>
        </p:txBody>
      </p:sp>
      <p:sp>
        <p:nvSpPr>
          <p:cNvPr id="6147" name="Rectangle 3">
            <a:extLst>
              <a:ext uri="{FF2B5EF4-FFF2-40B4-BE49-F238E27FC236}">
                <a16:creationId xmlns:a16="http://schemas.microsoft.com/office/drawing/2014/main" id="{44925396-5E94-4D9D-B383-2ADC38D87300}"/>
              </a:ext>
            </a:extLst>
          </p:cNvPr>
          <p:cNvSpPr>
            <a:spLocks noGrp="1" noChangeArrowheads="1"/>
          </p:cNvSpPr>
          <p:nvPr>
            <p:ph type="body" idx="1"/>
          </p:nvPr>
        </p:nvSpPr>
        <p:spPr>
          <a:xfrm>
            <a:off x="609600" y="1066800"/>
            <a:ext cx="8534400" cy="5059363"/>
          </a:xfrm>
        </p:spPr>
        <p:txBody>
          <a:bodyPr/>
          <a:lstStyle/>
          <a:p>
            <a:pPr>
              <a:lnSpc>
                <a:spcPct val="90000"/>
              </a:lnSpc>
              <a:buFontTx/>
              <a:buNone/>
            </a:pPr>
            <a:r>
              <a:rPr lang="en-US" altLang="en-US" sz="2200" dirty="0"/>
              <a:t>DECLARE</a:t>
            </a:r>
          </a:p>
          <a:p>
            <a:pPr>
              <a:lnSpc>
                <a:spcPct val="90000"/>
              </a:lnSpc>
              <a:buFontTx/>
              <a:buNone/>
            </a:pPr>
            <a:r>
              <a:rPr lang="en-US" altLang="en-US" sz="2200" dirty="0"/>
              <a:t>		a number;</a:t>
            </a:r>
          </a:p>
          <a:p>
            <a:pPr>
              <a:lnSpc>
                <a:spcPct val="90000"/>
              </a:lnSpc>
              <a:buFontTx/>
              <a:buNone/>
            </a:pPr>
            <a:r>
              <a:rPr lang="en-US" altLang="en-US" sz="2200" dirty="0"/>
              <a:t> 		text1 varchar2(20);</a:t>
            </a:r>
          </a:p>
          <a:p>
            <a:pPr>
              <a:lnSpc>
                <a:spcPct val="90000"/>
              </a:lnSpc>
              <a:buFontTx/>
              <a:buNone/>
            </a:pPr>
            <a:r>
              <a:rPr lang="en-US" altLang="en-US" sz="2200" dirty="0"/>
              <a:t>           text2 varchar2(20) := “HI”;</a:t>
            </a:r>
          </a:p>
          <a:p>
            <a:pPr>
              <a:lnSpc>
                <a:spcPct val="90000"/>
              </a:lnSpc>
              <a:buFontTx/>
              <a:buNone/>
            </a:pPr>
            <a:r>
              <a:rPr lang="en-US" altLang="en-US" sz="2200" dirty="0"/>
              <a:t>BEGIN</a:t>
            </a:r>
          </a:p>
          <a:p>
            <a:pPr>
              <a:lnSpc>
                <a:spcPct val="90000"/>
              </a:lnSpc>
              <a:buFontTx/>
              <a:buNone/>
            </a:pPr>
            <a:r>
              <a:rPr lang="en-US" altLang="en-US" sz="2200" dirty="0"/>
              <a:t>         ---------- ---------- ----------</a:t>
            </a:r>
          </a:p>
          <a:p>
            <a:pPr>
              <a:lnSpc>
                <a:spcPct val="90000"/>
              </a:lnSpc>
              <a:buFontTx/>
              <a:buNone/>
            </a:pPr>
            <a:r>
              <a:rPr lang="en-US" altLang="en-US" sz="2200" dirty="0"/>
              <a:t>END;</a:t>
            </a:r>
          </a:p>
          <a:p>
            <a:pPr>
              <a:lnSpc>
                <a:spcPct val="90000"/>
              </a:lnSpc>
              <a:buFontTx/>
              <a:buNone/>
            </a:pPr>
            <a:endParaRPr lang="en-US" altLang="en-US" sz="2200" dirty="0"/>
          </a:p>
          <a:p>
            <a:pPr>
              <a:lnSpc>
                <a:spcPct val="90000"/>
              </a:lnSpc>
              <a:buFontTx/>
              <a:buNone/>
            </a:pPr>
            <a:endParaRPr lang="en-US" altLang="en-US" sz="2200" dirty="0"/>
          </a:p>
          <a:p>
            <a:pPr>
              <a:lnSpc>
                <a:spcPct val="90000"/>
              </a:lnSpc>
              <a:buFontTx/>
              <a:buNone/>
            </a:pPr>
            <a:r>
              <a:rPr lang="en-US" altLang="en-US" sz="2200" dirty="0"/>
              <a:t>	</a:t>
            </a:r>
          </a:p>
        </p:txBody>
      </p:sp>
      <p:sp>
        <p:nvSpPr>
          <p:cNvPr id="6148" name="Text Box 4">
            <a:extLst>
              <a:ext uri="{FF2B5EF4-FFF2-40B4-BE49-F238E27FC236}">
                <a16:creationId xmlns:a16="http://schemas.microsoft.com/office/drawing/2014/main" id="{CF984D27-7624-4AD4-B110-F445BB3AA8E9}"/>
              </a:ext>
            </a:extLst>
          </p:cNvPr>
          <p:cNvSpPr txBox="1">
            <a:spLocks noChangeArrowheads="1"/>
          </p:cNvSpPr>
          <p:nvPr/>
        </p:nvSpPr>
        <p:spPr bwMode="auto">
          <a:xfrm>
            <a:off x="1355725" y="4913313"/>
            <a:ext cx="626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49" name="Text Box 5">
            <a:extLst>
              <a:ext uri="{FF2B5EF4-FFF2-40B4-BE49-F238E27FC236}">
                <a16:creationId xmlns:a16="http://schemas.microsoft.com/office/drawing/2014/main" id="{E6AA8A3D-6F18-49A3-9B7A-4A90D5C3D015}"/>
              </a:ext>
            </a:extLst>
          </p:cNvPr>
          <p:cNvSpPr txBox="1">
            <a:spLocks noChangeArrowheads="1"/>
          </p:cNvSpPr>
          <p:nvPr/>
        </p:nvSpPr>
        <p:spPr bwMode="auto">
          <a:xfrm>
            <a:off x="1050925" y="4760913"/>
            <a:ext cx="664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6150" name="Text Box 6">
            <a:extLst>
              <a:ext uri="{FF2B5EF4-FFF2-40B4-BE49-F238E27FC236}">
                <a16:creationId xmlns:a16="http://schemas.microsoft.com/office/drawing/2014/main" id="{F9D3D8DB-35B2-4A8B-89DA-10D9A6FC30D7}"/>
              </a:ext>
            </a:extLst>
          </p:cNvPr>
          <p:cNvSpPr txBox="1">
            <a:spLocks noChangeArrowheads="1"/>
          </p:cNvSpPr>
          <p:nvPr/>
        </p:nvSpPr>
        <p:spPr bwMode="auto">
          <a:xfrm>
            <a:off x="381000" y="4168775"/>
            <a:ext cx="6873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Important Data Types  in PL/SQL include NUMBER, INTEGER, CHAR, VARCHAR2, DATE </a:t>
            </a:r>
            <a:r>
              <a:rPr lang="en-US" altLang="en-US" sz="2400" dirty="0" err="1"/>
              <a:t>etc</a:t>
            </a:r>
            <a:r>
              <a:rPr lang="en-US" altLang="en-US" sz="2400" dirty="0"/>
              <a:t>  </a:t>
            </a:r>
          </a:p>
          <a:p>
            <a:r>
              <a:rPr lang="en-US" altLang="en-US" sz="2400" dirty="0" err="1"/>
              <a:t>to_date</a:t>
            </a:r>
            <a:r>
              <a:rPr lang="en-US" altLang="en-US" sz="2400" dirty="0"/>
              <a:t>(‘02-05-2007','dd-mm-yyyy')  { Converts String to Date}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066800" y="0"/>
            <a:ext cx="7772400" cy="836613"/>
          </a:xfrm>
          <a:noFill/>
          <a:ln/>
        </p:spPr>
        <p:txBody>
          <a:bodyPr lIns="92075" tIns="46038" rIns="92075" bIns="46038" anchor="ctr"/>
          <a:lstStyle/>
          <a:p>
            <a:r>
              <a:rPr lang="en-US" sz="4000" b="1" dirty="0">
                <a:solidFill>
                  <a:srgbClr val="FFFF00"/>
                </a:solidFill>
              </a:rPr>
              <a:t>Closure of FD Set</a:t>
            </a:r>
          </a:p>
        </p:txBody>
      </p:sp>
      <p:sp>
        <p:nvSpPr>
          <p:cNvPr id="741379" name="Rectangle 3"/>
          <p:cNvSpPr>
            <a:spLocks noGrp="1" noChangeArrowheads="1"/>
          </p:cNvSpPr>
          <p:nvPr>
            <p:ph type="body" idx="1"/>
          </p:nvPr>
        </p:nvSpPr>
        <p:spPr>
          <a:xfrm>
            <a:off x="685800" y="1143000"/>
            <a:ext cx="7772400" cy="4800600"/>
          </a:xfrm>
          <a:noFill/>
          <a:ln/>
        </p:spPr>
        <p:txBody>
          <a:bodyPr lIns="92075" tIns="46038" rIns="92075" bIns="46038"/>
          <a:lstStyle/>
          <a:p>
            <a:r>
              <a:rPr lang="en-US" sz="2400" b="1" dirty="0">
                <a:latin typeface="Times New Roman" pitchFamily="18" charset="0"/>
              </a:rPr>
              <a:t>Definition: </a:t>
            </a:r>
            <a:r>
              <a:rPr lang="en-US" sz="2400" dirty="0">
                <a:latin typeface="Times New Roman" pitchFamily="18" charset="0"/>
              </a:rPr>
              <a:t>Let F be a set of FDs of a relation R. We use F</a:t>
            </a:r>
            <a:r>
              <a:rPr lang="en-US" sz="2800" baseline="30000" dirty="0">
                <a:latin typeface="Times New Roman" pitchFamily="18" charset="0"/>
                <a:sym typeface="Wingdings" pitchFamily="2" charset="2"/>
              </a:rPr>
              <a:t>+</a:t>
            </a:r>
            <a:r>
              <a:rPr lang="en-US" sz="2400" dirty="0">
                <a:latin typeface="Times New Roman" pitchFamily="18" charset="0"/>
              </a:rPr>
              <a:t> to denote the set of all FDs that must hold over R, i.e.:</a:t>
            </a:r>
          </a:p>
          <a:p>
            <a:pPr algn="ctr">
              <a:buFontTx/>
              <a:buNone/>
            </a:pPr>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 { X </a:t>
            </a:r>
            <a:r>
              <a:rPr lang="en-US" sz="2400" dirty="0">
                <a:latin typeface="Times New Roman" pitchFamily="18" charset="0"/>
                <a:sym typeface="Wingdings" pitchFamily="2" charset="2"/>
              </a:rPr>
              <a:t> </a:t>
            </a:r>
            <a:r>
              <a:rPr lang="en-US" sz="2400" dirty="0">
                <a:latin typeface="Times New Roman" pitchFamily="18" charset="0"/>
              </a:rPr>
              <a:t>Y |  F logically implies X </a:t>
            </a:r>
            <a:r>
              <a:rPr lang="en-US" sz="2400" dirty="0">
                <a:latin typeface="Times New Roman" pitchFamily="18" charset="0"/>
                <a:sym typeface="Wingdings" pitchFamily="2" charset="2"/>
              </a:rPr>
              <a:t> </a:t>
            </a:r>
            <a:r>
              <a:rPr lang="en-US" sz="2400" dirty="0">
                <a:latin typeface="Times New Roman" pitchFamily="18" charset="0"/>
              </a:rPr>
              <a:t>Y}</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is called the </a:t>
            </a:r>
            <a:r>
              <a:rPr lang="en-US" sz="2400" b="1" dirty="0">
                <a:solidFill>
                  <a:schemeClr val="folHlink"/>
                </a:solidFill>
                <a:latin typeface="Times New Roman" pitchFamily="18" charset="0"/>
              </a:rPr>
              <a:t>closure</a:t>
            </a:r>
            <a:r>
              <a:rPr lang="en-US" sz="2400" dirty="0">
                <a:latin typeface="Times New Roman" pitchFamily="18" charset="0"/>
              </a:rPr>
              <a:t> of F.</a:t>
            </a:r>
          </a:p>
          <a:p>
            <a:r>
              <a:rPr lang="en-US" sz="2400" dirty="0">
                <a:latin typeface="Times New Roman" pitchFamily="18" charset="0"/>
              </a:rPr>
              <a:t>Example:</a:t>
            </a:r>
            <a:r>
              <a:rPr lang="en-US" sz="2400" b="1" dirty="0">
                <a:latin typeface="Times New Roman" pitchFamily="18" charset="0"/>
              </a:rPr>
              <a:t> </a:t>
            </a:r>
            <a:r>
              <a:rPr lang="en-US" sz="2400" dirty="0">
                <a:latin typeface="Times New Roman" pitchFamily="18" charset="0"/>
              </a:rPr>
              <a:t>F = {A</a:t>
            </a:r>
            <a:r>
              <a:rPr lang="en-US" sz="2400" dirty="0">
                <a:latin typeface="Times New Roman" pitchFamily="18" charset="0"/>
                <a:sym typeface="Wingdings" pitchFamily="2" charset="2"/>
              </a:rPr>
              <a:t></a:t>
            </a:r>
            <a:r>
              <a:rPr lang="en-US" sz="2400" dirty="0">
                <a:latin typeface="Times New Roman" pitchFamily="18" charset="0"/>
              </a:rPr>
              <a:t>B, B</a:t>
            </a:r>
            <a:r>
              <a:rPr lang="en-US" sz="2400" dirty="0">
                <a:latin typeface="Times New Roman" pitchFamily="18" charset="0"/>
                <a:sym typeface="Wingdings" pitchFamily="2" charset="2"/>
              </a:rPr>
              <a:t></a:t>
            </a:r>
            <a:r>
              <a:rPr lang="en-US" sz="2400" dirty="0">
                <a:latin typeface="Times New Roman" pitchFamily="18" charset="0"/>
              </a:rPr>
              <a:t>C}, then A</a:t>
            </a:r>
            <a:r>
              <a:rPr lang="en-US" sz="2400" dirty="0">
                <a:latin typeface="Times New Roman" pitchFamily="18" charset="0"/>
                <a:sym typeface="Wingdings" pitchFamily="2" charset="2"/>
              </a:rPr>
              <a:t></a:t>
            </a:r>
            <a:r>
              <a:rPr lang="en-US" sz="2400" dirty="0">
                <a:latin typeface="Times New Roman" pitchFamily="18" charset="0"/>
              </a:rPr>
              <a:t>C is in F</a:t>
            </a:r>
            <a:r>
              <a:rPr lang="en-US" sz="2800" baseline="30000" dirty="0">
                <a:latin typeface="Times New Roman" pitchFamily="18" charset="0"/>
                <a:sym typeface="Wingdings" pitchFamily="2" charset="2"/>
              </a:rPr>
              <a:t>+</a:t>
            </a:r>
            <a:r>
              <a:rPr lang="en-US" sz="2400" dirty="0">
                <a:latin typeface="Times New Roman" pitchFamily="18" charset="0"/>
              </a:rPr>
              <a:t>.</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could have many FDs!</a:t>
            </a:r>
          </a:p>
          <a:p>
            <a:pPr lvl="1"/>
            <a:r>
              <a:rPr lang="en-US" sz="2000" dirty="0">
                <a:latin typeface="Times New Roman" pitchFamily="18" charset="0"/>
              </a:rPr>
              <a:t>Example:</a:t>
            </a:r>
          </a:p>
          <a:p>
            <a:pPr lvl="2"/>
            <a:r>
              <a:rPr lang="en-US" sz="1800" dirty="0">
                <a:latin typeface="Times New Roman" pitchFamily="18" charset="0"/>
              </a:rPr>
              <a:t>Let F = {A</a:t>
            </a:r>
            <a:r>
              <a:rPr lang="en-US" sz="1800" dirty="0">
                <a:latin typeface="Times New Roman" pitchFamily="18" charset="0"/>
                <a:sym typeface="Wingdings" pitchFamily="2" charset="2"/>
              </a:rPr>
              <a:t></a:t>
            </a:r>
            <a:r>
              <a:rPr lang="en-US" sz="1800" dirty="0">
                <a:latin typeface="Times New Roman" pitchFamily="18" charset="0"/>
              </a:rPr>
              <a:t>B1, A</a:t>
            </a:r>
            <a:r>
              <a:rPr lang="en-US" sz="1800" dirty="0">
                <a:latin typeface="Times New Roman" pitchFamily="18" charset="0"/>
                <a:sym typeface="Wingdings" pitchFamily="2" charset="2"/>
              </a:rPr>
              <a:t></a:t>
            </a:r>
            <a:r>
              <a:rPr lang="en-US" sz="1800" dirty="0">
                <a:latin typeface="Times New Roman" pitchFamily="18" charset="0"/>
              </a:rPr>
              <a:t>B2, ..., </a:t>
            </a:r>
            <a:r>
              <a:rPr lang="en-US" sz="1800" dirty="0" err="1">
                <a:latin typeface="Times New Roman" pitchFamily="18" charset="0"/>
              </a:rPr>
              <a:t>A</a:t>
            </a:r>
            <a:r>
              <a:rPr lang="en-US" sz="1800" dirty="0" err="1">
                <a:latin typeface="Times New Roman" pitchFamily="18" charset="0"/>
                <a:sym typeface="Wingdings" pitchFamily="2" charset="2"/>
              </a:rPr>
              <a:t></a:t>
            </a:r>
            <a:r>
              <a:rPr lang="en-US" sz="1800" dirty="0" err="1">
                <a:latin typeface="Times New Roman" pitchFamily="18" charset="0"/>
              </a:rPr>
              <a:t>Bn</a:t>
            </a:r>
            <a:r>
              <a:rPr lang="en-US" sz="1800" dirty="0">
                <a:latin typeface="Times New Roman" pitchFamily="18" charset="0"/>
              </a:rPr>
              <a:t>}, then any A</a:t>
            </a:r>
            <a:r>
              <a:rPr lang="en-US" sz="1800" dirty="0">
                <a:latin typeface="Times New Roman" pitchFamily="18" charset="0"/>
                <a:sym typeface="Wingdings" pitchFamily="2" charset="2"/>
              </a:rPr>
              <a:t></a:t>
            </a:r>
            <a:r>
              <a:rPr lang="en-US" sz="1800" dirty="0">
                <a:latin typeface="Times New Roman" pitchFamily="18" charset="0"/>
              </a:rPr>
              <a:t>Y (Y is a subset of {B1, B2, ..., </a:t>
            </a:r>
            <a:r>
              <a:rPr lang="en-US" sz="1800" dirty="0" err="1">
                <a:latin typeface="Times New Roman" pitchFamily="18" charset="0"/>
              </a:rPr>
              <a:t>Bn</a:t>
            </a:r>
            <a:r>
              <a:rPr lang="en-US" sz="1800" dirty="0">
                <a:latin typeface="Times New Roman" pitchFamily="18" charset="0"/>
              </a:rPr>
              <a:t>}) is in F+.</a:t>
            </a:r>
          </a:p>
          <a:p>
            <a:pPr lvl="2"/>
            <a:r>
              <a:rPr lang="en-US" sz="1800" dirty="0">
                <a:latin typeface="Times New Roman" pitchFamily="18" charset="0"/>
              </a:rPr>
              <a:t>Cardinality of F+ is more than 2^n.</a:t>
            </a:r>
          </a:p>
          <a:p>
            <a:pPr lvl="1"/>
            <a:r>
              <a:rPr lang="en-US" sz="2000" dirty="0">
                <a:latin typeface="Times New Roman" pitchFamily="18" charset="0"/>
              </a:rPr>
              <a:t>Fortunately, a given X</a:t>
            </a:r>
            <a:r>
              <a:rPr lang="en-US" sz="2000" dirty="0">
                <a:latin typeface="Times New Roman" pitchFamily="18" charset="0"/>
                <a:sym typeface="Wingdings" pitchFamily="2" charset="2"/>
              </a:rPr>
              <a:t>Y can be tested </a:t>
            </a:r>
            <a:r>
              <a:rPr lang="en-US" sz="2000" dirty="0">
                <a:latin typeface="Times New Roman" pitchFamily="18" charset="0"/>
              </a:rPr>
              <a:t>efficiently</a:t>
            </a:r>
            <a:r>
              <a:rPr lang="en-US" sz="2000" dirty="0">
                <a:latin typeface="Times New Roman" pitchFamily="18" charset="0"/>
                <a:sym typeface="Wingdings" pitchFamily="2" charset="2"/>
              </a:rPr>
              <a:t> as we will see later</a:t>
            </a:r>
            <a:endParaRPr lang="en-US" sz="2000" dirty="0">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B7F603A-6826-460C-8A8D-9CE950465038}"/>
              </a:ext>
            </a:extLst>
          </p:cNvPr>
          <p:cNvSpPr>
            <a:spLocks noGrp="1" noChangeArrowheads="1"/>
          </p:cNvSpPr>
          <p:nvPr>
            <p:ph type="title"/>
          </p:nvPr>
        </p:nvSpPr>
        <p:spPr>
          <a:xfrm>
            <a:off x="482600" y="0"/>
            <a:ext cx="8229600" cy="1143000"/>
          </a:xfrm>
        </p:spPr>
        <p:txBody>
          <a:bodyPr/>
          <a:lstStyle/>
          <a:p>
            <a:r>
              <a:rPr lang="en-US" altLang="en-US" dirty="0">
                <a:solidFill>
                  <a:schemeClr val="bg1"/>
                </a:solidFill>
              </a:rPr>
              <a:t>Structure of PL/SQL</a:t>
            </a:r>
          </a:p>
        </p:txBody>
      </p:sp>
      <p:sp>
        <p:nvSpPr>
          <p:cNvPr id="7171" name="Rectangle 3">
            <a:extLst>
              <a:ext uri="{FF2B5EF4-FFF2-40B4-BE49-F238E27FC236}">
                <a16:creationId xmlns:a16="http://schemas.microsoft.com/office/drawing/2014/main" id="{380C230C-DD1D-4278-8CA8-B90DFB47CECE}"/>
              </a:ext>
            </a:extLst>
          </p:cNvPr>
          <p:cNvSpPr>
            <a:spLocks noGrp="1" noChangeArrowheads="1"/>
          </p:cNvSpPr>
          <p:nvPr>
            <p:ph type="body" idx="1"/>
          </p:nvPr>
        </p:nvSpPr>
        <p:spPr/>
        <p:txBody>
          <a:bodyPr/>
          <a:lstStyle/>
          <a:p>
            <a:r>
              <a:rPr lang="en-US" altLang="en-US"/>
              <a:t>Data Types for specific columns</a:t>
            </a:r>
          </a:p>
          <a:p>
            <a:pPr>
              <a:buFontTx/>
              <a:buNone/>
            </a:pPr>
            <a:r>
              <a:rPr lang="en-US" altLang="en-US"/>
              <a:t>	</a:t>
            </a:r>
          </a:p>
          <a:p>
            <a:pPr>
              <a:buFontTx/>
              <a:buNone/>
            </a:pPr>
            <a:r>
              <a:rPr lang="en-US" altLang="en-US"/>
              <a:t>	</a:t>
            </a:r>
            <a:r>
              <a:rPr lang="en-US" altLang="en-US" sz="2400"/>
              <a:t>Variable_name  Table_name.Column_name%type;</a:t>
            </a:r>
          </a:p>
          <a:p>
            <a:pPr>
              <a:buFontTx/>
              <a:buNone/>
            </a:pPr>
            <a:endParaRPr lang="en-US" altLang="en-US" sz="2400"/>
          </a:p>
          <a:p>
            <a:pPr>
              <a:buFontTx/>
              <a:buNone/>
            </a:pPr>
            <a:r>
              <a:rPr lang="en-US" altLang="en-US" sz="2400"/>
              <a:t>   This syntax defines a variable of the type of the referenced column on the referenced table</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E1D1AE-90B9-4E7F-9C15-CD272228C220}"/>
              </a:ext>
            </a:extLst>
          </p:cNvPr>
          <p:cNvSpPr>
            <a:spLocks noGrp="1" noChangeArrowheads="1"/>
          </p:cNvSpPr>
          <p:nvPr>
            <p:ph type="title"/>
          </p:nvPr>
        </p:nvSpPr>
        <p:spPr>
          <a:xfrm>
            <a:off x="482600" y="0"/>
            <a:ext cx="8229600" cy="944562"/>
          </a:xfrm>
        </p:spPr>
        <p:txBody>
          <a:bodyPr/>
          <a:lstStyle/>
          <a:p>
            <a:r>
              <a:rPr lang="en-US" altLang="en-US" dirty="0">
                <a:solidFill>
                  <a:schemeClr val="bg1"/>
                </a:solidFill>
              </a:rPr>
              <a:t>PL/SQL Control Structure</a:t>
            </a:r>
          </a:p>
        </p:txBody>
      </p:sp>
      <p:sp>
        <p:nvSpPr>
          <p:cNvPr id="8195" name="Rectangle 3">
            <a:extLst>
              <a:ext uri="{FF2B5EF4-FFF2-40B4-BE49-F238E27FC236}">
                <a16:creationId xmlns:a16="http://schemas.microsoft.com/office/drawing/2014/main" id="{9501DC16-B618-4284-8169-5B749B6BCF66}"/>
              </a:ext>
            </a:extLst>
          </p:cNvPr>
          <p:cNvSpPr>
            <a:spLocks noGrp="1" noChangeArrowheads="1"/>
          </p:cNvSpPr>
          <p:nvPr>
            <p:ph type="body" idx="1"/>
          </p:nvPr>
        </p:nvSpPr>
        <p:spPr/>
        <p:txBody>
          <a:bodyPr/>
          <a:lstStyle/>
          <a:p>
            <a:pPr>
              <a:lnSpc>
                <a:spcPct val="90000"/>
              </a:lnSpc>
            </a:pPr>
            <a:r>
              <a:rPr lang="en-US" altLang="en-US" sz="2800"/>
              <a:t>PL/SQL has a number of control structures which  includes:</a:t>
            </a:r>
          </a:p>
          <a:p>
            <a:pPr>
              <a:lnSpc>
                <a:spcPct val="90000"/>
              </a:lnSpc>
            </a:pPr>
            <a:r>
              <a:rPr lang="en-US" altLang="en-US" sz="2800"/>
              <a:t> Conditional controls</a:t>
            </a:r>
          </a:p>
          <a:p>
            <a:pPr>
              <a:lnSpc>
                <a:spcPct val="90000"/>
              </a:lnSpc>
            </a:pPr>
            <a:r>
              <a:rPr lang="en-US" altLang="en-US" sz="2800"/>
              <a:t> Iterative or loop controls.</a:t>
            </a:r>
          </a:p>
          <a:p>
            <a:pPr>
              <a:lnSpc>
                <a:spcPct val="90000"/>
              </a:lnSpc>
            </a:pPr>
            <a:r>
              <a:rPr lang="en-US" altLang="en-US" sz="2800"/>
              <a:t> Exception or error controls</a:t>
            </a:r>
            <a:br>
              <a:rPr lang="en-US" altLang="en-US" sz="2800"/>
            </a:br>
            <a:endParaRPr lang="en-US" altLang="en-US" sz="2800"/>
          </a:p>
          <a:p>
            <a:pPr>
              <a:lnSpc>
                <a:spcPct val="90000"/>
              </a:lnSpc>
            </a:pPr>
            <a:r>
              <a:rPr lang="en-US" altLang="en-US" sz="2800"/>
              <a:t>It is these controls, used singly or together, that allow the PL/SQL developer to direct the flow of execution through the program</a:t>
            </a:r>
            <a:r>
              <a:rPr lang="en-US" altLang="en-US"/>
              <a:t>.</a:t>
            </a:r>
            <a:br>
              <a:rPr lang="en-US" altLang="en-US"/>
            </a:br>
            <a:endParaRPr lang="en-US"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CAFBE-5377-4759-8B5B-43CFC6D7E461}"/>
              </a:ext>
            </a:extLst>
          </p:cNvPr>
          <p:cNvSpPr>
            <a:spLocks noGrp="1" noChangeArrowheads="1"/>
          </p:cNvSpPr>
          <p:nvPr>
            <p:ph type="title"/>
          </p:nvPr>
        </p:nvSpPr>
        <p:spPr>
          <a:xfrm>
            <a:off x="908756" y="47625"/>
            <a:ext cx="8229600" cy="1143000"/>
          </a:xfrm>
        </p:spPr>
        <p:txBody>
          <a:bodyPr/>
          <a:lstStyle/>
          <a:p>
            <a:r>
              <a:rPr lang="en-US" altLang="en-US" dirty="0">
                <a:solidFill>
                  <a:schemeClr val="bg1"/>
                </a:solidFill>
              </a:rPr>
              <a:t>PL/SQL Control Structure	</a:t>
            </a:r>
          </a:p>
        </p:txBody>
      </p:sp>
      <p:sp>
        <p:nvSpPr>
          <p:cNvPr id="9219" name="Rectangle 3">
            <a:extLst>
              <a:ext uri="{FF2B5EF4-FFF2-40B4-BE49-F238E27FC236}">
                <a16:creationId xmlns:a16="http://schemas.microsoft.com/office/drawing/2014/main" id="{CE727C0E-2938-4045-A7D7-34731BBAD9FE}"/>
              </a:ext>
            </a:extLst>
          </p:cNvPr>
          <p:cNvSpPr>
            <a:spLocks noGrp="1" noChangeArrowheads="1"/>
          </p:cNvSpPr>
          <p:nvPr>
            <p:ph type="body" idx="1"/>
          </p:nvPr>
        </p:nvSpPr>
        <p:spPr/>
        <p:txBody>
          <a:bodyPr/>
          <a:lstStyle/>
          <a:p>
            <a:r>
              <a:rPr lang="en-US" altLang="en-US" b="1"/>
              <a:t>Conditional Controls</a:t>
            </a:r>
          </a:p>
          <a:p>
            <a:pPr lvl="1">
              <a:buFontTx/>
              <a:buNone/>
            </a:pPr>
            <a:r>
              <a:rPr lang="en-US" altLang="en-US" b="1"/>
              <a:t>IF....THEN....END IF;</a:t>
            </a:r>
          </a:p>
          <a:p>
            <a:pPr lvl="1">
              <a:buFontTx/>
              <a:buNone/>
            </a:pPr>
            <a:r>
              <a:rPr lang="en-US" altLang="en-US" b="1"/>
              <a:t>IF....THEN...ELSE....END IF;</a:t>
            </a:r>
          </a:p>
          <a:p>
            <a:pPr lvl="1">
              <a:buFontTx/>
              <a:buNone/>
            </a:pPr>
            <a:r>
              <a:rPr lang="en-US" altLang="en-US" b="1"/>
              <a:t>IF....THEN...ELSIF....THEN....ELSE....END IF;</a:t>
            </a:r>
          </a:p>
          <a:p>
            <a:pPr lvl="1">
              <a:buFontTx/>
              <a:buNone/>
            </a:pPr>
            <a:endParaRPr lang="en-US" altLang="en-US"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40F6C0-16FD-4156-B481-2795B88BFEE8}"/>
              </a:ext>
            </a:extLst>
          </p:cNvPr>
          <p:cNvSpPr>
            <a:spLocks noGrp="1" noChangeArrowheads="1"/>
          </p:cNvSpPr>
          <p:nvPr>
            <p:ph type="title"/>
          </p:nvPr>
        </p:nvSpPr>
        <p:spPr>
          <a:xfrm>
            <a:off x="609600" y="0"/>
            <a:ext cx="8229600" cy="1143000"/>
          </a:xfrm>
        </p:spPr>
        <p:txBody>
          <a:bodyPr/>
          <a:lstStyle/>
          <a:p>
            <a:r>
              <a:rPr lang="en-US" altLang="en-US" dirty="0">
                <a:solidFill>
                  <a:schemeClr val="bg1"/>
                </a:solidFill>
              </a:rPr>
              <a:t>PL/SQL Control Structure</a:t>
            </a:r>
          </a:p>
        </p:txBody>
      </p:sp>
      <p:sp>
        <p:nvSpPr>
          <p:cNvPr id="10243" name="Rectangle 3">
            <a:extLst>
              <a:ext uri="{FF2B5EF4-FFF2-40B4-BE49-F238E27FC236}">
                <a16:creationId xmlns:a16="http://schemas.microsoft.com/office/drawing/2014/main" id="{5A3927FB-3A94-4DC6-9A6A-40593EE4008D}"/>
              </a:ext>
            </a:extLst>
          </p:cNvPr>
          <p:cNvSpPr>
            <a:spLocks noGrp="1" noChangeArrowheads="1"/>
          </p:cNvSpPr>
          <p:nvPr>
            <p:ph type="body" idx="1"/>
          </p:nvPr>
        </p:nvSpPr>
        <p:spPr>
          <a:xfrm>
            <a:off x="457200" y="990600"/>
            <a:ext cx="8229600" cy="5257800"/>
          </a:xfrm>
        </p:spPr>
        <p:txBody>
          <a:bodyPr/>
          <a:lstStyle/>
          <a:p>
            <a:pPr>
              <a:lnSpc>
                <a:spcPct val="90000"/>
              </a:lnSpc>
            </a:pPr>
            <a:r>
              <a:rPr lang="en-US" altLang="en-US" sz="2200" dirty="0"/>
              <a:t>LOOP</a:t>
            </a:r>
          </a:p>
          <a:p>
            <a:pPr>
              <a:lnSpc>
                <a:spcPct val="90000"/>
              </a:lnSpc>
              <a:buFontTx/>
              <a:buNone/>
            </a:pPr>
            <a:r>
              <a:rPr lang="en-US" altLang="en-US" sz="2200" dirty="0"/>
              <a:t>		 	...SQL Statements... </a:t>
            </a:r>
          </a:p>
          <a:p>
            <a:pPr>
              <a:lnSpc>
                <a:spcPct val="90000"/>
              </a:lnSpc>
              <a:buFontTx/>
              <a:buNone/>
            </a:pPr>
            <a:r>
              <a:rPr lang="en-US" altLang="en-US" sz="2200" dirty="0"/>
              <a:t>           	 EXIT;</a:t>
            </a:r>
          </a:p>
          <a:p>
            <a:pPr>
              <a:lnSpc>
                <a:spcPct val="90000"/>
              </a:lnSpc>
              <a:buFontTx/>
              <a:buNone/>
            </a:pPr>
            <a:r>
              <a:rPr lang="en-US" altLang="en-US" sz="2200" dirty="0"/>
              <a:t>    	END LOOP; </a:t>
            </a:r>
          </a:p>
          <a:p>
            <a:pPr>
              <a:lnSpc>
                <a:spcPct val="90000"/>
              </a:lnSpc>
            </a:pPr>
            <a:endParaRPr lang="en-US" altLang="en-US" sz="2200" dirty="0"/>
          </a:p>
          <a:p>
            <a:pPr>
              <a:lnSpc>
                <a:spcPct val="90000"/>
              </a:lnSpc>
            </a:pPr>
            <a:r>
              <a:rPr lang="en-US" altLang="en-US" sz="2200" dirty="0"/>
              <a:t>WHILE loops</a:t>
            </a:r>
          </a:p>
          <a:p>
            <a:pPr>
              <a:lnSpc>
                <a:spcPct val="90000"/>
              </a:lnSpc>
            </a:pPr>
            <a:r>
              <a:rPr lang="en-US" altLang="en-US" sz="2200" dirty="0"/>
              <a:t>WHILE condition LOOP </a:t>
            </a:r>
          </a:p>
          <a:p>
            <a:pPr>
              <a:lnSpc>
                <a:spcPct val="90000"/>
              </a:lnSpc>
              <a:buFontTx/>
              <a:buNone/>
            </a:pPr>
            <a:r>
              <a:rPr lang="en-US" altLang="en-US" sz="2200" dirty="0"/>
              <a:t>                         ...SQL Statements... </a:t>
            </a:r>
          </a:p>
          <a:p>
            <a:pPr>
              <a:lnSpc>
                <a:spcPct val="90000"/>
              </a:lnSpc>
              <a:buFontTx/>
              <a:buNone/>
            </a:pPr>
            <a:r>
              <a:rPr lang="en-US" altLang="en-US" sz="2200" dirty="0"/>
              <a:t>     END LOOP; </a:t>
            </a:r>
            <a:endParaRPr lang="en-US" altLang="en-US" sz="2200" b="1" dirty="0"/>
          </a:p>
          <a:p>
            <a:pPr>
              <a:lnSpc>
                <a:spcPct val="90000"/>
              </a:lnSpc>
            </a:pPr>
            <a:endParaRPr lang="en-US" altLang="en-US" sz="2200" dirty="0"/>
          </a:p>
          <a:p>
            <a:pPr>
              <a:lnSpc>
                <a:spcPct val="90000"/>
              </a:lnSpc>
            </a:pPr>
            <a:r>
              <a:rPr lang="en-US" altLang="en-US" sz="2200" dirty="0"/>
              <a:t>FOR loops</a:t>
            </a:r>
          </a:p>
          <a:p>
            <a:pPr>
              <a:lnSpc>
                <a:spcPct val="90000"/>
              </a:lnSpc>
            </a:pPr>
            <a:r>
              <a:rPr lang="en-US" altLang="en-US" sz="2200" dirty="0"/>
              <a:t>FOR &lt;variable(numeric)&gt; IN [REVERSE] &lt;</a:t>
            </a:r>
            <a:r>
              <a:rPr lang="en-US" altLang="en-US" sz="2200" dirty="0" err="1"/>
              <a:t>lowerbound</a:t>
            </a:r>
            <a:r>
              <a:rPr lang="en-US" altLang="en-US" sz="2200" dirty="0"/>
              <a:t>&gt;..&lt;</a:t>
            </a:r>
            <a:r>
              <a:rPr lang="en-US" altLang="en-US" sz="2200" dirty="0" err="1"/>
              <a:t>upperbound</a:t>
            </a:r>
            <a:r>
              <a:rPr lang="en-US" altLang="en-US" sz="2200" dirty="0"/>
              <a:t>&gt; LOOP .... ..... END LOOP;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0B7C02-9876-4E7E-ACD6-01F1ED3CEEF6}"/>
              </a:ext>
            </a:extLst>
          </p:cNvPr>
          <p:cNvSpPr>
            <a:spLocks noGrp="1" noChangeArrowheads="1"/>
          </p:cNvSpPr>
          <p:nvPr>
            <p:ph type="title"/>
          </p:nvPr>
        </p:nvSpPr>
        <p:spPr>
          <a:xfrm>
            <a:off x="609600" y="2822"/>
            <a:ext cx="8229600" cy="639762"/>
          </a:xfrm>
        </p:spPr>
        <p:txBody>
          <a:bodyPr/>
          <a:lstStyle/>
          <a:p>
            <a:r>
              <a:rPr lang="en-US" altLang="en-US" dirty="0">
                <a:solidFill>
                  <a:schemeClr val="bg1"/>
                </a:solidFill>
              </a:rPr>
              <a:t>PL/SQL Control Structure</a:t>
            </a:r>
          </a:p>
        </p:txBody>
      </p:sp>
      <p:sp>
        <p:nvSpPr>
          <p:cNvPr id="11267" name="Rectangle 3">
            <a:extLst>
              <a:ext uri="{FF2B5EF4-FFF2-40B4-BE49-F238E27FC236}">
                <a16:creationId xmlns:a16="http://schemas.microsoft.com/office/drawing/2014/main" id="{277E55EB-F563-411F-BA67-24647ACA9FED}"/>
              </a:ext>
            </a:extLst>
          </p:cNvPr>
          <p:cNvSpPr>
            <a:spLocks noGrp="1" noChangeArrowheads="1"/>
          </p:cNvSpPr>
          <p:nvPr>
            <p:ph type="body" idx="1"/>
          </p:nvPr>
        </p:nvSpPr>
        <p:spPr/>
        <p:txBody>
          <a:bodyPr/>
          <a:lstStyle/>
          <a:p>
            <a:pPr>
              <a:lnSpc>
                <a:spcPct val="80000"/>
              </a:lnSpc>
            </a:pPr>
            <a:r>
              <a:rPr lang="en-US" altLang="en-US" sz="2000" b="1"/>
              <a:t>Cursor</a:t>
            </a:r>
          </a:p>
          <a:p>
            <a:pPr>
              <a:lnSpc>
                <a:spcPct val="80000"/>
              </a:lnSpc>
              <a:buFontTx/>
              <a:buNone/>
            </a:pPr>
            <a:r>
              <a:rPr lang="en-US" altLang="en-US" sz="2000"/>
              <a:t>	</a:t>
            </a:r>
            <a:r>
              <a:rPr lang="en-US" altLang="en-US" sz="1800"/>
              <a:t>DECLARE</a:t>
            </a:r>
            <a:br>
              <a:rPr lang="en-US" altLang="en-US" sz="1800"/>
            </a:br>
            <a:r>
              <a:rPr lang="en-US" altLang="en-US" sz="1800"/>
              <a:t>        name varchar2(20);   </a:t>
            </a:r>
          </a:p>
          <a:p>
            <a:pPr>
              <a:lnSpc>
                <a:spcPct val="80000"/>
              </a:lnSpc>
              <a:buFontTx/>
              <a:buNone/>
            </a:pPr>
            <a:r>
              <a:rPr lang="en-US" altLang="en-US" sz="1800"/>
              <a:t>             Cursor c1 is</a:t>
            </a:r>
          </a:p>
          <a:p>
            <a:pPr>
              <a:lnSpc>
                <a:spcPct val="80000"/>
              </a:lnSpc>
              <a:buFontTx/>
              <a:buNone/>
            </a:pPr>
            <a:r>
              <a:rPr lang="en-US" altLang="en-US" sz="1800"/>
              <a:t> 		 select t.name</a:t>
            </a:r>
          </a:p>
          <a:p>
            <a:pPr>
              <a:lnSpc>
                <a:spcPct val="80000"/>
              </a:lnSpc>
              <a:buFontTx/>
              <a:buNone/>
            </a:pPr>
            <a:r>
              <a:rPr lang="en-US" altLang="en-US" sz="1800"/>
              <a:t>       	  from table t </a:t>
            </a:r>
          </a:p>
          <a:p>
            <a:pPr>
              <a:lnSpc>
                <a:spcPct val="80000"/>
              </a:lnSpc>
              <a:buFontTx/>
              <a:buNone/>
            </a:pPr>
            <a:r>
              <a:rPr lang="en-US" altLang="en-US" sz="1800"/>
              <a:t>       	  where date is not null;</a:t>
            </a:r>
          </a:p>
          <a:p>
            <a:pPr>
              <a:lnSpc>
                <a:spcPct val="80000"/>
              </a:lnSpc>
              <a:buFontTx/>
              <a:buNone/>
            </a:pPr>
            <a:r>
              <a:rPr lang="en-US" altLang="en-US" sz="1800"/>
              <a:t>      BEGIN</a:t>
            </a:r>
          </a:p>
          <a:p>
            <a:pPr>
              <a:lnSpc>
                <a:spcPct val="80000"/>
              </a:lnSpc>
              <a:buFontTx/>
              <a:buNone/>
            </a:pPr>
            <a:r>
              <a:rPr lang="en-US" altLang="en-US" sz="1800"/>
              <a:t>          OPEN c1;</a:t>
            </a:r>
          </a:p>
          <a:p>
            <a:pPr>
              <a:lnSpc>
                <a:spcPct val="80000"/>
              </a:lnSpc>
              <a:buFontTx/>
              <a:buNone/>
            </a:pPr>
            <a:r>
              <a:rPr lang="en-US" altLang="en-US" sz="1800"/>
              <a:t>	     LOOP  </a:t>
            </a:r>
          </a:p>
          <a:p>
            <a:pPr>
              <a:lnSpc>
                <a:spcPct val="80000"/>
              </a:lnSpc>
              <a:buFontTx/>
              <a:buNone/>
            </a:pPr>
            <a:r>
              <a:rPr lang="en-US" altLang="en-US" sz="1800"/>
              <a:t>         	 FETCH c1 into name;</a:t>
            </a:r>
          </a:p>
          <a:p>
            <a:pPr>
              <a:lnSpc>
                <a:spcPct val="80000"/>
              </a:lnSpc>
              <a:buFontTx/>
              <a:buNone/>
            </a:pPr>
            <a:r>
              <a:rPr lang="en-US" altLang="en-US" sz="1800"/>
              <a:t>               exit when c1%NOTFOUND;</a:t>
            </a:r>
          </a:p>
          <a:p>
            <a:pPr>
              <a:lnSpc>
                <a:spcPct val="80000"/>
              </a:lnSpc>
              <a:buFontTx/>
              <a:buNone/>
            </a:pPr>
            <a:r>
              <a:rPr lang="en-US" altLang="en-US" sz="1800"/>
              <a:t>          END LOOP;</a:t>
            </a:r>
          </a:p>
          <a:p>
            <a:pPr>
              <a:lnSpc>
                <a:spcPct val="80000"/>
              </a:lnSpc>
              <a:buFontTx/>
              <a:buNone/>
            </a:pPr>
            <a:r>
              <a:rPr lang="en-US" altLang="en-US" sz="1800"/>
              <a:t>         CLOSE c1;</a:t>
            </a:r>
          </a:p>
          <a:p>
            <a:pPr>
              <a:lnSpc>
                <a:spcPct val="80000"/>
              </a:lnSpc>
              <a:buFontTx/>
              <a:buNone/>
            </a:pPr>
            <a:r>
              <a:rPr lang="en-US" altLang="en-US" sz="1800"/>
              <a:t>      END;</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29FDA1-A0B1-466E-9E75-3D15AD528B7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4819" name="Rectangle 2">
            <a:extLst>
              <a:ext uri="{FF2B5EF4-FFF2-40B4-BE49-F238E27FC236}">
                <a16:creationId xmlns:a16="http://schemas.microsoft.com/office/drawing/2014/main" id="{DE7FAC59-80B2-4C05-B102-D60711F2268A}"/>
              </a:ext>
            </a:extLst>
          </p:cNvPr>
          <p:cNvSpPr>
            <a:spLocks noGrp="1" noChangeArrowheads="1"/>
          </p:cNvSpPr>
          <p:nvPr>
            <p:ph type="ctrTitle"/>
          </p:nvPr>
        </p:nvSpPr>
        <p:spPr>
          <a:xfrm>
            <a:off x="533400" y="228600"/>
            <a:ext cx="8305800" cy="685800"/>
          </a:xfrm>
        </p:spPr>
        <p:txBody>
          <a:bodyPr/>
          <a:lstStyle/>
          <a:p>
            <a:pPr eaLnBrk="1" hangingPunct="1"/>
            <a:r>
              <a:rPr lang="en-US" altLang="en-US" b="1" u="sng">
                <a:effectLst/>
              </a:rPr>
              <a:t>EXECUTING PL/SQL</a:t>
            </a:r>
            <a:endParaRPr lang="en-US" altLang="en-US" sz="3600" b="1" u="sng">
              <a:effectLst/>
            </a:endParaRPr>
          </a:p>
        </p:txBody>
      </p:sp>
      <p:sp>
        <p:nvSpPr>
          <p:cNvPr id="34820" name="Rectangle 3">
            <a:extLst>
              <a:ext uri="{FF2B5EF4-FFF2-40B4-BE49-F238E27FC236}">
                <a16:creationId xmlns:a16="http://schemas.microsoft.com/office/drawing/2014/main" id="{9C56BA52-DF8D-47F7-AF88-00A5DA502191}"/>
              </a:ext>
            </a:extLst>
          </p:cNvPr>
          <p:cNvSpPr>
            <a:spLocks noGrp="1" noChangeArrowheads="1"/>
          </p:cNvSpPr>
          <p:nvPr>
            <p:ph type="subTitle" idx="1"/>
          </p:nvPr>
        </p:nvSpPr>
        <p:spPr>
          <a:xfrm>
            <a:off x="228600" y="1219200"/>
            <a:ext cx="8686800" cy="5181600"/>
          </a:xfrm>
        </p:spPr>
        <p:txBody>
          <a:bodyPr/>
          <a:lstStyle/>
          <a:p>
            <a:pPr marL="882650" indent="-533400" algn="l" eaLnBrk="1" hangingPunct="1"/>
            <a:r>
              <a:rPr lang="en-US" altLang="en-US">
                <a:effectLst/>
              </a:rPr>
              <a:t>PL/SQL can be executed directly in SQL*Plus. A PL/SQL program is normally saved with an .sql extension. To execute an anonymous PL/SQL program, simply type the following command at the SQL prompt:</a:t>
            </a:r>
          </a:p>
          <a:p>
            <a:pPr marL="882650" indent="-533400" algn="l" eaLnBrk="1" hangingPunct="1"/>
            <a:r>
              <a:rPr lang="en-US" altLang="en-US">
                <a:effectLst/>
              </a:rPr>
              <a:t>SQL&gt; @DisplayAge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186E1C-7CD9-4C4D-A08D-06A65FBB0729}"/>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5843" name="Rectangle 2">
            <a:extLst>
              <a:ext uri="{FF2B5EF4-FFF2-40B4-BE49-F238E27FC236}">
                <a16:creationId xmlns:a16="http://schemas.microsoft.com/office/drawing/2014/main" id="{EDAD6868-4032-4078-8DBE-2D8AA80B52A6}"/>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35844" name="Rectangle 3">
            <a:extLst>
              <a:ext uri="{FF2B5EF4-FFF2-40B4-BE49-F238E27FC236}">
                <a16:creationId xmlns:a16="http://schemas.microsoft.com/office/drawing/2014/main" id="{1797E45F-A1C3-44E4-B8AB-6ED27B7560CF}"/>
              </a:ext>
            </a:extLst>
          </p:cNvPr>
          <p:cNvSpPr>
            <a:spLocks noGrp="1" noChangeArrowheads="1"/>
          </p:cNvSpPr>
          <p:nvPr>
            <p:ph type="subTitle" idx="1"/>
          </p:nvPr>
        </p:nvSpPr>
        <p:spPr>
          <a:xfrm>
            <a:off x="228600" y="838200"/>
            <a:ext cx="8686800" cy="5562600"/>
          </a:xfrm>
        </p:spPr>
        <p:txBody>
          <a:bodyPr/>
          <a:lstStyle/>
          <a:p>
            <a:pPr marL="882650" indent="-533400" algn="l" eaLnBrk="1" hangingPunct="1"/>
            <a:r>
              <a:rPr lang="en-GB" altLang="en-US" sz="2800">
                <a:effectLst/>
              </a:rPr>
              <a:t>Like other programming languages, PL/SQL provides a procedure (i.e. PUT_LINE) to allow the user to display the output on the screen. For a user to able to view a result on the screen, two steps are required. </a:t>
            </a:r>
          </a:p>
          <a:p>
            <a:pPr marL="882650" indent="-533400" algn="l" eaLnBrk="1" hangingPunct="1"/>
            <a:r>
              <a:rPr lang="en-GB" altLang="en-US">
                <a:effectLst/>
              </a:rPr>
              <a:t>First,</a:t>
            </a:r>
            <a:r>
              <a:rPr lang="en-GB" altLang="en-US" sz="2800">
                <a:effectLst/>
              </a:rPr>
              <a:t> before executing any PL/SQL program, type the following command at the SQL prompt (Note: you need to type in this command only once for every SQL*PLUS session):</a:t>
            </a:r>
          </a:p>
          <a:p>
            <a:pPr marL="882650" indent="-533400" algn="l" eaLnBrk="1" hangingPunct="1"/>
            <a:r>
              <a:rPr lang="en-GB" altLang="en-US">
                <a:effectLst/>
              </a:rPr>
              <a:t>SQL&gt; 	SET SERVEROUTPUT ON;</a:t>
            </a:r>
          </a:p>
          <a:p>
            <a:pPr marL="882650" indent="-533400" algn="l" eaLnBrk="1" hangingPunct="1"/>
            <a:r>
              <a:rPr lang="en-GB" altLang="en-US" sz="2800">
                <a:effectLst/>
              </a:rPr>
              <a:t>or put the command at the beginning of the program, right before the declaration section.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FF6D1D-ADDC-4BA1-ABE2-56EE5065EF6F}"/>
              </a:ext>
            </a:extLst>
          </p:cNvPr>
          <p:cNvSpPr>
            <a:spLocks noGrp="1"/>
          </p:cNvSpPr>
          <p:nvPr>
            <p:ph type="dt" sz="quarter" idx="10"/>
          </p:nvPr>
        </p:nvSpPr>
        <p:spPr/>
        <p:txBody>
          <a:bodyPr/>
          <a:lstStyle/>
          <a:p>
            <a:pPr>
              <a:defRPr/>
            </a:pPr>
            <a:r>
              <a:rPr lang="en-US"/>
              <a:t>Bordoloi and Bock</a:t>
            </a:r>
            <a:endParaRPr lang="en-US">
              <a:solidFill>
                <a:schemeClr val="tx1"/>
              </a:solidFill>
              <a:effectLst/>
            </a:endParaRPr>
          </a:p>
        </p:txBody>
      </p:sp>
      <p:sp>
        <p:nvSpPr>
          <p:cNvPr id="36867" name="Rectangle 2">
            <a:extLst>
              <a:ext uri="{FF2B5EF4-FFF2-40B4-BE49-F238E27FC236}">
                <a16:creationId xmlns:a16="http://schemas.microsoft.com/office/drawing/2014/main" id="{CB295373-8981-4C12-9E3C-BE8ED09071E8}"/>
              </a:ext>
            </a:extLst>
          </p:cNvPr>
          <p:cNvSpPr>
            <a:spLocks noGrp="1" noChangeArrowheads="1"/>
          </p:cNvSpPr>
          <p:nvPr>
            <p:ph type="ctrTitle"/>
          </p:nvPr>
        </p:nvSpPr>
        <p:spPr>
          <a:xfrm>
            <a:off x="533400" y="228600"/>
            <a:ext cx="8305800" cy="685800"/>
          </a:xfrm>
        </p:spPr>
        <p:txBody>
          <a:bodyPr/>
          <a:lstStyle/>
          <a:p>
            <a:pPr eaLnBrk="1" hangingPunct="1"/>
            <a:r>
              <a:rPr lang="en-GB" altLang="en-US" b="1" u="sng">
                <a:effectLst/>
              </a:rPr>
              <a:t>GENERATING OUTPUT</a:t>
            </a:r>
            <a:br>
              <a:rPr lang="en-GB" altLang="en-US" b="1" u="sng">
                <a:effectLst/>
              </a:rPr>
            </a:br>
            <a:endParaRPr lang="en-US" altLang="en-US" b="1" u="sng">
              <a:effectLst/>
            </a:endParaRPr>
          </a:p>
        </p:txBody>
      </p:sp>
      <p:sp>
        <p:nvSpPr>
          <p:cNvPr id="403459" name="Rectangle 3">
            <a:extLst>
              <a:ext uri="{FF2B5EF4-FFF2-40B4-BE49-F238E27FC236}">
                <a16:creationId xmlns:a16="http://schemas.microsoft.com/office/drawing/2014/main" id="{5358BE0F-5B71-4021-A3A9-B09609982469}"/>
              </a:ext>
            </a:extLst>
          </p:cNvPr>
          <p:cNvSpPr>
            <a:spLocks noGrp="1" noChangeArrowheads="1"/>
          </p:cNvSpPr>
          <p:nvPr>
            <p:ph type="subTitle" idx="1"/>
          </p:nvPr>
        </p:nvSpPr>
        <p:spPr>
          <a:xfrm>
            <a:off x="228600" y="762000"/>
            <a:ext cx="8686800" cy="5638800"/>
          </a:xfrm>
        </p:spPr>
        <p:txBody>
          <a:bodyPr/>
          <a:lstStyle/>
          <a:p>
            <a:pPr marL="882650" indent="-533400" algn="l" eaLnBrk="1" hangingPunct="1">
              <a:defRPr/>
            </a:pPr>
            <a:r>
              <a:rPr lang="en-GB">
                <a:effectLst/>
              </a:rPr>
              <a:t>Second, </a:t>
            </a:r>
            <a:r>
              <a:rPr lang="en-GB" sz="2800">
                <a:effectLst/>
              </a:rPr>
              <a:t>use </a:t>
            </a:r>
            <a:r>
              <a:rPr lang="en-GB" sz="2800" b="1">
                <a:effectLst/>
              </a:rPr>
              <a:t>DBMS_OUTPUT.PUT_LINE</a:t>
            </a:r>
            <a:r>
              <a:rPr lang="en-GB" sz="2800">
                <a:effectLst/>
              </a:rPr>
              <a:t> in your executable section to display any message you want to the screen.</a:t>
            </a:r>
            <a:endParaRPr lang="en-GB" sz="2800" b="1">
              <a:effectLst/>
            </a:endParaRPr>
          </a:p>
          <a:p>
            <a:pPr marL="882650" indent="-533400" algn="l" eaLnBrk="1" hangingPunct="1">
              <a:defRPr/>
            </a:pPr>
            <a:r>
              <a:rPr lang="en-GB" b="1">
                <a:effectLst/>
              </a:rPr>
              <a:t>Syntax for displaying a message:</a:t>
            </a:r>
            <a:endParaRPr lang="en-GB">
              <a:effectLst/>
            </a:endParaRPr>
          </a:p>
          <a:p>
            <a:pPr marL="882650" indent="-533400" algn="l" eaLnBrk="1" hangingPunct="1">
              <a:defRPr/>
            </a:pPr>
            <a:r>
              <a:rPr lang="en-GB">
                <a:effectLst/>
              </a:rPr>
              <a:t>DBMS_OUTPUT.PUT_LINE(&lt;string&gt;);</a:t>
            </a:r>
          </a:p>
          <a:p>
            <a:pPr marL="882650" indent="-533400" algn="l" eaLnBrk="1" hangingPunct="1">
              <a:defRPr/>
            </a:pPr>
            <a:r>
              <a:rPr lang="en-GB" sz="2800">
                <a:effectLst/>
              </a:rPr>
              <a:t>in which PUT_LINE is the procedure to generate the output on the screen, and DBMS_OUTPUT is the package to which the PUT_LINE belongs</a:t>
            </a:r>
            <a:r>
              <a:rPr lang="en-GB">
                <a:effectLst/>
              </a:rPr>
              <a:t>.</a:t>
            </a:r>
          </a:p>
          <a:p>
            <a:pPr marL="882650" indent="-533400" algn="l" eaLnBrk="1" hangingPunct="1">
              <a:defRPr/>
            </a:pPr>
            <a:r>
              <a:rPr lang="en-GB">
                <a:effectLst/>
              </a:rPr>
              <a:t>DBMS_OUTPUT_PUT_LINE(‘My age is ‘ || num_age);</a:t>
            </a:r>
            <a:r>
              <a:rPr lang="en-US"/>
              <a:t> </a:t>
            </a:r>
            <a:endParaRPr lang="en-GB"/>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781800" y="6324600"/>
            <a:ext cx="1905000" cy="457200"/>
          </a:xfrm>
          <a:prstGeom prst="rect">
            <a:avLst/>
          </a:prstGeom>
        </p:spPr>
        <p:txBody>
          <a:bodyPr/>
          <a:lstStyle/>
          <a:p>
            <a:fld id="{B4D531CB-EE29-4568-9255-65CAA877716B}" type="slidenum">
              <a:rPr lang="en-US"/>
              <a:pPr/>
              <a:t>9</a:t>
            </a:fld>
            <a:endParaRPr lang="en-US"/>
          </a:p>
        </p:txBody>
      </p:sp>
      <p:sp>
        <p:nvSpPr>
          <p:cNvPr id="757762" name="Rectangle 2"/>
          <p:cNvSpPr>
            <a:spLocks noGrp="1" noChangeArrowheads="1"/>
          </p:cNvSpPr>
          <p:nvPr>
            <p:ph type="title"/>
          </p:nvPr>
        </p:nvSpPr>
        <p:spPr>
          <a:xfrm>
            <a:off x="1295400" y="152400"/>
            <a:ext cx="7516813" cy="809625"/>
          </a:xfrm>
          <a:noFill/>
          <a:ln/>
        </p:spPr>
        <p:txBody>
          <a:bodyPr lIns="92075" tIns="46038" rIns="92075" bIns="46038" anchor="ctr"/>
          <a:lstStyle/>
          <a:p>
            <a:r>
              <a:rPr lang="en-US" sz="3200" dirty="0">
                <a:solidFill>
                  <a:srgbClr val="FFFF00"/>
                </a:solidFill>
              </a:rPr>
              <a:t>Armstrong’s Axioms: Inferring All FDs</a:t>
            </a:r>
          </a:p>
        </p:txBody>
      </p:sp>
      <p:sp>
        <p:nvSpPr>
          <p:cNvPr id="757763" name="Rectangle 3"/>
          <p:cNvSpPr>
            <a:spLocks noChangeArrowheads="1"/>
          </p:cNvSpPr>
          <p:nvPr/>
        </p:nvSpPr>
        <p:spPr bwMode="auto">
          <a:xfrm>
            <a:off x="533400" y="1219200"/>
            <a:ext cx="7969250" cy="4719638"/>
          </a:xfrm>
          <a:prstGeom prst="rect">
            <a:avLst/>
          </a:prstGeom>
          <a:noFill/>
          <a:ln w="9525">
            <a:noFill/>
            <a:miter lim="800000"/>
            <a:headEnd/>
            <a:tailEnd/>
          </a:ln>
          <a:effectLst/>
        </p:spPr>
        <p:txBody>
          <a:bodyPr lIns="92075" tIns="46038" rIns="92075" bIns="46038"/>
          <a:lstStyle/>
          <a:p>
            <a:pPr marL="342900" indent="-342900" eaLnBrk="0" hangingPunct="0">
              <a:spcBef>
                <a:spcPct val="50000"/>
              </a:spcBef>
            </a:pPr>
            <a:r>
              <a:rPr lang="en-US" sz="2400" b="0" dirty="0">
                <a:latin typeface="Times New Roman" pitchFamily="18" charset="0"/>
              </a:rPr>
              <a:t>Given a set of FDs F over a relation R, how to compute F</a:t>
            </a:r>
            <a:r>
              <a:rPr lang="en-US" sz="2400" b="0" baseline="30000" dirty="0">
                <a:latin typeface="Times New Roman" pitchFamily="18" charset="0"/>
              </a:rPr>
              <a:t>+</a:t>
            </a:r>
            <a:r>
              <a:rPr lang="en-US" sz="2400" b="0" dirty="0">
                <a:latin typeface="Times New Roman" pitchFamily="18" charset="0"/>
              </a:rPr>
              <a:t>?</a:t>
            </a:r>
          </a:p>
          <a:p>
            <a:pPr marL="342900" indent="-342900" eaLnBrk="0" hangingPunct="0">
              <a:spcBef>
                <a:spcPct val="50000"/>
              </a:spcBef>
            </a:pPr>
            <a:endParaRPr lang="en-US" sz="2400" b="0" dirty="0">
              <a:latin typeface="Times New Roman" pitchFamily="18" charset="0"/>
            </a:endParaRPr>
          </a:p>
          <a:p>
            <a:pPr marL="342900" indent="-342900">
              <a:lnSpc>
                <a:spcPct val="90000"/>
              </a:lnSpc>
              <a:spcBef>
                <a:spcPct val="20000"/>
              </a:spcBef>
              <a:buClr>
                <a:schemeClr val="tx1"/>
              </a:buClr>
              <a:buFontTx/>
              <a:buChar char="•"/>
            </a:pPr>
            <a:r>
              <a:rPr lang="en-US" sz="2400" dirty="0">
                <a:latin typeface="Times New Roman" pitchFamily="18" charset="0"/>
              </a:rPr>
              <a:t>Reflexivity:</a:t>
            </a:r>
          </a:p>
          <a:p>
            <a:pPr marL="742950" lvl="1" indent="-285750">
              <a:lnSpc>
                <a:spcPct val="90000"/>
              </a:lnSpc>
              <a:spcBef>
                <a:spcPct val="20000"/>
              </a:spcBef>
              <a:buClr>
                <a:schemeClr val="tx1"/>
              </a:buClr>
              <a:buFontTx/>
              <a:buChar char="–"/>
            </a:pPr>
            <a:r>
              <a:rPr lang="en-US" b="0" dirty="0">
                <a:latin typeface="Times New Roman" pitchFamily="18" charset="0"/>
              </a:rPr>
              <a:t>If Y is a subset of X, then X </a:t>
            </a:r>
            <a:r>
              <a:rPr lang="en-US" b="0" dirty="0">
                <a:latin typeface="Times New Roman" pitchFamily="18" charset="0"/>
                <a:sym typeface="Wingdings" pitchFamily="2" charset="2"/>
              </a:rPr>
              <a:t></a:t>
            </a:r>
            <a:r>
              <a:rPr lang="en-US" b="0" dirty="0">
                <a:latin typeface="Times New Roman" pitchFamily="18" charset="0"/>
              </a:rPr>
              <a:t>Y.</a:t>
            </a:r>
          </a:p>
          <a:p>
            <a:pPr marL="742950" lvl="1" indent="-285750">
              <a:lnSpc>
                <a:spcPct val="90000"/>
              </a:lnSpc>
              <a:spcBef>
                <a:spcPct val="20000"/>
              </a:spcBef>
              <a:buClr>
                <a:schemeClr val="tx1"/>
              </a:buClr>
              <a:buFontTx/>
              <a:buChar char="–"/>
            </a:pPr>
            <a:r>
              <a:rPr lang="en-US" b="0" dirty="0">
                <a:latin typeface="Times New Roman" pitchFamily="18" charset="0"/>
              </a:rPr>
              <a:t>Example:  AB</a:t>
            </a:r>
            <a:r>
              <a:rPr lang="en-US" b="0" dirty="0">
                <a:latin typeface="Times New Roman" pitchFamily="18" charset="0"/>
                <a:sym typeface="Wingdings" pitchFamily="2" charset="2"/>
              </a:rPr>
              <a:t></a:t>
            </a:r>
            <a:r>
              <a:rPr lang="en-US" b="0" dirty="0">
                <a:latin typeface="Times New Roman" pitchFamily="18" charset="0"/>
              </a:rPr>
              <a:t>A, ABC</a:t>
            </a:r>
            <a:r>
              <a:rPr lang="en-US" b="0" dirty="0">
                <a:latin typeface="Times New Roman" pitchFamily="18" charset="0"/>
                <a:sym typeface="Wingdings" pitchFamily="2" charset="2"/>
              </a:rPr>
              <a:t></a:t>
            </a:r>
            <a:r>
              <a:rPr lang="en-US" b="0" dirty="0">
                <a:latin typeface="Times New Roman" pitchFamily="18" charset="0"/>
              </a:rPr>
              <a:t>AB, etc.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Augmentation:</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then XZ</a:t>
            </a:r>
            <a:r>
              <a:rPr lang="en-US" b="0" dirty="0">
                <a:latin typeface="Times New Roman" pitchFamily="18" charset="0"/>
                <a:sym typeface="Wingdings" pitchFamily="2" charset="2"/>
              </a:rPr>
              <a:t></a:t>
            </a:r>
            <a:r>
              <a:rPr lang="en-US" b="0" dirty="0">
                <a:latin typeface="Times New Roman" pitchFamily="18" charset="0"/>
              </a:rPr>
              <a:t>YZ.</a:t>
            </a:r>
          </a:p>
          <a:p>
            <a:pPr marL="742950" lvl="1" indent="-285750">
              <a:lnSpc>
                <a:spcPct val="90000"/>
              </a:lnSpc>
              <a:spcBef>
                <a:spcPct val="20000"/>
              </a:spcBef>
              <a:buClr>
                <a:schemeClr val="tx1"/>
              </a:buClr>
              <a:buFontTx/>
              <a:buChar char="–"/>
            </a:pPr>
            <a:r>
              <a:rPr lang="en-US" b="0" dirty="0">
                <a:latin typeface="Times New Roman" pitchFamily="18" charset="0"/>
              </a:rPr>
              <a:t>Example:  If A</a:t>
            </a:r>
            <a:r>
              <a:rPr lang="en-US" b="0" dirty="0">
                <a:latin typeface="Times New Roman" pitchFamily="18" charset="0"/>
                <a:sym typeface="Wingdings" pitchFamily="2" charset="2"/>
              </a:rPr>
              <a:t></a:t>
            </a:r>
            <a:r>
              <a:rPr lang="en-US" b="0" dirty="0">
                <a:latin typeface="Times New Roman" pitchFamily="18" charset="0"/>
              </a:rPr>
              <a:t>B, then AC</a:t>
            </a:r>
            <a:r>
              <a:rPr lang="en-US" b="0" dirty="0">
                <a:latin typeface="Times New Roman" pitchFamily="18" charset="0"/>
                <a:sym typeface="Wingdings" pitchFamily="2" charset="2"/>
              </a:rPr>
              <a:t></a:t>
            </a:r>
            <a:r>
              <a:rPr lang="en-US" b="0" dirty="0">
                <a:latin typeface="Times New Roman" pitchFamily="18" charset="0"/>
              </a:rPr>
              <a:t>BC.</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Transitivity: </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and Y</a:t>
            </a:r>
            <a:r>
              <a:rPr lang="en-US" b="0" dirty="0">
                <a:latin typeface="Times New Roman" pitchFamily="18" charset="0"/>
                <a:sym typeface="Wingdings" pitchFamily="2" charset="2"/>
              </a:rPr>
              <a:t></a:t>
            </a:r>
            <a:r>
              <a:rPr lang="en-US" b="0" dirty="0">
                <a:latin typeface="Times New Roman" pitchFamily="18" charset="0"/>
              </a:rPr>
              <a:t>Z, then X</a:t>
            </a:r>
            <a:r>
              <a:rPr lang="en-US" b="0" dirty="0">
                <a:latin typeface="Times New Roman" pitchFamily="18" charset="0"/>
                <a:sym typeface="Wingdings" pitchFamily="2" charset="2"/>
              </a:rPr>
              <a:t></a:t>
            </a:r>
            <a:r>
              <a:rPr lang="en-US" b="0" dirty="0">
                <a:latin typeface="Times New Roman" pitchFamily="18" charset="0"/>
              </a:rPr>
              <a:t>Z.</a:t>
            </a:r>
          </a:p>
          <a:p>
            <a:pPr marL="742950" lvl="1" indent="-285750">
              <a:lnSpc>
                <a:spcPct val="90000"/>
              </a:lnSpc>
              <a:spcBef>
                <a:spcPct val="20000"/>
              </a:spcBef>
              <a:buClr>
                <a:schemeClr val="tx1"/>
              </a:buClr>
              <a:buFontTx/>
              <a:buChar char="–"/>
            </a:pPr>
            <a:r>
              <a:rPr lang="en-US" b="0" dirty="0">
                <a:latin typeface="Times New Roman" pitchFamily="18" charset="0"/>
              </a:rPr>
              <a:t>Example: If AB</a:t>
            </a:r>
            <a:r>
              <a:rPr lang="en-US" b="0" dirty="0">
                <a:latin typeface="Times New Roman" pitchFamily="18" charset="0"/>
                <a:sym typeface="Wingdings" pitchFamily="2" charset="2"/>
              </a:rPr>
              <a:t></a:t>
            </a:r>
            <a:r>
              <a:rPr lang="en-US" b="0" dirty="0">
                <a:latin typeface="Times New Roman" pitchFamily="18" charset="0"/>
              </a:rPr>
              <a:t>C, and C</a:t>
            </a:r>
            <a:r>
              <a:rPr lang="en-US" b="0" dirty="0">
                <a:latin typeface="Times New Roman" pitchFamily="18" charset="0"/>
                <a:sym typeface="Wingdings" pitchFamily="2" charset="2"/>
              </a:rPr>
              <a:t>D, then ABD.</a:t>
            </a:r>
            <a:endParaRPr lang="en-US" b="0" dirty="0">
              <a:latin typeface="Times New Roman" pitchFamily="18" charset="0"/>
            </a:endParaRP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A7C34C-B9F6-42E8-9C3B-18CA7C6F10D1}"/>
</file>

<file path=customXml/itemProps2.xml><?xml version="1.0" encoding="utf-8"?>
<ds:datastoreItem xmlns:ds="http://schemas.openxmlformats.org/officeDocument/2006/customXml" ds:itemID="{663BF78B-9D2E-47EA-B453-6D6DB887B680}"/>
</file>

<file path=customXml/itemProps3.xml><?xml version="1.0" encoding="utf-8"?>
<ds:datastoreItem xmlns:ds="http://schemas.openxmlformats.org/officeDocument/2006/customXml" ds:itemID="{336322D0-CD7A-4B1D-8235-70CE542E5474}"/>
</file>

<file path=docProps/app.xml><?xml version="1.0" encoding="utf-8"?>
<Properties xmlns="http://schemas.openxmlformats.org/officeDocument/2006/extended-properties" xmlns:vt="http://schemas.openxmlformats.org/officeDocument/2006/docPropsVTypes">
  <Template/>
  <TotalTime>2047</TotalTime>
  <Words>7146</Words>
  <Application>Microsoft Office PowerPoint</Application>
  <PresentationFormat>On-screen Show (4:3)</PresentationFormat>
  <Paragraphs>967</Paragraphs>
  <Slides>88</Slides>
  <Notes>12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88</vt:i4>
      </vt:variant>
    </vt:vector>
  </HeadingPairs>
  <TitlesOfParts>
    <vt:vector size="99" baseType="lpstr">
      <vt:lpstr>Arial</vt:lpstr>
      <vt:lpstr>Bradley Hand ITC</vt:lpstr>
      <vt:lpstr>Comic Sans MS</vt:lpstr>
      <vt:lpstr>Georgia</vt:lpstr>
      <vt:lpstr>StoneSerif</vt:lpstr>
      <vt:lpstr>Times New Roman</vt:lpstr>
      <vt:lpstr>Wingdings</vt:lpstr>
      <vt:lpstr>1_Presentation_MC_HR_141004</vt:lpstr>
      <vt:lpstr>Document</vt:lpstr>
      <vt:lpstr>Equation</vt:lpstr>
      <vt:lpstr>Worksheet</vt:lpstr>
      <vt:lpstr>Data Base Management System   Unit -3</vt:lpstr>
      <vt:lpstr>PowerPoint Presentation</vt:lpstr>
      <vt:lpstr>Schema Normalization</vt:lpstr>
      <vt:lpstr>Functional Dependencies</vt:lpstr>
      <vt:lpstr>Example</vt:lpstr>
      <vt:lpstr>FD Sets</vt:lpstr>
      <vt:lpstr>Trivial Dependencies</vt:lpstr>
      <vt:lpstr>Closure of FD Set</vt:lpstr>
      <vt:lpstr>Armstrong’s Axioms: Inferring All FDs</vt:lpstr>
      <vt:lpstr>More Rules Derived from AAs</vt:lpstr>
      <vt:lpstr>Algo to find closure</vt:lpstr>
      <vt:lpstr>“Superkey”</vt:lpstr>
      <vt:lpstr>Find candidate keys</vt:lpstr>
      <vt:lpstr>Equivalent FD Sets</vt:lpstr>
      <vt:lpstr>Examples : Minimizing FDs</vt:lpstr>
      <vt:lpstr>The Normalization Process</vt:lpstr>
      <vt:lpstr>The Normalization Process</vt:lpstr>
      <vt:lpstr>Normalization</vt:lpstr>
      <vt:lpstr>Relationship of Normal Forms</vt:lpstr>
      <vt:lpstr>PowerPoint Presentation</vt:lpstr>
      <vt:lpstr>Unnormalized Relations</vt:lpstr>
      <vt:lpstr>Eg of Unnormalized Relation</vt:lpstr>
      <vt:lpstr>First Normal Form</vt:lpstr>
      <vt:lpstr>First Normal Form</vt:lpstr>
      <vt:lpstr>Eg of First Normal Form</vt:lpstr>
      <vt:lpstr>First Normal Form</vt:lpstr>
      <vt:lpstr>Data Anomalies in 1NF Relations</vt:lpstr>
      <vt:lpstr>Partial Dependencies</vt:lpstr>
      <vt:lpstr>Second Normal Form</vt:lpstr>
      <vt:lpstr>Second Normal Form</vt:lpstr>
      <vt:lpstr>PowerPoint Presentation</vt:lpstr>
      <vt:lpstr>Second Normal Form</vt:lpstr>
      <vt:lpstr>Data Anomalies in 2NF Relations</vt:lpstr>
      <vt:lpstr>Data Anomalies in 2NF Relations</vt:lpstr>
      <vt:lpstr>Data Anomalies in 2NF Relations</vt:lpstr>
      <vt:lpstr>Transitive Dependencies</vt:lpstr>
      <vt:lpstr>Transitive Dependencies</vt:lpstr>
      <vt:lpstr>Third Normal Form</vt:lpstr>
      <vt:lpstr>Conversion to Third Normal Form</vt:lpstr>
      <vt:lpstr>Third Normal Form</vt:lpstr>
      <vt:lpstr>Third Normal Form</vt:lpstr>
      <vt:lpstr>Algorithm: decomposing R into 3NF</vt:lpstr>
      <vt:lpstr>Example 1</vt:lpstr>
      <vt:lpstr>Example 2</vt:lpstr>
      <vt:lpstr>Data Anomalies in Third Normal Form</vt:lpstr>
      <vt:lpstr>PowerPoint Presentation</vt:lpstr>
      <vt:lpstr>PowerPoint Presentation</vt:lpstr>
      <vt:lpstr>PowerPoint Presentation</vt:lpstr>
      <vt:lpstr>PowerPoint Presentation</vt:lpstr>
      <vt:lpstr>PowerPoint Presentation</vt:lpstr>
      <vt:lpstr>Lossless Join Decomposition</vt:lpstr>
      <vt:lpstr>PowerPoint Presentation</vt:lpstr>
      <vt:lpstr>PowerPoint Presentation</vt:lpstr>
      <vt:lpstr>Fourth Normal Form</vt:lpstr>
      <vt:lpstr>Example: 4NF</vt:lpstr>
      <vt:lpstr>Example: 4NF</vt:lpstr>
      <vt:lpstr>Fifth Normal Form</vt:lpstr>
      <vt:lpstr>Fifth Normal Form</vt:lpstr>
      <vt:lpstr>Fifth Normal Form</vt:lpstr>
      <vt:lpstr>Fifth Normal Form</vt:lpstr>
      <vt:lpstr>PowerPoint Presentation</vt:lpstr>
      <vt:lpstr>PL/SQL</vt:lpstr>
      <vt:lpstr>PL/SQL</vt:lpstr>
      <vt:lpstr>PL/SQL</vt:lpstr>
      <vt:lpstr>PowerPoint Presentation</vt:lpstr>
      <vt:lpstr>PL/SQL</vt:lpstr>
      <vt:lpstr>DIFFERENCE BETWEEN PL/SQL AND SQL</vt:lpstr>
      <vt:lpstr>Comparison of SQL*PLUS and PL/SQL</vt:lpstr>
      <vt:lpstr>PL/SQL BLOCKS</vt:lpstr>
      <vt:lpstr>PL/SQL BLOCK STRUCTURE</vt:lpstr>
      <vt:lpstr>PL/SQL BLOCK STRUCTURE</vt:lpstr>
      <vt:lpstr>DECLARATION SECTION</vt:lpstr>
      <vt:lpstr>EXECUTABLE SECTION</vt:lpstr>
      <vt:lpstr>EXCEPTION-HANDLING SECTION</vt:lpstr>
      <vt:lpstr>HOW PL/SQL GETS EXECUTED</vt:lpstr>
      <vt:lpstr>HOW PL/SQL GETS EXECUTED</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EXECUTING PL/SQL</vt:lpstr>
      <vt:lpstr>GENERATING OUTPUT </vt:lpstr>
      <vt:lpstr>GENERATING OUTPUT </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242</cp:revision>
  <dcterms:created xsi:type="dcterms:W3CDTF">2010-08-24T21:24:50Z</dcterms:created>
  <dcterms:modified xsi:type="dcterms:W3CDTF">2021-03-10T08:41:34Z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