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6B1C8-5A44-42A9-84DD-FD9D13FFFEFE}" v="1" dt="2020-10-20T09:19:5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5214802719" userId="S::aarushi.35214802719@cse.mait.ac.in::aba9d2a6-15a8-4742-9bde-5b3393f9c30e" providerId="AD" clId="Web-{62A6B1C8-5A44-42A9-84DD-FD9D13FFFEFE}"/>
    <pc:docChg chg="modSld">
      <pc:chgData name="35214802719" userId="S::aarushi.35214802719@cse.mait.ac.in::aba9d2a6-15a8-4742-9bde-5b3393f9c30e" providerId="AD" clId="Web-{62A6B1C8-5A44-42A9-84DD-FD9D13FFFEFE}" dt="2020-10-20T09:19:58.935" v="0" actId="1076"/>
      <pc:docMkLst>
        <pc:docMk/>
      </pc:docMkLst>
      <pc:sldChg chg="modSp">
        <pc:chgData name="35214802719" userId="S::aarushi.35214802719@cse.mait.ac.in::aba9d2a6-15a8-4742-9bde-5b3393f9c30e" providerId="AD" clId="Web-{62A6B1C8-5A44-42A9-84DD-FD9D13FFFEFE}" dt="2020-10-20T09:19:58.935" v="0" actId="1076"/>
        <pc:sldMkLst>
          <pc:docMk/>
          <pc:sldMk cId="3811700596" sldId="261"/>
        </pc:sldMkLst>
        <pc:picChg chg="mod">
          <ac:chgData name="35214802719" userId="S::aarushi.35214802719@cse.mait.ac.in::aba9d2a6-15a8-4742-9bde-5b3393f9c30e" providerId="AD" clId="Web-{62A6B1C8-5A44-42A9-84DD-FD9D13FFFEFE}" dt="2020-10-20T09:19:58.935" v="0" actId="1076"/>
          <ac:picMkLst>
            <pc:docMk/>
            <pc:sldMk cId="3811700596" sldId="261"/>
            <ac:picMk id="2" creationId="{6CCD4D2E-AC4A-4429-BC92-8ACFA3FC7A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0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1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9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3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6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6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2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0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6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1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6704044-4961-4F9E-93A4-E16957955D6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6F211F5-69EB-4E78-AF4F-FBA4A0B2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7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5C57-5EFF-42D2-9DC2-284F90AA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093" y="204187"/>
            <a:ext cx="11295655" cy="1109709"/>
          </a:xfrm>
        </p:spPr>
        <p:txBody>
          <a:bodyPr>
            <a:no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LECTURE-11 PIGEONHOLE PRINCIPLE (with proof)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FCAB2-FFB8-4907-85F0-EC3E22AE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93" y="1384917"/>
            <a:ext cx="11473208" cy="5095782"/>
          </a:xfrm>
        </p:spPr>
        <p:txBody>
          <a:bodyPr/>
          <a:lstStyle/>
          <a:p>
            <a:pPr algn="just"/>
            <a:r>
              <a:rPr lang="en-IN" dirty="0">
                <a:latin typeface="Georgia" panose="02040502050405020303" pitchFamily="18" charset="0"/>
              </a:rPr>
              <a:t>The pigeonhole principle is a simple, yet beautiful and useful idea. Given a set A of pigeons and a set B of pigeonholes, if all the pigeons fly into a pigeonhole and there are more pigeons than holes, then one of the pigeonholes has to contain more than one pigeon.</a:t>
            </a: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latin typeface="Georgia" panose="02040502050405020303" pitchFamily="18" charset="0"/>
              </a:rPr>
              <a:t>The pigeonhole principle states that if n items are put into m containers, with n &gt; m, then at least one container must contain more than one item.</a:t>
            </a: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algn="just"/>
            <a:r>
              <a:rPr lang="en-IN" b="1" dirty="0">
                <a:latin typeface="Georgia" panose="02040502050405020303" pitchFamily="18" charset="0"/>
              </a:rPr>
              <a:t>Definition : </a:t>
            </a:r>
          </a:p>
          <a:p>
            <a:pPr algn="just"/>
            <a:r>
              <a:rPr lang="en-IN" dirty="0">
                <a:latin typeface="Georgia" panose="02040502050405020303" pitchFamily="18" charset="0"/>
              </a:rPr>
              <a:t>Formally, think of the pigeonhole principle as the statement about a function f from domain P → PH, where pigeon n flies into pigeonhole f(n), as is shown below:</a:t>
            </a:r>
          </a:p>
          <a:p>
            <a:pPr algn="just"/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BFCAB2-FFB8-4907-85F0-EC3E22AE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393" y="1732426"/>
            <a:ext cx="5825199" cy="3556320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305F7B-A35D-4F6A-A85E-913A5D1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8" y="341154"/>
            <a:ext cx="3360083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121DE4-C084-487D-8556-476264A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81" y="1338886"/>
            <a:ext cx="3360083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B8D674F-02A5-4580-8629-B6AAB0A6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09" y="341154"/>
            <a:ext cx="3360083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92F563-0B49-47F7-ACB9-17D16E952FF4}"/>
              </a:ext>
            </a:extLst>
          </p:cNvPr>
          <p:cNvSpPr/>
          <p:nvPr/>
        </p:nvSpPr>
        <p:spPr>
          <a:xfrm>
            <a:off x="680992" y="4161219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Georgia" panose="02040502050405020303" pitchFamily="18" charset="0"/>
              </a:rPr>
              <a:t>Figure 1. A: More pigeons than pigeonholes |n| &gt; |f(n)|. B: Same number of pigeons as pigeonholes |n| = |f(n)|. C: More pigeonholes than pigeons |n| &lt; |f(n)|</a:t>
            </a:r>
          </a:p>
        </p:txBody>
      </p:sp>
    </p:spTree>
    <p:extLst>
      <p:ext uri="{BB962C8B-B14F-4D97-AF65-F5344CB8AC3E}">
        <p14:creationId xmlns:p14="http://schemas.microsoft.com/office/powerpoint/2010/main" val="401967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BFCAB2-FFB8-4907-85F0-EC3E22AE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93" y="292963"/>
            <a:ext cx="11523814" cy="618773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Georgia" panose="02040502050405020303" pitchFamily="18" charset="0"/>
              </a:rPr>
              <a:t>The three cases illustrate three types of functions from a domain (“pigeons”) to a codomain “pigeonholes” which can be mapped to one another:</a:t>
            </a:r>
          </a:p>
          <a:p>
            <a:pPr algn="just"/>
            <a:r>
              <a:rPr lang="en-IN" dirty="0">
                <a:latin typeface="Georgia" panose="02040502050405020303" pitchFamily="18" charset="0"/>
              </a:rPr>
              <a:t>Case A: If |n| &gt; |f(n)|, then the function is a non-injective surjective function (not a bijection)</a:t>
            </a:r>
          </a:p>
          <a:p>
            <a:pPr algn="just"/>
            <a:r>
              <a:rPr lang="en-IN" dirty="0">
                <a:latin typeface="Georgia" panose="02040502050405020303" pitchFamily="18" charset="0"/>
              </a:rPr>
              <a:t>Case B: If |n|= |f(n)|, then the function is a injective surjective function (bijection)</a:t>
            </a:r>
          </a:p>
          <a:p>
            <a:pPr algn="just"/>
            <a:r>
              <a:rPr lang="en-IN" dirty="0">
                <a:latin typeface="Georgia" panose="02040502050405020303" pitchFamily="18" charset="0"/>
              </a:rPr>
              <a:t>Case C: If |n| &lt; |f(n)|, then the function is an injective non-surjective function (not a bijection).</a:t>
            </a: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algn="just"/>
            <a:r>
              <a:rPr lang="en-IN" b="1" dirty="0">
                <a:latin typeface="Georgia" panose="02040502050405020303" pitchFamily="18" charset="0"/>
              </a:rPr>
              <a:t>Case A is the case illustrating the essence of the pigeonhole principle, namely that if you put n items into m containers and n &gt; m, then at least one container must contain more than one item. The function f that maps pigeons into pigeonholes is hence called a surjective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7615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BFCAB2-FFB8-4907-85F0-EC3E22AE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93" y="292963"/>
            <a:ext cx="11523814" cy="6187736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Georgia" panose="02040502050405020303" pitchFamily="18" charset="0"/>
              </a:rPr>
              <a:t>We may prove the principle easily by contradiction:</a:t>
            </a:r>
          </a:p>
          <a:p>
            <a:pPr algn="just"/>
            <a:r>
              <a:rPr lang="en-IN" sz="2400" b="1" u="sng" dirty="0">
                <a:latin typeface="Georgia" panose="02040502050405020303" pitchFamily="18" charset="0"/>
              </a:rPr>
              <a:t>Proof of Pigeonhole Principle : </a:t>
            </a:r>
          </a:p>
          <a:p>
            <a:pPr algn="just"/>
            <a:r>
              <a:rPr lang="en-IN" sz="2400" dirty="0">
                <a:latin typeface="Georgia" panose="02040502050405020303" pitchFamily="18" charset="0"/>
              </a:rPr>
              <a:t>Suppose that the total number of pigeons n are to be put in m number of pigeonholes and n &gt; m. Assume that there are no pigeonholes with at least n/m pigeons, i.e. that each pigeonhole has less than n/m pigeons:</a:t>
            </a:r>
          </a:p>
          <a:p>
            <a:pPr algn="just"/>
            <a:r>
              <a:rPr lang="en-IN" sz="2400" dirty="0">
                <a:latin typeface="Georgia" panose="02040502050405020303" pitchFamily="18" charset="0"/>
              </a:rPr>
              <a:t>Number of pigeons in each pigeonhole &lt; n/m</a:t>
            </a:r>
          </a:p>
          <a:p>
            <a:pPr algn="just"/>
            <a:r>
              <a:rPr lang="en-IN" sz="2400" dirty="0">
                <a:latin typeface="Georgia" panose="02040502050405020303" pitchFamily="18" charset="0"/>
              </a:rPr>
              <a:t>Number of pigeons &lt; m × n/m</a:t>
            </a:r>
          </a:p>
          <a:p>
            <a:pPr algn="just"/>
            <a:endParaRPr lang="en-IN" sz="2400" dirty="0">
              <a:latin typeface="Georgia" panose="02040502050405020303" pitchFamily="18" charset="0"/>
            </a:endParaRPr>
          </a:p>
          <a:p>
            <a:pPr algn="just"/>
            <a:r>
              <a:rPr lang="en-IN" sz="2400" dirty="0">
                <a:latin typeface="Georgia" panose="02040502050405020303" pitchFamily="18" charset="0"/>
              </a:rPr>
              <a:t>Number of pigeons &lt; n</a:t>
            </a:r>
          </a:p>
          <a:p>
            <a:pPr algn="just"/>
            <a:r>
              <a:rPr lang="en-IN" sz="2400" dirty="0">
                <a:latin typeface="Georgia" panose="02040502050405020303" pitchFamily="18" charset="0"/>
              </a:rPr>
              <a:t>But given that the number of pigeons is strictly equal to n, we have obtained a contradiction to our assumption that each pigeonhole has less than n/m pigeons. Hence there exists at least one pigeonhole with at least n/m pigeons.</a:t>
            </a:r>
          </a:p>
        </p:txBody>
      </p:sp>
    </p:spTree>
    <p:extLst>
      <p:ext uri="{BB962C8B-B14F-4D97-AF65-F5344CB8AC3E}">
        <p14:creationId xmlns:p14="http://schemas.microsoft.com/office/powerpoint/2010/main" val="17828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BFCAB2-FFB8-4907-85F0-EC3E22AE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932" y="335131"/>
            <a:ext cx="18068893" cy="6187736"/>
          </a:xfrm>
        </p:spPr>
        <p:txBody>
          <a:bodyPr>
            <a:normAutofit/>
          </a:bodyPr>
          <a:lstStyle/>
          <a:p>
            <a:pPr algn="l"/>
            <a:r>
              <a:rPr lang="en-IN" sz="2400" b="1" u="sng" dirty="0">
                <a:latin typeface="Georgia" panose="02040502050405020303" pitchFamily="18" charset="0"/>
              </a:rPr>
              <a:t>GENERALIZED PIGEONHOLE PRINCIPLE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5896A-5FC8-43B0-9594-E3E0FA6E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9" y="953036"/>
            <a:ext cx="11137392" cy="49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BFCAB2-FFB8-4907-85F0-EC3E22AE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93" y="292963"/>
            <a:ext cx="11523814" cy="618773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Georgia" panose="02040502050405020303" pitchFamily="18" charset="0"/>
              </a:rPr>
              <a:t>QUESTIONS</a:t>
            </a:r>
          </a:p>
          <a:p>
            <a:pPr algn="just"/>
            <a:r>
              <a:rPr lang="en-IN" sz="2000" b="1" dirty="0">
                <a:latin typeface="Georgia" panose="02040502050405020303" pitchFamily="18" charset="0"/>
              </a:rPr>
              <a:t>1. Danny has a bunch of dice in his drawer. He recalls that 5 of them are green, 6 of them are blue and 7 of them are red. He reaches in and grabs several without looking. How many does he have to grab, in order to ensure that 3 of them are the same Color?</a:t>
            </a:r>
          </a:p>
          <a:p>
            <a:pPr algn="just"/>
            <a:endParaRPr lang="en-IN" sz="2000" b="1" dirty="0">
              <a:latin typeface="Georgia" panose="02040502050405020303" pitchFamily="18" charset="0"/>
            </a:endParaRPr>
          </a:p>
          <a:p>
            <a:pPr algn="just"/>
            <a:r>
              <a:rPr lang="en-IN" sz="2000" b="1" dirty="0">
                <a:latin typeface="Georgia" panose="02040502050405020303" pitchFamily="18" charset="0"/>
              </a:rPr>
              <a:t>SOL. We apply the Pigeonhole Principle. The pigeons are the dice that he grabs, and the holes are the colors of the dice. There are 3 holes, corresponding to red, blue, green.</a:t>
            </a:r>
          </a:p>
          <a:p>
            <a:pPr algn="just"/>
            <a:r>
              <a:rPr lang="en-IN" sz="2000" b="1" dirty="0">
                <a:latin typeface="Georgia" panose="02040502050405020303" pitchFamily="18" charset="0"/>
              </a:rPr>
              <a:t>Thus, when she grabs 7 dice, the pigeonhole principle tells us that there will be at least</a:t>
            </a:r>
          </a:p>
          <a:p>
            <a:pPr algn="just"/>
            <a:endParaRPr lang="en-IN" sz="2000" b="1" dirty="0">
              <a:latin typeface="Georgia" panose="02040502050405020303" pitchFamily="18" charset="0"/>
            </a:endParaRPr>
          </a:p>
          <a:p>
            <a:pPr algn="just"/>
            <a:endParaRPr lang="en-IN" sz="2000" b="1" dirty="0">
              <a:latin typeface="Georgia" panose="02040502050405020303" pitchFamily="18" charset="0"/>
            </a:endParaRPr>
          </a:p>
          <a:p>
            <a:pPr algn="just"/>
            <a:r>
              <a:rPr lang="en-IN" sz="2000" b="1" dirty="0">
                <a:latin typeface="Georgia" panose="02040502050405020303" pitchFamily="18" charset="0"/>
              </a:rPr>
              <a:t>  </a:t>
            </a:r>
          </a:p>
          <a:p>
            <a:pPr algn="just"/>
            <a:endParaRPr lang="en-IN" sz="2000" b="1" dirty="0"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CD4D2E-AC4A-4429-BC92-8ACFA3FC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39" y="3846251"/>
            <a:ext cx="3105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05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906F9-0B5F-471D-AB31-7974F0249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6998d-6c59-4edf-8766-84e7bf90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FF5FC2-2AC8-4CA6-AA25-CC1AE53884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F0BC1-03FE-4D4A-8C1C-48CEB64352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74</TotalTime>
  <Words>602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Basis</vt:lpstr>
      <vt:lpstr>LECTURE-11 PIGEONHOLE PRINCIPLE (with proof)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LECTURE-10 Principle of Inclusion-exclusion (with proof)</dc:title>
  <dc:creator>MOOLCHAND SHARMA</dc:creator>
  <cp:lastModifiedBy> </cp:lastModifiedBy>
  <cp:revision>12</cp:revision>
  <dcterms:created xsi:type="dcterms:W3CDTF">2020-07-02T07:22:25Z</dcterms:created>
  <dcterms:modified xsi:type="dcterms:W3CDTF">2020-10-20T09:19:59Z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