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793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64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308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0311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46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78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7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0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8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4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7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08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54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F0F47-AF15-46C5-92E9-94F816147775}" type="datetimeFigureOut">
              <a:rPr lang="en-IN" smtClean="0"/>
              <a:t>03-07-2020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1A2D15-B020-41EA-975C-D567E3C074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1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BEDB-DEDA-49B8-83D9-FCDAEA75D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44" y="63966"/>
            <a:ext cx="11665258" cy="1161152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tx1"/>
                </a:solidFill>
                <a:latin typeface="Georgia" panose="02040502050405020303" pitchFamily="18" charset="0"/>
              </a:rPr>
              <a:t>LECTURE-12 RELATION, OPERATION &amp; REPRESENTATION OF 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305017"/>
            <a:ext cx="11665258" cy="5415378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Relation or Binary relation R from set A to B is a subset of A x B which can be defined as a R b ↔ (a,b) € R ↔ R(a,b).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 Binary relation R on a single set A is defined as a subset of A x A. For two distinct set, A and B with cardinalities m and n, the maximum cardinality of the relation R from A to B is mn.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0BB5D-EB43-4F20-90C5-34141553D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3159339"/>
            <a:ext cx="11907914" cy="35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59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/>
          <a:lstStyle/>
          <a:p>
            <a:pPr algn="just"/>
            <a:r>
              <a:rPr lang="en-IN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Composition of Relations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Let A, B, and C be sets, and let R be a relation from A to B and let S be a relation from B to C. That is, R is a subset of A × B and S is a subset of B × C. Then R and S give rise to a relation from A to C indicated by R◦S and defined by: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 (R◦S)c if for some b ∈ B we have aRb and </a:t>
            </a:r>
            <a:r>
              <a:rPr lang="en-IN" dirty="0" err="1">
                <a:solidFill>
                  <a:schemeClr val="tx1"/>
                </a:solidFill>
                <a:latin typeface="Georgia" panose="02040502050405020303" pitchFamily="18" charset="0"/>
              </a:rPr>
              <a:t>bSc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. 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is, 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R ◦ S = {(a, c)| there exists b ∈ B for which (a, b) ∈ R and (b, c) ∈ S} 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The relation R◦S is known the composition of R and S; it is sometimes denoted simply by RS.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Let R is a relation on a set A, that is, R is a relation from a set A to itself. Then R◦R, the composition of R with itself, is always represented. Also, R◦R is sometimes denoted by R2. Similarly, R3 = R2◦R = R◦R◦R, and so on. Thus Rn is defined for all positive n.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Example1: Let X = {4, 5, 6}, Y = {a, b, c} and Z = {l, m, n}. Consider the relation R1 from X to Y and R2 from Y to Z.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Georgia" panose="02040502050405020303" pitchFamily="18" charset="0"/>
              </a:rPr>
              <a:t>R1 = {(4, a), (4, b), (5, c), (6, a), (6, c)}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Georgia" panose="02040502050405020303" pitchFamily="18" charset="0"/>
              </a:rPr>
              <a:t> R2 = {(a, l), (a, n), (b, l), (b, m), (c, l), (c, m), (c, n)}</a:t>
            </a: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83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719" y="230819"/>
            <a:ext cx="11665258" cy="6551719"/>
          </a:xfrm>
        </p:spPr>
        <p:txBody>
          <a:bodyPr/>
          <a:lstStyle/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Find the composition of relation (i) </a:t>
            </a: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R1 o R2 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(ii) </a:t>
            </a:r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R</a:t>
            </a:r>
            <a:r>
              <a:rPr lang="pt-BR" b="1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o R</a:t>
            </a:r>
            <a:r>
              <a:rPr lang="pt-BR" b="1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  <a:r>
              <a:rPr lang="pt-BR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-1</a:t>
            </a:r>
            <a:r>
              <a:rPr lang="pt-BR" dirty="0">
                <a:solidFill>
                  <a:schemeClr val="tx1"/>
                </a:solidFill>
                <a:latin typeface="Georgia" panose="02040502050405020303" pitchFamily="18" charset="0"/>
              </a:rPr>
              <a:t> 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Solution:</a:t>
            </a:r>
          </a:p>
          <a:p>
            <a:pPr marL="400050" indent="-400050" algn="just">
              <a:buAutoNum type="romanLcParenBoth"/>
            </a:pP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The composition relation R1 o R2 as shown in fig:</a:t>
            </a:r>
          </a:p>
          <a:p>
            <a:pPr algn="just"/>
            <a:r>
              <a:rPr lang="pt-BR" dirty="0">
                <a:solidFill>
                  <a:schemeClr val="tx1"/>
                </a:solidFill>
                <a:latin typeface="Georgia" panose="02040502050405020303" pitchFamily="18" charset="0"/>
              </a:rPr>
              <a:t>R1 o R2 = {(4, l), (4, n), (4, m), (5, l), (5, m), (5, n), (6, l), (6, m), (6, n)}</a:t>
            </a: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marL="400050" indent="-400050" algn="just">
              <a:buAutoNum type="romanLcParenBoth"/>
            </a:pP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050" name="Picture 2" descr="Composition of Relations">
            <a:extLst>
              <a:ext uri="{FF2B5EF4-FFF2-40B4-BE49-F238E27FC236}">
                <a16:creationId xmlns:a16="http://schemas.microsoft.com/office/drawing/2014/main" id="{68817A9D-01EE-4A82-8DE7-BF35552A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26" y="652186"/>
            <a:ext cx="8593584" cy="151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position of Relations">
            <a:extLst>
              <a:ext uri="{FF2B5EF4-FFF2-40B4-BE49-F238E27FC236}">
                <a16:creationId xmlns:a16="http://schemas.microsoft.com/office/drawing/2014/main" id="{E9D5F093-B442-401D-A6A1-192BAC8E5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605" y="4386078"/>
            <a:ext cx="381000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88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(ii) The composition relation </a:t>
            </a:r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 R</a:t>
            </a:r>
            <a:r>
              <a:rPr lang="pt-BR" b="1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o R</a:t>
            </a:r>
            <a:r>
              <a:rPr lang="pt-BR" b="1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  <a:r>
              <a:rPr lang="pt-BR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-1</a:t>
            </a:r>
            <a:r>
              <a:rPr lang="pt-BR" dirty="0">
                <a:solidFill>
                  <a:schemeClr val="tx1"/>
                </a:solidFill>
                <a:latin typeface="Georgia" panose="02040502050405020303" pitchFamily="18" charset="0"/>
              </a:rPr>
              <a:t> 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as shown in fig:</a:t>
            </a:r>
          </a:p>
          <a:p>
            <a:pPr algn="just"/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             R</a:t>
            </a:r>
            <a:r>
              <a:rPr lang="pt-BR" b="1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o R</a:t>
            </a:r>
            <a:r>
              <a:rPr lang="pt-BR" b="1" baseline="-25000" dirty="0">
                <a:solidFill>
                  <a:schemeClr val="tx1"/>
                </a:solidFill>
                <a:latin typeface="Georgia" panose="02040502050405020303" pitchFamily="18" charset="0"/>
              </a:rPr>
              <a:t>1</a:t>
            </a:r>
            <a:r>
              <a:rPr lang="pt-BR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-1</a:t>
            </a:r>
            <a:r>
              <a:rPr lang="pt-BR" dirty="0">
                <a:solidFill>
                  <a:schemeClr val="tx1"/>
                </a:solidFill>
                <a:latin typeface="Georgia" panose="02040502050405020303" pitchFamily="18" charset="0"/>
              </a:rPr>
              <a:t> = {(4, 4), (5, 5), (5, 6), (6, 4), (6, 5), (4, 6), (6, 6)}</a:t>
            </a:r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A0894F-5702-45F1-A05E-50F8736FD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07" y="1235384"/>
            <a:ext cx="38100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8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Questions :</a:t>
            </a:r>
          </a:p>
          <a:p>
            <a:pPr algn="just"/>
            <a: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1. How many binary relations are there on a set S with 9 distinct elements?</a:t>
            </a:r>
          </a:p>
          <a:p>
            <a:pPr marL="342900" indent="-342900" algn="l">
              <a:buAutoNum type="alphaLcParenR"/>
            </a:pPr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2</a:t>
            </a:r>
            <a:r>
              <a:rPr lang="pt-BR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90</a:t>
            </a:r>
            <a:br>
              <a:rPr lang="pt-BR" sz="2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b) 2</a:t>
            </a:r>
            <a:r>
              <a:rPr lang="pt-BR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100</a:t>
            </a:r>
            <a:br>
              <a:rPr lang="pt-BR" sz="2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c) 2</a:t>
            </a:r>
            <a:r>
              <a:rPr lang="pt-BR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81</a:t>
            </a:r>
            <a:br>
              <a:rPr lang="pt-BR" sz="2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pt-BR" b="1" dirty="0">
                <a:solidFill>
                  <a:schemeClr val="tx1"/>
                </a:solidFill>
                <a:latin typeface="Georgia" panose="02040502050405020303" pitchFamily="18" charset="0"/>
              </a:rPr>
              <a:t>d) 2</a:t>
            </a:r>
            <a:r>
              <a:rPr lang="pt-BR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60</a:t>
            </a:r>
          </a:p>
          <a:p>
            <a:pPr algn="l"/>
            <a: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2. </a:t>
            </a: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_________ number of reflexive relations are there on a set of 11 distinct elements.</a:t>
            </a:r>
            <a:b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a) 2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110</a:t>
            </a:r>
            <a:b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b) 3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121</a:t>
            </a:r>
            <a:b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c) 2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90</a:t>
            </a:r>
            <a:b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d) 2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132</a:t>
            </a:r>
          </a:p>
          <a:p>
            <a:pPr algn="l"/>
            <a:r>
              <a:rPr lang="en-IN" sz="2400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3. </a:t>
            </a: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The number of reflexive as well as symmetric relations on a set with 14 distinct elements is __________</a:t>
            </a:r>
            <a:b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a) 4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120</a:t>
            </a:r>
            <a:b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b) 2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70</a:t>
            </a:r>
            <a:b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c) 3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201</a:t>
            </a:r>
            <a:b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d) 2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91</a:t>
            </a:r>
          </a:p>
          <a:p>
            <a:pPr algn="l"/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4. The number of symmetric relations on a set with 15 distinct elements is ______</a:t>
            </a:r>
            <a:b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a) 2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196</a:t>
            </a:r>
            <a:b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b) 2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50</a:t>
            </a:r>
            <a:b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c) 2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320</a:t>
            </a:r>
            <a:b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</a:b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d) 2</a:t>
            </a:r>
            <a:r>
              <a:rPr lang="en-IN" b="1" baseline="30000" dirty="0">
                <a:solidFill>
                  <a:schemeClr val="tx1"/>
                </a:solidFill>
                <a:latin typeface="Georgia" panose="02040502050405020303" pitchFamily="18" charset="0"/>
              </a:rPr>
              <a:t>78</a:t>
            </a:r>
            <a:endParaRPr lang="en-IN" b="1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43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03F89A-5AA4-4617-B7D7-BB63E359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168676"/>
            <a:ext cx="11665258" cy="587701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61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/>
          <a:lstStyle/>
          <a:p>
            <a:pPr algn="just"/>
            <a: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Important Points: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1. Symmetric and anti-symmetric relations are not opposite because a relation R can contain both the properties or may not.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2. A relation is asymmetric if and only if it is both anti-symmetric and irreflexive.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3. Number of different relation from a set with n elements to a set with m elements is 2mn.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AAB005-5B2F-4D5B-9C10-58299139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96" y="2308537"/>
            <a:ext cx="11105965" cy="28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2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F7266-72EF-4831-8333-31405D1D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216068"/>
            <a:ext cx="11363418" cy="23776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F80B1-24E8-4728-84E3-5904F3E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4" y="2467992"/>
            <a:ext cx="11363418" cy="468422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62144"/>
            <a:ext cx="11665258" cy="7090070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9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3B2C76-4679-485E-9194-688EA5A8E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1" y="363984"/>
            <a:ext cx="11336784" cy="610783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01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Georgia" panose="02040502050405020303" pitchFamily="18" charset="0"/>
              </a:rPr>
              <a:t>Representation of Relations : </a:t>
            </a:r>
          </a:p>
          <a:p>
            <a:pPr algn="just"/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Relations can be represented in many ways. Some of which are as follows:</a:t>
            </a:r>
          </a:p>
          <a:p>
            <a:pPr algn="just"/>
            <a:endParaRPr lang="en-IN" b="1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1. </a:t>
            </a:r>
            <a: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Relation as a Matrix</a:t>
            </a:r>
            <a:r>
              <a:rPr lang="en-IN" b="1" dirty="0">
                <a:solidFill>
                  <a:schemeClr val="tx1"/>
                </a:solidFill>
                <a:latin typeface="Georgia" panose="02040502050405020303" pitchFamily="18" charset="0"/>
              </a:rPr>
              <a:t>: 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Let P = [a1,a2,a3,.......am] and Q = [b1,b2,b3......bn] are finite sets, containing m and n number of elements respectively. R is a relation from P to Q. The relation R can be represented by m x n matrix M = [Mij], defined as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Mij = 0      if  (ai ,bj) ∉ R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            1     if   (ai,bj )∈ R</a:t>
            </a:r>
            <a:endParaRPr lang="en-IN" sz="2400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EXAMPLE: Let     P = {1, 2, 3, 4}, Q = {a, b, c, d}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and     R = {(1, a), (1, b), (1, c), (2, b), (2, c), (2, d)}.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The matrix of relation R is shown as fig: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Representation of Relations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748CB-AD78-4E81-B46B-F316FEEE7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419" y="5009256"/>
            <a:ext cx="3169329" cy="168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7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/>
          <a:lstStyle/>
          <a:p>
            <a:pPr algn="just"/>
            <a:r>
              <a:rPr lang="en-IN" dirty="0"/>
              <a:t>2. </a:t>
            </a:r>
            <a: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Relation as a Directed Graph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: There is another way of picturing a relation R when R is a relation from a finite set to itself.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Example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A = {1, 2, 3, 4}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R = {(1, 2) (2, 2) (2, 4) (3, 2) (3, 4) (4, 1) (4, 3)}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Representation of Relations : 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A81A56-BE96-4498-944F-B6D01290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38" y="2839698"/>
            <a:ext cx="26289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43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3. </a:t>
            </a:r>
            <a: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Relation as an Arrow Diagram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: If P and Q are finite sets and R is a relation from P to Q. Relation R can be represented as an arrow diagram as follows.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Draw two ellipses for the sets P and Q. Write down the elements of P and elements of Q column-wise in three ellipses. Then draw an arrow from the first ellipse to the second ellipse if a is related to b and a ∈ P and b ∈ Q.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Example: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Let P = {1, 2, 3, 4}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   Q = {a, b, c, d}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   R = {(1, a), (2, a), (3, a), (1, b), (4, b), (4, c), (4, d)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The arrow diagram of relation R is shown in fig: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12268-3593-43BC-B2D0-1426EDD6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9" y="4404527"/>
            <a:ext cx="3810000" cy="20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4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60FAB2-9F7F-4564-BFB5-AC8BE6A9C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43" y="168676"/>
            <a:ext cx="11665258" cy="6551719"/>
          </a:xfrm>
        </p:spPr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4. </a:t>
            </a:r>
            <a:r>
              <a:rPr lang="en-IN" sz="2000" b="1" dirty="0">
                <a:solidFill>
                  <a:schemeClr val="tx1"/>
                </a:solidFill>
                <a:latin typeface="Georgia" panose="02040502050405020303" pitchFamily="18" charset="0"/>
              </a:rPr>
              <a:t>Relation as a Table</a:t>
            </a:r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: If P and Q are finite sets and R is a relation from P to Q. Relation R can be represented in tabular form.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Make the table which contains rows equivalent to an element of P and columns equivalent to the element of Q. Then place a cross (X) in the boxes which represent relations of elements on set P to set Q.</a:t>
            </a:r>
          </a:p>
          <a:p>
            <a:pPr algn="just"/>
            <a:endParaRPr lang="en-IN" dirty="0">
              <a:solidFill>
                <a:schemeClr val="tx1"/>
              </a:solidFill>
              <a:latin typeface="Georgia" panose="02040502050405020303" pitchFamily="18" charset="0"/>
            </a:endParaRP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Example: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Let P = {1, 2, 3, 4} 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   Q = {x, y, z, k}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    R = {(1, x), (1, y), (2, z), (3, z), (4, k)}.  </a:t>
            </a:r>
          </a:p>
          <a:p>
            <a:pPr algn="just"/>
            <a:r>
              <a:rPr lang="en-IN" dirty="0">
                <a:solidFill>
                  <a:schemeClr val="tx1"/>
                </a:solidFill>
                <a:latin typeface="Georgia" panose="02040502050405020303" pitchFamily="18" charset="0"/>
              </a:rPr>
              <a:t>The tabular form of relation as shown in fig: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72F6D3-2651-494C-A519-139576EF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4353388"/>
            <a:ext cx="33337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447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28F4A5B7108743983B5F3D6F43D3CA" ma:contentTypeVersion="2" ma:contentTypeDescription="Create a new document." ma:contentTypeScope="" ma:versionID="9459ea6230347e1c14acfdcd5192bcbe">
  <xsd:schema xmlns:xsd="http://www.w3.org/2001/XMLSchema" xmlns:xs="http://www.w3.org/2001/XMLSchema" xmlns:p="http://schemas.microsoft.com/office/2006/metadata/properties" xmlns:ns2="cf86998d-6c59-4edf-8766-84e7bf90ae28" targetNamespace="http://schemas.microsoft.com/office/2006/metadata/properties" ma:root="true" ma:fieldsID="8504fd1e92d8bbf691e65e874d48909e" ns2:_="">
    <xsd:import namespace="cf86998d-6c59-4edf-8766-84e7bf90ae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6998d-6c59-4edf-8766-84e7bf90ae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59A032-787D-4698-8868-76E2890828A2}"/>
</file>

<file path=customXml/itemProps2.xml><?xml version="1.0" encoding="utf-8"?>
<ds:datastoreItem xmlns:ds="http://schemas.openxmlformats.org/officeDocument/2006/customXml" ds:itemID="{B12EB405-0702-49C8-8DC8-138DF9FC704B}"/>
</file>

<file path=customXml/itemProps3.xml><?xml version="1.0" encoding="utf-8"?>
<ds:datastoreItem xmlns:ds="http://schemas.openxmlformats.org/officeDocument/2006/customXml" ds:itemID="{261797DA-C568-4EED-8100-70FC788F0634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1331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Georgia</vt:lpstr>
      <vt:lpstr>Trebuchet MS</vt:lpstr>
      <vt:lpstr>Wingdings 3</vt:lpstr>
      <vt:lpstr>Facet</vt:lpstr>
      <vt:lpstr>LECTURE-12 RELATION, OPERATION &amp; REPRESENTATION OF 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LECTURE-12 RELATION, OPERATION &amp; REPRESENTATION OF RELATION</dc:title>
  <dc:creator>MOOLCHAND SHARMA</dc:creator>
  <cp:lastModifiedBy> </cp:lastModifiedBy>
  <cp:revision>7</cp:revision>
  <dcterms:created xsi:type="dcterms:W3CDTF">2020-07-03T06:49:58Z</dcterms:created>
  <dcterms:modified xsi:type="dcterms:W3CDTF">2020-07-03T07:59:44Z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0x010100EB28F4A5B7108743983B5F3D6F43D3CA</vt:lpwstr>
  </property>
</Properties>
</file>