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FEDA54-D910-43EF-B5CD-402CBCF5209D}" type="datetimeFigureOut">
              <a:rPr lang="en-IN" smtClean="0"/>
              <a:t>06-07-2020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1852D9-B2EE-4113-88F6-4B3BCE0EA90E}" type="slidenum">
              <a:rPr lang="en-IN" smtClean="0"/>
              <a:t>‹#›</a:t>
            </a:fld>
            <a:endParaRPr lang="en-IN"/>
          </a:p>
        </p:txBody>
      </p:sp>
    </p:spTree>
    <p:extLst>
      <p:ext uri="{BB962C8B-B14F-4D97-AF65-F5344CB8AC3E}">
        <p14:creationId xmlns:p14="http://schemas.microsoft.com/office/powerpoint/2010/main" val="410465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FEDA54-D910-43EF-B5CD-402CBCF5209D}" type="datetimeFigureOut">
              <a:rPr lang="en-IN" smtClean="0"/>
              <a:t>06-07-2020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1852D9-B2EE-4113-88F6-4B3BCE0EA90E}" type="slidenum">
              <a:rPr lang="en-IN" smtClean="0"/>
              <a:t>‹#›</a:t>
            </a:fld>
            <a:endParaRPr lang="en-IN"/>
          </a:p>
        </p:txBody>
      </p:sp>
    </p:spTree>
    <p:extLst>
      <p:ext uri="{BB962C8B-B14F-4D97-AF65-F5344CB8AC3E}">
        <p14:creationId xmlns:p14="http://schemas.microsoft.com/office/powerpoint/2010/main" val="3496644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FEDA54-D910-43EF-B5CD-402CBCF5209D}" type="datetimeFigureOut">
              <a:rPr lang="en-IN" smtClean="0"/>
              <a:t>06-07-2020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1852D9-B2EE-4113-88F6-4B3BCE0EA90E}" type="slidenum">
              <a:rPr lang="en-IN" smtClean="0"/>
              <a:t>‹#›</a:t>
            </a:fld>
            <a:endParaRPr lang="en-IN"/>
          </a:p>
        </p:txBody>
      </p:sp>
    </p:spTree>
    <p:extLst>
      <p:ext uri="{BB962C8B-B14F-4D97-AF65-F5344CB8AC3E}">
        <p14:creationId xmlns:p14="http://schemas.microsoft.com/office/powerpoint/2010/main" val="2347270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FEDA54-D910-43EF-B5CD-402CBCF5209D}" type="datetimeFigureOut">
              <a:rPr lang="en-IN" smtClean="0"/>
              <a:t>06-07-2020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1852D9-B2EE-4113-88F6-4B3BCE0EA90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851965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FEDA54-D910-43EF-B5CD-402CBCF5209D}" type="datetimeFigureOut">
              <a:rPr lang="en-IN" smtClean="0"/>
              <a:t>06-07-2020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1852D9-B2EE-4113-88F6-4B3BCE0EA90E}" type="slidenum">
              <a:rPr lang="en-IN" smtClean="0"/>
              <a:t>‹#›</a:t>
            </a:fld>
            <a:endParaRPr lang="en-IN"/>
          </a:p>
        </p:txBody>
      </p:sp>
    </p:spTree>
    <p:extLst>
      <p:ext uri="{BB962C8B-B14F-4D97-AF65-F5344CB8AC3E}">
        <p14:creationId xmlns:p14="http://schemas.microsoft.com/office/powerpoint/2010/main" val="3523914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FEDA54-D910-43EF-B5CD-402CBCF5209D}" type="datetimeFigureOut">
              <a:rPr lang="en-IN" smtClean="0"/>
              <a:t>06-07-2020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1852D9-B2EE-4113-88F6-4B3BCE0EA90E}" type="slidenum">
              <a:rPr lang="en-IN" smtClean="0"/>
              <a:t>‹#›</a:t>
            </a:fld>
            <a:endParaRPr lang="en-IN"/>
          </a:p>
        </p:txBody>
      </p:sp>
    </p:spTree>
    <p:extLst>
      <p:ext uri="{BB962C8B-B14F-4D97-AF65-F5344CB8AC3E}">
        <p14:creationId xmlns:p14="http://schemas.microsoft.com/office/powerpoint/2010/main" val="1442757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FEDA54-D910-43EF-B5CD-402CBCF5209D}" type="datetimeFigureOut">
              <a:rPr lang="en-IN" smtClean="0"/>
              <a:t>06-07-2020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1852D9-B2EE-4113-88F6-4B3BCE0EA90E}" type="slidenum">
              <a:rPr lang="en-IN" smtClean="0"/>
              <a:t>‹#›</a:t>
            </a:fld>
            <a:endParaRPr lang="en-IN"/>
          </a:p>
        </p:txBody>
      </p:sp>
    </p:spTree>
    <p:extLst>
      <p:ext uri="{BB962C8B-B14F-4D97-AF65-F5344CB8AC3E}">
        <p14:creationId xmlns:p14="http://schemas.microsoft.com/office/powerpoint/2010/main" val="3091902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FEDA54-D910-43EF-B5CD-402CBCF5209D}" type="datetimeFigureOut">
              <a:rPr lang="en-IN" smtClean="0"/>
              <a:t>06-07-2020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1852D9-B2EE-4113-88F6-4B3BCE0EA90E}" type="slidenum">
              <a:rPr lang="en-IN" smtClean="0"/>
              <a:t>‹#›</a:t>
            </a:fld>
            <a:endParaRPr lang="en-IN"/>
          </a:p>
        </p:txBody>
      </p:sp>
    </p:spTree>
    <p:extLst>
      <p:ext uri="{BB962C8B-B14F-4D97-AF65-F5344CB8AC3E}">
        <p14:creationId xmlns:p14="http://schemas.microsoft.com/office/powerpoint/2010/main" val="2280145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FEDA54-D910-43EF-B5CD-402CBCF5209D}" type="datetimeFigureOut">
              <a:rPr lang="en-IN" smtClean="0"/>
              <a:t>06-07-2020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1852D9-B2EE-4113-88F6-4B3BCE0EA90E}" type="slidenum">
              <a:rPr lang="en-IN" smtClean="0"/>
              <a:t>‹#›</a:t>
            </a:fld>
            <a:endParaRPr lang="en-IN"/>
          </a:p>
        </p:txBody>
      </p:sp>
    </p:spTree>
    <p:extLst>
      <p:ext uri="{BB962C8B-B14F-4D97-AF65-F5344CB8AC3E}">
        <p14:creationId xmlns:p14="http://schemas.microsoft.com/office/powerpoint/2010/main" val="3363597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AFEDA54-D910-43EF-B5CD-402CBCF5209D}" type="datetimeFigureOut">
              <a:rPr lang="en-IN" smtClean="0"/>
              <a:t>06-07-2020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1852D9-B2EE-4113-88F6-4B3BCE0EA90E}" type="slidenum">
              <a:rPr lang="en-IN" smtClean="0"/>
              <a:t>‹#›</a:t>
            </a:fld>
            <a:endParaRPr lang="en-IN"/>
          </a:p>
        </p:txBody>
      </p:sp>
    </p:spTree>
    <p:extLst>
      <p:ext uri="{BB962C8B-B14F-4D97-AF65-F5344CB8AC3E}">
        <p14:creationId xmlns:p14="http://schemas.microsoft.com/office/powerpoint/2010/main" val="2602455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FEDA54-D910-43EF-B5CD-402CBCF5209D}" type="datetimeFigureOut">
              <a:rPr lang="en-IN" smtClean="0"/>
              <a:t>06-07-2020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1852D9-B2EE-4113-88F6-4B3BCE0EA90E}" type="slidenum">
              <a:rPr lang="en-IN" smtClean="0"/>
              <a:t>‹#›</a:t>
            </a:fld>
            <a:endParaRPr lang="en-IN"/>
          </a:p>
        </p:txBody>
      </p:sp>
    </p:spTree>
    <p:extLst>
      <p:ext uri="{BB962C8B-B14F-4D97-AF65-F5344CB8AC3E}">
        <p14:creationId xmlns:p14="http://schemas.microsoft.com/office/powerpoint/2010/main" val="128726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FEDA54-D910-43EF-B5CD-402CBCF5209D}" type="datetimeFigureOut">
              <a:rPr lang="en-IN" smtClean="0"/>
              <a:t>06-07-2020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1852D9-B2EE-4113-88F6-4B3BCE0EA90E}" type="slidenum">
              <a:rPr lang="en-IN" smtClean="0"/>
              <a:t>‹#›</a:t>
            </a:fld>
            <a:endParaRPr lang="en-IN"/>
          </a:p>
        </p:txBody>
      </p:sp>
    </p:spTree>
    <p:extLst>
      <p:ext uri="{BB962C8B-B14F-4D97-AF65-F5344CB8AC3E}">
        <p14:creationId xmlns:p14="http://schemas.microsoft.com/office/powerpoint/2010/main" val="168236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FEDA54-D910-43EF-B5CD-402CBCF5209D}" type="datetimeFigureOut">
              <a:rPr lang="en-IN" smtClean="0"/>
              <a:t>06-07-2020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1852D9-B2EE-4113-88F6-4B3BCE0EA90E}" type="slidenum">
              <a:rPr lang="en-IN" smtClean="0"/>
              <a:t>‹#›</a:t>
            </a:fld>
            <a:endParaRPr lang="en-IN"/>
          </a:p>
        </p:txBody>
      </p:sp>
    </p:spTree>
    <p:extLst>
      <p:ext uri="{BB962C8B-B14F-4D97-AF65-F5344CB8AC3E}">
        <p14:creationId xmlns:p14="http://schemas.microsoft.com/office/powerpoint/2010/main" val="449915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AFEDA54-D910-43EF-B5CD-402CBCF5209D}" type="datetimeFigureOut">
              <a:rPr lang="en-IN" smtClean="0"/>
              <a:t>06-07-2020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B1852D9-B2EE-4113-88F6-4B3BCE0EA90E}" type="slidenum">
              <a:rPr lang="en-IN" smtClean="0"/>
              <a:t>‹#›</a:t>
            </a:fld>
            <a:endParaRPr lang="en-IN"/>
          </a:p>
        </p:txBody>
      </p:sp>
    </p:spTree>
    <p:extLst>
      <p:ext uri="{BB962C8B-B14F-4D97-AF65-F5344CB8AC3E}">
        <p14:creationId xmlns:p14="http://schemas.microsoft.com/office/powerpoint/2010/main" val="2681145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AFEDA54-D910-43EF-B5CD-402CBCF5209D}" type="datetimeFigureOut">
              <a:rPr lang="en-IN" smtClean="0"/>
              <a:t>06-07-2020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B1852D9-B2EE-4113-88F6-4B3BCE0EA90E}" type="slidenum">
              <a:rPr lang="en-IN" smtClean="0"/>
              <a:t>‹#›</a:t>
            </a:fld>
            <a:endParaRPr lang="en-IN"/>
          </a:p>
        </p:txBody>
      </p:sp>
    </p:spTree>
    <p:extLst>
      <p:ext uri="{BB962C8B-B14F-4D97-AF65-F5344CB8AC3E}">
        <p14:creationId xmlns:p14="http://schemas.microsoft.com/office/powerpoint/2010/main" val="3329768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AFEDA54-D910-43EF-B5CD-402CBCF5209D}" type="datetimeFigureOut">
              <a:rPr lang="en-IN" smtClean="0"/>
              <a:t>06-07-2020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B1852D9-B2EE-4113-88F6-4B3BCE0EA90E}" type="slidenum">
              <a:rPr lang="en-IN" smtClean="0"/>
              <a:t>‹#›</a:t>
            </a:fld>
            <a:endParaRPr lang="en-IN"/>
          </a:p>
        </p:txBody>
      </p:sp>
    </p:spTree>
    <p:extLst>
      <p:ext uri="{BB962C8B-B14F-4D97-AF65-F5344CB8AC3E}">
        <p14:creationId xmlns:p14="http://schemas.microsoft.com/office/powerpoint/2010/main" val="3607644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FEDA54-D910-43EF-B5CD-402CBCF5209D}" type="datetimeFigureOut">
              <a:rPr lang="en-IN" smtClean="0"/>
              <a:t>06-07-2020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1852D9-B2EE-4113-88F6-4B3BCE0EA90E}" type="slidenum">
              <a:rPr lang="en-IN" smtClean="0"/>
              <a:t>‹#›</a:t>
            </a:fld>
            <a:endParaRPr lang="en-IN"/>
          </a:p>
        </p:txBody>
      </p:sp>
    </p:spTree>
    <p:extLst>
      <p:ext uri="{BB962C8B-B14F-4D97-AF65-F5344CB8AC3E}">
        <p14:creationId xmlns:p14="http://schemas.microsoft.com/office/powerpoint/2010/main" val="32847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AFEDA54-D910-43EF-B5CD-402CBCF5209D}" type="datetimeFigureOut">
              <a:rPr lang="en-IN" smtClean="0"/>
              <a:t>06-07-2020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B1852D9-B2EE-4113-88F6-4B3BCE0EA90E}" type="slidenum">
              <a:rPr lang="en-IN" smtClean="0"/>
              <a:t>‹#›</a:t>
            </a:fld>
            <a:endParaRPr lang="en-IN"/>
          </a:p>
        </p:txBody>
      </p:sp>
    </p:spTree>
    <p:extLst>
      <p:ext uri="{BB962C8B-B14F-4D97-AF65-F5344CB8AC3E}">
        <p14:creationId xmlns:p14="http://schemas.microsoft.com/office/powerpoint/2010/main" val="9655452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7B641-F25D-4E73-8D33-A6456E1DF227}"/>
              </a:ext>
            </a:extLst>
          </p:cNvPr>
          <p:cNvSpPr>
            <a:spLocks noGrp="1"/>
          </p:cNvSpPr>
          <p:nvPr>
            <p:ph type="ctrTitle"/>
          </p:nvPr>
        </p:nvSpPr>
        <p:spPr>
          <a:xfrm>
            <a:off x="248575" y="71021"/>
            <a:ext cx="11585359" cy="1148179"/>
          </a:xfrm>
        </p:spPr>
        <p:txBody>
          <a:bodyPr/>
          <a:lstStyle/>
          <a:p>
            <a:r>
              <a:rPr lang="en-IN" sz="3600" b="1" dirty="0">
                <a:latin typeface="Georgia" panose="02040502050405020303" pitchFamily="18" charset="0"/>
              </a:rPr>
              <a:t>LECTURE-14 POSET,HASSE DIAGRAM &amp; EXTREMEL ELEMENTS</a:t>
            </a:r>
          </a:p>
        </p:txBody>
      </p:sp>
      <p:pic>
        <p:nvPicPr>
          <p:cNvPr id="24" name="Picture 23">
            <a:extLst>
              <a:ext uri="{FF2B5EF4-FFF2-40B4-BE49-F238E27FC236}">
                <a16:creationId xmlns:a16="http://schemas.microsoft.com/office/drawing/2014/main" id="{65C0D451-9C87-4B2E-BBAC-5FBDBBF6C15A}"/>
              </a:ext>
            </a:extLst>
          </p:cNvPr>
          <p:cNvPicPr>
            <a:picLocks noChangeAspect="1"/>
          </p:cNvPicPr>
          <p:nvPr/>
        </p:nvPicPr>
        <p:blipFill>
          <a:blip r:embed="rId2"/>
          <a:stretch>
            <a:fillRect/>
          </a:stretch>
        </p:blipFill>
        <p:spPr>
          <a:xfrm>
            <a:off x="358067" y="1455938"/>
            <a:ext cx="11333824" cy="3604334"/>
          </a:xfrm>
          <a:prstGeom prst="rect">
            <a:avLst/>
          </a:prstGeom>
        </p:spPr>
      </p:pic>
      <p:sp>
        <p:nvSpPr>
          <p:cNvPr id="3" name="Subtitle 2">
            <a:extLst>
              <a:ext uri="{FF2B5EF4-FFF2-40B4-BE49-F238E27FC236}">
                <a16:creationId xmlns:a16="http://schemas.microsoft.com/office/drawing/2014/main" id="{C6C05AC5-C7D5-4105-959C-224B5F55C8E0}"/>
              </a:ext>
            </a:extLst>
          </p:cNvPr>
          <p:cNvSpPr>
            <a:spLocks noGrp="1"/>
          </p:cNvSpPr>
          <p:nvPr>
            <p:ph type="subTitle" idx="1"/>
          </p:nvPr>
        </p:nvSpPr>
        <p:spPr>
          <a:xfrm>
            <a:off x="248574" y="1340528"/>
            <a:ext cx="11585359" cy="5336220"/>
          </a:xfrm>
        </p:spPr>
        <p:txBody>
          <a:bodyPr/>
          <a:lstStyle/>
          <a:p>
            <a:endParaRPr lang="en-IN" dirty="0"/>
          </a:p>
        </p:txBody>
      </p:sp>
    </p:spTree>
    <p:extLst>
      <p:ext uri="{BB962C8B-B14F-4D97-AF65-F5344CB8AC3E}">
        <p14:creationId xmlns:p14="http://schemas.microsoft.com/office/powerpoint/2010/main" val="433360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C05AC5-C7D5-4105-959C-224B5F55C8E0}"/>
              </a:ext>
            </a:extLst>
          </p:cNvPr>
          <p:cNvSpPr>
            <a:spLocks noGrp="1"/>
          </p:cNvSpPr>
          <p:nvPr>
            <p:ph type="subTitle" idx="1"/>
          </p:nvPr>
        </p:nvSpPr>
        <p:spPr>
          <a:xfrm>
            <a:off x="248574" y="124287"/>
            <a:ext cx="11558727" cy="6552461"/>
          </a:xfrm>
        </p:spPr>
        <p:txBody>
          <a:bodyPr/>
          <a:lstStyle/>
          <a:p>
            <a:pPr algn="just"/>
            <a:r>
              <a:rPr lang="en-IN" dirty="0">
                <a:solidFill>
                  <a:schemeClr val="tx1"/>
                </a:solidFill>
                <a:latin typeface="Georgia" panose="02040502050405020303" pitchFamily="18" charset="0"/>
              </a:rPr>
              <a:t>Formally, a partial order is any binary relation that is reflexive (each element is comparable to itself), antisymmetric (no two different elements precede each other), and transitive (the start of a chain of precedence relations must precede the end of the chain).</a:t>
            </a:r>
          </a:p>
          <a:p>
            <a:pPr algn="just"/>
            <a:endParaRPr lang="en-IN" dirty="0">
              <a:solidFill>
                <a:schemeClr val="tx1"/>
              </a:solidFill>
              <a:latin typeface="Georgia" panose="02040502050405020303" pitchFamily="18" charset="0"/>
            </a:endParaRPr>
          </a:p>
          <a:p>
            <a:pPr algn="just"/>
            <a:r>
              <a:rPr lang="en-IN" b="1" dirty="0">
                <a:solidFill>
                  <a:schemeClr val="tx1"/>
                </a:solidFill>
                <a:latin typeface="Georgia" panose="02040502050405020303" pitchFamily="18" charset="0"/>
              </a:rPr>
              <a:t>EXAMPLE : </a:t>
            </a:r>
          </a:p>
          <a:p>
            <a:pPr algn="just"/>
            <a:r>
              <a:rPr lang="en-IN" dirty="0">
                <a:solidFill>
                  <a:schemeClr val="tx1"/>
                </a:solidFill>
                <a:latin typeface="Georgia" panose="02040502050405020303" pitchFamily="18" charset="0"/>
              </a:rPr>
              <a:t>1. The real numbers ordered by the standard less-than-or-equal relation ≤ (a totally ordered set as well).</a:t>
            </a:r>
          </a:p>
          <a:p>
            <a:pPr algn="just"/>
            <a:r>
              <a:rPr lang="en-IN" dirty="0">
                <a:solidFill>
                  <a:schemeClr val="tx1"/>
                </a:solidFill>
                <a:latin typeface="Georgia" panose="02040502050405020303" pitchFamily="18" charset="0"/>
              </a:rPr>
              <a:t>2. The set of subsets of a given set (its power set) ordered by inclusion. Similarly, the set of sequences ordered by subsequence, and the set of strings ordered by substring.</a:t>
            </a:r>
          </a:p>
          <a:p>
            <a:pPr algn="just"/>
            <a:r>
              <a:rPr lang="en-IN" dirty="0">
                <a:solidFill>
                  <a:schemeClr val="tx1"/>
                </a:solidFill>
                <a:latin typeface="Georgia" panose="02040502050405020303" pitchFamily="18" charset="0"/>
              </a:rPr>
              <a:t>3. The set of natural numbers equipped with the relation of divisibility.</a:t>
            </a:r>
          </a:p>
          <a:p>
            <a:pPr algn="just"/>
            <a:r>
              <a:rPr lang="en-IN" dirty="0">
                <a:solidFill>
                  <a:schemeClr val="tx1"/>
                </a:solidFill>
                <a:latin typeface="Georgia" panose="02040502050405020303" pitchFamily="18" charset="0"/>
              </a:rPr>
              <a:t>4. The vertex set of a directed acyclic graph ordered by reachability.</a:t>
            </a:r>
          </a:p>
          <a:p>
            <a:pPr algn="just"/>
            <a:r>
              <a:rPr lang="en-IN" dirty="0">
                <a:solidFill>
                  <a:schemeClr val="tx1"/>
                </a:solidFill>
                <a:latin typeface="Georgia" panose="02040502050405020303" pitchFamily="18" charset="0"/>
              </a:rPr>
              <a:t>5. The set of subspaces of a vector space ordered by inclusion.</a:t>
            </a:r>
          </a:p>
        </p:txBody>
      </p:sp>
    </p:spTree>
    <p:extLst>
      <p:ext uri="{BB962C8B-B14F-4D97-AF65-F5344CB8AC3E}">
        <p14:creationId xmlns:p14="http://schemas.microsoft.com/office/powerpoint/2010/main" val="2176520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2A86A0-F8D8-48B0-A12D-795DF2F93861}"/>
              </a:ext>
            </a:extLst>
          </p:cNvPr>
          <p:cNvPicPr>
            <a:picLocks noChangeAspect="1"/>
          </p:cNvPicPr>
          <p:nvPr/>
        </p:nvPicPr>
        <p:blipFill>
          <a:blip r:embed="rId2"/>
          <a:stretch>
            <a:fillRect/>
          </a:stretch>
        </p:blipFill>
        <p:spPr>
          <a:xfrm>
            <a:off x="1988598" y="837127"/>
            <a:ext cx="8620218" cy="5377242"/>
          </a:xfrm>
          <a:prstGeom prst="rect">
            <a:avLst/>
          </a:prstGeom>
        </p:spPr>
      </p:pic>
      <p:sp>
        <p:nvSpPr>
          <p:cNvPr id="3" name="Subtitle 2">
            <a:extLst>
              <a:ext uri="{FF2B5EF4-FFF2-40B4-BE49-F238E27FC236}">
                <a16:creationId xmlns:a16="http://schemas.microsoft.com/office/drawing/2014/main" id="{C6C05AC5-C7D5-4105-959C-224B5F55C8E0}"/>
              </a:ext>
            </a:extLst>
          </p:cNvPr>
          <p:cNvSpPr>
            <a:spLocks noGrp="1"/>
          </p:cNvSpPr>
          <p:nvPr>
            <p:ph type="subTitle" idx="1"/>
          </p:nvPr>
        </p:nvSpPr>
        <p:spPr>
          <a:xfrm>
            <a:off x="248574" y="124287"/>
            <a:ext cx="11585359" cy="6552461"/>
          </a:xfrm>
        </p:spPr>
        <p:txBody>
          <a:bodyPr/>
          <a:lstStyle/>
          <a:p>
            <a:endParaRPr lang="en-IN" dirty="0"/>
          </a:p>
        </p:txBody>
      </p:sp>
    </p:spTree>
    <p:extLst>
      <p:ext uri="{BB962C8B-B14F-4D97-AF65-F5344CB8AC3E}">
        <p14:creationId xmlns:p14="http://schemas.microsoft.com/office/powerpoint/2010/main" val="394745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C05AC5-C7D5-4105-959C-224B5F55C8E0}"/>
              </a:ext>
            </a:extLst>
          </p:cNvPr>
          <p:cNvSpPr>
            <a:spLocks noGrp="1"/>
          </p:cNvSpPr>
          <p:nvPr>
            <p:ph type="subTitle" idx="1"/>
          </p:nvPr>
        </p:nvSpPr>
        <p:spPr>
          <a:xfrm>
            <a:off x="248574" y="124287"/>
            <a:ext cx="11585359" cy="6552461"/>
          </a:xfrm>
        </p:spPr>
        <p:txBody>
          <a:bodyPr>
            <a:normAutofit fontScale="92500" lnSpcReduction="20000"/>
          </a:bodyPr>
          <a:lstStyle/>
          <a:p>
            <a:pPr algn="just"/>
            <a:r>
              <a:rPr lang="en-IN" b="1" u="sng" dirty="0">
                <a:solidFill>
                  <a:schemeClr val="tx1"/>
                </a:solidFill>
                <a:latin typeface="Georgia" panose="02040502050405020303" pitchFamily="18" charset="0"/>
              </a:rPr>
              <a:t>Hasse Diagrams </a:t>
            </a:r>
            <a:r>
              <a:rPr lang="en-IN" dirty="0">
                <a:solidFill>
                  <a:schemeClr val="tx1"/>
                </a:solidFill>
              </a:rPr>
              <a:t>: </a:t>
            </a:r>
            <a:r>
              <a:rPr lang="en-IN" dirty="0">
                <a:solidFill>
                  <a:schemeClr val="tx1"/>
                </a:solidFill>
                <a:latin typeface="Georgia" panose="02040502050405020303" pitchFamily="18" charset="0"/>
              </a:rPr>
              <a:t>A partial order, being a relation, can be represented by a di-graph. But most of the edges do not need to be shown since it would be redundant.</a:t>
            </a:r>
          </a:p>
          <a:p>
            <a:pPr algn="just"/>
            <a:r>
              <a:rPr lang="en-IN" dirty="0">
                <a:solidFill>
                  <a:schemeClr val="tx1"/>
                </a:solidFill>
                <a:latin typeface="Georgia" panose="02040502050405020303" pitchFamily="18" charset="0"/>
              </a:rPr>
              <a:t>1. For instance, we know that every partial order is reflexive, so it is redundant to show the self-loops on every element of the set on which the partial order is defined.</a:t>
            </a:r>
          </a:p>
          <a:p>
            <a:pPr algn="just"/>
            <a:r>
              <a:rPr lang="en-IN" dirty="0">
                <a:solidFill>
                  <a:schemeClr val="tx1"/>
                </a:solidFill>
                <a:latin typeface="Georgia" panose="02040502050405020303" pitchFamily="18" charset="0"/>
              </a:rPr>
              <a:t>2. Every partial order is transitive, so all edges denoting transitivity can be removed.</a:t>
            </a:r>
          </a:p>
          <a:p>
            <a:pPr algn="just"/>
            <a:r>
              <a:rPr lang="en-IN" dirty="0">
                <a:solidFill>
                  <a:schemeClr val="tx1"/>
                </a:solidFill>
                <a:latin typeface="Georgia" panose="02040502050405020303" pitchFamily="18" charset="0"/>
              </a:rPr>
              <a:t>3. The directions on the edges can be ignored if all edges are presumed to have only one possible direction, conventionally upwards.</a:t>
            </a:r>
          </a:p>
          <a:p>
            <a:pPr algn="just"/>
            <a:endParaRPr lang="en-IN" dirty="0">
              <a:solidFill>
                <a:schemeClr val="tx1"/>
              </a:solidFill>
              <a:latin typeface="Georgia" panose="02040502050405020303" pitchFamily="18" charset="0"/>
            </a:endParaRPr>
          </a:p>
          <a:p>
            <a:pPr algn="just"/>
            <a:r>
              <a:rPr lang="en-IN" dirty="0">
                <a:solidFill>
                  <a:schemeClr val="tx1"/>
                </a:solidFill>
                <a:latin typeface="Georgia" panose="02040502050405020303" pitchFamily="18" charset="0"/>
              </a:rPr>
              <a:t>In general, a partial order on a finite set can be represented using the following procedure –</a:t>
            </a:r>
          </a:p>
          <a:p>
            <a:endParaRPr lang="en-IN" dirty="0">
              <a:solidFill>
                <a:schemeClr val="tx1"/>
              </a:solidFill>
            </a:endParaRPr>
          </a:p>
          <a:p>
            <a:pPr algn="just"/>
            <a:r>
              <a:rPr lang="en-IN" dirty="0">
                <a:solidFill>
                  <a:schemeClr val="tx1"/>
                </a:solidFill>
                <a:latin typeface="Georgia" panose="02040502050405020303" pitchFamily="18" charset="0"/>
              </a:rPr>
              <a:t>(a)  Remove all self-loops from all the vertices. This removes all edges showing reflexivity.</a:t>
            </a:r>
          </a:p>
          <a:p>
            <a:pPr algn="just"/>
            <a:r>
              <a:rPr lang="en-IN" dirty="0">
                <a:solidFill>
                  <a:schemeClr val="tx1"/>
                </a:solidFill>
                <a:latin typeface="Georgia" panose="02040502050405020303" pitchFamily="18" charset="0"/>
              </a:rPr>
              <a:t>(b)  Remove all edges which are present due to transitivity i.e. if (a,b) and (b, c)</a:t>
            </a:r>
          </a:p>
          <a:p>
            <a:pPr algn="just"/>
            <a:r>
              <a:rPr lang="en-IN" dirty="0">
                <a:solidFill>
                  <a:schemeClr val="tx1"/>
                </a:solidFill>
                <a:latin typeface="Georgia" panose="02040502050405020303" pitchFamily="18" charset="0"/>
              </a:rPr>
              <a:t>(c) are in the partial order, then remove the edge (a, c). Furthermore if (c, d) is in the partial order, then remove the edge (a, d).</a:t>
            </a:r>
          </a:p>
          <a:p>
            <a:pPr algn="just"/>
            <a:r>
              <a:rPr lang="en-IN" dirty="0">
                <a:solidFill>
                  <a:schemeClr val="tx1"/>
                </a:solidFill>
                <a:latin typeface="Georgia" panose="02040502050405020303" pitchFamily="18" charset="0"/>
              </a:rPr>
              <a:t>(D)  Arrange all edges such that the initial vertex is below the terminal vertex.</a:t>
            </a:r>
          </a:p>
          <a:p>
            <a:pPr algn="just"/>
            <a:r>
              <a:rPr lang="en-IN" dirty="0">
                <a:solidFill>
                  <a:schemeClr val="tx1"/>
                </a:solidFill>
                <a:latin typeface="Georgia" panose="02040502050405020303" pitchFamily="18" charset="0"/>
              </a:rPr>
              <a:t>(E)  Remove all arrows on the directed edges, since all edges point upwards.</a:t>
            </a:r>
          </a:p>
        </p:txBody>
      </p:sp>
    </p:spTree>
    <p:extLst>
      <p:ext uri="{BB962C8B-B14F-4D97-AF65-F5344CB8AC3E}">
        <p14:creationId xmlns:p14="http://schemas.microsoft.com/office/powerpoint/2010/main" val="330874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C05AC5-C7D5-4105-959C-224B5F55C8E0}"/>
              </a:ext>
            </a:extLst>
          </p:cNvPr>
          <p:cNvSpPr>
            <a:spLocks noGrp="1"/>
          </p:cNvSpPr>
          <p:nvPr>
            <p:ph type="subTitle" idx="1"/>
          </p:nvPr>
        </p:nvSpPr>
        <p:spPr>
          <a:xfrm>
            <a:off x="248574" y="124287"/>
            <a:ext cx="11585359" cy="6552461"/>
          </a:xfrm>
        </p:spPr>
        <p:txBody>
          <a:bodyPr/>
          <a:lstStyle/>
          <a:p>
            <a:r>
              <a:rPr lang="en-IN" dirty="0">
                <a:solidFill>
                  <a:schemeClr val="tx1"/>
                </a:solidFill>
                <a:latin typeface="Georgia" panose="02040502050405020303" pitchFamily="18" charset="0"/>
              </a:rPr>
              <a:t>For example, the poset ({1, 2, 3, 4}, &lt;=) would be converted to a Hasse diagram like –</a:t>
            </a:r>
          </a:p>
          <a:p>
            <a:endParaRPr lang="en-IN" dirty="0"/>
          </a:p>
        </p:txBody>
      </p:sp>
      <p:pic>
        <p:nvPicPr>
          <p:cNvPr id="2" name="Picture 1">
            <a:extLst>
              <a:ext uri="{FF2B5EF4-FFF2-40B4-BE49-F238E27FC236}">
                <a16:creationId xmlns:a16="http://schemas.microsoft.com/office/drawing/2014/main" id="{4096828C-1F01-4161-8756-92B372E125DB}"/>
              </a:ext>
            </a:extLst>
          </p:cNvPr>
          <p:cNvPicPr>
            <a:picLocks noChangeAspect="1"/>
          </p:cNvPicPr>
          <p:nvPr/>
        </p:nvPicPr>
        <p:blipFill>
          <a:blip r:embed="rId2"/>
          <a:stretch>
            <a:fillRect/>
          </a:stretch>
        </p:blipFill>
        <p:spPr>
          <a:xfrm>
            <a:off x="1713390" y="1118587"/>
            <a:ext cx="9374820" cy="3426780"/>
          </a:xfrm>
          <a:prstGeom prst="rect">
            <a:avLst/>
          </a:prstGeom>
        </p:spPr>
      </p:pic>
    </p:spTree>
    <p:extLst>
      <p:ext uri="{BB962C8B-B14F-4D97-AF65-F5344CB8AC3E}">
        <p14:creationId xmlns:p14="http://schemas.microsoft.com/office/powerpoint/2010/main" val="59813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C05AC5-C7D5-4105-959C-224B5F55C8E0}"/>
              </a:ext>
            </a:extLst>
          </p:cNvPr>
          <p:cNvSpPr>
            <a:spLocks noGrp="1"/>
          </p:cNvSpPr>
          <p:nvPr>
            <p:ph type="subTitle" idx="1"/>
          </p:nvPr>
        </p:nvSpPr>
        <p:spPr>
          <a:xfrm>
            <a:off x="248574" y="124287"/>
            <a:ext cx="11585359" cy="6552461"/>
          </a:xfrm>
        </p:spPr>
        <p:txBody>
          <a:bodyPr/>
          <a:lstStyle/>
          <a:p>
            <a:pPr algn="just"/>
            <a:r>
              <a:rPr lang="en-IN" b="1" dirty="0">
                <a:solidFill>
                  <a:schemeClr val="tx1"/>
                </a:solidFill>
                <a:latin typeface="Georgia" panose="02040502050405020303" pitchFamily="18" charset="0"/>
              </a:rPr>
              <a:t>Extremums in Posets </a:t>
            </a:r>
            <a:r>
              <a:rPr lang="en-IN" dirty="0">
                <a:solidFill>
                  <a:schemeClr val="tx1"/>
                </a:solidFill>
                <a:latin typeface="Georgia" panose="02040502050405020303" pitchFamily="18" charset="0"/>
              </a:rPr>
              <a:t>: Elements of posets that have certain extremal properties are important for many applications.</a:t>
            </a:r>
          </a:p>
          <a:p>
            <a:pPr marL="342900" indent="-342900" algn="just">
              <a:buFont typeface="Arial" panose="020B0604020202020204" pitchFamily="34" charset="0"/>
              <a:buChar char="•"/>
            </a:pPr>
            <a:r>
              <a:rPr lang="en-IN" b="1" dirty="0">
                <a:solidFill>
                  <a:schemeClr val="tx1"/>
                </a:solidFill>
                <a:latin typeface="Georgia" panose="02040502050405020303" pitchFamily="18" charset="0"/>
              </a:rPr>
              <a:t>Maximal Elements- </a:t>
            </a:r>
            <a:r>
              <a:rPr lang="en-IN" dirty="0">
                <a:solidFill>
                  <a:schemeClr val="tx1"/>
                </a:solidFill>
                <a:latin typeface="Georgia" panose="02040502050405020303" pitchFamily="18" charset="0"/>
              </a:rPr>
              <a:t>An element A in the poset is said to be maximal if there is no element b in the poset such that a &lt; b.</a:t>
            </a:r>
          </a:p>
          <a:p>
            <a:pPr marL="342900" indent="-342900" algn="just">
              <a:buFont typeface="Arial" panose="020B0604020202020204" pitchFamily="34" charset="0"/>
              <a:buChar char="•"/>
            </a:pPr>
            <a:r>
              <a:rPr lang="en-IN" b="1" dirty="0">
                <a:solidFill>
                  <a:schemeClr val="tx1"/>
                </a:solidFill>
                <a:latin typeface="Georgia" panose="02040502050405020303" pitchFamily="18" charset="0"/>
              </a:rPr>
              <a:t>Minimal Elements- </a:t>
            </a:r>
            <a:r>
              <a:rPr lang="en-IN" dirty="0">
                <a:solidFill>
                  <a:schemeClr val="tx1"/>
                </a:solidFill>
                <a:latin typeface="Georgia" panose="02040502050405020303" pitchFamily="18" charset="0"/>
              </a:rPr>
              <a:t>An element a in the poset is said to be minimal if there is no element b in the poset such that b &lt; a.</a:t>
            </a:r>
          </a:p>
          <a:p>
            <a:pPr algn="just"/>
            <a:endParaRPr lang="en-IN" dirty="0">
              <a:solidFill>
                <a:schemeClr val="tx1"/>
              </a:solidFill>
              <a:latin typeface="Georgia" panose="02040502050405020303" pitchFamily="18" charset="0"/>
            </a:endParaRPr>
          </a:p>
          <a:p>
            <a:pPr algn="just"/>
            <a:r>
              <a:rPr lang="en-IN" dirty="0">
                <a:solidFill>
                  <a:schemeClr val="tx1"/>
                </a:solidFill>
                <a:latin typeface="Georgia" panose="02040502050405020303" pitchFamily="18" charset="0"/>
              </a:rPr>
              <a:t>Maximal and Minimal elements are easy to find in Hasse diagrams. They are the topmost and bottommost elements respectively.</a:t>
            </a:r>
          </a:p>
          <a:p>
            <a:pPr algn="just"/>
            <a:r>
              <a:rPr lang="en-IN" dirty="0">
                <a:solidFill>
                  <a:schemeClr val="tx1"/>
                </a:solidFill>
                <a:latin typeface="Georgia" panose="02040502050405020303" pitchFamily="18" charset="0"/>
              </a:rPr>
              <a:t>For example, in the hasse diagram described above, “1” is the minimal element and “4” is the maximal element. Since maximal and minimal are unique, they are also the greatest and least element of the poset.</a:t>
            </a:r>
          </a:p>
          <a:p>
            <a:pPr algn="just"/>
            <a:endParaRPr lang="en-IN" dirty="0">
              <a:solidFill>
                <a:schemeClr val="tx1"/>
              </a:solidFill>
              <a:latin typeface="Georgia" panose="02040502050405020303" pitchFamily="18" charset="0"/>
            </a:endParaRPr>
          </a:p>
          <a:p>
            <a:pPr algn="just"/>
            <a:r>
              <a:rPr lang="en-IN" b="1" dirty="0">
                <a:solidFill>
                  <a:schemeClr val="tx1"/>
                </a:solidFill>
                <a:latin typeface="Georgia" panose="02040502050405020303" pitchFamily="18" charset="0"/>
              </a:rPr>
              <a:t>Important Note </a:t>
            </a:r>
            <a:r>
              <a:rPr lang="en-IN" dirty="0">
                <a:solidFill>
                  <a:schemeClr val="tx1"/>
                </a:solidFill>
                <a:latin typeface="Georgia" panose="02040502050405020303" pitchFamily="18" charset="0"/>
              </a:rPr>
              <a:t>: If the maximal or minimal element is unique, it is called the greatest or least element of the poset respectively.</a:t>
            </a:r>
          </a:p>
        </p:txBody>
      </p:sp>
    </p:spTree>
    <p:extLst>
      <p:ext uri="{BB962C8B-B14F-4D97-AF65-F5344CB8AC3E}">
        <p14:creationId xmlns:p14="http://schemas.microsoft.com/office/powerpoint/2010/main" val="663768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C05AC5-C7D5-4105-959C-224B5F55C8E0}"/>
              </a:ext>
            </a:extLst>
          </p:cNvPr>
          <p:cNvSpPr>
            <a:spLocks noGrp="1"/>
          </p:cNvSpPr>
          <p:nvPr>
            <p:ph type="subTitle" idx="1"/>
          </p:nvPr>
        </p:nvSpPr>
        <p:spPr>
          <a:xfrm>
            <a:off x="248574" y="124287"/>
            <a:ext cx="11585359" cy="6552461"/>
          </a:xfrm>
        </p:spPr>
        <p:txBody>
          <a:bodyPr/>
          <a:lstStyle/>
          <a:p>
            <a:r>
              <a:rPr lang="en-IN" b="1" u="sng" dirty="0">
                <a:solidFill>
                  <a:schemeClr val="tx1"/>
                </a:solidFill>
                <a:latin typeface="Georgia" panose="02040502050405020303" pitchFamily="18" charset="0"/>
              </a:rPr>
              <a:t>Bounds in Posets :</a:t>
            </a:r>
          </a:p>
          <a:p>
            <a:endParaRPr lang="en-IN" dirty="0">
              <a:solidFill>
                <a:schemeClr val="tx1"/>
              </a:solidFill>
            </a:endParaRPr>
          </a:p>
          <a:p>
            <a:pPr algn="just"/>
            <a:r>
              <a:rPr lang="en-IN" dirty="0">
                <a:solidFill>
                  <a:schemeClr val="tx1"/>
                </a:solidFill>
                <a:latin typeface="Georgia" panose="02040502050405020303" pitchFamily="18" charset="0"/>
              </a:rPr>
              <a:t>It is sometimes possible to find an element that is greater than or equal to all the elements in a subset A of poset (S, &lt;=). Such an element is called the upper bound of A. Similarly, we can also find the lower bound of A.</a:t>
            </a:r>
          </a:p>
          <a:p>
            <a:pPr algn="just"/>
            <a:r>
              <a:rPr lang="en-IN" dirty="0">
                <a:solidFill>
                  <a:schemeClr val="tx1"/>
                </a:solidFill>
                <a:latin typeface="Georgia" panose="02040502050405020303" pitchFamily="18" charset="0"/>
              </a:rPr>
              <a:t>These bounds can be further constrained to get the least upper bound (SUPREMUM) and the greatest lower bound (INFIMUM). These bounds are elements which are less than or greater than all the other upper bounds or lower bounds respectively</a:t>
            </a:r>
            <a:r>
              <a:rPr lang="en-IN" dirty="0">
                <a:latin typeface="Georgia" panose="02040502050405020303" pitchFamily="18" charset="0"/>
              </a:rPr>
              <a:t>.</a:t>
            </a:r>
          </a:p>
          <a:p>
            <a:pPr algn="just"/>
            <a:endParaRPr lang="en-IN" dirty="0">
              <a:latin typeface="Georgia" panose="02040502050405020303" pitchFamily="18" charset="0"/>
            </a:endParaRPr>
          </a:p>
          <a:p>
            <a:pPr algn="just"/>
            <a:r>
              <a:rPr lang="en-IN" dirty="0">
                <a:solidFill>
                  <a:schemeClr val="tx1"/>
                </a:solidFill>
                <a:latin typeface="Georgia" panose="02040502050405020303" pitchFamily="18" charset="0"/>
              </a:rPr>
              <a:t>Example – Find the least upper bound and greatest lower bound of the following subsets- {b, c}, {g, e, a}, {e, f}</a:t>
            </a:r>
          </a:p>
          <a:p>
            <a:pPr algn="just"/>
            <a:endParaRPr lang="en-IN" dirty="0">
              <a:latin typeface="Georgia" panose="02040502050405020303" pitchFamily="18" charset="0"/>
            </a:endParaRPr>
          </a:p>
        </p:txBody>
      </p:sp>
      <p:sp>
        <p:nvSpPr>
          <p:cNvPr id="2" name="Rectangle 1">
            <a:extLst>
              <a:ext uri="{FF2B5EF4-FFF2-40B4-BE49-F238E27FC236}">
                <a16:creationId xmlns:a16="http://schemas.microsoft.com/office/drawing/2014/main" id="{3BEB811E-E33B-448C-93F1-7E26916877FE}"/>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Roboto"/>
              </a:rPr>
              <a:t>Example –</a:t>
            </a:r>
            <a:r>
              <a:rPr kumimoji="0" lang="en-US" altLang="en-US" sz="1200" b="0" i="0" u="none" strike="noStrike" cap="none" normalizeH="0" baseline="0">
                <a:ln>
                  <a:noFill/>
                </a:ln>
                <a:solidFill>
                  <a:schemeClr val="tx1"/>
                </a:solidFill>
                <a:effectLst/>
                <a:latin typeface="Roboto"/>
              </a:rPr>
              <a:t> Find the least upper bound and greatest lower bound of the following subsets- </a:t>
            </a:r>
            <a:r>
              <a:rPr kumimoji="0" lang="en-US" altLang="en-US" sz="800" b="0" i="0" u="none" strike="noStrike" cap="none" normalizeH="0" baseline="0">
                <a:ln>
                  <a:noFill/>
                </a:ln>
                <a:solidFill>
                  <a:schemeClr val="tx1"/>
                </a:solidFill>
                <a:effectLst/>
              </a:rPr>
              <a:t>  </a:t>
            </a:r>
            <a:r>
              <a:rPr kumimoji="0" lang="en-US" altLang="en-US" sz="1600" b="0" i="0" u="none" strike="noStrike" cap="none" normalizeH="0" baseline="0">
                <a:ln>
                  <a:noFill/>
                </a:ln>
                <a:solidFill>
                  <a:schemeClr val="tx1"/>
                </a:solidFill>
                <a:effectLst/>
              </a:rPr>
              <a:t>          </a:t>
            </a:r>
            <a:r>
              <a:rPr kumimoji="0" lang="en-US" altLang="en-US" sz="1200" b="0" i="0" u="none" strike="noStrike" cap="none" normalizeH="0" baseline="0">
                <a:ln>
                  <a:noFill/>
                </a:ln>
                <a:solidFill>
                  <a:schemeClr val="tx1"/>
                </a:solidFill>
                <a:effectLst/>
                <a:latin typeface="Roboto"/>
              </a:rPr>
              <a:t>, </a:t>
            </a:r>
            <a:r>
              <a:rPr kumimoji="0" lang="en-US" altLang="en-US" sz="800" b="0" i="0" u="none" strike="noStrike" cap="none" normalizeH="0" baseline="0">
                <a:ln>
                  <a:noFill/>
                </a:ln>
                <a:solidFill>
                  <a:schemeClr val="tx1"/>
                </a:solidFill>
                <a:effectLst/>
              </a:rPr>
              <a:t>  </a:t>
            </a:r>
            <a:r>
              <a:rPr kumimoji="0" lang="en-US" altLang="en-US" sz="1600" b="0" i="0" u="none" strike="noStrike" cap="none" normalizeH="0" baseline="0">
                <a:ln>
                  <a:noFill/>
                </a:ln>
                <a:solidFill>
                  <a:schemeClr val="tx1"/>
                </a:solidFill>
                <a:effectLst/>
              </a:rPr>
              <a:t>               </a:t>
            </a:r>
            <a:r>
              <a:rPr kumimoji="0" lang="en-US" altLang="en-US" sz="1200" b="0" i="0" u="none" strike="noStrike" cap="none" normalizeH="0" baseline="0">
                <a:ln>
                  <a:noFill/>
                </a:ln>
                <a:solidFill>
                  <a:schemeClr val="tx1"/>
                </a:solidFill>
                <a:effectLst/>
                <a:latin typeface="Roboto"/>
              </a:rPr>
              <a:t>, </a:t>
            </a:r>
            <a:r>
              <a:rPr kumimoji="0" lang="en-US" altLang="en-US" sz="800" b="0" i="0" u="none" strike="noStrike" cap="none" normalizeH="0" baseline="0">
                <a:ln>
                  <a:noFill/>
                </a:ln>
                <a:solidFill>
                  <a:schemeClr val="tx1"/>
                </a:solidFill>
                <a:effectLst/>
              </a:rPr>
              <a:t>  </a:t>
            </a:r>
            <a:r>
              <a:rPr kumimoji="0" lang="en-US" altLang="en-US" sz="1600" b="0" i="0" u="none" strike="noStrike" cap="none" normalizeH="0" baseline="0">
                <a:ln>
                  <a:noFill/>
                </a:ln>
                <a:solidFill>
                  <a:schemeClr val="tx1"/>
                </a:solidFill>
                <a:effectLst/>
              </a:rPr>
              <a:t>           </a:t>
            </a:r>
            <a:r>
              <a:rPr kumimoji="0" lang="en-US" altLang="en-US" sz="1200" b="0" i="0" u="none" strike="noStrike" cap="none" normalizeH="0" baseline="0">
                <a:ln>
                  <a:noFill/>
                </a:ln>
                <a:solidFill>
                  <a:schemeClr val="tx1"/>
                </a:solidFill>
                <a:effectLst/>
                <a:latin typeface="Roboto"/>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AutoShape 2" descr="\{b, c\}">
            <a:extLst>
              <a:ext uri="{FF2B5EF4-FFF2-40B4-BE49-F238E27FC236}">
                <a16:creationId xmlns:a16="http://schemas.microsoft.com/office/drawing/2014/main" id="{1FBFA3FA-9F19-471C-8B1F-6236FC8A173D}"/>
              </a:ext>
            </a:extLst>
          </p:cNvPr>
          <p:cNvSpPr>
            <a:spLocks noChangeAspect="1" noChangeArrowheads="1"/>
          </p:cNvSpPr>
          <p:nvPr/>
        </p:nvSpPr>
        <p:spPr bwMode="auto">
          <a:xfrm>
            <a:off x="6130925" y="-122238"/>
            <a:ext cx="552450" cy="2571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3" descr="\{g, e, a\}">
            <a:extLst>
              <a:ext uri="{FF2B5EF4-FFF2-40B4-BE49-F238E27FC236}">
                <a16:creationId xmlns:a16="http://schemas.microsoft.com/office/drawing/2014/main" id="{364273F8-C7D9-43ED-9A74-AED86F74FAD4}"/>
              </a:ext>
            </a:extLst>
          </p:cNvPr>
          <p:cNvSpPr>
            <a:spLocks noChangeAspect="1" noChangeArrowheads="1"/>
          </p:cNvSpPr>
          <p:nvPr/>
        </p:nvSpPr>
        <p:spPr bwMode="auto">
          <a:xfrm>
            <a:off x="6845300" y="-122238"/>
            <a:ext cx="828675" cy="2571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e, f\}">
            <a:extLst>
              <a:ext uri="{FF2B5EF4-FFF2-40B4-BE49-F238E27FC236}">
                <a16:creationId xmlns:a16="http://schemas.microsoft.com/office/drawing/2014/main" id="{6CC226E5-5E4C-44EE-956B-439B5BE54DA1}"/>
              </a:ext>
            </a:extLst>
          </p:cNvPr>
          <p:cNvSpPr>
            <a:spLocks noChangeAspect="1" noChangeArrowheads="1"/>
          </p:cNvSpPr>
          <p:nvPr/>
        </p:nvSpPr>
        <p:spPr bwMode="auto">
          <a:xfrm>
            <a:off x="7845425" y="-122238"/>
            <a:ext cx="609600" cy="2571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E78F3F24-48DB-4711-934A-585E7DDBF455}"/>
              </a:ext>
            </a:extLst>
          </p:cNvPr>
          <p:cNvPicPr>
            <a:picLocks noChangeAspect="1"/>
          </p:cNvPicPr>
          <p:nvPr/>
        </p:nvPicPr>
        <p:blipFill>
          <a:blip r:embed="rId2"/>
          <a:stretch>
            <a:fillRect/>
          </a:stretch>
        </p:blipFill>
        <p:spPr>
          <a:xfrm>
            <a:off x="4208016" y="4527612"/>
            <a:ext cx="2849732" cy="2149136"/>
          </a:xfrm>
          <a:prstGeom prst="rect">
            <a:avLst/>
          </a:prstGeom>
        </p:spPr>
      </p:pic>
    </p:spTree>
    <p:extLst>
      <p:ext uri="{BB962C8B-B14F-4D97-AF65-F5344CB8AC3E}">
        <p14:creationId xmlns:p14="http://schemas.microsoft.com/office/powerpoint/2010/main" val="1582820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C05AC5-C7D5-4105-959C-224B5F55C8E0}"/>
              </a:ext>
            </a:extLst>
          </p:cNvPr>
          <p:cNvSpPr>
            <a:spLocks noGrp="1"/>
          </p:cNvSpPr>
          <p:nvPr>
            <p:ph type="subTitle" idx="1"/>
          </p:nvPr>
        </p:nvSpPr>
        <p:spPr>
          <a:xfrm>
            <a:off x="248574" y="124287"/>
            <a:ext cx="11585359" cy="6552461"/>
          </a:xfrm>
        </p:spPr>
        <p:txBody>
          <a:bodyPr/>
          <a:lstStyle/>
          <a:p>
            <a:pPr algn="just"/>
            <a:r>
              <a:rPr lang="en-IN" dirty="0">
                <a:solidFill>
                  <a:schemeClr val="tx1"/>
                </a:solidFill>
                <a:latin typeface="Georgia" panose="02040502050405020303" pitchFamily="18" charset="0"/>
              </a:rPr>
              <a:t>Solution – </a:t>
            </a:r>
          </a:p>
          <a:p>
            <a:pPr marL="342900" indent="-342900" algn="just">
              <a:buFont typeface="Wingdings" panose="05000000000000000000" pitchFamily="2" charset="2"/>
              <a:buChar char="q"/>
            </a:pPr>
            <a:r>
              <a:rPr lang="en-IN" dirty="0">
                <a:solidFill>
                  <a:schemeClr val="tx1"/>
                </a:solidFill>
                <a:latin typeface="Georgia" panose="02040502050405020303" pitchFamily="18" charset="0"/>
              </a:rPr>
              <a:t>For the set {b, c}</a:t>
            </a:r>
          </a:p>
          <a:p>
            <a:pPr algn="just"/>
            <a:r>
              <a:rPr lang="en-IN" dirty="0">
                <a:solidFill>
                  <a:schemeClr val="tx1"/>
                </a:solidFill>
                <a:latin typeface="Georgia" panose="02040502050405020303" pitchFamily="18" charset="0"/>
              </a:rPr>
              <a:t>The upper bounds are – e, f, h, i. So the least upper bound is e.</a:t>
            </a:r>
          </a:p>
          <a:p>
            <a:pPr algn="just"/>
            <a:r>
              <a:rPr lang="en-IN" dirty="0">
                <a:solidFill>
                  <a:schemeClr val="tx1"/>
                </a:solidFill>
                <a:latin typeface="Georgia" panose="02040502050405020303" pitchFamily="18" charset="0"/>
              </a:rPr>
              <a:t>The lower bounds are – a. So the greatest lower bound is a.</a:t>
            </a:r>
          </a:p>
          <a:p>
            <a:pPr marL="342900" indent="-342900" algn="just">
              <a:buFont typeface="Wingdings" panose="05000000000000000000" pitchFamily="2" charset="2"/>
              <a:buChar char="q"/>
            </a:pPr>
            <a:r>
              <a:rPr lang="en-IN" dirty="0">
                <a:solidFill>
                  <a:schemeClr val="tx1"/>
                </a:solidFill>
                <a:latin typeface="Georgia" panose="02040502050405020303" pitchFamily="18" charset="0"/>
              </a:rPr>
              <a:t>For the set {g, e, a}</a:t>
            </a:r>
          </a:p>
          <a:p>
            <a:pPr algn="just"/>
            <a:r>
              <a:rPr lang="en-IN" dirty="0">
                <a:solidFill>
                  <a:schemeClr val="tx1"/>
                </a:solidFill>
                <a:latin typeface="Georgia" panose="02040502050405020303" pitchFamily="18" charset="0"/>
              </a:rPr>
              <a:t>The upper bounds are – h. So the least upper bound is h.</a:t>
            </a:r>
          </a:p>
          <a:p>
            <a:pPr algn="just"/>
            <a:r>
              <a:rPr lang="en-IN" dirty="0">
                <a:solidFill>
                  <a:schemeClr val="tx1"/>
                </a:solidFill>
                <a:latin typeface="Georgia" panose="02040502050405020303" pitchFamily="18" charset="0"/>
              </a:rPr>
              <a:t>The lower bounds are – a. So the greatest lower bound is a.</a:t>
            </a:r>
          </a:p>
          <a:p>
            <a:pPr marL="342900" indent="-342900" algn="just">
              <a:buFont typeface="Wingdings" panose="05000000000000000000" pitchFamily="2" charset="2"/>
              <a:buChar char="q"/>
            </a:pPr>
            <a:r>
              <a:rPr lang="en-IN" dirty="0">
                <a:solidFill>
                  <a:schemeClr val="tx1"/>
                </a:solidFill>
                <a:latin typeface="Georgia" panose="02040502050405020303" pitchFamily="18" charset="0"/>
              </a:rPr>
              <a:t>For the set {e, f}</a:t>
            </a:r>
          </a:p>
          <a:p>
            <a:pPr algn="just"/>
            <a:r>
              <a:rPr lang="en-IN" dirty="0">
                <a:solidFill>
                  <a:schemeClr val="tx1"/>
                </a:solidFill>
                <a:latin typeface="Georgia" panose="02040502050405020303" pitchFamily="18" charset="0"/>
              </a:rPr>
              <a:t>The upper bounds are – f, h, i. So the least upper bound is f.</a:t>
            </a:r>
          </a:p>
          <a:p>
            <a:pPr algn="just"/>
            <a:r>
              <a:rPr lang="en-IN" dirty="0">
                <a:solidFill>
                  <a:schemeClr val="tx1"/>
                </a:solidFill>
                <a:latin typeface="Georgia" panose="02040502050405020303" pitchFamily="18" charset="0"/>
              </a:rPr>
              <a:t>The lower bounds are – e, c, b, a. So the greatest lower bound is e.</a:t>
            </a:r>
          </a:p>
        </p:txBody>
      </p:sp>
    </p:spTree>
    <p:extLst>
      <p:ext uri="{BB962C8B-B14F-4D97-AF65-F5344CB8AC3E}">
        <p14:creationId xmlns:p14="http://schemas.microsoft.com/office/powerpoint/2010/main" val="2335932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C05AC5-C7D5-4105-959C-224B5F55C8E0}"/>
              </a:ext>
            </a:extLst>
          </p:cNvPr>
          <p:cNvSpPr>
            <a:spLocks noGrp="1"/>
          </p:cNvSpPr>
          <p:nvPr>
            <p:ph type="subTitle" idx="1"/>
          </p:nvPr>
        </p:nvSpPr>
        <p:spPr>
          <a:xfrm>
            <a:off x="248574" y="124287"/>
            <a:ext cx="11585359" cy="6552461"/>
          </a:xfrm>
        </p:spPr>
        <p:txBody>
          <a:bodyPr/>
          <a:lstStyle/>
          <a:p>
            <a:r>
              <a:rPr lang="en-IN" b="1" dirty="0">
                <a:solidFill>
                  <a:schemeClr val="tx1"/>
                </a:solidFill>
                <a:latin typeface="Georgia" panose="02040502050405020303" pitchFamily="18" charset="0"/>
              </a:rPr>
              <a:t>QUESTIONS: </a:t>
            </a:r>
          </a:p>
          <a:p>
            <a:pPr marL="457200" indent="-457200" algn="just">
              <a:buAutoNum type="arabicPeriod"/>
            </a:pPr>
            <a:r>
              <a:rPr lang="en-IN" dirty="0">
                <a:solidFill>
                  <a:schemeClr val="tx1"/>
                </a:solidFill>
                <a:latin typeface="Georgia" panose="02040502050405020303" pitchFamily="18" charset="0"/>
              </a:rPr>
              <a:t>Let A be a poset, A = { 2,  4,  6,  8 } and the relation a | b is ‘a divides b. Draw a Hasse Diagram for the poset showing all the relations.</a:t>
            </a:r>
          </a:p>
          <a:p>
            <a:pPr marL="457200" indent="-457200" algn="just">
              <a:buAutoNum type="arabicPeriod"/>
            </a:pPr>
            <a:r>
              <a:rPr lang="en-IN" dirty="0">
                <a:solidFill>
                  <a:schemeClr val="tx1"/>
                </a:solidFill>
                <a:latin typeface="Georgia" panose="02040502050405020303" pitchFamily="18" charset="0"/>
              </a:rPr>
              <a:t>Let A be a poset, A = { 1, 2, 3,…………..,18 } and the relation a | b is ‘a divides b. Draw a Hasse Diagram for the poset showing all the relations.</a:t>
            </a:r>
          </a:p>
          <a:p>
            <a:pPr marL="457200" indent="-457200" algn="just">
              <a:buAutoNum type="arabicPeriod"/>
            </a:pPr>
            <a:r>
              <a:rPr lang="en-IN" dirty="0">
                <a:solidFill>
                  <a:schemeClr val="tx1"/>
                </a:solidFill>
                <a:latin typeface="Georgia" panose="02040502050405020303" pitchFamily="18" charset="0"/>
              </a:rPr>
              <a:t>Draw the hasse diagram FOR THE power set of {x, y, z}.</a:t>
            </a:r>
          </a:p>
          <a:p>
            <a:pPr marL="457200" indent="-457200" algn="just">
              <a:buAutoNum type="arabicPeriod"/>
            </a:pPr>
            <a:r>
              <a:rPr lang="en-IN" dirty="0">
                <a:solidFill>
                  <a:schemeClr val="tx1"/>
                </a:solidFill>
                <a:latin typeface="Georgia" panose="02040502050405020303" pitchFamily="18" charset="0"/>
              </a:rPr>
              <a:t>Let A be a poset, A = </a:t>
            </a:r>
            <a:r>
              <a:rPr lang="en-IN">
                <a:solidFill>
                  <a:schemeClr val="tx1"/>
                </a:solidFill>
                <a:latin typeface="Georgia" panose="02040502050405020303" pitchFamily="18" charset="0"/>
              </a:rPr>
              <a:t>{ 1,  </a:t>
            </a:r>
            <a:r>
              <a:rPr lang="en-IN" dirty="0">
                <a:solidFill>
                  <a:schemeClr val="tx1"/>
                </a:solidFill>
                <a:latin typeface="Georgia" panose="02040502050405020303" pitchFamily="18" charset="0"/>
              </a:rPr>
              <a:t>3</a:t>
            </a:r>
            <a:r>
              <a:rPr lang="en-IN">
                <a:solidFill>
                  <a:schemeClr val="tx1"/>
                </a:solidFill>
                <a:latin typeface="Georgia" panose="02040502050405020303" pitchFamily="18" charset="0"/>
              </a:rPr>
              <a:t>,  </a:t>
            </a:r>
            <a:r>
              <a:rPr lang="en-IN" dirty="0">
                <a:solidFill>
                  <a:schemeClr val="tx1"/>
                </a:solidFill>
                <a:latin typeface="Georgia" panose="02040502050405020303" pitchFamily="18" charset="0"/>
              </a:rPr>
              <a:t>6</a:t>
            </a:r>
            <a:r>
              <a:rPr lang="en-IN">
                <a:solidFill>
                  <a:schemeClr val="tx1"/>
                </a:solidFill>
                <a:latin typeface="Georgia" panose="02040502050405020303" pitchFamily="18" charset="0"/>
              </a:rPr>
              <a:t>,  9,12} </a:t>
            </a:r>
            <a:r>
              <a:rPr lang="en-IN" dirty="0">
                <a:solidFill>
                  <a:schemeClr val="tx1"/>
                </a:solidFill>
                <a:latin typeface="Georgia" panose="02040502050405020303" pitchFamily="18" charset="0"/>
              </a:rPr>
              <a:t>and the relation a | b is ‘a divides b. Draw a Hasse Diagram for the poset showing all the relations.</a:t>
            </a:r>
          </a:p>
          <a:p>
            <a:pPr algn="just"/>
            <a:endParaRPr lang="en-IN" dirty="0">
              <a:solidFill>
                <a:schemeClr val="tx1"/>
              </a:solidFill>
              <a:latin typeface="Georgia" panose="02040502050405020303" pitchFamily="18" charset="0"/>
            </a:endParaRPr>
          </a:p>
          <a:p>
            <a:pPr marL="457200" indent="-457200" algn="just">
              <a:buAutoNum type="arabicPeriod"/>
            </a:pPr>
            <a:endParaRPr lang="en-IN" dirty="0">
              <a:solidFill>
                <a:schemeClr val="tx1"/>
              </a:solidFill>
              <a:latin typeface="Georgia" panose="02040502050405020303" pitchFamily="18" charset="0"/>
            </a:endParaRPr>
          </a:p>
          <a:p>
            <a:pPr marL="457200" indent="-457200" algn="just">
              <a:buAutoNum type="arabicPeriod"/>
            </a:pPr>
            <a:endParaRPr lang="en-IN" dirty="0">
              <a:latin typeface="Georgia" panose="02040502050405020303" pitchFamily="18" charset="0"/>
            </a:endParaRPr>
          </a:p>
          <a:p>
            <a:pPr marL="457200" indent="-457200" algn="just">
              <a:buAutoNum type="arabicPeriod"/>
            </a:pPr>
            <a:endParaRPr lang="en-IN" dirty="0">
              <a:latin typeface="Georgia" panose="02040502050405020303" pitchFamily="18" charset="0"/>
            </a:endParaRPr>
          </a:p>
        </p:txBody>
      </p:sp>
    </p:spTree>
    <p:extLst>
      <p:ext uri="{BB962C8B-B14F-4D97-AF65-F5344CB8AC3E}">
        <p14:creationId xmlns:p14="http://schemas.microsoft.com/office/powerpoint/2010/main" val="12487977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2" ma:contentTypeDescription="Create a new document." ma:contentTypeScope="" ma:versionID="9459ea6230347e1c14acfdcd5192bcbe">
  <xsd:schema xmlns:xsd="http://www.w3.org/2001/XMLSchema" xmlns:xs="http://www.w3.org/2001/XMLSchema" xmlns:p="http://schemas.microsoft.com/office/2006/metadata/properties" xmlns:ns2="cf86998d-6c59-4edf-8766-84e7bf90ae28" targetNamespace="http://schemas.microsoft.com/office/2006/metadata/properties" ma:root="true" ma:fieldsID="8504fd1e92d8bbf691e65e874d48909e" ns2:_="">
    <xsd:import namespace="cf86998d-6c59-4edf-8766-84e7bf90ae2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954F0A-9FB3-4728-8ED2-22523B44A585}"/>
</file>

<file path=customXml/itemProps2.xml><?xml version="1.0" encoding="utf-8"?>
<ds:datastoreItem xmlns:ds="http://schemas.openxmlformats.org/officeDocument/2006/customXml" ds:itemID="{FBC18D59-B409-4F80-9C18-337D975D8092}"/>
</file>

<file path=customXml/itemProps3.xml><?xml version="1.0" encoding="utf-8"?>
<ds:datastoreItem xmlns:ds="http://schemas.openxmlformats.org/officeDocument/2006/customXml" ds:itemID="{0D2A7987-A8A4-4BA9-BEE5-0E8266E9992A}"/>
</file>

<file path=docProps/app.xml><?xml version="1.0" encoding="utf-8"?>
<Properties xmlns="http://schemas.openxmlformats.org/officeDocument/2006/extended-properties" xmlns:vt="http://schemas.openxmlformats.org/officeDocument/2006/docPropsVTypes">
  <Template>Ion</Template>
  <TotalTime>59</TotalTime>
  <Words>1023</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Century Gothic</vt:lpstr>
      <vt:lpstr>Georgia</vt:lpstr>
      <vt:lpstr>Roboto</vt:lpstr>
      <vt:lpstr>Wingdings</vt:lpstr>
      <vt:lpstr>Wingdings 3</vt:lpstr>
      <vt:lpstr>Ion</vt:lpstr>
      <vt:lpstr>LECTURE-14 POSET,HASSE DIAGRAM &amp; EXTREMEL ELEMENTS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LECTURE-14 POSET,HASSE DIAGRAM &amp; EXTREMEL ELEMENTS</dc:title>
  <dc:creator> </dc:creator>
  <cp:lastModifiedBy> </cp:lastModifiedBy>
  <cp:revision>6</cp:revision>
  <dcterms:created xsi:type="dcterms:W3CDTF">2020-07-06T06:45:22Z</dcterms:created>
  <dcterms:modified xsi:type="dcterms:W3CDTF">2020-07-06T07:45:20Z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