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Graph Theory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Complete Bipartite Graph</a:t>
            </a:r>
          </a:p>
          <a:p>
            <a:pPr marL="0" indent="0" algn="just"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A complete bipartite graph is a bipartite graph in which each vertex in the first set is joined to every single vertex in the second set. The complete bipartite graph is denoted by 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Kx,y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 where the graph G contains x vertices in the first set and y vertices in the second set.</a:t>
            </a:r>
          </a:p>
          <a:p>
            <a:pPr marL="0" indent="0" algn="just">
              <a:buNone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complete_bipartit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4050" y="2285840"/>
            <a:ext cx="2495899" cy="228631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Planar graph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marL="0" indent="0" algn="just"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A graph GG is called a planar graph if it can be drawn in a plane without any edges crossed. If we draw graph in the plane without edge crossing, it is called embedding the graph in the plane.</a:t>
            </a:r>
          </a:p>
          <a:p>
            <a:pPr marL="0" indent="0" algn="just">
              <a:buNone/>
            </a:pP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Non-planar graph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marL="0" indent="0" algn="just"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A graph is non-planar if it cannot be drawn in a plane without graph edges crossing.</a:t>
            </a:r>
          </a:p>
          <a:p>
            <a:pPr marL="0" indent="0" algn="just"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2000" dirty="0" smtClean="0">
                <a:latin typeface="Times New Roman" pitchFamily="18" charset="0"/>
                <a:cs typeface="Times New Roman" pitchFamily="18" charset="0"/>
              </a:rPr>
            </a:b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planar_graph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1676400"/>
            <a:ext cx="3448532" cy="1524000"/>
          </a:xfrm>
          <a:prstGeom prst="rect">
            <a:avLst/>
          </a:prstGeom>
        </p:spPr>
      </p:pic>
      <p:pic>
        <p:nvPicPr>
          <p:cNvPr id="5" name="Picture 4" descr="nonplanar_graph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400" y="4580604"/>
            <a:ext cx="3792483" cy="227739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04800"/>
            <a:ext cx="8382000" cy="58213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Representation of Graphs</a:t>
            </a:r>
          </a:p>
          <a:p>
            <a:pPr marL="0" indent="0"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There are mainly two ways to represent a graph −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Adjacency Matrix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Adjacency List</a:t>
            </a:r>
          </a:p>
          <a:p>
            <a:pPr marL="0" indent="0">
              <a:buNone/>
            </a:pP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Adjacency Matrix</a:t>
            </a:r>
          </a:p>
          <a:p>
            <a:pPr marL="0" indent="0" algn="just"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An Adjacency Matrix A[V] is a 2D array of size V×V where V is the number of vertices in a undirected graph. If there is an edge between 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IN" sz="2000" baseline="-25000" dirty="0" err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 to 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IN" sz="2000" baseline="-25000" dirty="0" err="1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 then the value of A[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IN" sz="2000" baseline="-25000" dirty="0" err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][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IN" sz="2000" baseline="-25000" dirty="0" err="1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]=1 and A[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IN" sz="2000" baseline="-25000" dirty="0" err="1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][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IN" sz="2000" baseline="-25000" dirty="0" err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]=1, otherwise the value will be zero. And for a directed graph, if there is an edge between 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IN" sz="2000" baseline="-25000" dirty="0" err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 to 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IN" sz="2000" baseline="-25000" dirty="0" err="1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, then the value of  A[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IN" sz="2000" baseline="-25000" dirty="0" err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][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IN" sz="2000" baseline="-25000" dirty="0" err="1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]=1, otherwise the value will be zero.</a:t>
            </a:r>
          </a:p>
          <a:p>
            <a:pPr marL="0" indent="0">
              <a:buNone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Adjacency Matrix of an Undirected Graph</a:t>
            </a: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Let us consider the following undirected graph and construct the adjacency matrix −</a:t>
            </a:r>
          </a:p>
          <a:p>
            <a:pPr marL="0" indent="0">
              <a:buNone/>
            </a:pP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Adjacency matrix of the above undirected graph will be −</a:t>
            </a:r>
          </a:p>
          <a:p>
            <a:pPr marL="0" indent="0">
              <a:buNone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adjacency_undirecte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1143000"/>
            <a:ext cx="3543795" cy="1981200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828800" y="3810000"/>
          <a:ext cx="6019800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b="1" dirty="0">
                          <a:solidFill>
                            <a:srgbClr val="000000"/>
                          </a:solidFill>
                        </a:rPr>
                        <a:t>a</a:t>
                      </a:r>
                      <a:endParaRPr lang="en-IN" dirty="0">
                        <a:solidFill>
                          <a:srgbClr val="000000"/>
                        </a:solidFill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b="1">
                          <a:solidFill>
                            <a:srgbClr val="000000"/>
                          </a:solidFill>
                        </a:rPr>
                        <a:t>b</a:t>
                      </a:r>
                      <a:endParaRPr lang="en-IN">
                        <a:solidFill>
                          <a:srgbClr val="000000"/>
                        </a:solidFill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b="1">
                          <a:solidFill>
                            <a:srgbClr val="000000"/>
                          </a:solidFill>
                        </a:rPr>
                        <a:t>c</a:t>
                      </a:r>
                      <a:endParaRPr lang="en-IN">
                        <a:solidFill>
                          <a:srgbClr val="000000"/>
                        </a:solidFill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b="1" dirty="0">
                          <a:solidFill>
                            <a:srgbClr val="000000"/>
                          </a:solidFill>
                        </a:rPr>
                        <a:t>d</a:t>
                      </a:r>
                      <a:endParaRPr lang="en-IN" dirty="0">
                        <a:solidFill>
                          <a:srgbClr val="000000"/>
                        </a:solidFill>
                      </a:endParaRP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just" fontAlgn="t"/>
                      <a:r>
                        <a:rPr lang="en-IN" b="1">
                          <a:solidFill>
                            <a:srgbClr val="000000"/>
                          </a:solidFill>
                        </a:rPr>
                        <a:t>a</a:t>
                      </a:r>
                      <a:endParaRPr lang="en-IN">
                        <a:solidFill>
                          <a:srgbClr val="000000"/>
                        </a:solidFill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just" fontAlgn="t"/>
                      <a:r>
                        <a:rPr lang="en-IN" b="1">
                          <a:solidFill>
                            <a:srgbClr val="000000"/>
                          </a:solidFill>
                        </a:rPr>
                        <a:t>b</a:t>
                      </a:r>
                      <a:endParaRPr lang="en-IN">
                        <a:solidFill>
                          <a:srgbClr val="000000"/>
                        </a:solidFill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just" fontAlgn="t"/>
                      <a:r>
                        <a:rPr lang="en-IN" b="1">
                          <a:solidFill>
                            <a:srgbClr val="000000"/>
                          </a:solidFill>
                        </a:rPr>
                        <a:t>c</a:t>
                      </a:r>
                      <a:endParaRPr lang="en-IN">
                        <a:solidFill>
                          <a:srgbClr val="000000"/>
                        </a:solidFill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just" fontAlgn="t"/>
                      <a:r>
                        <a:rPr lang="en-IN" b="1">
                          <a:solidFill>
                            <a:srgbClr val="000000"/>
                          </a:solidFill>
                        </a:rPr>
                        <a:t>d</a:t>
                      </a:r>
                      <a:endParaRPr lang="en-IN">
                        <a:solidFill>
                          <a:srgbClr val="000000"/>
                        </a:solidFill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04800"/>
            <a:ext cx="8382000" cy="58213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Adjacency Matrix of a Directed Graph</a:t>
            </a: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Let us consider the following directed graph and construct its adjacency matrix </a:t>
            </a:r>
          </a:p>
          <a:p>
            <a:pPr marL="0" indent="0">
              <a:buNone/>
            </a:pP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Adjacency matrix of the above directed graph will be −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adjacency_directe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066799"/>
            <a:ext cx="3534269" cy="1524001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981200" y="3733800"/>
          <a:ext cx="6096000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b="1" dirty="0">
                          <a:solidFill>
                            <a:srgbClr val="000000"/>
                          </a:solidFill>
                        </a:rPr>
                        <a:t>a</a:t>
                      </a:r>
                      <a:endParaRPr lang="en-IN" dirty="0">
                        <a:solidFill>
                          <a:srgbClr val="000000"/>
                        </a:solidFill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b="1">
                          <a:solidFill>
                            <a:srgbClr val="000000"/>
                          </a:solidFill>
                        </a:rPr>
                        <a:t>b</a:t>
                      </a:r>
                      <a:endParaRPr lang="en-IN">
                        <a:solidFill>
                          <a:srgbClr val="000000"/>
                        </a:solidFill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b="1">
                          <a:solidFill>
                            <a:srgbClr val="000000"/>
                          </a:solidFill>
                        </a:rPr>
                        <a:t>c</a:t>
                      </a:r>
                      <a:endParaRPr lang="en-IN">
                        <a:solidFill>
                          <a:srgbClr val="000000"/>
                        </a:solidFill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b="1" dirty="0">
                          <a:solidFill>
                            <a:srgbClr val="000000"/>
                          </a:solidFill>
                        </a:rPr>
                        <a:t>d</a:t>
                      </a:r>
                      <a:endParaRPr lang="en-IN" dirty="0">
                        <a:solidFill>
                          <a:srgbClr val="000000"/>
                        </a:solidFill>
                      </a:endParaRP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just" fontAlgn="t"/>
                      <a:r>
                        <a:rPr lang="en-IN" b="1">
                          <a:solidFill>
                            <a:srgbClr val="000000"/>
                          </a:solidFill>
                        </a:rPr>
                        <a:t>a</a:t>
                      </a:r>
                      <a:endParaRPr lang="en-IN">
                        <a:solidFill>
                          <a:srgbClr val="000000"/>
                        </a:solidFill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just" fontAlgn="t"/>
                      <a:r>
                        <a:rPr lang="en-IN" b="1">
                          <a:solidFill>
                            <a:srgbClr val="000000"/>
                          </a:solidFill>
                        </a:rPr>
                        <a:t>b</a:t>
                      </a:r>
                      <a:endParaRPr lang="en-IN">
                        <a:solidFill>
                          <a:srgbClr val="000000"/>
                        </a:solidFill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dirty="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just" fontAlgn="t"/>
                      <a:r>
                        <a:rPr lang="en-IN" b="1">
                          <a:solidFill>
                            <a:srgbClr val="000000"/>
                          </a:solidFill>
                        </a:rPr>
                        <a:t>c</a:t>
                      </a:r>
                      <a:endParaRPr lang="en-IN">
                        <a:solidFill>
                          <a:srgbClr val="000000"/>
                        </a:solidFill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just" fontAlgn="t"/>
                      <a:r>
                        <a:rPr lang="en-IN" b="1">
                          <a:solidFill>
                            <a:srgbClr val="000000"/>
                          </a:solidFill>
                        </a:rPr>
                        <a:t>d</a:t>
                      </a:r>
                      <a:endParaRPr lang="en-IN">
                        <a:solidFill>
                          <a:srgbClr val="000000"/>
                        </a:solidFill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609600"/>
            <a:ext cx="8305800" cy="55165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Adjacency List</a:t>
            </a:r>
          </a:p>
          <a:p>
            <a:pPr marL="0" indent="0" algn="just"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In adjacency list, an array (A[V]) of linked lists is used to represent the graph G with V number of vertices. An entry A[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IN" sz="2000" baseline="-25000" dirty="0" err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] represents the linked list of vertices adjacent to the 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IN" sz="2000" baseline="-25000" dirty="0" err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−th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vertex. The adjacency list of the undirected graph is as shown in the figure below −</a:t>
            </a:r>
          </a:p>
          <a:p>
            <a:pPr marL="0" indent="0" algn="just">
              <a:buNone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adjacency_lis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438400"/>
            <a:ext cx="5334000" cy="3276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Questions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dirty="0" smtClean="0"/>
              <a:t>Consider a graph G with vertices {v</a:t>
            </a:r>
            <a:r>
              <a:rPr lang="en-IN" baseline="-25000" dirty="0" smtClean="0"/>
              <a:t>1</a:t>
            </a:r>
            <a:r>
              <a:rPr lang="en-IN" dirty="0" smtClean="0"/>
              <a:t>, v</a:t>
            </a:r>
            <a:r>
              <a:rPr lang="en-IN" baseline="-25000" dirty="0" smtClean="0"/>
              <a:t>2</a:t>
            </a:r>
            <a:r>
              <a:rPr lang="en-IN" dirty="0" smtClean="0"/>
              <a:t>, v</a:t>
            </a:r>
            <a:r>
              <a:rPr lang="en-IN" baseline="-25000" dirty="0" smtClean="0"/>
              <a:t>3</a:t>
            </a:r>
            <a:r>
              <a:rPr lang="en-IN" dirty="0" smtClean="0"/>
              <a:t>, v</a:t>
            </a:r>
            <a:r>
              <a:rPr lang="en-IN" baseline="-25000" dirty="0" smtClean="0"/>
              <a:t>4</a:t>
            </a:r>
            <a:r>
              <a:rPr lang="en-IN" dirty="0" smtClean="0"/>
              <a:t>} and edges (</a:t>
            </a:r>
            <a:r>
              <a:rPr lang="en-IN" dirty="0" smtClean="0"/>
              <a:t>v</a:t>
            </a:r>
            <a:r>
              <a:rPr lang="en-IN" baseline="-25000" dirty="0" smtClean="0"/>
              <a:t>1</a:t>
            </a:r>
            <a:r>
              <a:rPr lang="en-IN" dirty="0" smtClean="0"/>
              <a:t>, </a:t>
            </a:r>
            <a:r>
              <a:rPr lang="en-IN" dirty="0" smtClean="0"/>
              <a:t>v</a:t>
            </a:r>
            <a:r>
              <a:rPr lang="en-IN" baseline="-25000" dirty="0" smtClean="0"/>
              <a:t>3</a:t>
            </a:r>
            <a:r>
              <a:rPr lang="en-IN" dirty="0" smtClean="0"/>
              <a:t>),(v</a:t>
            </a:r>
            <a:r>
              <a:rPr lang="en-IN" baseline="-25000" dirty="0" smtClean="0"/>
              <a:t>1</a:t>
            </a:r>
            <a:r>
              <a:rPr lang="en-IN" dirty="0" smtClean="0"/>
              <a:t>, v</a:t>
            </a:r>
            <a:r>
              <a:rPr lang="en-IN" baseline="-25000" dirty="0" smtClean="0"/>
              <a:t>4</a:t>
            </a:r>
            <a:r>
              <a:rPr lang="en-IN" dirty="0" smtClean="0"/>
              <a:t>),(v</a:t>
            </a:r>
            <a:r>
              <a:rPr lang="en-IN" baseline="-25000" dirty="0" smtClean="0"/>
              <a:t>2</a:t>
            </a:r>
            <a:r>
              <a:rPr lang="en-IN" dirty="0" smtClean="0"/>
              <a:t>, v</a:t>
            </a:r>
            <a:r>
              <a:rPr lang="en-IN" baseline="-25000" dirty="0" smtClean="0"/>
              <a:t>3</a:t>
            </a:r>
            <a:r>
              <a:rPr lang="en-IN" dirty="0" smtClean="0"/>
              <a:t>). Which of the following are subgraphs of G? </a:t>
            </a:r>
            <a:endParaRPr lang="en-IN" dirty="0" smtClean="0"/>
          </a:p>
          <a:p>
            <a:pPr marL="514350" indent="-514350">
              <a:buFont typeface="Wingdings" pitchFamily="2" charset="2"/>
              <a:buChar char="Ø"/>
            </a:pPr>
            <a:r>
              <a:rPr lang="en-IN" dirty="0" smtClean="0"/>
              <a:t>Graph </a:t>
            </a:r>
            <a:r>
              <a:rPr lang="en-IN" dirty="0" smtClean="0"/>
              <a:t>G</a:t>
            </a:r>
            <a:r>
              <a:rPr lang="en-IN" baseline="-25000" dirty="0" smtClean="0"/>
              <a:t>1</a:t>
            </a:r>
            <a:r>
              <a:rPr lang="en-IN" dirty="0" smtClean="0"/>
              <a:t> with vertex v</a:t>
            </a:r>
            <a:r>
              <a:rPr lang="en-IN" baseline="-25000" dirty="0" smtClean="0"/>
              <a:t>1</a:t>
            </a:r>
            <a:r>
              <a:rPr lang="en-IN" dirty="0" smtClean="0"/>
              <a:t> and edge (v</a:t>
            </a:r>
            <a:r>
              <a:rPr lang="en-IN" baseline="-25000" dirty="0" smtClean="0"/>
              <a:t>1</a:t>
            </a:r>
            <a:r>
              <a:rPr lang="en-IN" dirty="0" smtClean="0"/>
              <a:t>, v</a:t>
            </a:r>
            <a:r>
              <a:rPr lang="en-IN" baseline="-25000" dirty="0" smtClean="0"/>
              <a:t>3</a:t>
            </a:r>
            <a:r>
              <a:rPr lang="en-IN" dirty="0" smtClean="0"/>
              <a:t>) </a:t>
            </a:r>
          </a:p>
          <a:p>
            <a:pPr marL="514350" indent="-514350">
              <a:buFont typeface="Wingdings" pitchFamily="2" charset="2"/>
              <a:buChar char="Ø"/>
            </a:pPr>
            <a:r>
              <a:rPr lang="en-IN" dirty="0" smtClean="0"/>
              <a:t>Graph </a:t>
            </a:r>
            <a:r>
              <a:rPr lang="en-IN" dirty="0" smtClean="0"/>
              <a:t>G</a:t>
            </a:r>
            <a:r>
              <a:rPr lang="en-IN" baseline="-25000" dirty="0" smtClean="0"/>
              <a:t>2</a:t>
            </a:r>
            <a:r>
              <a:rPr lang="en-IN" dirty="0" smtClean="0"/>
              <a:t> with vertices {v</a:t>
            </a:r>
            <a:r>
              <a:rPr lang="en-IN" baseline="-25000" dirty="0" smtClean="0"/>
              <a:t>1</a:t>
            </a:r>
            <a:r>
              <a:rPr lang="en-IN" dirty="0" smtClean="0"/>
              <a:t>, v</a:t>
            </a:r>
            <a:r>
              <a:rPr lang="en-IN" baseline="-25000" dirty="0" smtClean="0"/>
              <a:t>3</a:t>
            </a:r>
            <a:r>
              <a:rPr lang="en-IN" dirty="0" smtClean="0"/>
              <a:t>} and no </a:t>
            </a:r>
            <a:r>
              <a:rPr lang="en-IN" dirty="0" smtClean="0"/>
              <a:t>edges</a:t>
            </a:r>
          </a:p>
          <a:p>
            <a:pPr marL="514350" indent="-514350">
              <a:buFont typeface="Wingdings" pitchFamily="2" charset="2"/>
              <a:buChar char="Ø"/>
            </a:pPr>
            <a:r>
              <a:rPr lang="en-IN" dirty="0" smtClean="0"/>
              <a:t>Graph </a:t>
            </a:r>
            <a:r>
              <a:rPr lang="en-IN" dirty="0" smtClean="0"/>
              <a:t>G</a:t>
            </a:r>
            <a:r>
              <a:rPr lang="en-IN" baseline="-25000" dirty="0" smtClean="0"/>
              <a:t>3</a:t>
            </a:r>
            <a:r>
              <a:rPr lang="en-IN" dirty="0" smtClean="0"/>
              <a:t> with vertices {v</a:t>
            </a:r>
            <a:r>
              <a:rPr lang="en-IN" baseline="-25000" dirty="0" smtClean="0"/>
              <a:t>1</a:t>
            </a:r>
            <a:r>
              <a:rPr lang="en-IN" dirty="0" smtClean="0"/>
              <a:t>, v</a:t>
            </a:r>
            <a:r>
              <a:rPr lang="en-IN" baseline="-25000" dirty="0" smtClean="0"/>
              <a:t>2</a:t>
            </a:r>
            <a:r>
              <a:rPr lang="en-IN" dirty="0" smtClean="0"/>
              <a:t>} and edge (</a:t>
            </a:r>
            <a:r>
              <a:rPr lang="en-IN" dirty="0" smtClean="0"/>
              <a:t>v</a:t>
            </a:r>
            <a:r>
              <a:rPr lang="en-IN" baseline="-25000" dirty="0" smtClean="0"/>
              <a:t>1</a:t>
            </a:r>
            <a:r>
              <a:rPr lang="en-IN" dirty="0" smtClean="0"/>
              <a:t>, v</a:t>
            </a:r>
            <a:r>
              <a:rPr lang="en-IN" baseline="-25000" dirty="0" smtClean="0"/>
              <a:t>2</a:t>
            </a:r>
            <a:r>
              <a:rPr lang="en-IN" dirty="0" smtClean="0"/>
              <a:t>)</a:t>
            </a:r>
          </a:p>
          <a:p>
            <a:pPr marL="514350" indent="-514350">
              <a:buNone/>
            </a:pPr>
            <a:r>
              <a:rPr lang="en-IN" dirty="0" smtClean="0"/>
              <a:t>2.  Consider </a:t>
            </a:r>
            <a:r>
              <a:rPr lang="en-IN" dirty="0" smtClean="0"/>
              <a:t>a graph G with 5 nodes and 7 edges. Can G be bipartite?</a:t>
            </a: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Definition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 A graph (denoted as G=(V,E) consists of a non-empty set of vertices or nodes V and a set of edges E.</a:t>
            </a:r>
          </a:p>
          <a:p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Example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 − Let us consider, a Graph is G=(V,E) </a:t>
            </a:r>
            <a:r>
              <a:rPr lang="en-IN" sz="2800" dirty="0" err="1" smtClean="0">
                <a:latin typeface="Times New Roman" pitchFamily="18" charset="0"/>
                <a:cs typeface="Times New Roman" pitchFamily="18" charset="0"/>
              </a:rPr>
              <a:t>whereV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={</a:t>
            </a:r>
            <a:r>
              <a:rPr lang="en-IN" sz="2800" dirty="0" err="1" smtClean="0">
                <a:latin typeface="Times New Roman" pitchFamily="18" charset="0"/>
                <a:cs typeface="Times New Roman" pitchFamily="18" charset="0"/>
              </a:rPr>
              <a:t>a,b,c,d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} and E={{</a:t>
            </a:r>
            <a:r>
              <a:rPr lang="en-IN" sz="2800" dirty="0" err="1" smtClean="0">
                <a:latin typeface="Times New Roman" pitchFamily="18" charset="0"/>
                <a:cs typeface="Times New Roman" pitchFamily="18" charset="0"/>
              </a:rPr>
              <a:t>a,b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},{</a:t>
            </a:r>
            <a:r>
              <a:rPr lang="en-IN" sz="2800" dirty="0" err="1" smtClean="0">
                <a:latin typeface="Times New Roman" pitchFamily="18" charset="0"/>
                <a:cs typeface="Times New Roman" pitchFamily="18" charset="0"/>
              </a:rPr>
              <a:t>a,c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},{</a:t>
            </a:r>
            <a:r>
              <a:rPr lang="en-IN" sz="2800" dirty="0" err="1" smtClean="0">
                <a:latin typeface="Times New Roman" pitchFamily="18" charset="0"/>
                <a:cs typeface="Times New Roman" pitchFamily="18" charset="0"/>
              </a:rPr>
              <a:t>b,c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},{</a:t>
            </a:r>
            <a:r>
              <a:rPr lang="en-IN" sz="2800" dirty="0" err="1" smtClean="0">
                <a:latin typeface="Times New Roman" pitchFamily="18" charset="0"/>
                <a:cs typeface="Times New Roman" pitchFamily="18" charset="0"/>
              </a:rPr>
              <a:t>c,d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}}</a:t>
            </a:r>
          </a:p>
          <a:p>
            <a:pPr>
              <a:buNone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2800" dirty="0" smtClean="0">
                <a:latin typeface="Times New Roman" pitchFamily="18" charset="0"/>
                <a:cs typeface="Times New Roman" pitchFamily="18" charset="0"/>
              </a:rPr>
            </a:b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graph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4648200"/>
            <a:ext cx="2762250" cy="180022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381000"/>
            <a:ext cx="8229600" cy="6172200"/>
          </a:xfrm>
        </p:spPr>
        <p:txBody>
          <a:bodyPr>
            <a:normAutofit/>
          </a:bodyPr>
          <a:lstStyle/>
          <a:p>
            <a:r>
              <a:rPr lang="en-IN" sz="1800" b="1" dirty="0" smtClean="0">
                <a:latin typeface="Times New Roman" pitchFamily="18" charset="0"/>
                <a:cs typeface="Times New Roman" pitchFamily="18" charset="0"/>
              </a:rPr>
              <a:t>Degree of a Vertex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 − The degree of a vertex V of a graph G (denoted by deg (V)) is the number of edges incident with the vertex V.</a:t>
            </a:r>
          </a:p>
          <a:p>
            <a:r>
              <a:rPr lang="en-IN" sz="1800" b="1" dirty="0" smtClean="0">
                <a:latin typeface="Times New Roman" pitchFamily="18" charset="0"/>
                <a:cs typeface="Times New Roman" pitchFamily="18" charset="0"/>
              </a:rPr>
              <a:t>Even and Odd Vertex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 − If the degree of a vertex is even, the vertex is called an even vertex and if the degree of a vertex is odd, the vertex is called an odd vertex.</a:t>
            </a:r>
          </a:p>
          <a:p>
            <a:r>
              <a:rPr lang="en-IN" sz="1800" b="1" dirty="0" smtClean="0">
                <a:latin typeface="Times New Roman" pitchFamily="18" charset="0"/>
                <a:cs typeface="Times New Roman" pitchFamily="18" charset="0"/>
              </a:rPr>
              <a:t>Degree of a Graph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 − The degree of a graph is the largest vertex degree of that graph. For the below graph the degree of the graph is 3.</a:t>
            </a:r>
          </a:p>
          <a:p>
            <a:r>
              <a:rPr lang="en-IN" sz="1800" b="1" dirty="0" smtClean="0">
                <a:latin typeface="Times New Roman" pitchFamily="18" charset="0"/>
                <a:cs typeface="Times New Roman" pitchFamily="18" charset="0"/>
              </a:rPr>
              <a:t>The Handshaking Lemma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 − In a graph, the sum of all the degrees of all the vertices is equal to twice the number of edges.</a:t>
            </a:r>
          </a:p>
          <a:p>
            <a:endParaRPr lang="en-IN" sz="1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IN" sz="18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334000" y="3124200"/>
          <a:ext cx="3152775" cy="2407920"/>
        </p:xfrm>
        <a:graphic>
          <a:graphicData uri="http://schemas.openxmlformats.org/drawingml/2006/table">
            <a:tbl>
              <a:tblPr/>
              <a:tblGrid>
                <a:gridCol w="1050925"/>
                <a:gridCol w="1050925"/>
                <a:gridCol w="1050925"/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IN" dirty="0"/>
                        <a:t>Vertex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dirty="0"/>
                        <a:t>Degree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/>
                        <a:t>Even / Odd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IN"/>
                        <a:t>a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/>
                        <a:t>2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/>
                        <a:t>even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IN"/>
                        <a:t>b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/>
                        <a:t>2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/>
                        <a:t>even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IN"/>
                        <a:t>c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/>
                        <a:t>3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/>
                        <a:t>odd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IN"/>
                        <a:t>d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/>
                        <a:t>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dirty="0"/>
                        <a:t>odd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6" name="Picture 5" descr="graph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3276600"/>
            <a:ext cx="3200400" cy="21812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600" b="1" dirty="0" smtClean="0">
                <a:latin typeface="Times New Roman" pitchFamily="18" charset="0"/>
                <a:cs typeface="Times New Roman" pitchFamily="18" charset="0"/>
              </a:rPr>
              <a:t>Types of Graphs</a:t>
            </a:r>
            <a:br>
              <a:rPr lang="en-IN" sz="3600" b="1" dirty="0" smtClean="0">
                <a:latin typeface="Times New Roman" pitchFamily="18" charset="0"/>
                <a:cs typeface="Times New Roman" pitchFamily="18" charset="0"/>
              </a:rPr>
            </a:br>
            <a:endParaRPr lang="en-IN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There are different types of graphs, which we will learn in the following section.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Null Graph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A null graph has no edges. The null graph of 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nvertices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is denoted by 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IN" sz="2400" baseline="-25000" dirty="0" err="1" smtClean="0">
                <a:latin typeface="Times New Roman" pitchFamily="18" charset="0"/>
                <a:cs typeface="Times New Roman" pitchFamily="18" charset="0"/>
              </a:rPr>
              <a:t>n</a:t>
            </a:r>
            <a:endParaRPr lang="en-IN" sz="2400" baseline="-25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null_graph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4343400"/>
            <a:ext cx="2439386" cy="144838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28600"/>
            <a:ext cx="8153400" cy="5897563"/>
          </a:xfrm>
        </p:spPr>
        <p:txBody>
          <a:bodyPr numCol="1">
            <a:normAutofit/>
          </a:bodyPr>
          <a:lstStyle/>
          <a:p>
            <a:pPr marL="0" indent="0" algn="ctr">
              <a:buNone/>
            </a:pP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Simple Graph</a:t>
            </a:r>
          </a:p>
          <a:p>
            <a:pPr marL="0" indent="0" algn="just"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A graph is called simple graph/strict graph if the graph is undirected and does not contain any loops or multiple edges.</a:t>
            </a:r>
          </a:p>
          <a:p>
            <a:pPr marL="0" indent="0" algn="just">
              <a:buNone/>
            </a:pP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Multi-Graph</a:t>
            </a:r>
          </a:p>
          <a:p>
            <a:pPr marL="0" indent="0" algn="just"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If in a graph multiple edges between the same set of vertices are allowed, it is called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Multigraph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. In other words, it is a graph having at least one loop or multiple edges.</a:t>
            </a:r>
          </a:p>
          <a:p>
            <a:pPr marL="0" indent="0" algn="just">
              <a:buNone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simple_graph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800" y="1295400"/>
            <a:ext cx="2048703" cy="1877184"/>
          </a:xfrm>
          <a:prstGeom prst="rect">
            <a:avLst/>
          </a:prstGeom>
        </p:spPr>
      </p:pic>
      <p:pic>
        <p:nvPicPr>
          <p:cNvPr id="5" name="Picture 4" descr="multi_graph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5200" y="4343400"/>
            <a:ext cx="2439386" cy="221069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28600"/>
            <a:ext cx="8305800" cy="58975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Directed and Undirected Graph</a:t>
            </a:r>
          </a:p>
          <a:p>
            <a:pPr marL="0" indent="0" algn="just">
              <a:buNone/>
            </a:pP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graph G=(V,E)is called a directed graph if the edge set is made of ordered vertex pair and a graph is called undirected if the edge set is made of unordered vertex pair.</a:t>
            </a:r>
          </a:p>
          <a:p>
            <a:pPr marL="0" indent="0" algn="just"/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directed_graph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0" y="3276600"/>
            <a:ext cx="1943100" cy="1771650"/>
          </a:xfrm>
          <a:prstGeom prst="rect">
            <a:avLst/>
          </a:prstGeom>
        </p:spPr>
      </p:pic>
      <p:pic>
        <p:nvPicPr>
          <p:cNvPr id="5" name="Picture 4" descr="undirected_graph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3276600"/>
            <a:ext cx="2047619" cy="185714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47800" y="52578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Undirected Graph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5867400" y="533400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Directed Graph</a:t>
            </a: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8229600" cy="63246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Connected and Disconnected 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Graph</a:t>
            </a:r>
          </a:p>
          <a:p>
            <a:pPr>
              <a:buNone/>
            </a:pPr>
            <a:endParaRPr lang="en-IN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A graph is connected if any two vertices of the graph are connected by a path; while a graph is disconnected if at least two vertices of the graph are not connected by a path. If a graph G is disconnected, then every maximal connected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subgraph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of G is called a connected component of the graph G.</a:t>
            </a:r>
          </a:p>
          <a:p>
            <a:pPr>
              <a:buNone/>
            </a:pPr>
            <a:endParaRPr lang="en-IN" sz="20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connected_graph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3048000"/>
            <a:ext cx="2771775" cy="2286000"/>
          </a:xfrm>
          <a:prstGeom prst="rect">
            <a:avLst/>
          </a:prstGeom>
        </p:spPr>
      </p:pic>
      <p:pic>
        <p:nvPicPr>
          <p:cNvPr id="5" name="Picture 4" descr="unconnected_graph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0" y="3124200"/>
            <a:ext cx="2639492" cy="216301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19200" y="5486400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Connected Graph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5638800" y="5410200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Disconnected Graph</a:t>
            </a: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81000"/>
            <a:ext cx="8077200" cy="57451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Regular Graph</a:t>
            </a:r>
          </a:p>
          <a:p>
            <a:pPr marL="0" indent="0" algn="just"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A graph is regular if all the vertices of the graph have the same degree. In a regular graph G of degree r, the degree of each vertex of G is r.</a:t>
            </a:r>
          </a:p>
          <a:p>
            <a:pPr marL="0" indent="0" algn="just"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2400" dirty="0" smtClean="0">
                <a:latin typeface="Times New Roman" pitchFamily="18" charset="0"/>
                <a:cs typeface="Times New Roman" pitchFamily="18" charset="0"/>
              </a:rPr>
            </a:b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Complete Graph</a:t>
            </a:r>
          </a:p>
          <a:p>
            <a:pPr marL="0" indent="0" algn="just"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A graph is called complete graph if every two vertices pair are joined by exactly one edge. The complete graph with n vertices is denoted by 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Kn</a:t>
            </a: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2400" dirty="0" smtClean="0">
                <a:latin typeface="Times New Roman" pitchFamily="18" charset="0"/>
                <a:cs typeface="Times New Roman" pitchFamily="18" charset="0"/>
              </a:rPr>
            </a:b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regular_graph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1600200"/>
            <a:ext cx="2790825" cy="1524000"/>
          </a:xfrm>
          <a:prstGeom prst="rect">
            <a:avLst/>
          </a:prstGeom>
        </p:spPr>
      </p:pic>
      <p:pic>
        <p:nvPicPr>
          <p:cNvPr id="5" name="Picture 4" descr="complete_graph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6600" y="4495800"/>
            <a:ext cx="2439386" cy="1981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Cycle Graph</a:t>
            </a:r>
          </a:p>
          <a:p>
            <a:pPr marL="0" indent="0" algn="just"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If a graph consists of a single cycle, it is called cycle graph. The cycle graph with n vertices is denoted by 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IN" sz="2000" baseline="-25000" dirty="0" err="1" smtClean="0">
                <a:latin typeface="Times New Roman" pitchFamily="18" charset="0"/>
                <a:cs typeface="Times New Roman" pitchFamily="18" charset="0"/>
              </a:rPr>
              <a:t>n</a:t>
            </a:r>
            <a:endParaRPr lang="en-IN" sz="2000" baseline="-25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Bipartite Graph</a:t>
            </a:r>
          </a:p>
          <a:p>
            <a:pPr marL="0" indent="0" algn="just"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If the vertex-set of a graph G can be split into two disjoint sets, V1 and V2, in such a way that each edge in the graph joins a vertex in V1 to a vertex in V2, and there are no edges in G that connect two vertices in V1 or two vertices in V2, then the graph G is called a bipartite graph.</a:t>
            </a:r>
          </a:p>
          <a:p>
            <a:pPr marL="0" indent="0" algn="just"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2000" dirty="0" smtClean="0">
                <a:latin typeface="Times New Roman" pitchFamily="18" charset="0"/>
                <a:cs typeface="Times New Roman" pitchFamily="18" charset="0"/>
              </a:rPr>
            </a:b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cyclic_graph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800" y="1447801"/>
            <a:ext cx="2858655" cy="1524000"/>
          </a:xfrm>
          <a:prstGeom prst="rect">
            <a:avLst/>
          </a:prstGeom>
        </p:spPr>
      </p:pic>
      <p:pic>
        <p:nvPicPr>
          <p:cNvPr id="5" name="Picture 4" descr="bipartite_graph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1400" y="4876800"/>
            <a:ext cx="2467320" cy="1981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B28F4A5B7108743983B5F3D6F43D3CA" ma:contentTypeVersion="2" ma:contentTypeDescription="Create a new document." ma:contentTypeScope="" ma:versionID="9459ea6230347e1c14acfdcd5192bcbe">
  <xsd:schema xmlns:xsd="http://www.w3.org/2001/XMLSchema" xmlns:xs="http://www.w3.org/2001/XMLSchema" xmlns:p="http://schemas.microsoft.com/office/2006/metadata/properties" xmlns:ns2="cf86998d-6c59-4edf-8766-84e7bf90ae28" targetNamespace="http://schemas.microsoft.com/office/2006/metadata/properties" ma:root="true" ma:fieldsID="8504fd1e92d8bbf691e65e874d48909e" ns2:_="">
    <xsd:import namespace="cf86998d-6c59-4edf-8766-84e7bf90ae2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f86998d-6c59-4edf-8766-84e7bf90ae2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8770124-1C70-4E09-B005-DC7DD0C426EC}"/>
</file>

<file path=customXml/itemProps2.xml><?xml version="1.0" encoding="utf-8"?>
<ds:datastoreItem xmlns:ds="http://schemas.openxmlformats.org/officeDocument/2006/customXml" ds:itemID="{290DD568-175B-4988-8EC9-B9B54107475E}"/>
</file>

<file path=customXml/itemProps3.xml><?xml version="1.0" encoding="utf-8"?>
<ds:datastoreItem xmlns:ds="http://schemas.openxmlformats.org/officeDocument/2006/customXml" ds:itemID="{CEED2AE1-3DE0-435F-9F46-CA4D39F31F9D}"/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509</Words>
  <Application>Microsoft Office PowerPoint</Application>
  <PresentationFormat>On-screen Show (4:3)</PresentationFormat>
  <Paragraphs>155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Graph Theory</vt:lpstr>
      <vt:lpstr>Definition</vt:lpstr>
      <vt:lpstr>Slide 3</vt:lpstr>
      <vt:lpstr>Types of Graphs 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Questions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 Theory</dc:title>
  <dc:creator>Abhiram Agarwal</dc:creator>
  <cp:lastModifiedBy>Abhiram Agarwal</cp:lastModifiedBy>
  <cp:revision>28</cp:revision>
  <dcterms:created xsi:type="dcterms:W3CDTF">2006-08-16T00:00:00Z</dcterms:created>
  <dcterms:modified xsi:type="dcterms:W3CDTF">2020-07-13T10:12:27Z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0x010100EB28F4A5B7108743983B5F3D6F43D3CA</vt:lpwstr>
  </property>
</Properties>
</file>