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Masters/slideMaster4.xml" ContentType="application/vnd.openxmlformats-officedocument.presentationml.slideMaster+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Masters/slideMaster5.xml" ContentType="application/vnd.openxmlformats-officedocument.presentationml.slideMaster+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Masters/slideMaster6.xml" ContentType="application/vnd.openxmlformats-officedocument.presentationml.slideMaster+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Masters/slideMaster7.xml" ContentType="application/vnd.openxmlformats-officedocument.presentationml.slideMaster+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Masters/slideMaster8.xml" ContentType="application/vnd.openxmlformats-officedocument.presentationml.slideMaster+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Masters/slideMaster9.xml" ContentType="application/vnd.openxmlformats-officedocument.presentationml.slideMaster+xml"/>
  <Override PartName="/ppt/theme/theme9.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Masters/slideMaster10.xml" ContentType="application/vnd.openxmlformats-officedocument.presentationml.slideMaster+xml"/>
  <Override PartName="/ppt/theme/theme10.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heme/theme1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9" r:id="rId4"/>
    <p:sldMasterId id="2147483684" r:id="rId5"/>
    <p:sldMasterId id="2147483699" r:id="rId6"/>
    <p:sldMasterId id="2147483711" r:id="rId7"/>
    <p:sldMasterId id="2147483726" r:id="rId8"/>
    <p:sldMasterId id="2147483741" r:id="rId9"/>
    <p:sldMasterId id="2147483756" r:id="rId10"/>
    <p:sldMasterId id="2147483771" r:id="rId11"/>
  </p:sldMasterIdLst>
  <p:notesMasterIdLst>
    <p:notesMasterId r:id="rId13"/>
  </p:notesMasterIdLst>
  <p:sldIdLst>
    <p:sldId id="256" r:id="rId12"/>
    <p:sldId id="330" r:id="rId14"/>
    <p:sldId id="311" r:id="rId15"/>
    <p:sldId id="312" r:id="rId16"/>
    <p:sldId id="313" r:id="rId17"/>
    <p:sldId id="331" r:id="rId18"/>
    <p:sldId id="315" r:id="rId19"/>
    <p:sldId id="316" r:id="rId20"/>
    <p:sldId id="317" r:id="rId21"/>
    <p:sldId id="318" r:id="rId22"/>
    <p:sldId id="319" r:id="rId23"/>
    <p:sldId id="320" r:id="rId24"/>
    <p:sldId id="322" r:id="rId25"/>
    <p:sldId id="323" r:id="rId26"/>
    <p:sldId id="324" r:id="rId27"/>
    <p:sldId id="325" r:id="rId28"/>
    <p:sldId id="332" r:id="rId29"/>
    <p:sldId id="326" r:id="rId30"/>
    <p:sldId id="333" r:id="rId31"/>
    <p:sldId id="334" r:id="rId32"/>
    <p:sldId id="335" r:id="rId33"/>
    <p:sldId id="340" r:id="rId34"/>
    <p:sldId id="327" r:id="rId35"/>
    <p:sldId id="328" r:id="rId36"/>
    <p:sldId id="339" r:id="rId37"/>
    <p:sldId id="276" r:id="rId38"/>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1722" y="-2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presProps" Target="presProps.xml"/><Relationship Id="rId26" Type="http://schemas.openxmlformats.org/officeDocument/2006/relationships/slide" Target="slides/slide14.xml"/><Relationship Id="rId18" Type="http://schemas.openxmlformats.org/officeDocument/2006/relationships/slide" Target="slides/slide6.xml"/><Relationship Id="rId13" Type="http://schemas.openxmlformats.org/officeDocument/2006/relationships/notesMaster" Target="notesMasters/notesMaster1.xml"/><Relationship Id="rId34" Type="http://schemas.openxmlformats.org/officeDocument/2006/relationships/slide" Target="slides/slide22.xml"/><Relationship Id="rId21" Type="http://schemas.openxmlformats.org/officeDocument/2006/relationships/slide" Target="slides/slide9.xml"/><Relationship Id="rId42" Type="http://schemas.openxmlformats.org/officeDocument/2006/relationships/customXml" Target="../customXml/item1.xml"/><Relationship Id="rId7" Type="http://schemas.openxmlformats.org/officeDocument/2006/relationships/slideMaster" Target="slideMasters/slideMaster6.xml"/><Relationship Id="rId41" Type="http://schemas.openxmlformats.org/officeDocument/2006/relationships/tableStyles" Target="tableStyles.xml"/><Relationship Id="rId29" Type="http://schemas.openxmlformats.org/officeDocument/2006/relationships/slide" Target="slides/slide17.xml"/><Relationship Id="rId20" Type="http://schemas.openxmlformats.org/officeDocument/2006/relationships/slide" Target="slides/slide8.xml"/><Relationship Id="rId2" Type="http://schemas.openxmlformats.org/officeDocument/2006/relationships/theme" Target="theme/theme1.xml"/><Relationship Id="rId16" Type="http://schemas.openxmlformats.org/officeDocument/2006/relationships/slide" Target="slides/slide4.xml"/><Relationship Id="rId6" Type="http://schemas.openxmlformats.org/officeDocument/2006/relationships/slideMaster" Target="slideMasters/slideMaster5.xml"/><Relationship Id="rId40" Type="http://schemas.openxmlformats.org/officeDocument/2006/relationships/viewProps" Target="viewProps.xml"/><Relationship Id="rId37" Type="http://schemas.openxmlformats.org/officeDocument/2006/relationships/slide" Target="slides/slide25.xml"/><Relationship Id="rId32" Type="http://schemas.openxmlformats.org/officeDocument/2006/relationships/slide" Target="slides/slide20.xml"/><Relationship Id="rId24" Type="http://schemas.openxmlformats.org/officeDocument/2006/relationships/slide" Target="slides/slide12.xml"/><Relationship Id="rId11" Type="http://schemas.openxmlformats.org/officeDocument/2006/relationships/slideMaster" Target="slideMasters/slideMaster10.xml"/><Relationship Id="rId1" Type="http://schemas.openxmlformats.org/officeDocument/2006/relationships/slideMaster" Target="slideMasters/slideMaster1.xml"/><Relationship Id="rId5" Type="http://schemas.openxmlformats.org/officeDocument/2006/relationships/slideMaster" Target="slideMasters/slideMaster4.xml"/><Relationship Id="rId36" Type="http://schemas.openxmlformats.org/officeDocument/2006/relationships/slide" Target="slides/slide24.xml"/><Relationship Id="rId28" Type="http://schemas.openxmlformats.org/officeDocument/2006/relationships/slide" Target="slides/slide16.xml"/><Relationship Id="rId23" Type="http://schemas.openxmlformats.org/officeDocument/2006/relationships/slide" Target="slides/slide11.xml"/><Relationship Id="rId15" Type="http://schemas.openxmlformats.org/officeDocument/2006/relationships/slide" Target="slides/slide3.xml"/><Relationship Id="rId31" Type="http://schemas.openxmlformats.org/officeDocument/2006/relationships/slide" Target="slides/slide19.xml"/><Relationship Id="rId19" Type="http://schemas.openxmlformats.org/officeDocument/2006/relationships/slide" Target="slides/slide7.xml"/><Relationship Id="rId10" Type="http://schemas.openxmlformats.org/officeDocument/2006/relationships/slideMaster" Target="slideMasters/slideMaster9.xml"/><Relationship Id="rId44" Type="http://schemas.openxmlformats.org/officeDocument/2006/relationships/customXml" Target="../customXml/item3.xml"/><Relationship Id="rId9" Type="http://schemas.openxmlformats.org/officeDocument/2006/relationships/slideMaster" Target="slideMasters/slideMaster8.xml"/><Relationship Id="rId4" Type="http://schemas.openxmlformats.org/officeDocument/2006/relationships/slideMaster" Target="slideMasters/slideMaster3.xml"/><Relationship Id="rId35" Type="http://schemas.openxmlformats.org/officeDocument/2006/relationships/slide" Target="slides/slide23.xml"/><Relationship Id="rId30" Type="http://schemas.openxmlformats.org/officeDocument/2006/relationships/slide" Target="slides/slide18.xml"/><Relationship Id="rId27" Type="http://schemas.openxmlformats.org/officeDocument/2006/relationships/slide" Target="slides/slide15.xml"/><Relationship Id="rId22" Type="http://schemas.openxmlformats.org/officeDocument/2006/relationships/slide" Target="slides/slide10.xml"/><Relationship Id="rId14" Type="http://schemas.openxmlformats.org/officeDocument/2006/relationships/slide" Target="slides/slide2.xml"/><Relationship Id="rId43" Type="http://schemas.openxmlformats.org/officeDocument/2006/relationships/customXml" Target="../customXml/item2.xml"/><Relationship Id="rId8" Type="http://schemas.openxmlformats.org/officeDocument/2006/relationships/slideMaster" Target="slideMasters/slideMaster7.xml"/><Relationship Id="rId3" Type="http://schemas.openxmlformats.org/officeDocument/2006/relationships/slideMaster" Target="slideMasters/slideMaster2.xml"/><Relationship Id="rId38" Type="http://schemas.openxmlformats.org/officeDocument/2006/relationships/slide" Target="slides/slide26.xml"/><Relationship Id="rId33" Type="http://schemas.openxmlformats.org/officeDocument/2006/relationships/slide" Target="slides/slide21.xml"/><Relationship Id="rId25" Type="http://schemas.openxmlformats.org/officeDocument/2006/relationships/slide" Target="slides/slide13.xml"/><Relationship Id="rId17" Type="http://schemas.openxmlformats.org/officeDocument/2006/relationships/slide" Target="slides/slide5.xml"/><Relationship Id="rId1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A6F4E7D-AD6E-4D1A-8913-63953DD92304}" type="datetimeFigureOut">
              <a:rPr lang="en-US" smtClean="0"/>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45CD6F9-9731-4318-8B52-1E18D0BDB5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5CD6F9-9731-4318-8B52-1E18D0BDB53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Zameer Fatima, Assistant Professor ,Dept. of Computer Science &amp; Engineering, MAIT</a:t>
            </a:r>
            <a:endParaRPr lang="en-US" smtClean="0"/>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99653928-B55B-4104-ADAF-E0FD4FF9A5CF}" type="datetime1">
              <a:rPr lang="en-US" smtClean="0"/>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9307CFCC-326F-4B78-8A71-E52E88227444}"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lvl="0" eaLnBrk="1" hangingPunct="1">
              <a:buNone/>
            </a:pPr>
            <a:fld id="{EAD1062B-60B5-4160-9ED0-9B9ECC7BDEB9}" type="datetime1">
              <a:rPr lang="en-US" smtClean="0">
                <a:latin typeface="Arial" panose="020B0604020202020204" pitchFamily="34" charset="0"/>
              </a:rPr>
            </a:fld>
            <a:endParaRPr dirty="0">
              <a:latin typeface="Arial" panose="020B0604020202020204" pitchFamily="34" charset="0"/>
            </a:endParaRPr>
          </a:p>
        </p:txBody>
      </p:sp>
      <p:sp>
        <p:nvSpPr>
          <p:cNvPr id="7" name="Footer Placeholder 6"/>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buNone/>
            </a:pPr>
            <a:fld id="{E14F28F7-3415-4F9F-885E-E589979DAE9A}" type="datetime1">
              <a:rPr lang="en-US" smtClean="0"/>
            </a:fld>
            <a:endParaRPr dirty="0"/>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algn="ctr" eaLnBrk="1" hangingPunct="1">
              <a:buNone/>
            </a:pPr>
            <a:r>
              <a:rPr lang="en-US" smtClean="0"/>
              <a:t>Zameer Fatima, Assistant Professor ,Dept. of Computer Science &amp; Engineering, MAIT</a:t>
            </a:r>
            <a:endParaRPr dirty="0"/>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C29C42F9-E8FF-4A6C-8BC1-7C57C025FBA1}"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buNone/>
            </a:pPr>
            <a:fld id="{1825032A-03AD-42CB-BE3E-6A3D792C2CBE}"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2C95F4A5-5748-4697-9685-5A3ACAD06C66}"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7C59F47E-41B7-4A9B-9590-E7DF79183297}"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buNone/>
            </a:pPr>
            <a:fld id="{23413B14-F8CE-47EE-AEA2-8B421402588C}" type="datetime1">
              <a:rPr lang="en-US" smtClean="0">
                <a:latin typeface="Arial" panose="020B0604020202020204" pitchFamily="34" charset="0"/>
              </a:rPr>
            </a:fld>
            <a:endParaRPr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buNone/>
            </a:pPr>
            <a:fld id="{DED37BDE-5C87-4EE7-AB0C-28C1C7238728}" type="datetime1">
              <a:rPr lang="en-US" smtClean="0">
                <a:latin typeface="Arial" panose="020B0604020202020204" pitchFamily="34" charset="0"/>
              </a:rPr>
            </a:fld>
            <a:endParaRPr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4CC7A424-A274-4AD0-9652-9F20E069ACC4}"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C962689C-0B97-4CE7-86BD-5A541D62A575}"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hangingPunct="1"/>
            <a:fld id="{ABCE1E20-86F3-4CD4-A355-CA25C30FDA06}" type="datetime1">
              <a:rPr lang="en-US" smtClean="0">
                <a:solidFill>
                  <a:srgbClr val="000000"/>
                </a:solidFill>
              </a:rPr>
            </a:fld>
            <a:endParaRPr dirty="0">
              <a:solidFill>
                <a:srgbClr val="000000"/>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E08F3C64-6AD5-49DB-BFE2-9CF26FDD8786}"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D7A219CF-C957-4199-99BA-77202A341454}"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B11FDFAD-8020-48A5-A783-0E34654DE09D}"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9A5A626D-6096-4407-87C2-73F4EA3F7430}"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lvl="0" eaLnBrk="1" hangingPunct="1">
              <a:buNone/>
            </a:pPr>
            <a:fld id="{35C8EE1A-3F98-4AE7-B071-80E8A76D427B}" type="datetime1">
              <a:rPr lang="en-US" smtClean="0">
                <a:latin typeface="Arial" panose="020B0604020202020204" pitchFamily="34" charset="0"/>
              </a:rPr>
            </a:fld>
            <a:endParaRPr dirty="0">
              <a:latin typeface="Arial" panose="020B0604020202020204" pitchFamily="34" charset="0"/>
            </a:endParaRPr>
          </a:p>
        </p:txBody>
      </p:sp>
      <p:sp>
        <p:nvSpPr>
          <p:cNvPr id="7" name="Footer Placeholder 6"/>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buNone/>
            </a:pPr>
            <a:fld id="{97E77663-DF96-4B1A-8FB8-51BA77E1CEFD}" type="datetime1">
              <a:rPr lang="en-US" smtClean="0"/>
            </a:fld>
            <a:endParaRPr dirty="0"/>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algn="ctr" eaLnBrk="1" hangingPunct="1">
              <a:buNone/>
            </a:pPr>
            <a:r>
              <a:rPr lang="en-US" smtClean="0"/>
              <a:t>Zameer Fatima, Assistant Professor ,Dept. of Computer Science &amp; Engineering, MAIT</a:t>
            </a:r>
            <a:endParaRPr dirty="0"/>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EADE5E22-3079-413C-9530-BF294076DC6E}"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buNone/>
            </a:pPr>
            <a:fld id="{3044F1B6-79A9-42F5-ACAD-5A8C8C370BA8}"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095809B3-093C-4949-8863-399C1A2757B5}"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09E0072D-BD4A-4CE5-A95E-D64541DBAE12}"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hangingPunct="1"/>
            <a:fld id="{0EBF7C20-8A12-4444-8726-16A648D2A638}" type="datetime1">
              <a:rPr lang="en-US" smtClean="0">
                <a:solidFill>
                  <a:srgbClr val="000000"/>
                </a:solidFill>
              </a:rPr>
            </a:fld>
            <a:endParaRPr dirty="0">
              <a:solidFill>
                <a:srgbClr val="000000"/>
              </a:solidFill>
            </a:endParaRPr>
          </a:p>
        </p:txBody>
      </p:sp>
      <p:sp>
        <p:nvSpPr>
          <p:cNvPr id="3" name="Footer Placeholder 2"/>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4" name="Slide Number Placeholder 3"/>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buNone/>
            </a:pPr>
            <a:fld id="{FC644B9C-D566-4281-B80B-1D8ED4BCD07F}" type="datetime1">
              <a:rPr lang="en-US" smtClean="0">
                <a:latin typeface="Arial" panose="020B0604020202020204" pitchFamily="34" charset="0"/>
              </a:rPr>
            </a:fld>
            <a:endParaRPr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buNone/>
            </a:pPr>
            <a:fld id="{F04F7143-7118-4B38-9908-B89A2F786B19}" type="datetime1">
              <a:rPr lang="en-US" smtClean="0">
                <a:latin typeface="Arial" panose="020B0604020202020204" pitchFamily="34" charset="0"/>
              </a:rPr>
            </a:fld>
            <a:endParaRPr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EB8CBD55-AF97-418F-8EBB-B3C5074961E2}"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73BD0D8C-7398-431C-B0D4-4302463B68E9}"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72399D83-2D9B-4AA5-A3B1-719BE8EC6808}"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CB3C27DA-2126-449C-A72D-E2D0D2CC1E5C}"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78BD74B5-6BDA-4E78-A3DF-C6597DC37EC7}"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B630D04B-157A-4C40-A486-EA8F6884E9FB}"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lvl="0" eaLnBrk="1" hangingPunct="1">
              <a:buNone/>
            </a:pPr>
            <a:fld id="{CBD693D6-C09C-497E-B9E3-18B3894F6A42}" type="datetime1">
              <a:rPr lang="en-US" smtClean="0">
                <a:latin typeface="Arial" panose="020B0604020202020204" pitchFamily="34" charset="0"/>
              </a:rPr>
            </a:fld>
            <a:endParaRPr dirty="0">
              <a:latin typeface="Arial" panose="020B0604020202020204" pitchFamily="34" charset="0"/>
            </a:endParaRPr>
          </a:p>
        </p:txBody>
      </p:sp>
      <p:sp>
        <p:nvSpPr>
          <p:cNvPr id="7" name="Footer Placeholder 6"/>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9B4DACEF-DE06-47F8-8607-48A3FD91E4AE}"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4FBCFD26-9690-4AE8-AB59-5328501E7734}"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1613E263-2D07-4391-BF4E-E09C33CAECEF}"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65F9EA75-5A8C-47F1-B2A3-0A9B4A033B70}"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92439965-0546-4DE1-AB2D-FAF36EE26508}"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FCC34806-9D99-4F38-AC77-C71E692E79B8}"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eaLnBrk="1" hangingPunct="1"/>
            <a:fld id="{67F53D93-79F6-4D22-A34B-B631E93CDB76}" type="datetime1">
              <a:rPr lang="en-US" smtClean="0">
                <a:solidFill>
                  <a:srgbClr val="000000"/>
                </a:solidFill>
              </a:rPr>
            </a:fld>
            <a:endParaRPr dirty="0">
              <a:solidFill>
                <a:srgbClr val="000000"/>
              </a:solidFill>
            </a:endParaRPr>
          </a:p>
        </p:txBody>
      </p:sp>
      <p:sp>
        <p:nvSpPr>
          <p:cNvPr id="7" name="Footer Placeholder 6"/>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8" name="Slide Number Placeholder 7"/>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Zameer Fatima, Assistant Professor ,Dept. of Computer Science &amp; Engineering, MAIT</a:t>
            </a:r>
            <a:endParaRPr lang="en-US" smtClean="0"/>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9298D5A9-1F4E-4BB3-8486-1DD9AB71C5ED}" type="datetime1">
              <a:rPr lang="en-US" smtClean="0"/>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fld id="{2DE0BD15-B851-407F-B0A0-71C5318BBDD3}" type="datetime1">
              <a:rPr lang="en-US" smtClean="0">
                <a:solidFill>
                  <a:srgbClr val="000000"/>
                </a:solidFill>
              </a:rPr>
            </a:fld>
            <a:endParaRPr dirty="0">
              <a:solidFill>
                <a:srgbClr val="000000"/>
              </a:solidFill>
            </a:endParaRPr>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89FB8F-1AAB-4DE2-9B92-7F0040F60C4B}"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1CDBDEA-5B2A-4808-A10C-52A1ACA32204}"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57D9726-9E9A-413F-B703-1EA4923FA38B}"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26F6D6B-635D-4B7A-AA68-9D5BAD12EBA2}"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4B8D96-27FF-488C-A620-FD26F21C4E9C}" type="datetime1">
              <a:rPr lang="en-US" smtClean="0">
                <a:solidFill>
                  <a:srgbClr val="000000"/>
                </a:solidFill>
              </a:rPr>
            </a:fld>
            <a:endParaRPr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5" name="Slide Number Placeholder 4"/>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B070F-3A36-4007-B95B-83841E7B4107}" type="datetime1">
              <a:rPr lang="en-US" smtClean="0">
                <a:solidFill>
                  <a:srgbClr val="000000"/>
                </a:solidFill>
              </a:rPr>
            </a:fld>
            <a:endParaRPr dirty="0">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4" name="Slide Number Placeholder 3"/>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913F6D1-4313-4064-A5E0-5DE186DA29A7}"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E685607-2D2B-458D-8DD2-E7B8C1CBCCAE}"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D2CE53F-18D0-4F97-877B-BA1C96D5A927}"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sz="half" idx="2"/>
          </p:nvPr>
        </p:nvSpPr>
        <p:spPr>
          <a:xfrm>
            <a:off x="879144" y="1747265"/>
            <a:ext cx="3355975" cy="4140835"/>
          </a:xfrm>
          <a:prstGeom prst="rect">
            <a:avLst/>
          </a:prstGeom>
        </p:spPr>
        <p:txBody>
          <a:bodyPr wrap="square" lIns="0" tIns="0" rIns="0" bIns="0">
            <a:spAutoFit/>
          </a:bodyPr>
          <a:lstStyle>
            <a:lvl1pPr>
              <a:defRPr sz="2700" b="1" i="0">
                <a:solidFill>
                  <a:schemeClr val="tx1"/>
                </a:solidFill>
                <a:latin typeface="Carlito"/>
                <a:cs typeface="Carlito"/>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Zameer Fatima, Assistant Professor ,Dept. of Computer Science &amp; Engineering, MAIT</a:t>
            </a:r>
            <a:endParaRPr lang="en-US" smtClean="0"/>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C46DF797-CF75-415B-8CA8-F6D1F3EE0FF5}" type="datetime1">
              <a:rPr lang="en-US" smtClean="0"/>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7AF8ECC-8F6F-4874-B7F0-B9078B027D0B}"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638C29F-E5C5-46E5-9C17-8E53FE53AA7B}"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457AAA1-B7B3-4585-A652-4971364FBC89}"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fld id="{189DB2DF-A573-452F-937E-2DB6A3185384}" type="datetime1">
              <a:rPr lang="en-US" smtClean="0">
                <a:solidFill>
                  <a:srgbClr val="000000"/>
                </a:solidFill>
              </a:rPr>
            </a:fld>
            <a:endParaRPr dirty="0">
              <a:solidFill>
                <a:srgbClr val="000000"/>
              </a:solidFill>
            </a:endParaRPr>
          </a:p>
        </p:txBody>
      </p:sp>
      <p:sp>
        <p:nvSpPr>
          <p:cNvPr id="7" name="Footer Placeholder 6"/>
          <p:cNvSpPr>
            <a:spLocks noGrp="1"/>
          </p:cNvSpPr>
          <p:nvPr>
            <p:ph type="ftr" sz="quarter" idx="11"/>
          </p:nvPr>
        </p:nvSpPr>
        <p:spPr/>
        <p:txBody>
          <a:bodyPr/>
          <a:lstStyle/>
          <a:p>
            <a:r>
              <a:rPr lang="en-US" smtClean="0">
                <a:solidFill>
                  <a:srgbClr val="000000"/>
                </a:solidFill>
              </a:rPr>
              <a:t>Zameer Fatima, Assistant Professor ,Dept. of Computer Science &amp; Engineering, MAIT</a:t>
            </a:r>
            <a:endParaRPr dirty="0">
              <a:solidFill>
                <a:srgbClr val="000000"/>
              </a:solidFill>
            </a:endParaRPr>
          </a:p>
        </p:txBody>
      </p:sp>
      <p:sp>
        <p:nvSpPr>
          <p:cNvPr id="8" name="Slide Number Placeholder 7"/>
          <p:cNvSpPr>
            <a:spLocks noGrp="1"/>
          </p:cNvSpPr>
          <p:nvPr>
            <p:ph type="sldNum" sz="quarter" idx="12"/>
          </p:nvPr>
        </p:nvSpPr>
        <p:spPr/>
        <p:txBody>
          <a:bodyPr/>
          <a:lstStyle/>
          <a:p>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fld id="{2B996438-40DB-40E1-AAC4-AA626C9B985B}" type="datetime1">
              <a:rPr lang="en-US" smtClean="0">
                <a:solidFill>
                  <a:srgbClr val="000000"/>
                </a:solidFill>
              </a:rPr>
            </a:fld>
            <a:endParaRPr dirty="0">
              <a:solidFill>
                <a:srgbClr val="000000"/>
              </a:solidFill>
            </a:endParaRPr>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F90DDC99-54CD-41C7-9D26-B47FC1FB6928}"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eaLnBrk="1" hangingPunct="1"/>
            <a:fld id="{71A1CF05-C86B-485E-9ECE-F1E9B1E7CAE5}"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F5681EE6-EE52-436C-A784-6D5A6BD429AF}"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2378554D-14A6-4FB3-A0AE-4B36E1F4F2ED}"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hangingPunct="1"/>
            <a:fld id="{CF64F456-9EA7-4D44-A904-118606C71E46}" type="datetime1">
              <a:rPr lang="en-US" smtClean="0">
                <a:solidFill>
                  <a:srgbClr val="000000"/>
                </a:solidFill>
              </a:rPr>
            </a:fld>
            <a:endParaRPr dirty="0">
              <a:solidFill>
                <a:srgbClr val="000000"/>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Zameer Fatima, Assistant Professor ,Dept. of Computer Science &amp; Engineering, MAIT</a:t>
            </a:r>
            <a:endParaRPr lang="en-US" smtClean="0"/>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850F1F69-6227-48DD-8A0D-5C31C9E32878}" type="datetime1">
              <a:rPr lang="en-US" smtClean="0"/>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hangingPunct="1"/>
            <a:fld id="{F388BEDB-1A8F-44FF-9CA1-9C4D8AD5D054}" type="datetime1">
              <a:rPr lang="en-US" smtClean="0">
                <a:solidFill>
                  <a:srgbClr val="000000"/>
                </a:solidFill>
              </a:rPr>
            </a:fld>
            <a:endParaRPr dirty="0">
              <a:solidFill>
                <a:srgbClr val="000000"/>
              </a:solidFill>
            </a:endParaRPr>
          </a:p>
        </p:txBody>
      </p:sp>
      <p:sp>
        <p:nvSpPr>
          <p:cNvPr id="3" name="Footer Placeholder 2"/>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4" name="Slide Number Placeholder 3"/>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4BDD3892-458A-4B36-9C24-C3490EE864C0}"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097708A7-7A0B-46F6-8FEC-EFFE2C6D3E7C}"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730D260F-CEBD-4DC4-813E-BDDAEAC8F1E2}"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5FF0AF31-735D-48F3-97B9-525CA94DAE9B}"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12670EAA-9924-41D5-BDA1-76C1EF8DCA2E}"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7AAD4612-7522-4DAA-A9BE-F21E0A6927C8}"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eaLnBrk="1" hangingPunct="1"/>
            <a:fld id="{3FDF400D-B629-470A-BCB0-E42A67B45829}" type="datetime1">
              <a:rPr lang="en-US" smtClean="0">
                <a:solidFill>
                  <a:srgbClr val="000000"/>
                </a:solidFill>
              </a:rPr>
            </a:fld>
            <a:endParaRPr dirty="0">
              <a:solidFill>
                <a:srgbClr val="000000"/>
              </a:solidFill>
            </a:endParaRPr>
          </a:p>
        </p:txBody>
      </p:sp>
      <p:sp>
        <p:nvSpPr>
          <p:cNvPr id="7" name="Footer Placeholder 6"/>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8" name="Slide Number Placeholder 7"/>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47B46B-D2DF-4B8C-9196-F3F9D16B9D5B}" type="datetime1">
              <a:rPr lang="en-US" smtClean="0"/>
            </a:fld>
            <a:endParaRPr lang="en-US"/>
          </a:p>
        </p:txBody>
      </p:sp>
      <p:sp>
        <p:nvSpPr>
          <p:cNvPr id="5" name="Footer Placeholder 4"/>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691B335-8358-4A31-8B97-67CD496927D2}" type="datetime1">
              <a:rPr lang="en-US" smtClean="0"/>
            </a:fld>
            <a:endParaRPr lang="en-US"/>
          </a:p>
        </p:txBody>
      </p:sp>
      <p:sp>
        <p:nvSpPr>
          <p:cNvPr id="5" name="Footer Placeholder 4"/>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Zameer Fatima, Assistant Professor ,Dept. of Computer Science &amp; Engineering, MAIT</a:t>
            </a:r>
            <a:endParaRPr lang="en-US" smtClean="0"/>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6767DFF8-FD59-44A1-AF11-8034717C2B21}" type="datetime1">
              <a:rPr lang="en-US" smtClean="0"/>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CE0EC8A-5F19-48D1-A50E-C0B337AE40C0}" type="datetime1">
              <a:rPr lang="en-US" smtClean="0"/>
            </a:fld>
            <a:endParaRPr lang="en-US"/>
          </a:p>
        </p:txBody>
      </p:sp>
      <p:sp>
        <p:nvSpPr>
          <p:cNvPr id="5" name="Footer Placeholder 4"/>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D39E054-FC7C-49DC-97C6-25BF872E0996}" type="datetime1">
              <a:rPr lang="en-US" smtClean="0"/>
            </a:fld>
            <a:endParaRPr lang="en-US"/>
          </a:p>
        </p:txBody>
      </p:sp>
      <p:sp>
        <p:nvSpPr>
          <p:cNvPr id="6" name="Footer Placeholder 5"/>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7" name="Slide Number Placeholder 6"/>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89438B0-F9CB-4B1F-A7C5-1F51E08D7F06}" type="datetime1">
              <a:rPr lang="en-US" smtClean="0"/>
            </a:fld>
            <a:endParaRPr lang="en-US"/>
          </a:p>
        </p:txBody>
      </p:sp>
      <p:sp>
        <p:nvSpPr>
          <p:cNvPr id="8" name="Footer Placeholder 7"/>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9" name="Slide Number Placeholder 8"/>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9C031-1FCA-4E57-B8EF-F3EE08877AFF}" type="datetime1">
              <a:rPr lang="en-US" smtClean="0"/>
            </a:fld>
            <a:endParaRPr lang="en-US"/>
          </a:p>
        </p:txBody>
      </p:sp>
      <p:sp>
        <p:nvSpPr>
          <p:cNvPr id="4" name="Footer Placeholder 3"/>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5" name="Slide Number Placeholder 4"/>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4059B-CECD-47E3-B539-8329EE045D0C}" type="datetime1">
              <a:rPr lang="en-US" smtClean="0"/>
            </a:fld>
            <a:endParaRPr lang="en-US"/>
          </a:p>
        </p:txBody>
      </p:sp>
      <p:sp>
        <p:nvSpPr>
          <p:cNvPr id="3" name="Footer Placeholder 2"/>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4" name="Slide Number Placeholder 3"/>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463987-DD8E-4FC8-8413-949C4E6AA67E}" type="datetime1">
              <a:rPr lang="en-US" smtClean="0"/>
            </a:fld>
            <a:endParaRPr lang="en-US"/>
          </a:p>
        </p:txBody>
      </p:sp>
      <p:sp>
        <p:nvSpPr>
          <p:cNvPr id="6" name="Footer Placeholder 5"/>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7" name="Slide Number Placeholder 6"/>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7C33BF-0494-4168-88A6-9570FC8530C1}" type="datetime1">
              <a:rPr lang="en-US" smtClean="0"/>
            </a:fld>
            <a:endParaRPr lang="en-US"/>
          </a:p>
        </p:txBody>
      </p:sp>
      <p:sp>
        <p:nvSpPr>
          <p:cNvPr id="6" name="Footer Placeholder 5"/>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7" name="Slide Number Placeholder 6"/>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50EE0BC-FAA6-4E68-88CD-92B8CE3FFF4E}" type="datetime1">
              <a:rPr lang="en-US" smtClean="0"/>
            </a:fld>
            <a:endParaRPr lang="en-US"/>
          </a:p>
        </p:txBody>
      </p:sp>
      <p:sp>
        <p:nvSpPr>
          <p:cNvPr id="5" name="Footer Placeholder 4"/>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9B63785-946A-4989-A0E4-C2A2F97CB2DE}" type="datetime1">
              <a:rPr lang="en-US" smtClean="0"/>
            </a:fld>
            <a:endParaRPr lang="en-US"/>
          </a:p>
        </p:txBody>
      </p:sp>
      <p:sp>
        <p:nvSpPr>
          <p:cNvPr id="5" name="Footer Placeholder 4"/>
          <p:cNvSpPr>
            <a:spLocks noGrp="1"/>
          </p:cNvSpPr>
          <p:nvPr>
            <p:ph type="ftr" sz="quarter" idx="11"/>
          </p:nvPr>
        </p:nvSpPr>
        <p:spPr/>
        <p:txBody>
          <a:body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12"/>
          </p:nvPr>
        </p:nvSpPr>
        <p:spPr/>
        <p:txBody>
          <a:bodyPr/>
          <a:lstStyle/>
          <a:p>
            <a:fld id="{847FC86F-520F-474F-81BF-384364D37D7A}" type="slidenum">
              <a:rPr lang="en-US" smtClean="0"/>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fld id="{04568F29-0403-4C69-A30A-88C8A459480E}" type="datetime1">
              <a:rPr lang="en-US" smtClean="0">
                <a:solidFill>
                  <a:srgbClr val="000000"/>
                </a:solidFill>
              </a:rPr>
            </a:fld>
            <a:endParaRPr dirty="0">
              <a:solidFill>
                <a:srgbClr val="000000"/>
              </a:solidFill>
            </a:endParaRPr>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fld id="{EBABA412-3FDF-499F-8788-4B40674DE014}" type="datetime1">
              <a:rPr lang="en-US" smtClean="0">
                <a:solidFill>
                  <a:srgbClr val="000000"/>
                </a:solidFill>
              </a:rPr>
            </a:fld>
            <a:endParaRPr dirty="0">
              <a:solidFill>
                <a:srgbClr val="000000"/>
              </a:solidFill>
            </a:endParaRPr>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54C24904-93CE-4FC5-9224-5EC762658A9F}"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eaLnBrk="1" hangingPunct="1"/>
            <a:fld id="{4C779FB2-DEDA-4CDC-85C6-1D5E251F04C7}"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4014E7D0-FCD7-4C3A-8C9C-E649BBFB22C5}"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FB1A317D-86E3-4AA9-A852-B8C57D9DCC11}"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hangingPunct="1"/>
            <a:fld id="{1245F2D0-FD9E-4F5A-8230-60B8E4B07DB4}" type="datetime1">
              <a:rPr lang="en-US" smtClean="0">
                <a:solidFill>
                  <a:srgbClr val="000000"/>
                </a:solidFill>
              </a:rPr>
            </a:fld>
            <a:endParaRPr dirty="0">
              <a:solidFill>
                <a:srgbClr val="000000"/>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hangingPunct="1"/>
            <a:fld id="{CC61B708-2FF7-4C3A-A404-A4D803D6C9CA}" type="datetime1">
              <a:rPr lang="en-US" smtClean="0">
                <a:solidFill>
                  <a:srgbClr val="000000"/>
                </a:solidFill>
              </a:rPr>
            </a:fld>
            <a:endParaRPr dirty="0">
              <a:solidFill>
                <a:srgbClr val="000000"/>
              </a:solidFill>
            </a:endParaRPr>
          </a:p>
        </p:txBody>
      </p:sp>
      <p:sp>
        <p:nvSpPr>
          <p:cNvPr id="3" name="Footer Placeholder 2"/>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4" name="Slide Number Placeholder 3"/>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DDB2D41A-9068-47C1-8455-678A6092C9A1}"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B1FBA534-3D8C-4BEA-B12A-95C96A2836C7}"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5A4622E6-D074-4C58-A27C-4EF5DACF5645}"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79A4DE71-C07D-40CF-A33E-6323926A2D61}"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75D14353-BDF8-4593-9FAD-B0ED32475506}"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A77415FA-1D61-4D13-9ED1-65C361BED44D}"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F435ED30-04CD-4B06-9675-FD0B0D38AA16}"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eaLnBrk="1" hangingPunct="1"/>
            <a:fld id="{4731BF00-9D9F-473B-AB41-5415234A755E}" type="datetime1">
              <a:rPr lang="en-US" smtClean="0">
                <a:solidFill>
                  <a:srgbClr val="000000"/>
                </a:solidFill>
              </a:rPr>
            </a:fld>
            <a:endParaRPr dirty="0">
              <a:solidFill>
                <a:srgbClr val="000000"/>
              </a:solidFill>
            </a:endParaRPr>
          </a:p>
        </p:txBody>
      </p:sp>
      <p:sp>
        <p:nvSpPr>
          <p:cNvPr id="7" name="Footer Placeholder 6"/>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8" name="Slide Number Placeholder 7"/>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fld id="{27070B32-6AF8-45E3-BFF3-8C6755C153B6}" type="datetime1">
              <a:rPr lang="en-US" smtClean="0">
                <a:solidFill>
                  <a:srgbClr val="000000"/>
                </a:solidFill>
              </a:rPr>
            </a:fld>
            <a:endParaRPr dirty="0">
              <a:solidFill>
                <a:srgbClr val="000000"/>
              </a:solidFill>
            </a:endParaRPr>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AC5F74CF-7AF7-4B96-96D2-D328121EF0CC}"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eaLnBrk="1" hangingPunct="1"/>
            <a:fld id="{F1D23365-B378-4AF6-BE46-3145AA3612A2}"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05D59F82-10A6-44E0-946D-10457E1EFA92}"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D4B56BA1-F6EA-49B8-A1D9-D1E3CC4EBDAB}"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hangingPunct="1"/>
            <a:fld id="{9E1F32A6-59BC-4CCD-B873-397A31A36BEC}" type="datetime1">
              <a:rPr lang="en-US" smtClean="0">
                <a:solidFill>
                  <a:srgbClr val="000000"/>
                </a:solidFill>
              </a:rPr>
            </a:fld>
            <a:endParaRPr dirty="0">
              <a:solidFill>
                <a:srgbClr val="000000"/>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hangingPunct="1"/>
            <a:fld id="{0665D66F-2617-450C-8022-32E2E4157EEB}" type="datetime1">
              <a:rPr lang="en-US" smtClean="0">
                <a:solidFill>
                  <a:srgbClr val="000000"/>
                </a:solidFill>
              </a:rPr>
            </a:fld>
            <a:endParaRPr dirty="0">
              <a:solidFill>
                <a:srgbClr val="000000"/>
              </a:solidFill>
            </a:endParaRPr>
          </a:p>
        </p:txBody>
      </p:sp>
      <p:sp>
        <p:nvSpPr>
          <p:cNvPr id="3" name="Footer Placeholder 2"/>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4" name="Slide Number Placeholder 3"/>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eaLnBrk="1" hangingPunct="1"/>
            <a:fld id="{2FDC46C0-C784-476D-82C0-476DCF8C3184}"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3F991828-E282-43FB-90A4-A459C783D4A8}"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eaLnBrk="1" hangingPunct="1"/>
            <a:fld id="{5467DA49-B6A4-49DD-85D1-D619DD959E80}"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B855992C-E037-4E0C-8697-B77A438F2952}"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eaLnBrk="1" hangingPunct="1"/>
            <a:fld id="{0C2A8B18-34A6-4355-9F2B-245F43718962}" type="datetime1">
              <a:rPr lang="en-US" smtClean="0">
                <a:solidFill>
                  <a:srgbClr val="000000"/>
                </a:solidFill>
              </a:rPr>
            </a:fld>
            <a:endParaRPr dirty="0">
              <a:solidFill>
                <a:srgbClr val="000000"/>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D3705E04-7034-4B53-8410-F55BFD6C1C20}"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eaLnBrk="1" hangingPunct="1"/>
            <a:fld id="{9E65819E-3D1C-4C0F-A579-F138BAF210C8}" type="datetime1">
              <a:rPr lang="en-US" smtClean="0">
                <a:solidFill>
                  <a:srgbClr val="000000"/>
                </a:solidFill>
              </a:rPr>
            </a:fld>
            <a:endParaRPr dirty="0">
              <a:solidFill>
                <a:srgbClr val="000000"/>
              </a:solidFill>
            </a:endParaRPr>
          </a:p>
        </p:txBody>
      </p:sp>
      <p:sp>
        <p:nvSpPr>
          <p:cNvPr id="8" name="Footer Placeholder 7"/>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9" name="Slide Number Placeholder 8"/>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eaLnBrk="1" hangingPunct="1"/>
            <a:fld id="{1631BC80-17E8-4E7C-9CC5-9CADAD6F57B3}" type="datetime1">
              <a:rPr lang="en-US" smtClean="0">
                <a:solidFill>
                  <a:srgbClr val="000000"/>
                </a:solidFill>
              </a:rPr>
            </a:fld>
            <a:endParaRPr dirty="0">
              <a:solidFill>
                <a:srgbClr val="000000"/>
              </a:solidFill>
            </a:endParaRPr>
          </a:p>
        </p:txBody>
      </p:sp>
      <p:sp>
        <p:nvSpPr>
          <p:cNvPr id="7" name="Footer Placeholder 6"/>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8" name="Slide Number Placeholder 7"/>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endParaRPr lang="en-US"/>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n-US"/>
              <a:t>Click to edit Master subtitle style</a:t>
            </a:r>
            <a:endParaRPr lang="en-US"/>
          </a:p>
        </p:txBody>
      </p:sp>
      <p:sp>
        <p:nvSpPr>
          <p:cNvPr id="20" name="Rectangle 9"/>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p>
            <a:pPr eaLnBrk="1" hangingPunct="1">
              <a:buNone/>
            </a:pPr>
            <a:fld id="{3EA405AD-8231-4921-B368-E87DB0234374}" type="datetime1">
              <a:rPr lang="en-US" smtClean="0"/>
            </a:fld>
            <a:endParaRPr dirty="0"/>
          </a:p>
        </p:txBody>
      </p:sp>
      <p:sp>
        <p:nvSpPr>
          <p:cNvPr id="21" name="Rectangle 10"/>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p>
            <a:pPr algn="ctr" eaLnBrk="1" hangingPunct="1">
              <a:buNone/>
            </a:pPr>
            <a:r>
              <a:rPr lang="en-US" smtClean="0"/>
              <a:t>Zameer Fatima, Assistant Professor ,Dept. of Computer Science &amp; Engineering, MAIT</a:t>
            </a:r>
            <a:endParaRPr dirty="0"/>
          </a:p>
        </p:txBody>
      </p:sp>
      <p:sp>
        <p:nvSpPr>
          <p:cNvPr id="22" name="Rectangle 11"/>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D4553BF5-01EE-4D0B-96B4-14BAF5EE0A7F}"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buNone/>
            </a:pPr>
            <a:fld id="{9F0AC596-257C-4C3A-81A0-EC3E3081320C}"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eaLnBrk="1" hangingPunct="1"/>
            <a:fld id="{6FD61249-9C46-48FC-BAC6-10FE6CD60FC8}" type="datetime1">
              <a:rPr lang="en-US" smtClean="0">
                <a:solidFill>
                  <a:srgbClr val="000000"/>
                </a:solidFill>
              </a:rPr>
            </a:fld>
            <a:endParaRPr dirty="0">
              <a:solidFill>
                <a:srgbClr val="000000"/>
              </a:solidFill>
            </a:endParaRPr>
          </a:p>
        </p:txBody>
      </p:sp>
      <p:sp>
        <p:nvSpPr>
          <p:cNvPr id="6" name="Footer Placeholder 5"/>
          <p:cNvSpPr>
            <a:spLocks noGrp="1"/>
          </p:cNvSpPr>
          <p:nvPr>
            <p:ph type="ftr" sz="quarter" idx="11"/>
          </p:nvPr>
        </p:nvSpPr>
        <p:spPr/>
        <p:txBody>
          <a:bodyPr/>
          <a:lstStyle/>
          <a:p>
            <a:pPr eaLnBrk="1" hangingPunct="1"/>
            <a:r>
              <a:rPr lang="en-US" smtClean="0">
                <a:solidFill>
                  <a:srgbClr val="000000"/>
                </a:solidFill>
              </a:rPr>
              <a:t>Zameer Fatima, Assistant Professor ,Dept. of Computer Science &amp; Engineering, MAIT</a:t>
            </a:r>
            <a:endParaRPr dirty="0">
              <a:solidFill>
                <a:srgbClr val="000000"/>
              </a:solidFill>
            </a:endParaRPr>
          </a:p>
        </p:txBody>
      </p:sp>
      <p:sp>
        <p:nvSpPr>
          <p:cNvPr id="7" name="Slide Number Placeholder 6"/>
          <p:cNvSpPr>
            <a:spLocks noGrp="1"/>
          </p:cNvSpPr>
          <p:nvPr>
            <p:ph type="sldNum" sz="quarter" idx="12"/>
          </p:nvPr>
        </p:nvSpPr>
        <p:spPr/>
        <p:txBody>
          <a:bodyPr/>
          <a:lstStyle/>
          <a:p>
            <a:pPr eaLnBrk="1" hangingPunct="1"/>
            <a:fld id="{9A0DB2DC-4C9A-4742-B13C-FB6460FD3503}" type="slidenum">
              <a:rPr lang="en-US" dirty="0">
                <a:solidFill>
                  <a:srgbClr val="000000"/>
                </a:solidFill>
              </a:rPr>
            </a:fld>
            <a:endParaRPr lang="en-US" dirty="0">
              <a:solidFill>
                <a:srgbClr val="000000"/>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74DA9C05-ED3A-4A5B-A9F2-71999D8F4CA6}"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FF41CC51-719C-4CAC-A6B9-88C5F636DF67}"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buNone/>
            </a:pPr>
            <a:fld id="{142E58DC-0E39-4653-A0EC-DE2CC941809C}" type="datetime1">
              <a:rPr lang="en-US" smtClean="0">
                <a:latin typeface="Arial" panose="020B0604020202020204" pitchFamily="34" charset="0"/>
              </a:rPr>
            </a:fld>
            <a:endParaRPr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buNone/>
            </a:pPr>
            <a:fld id="{518EBFD1-6B59-4032-ADB1-D6F450F95CAD}" type="datetime1">
              <a:rPr lang="en-US" smtClean="0">
                <a:latin typeface="Arial" panose="020B0604020202020204" pitchFamily="34" charset="0"/>
              </a:rPr>
            </a:fld>
            <a:endParaRPr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91855810-C3C1-4CF2-AF29-9F3E4FB96961}"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buNone/>
            </a:pPr>
            <a:fld id="{A0EEA105-DA4D-432E-8187-290A09F2435D}"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F202E719-823C-4E03-856A-FEFB21CFA368}"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buNone/>
            </a:pPr>
            <a:fld id="{408CDC4B-1543-4552-9D7B-884005A9A3EF}" type="datetime1">
              <a:rPr lang="en-US" smtClean="0">
                <a:latin typeface="Arial" panose="020B0604020202020204" pitchFamily="34" charset="0"/>
              </a:rPr>
            </a:fld>
            <a:endParaRPr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buNone/>
            </a:pPr>
            <a:fld id="{F96F1C1A-1A07-4800-AF85-08299414BF08}" type="datetime1">
              <a:rPr lang="en-US" smtClean="0">
                <a:latin typeface="Arial" panose="020B0604020202020204" pitchFamily="34" charset="0"/>
              </a:rPr>
            </a:fld>
            <a:endParaRPr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buNone/>
            </a:pPr>
            <a:fld id="{0B0E353F-B59D-49CF-8F20-DCFD078BCB10}" type="datetime1">
              <a:rPr lang="en-US" smtClean="0">
                <a:latin typeface="Arial" panose="020B0604020202020204" pitchFamily="34" charset="0"/>
              </a:rPr>
            </a:fld>
            <a:endParaRPr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 Type="http://schemas.openxmlformats.org/officeDocument/2006/relationships/slideLayout" Target="../slideLayouts/slideLayout116.xml"/><Relationship Id="rId15" Type="http://schemas.openxmlformats.org/officeDocument/2006/relationships/theme" Target="../theme/theme10.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5" Type="http://schemas.openxmlformats.org/officeDocument/2006/relationships/theme" Target="../theme/theme6.xml"/><Relationship Id="rId14" Type="http://schemas.openxmlformats.org/officeDocument/2006/relationships/slideLayout" Target="../slideLayouts/slideLayout72.xml"/><Relationship Id="rId13" Type="http://schemas.openxmlformats.org/officeDocument/2006/relationships/slideLayout" Target="../slideLayouts/slideLayout71.xml"/><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slideLayout" Target="../slideLayouts/slideLayout86.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5.xml"/><Relationship Id="rId8" Type="http://schemas.openxmlformats.org/officeDocument/2006/relationships/slideLayout" Target="../slideLayouts/slideLayout94.xml"/><Relationship Id="rId7" Type="http://schemas.openxmlformats.org/officeDocument/2006/relationships/slideLayout" Target="../slideLayouts/slideLayout93.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 Id="rId3" Type="http://schemas.openxmlformats.org/officeDocument/2006/relationships/slideLayout" Target="../slideLayouts/slideLayout89.xml"/><Relationship Id="rId2" Type="http://schemas.openxmlformats.org/officeDocument/2006/relationships/slideLayout" Target="../slideLayouts/slideLayout88.xml"/><Relationship Id="rId15" Type="http://schemas.openxmlformats.org/officeDocument/2006/relationships/theme" Target="../theme/theme8.xml"/><Relationship Id="rId14" Type="http://schemas.openxmlformats.org/officeDocument/2006/relationships/slideLayout" Target="../slideLayouts/slideLayout100.xml"/><Relationship Id="rId13" Type="http://schemas.openxmlformats.org/officeDocument/2006/relationships/slideLayout" Target="../slideLayouts/slideLayout99.xml"/><Relationship Id="rId12" Type="http://schemas.openxmlformats.org/officeDocument/2006/relationships/slideLayout" Target="../slideLayouts/slideLayout98.xml"/><Relationship Id="rId11" Type="http://schemas.openxmlformats.org/officeDocument/2006/relationships/slideLayout" Target="../slideLayouts/slideLayout97.xml"/><Relationship Id="rId10" Type="http://schemas.openxmlformats.org/officeDocument/2006/relationships/slideLayout" Target="../slideLayouts/slideLayout96.xml"/><Relationship Id="rId1"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9.xml"/><Relationship Id="rId14" Type="http://schemas.openxmlformats.org/officeDocument/2006/relationships/slideLayout" Target="../slideLayouts/slideLayout114.xml"/><Relationship Id="rId13" Type="http://schemas.openxmlformats.org/officeDocument/2006/relationships/slideLayout" Target="../slideLayouts/slideLayout113.xml"/><Relationship Id="rId12" Type="http://schemas.openxmlformats.org/officeDocument/2006/relationships/slideLayout" Target="../slideLayouts/slideLayout112.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17086" y="461594"/>
            <a:ext cx="1909826" cy="697230"/>
          </a:xfrm>
          <a:prstGeom prst="rect">
            <a:avLst/>
          </a:prstGeom>
        </p:spPr>
        <p:txBody>
          <a:bodyPr wrap="square" lIns="0" tIns="0" rIns="0" bIns="0">
            <a:spAutoFit/>
          </a:bodyPr>
          <a:lstStyle>
            <a:lvl1pPr>
              <a:defRPr sz="4400" b="0" i="0">
                <a:solidFill>
                  <a:schemeClr val="tx1"/>
                </a:solidFill>
                <a:latin typeface="Carlito"/>
                <a:cs typeface="Carlito"/>
              </a:defRPr>
            </a:lvl1pPr>
          </a:lstStyle>
          <a:p/>
        </p:txBody>
      </p:sp>
      <p:sp>
        <p:nvSpPr>
          <p:cNvPr id="3" name="Holder 3"/>
          <p:cNvSpPr>
            <a:spLocks noGrp="1"/>
          </p:cNvSpPr>
          <p:nvPr>
            <p:ph type="body" idx="1"/>
          </p:nvPr>
        </p:nvSpPr>
        <p:spPr>
          <a:xfrm>
            <a:off x="1431544" y="1902808"/>
            <a:ext cx="5741670" cy="1627504"/>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04800" y="6400800"/>
            <a:ext cx="8001000" cy="276999"/>
          </a:xfrm>
          <a:prstGeom prst="rect">
            <a:avLst/>
          </a:prstGeom>
        </p:spPr>
        <p:txBody>
          <a:bodyPr wrap="square" lIns="0" tIns="0" rIns="0" bIns="0">
            <a:spAutoFit/>
          </a:bodyPr>
          <a:lstStyle>
            <a:lvl1pPr algn="ctr">
              <a:defRPr>
                <a:solidFill>
                  <a:schemeClr val="tx1">
                    <a:tint val="75000"/>
                  </a:schemeClr>
                </a:solidFill>
              </a:defRPr>
            </a:lvl1pPr>
          </a:lstStyle>
          <a:p>
            <a:r>
              <a:rPr lang="en-US" dirty="0" err="1" smtClean="0"/>
              <a:t>Zameer</a:t>
            </a:r>
            <a:r>
              <a:rPr lang="en-US" dirty="0" smtClean="0"/>
              <a:t> Fatima, Assistant Professor ,Dept. of Computer Science &amp; Engineering, MAIT</a:t>
            </a:r>
            <a:endParaRPr dirty="0"/>
          </a:p>
        </p:txBody>
      </p:sp>
      <p:sp>
        <p:nvSpPr>
          <p:cNvPr id="6" name="Holder 6"/>
          <p:cNvSpPr>
            <a:spLocks noGrp="1"/>
          </p:cNvSpPr>
          <p:nvPr>
            <p:ph type="sldNum" sz="quarter" idx="7"/>
          </p:nvPr>
        </p:nvSpPr>
        <p:spPr>
          <a:xfrm>
            <a:off x="8401811" y="6464985"/>
            <a:ext cx="23177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lvl="0" eaLnBrk="1" hangingPunct="1">
              <a:buNone/>
            </a:pPr>
            <a:fld id="{C7B29923-EB9F-454C-A74C-7C87D78634D3}" type="datetime1">
              <a:rPr lang="en-US" smtClean="0">
                <a:latin typeface="Arial" panose="020B0604020202020204" pitchFamily="34" charset="0"/>
              </a:rPr>
            </a:fld>
            <a:endParaRPr dirty="0">
              <a:latin typeface="Arial" panose="020B0604020202020204" pitchFamily="34" charset="0"/>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pPr>
            <a:fld id="{D9748659-2D8B-4EA8-93EE-4F96243BFEC6}" type="datetime1">
              <a:rPr lang="en-US" smtClean="0">
                <a:solidFill>
                  <a:srgbClr val="000000"/>
                </a:solidFill>
              </a:rPr>
            </a:fld>
            <a:endParaRPr dirty="0">
              <a:solidFill>
                <a:srgbClr val="000000"/>
              </a:solidFill>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pPr>
            <a:r>
              <a:rPr lang="en-US" smtClean="0">
                <a:solidFill>
                  <a:srgbClr val="000000"/>
                </a:solidFill>
              </a:rPr>
              <a:t>Zameer Fatima, Assistant Professor ,Dept. of Computer Science &amp; Engineering, MAIT</a:t>
            </a:r>
            <a:endParaRPr dirty="0">
              <a:solidFill>
                <a:srgbClr val="000000"/>
              </a:solidFill>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fontAlgn="base">
              <a:spcBef>
                <a:spcPct val="0"/>
              </a:spcBef>
              <a:spcAft>
                <a:spcPct val="0"/>
              </a:spcAft>
            </a:pPr>
            <a:fld id="{9A0DB2DC-4C9A-4742-B13C-FB6460FD3503}" type="slidenum">
              <a:rPr lang="en-US" dirty="0">
                <a:solidFill>
                  <a:srgbClr val="000000"/>
                </a:solidFill>
              </a:rPr>
            </a:fld>
            <a:endParaRPr lang="en-US" dirty="0">
              <a:solidFill>
                <a:srgbClr val="000000"/>
              </a:solidFill>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pPr>
            <a:fld id="{2F0EA041-7987-423B-A511-88514C15F81D}" type="datetime1">
              <a:rPr lang="en-US" smtClean="0">
                <a:solidFill>
                  <a:srgbClr val="000000"/>
                </a:solidFill>
              </a:rPr>
            </a:fld>
            <a:endParaRPr dirty="0">
              <a:solidFill>
                <a:srgbClr val="000000"/>
              </a:solidFill>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pPr>
            <a:r>
              <a:rPr lang="en-US" smtClean="0">
                <a:solidFill>
                  <a:srgbClr val="000000"/>
                </a:solidFill>
              </a:rPr>
              <a:t>Zameer Fatima, Assistant Professor ,Dept. of Computer Science &amp; Engineering, MAIT</a:t>
            </a:r>
            <a:endParaRPr dirty="0">
              <a:solidFill>
                <a:srgbClr val="000000"/>
              </a:solidFill>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fontAlgn="base">
              <a:spcBef>
                <a:spcPct val="0"/>
              </a:spcBef>
              <a:spcAft>
                <a:spcPct val="0"/>
              </a:spcAft>
            </a:pPr>
            <a:fld id="{9A0DB2DC-4C9A-4742-B13C-FB6460FD3503}" type="slidenum">
              <a:rPr lang="en-US" dirty="0">
                <a:solidFill>
                  <a:srgbClr val="000000"/>
                </a:solidFill>
              </a:rPr>
            </a:fld>
            <a:endParaRPr lang="en-US" dirty="0">
              <a:solidFill>
                <a:srgbClr val="000000"/>
              </a:solidFill>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pPr>
            <a:fld id="{BEB27748-1865-475F-B1C7-200BD1DB16B3}" type="datetime1">
              <a:rPr lang="en-US" smtClean="0">
                <a:solidFill>
                  <a:srgbClr val="000000"/>
                </a:solidFill>
              </a:rPr>
            </a:fld>
            <a:endParaRPr dirty="0">
              <a:solidFill>
                <a:srgbClr val="000000"/>
              </a:solidFill>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pPr>
            <a:r>
              <a:rPr lang="en-US" smtClean="0">
                <a:solidFill>
                  <a:srgbClr val="000000"/>
                </a:solidFill>
              </a:rPr>
              <a:t>Zameer Fatima, Assistant Professor ,Dept. of Computer Science &amp; Engineering, MAIT</a:t>
            </a:r>
            <a:endParaRPr dirty="0">
              <a:solidFill>
                <a:srgbClr val="000000"/>
              </a:solidFill>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fontAlgn="base">
              <a:spcBef>
                <a:spcPct val="0"/>
              </a:spcBef>
              <a:spcAft>
                <a:spcPct val="0"/>
              </a:spcAft>
            </a:pPr>
            <a:fld id="{9A0DB2DC-4C9A-4742-B13C-FB6460FD3503}" type="slidenum">
              <a:rPr lang="en-US" dirty="0">
                <a:solidFill>
                  <a:srgbClr val="000000"/>
                </a:solidFill>
              </a:rPr>
            </a:fld>
            <a:endParaRPr lang="en-US" dirty="0">
              <a:solidFill>
                <a:srgbClr val="000000"/>
              </a:solidFill>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C2006-9D6C-42EF-A217-52D3E121E82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Zameer Fatima, Assistant Professor ,Dept. of Computer Science &amp; Engineering, MAIT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FC86F-520F-474F-81BF-384364D37D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pPr>
            <a:fld id="{A02A4D3B-E4A0-4A45-9D78-E83B2B1A5ED1}" type="datetime1">
              <a:rPr lang="en-US" smtClean="0">
                <a:solidFill>
                  <a:srgbClr val="000000"/>
                </a:solidFill>
              </a:rPr>
            </a:fld>
            <a:endParaRPr dirty="0">
              <a:solidFill>
                <a:srgbClr val="000000"/>
              </a:solidFill>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pPr>
            <a:r>
              <a:rPr lang="en-US" smtClean="0">
                <a:solidFill>
                  <a:srgbClr val="000000"/>
                </a:solidFill>
              </a:rPr>
              <a:t>Zameer Fatima, Assistant Professor ,Dept. of Computer Science &amp; Engineering, MAIT</a:t>
            </a:r>
            <a:endParaRPr dirty="0">
              <a:solidFill>
                <a:srgbClr val="000000"/>
              </a:solidFill>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fontAlgn="base">
              <a:spcBef>
                <a:spcPct val="0"/>
              </a:spcBef>
              <a:spcAft>
                <a:spcPct val="0"/>
              </a:spcAft>
            </a:pPr>
            <a:fld id="{9A0DB2DC-4C9A-4742-B13C-FB6460FD3503}" type="slidenum">
              <a:rPr lang="en-US" dirty="0">
                <a:solidFill>
                  <a:srgbClr val="000000"/>
                </a:solidFill>
              </a:rPr>
            </a:fld>
            <a:endParaRPr lang="en-US" dirty="0">
              <a:solidFill>
                <a:srgbClr val="000000"/>
              </a:solidFill>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fontAlgn="base">
                <a:spcBef>
                  <a:spcPct val="0"/>
                </a:spcBef>
                <a:spcAft>
                  <a:spcPct val="0"/>
                </a:spcAft>
              </a:pPr>
              <a:endParaRPr sz="2400" dirty="0">
                <a:solidFill>
                  <a:srgbClr val="000000"/>
                </a:solidFill>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pPr>
            <a:fld id="{6F8D5F9C-0A09-4940-A294-3EF5D636BD15}" type="datetime1">
              <a:rPr lang="en-US" smtClean="0">
                <a:solidFill>
                  <a:srgbClr val="000000"/>
                </a:solidFill>
              </a:rPr>
            </a:fld>
            <a:endParaRPr dirty="0">
              <a:solidFill>
                <a:srgbClr val="000000"/>
              </a:solidFill>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pPr>
            <a:r>
              <a:rPr lang="en-US" smtClean="0">
                <a:solidFill>
                  <a:srgbClr val="000000"/>
                </a:solidFill>
              </a:rPr>
              <a:t>Zameer Fatima, Assistant Professor ,Dept. of Computer Science &amp; Engineering, MAIT</a:t>
            </a:r>
            <a:endParaRPr dirty="0">
              <a:solidFill>
                <a:srgbClr val="000000"/>
              </a:solidFill>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fontAlgn="base">
              <a:spcBef>
                <a:spcPct val="0"/>
              </a:spcBef>
              <a:spcAft>
                <a:spcPct val="0"/>
              </a:spcAft>
            </a:pPr>
            <a:fld id="{9A0DB2DC-4C9A-4742-B13C-FB6460FD3503}" type="slidenum">
              <a:rPr lang="en-US" dirty="0">
                <a:solidFill>
                  <a:srgbClr val="000000"/>
                </a:solidFill>
              </a:rPr>
            </a:fld>
            <a:endParaRPr lang="en-US" dirty="0">
              <a:solidFill>
                <a:srgbClr val="000000"/>
              </a:solidFill>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lvl="0" eaLnBrk="1" hangingPunct="1">
              <a:buNone/>
            </a:pPr>
            <a:fld id="{EAAB5FBA-0F52-452E-961D-B298FB544D69}" type="datetime1">
              <a:rPr lang="en-US" smtClean="0">
                <a:latin typeface="Arial" panose="020B0604020202020204" pitchFamily="34" charset="0"/>
              </a:rPr>
            </a:fld>
            <a:endParaRPr dirty="0">
              <a:latin typeface="Arial" panose="020B0604020202020204" pitchFamily="34" charset="0"/>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071563" y="304800"/>
            <a:ext cx="7615237" cy="1106488"/>
            <a:chOff x="675" y="192"/>
            <a:chExt cx="4797" cy="697"/>
          </a:xfrm>
        </p:grpSpPr>
        <p:sp>
          <p:nvSpPr>
            <p:cNvPr id="8195"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6"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7"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8"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sp>
          <p:nvSpPr>
            <p:cNvPr id="8199"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lvl="0" algn="ctr" eaLnBrk="1" hangingPunct="1">
                <a:buNone/>
              </a:pPr>
              <a:endParaRPr sz="2400" dirty="0">
                <a:latin typeface="Times New Roman" panose="02020603050405020304" pitchFamily="18" charset="0"/>
              </a:endParaRPr>
            </a:p>
          </p:txBody>
        </p:sp>
      </p:grpSp>
      <p:sp>
        <p:nvSpPr>
          <p:cNvPr id="4099" name="Rectangle 8"/>
          <p:cNvSpPr>
            <a:spLocks noGrp="1"/>
          </p:cNvSpPr>
          <p:nvPr>
            <p:ph type="body" idx="1"/>
          </p:nvPr>
        </p:nvSpPr>
        <p:spPr>
          <a:xfrm>
            <a:off x="457200" y="1600200"/>
            <a:ext cx="8229600" cy="4530725"/>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lvl="0" eaLnBrk="1" hangingPunct="1">
              <a:buNone/>
            </a:pPr>
            <a:fld id="{F883F52C-F161-4719-9307-B66AD58D5E49}" type="datetime1">
              <a:rPr lang="en-US" smtClean="0">
                <a:latin typeface="Arial" panose="020B0604020202020204" pitchFamily="34" charset="0"/>
              </a:rPr>
            </a:fld>
            <a:endParaRPr dirty="0">
              <a:latin typeface="Arial" panose="020B0604020202020204" pitchFamily="34" charset="0"/>
            </a:endParaRPr>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lvl="0" eaLnBrk="1" hangingPunct="1">
              <a:buNone/>
            </a:pPr>
            <a:r>
              <a:rPr lang="en-US" smtClean="0">
                <a:latin typeface="Arial" panose="020B0604020202020204" pitchFamily="34" charset="0"/>
              </a:rPr>
              <a:t>Zameer Fatima, Assistant Professor ,Dept. of Computer Science &amp; Engineering, MAIT</a:t>
            </a:r>
            <a:endParaRPr dirty="0">
              <a:latin typeface="Arial" panose="020B0604020202020204" pitchFamily="34" charset="0"/>
            </a:endParaRPr>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4103" name="Rectangle 12"/>
          <p:cNvSpPr>
            <a:spLocks noGrp="1"/>
          </p:cNvSpPr>
          <p:nvPr>
            <p:ph type="title"/>
          </p:nvPr>
        </p:nvSpPr>
        <p:spPr>
          <a:xfrm>
            <a:off x="457200" y="274638"/>
            <a:ext cx="8229600" cy="1143000"/>
          </a:xfrm>
          <a:prstGeom prst="rect">
            <a:avLst/>
          </a:prstGeom>
          <a:noFill/>
          <a:ln w="9525">
            <a:noFill/>
          </a:ln>
        </p:spPr>
        <p:txBody>
          <a:bodyPr anchor="ctr"/>
          <a:lstStyle/>
          <a:p>
            <a:pPr lvl="0"/>
            <a:r>
              <a:rPr dirty="0"/>
              <a:t>Click to edit Master title style</a:t>
            </a:r>
            <a:endParaRPr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tutorialspoint.com/discrete_mathematics/discrete_mathematics_relations.htm"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tutorialspoint.com/discrete_mathematics/discrete_mathematics_relations.htm"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701545"/>
            <a:ext cx="8382000" cy="690574"/>
          </a:xfrm>
          <a:prstGeom prst="rect">
            <a:avLst/>
          </a:prstGeom>
        </p:spPr>
        <p:txBody>
          <a:bodyPr vert="horz" wrap="square" lIns="0" tIns="13335" rIns="0" bIns="0" rtlCol="0">
            <a:spAutoFit/>
          </a:bodyPr>
          <a:lstStyle/>
          <a:p>
            <a:pPr marL="1905" algn="ctr">
              <a:lnSpc>
                <a:spcPct val="100000"/>
              </a:lnSpc>
              <a:spcBef>
                <a:spcPts val="105"/>
              </a:spcBef>
            </a:pPr>
            <a:r>
              <a:rPr lang="en-US" spc="-5" dirty="0" smtClean="0"/>
              <a:t>Foundation of Computer Science</a:t>
            </a:r>
            <a:endParaRPr dirty="0"/>
          </a:p>
        </p:txBody>
      </p:sp>
      <p:sp>
        <p:nvSpPr>
          <p:cNvPr id="3" name="object 3"/>
          <p:cNvSpPr txBox="1"/>
          <p:nvPr/>
        </p:nvSpPr>
        <p:spPr>
          <a:xfrm>
            <a:off x="1981200" y="2743200"/>
            <a:ext cx="5638800" cy="3720249"/>
          </a:xfrm>
          <a:prstGeom prst="rect">
            <a:avLst/>
          </a:prstGeom>
        </p:spPr>
        <p:txBody>
          <a:bodyPr vert="horz" wrap="square" lIns="0" tIns="118110" rIns="0" bIns="0" rtlCol="0">
            <a:spAutoFit/>
          </a:bodyPr>
          <a:lstStyle/>
          <a:p>
            <a:pPr marL="2540" algn="ctr">
              <a:lnSpc>
                <a:spcPct val="100000"/>
              </a:lnSpc>
              <a:spcBef>
                <a:spcPts val="930"/>
              </a:spcBef>
            </a:pPr>
            <a:endParaRPr lang="en-US" sz="3200" spc="-10" dirty="0" smtClean="0">
              <a:latin typeface="Carlito"/>
              <a:cs typeface="Carlito"/>
            </a:endParaRPr>
          </a:p>
          <a:p>
            <a:pPr marL="2540" algn="ctr">
              <a:lnSpc>
                <a:spcPct val="100000"/>
              </a:lnSpc>
              <a:spcBef>
                <a:spcPts val="930"/>
              </a:spcBef>
            </a:pPr>
            <a:r>
              <a:rPr sz="4400" spc="-10" dirty="0" smtClean="0">
                <a:latin typeface="Carlito"/>
                <a:cs typeface="Carlito"/>
              </a:rPr>
              <a:t>Lecture</a:t>
            </a:r>
            <a:r>
              <a:rPr sz="4400" spc="-40" dirty="0" smtClean="0">
                <a:latin typeface="Carlito"/>
                <a:cs typeface="Carlito"/>
              </a:rPr>
              <a:t> </a:t>
            </a:r>
            <a:r>
              <a:rPr lang="en-US" sz="4400" dirty="0" smtClean="0">
                <a:latin typeface="Carlito"/>
                <a:cs typeface="Carlito"/>
              </a:rPr>
              <a:t>7</a:t>
            </a:r>
            <a:endParaRPr lang="en-US" sz="4400" dirty="0" smtClean="0">
              <a:latin typeface="Carlito"/>
              <a:cs typeface="Carlito"/>
            </a:endParaRPr>
          </a:p>
          <a:p>
            <a:pPr marL="2540" algn="ctr">
              <a:lnSpc>
                <a:spcPct val="100000"/>
              </a:lnSpc>
              <a:spcBef>
                <a:spcPts val="930"/>
              </a:spcBef>
            </a:pPr>
            <a:endParaRPr lang="en-US" sz="3200" dirty="0" smtClean="0">
              <a:latin typeface="Carlito"/>
              <a:cs typeface="Carlito"/>
            </a:endParaRPr>
          </a:p>
          <a:p>
            <a:pPr marL="2540" algn="ctr">
              <a:spcBef>
                <a:spcPts val="930"/>
              </a:spcBef>
            </a:pPr>
            <a:r>
              <a:rPr lang="en-IN" sz="3200" spc="-10" noProof="1">
                <a:latin typeface="Carlito"/>
                <a:cs typeface="Carlito"/>
              </a:rPr>
              <a:t>OVERVIEW OF SETS &amp; SETS OPERATIONS</a:t>
            </a:r>
            <a:endParaRPr lang="en-US" sz="3200" spc="-10" dirty="0">
              <a:latin typeface="Carlito"/>
              <a:cs typeface="Carlito"/>
            </a:endParaRPr>
          </a:p>
          <a:p>
            <a:pPr marL="2540" algn="ctr">
              <a:lnSpc>
                <a:spcPct val="100000"/>
              </a:lnSpc>
              <a:spcBef>
                <a:spcPts val="930"/>
              </a:spcBef>
            </a:pPr>
            <a:endParaRPr sz="3200" dirty="0">
              <a:latin typeface="Carlito"/>
              <a:cs typeface="Carlito"/>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5" name="Footer Placeholder 4"/>
          <p:cNvSpPr>
            <a:spLocks noGrp="1"/>
          </p:cNvSpPr>
          <p:nvPr>
            <p:ph type="ftr" sz="quarter" idx="5"/>
          </p:nvPr>
        </p:nvSpPr>
        <p:spPr>
          <a:xfrm>
            <a:off x="304800" y="6400800"/>
            <a:ext cx="8001000" cy="276860"/>
          </a:xfrm>
        </p:spPr>
        <p:txBody>
          <a:bodyPr/>
          <a:lstStyle/>
          <a:p>
            <a:r>
              <a:rPr lang="en-US" smtClean="0"/>
              <a:t>Neetu Garg  Assistant Professor ,Dept. of Computer Science &amp; Engineering, MAIT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set</a:t>
            </a:r>
            <a:endParaRPr lang="en-US" dirty="0"/>
          </a:p>
        </p:txBody>
      </p:sp>
      <p:sp>
        <p:nvSpPr>
          <p:cNvPr id="3" name="Content Placeholder 2"/>
          <p:cNvSpPr>
            <a:spLocks noGrp="1"/>
          </p:cNvSpPr>
          <p:nvPr>
            <p:ph idx="1"/>
          </p:nvPr>
        </p:nvSpPr>
        <p:spPr>
          <a:xfrm>
            <a:off x="609600" y="1447800"/>
            <a:ext cx="8229600" cy="4530725"/>
          </a:xfrm>
        </p:spPr>
        <p:txBody>
          <a:bodyPr/>
          <a:lstStyle/>
          <a:p>
            <a:pPr marL="0" indent="0" eaLnBrk="1" fontAlgn="auto" hangingPunct="1">
              <a:lnSpc>
                <a:spcPct val="70000"/>
              </a:lnSpc>
              <a:spcBef>
                <a:spcPts val="0"/>
              </a:spcBef>
              <a:spcAft>
                <a:spcPts val="0"/>
              </a:spcAft>
              <a:buClrTx/>
              <a:buNone/>
            </a:pPr>
            <a:r>
              <a:rPr lang="en-IN" altLang="en-US" sz="1800" b="1" dirty="0">
                <a:solidFill>
                  <a:schemeClr val="tx2"/>
                </a:solidFill>
                <a:latin typeface="Calibri" panose="020F0502020204030204"/>
                <a:cs typeface="Arial" panose="020B0604020202020204" pitchFamily="34" charset="0"/>
              </a:rPr>
              <a:t>10. Overlapping </a:t>
            </a:r>
            <a:r>
              <a:rPr lang="en-IN" altLang="en-US" sz="1800" b="1" dirty="0" smtClean="0">
                <a:solidFill>
                  <a:schemeClr val="tx2"/>
                </a:solidFill>
                <a:latin typeface="Calibri" panose="020F0502020204030204"/>
                <a:cs typeface="Arial" panose="020B0604020202020204" pitchFamily="34" charset="0"/>
              </a:rPr>
              <a:t>Set</a:t>
            </a:r>
            <a:endParaRPr lang="en-IN" altLang="en-US" sz="1800" b="1" dirty="0" smtClean="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endParaRPr lang="en-IN" altLang="en-US" sz="1800" b="1"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Two sets that have at least one common element are called overlapping sets.</a:t>
            </a: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In case of overlapping sets −</a:t>
            </a: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smtClean="0">
                <a:solidFill>
                  <a:schemeClr val="tx2"/>
                </a:solidFill>
                <a:latin typeface="Calibri" panose="020F0502020204030204"/>
                <a:cs typeface="Arial" panose="020B0604020202020204" pitchFamily="34" charset="0"/>
              </a:rPr>
              <a:t>n(A</a:t>
            </a:r>
            <a:r>
              <a:rPr lang="en-IN" altLang="en-US" sz="1800" dirty="0">
                <a:solidFill>
                  <a:schemeClr val="tx2"/>
                </a:solidFill>
                <a:latin typeface="Calibri" panose="020F0502020204030204"/>
                <a:cs typeface="Arial" panose="020B0604020202020204" pitchFamily="34" charset="0"/>
              </a:rPr>
              <a:t>∪B)=n(A)+n(B)−n(A∩B)</a:t>
            </a: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n(A∪B)=n(A−B)+n(B−A)+n(A∩B)</a:t>
            </a: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n(A)=n(A−B)+n(A∩B)</a:t>
            </a:r>
            <a:endParaRPr lang="en-IN" altLang="en-US" sz="1800" dirty="0">
              <a:solidFill>
                <a:schemeClr val="tx2"/>
              </a:solidFill>
              <a:latin typeface="Calibri" panose="020F0502020204030204"/>
              <a:cs typeface="Arial" panose="020B0604020202020204" pitchFamily="34" charset="0"/>
            </a:endParaRPr>
          </a:p>
          <a:p>
            <a:pPr marL="0" indent="0" eaLnBrk="1" fontAlgn="auto" hangingPunct="1">
              <a:lnSpc>
                <a:spcPct val="70000"/>
              </a:lnSpc>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n(B)=n(B−A)+n(A∩B)</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smtClean="0">
                <a:solidFill>
                  <a:schemeClr val="tx2"/>
                </a:solidFill>
                <a:latin typeface="Calibri" panose="020F0502020204030204"/>
                <a:cs typeface="Arial" panose="020B0604020202020204" pitchFamily="34" charset="0"/>
              </a:rPr>
              <a:t>Example </a:t>
            </a:r>
            <a:r>
              <a:rPr lang="en-IN" altLang="en-US" sz="1800" dirty="0">
                <a:solidFill>
                  <a:schemeClr val="tx2"/>
                </a:solidFill>
                <a:latin typeface="Calibri" panose="020F0502020204030204"/>
                <a:cs typeface="Arial" panose="020B0604020202020204" pitchFamily="34" charset="0"/>
              </a:rPr>
              <a:t>− Let, A={1,2,6} and B={6,12,42}. There is a common element ‘6’, hence these sets are overlapping sets.</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2000" b="1" dirty="0">
                <a:solidFill>
                  <a:schemeClr val="tx2"/>
                </a:solidFill>
                <a:latin typeface="Calibri" panose="020F0502020204030204"/>
                <a:cs typeface="Arial" panose="020B0604020202020204" pitchFamily="34" charset="0"/>
              </a:rPr>
              <a:t>11. Disjoint Set</a:t>
            </a:r>
            <a:endParaRPr lang="en-IN" altLang="en-US" sz="2000" b="1"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Two sets A and B are called disjoint sets if they do not have even one element in common. Therefore, disjoint sets have the following properties −</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smtClean="0">
                <a:solidFill>
                  <a:schemeClr val="tx2"/>
                </a:solidFill>
                <a:latin typeface="Calibri" panose="020F0502020204030204"/>
                <a:cs typeface="Arial" panose="020B0604020202020204" pitchFamily="34" charset="0"/>
              </a:rPr>
              <a:t>n(A</a:t>
            </a:r>
            <a:r>
              <a:rPr lang="en-IN" altLang="en-US" sz="1800" dirty="0">
                <a:solidFill>
                  <a:schemeClr val="tx2"/>
                </a:solidFill>
                <a:latin typeface="Calibri" panose="020F0502020204030204"/>
                <a:cs typeface="Arial" panose="020B0604020202020204" pitchFamily="34" charset="0"/>
              </a:rPr>
              <a:t>∩B)=∅</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n(A∪B)=n(A)+n(B)</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Example − Let, A={1,2,6} and B={7,9,14}, there is not a single common element, hence these sets are overlapping sets.</a:t>
            </a:r>
            <a:endParaRPr lang="en-IN" altLang="en-US" sz="1800" dirty="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3" name="Slide Number Placeholder 2"/>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
        <p:nvSpPr>
          <p:cNvPr id="13" name="Subtitle 2"/>
          <p:cNvSpPr txBox="1"/>
          <p:nvPr/>
        </p:nvSpPr>
        <p:spPr>
          <a:xfrm>
            <a:off x="334645" y="517525"/>
            <a:ext cx="8809355" cy="5730875"/>
          </a:xfrm>
          <a:prstGeom prst="rect">
            <a:avLst/>
          </a:prstGeom>
          <a:noFill/>
          <a:ln w="9525">
            <a:noFill/>
          </a:ln>
          <a:effectLst>
            <a:outerShdw blurRad="50800" dist="38100" dir="2700000" algn="tl" rotWithShape="0">
              <a:prstClr val="black">
                <a:alpha val="40000"/>
              </a:prstClr>
            </a:outerShdw>
          </a:effectLst>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defRPr/>
            </a:pPr>
            <a:r>
              <a:rPr lang="en-IN" sz="2000" b="1" noProof="1" smtClean="0">
                <a:solidFill>
                  <a:schemeClr val="tx2"/>
                </a:solidFill>
              </a:rPr>
              <a:t>Venn Diagrams</a:t>
            </a:r>
            <a:endParaRPr lang="en-IN" sz="2000" b="1" noProof="1" smtClean="0">
              <a:solidFill>
                <a:schemeClr val="tx2"/>
              </a:solidFill>
            </a:endParaRPr>
          </a:p>
          <a:p>
            <a:pPr algn="just" eaLnBrk="1" hangingPunct="1">
              <a:defRPr/>
            </a:pPr>
            <a:r>
              <a:rPr lang="en-IN" noProof="1" smtClean="0">
                <a:solidFill>
                  <a:schemeClr val="tx2"/>
                </a:solidFill>
              </a:rPr>
              <a:t>Venn diagram, invented in 1880 by John Venn, is a schematic diagram that shows all possible logical relations between different mathematical sets.</a:t>
            </a:r>
            <a:endParaRPr lang="en-IN" noProof="1" smtClean="0">
              <a:solidFill>
                <a:schemeClr val="tx2"/>
              </a:solidFill>
            </a:endParaRPr>
          </a:p>
          <a:p>
            <a:pPr eaLnBrk="1" hangingPunct="1">
              <a:defRPr/>
            </a:pPr>
            <a:endParaRPr lang="en-IN" noProof="1" smtClean="0">
              <a:solidFill>
                <a:schemeClr val="tx2"/>
              </a:solidFill>
            </a:endParaRPr>
          </a:p>
          <a:p>
            <a:pPr eaLnBrk="1" hangingPunct="1">
              <a:defRPr/>
            </a:pPr>
            <a:r>
              <a:rPr lang="en-IN" noProof="1" smtClean="0">
                <a:solidFill>
                  <a:schemeClr val="tx2"/>
                </a:solidFill>
              </a:rPr>
              <a:t>Examples</a:t>
            </a:r>
            <a:endParaRPr lang="en-IN" noProof="1" smtClean="0">
              <a:solidFill>
                <a:schemeClr val="tx2"/>
              </a:solidFill>
            </a:endParaRPr>
          </a:p>
          <a:p>
            <a:pPr eaLnBrk="1" hangingPunct="1">
              <a:defRPr/>
            </a:pPr>
            <a:endParaRPr lang="en-IN" noProof="1" smtClean="0">
              <a:solidFill>
                <a:schemeClr val="tx2"/>
              </a:solidFill>
            </a:endParaRPr>
          </a:p>
          <a:p>
            <a:pPr eaLnBrk="1" hangingPunct="1">
              <a:defRPr/>
            </a:pPr>
            <a:r>
              <a:rPr lang="en-IN" noProof="1" smtClean="0">
                <a:solidFill>
                  <a:schemeClr val="tx2"/>
                </a:solidFill>
              </a:rPr>
              <a:t>Venn Diagram : - </a:t>
            </a:r>
            <a:endParaRPr lang="en-IN" noProof="1">
              <a:solidFill>
                <a:schemeClr val="tx2"/>
              </a:solidFill>
            </a:endParaRPr>
          </a:p>
        </p:txBody>
      </p:sp>
      <p:pic>
        <p:nvPicPr>
          <p:cNvPr id="14" name="Picture 2" descr="Venn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141" y="3216275"/>
            <a:ext cx="42862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Content Placeholder 2"/>
          <p:cNvSpPr>
            <a:spLocks noGrp="1"/>
          </p:cNvSpPr>
          <p:nvPr>
            <p:ph sz="half" idx="1"/>
          </p:nvPr>
        </p:nvSpPr>
        <p:spPr/>
        <p:txBody>
          <a:bodyPr/>
          <a:lstStyle/>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Set Operations include Set Union, Set Intersection, Set Difference, Complement of Set, and Cartesian Product.</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2000" dirty="0">
                <a:solidFill>
                  <a:schemeClr val="tx2"/>
                </a:solidFill>
                <a:latin typeface="Calibri" panose="020F0502020204030204"/>
                <a:cs typeface="Arial" panose="020B0604020202020204" pitchFamily="34" charset="0"/>
              </a:rPr>
              <a:t>(i) </a:t>
            </a:r>
            <a:r>
              <a:rPr lang="en-IN" altLang="en-US" sz="2000" b="1" dirty="0">
                <a:solidFill>
                  <a:schemeClr val="tx2"/>
                </a:solidFill>
                <a:latin typeface="Calibri" panose="020F0502020204030204"/>
                <a:cs typeface="Arial" panose="020B0604020202020204" pitchFamily="34" charset="0"/>
              </a:rPr>
              <a:t>Set Union</a:t>
            </a:r>
            <a:endParaRPr lang="en-IN" altLang="en-US" sz="2000" b="1"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The union of sets A and B (denoted by A∪B) is the set of elements which are in A, in B, or in both A and B. Hence, A∪B={</a:t>
            </a:r>
            <a:r>
              <a:rPr lang="en-IN" altLang="en-US" sz="1800" dirty="0" err="1">
                <a:solidFill>
                  <a:schemeClr val="tx2"/>
                </a:solidFill>
                <a:latin typeface="Calibri" panose="020F0502020204030204"/>
                <a:cs typeface="Arial" panose="020B0604020202020204" pitchFamily="34" charset="0"/>
              </a:rPr>
              <a:t>x|x∈A</a:t>
            </a:r>
            <a:r>
              <a:rPr lang="en-IN" altLang="en-US" sz="1800" dirty="0">
                <a:solidFill>
                  <a:schemeClr val="tx2"/>
                </a:solidFill>
                <a:latin typeface="Calibri" panose="020F0502020204030204"/>
                <a:cs typeface="Arial" panose="020B0604020202020204" pitchFamily="34" charset="0"/>
              </a:rPr>
              <a:t> OR </a:t>
            </a:r>
            <a:r>
              <a:rPr lang="en-IN" altLang="en-US" sz="1800" dirty="0" err="1">
                <a:solidFill>
                  <a:schemeClr val="tx2"/>
                </a:solidFill>
                <a:latin typeface="Calibri" panose="020F0502020204030204"/>
                <a:cs typeface="Arial" panose="020B0604020202020204" pitchFamily="34" charset="0"/>
              </a:rPr>
              <a:t>x∈B</a:t>
            </a:r>
            <a:r>
              <a:rPr lang="en-IN" altLang="en-US" sz="1800" dirty="0">
                <a:solidFill>
                  <a:schemeClr val="tx2"/>
                </a:solidFill>
                <a:latin typeface="Calibri" panose="020F0502020204030204"/>
                <a:cs typeface="Arial" panose="020B0604020202020204" pitchFamily="34" charset="0"/>
              </a:rPr>
              <a:t>}.</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Example − If A={10,11,12,13} and B = {13,14,15}, then A∪B={10,11,12,13,14,15}. (The common element occurs only once)</a:t>
            </a:r>
            <a:endParaRPr lang="en-IN" altLang="en-US" sz="1800" dirty="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7" name="Picture 3"/>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648200" y="3378145"/>
            <a:ext cx="4038600" cy="9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Content Placeholder 2"/>
          <p:cNvSpPr>
            <a:spLocks noGrp="1"/>
          </p:cNvSpPr>
          <p:nvPr>
            <p:ph sz="half" idx="1"/>
          </p:nvPr>
        </p:nvSpPr>
        <p:spPr>
          <a:xfrm>
            <a:off x="422398" y="1447800"/>
            <a:ext cx="5292602" cy="4530725"/>
          </a:xfrm>
        </p:spPr>
        <p:txBody>
          <a:bodyPr/>
          <a:lstStyle/>
          <a:p>
            <a:pPr marL="0" lvl="0" indent="0" eaLnBrk="1" fontAlgn="auto" hangingPunct="1">
              <a:spcBef>
                <a:spcPts val="0"/>
              </a:spcBef>
              <a:spcAft>
                <a:spcPts val="0"/>
              </a:spcAft>
              <a:buClrTx/>
              <a:buNone/>
            </a:pPr>
            <a:r>
              <a:rPr lang="en-IN" altLang="en-US" sz="2000" b="1" dirty="0">
                <a:solidFill>
                  <a:schemeClr val="tx2"/>
                </a:solidFill>
                <a:latin typeface="Calibri" panose="020F0502020204030204"/>
                <a:cs typeface="Arial" panose="020B0604020202020204" pitchFamily="34" charset="0"/>
              </a:rPr>
              <a:t>(ii) Set Intersection</a:t>
            </a:r>
            <a:endParaRPr lang="en-IN" altLang="en-US" sz="2000" b="1" dirty="0">
              <a:solidFill>
                <a:schemeClr val="tx2"/>
              </a:solidFill>
              <a:latin typeface="Calibri" panose="020F0502020204030204"/>
              <a:cs typeface="Arial" panose="020B0604020202020204" pitchFamily="34" charset="0"/>
            </a:endParaRPr>
          </a:p>
          <a:p>
            <a:pPr marL="0" marR="0" lvl="0" indent="0" algn="just" defTabSz="914400" eaLnBrk="1" fontAlgn="auto" latinLnBrk="0" hangingPunct="1">
              <a:lnSpc>
                <a:spcPct val="100000"/>
              </a:lnSpc>
              <a:spcBef>
                <a:spcPts val="0"/>
              </a:spcBef>
              <a:spcAft>
                <a:spcPts val="0"/>
              </a:spcAft>
              <a:buClrTx/>
              <a:buSzTx/>
              <a:buFontTx/>
              <a:buNone/>
              <a:defRPr/>
            </a:pPr>
            <a:r>
              <a:rPr lang="en-IN" altLang="en-US" sz="1800" dirty="0">
                <a:solidFill>
                  <a:schemeClr val="tx2"/>
                </a:solidFill>
                <a:latin typeface="Calibri" panose="020F0502020204030204"/>
                <a:cs typeface="Arial" panose="020B0604020202020204" pitchFamily="34" charset="0"/>
              </a:rPr>
              <a:t>The intersection of sets A and B (denoted by A∩B) is the set of elements which are in both A and B. Hence, A∩B={</a:t>
            </a:r>
            <a:r>
              <a:rPr lang="en-IN" altLang="en-US" sz="1800" dirty="0" err="1">
                <a:solidFill>
                  <a:schemeClr val="tx2"/>
                </a:solidFill>
                <a:latin typeface="Calibri" panose="020F0502020204030204"/>
                <a:cs typeface="Arial" panose="020B0604020202020204" pitchFamily="34" charset="0"/>
              </a:rPr>
              <a:t>x|x∈A</a:t>
            </a:r>
            <a:r>
              <a:rPr lang="en-IN" altLang="en-US" sz="1800" dirty="0">
                <a:solidFill>
                  <a:schemeClr val="tx2"/>
                </a:solidFill>
                <a:latin typeface="Calibri" panose="020F0502020204030204"/>
                <a:cs typeface="Arial" panose="020B0604020202020204" pitchFamily="34" charset="0"/>
              </a:rPr>
              <a:t> AND </a:t>
            </a:r>
            <a:r>
              <a:rPr lang="en-IN" altLang="en-US" sz="1800" dirty="0" err="1">
                <a:solidFill>
                  <a:schemeClr val="tx2"/>
                </a:solidFill>
                <a:latin typeface="Calibri" panose="020F0502020204030204"/>
                <a:cs typeface="Arial" panose="020B0604020202020204" pitchFamily="34" charset="0"/>
              </a:rPr>
              <a:t>x∈B</a:t>
            </a:r>
            <a:r>
              <a:rPr lang="en-IN" altLang="en-US" sz="1800" dirty="0">
                <a:solidFill>
                  <a:schemeClr val="tx2"/>
                </a:solidFill>
                <a:latin typeface="Calibri" panose="020F0502020204030204"/>
                <a:cs typeface="Arial" panose="020B0604020202020204" pitchFamily="34" charset="0"/>
              </a:rPr>
              <a:t>}.</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Example − If A={11,12,13} and B={13,14,15}, then A∩B={13}.</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b="1"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b="1" dirty="0" smtClean="0">
                <a:solidFill>
                  <a:schemeClr val="tx2"/>
                </a:solidFill>
                <a:latin typeface="Calibri" panose="020F0502020204030204"/>
                <a:cs typeface="Arial" panose="020B0604020202020204" pitchFamily="34" charset="0"/>
              </a:rPr>
              <a:t>(iii</a:t>
            </a:r>
            <a:r>
              <a:rPr lang="en-IN" altLang="en-US" sz="1800" b="1" dirty="0">
                <a:solidFill>
                  <a:schemeClr val="tx2"/>
                </a:solidFill>
                <a:latin typeface="Calibri" panose="020F0502020204030204"/>
                <a:cs typeface="Arial" panose="020B0604020202020204" pitchFamily="34" charset="0"/>
              </a:rPr>
              <a:t>) </a:t>
            </a:r>
            <a:r>
              <a:rPr lang="en-IN" altLang="en-US" sz="2000" b="1" dirty="0">
                <a:solidFill>
                  <a:schemeClr val="tx2"/>
                </a:solidFill>
                <a:latin typeface="Calibri" panose="020F0502020204030204"/>
                <a:cs typeface="Arial" panose="020B0604020202020204" pitchFamily="34" charset="0"/>
              </a:rPr>
              <a:t>Set Difference/ Relative Complement</a:t>
            </a:r>
            <a:endParaRPr lang="en-IN" altLang="en-US" sz="1800" b="1"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The set difference of sets A and B (denoted by A–B) is the set of elements which are only in A but not in B. Hence, A−B={</a:t>
            </a:r>
            <a:r>
              <a:rPr lang="en-IN" altLang="en-US" sz="1800" dirty="0" err="1">
                <a:solidFill>
                  <a:schemeClr val="tx2"/>
                </a:solidFill>
                <a:latin typeface="Calibri" panose="020F0502020204030204"/>
                <a:cs typeface="Arial" panose="020B0604020202020204" pitchFamily="34" charset="0"/>
              </a:rPr>
              <a:t>x|x∈A</a:t>
            </a:r>
            <a:r>
              <a:rPr lang="en-IN" altLang="en-US" sz="1800" dirty="0">
                <a:solidFill>
                  <a:schemeClr val="tx2"/>
                </a:solidFill>
                <a:latin typeface="Calibri" panose="020F0502020204030204"/>
                <a:cs typeface="Arial" panose="020B0604020202020204" pitchFamily="34" charset="0"/>
              </a:rPr>
              <a:t> AND </a:t>
            </a:r>
            <a:r>
              <a:rPr lang="en-IN" altLang="en-US" sz="1800" dirty="0" err="1">
                <a:solidFill>
                  <a:schemeClr val="tx2"/>
                </a:solidFill>
                <a:latin typeface="Calibri" panose="020F0502020204030204"/>
                <a:cs typeface="Arial" panose="020B0604020202020204" pitchFamily="34" charset="0"/>
              </a:rPr>
              <a:t>x∉B</a:t>
            </a:r>
            <a:r>
              <a:rPr lang="en-IN" altLang="en-US" sz="1800" dirty="0" smtClean="0">
                <a:solidFill>
                  <a:schemeClr val="tx2"/>
                </a:solidFill>
                <a:latin typeface="Calibri" panose="020F0502020204030204"/>
                <a:cs typeface="Arial" panose="020B0604020202020204" pitchFamily="34" charset="0"/>
              </a:rPr>
              <a:t>}.</a:t>
            </a:r>
            <a:endParaRPr lang="en-IN" altLang="en-US" sz="1800" dirty="0" smtClean="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Example − If A={10,11,12,13} and B={13,14,15}, then (A−B)={10,11,12} and (B−A)={14,15}. Here, we can see (A−B)≠(B−A)</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smtClean="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5" name="Footer Placeholder 4"/>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7" name="Picture 3"/>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477000" y="1600200"/>
            <a:ext cx="24955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856" y="3810000"/>
            <a:ext cx="3055144"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Content Placeholder 2"/>
          <p:cNvSpPr>
            <a:spLocks noGrp="1"/>
          </p:cNvSpPr>
          <p:nvPr>
            <p:ph idx="1"/>
          </p:nvPr>
        </p:nvSpPr>
        <p:spPr/>
        <p:txBody>
          <a:bodyPr/>
          <a:lstStyle/>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2000" dirty="0">
                <a:solidFill>
                  <a:schemeClr val="tx2"/>
                </a:solidFill>
                <a:latin typeface="Calibri" panose="020F0502020204030204"/>
                <a:cs typeface="Arial" panose="020B0604020202020204" pitchFamily="34" charset="0"/>
              </a:rPr>
              <a:t>(iv) </a:t>
            </a:r>
            <a:r>
              <a:rPr lang="en-IN" altLang="en-US" sz="2000" b="1" dirty="0">
                <a:solidFill>
                  <a:schemeClr val="tx2"/>
                </a:solidFill>
                <a:latin typeface="Calibri" panose="020F0502020204030204"/>
                <a:cs typeface="Arial" panose="020B0604020202020204" pitchFamily="34" charset="0"/>
              </a:rPr>
              <a:t>Complement of a Set</a:t>
            </a:r>
            <a:endParaRPr lang="en-IN" altLang="en-US" sz="2000" b="1" dirty="0">
              <a:solidFill>
                <a:schemeClr val="tx2"/>
              </a:solidFill>
              <a:latin typeface="Calibri" panose="020F0502020204030204"/>
              <a:cs typeface="Arial" panose="020B0604020202020204" pitchFamily="34" charset="0"/>
            </a:endParaRPr>
          </a:p>
          <a:p>
            <a:pPr marL="0" marR="0" lvl="0" indent="0" algn="just" defTabSz="914400" eaLnBrk="1" fontAlgn="auto" latinLnBrk="0" hangingPunct="1">
              <a:lnSpc>
                <a:spcPct val="100000"/>
              </a:lnSpc>
              <a:spcBef>
                <a:spcPts val="0"/>
              </a:spcBef>
              <a:spcAft>
                <a:spcPts val="0"/>
              </a:spcAft>
              <a:buClrTx/>
              <a:buSzTx/>
              <a:buFontTx/>
              <a:buNone/>
              <a:defRPr/>
            </a:pPr>
            <a:r>
              <a:rPr lang="en-IN" altLang="en-US" sz="1800" dirty="0">
                <a:solidFill>
                  <a:schemeClr val="tx2"/>
                </a:solidFill>
                <a:latin typeface="Calibri" panose="020F0502020204030204"/>
                <a:cs typeface="Arial" panose="020B0604020202020204" pitchFamily="34" charset="0"/>
              </a:rPr>
              <a:t>The complement of a set A (denoted by A′) is the set of elements which are not in set A. Hence, A′={</a:t>
            </a:r>
            <a:r>
              <a:rPr lang="en-IN" altLang="en-US" sz="1800" dirty="0" err="1">
                <a:solidFill>
                  <a:schemeClr val="tx2"/>
                </a:solidFill>
                <a:latin typeface="Calibri" panose="020F0502020204030204"/>
                <a:cs typeface="Arial" panose="020B0604020202020204" pitchFamily="34" charset="0"/>
              </a:rPr>
              <a:t>x|x∉A</a:t>
            </a:r>
            <a:r>
              <a:rPr lang="en-IN" altLang="en-US" sz="1800" dirty="0">
                <a:solidFill>
                  <a:schemeClr val="tx2"/>
                </a:solidFill>
                <a:latin typeface="Calibri" panose="020F0502020204030204"/>
                <a:cs typeface="Arial" panose="020B0604020202020204" pitchFamily="34" charset="0"/>
              </a:rPr>
              <a:t>}.</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More specifically, A′=(U−A) where U is a universal set which contains all objects.</a:t>
            </a: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r>
              <a:rPr lang="en-IN" altLang="en-US" sz="1800" dirty="0">
                <a:solidFill>
                  <a:schemeClr val="tx2"/>
                </a:solidFill>
                <a:latin typeface="Calibri" panose="020F0502020204030204"/>
                <a:cs typeface="Arial" panose="020B0604020202020204" pitchFamily="34" charset="0"/>
              </a:rPr>
              <a:t>Example − If A={</a:t>
            </a:r>
            <a:r>
              <a:rPr lang="en-IN" altLang="en-US" sz="1800" dirty="0" err="1">
                <a:solidFill>
                  <a:schemeClr val="tx2"/>
                </a:solidFill>
                <a:latin typeface="Calibri" panose="020F0502020204030204"/>
                <a:cs typeface="Arial" panose="020B0604020202020204" pitchFamily="34" charset="0"/>
              </a:rPr>
              <a:t>x|x</a:t>
            </a:r>
            <a:r>
              <a:rPr lang="en-IN" altLang="en-US" sz="1800" dirty="0">
                <a:solidFill>
                  <a:schemeClr val="tx2"/>
                </a:solidFill>
                <a:latin typeface="Calibri" panose="020F0502020204030204"/>
                <a:cs typeface="Arial" panose="020B0604020202020204" pitchFamily="34" charset="0"/>
              </a:rPr>
              <a:t> belongs to set of odd integers} then A′={</a:t>
            </a:r>
            <a:r>
              <a:rPr lang="en-IN" altLang="en-US" sz="1800" dirty="0" err="1">
                <a:solidFill>
                  <a:schemeClr val="tx2"/>
                </a:solidFill>
                <a:latin typeface="Calibri" panose="020F0502020204030204"/>
                <a:cs typeface="Arial" panose="020B0604020202020204" pitchFamily="34" charset="0"/>
              </a:rPr>
              <a:t>y|y</a:t>
            </a:r>
            <a:r>
              <a:rPr lang="en-IN" altLang="en-US" sz="1800" dirty="0">
                <a:solidFill>
                  <a:schemeClr val="tx2"/>
                </a:solidFill>
                <a:latin typeface="Calibri" panose="020F0502020204030204"/>
                <a:cs typeface="Arial" panose="020B0604020202020204" pitchFamily="34" charset="0"/>
              </a:rPr>
              <a:t> does not belong to set of odd integers</a:t>
            </a:r>
            <a:r>
              <a:rPr lang="en-IN" altLang="en-US" sz="1800" dirty="0" smtClean="0">
                <a:solidFill>
                  <a:schemeClr val="tx2"/>
                </a:solidFill>
                <a:latin typeface="Calibri" panose="020F0502020204030204"/>
                <a:cs typeface="Arial" panose="020B0604020202020204" pitchFamily="34" charset="0"/>
              </a:rPr>
              <a:t>}</a:t>
            </a:r>
            <a:endParaRPr lang="en-IN" altLang="en-US" sz="1800" dirty="0" smtClean="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800" dirty="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0788" y="4876800"/>
            <a:ext cx="1657350" cy="126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Content Placeholder 2"/>
          <p:cNvSpPr>
            <a:spLocks noGrp="1"/>
          </p:cNvSpPr>
          <p:nvPr>
            <p:ph idx="1"/>
          </p:nvPr>
        </p:nvSpPr>
        <p:spPr/>
        <p:txBody>
          <a:bodyPr/>
          <a:lstStyle/>
          <a:p>
            <a:pPr marL="0" lvl="0" indent="0" eaLnBrk="1" fontAlgn="auto" hangingPunct="1">
              <a:lnSpc>
                <a:spcPct val="90000"/>
              </a:lnSpc>
              <a:spcBef>
                <a:spcPts val="0"/>
              </a:spcBef>
              <a:spcAft>
                <a:spcPts val="0"/>
              </a:spcAft>
              <a:buClrTx/>
              <a:buNone/>
            </a:pPr>
            <a:r>
              <a:rPr lang="en-IN" altLang="en-US" sz="1700" b="1" dirty="0">
                <a:solidFill>
                  <a:schemeClr val="tx2"/>
                </a:solidFill>
                <a:latin typeface="Calibri" panose="020F0502020204030204"/>
                <a:cs typeface="Arial" panose="020B0604020202020204" pitchFamily="34" charset="0"/>
              </a:rPr>
              <a:t>(v) Cartesian Product / Cross Product</a:t>
            </a:r>
            <a:endParaRPr lang="en-IN" altLang="en-US" sz="1700" b="1" dirty="0">
              <a:solidFill>
                <a:schemeClr val="tx2"/>
              </a:solidFill>
              <a:latin typeface="Calibri" panose="020F0502020204030204"/>
              <a:cs typeface="Arial" panose="020B0604020202020204" pitchFamily="34" charset="0"/>
            </a:endParaRPr>
          </a:p>
          <a:p>
            <a:pPr marL="0" marR="0" lvl="0" indent="0" algn="just" defTabSz="914400" eaLnBrk="1" fontAlgn="auto" latinLnBrk="0" hangingPunct="1">
              <a:lnSpc>
                <a:spcPct val="90000"/>
              </a:lnSpc>
              <a:spcBef>
                <a:spcPts val="0"/>
              </a:spcBef>
              <a:spcAft>
                <a:spcPts val="0"/>
              </a:spcAft>
              <a:buClrTx/>
              <a:buSzTx/>
              <a:buFontTx/>
              <a:buNone/>
              <a:defRPr/>
            </a:pPr>
            <a:r>
              <a:rPr lang="en-IN" altLang="en-US" sz="2400" dirty="0">
                <a:solidFill>
                  <a:schemeClr val="tx2"/>
                </a:solidFill>
                <a:latin typeface="Calibri" panose="020F0502020204030204"/>
                <a:cs typeface="Arial" panose="020B0604020202020204" pitchFamily="34" charset="0"/>
              </a:rPr>
              <a:t>The Cartesian product of n number of sets A1,A2,…An denoted as A1×A2⋯×An can be defined as all possible ordered pairs (x1,x2,…</a:t>
            </a:r>
            <a:r>
              <a:rPr lang="en-IN" altLang="en-US" sz="2400" dirty="0" err="1">
                <a:solidFill>
                  <a:schemeClr val="tx2"/>
                </a:solidFill>
                <a:latin typeface="Calibri" panose="020F0502020204030204"/>
                <a:cs typeface="Arial" panose="020B0604020202020204" pitchFamily="34" charset="0"/>
              </a:rPr>
              <a:t>xn</a:t>
            </a:r>
            <a:r>
              <a:rPr lang="en-IN" altLang="en-US" sz="2400" dirty="0">
                <a:solidFill>
                  <a:schemeClr val="tx2"/>
                </a:solidFill>
                <a:latin typeface="Calibri" panose="020F0502020204030204"/>
                <a:cs typeface="Arial" panose="020B0604020202020204" pitchFamily="34" charset="0"/>
              </a:rPr>
              <a:t>) where x1∈A1, x2∈A2,  …</a:t>
            </a:r>
            <a:r>
              <a:rPr lang="en-IN" altLang="en-US" sz="2400" dirty="0" err="1">
                <a:solidFill>
                  <a:schemeClr val="tx2"/>
                </a:solidFill>
                <a:latin typeface="Calibri" panose="020F0502020204030204"/>
                <a:cs typeface="Arial" panose="020B0604020202020204" pitchFamily="34" charset="0"/>
              </a:rPr>
              <a:t>xn∈An</a:t>
            </a:r>
            <a:endParaRPr lang="en-IN" altLang="en-US" sz="2400" dirty="0">
              <a:solidFill>
                <a:schemeClr val="tx2"/>
              </a:solidFill>
              <a:latin typeface="Calibri" panose="020F0502020204030204"/>
              <a:cs typeface="Arial" panose="020B0604020202020204" pitchFamily="34" charset="0"/>
            </a:endParaRPr>
          </a:p>
          <a:p>
            <a:pPr marL="0" marR="0" lvl="0" indent="0" algn="just" defTabSz="914400" eaLnBrk="1" fontAlgn="auto" latinLnBrk="0" hangingPunct="1">
              <a:lnSpc>
                <a:spcPct val="90000"/>
              </a:lnSpc>
              <a:spcBef>
                <a:spcPts val="0"/>
              </a:spcBef>
              <a:spcAft>
                <a:spcPts val="0"/>
              </a:spcAft>
              <a:buClrTx/>
              <a:buSzTx/>
              <a:buFontTx/>
              <a:buNone/>
              <a:defRPr/>
            </a:pPr>
            <a:r>
              <a:rPr lang="en-IN" altLang="en-US" sz="2400" dirty="0">
                <a:solidFill>
                  <a:schemeClr val="tx2"/>
                </a:solidFill>
                <a:latin typeface="Calibri" panose="020F0502020204030204"/>
                <a:cs typeface="Arial" panose="020B0604020202020204" pitchFamily="34" charset="0"/>
              </a:rPr>
              <a:t>Example − If we take two sets A={</a:t>
            </a:r>
            <a:r>
              <a:rPr lang="en-IN" altLang="en-US" sz="2400" dirty="0" err="1">
                <a:solidFill>
                  <a:schemeClr val="tx2"/>
                </a:solidFill>
                <a:latin typeface="Calibri" panose="020F0502020204030204"/>
                <a:cs typeface="Arial" panose="020B0604020202020204" pitchFamily="34" charset="0"/>
              </a:rPr>
              <a:t>a,b</a:t>
            </a:r>
            <a:r>
              <a:rPr lang="en-IN" altLang="en-US" sz="2400" dirty="0">
                <a:solidFill>
                  <a:schemeClr val="tx2"/>
                </a:solidFill>
                <a:latin typeface="Calibri" panose="020F0502020204030204"/>
                <a:cs typeface="Arial" panose="020B0604020202020204" pitchFamily="34" charset="0"/>
              </a:rPr>
              <a:t>} and B={1,2},</a:t>
            </a:r>
            <a:endParaRPr lang="en-IN" altLang="en-US" sz="24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24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2400" dirty="0">
                <a:solidFill>
                  <a:schemeClr val="tx2"/>
                </a:solidFill>
                <a:latin typeface="Calibri" panose="020F0502020204030204"/>
                <a:cs typeface="Arial" panose="020B0604020202020204" pitchFamily="34" charset="0"/>
              </a:rPr>
              <a:t>The Cartesian product of A and B is written as − A×B={(a,1),(a,2),(b,1),(b,2)}</a:t>
            </a:r>
            <a:endParaRPr lang="en-IN" altLang="en-US" sz="24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2400" dirty="0">
                <a:solidFill>
                  <a:schemeClr val="tx2"/>
                </a:solidFill>
                <a:latin typeface="Calibri" panose="020F0502020204030204"/>
                <a:cs typeface="Arial" panose="020B0604020202020204" pitchFamily="34" charset="0"/>
              </a:rPr>
              <a:t>The Cartesian product of B and A is written as − B×A={(1,a),(1,b),(2,a),(2,b</a:t>
            </a:r>
            <a:r>
              <a:rPr lang="en-IN" altLang="en-US" sz="2400" dirty="0" smtClean="0">
                <a:solidFill>
                  <a:schemeClr val="tx2"/>
                </a:solidFill>
                <a:latin typeface="Calibri" panose="020F0502020204030204"/>
                <a:cs typeface="Arial" panose="020B0604020202020204" pitchFamily="34" charset="0"/>
              </a:rPr>
              <a:t>)}</a:t>
            </a:r>
            <a:endParaRPr lang="en-IN" altLang="en-US" sz="2400" dirty="0" smtClean="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24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US" sz="2800" dirty="0"/>
              <a:t>What is the Cartesian product of </a:t>
            </a:r>
            <a:r>
              <a:rPr lang="en-US" sz="2800" i="1" dirty="0"/>
              <a:t>A </a:t>
            </a:r>
            <a:r>
              <a:rPr lang="en-US" sz="2800" dirty="0"/>
              <a:t>= {1</a:t>
            </a:r>
            <a:r>
              <a:rPr lang="en-US" sz="2800" i="1" dirty="0"/>
              <a:t>, </a:t>
            </a:r>
            <a:r>
              <a:rPr lang="en-US" sz="2800" dirty="0"/>
              <a:t>2} and </a:t>
            </a:r>
            <a:r>
              <a:rPr lang="en-US" sz="2800" i="1" dirty="0"/>
              <a:t>B </a:t>
            </a:r>
            <a:r>
              <a:rPr lang="en-US" sz="2800" dirty="0"/>
              <a:t>= {</a:t>
            </a:r>
            <a:r>
              <a:rPr lang="en-US" sz="2800" i="1" dirty="0"/>
              <a:t>a, b, c</a:t>
            </a:r>
            <a:r>
              <a:rPr lang="en-US" sz="2800" dirty="0"/>
              <a:t>}?</a:t>
            </a:r>
            <a:endParaRPr lang="en-IN" altLang="en-US" sz="24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dirty="0"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altLang="en-US" sz="4000" b="1" dirty="0">
                <a:latin typeface="Calibri" panose="020F0502020204030204"/>
                <a:cs typeface="Arial" panose="020B0604020202020204" pitchFamily="34" charset="0"/>
              </a:rPr>
              <a:t>Power Set</a:t>
            </a:r>
            <a:br>
              <a:rPr lang="en-IN" altLang="en-US" sz="4000" b="1" dirty="0">
                <a:latin typeface="Calibri" panose="020F0502020204030204"/>
                <a:cs typeface="Arial" panose="020B0604020202020204" pitchFamily="34" charset="0"/>
              </a:rPr>
            </a:br>
            <a:endParaRPr lang="en-US" dirty="0"/>
          </a:p>
        </p:txBody>
      </p:sp>
      <p:sp>
        <p:nvSpPr>
          <p:cNvPr id="3" name="Content Placeholder 2"/>
          <p:cNvSpPr>
            <a:spLocks noGrp="1"/>
          </p:cNvSpPr>
          <p:nvPr>
            <p:ph idx="1"/>
          </p:nvPr>
        </p:nvSpPr>
        <p:spPr>
          <a:xfrm>
            <a:off x="533400" y="1752600"/>
            <a:ext cx="8229600" cy="4530725"/>
          </a:xfrm>
        </p:spPr>
        <p:txBody>
          <a:bodyPr/>
          <a:lstStyle/>
          <a:p>
            <a:pPr marL="0" lvl="0" indent="0" algn="just" eaLnBrk="1" fontAlgn="auto" hangingPunct="1">
              <a:lnSpc>
                <a:spcPct val="90000"/>
              </a:lnSpc>
              <a:spcBef>
                <a:spcPts val="0"/>
              </a:spcBef>
              <a:spcAft>
                <a:spcPts val="0"/>
              </a:spcAft>
              <a:buClrTx/>
              <a:buNone/>
              <a:defRPr/>
            </a:pPr>
            <a:r>
              <a:rPr lang="en-IN" altLang="en-US" sz="1500" dirty="0">
                <a:solidFill>
                  <a:schemeClr val="tx2"/>
                </a:solidFill>
                <a:latin typeface="Calibri" panose="020F0502020204030204"/>
                <a:cs typeface="Arial" panose="020B0604020202020204" pitchFamily="34" charset="0"/>
              </a:rPr>
              <a:t>Power set of a set S is the set of all subsets of S including the empty set. The cardinality of a power set of a set S of cardinality n is 2 raise to the power n. Power set is denoted as P(S).</a:t>
            </a:r>
            <a:endParaRPr lang="en-IN" altLang="en-US" sz="1500" dirty="0">
              <a:solidFill>
                <a:schemeClr val="tx2"/>
              </a:solidFill>
              <a:latin typeface="Calibri" panose="020F0502020204030204"/>
              <a:cs typeface="Arial" panose="020B0604020202020204" pitchFamily="34" charset="0"/>
            </a:endParaRPr>
          </a:p>
          <a:p>
            <a:pPr marL="0" lvl="0" indent="0" algn="just" eaLnBrk="1" fontAlgn="auto" hangingPunct="1">
              <a:lnSpc>
                <a:spcPct val="90000"/>
              </a:lnSpc>
              <a:spcBef>
                <a:spcPts val="0"/>
              </a:spcBef>
              <a:spcAft>
                <a:spcPts val="0"/>
              </a:spcAft>
              <a:buClrTx/>
              <a:buNone/>
              <a:defRPr/>
            </a:pP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Example −</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For a set S={</a:t>
            </a:r>
            <a:r>
              <a:rPr lang="en-IN" altLang="en-US" sz="1500" dirty="0" err="1">
                <a:solidFill>
                  <a:schemeClr val="tx2"/>
                </a:solidFill>
                <a:latin typeface="Calibri" panose="020F0502020204030204"/>
                <a:cs typeface="Arial" panose="020B0604020202020204" pitchFamily="34" charset="0"/>
              </a:rPr>
              <a:t>a,b,c,d</a:t>
            </a:r>
            <a:r>
              <a:rPr lang="en-IN" altLang="en-US" sz="1500" dirty="0">
                <a:solidFill>
                  <a:schemeClr val="tx2"/>
                </a:solidFill>
                <a:latin typeface="Calibri" panose="020F0502020204030204"/>
                <a:cs typeface="Arial" panose="020B0604020202020204" pitchFamily="34" charset="0"/>
              </a:rPr>
              <a:t>} let us calculate the subsets −</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Subsets with 0 elements − {∅} (the empty set)</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Subsets with 1 element − {a},{b},{c},{d}</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Subsets with 2 elements − {</a:t>
            </a:r>
            <a:r>
              <a:rPr lang="en-IN" altLang="en-US" sz="1500" dirty="0" err="1">
                <a:solidFill>
                  <a:schemeClr val="tx2"/>
                </a:solidFill>
                <a:latin typeface="Calibri" panose="020F0502020204030204"/>
                <a:cs typeface="Arial" panose="020B0604020202020204" pitchFamily="34" charset="0"/>
              </a:rPr>
              <a:t>a,b</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a,c</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a,d</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b,c</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b,d</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c,d</a:t>
            </a:r>
            <a:r>
              <a:rPr lang="en-IN" altLang="en-US" sz="1500" dirty="0">
                <a:solidFill>
                  <a:schemeClr val="tx2"/>
                </a:solidFill>
                <a:latin typeface="Calibri" panose="020F0502020204030204"/>
                <a:cs typeface="Arial" panose="020B0604020202020204" pitchFamily="34" charset="0"/>
              </a:rPr>
              <a:t>}</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Subsets with 3 elements − {</a:t>
            </a:r>
            <a:r>
              <a:rPr lang="en-IN" altLang="en-US" sz="1500" dirty="0" err="1">
                <a:solidFill>
                  <a:schemeClr val="tx2"/>
                </a:solidFill>
                <a:latin typeface="Calibri" panose="020F0502020204030204"/>
                <a:cs typeface="Arial" panose="020B0604020202020204" pitchFamily="34" charset="0"/>
              </a:rPr>
              <a:t>a,b,c</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a,b,d</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a,c,d</a:t>
            </a:r>
            <a:r>
              <a:rPr lang="en-IN" altLang="en-US" sz="1500" dirty="0">
                <a:solidFill>
                  <a:schemeClr val="tx2"/>
                </a:solidFill>
                <a:latin typeface="Calibri" panose="020F0502020204030204"/>
                <a:cs typeface="Arial" panose="020B0604020202020204" pitchFamily="34" charset="0"/>
              </a:rPr>
              <a:t>},{</a:t>
            </a:r>
            <a:r>
              <a:rPr lang="en-IN" altLang="en-US" sz="1500" dirty="0" err="1">
                <a:solidFill>
                  <a:schemeClr val="tx2"/>
                </a:solidFill>
                <a:latin typeface="Calibri" panose="020F0502020204030204"/>
                <a:cs typeface="Arial" panose="020B0604020202020204" pitchFamily="34" charset="0"/>
              </a:rPr>
              <a:t>b,c,d</a:t>
            </a:r>
            <a:r>
              <a:rPr lang="en-IN" altLang="en-US" sz="1500" dirty="0">
                <a:solidFill>
                  <a:schemeClr val="tx2"/>
                </a:solidFill>
                <a:latin typeface="Calibri" panose="020F0502020204030204"/>
                <a:cs typeface="Arial" panose="020B0604020202020204" pitchFamily="34" charset="0"/>
              </a:rPr>
              <a:t>}</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90000"/>
              </a:lnSpc>
              <a:spcBef>
                <a:spcPts val="0"/>
              </a:spcBef>
              <a:spcAft>
                <a:spcPts val="0"/>
              </a:spcAft>
              <a:buClrTx/>
              <a:buNone/>
            </a:pPr>
            <a:r>
              <a:rPr lang="en-IN" altLang="en-US" sz="1500" dirty="0">
                <a:solidFill>
                  <a:schemeClr val="tx2"/>
                </a:solidFill>
                <a:latin typeface="Calibri" panose="020F0502020204030204"/>
                <a:cs typeface="Arial" panose="020B0604020202020204" pitchFamily="34" charset="0"/>
              </a:rPr>
              <a:t>Subsets with 4 elements − {</a:t>
            </a:r>
            <a:r>
              <a:rPr lang="en-IN" altLang="en-US" sz="1500" dirty="0" err="1">
                <a:solidFill>
                  <a:schemeClr val="tx2"/>
                </a:solidFill>
                <a:latin typeface="Calibri" panose="020F0502020204030204"/>
                <a:cs typeface="Arial" panose="020B0604020202020204" pitchFamily="34" charset="0"/>
              </a:rPr>
              <a:t>a,b,c,d</a:t>
            </a:r>
            <a:r>
              <a:rPr lang="en-IN" altLang="en-US" sz="1500" dirty="0">
                <a:solidFill>
                  <a:schemeClr val="tx2"/>
                </a:solidFill>
                <a:latin typeface="Calibri" panose="020F0502020204030204"/>
                <a:cs typeface="Arial" panose="020B0604020202020204" pitchFamily="34" charset="0"/>
              </a:rPr>
              <a:t>}</a:t>
            </a:r>
            <a:endParaRPr lang="en-IN" altLang="en-US" sz="15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b="1" dirty="0" smtClean="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smtClean="0">
                <a:solidFill>
                  <a:schemeClr val="tx2"/>
                </a:solidFill>
                <a:latin typeface="Calibri" panose="020F0502020204030204"/>
                <a:cs typeface="Arial" panose="020B0604020202020204" pitchFamily="34" charset="0"/>
              </a:rPr>
              <a:t>Hence</a:t>
            </a:r>
            <a:r>
              <a:rPr lang="en-IN" altLang="en-US" sz="1700" dirty="0">
                <a:solidFill>
                  <a:schemeClr val="tx2"/>
                </a:solidFill>
                <a:latin typeface="Calibri" panose="020F0502020204030204"/>
                <a:cs typeface="Arial" panose="020B0604020202020204" pitchFamily="34" charset="0"/>
              </a:rPr>
              <a:t>, P(S</a:t>
            </a:r>
            <a:r>
              <a:rPr lang="en-IN" altLang="en-US" sz="1700" dirty="0" smtClean="0">
                <a:solidFill>
                  <a:schemeClr val="tx2"/>
                </a:solidFill>
                <a:latin typeface="Calibri" panose="020F0502020204030204"/>
                <a:cs typeface="Arial" panose="020B0604020202020204" pitchFamily="34" charset="0"/>
              </a:rPr>
              <a:t>)={{</a:t>
            </a:r>
            <a:r>
              <a:rPr lang="en-IN" altLang="en-US" sz="1700" dirty="0">
                <a:solidFill>
                  <a:schemeClr val="tx2"/>
                </a:solidFill>
                <a:latin typeface="Calibri" panose="020F0502020204030204"/>
                <a:cs typeface="Arial" panose="020B0604020202020204" pitchFamily="34" charset="0"/>
              </a:rPr>
              <a:t>∅},{a},{b},{c},{d},{</a:t>
            </a:r>
            <a:r>
              <a:rPr lang="en-IN" altLang="en-US" sz="1700" dirty="0" err="1">
                <a:solidFill>
                  <a:schemeClr val="tx2"/>
                </a:solidFill>
                <a:latin typeface="Calibri" panose="020F0502020204030204"/>
                <a:cs typeface="Arial" panose="020B0604020202020204" pitchFamily="34" charset="0"/>
              </a:rPr>
              <a:t>a,b</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a,c</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b,c</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b,d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c,d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a,b,c</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a,b,d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a,c,d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b,c,d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a,b,c,d</a:t>
            </a:r>
            <a:r>
              <a:rPr lang="en-IN" altLang="en-US" sz="1700" dirty="0">
                <a:solidFill>
                  <a:schemeClr val="tx2"/>
                </a:solidFill>
                <a:latin typeface="Calibri" panose="020F0502020204030204"/>
                <a:cs typeface="Arial" panose="020B0604020202020204" pitchFamily="34" charset="0"/>
              </a:rPr>
              <a:t>}}</a:t>
            </a:r>
            <a:endParaRPr lang="en-IN" altLang="en-US" sz="1700" dirty="0">
              <a:solidFill>
                <a:schemeClr val="tx2"/>
              </a:solidFill>
              <a:latin typeface="Calibri" panose="020F0502020204030204"/>
              <a:cs typeface="Arial" panose="020B0604020202020204" pitchFamily="34" charset="0"/>
            </a:endParaRPr>
          </a:p>
          <a:p>
            <a:pPr marL="0" marR="0" lvl="0" indent="0" algn="just" defTabSz="914400" eaLnBrk="1" fontAlgn="auto" latinLnBrk="0" hangingPunct="1">
              <a:lnSpc>
                <a:spcPct val="80000"/>
              </a:lnSpc>
              <a:spcBef>
                <a:spcPts val="0"/>
              </a:spcBef>
              <a:spcAft>
                <a:spcPts val="0"/>
              </a:spcAft>
              <a:buClrTx/>
              <a:buSzTx/>
              <a:buFontTx/>
              <a:buNone/>
              <a:defRPr/>
            </a:pPr>
            <a:r>
              <a:rPr lang="en-IN" altLang="en-US" sz="1700" dirty="0">
                <a:solidFill>
                  <a:schemeClr val="tx2"/>
                </a:solidFill>
                <a:latin typeface="Calibri" panose="020F0502020204030204"/>
                <a:cs typeface="Arial" panose="020B0604020202020204" pitchFamily="34" charset="0"/>
              </a:rPr>
              <a:t>|P(S)|=2 to the power 4=16</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Note − The power set of an empty set is also an empty set.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|P({∅})|=2 to the power 0=1 Cartesian Product / Cross Product</a:t>
            </a:r>
            <a:endParaRPr lang="en-IN" altLang="en-US" sz="1700" dirty="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latin typeface="Calibri" panose="020F0502020204030204"/>
                <a:cs typeface="Arial" panose="020B0604020202020204" pitchFamily="34" charset="0"/>
              </a:rPr>
              <a:t>Power Set</a:t>
            </a:r>
            <a:endParaRPr lang="en-US" dirty="0"/>
          </a:p>
        </p:txBody>
      </p:sp>
      <p:sp>
        <p:nvSpPr>
          <p:cNvPr id="3" name="Content Placeholder 2"/>
          <p:cNvSpPr>
            <a:spLocks noGrp="1"/>
          </p:cNvSpPr>
          <p:nvPr>
            <p:ph idx="1"/>
          </p:nvPr>
        </p:nvSpPr>
        <p:spPr/>
        <p:txBody>
          <a:bodyPr/>
          <a:lstStyle/>
          <a:p>
            <a:r>
              <a:rPr lang="en-US" dirty="0"/>
              <a:t>What is the power set of the empty </a:t>
            </a:r>
            <a:r>
              <a:rPr lang="en-US" dirty="0" smtClean="0"/>
              <a:t>set? </a:t>
            </a:r>
            <a:endParaRPr lang="en-US" dirty="0" smtClean="0"/>
          </a:p>
          <a:p>
            <a:r>
              <a:rPr lang="en-US" dirty="0" smtClean="0"/>
              <a:t>What </a:t>
            </a:r>
            <a:r>
              <a:rPr lang="en-US" dirty="0"/>
              <a:t>is the power set of the set {∅</a:t>
            </a:r>
            <a:r>
              <a:rPr lang="en-US" dirty="0" smtClean="0"/>
              <a:t>}?</a:t>
            </a:r>
            <a:endParaRPr lang="en-US" dirty="0" smtClean="0"/>
          </a:p>
          <a:p>
            <a:r>
              <a:rPr lang="en-US" dirty="0"/>
              <a:t>What is the power set of the set {0</a:t>
            </a:r>
            <a:r>
              <a:rPr lang="en-US" i="1" dirty="0"/>
              <a:t>, </a:t>
            </a:r>
            <a:r>
              <a:rPr lang="en-US" dirty="0"/>
              <a:t>1</a:t>
            </a:r>
            <a:r>
              <a:rPr lang="en-US" i="1" dirty="0"/>
              <a:t>, </a:t>
            </a:r>
            <a:r>
              <a:rPr lang="en-US" dirty="0"/>
              <a:t>2}?</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altLang="en-US" sz="4000" b="1" dirty="0">
                <a:latin typeface="Calibri" panose="020F0502020204030204"/>
                <a:cs typeface="Arial" panose="020B0604020202020204" pitchFamily="34" charset="0"/>
              </a:rPr>
              <a:t>Partitioning of a Set</a:t>
            </a:r>
            <a:br>
              <a:rPr lang="en-IN" altLang="en-US" sz="4000" b="1" dirty="0">
                <a:latin typeface="Calibri" panose="020F0502020204030204"/>
                <a:cs typeface="Arial" panose="020B0604020202020204" pitchFamily="34" charset="0"/>
              </a:rPr>
            </a:br>
            <a:endParaRPr lang="en-US" b="1" dirty="0"/>
          </a:p>
        </p:txBody>
      </p:sp>
      <p:sp>
        <p:nvSpPr>
          <p:cNvPr id="3" name="Content Placeholder 2"/>
          <p:cNvSpPr>
            <a:spLocks noGrp="1"/>
          </p:cNvSpPr>
          <p:nvPr>
            <p:ph idx="1"/>
          </p:nvPr>
        </p:nvSpPr>
        <p:spPr/>
        <p:txBody>
          <a:bodyPr/>
          <a:lstStyle/>
          <a:p>
            <a:pPr marL="0" lvl="0" indent="0" eaLnBrk="1" fontAlgn="auto" hangingPunct="1">
              <a:lnSpc>
                <a:spcPct val="80000"/>
              </a:lnSpc>
              <a:spcBef>
                <a:spcPts val="0"/>
              </a:spcBef>
              <a:spcAft>
                <a:spcPts val="0"/>
              </a:spcAft>
              <a:buClrTx/>
              <a:buNone/>
            </a:pPr>
            <a:endParaRPr lang="en-IN" altLang="en-US" sz="20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Partition of a set, say S, is a collection of n disjoint subsets, say P1,P2,…</a:t>
            </a:r>
            <a:r>
              <a:rPr lang="en-IN" altLang="en-US" sz="1700" dirty="0" err="1">
                <a:solidFill>
                  <a:schemeClr val="tx2"/>
                </a:solidFill>
                <a:latin typeface="Calibri" panose="020F0502020204030204"/>
                <a:cs typeface="Arial" panose="020B0604020202020204" pitchFamily="34" charset="0"/>
              </a:rPr>
              <a:t>Pn</a:t>
            </a:r>
            <a:r>
              <a:rPr lang="en-IN" altLang="en-US" sz="1700" dirty="0">
                <a:solidFill>
                  <a:schemeClr val="tx2"/>
                </a:solidFill>
                <a:latin typeface="Calibri" panose="020F0502020204030204"/>
                <a:cs typeface="Arial" panose="020B0604020202020204" pitchFamily="34" charset="0"/>
              </a:rPr>
              <a:t> that satisfies the following three conditions −</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Pi does not contain the empty set.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[Pi≠{∅} for all 0&lt;</a:t>
            </a:r>
            <a:r>
              <a:rPr lang="en-IN" altLang="en-US" sz="1700" dirty="0" err="1">
                <a:solidFill>
                  <a:schemeClr val="tx2"/>
                </a:solidFill>
                <a:latin typeface="Calibri" panose="020F0502020204030204"/>
                <a:cs typeface="Arial" panose="020B0604020202020204" pitchFamily="34" charset="0"/>
              </a:rPr>
              <a:t>i≤n</a:t>
            </a:r>
            <a:r>
              <a:rPr lang="en-IN" altLang="en-US" sz="1700" dirty="0">
                <a:solidFill>
                  <a:schemeClr val="tx2"/>
                </a:solidFill>
                <a:latin typeface="Calibri" panose="020F0502020204030204"/>
                <a:cs typeface="Arial" panose="020B0604020202020204" pitchFamily="34" charset="0"/>
              </a:rPr>
              <a: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The union of the subsets must equal the entire original set.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[P1 ∪ P2 ∪⋯∪ </a:t>
            </a:r>
            <a:r>
              <a:rPr lang="en-IN" altLang="en-US" sz="1700" dirty="0" err="1">
                <a:solidFill>
                  <a:schemeClr val="tx2"/>
                </a:solidFill>
                <a:latin typeface="Calibri" panose="020F0502020204030204"/>
                <a:cs typeface="Arial" panose="020B0604020202020204" pitchFamily="34" charset="0"/>
              </a:rPr>
              <a:t>Pn</a:t>
            </a:r>
            <a:r>
              <a:rPr lang="en-IN" altLang="en-US" sz="1700" dirty="0">
                <a:solidFill>
                  <a:schemeClr val="tx2"/>
                </a:solidFill>
                <a:latin typeface="Calibri" panose="020F0502020204030204"/>
                <a:cs typeface="Arial" panose="020B0604020202020204" pitchFamily="34" charset="0"/>
              </a:rPr>
              <a:t>=S]</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The intersection of any two distinct sets is empty.</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Pa∩Pb</a:t>
            </a:r>
            <a:r>
              <a:rPr lang="en-IN" altLang="en-US" sz="1700" dirty="0">
                <a:solidFill>
                  <a:schemeClr val="tx2"/>
                </a:solidFill>
                <a:latin typeface="Calibri" panose="020F0502020204030204"/>
                <a:cs typeface="Arial" panose="020B0604020202020204" pitchFamily="34" charset="0"/>
              </a:rPr>
              <a:t>={∅}, for </a:t>
            </a:r>
            <a:r>
              <a:rPr lang="en-IN" altLang="en-US" sz="1700" dirty="0" err="1">
                <a:solidFill>
                  <a:schemeClr val="tx2"/>
                </a:solidFill>
                <a:latin typeface="Calibri" panose="020F0502020204030204"/>
                <a:cs typeface="Arial" panose="020B0604020202020204" pitchFamily="34" charset="0"/>
              </a:rPr>
              <a:t>a≠b</a:t>
            </a:r>
            <a:r>
              <a:rPr lang="en-IN" altLang="en-US" sz="1700" dirty="0">
                <a:solidFill>
                  <a:schemeClr val="tx2"/>
                </a:solidFill>
                <a:latin typeface="Calibri" panose="020F0502020204030204"/>
                <a:cs typeface="Arial" panose="020B0604020202020204" pitchFamily="34" charset="0"/>
              </a:rPr>
              <a:t> where n≥a,b≥0]</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Example</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Let S={</a:t>
            </a:r>
            <a:r>
              <a:rPr lang="en-IN" altLang="en-US" sz="1700" dirty="0" err="1">
                <a:solidFill>
                  <a:schemeClr val="tx2"/>
                </a:solidFill>
                <a:latin typeface="Calibri" panose="020F0502020204030204"/>
                <a:cs typeface="Arial" panose="020B0604020202020204" pitchFamily="34" charset="0"/>
              </a:rPr>
              <a:t>a,b,c,d,e,f,g,h</a:t>
            </a:r>
            <a:r>
              <a:rPr lang="en-IN" altLang="en-US" sz="1700" dirty="0">
                <a:solidFill>
                  <a:schemeClr val="tx2"/>
                </a:solidFill>
                <a:latin typeface="Calibri" panose="020F0502020204030204"/>
                <a:cs typeface="Arial" panose="020B0604020202020204" pitchFamily="34" charset="0"/>
              </a:rPr>
              <a: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One probable partitioning is {a},{</a:t>
            </a:r>
            <a:r>
              <a:rPr lang="en-IN" altLang="en-US" sz="1700" dirty="0" err="1">
                <a:solidFill>
                  <a:schemeClr val="tx2"/>
                </a:solidFill>
                <a:latin typeface="Calibri" panose="020F0502020204030204"/>
                <a:cs typeface="Arial" panose="020B0604020202020204" pitchFamily="34" charset="0"/>
              </a:rPr>
              <a:t>b,c,d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e,f,g,h</a:t>
            </a:r>
            <a:r>
              <a:rPr lang="en-IN" altLang="en-US" sz="1700" dirty="0">
                <a:solidFill>
                  <a:schemeClr val="tx2"/>
                </a:solidFill>
                <a:latin typeface="Calibri" panose="020F0502020204030204"/>
                <a:cs typeface="Arial" panose="020B0604020202020204" pitchFamily="34" charset="0"/>
              </a:rPr>
              <a:t>}</a:t>
            </a:r>
            <a:endParaRPr lang="en-IN" altLang="en-US" sz="1700" dirty="0">
              <a:solidFill>
                <a:schemeClr val="tx2"/>
              </a:solidFill>
              <a:latin typeface="Calibri" panose="020F0502020204030204"/>
              <a:cs typeface="Arial" panose="020B0604020202020204" pitchFamily="34" charset="0"/>
            </a:endParaRPr>
          </a:p>
          <a:p>
            <a:pPr marL="0" lvl="0" indent="0" eaLnBrk="1" fontAlgn="auto" hangingPunct="1">
              <a:lnSpc>
                <a:spcPct val="80000"/>
              </a:lnSpc>
              <a:spcBef>
                <a:spcPts val="0"/>
              </a:spcBef>
              <a:spcAft>
                <a:spcPts val="0"/>
              </a:spcAft>
              <a:buClrTx/>
              <a:buNone/>
            </a:pPr>
            <a:r>
              <a:rPr lang="en-IN" altLang="en-US" sz="1700" dirty="0">
                <a:solidFill>
                  <a:schemeClr val="tx2"/>
                </a:solidFill>
                <a:latin typeface="Calibri" panose="020F0502020204030204"/>
                <a:cs typeface="Arial" panose="020B0604020202020204" pitchFamily="34" charset="0"/>
              </a:rPr>
              <a:t>Another probable partitioning is {</a:t>
            </a:r>
            <a:r>
              <a:rPr lang="en-IN" altLang="en-US" sz="1700" dirty="0" err="1">
                <a:solidFill>
                  <a:schemeClr val="tx2"/>
                </a:solidFill>
                <a:latin typeface="Calibri" panose="020F0502020204030204"/>
                <a:cs typeface="Arial" panose="020B0604020202020204" pitchFamily="34" charset="0"/>
              </a:rPr>
              <a:t>a,b</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c,d</a:t>
            </a:r>
            <a:r>
              <a:rPr lang="en-IN" altLang="en-US" sz="1700" dirty="0">
                <a:solidFill>
                  <a:schemeClr val="tx2"/>
                </a:solidFill>
                <a:latin typeface="Calibri" panose="020F0502020204030204"/>
                <a:cs typeface="Arial" panose="020B0604020202020204" pitchFamily="34" charset="0"/>
              </a:rPr>
              <a:t>},{</a:t>
            </a:r>
            <a:r>
              <a:rPr lang="en-IN" altLang="en-US" sz="1700" dirty="0" err="1">
                <a:solidFill>
                  <a:schemeClr val="tx2"/>
                </a:solidFill>
                <a:latin typeface="Calibri" panose="020F0502020204030204"/>
                <a:cs typeface="Arial" panose="020B0604020202020204" pitchFamily="34" charset="0"/>
              </a:rPr>
              <a:t>e,f,g,h</a:t>
            </a:r>
            <a:r>
              <a:rPr lang="en-IN" altLang="en-US" sz="1700" dirty="0">
                <a:solidFill>
                  <a:schemeClr val="tx2"/>
                </a:solidFill>
                <a:latin typeface="Calibri" panose="020F0502020204030204"/>
                <a:cs typeface="Arial" panose="020B0604020202020204" pitchFamily="34" charset="0"/>
              </a:rPr>
              <a:t>}</a:t>
            </a:r>
            <a:endParaRPr lang="en-IN" altLang="en-US" sz="1700" dirty="0">
              <a:solidFill>
                <a:schemeClr val="tx2"/>
              </a:solidFill>
              <a:latin typeface="Calibri" panose="020F0502020204030204"/>
              <a:cs typeface="Arial" panose="020B0604020202020204" pitchFamily="34" charset="0"/>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Set Identities</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81000" y="926465"/>
            <a:ext cx="8229600" cy="550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Set</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a:rPr>
              <a:t>A </a:t>
            </a:r>
            <a:r>
              <a:rPr lang="en-US" i="1" dirty="0">
                <a:latin typeface="Times New Roman" panose="02020603050405020304"/>
              </a:rPr>
              <a:t>set </a:t>
            </a:r>
            <a:r>
              <a:rPr lang="en-US" dirty="0">
                <a:latin typeface="Times New Roman" panose="02020603050405020304"/>
              </a:rPr>
              <a:t>is an unordered collection of objects, called </a:t>
            </a:r>
            <a:r>
              <a:rPr lang="en-US" i="1" dirty="0">
                <a:latin typeface="Times New Roman" panose="02020603050405020304"/>
              </a:rPr>
              <a:t>elements </a:t>
            </a:r>
            <a:r>
              <a:rPr lang="en-US" dirty="0">
                <a:latin typeface="Times New Roman" panose="02020603050405020304"/>
              </a:rPr>
              <a:t>or </a:t>
            </a:r>
            <a:r>
              <a:rPr lang="en-US" i="1" dirty="0">
                <a:latin typeface="Times New Roman" panose="02020603050405020304"/>
              </a:rPr>
              <a:t>members </a:t>
            </a:r>
            <a:r>
              <a:rPr lang="en-US" dirty="0">
                <a:latin typeface="Times New Roman" panose="02020603050405020304"/>
              </a:rPr>
              <a:t>of the set. A set is</a:t>
            </a:r>
            <a:endParaRPr lang="en-US" dirty="0">
              <a:latin typeface="Times New Roman" panose="02020603050405020304"/>
            </a:endParaRPr>
          </a:p>
          <a:p>
            <a:pPr marL="0" indent="0">
              <a:buNone/>
            </a:pPr>
            <a:r>
              <a:rPr lang="en-US" dirty="0">
                <a:latin typeface="Times New Roman" panose="02020603050405020304"/>
              </a:rPr>
              <a:t>said to </a:t>
            </a:r>
            <a:r>
              <a:rPr lang="en-US" i="1" dirty="0">
                <a:latin typeface="Times New Roman" panose="02020603050405020304"/>
              </a:rPr>
              <a:t>contain </a:t>
            </a:r>
            <a:r>
              <a:rPr lang="en-US" dirty="0">
                <a:latin typeface="Times New Roman" panose="02020603050405020304"/>
              </a:rPr>
              <a:t>its elements</a:t>
            </a:r>
            <a:r>
              <a:rPr lang="en-US" dirty="0" smtClean="0">
                <a:latin typeface="Times New Roman" panose="02020603050405020304"/>
              </a:rPr>
              <a:t>.</a:t>
            </a:r>
            <a:endParaRPr lang="en-US" dirty="0" smtClean="0">
              <a:latin typeface="Times New Roman" panose="02020603050405020304"/>
            </a:endParaRPr>
          </a:p>
          <a:p>
            <a:pPr marL="0" indent="0">
              <a:buNone/>
            </a:pPr>
            <a:r>
              <a:rPr lang="en-US" dirty="0" smtClean="0">
                <a:latin typeface="Times New Roman" panose="02020603050405020304"/>
              </a:rPr>
              <a:t>We </a:t>
            </a:r>
            <a:r>
              <a:rPr lang="en-US" dirty="0">
                <a:latin typeface="Times New Roman" panose="02020603050405020304"/>
              </a:rPr>
              <a:t>write </a:t>
            </a:r>
            <a:r>
              <a:rPr lang="en-US" i="1" dirty="0">
                <a:latin typeface="MTMI"/>
              </a:rPr>
              <a:t>a </a:t>
            </a:r>
            <a:r>
              <a:rPr lang="en-US" dirty="0">
                <a:latin typeface="MTSYN"/>
              </a:rPr>
              <a:t>∈ </a:t>
            </a:r>
            <a:r>
              <a:rPr lang="en-US" i="1" dirty="0">
                <a:latin typeface="MTMI"/>
              </a:rPr>
              <a:t>A </a:t>
            </a:r>
            <a:r>
              <a:rPr lang="en-US" dirty="0">
                <a:latin typeface="Times New Roman" panose="02020603050405020304"/>
              </a:rPr>
              <a:t>to denote that </a:t>
            </a:r>
            <a:r>
              <a:rPr lang="en-US" i="1" dirty="0">
                <a:latin typeface="MTMI"/>
              </a:rPr>
              <a:t>a </a:t>
            </a:r>
            <a:r>
              <a:rPr lang="en-US" dirty="0">
                <a:latin typeface="Times New Roman" panose="02020603050405020304"/>
              </a:rPr>
              <a:t>is an element of the set </a:t>
            </a:r>
            <a:r>
              <a:rPr lang="en-US" i="1" dirty="0">
                <a:latin typeface="MTMI"/>
              </a:rPr>
              <a:t>A</a:t>
            </a:r>
            <a:r>
              <a:rPr lang="en-US" dirty="0">
                <a:latin typeface="Times New Roman" panose="02020603050405020304"/>
              </a:rPr>
              <a:t>. </a:t>
            </a:r>
            <a:r>
              <a:rPr lang="en-US" dirty="0" smtClean="0">
                <a:latin typeface="Times New Roman" panose="02020603050405020304"/>
              </a:rPr>
              <a:t>The </a:t>
            </a:r>
            <a:endParaRPr lang="en-US" dirty="0" smtClean="0">
              <a:latin typeface="Times New Roman" panose="02020603050405020304"/>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3" name="Slide Number Placeholder 2"/>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483994"/>
            <a:ext cx="4531179"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43842"/>
            <a:ext cx="828246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2362200"/>
            <a:ext cx="8369404" cy="18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duality</a:t>
            </a:r>
            <a:endParaRPr lang="en-US" dirty="0"/>
          </a:p>
        </p:txBody>
      </p:sp>
      <p:sp>
        <p:nvSpPr>
          <p:cNvPr id="3" name="Content Placeholder 2"/>
          <p:cNvSpPr>
            <a:spLocks noGrp="1"/>
          </p:cNvSpPr>
          <p:nvPr>
            <p:ph idx="1"/>
          </p:nvPr>
        </p:nvSpPr>
        <p:spPr/>
        <p:txBody>
          <a:bodyPr/>
          <a:lstStyle/>
          <a:p>
            <a:r>
              <a:rPr lang="en-US" dirty="0" smtClean="0"/>
              <a:t>If E is an equation of set algebra then dual E* is obtained by replacing </a:t>
            </a:r>
            <a:endParaRPr lang="en-US" dirty="0" smtClean="0"/>
          </a:p>
          <a:p>
            <a:r>
              <a:rPr lang="en-US" dirty="0" smtClean="0"/>
              <a:t>U by </a:t>
            </a:r>
            <a:endParaRPr lang="en-US" dirty="0" smtClean="0"/>
          </a:p>
          <a:p>
            <a:pPr marL="0" indent="0">
              <a:buNone/>
            </a:pPr>
            <a:r>
              <a:rPr lang="en-US" dirty="0" smtClean="0"/>
              <a:t>          by U</a:t>
            </a:r>
            <a:endParaRPr lang="en-US" dirty="0" smtClean="0"/>
          </a:p>
          <a:p>
            <a:pPr marL="0" indent="0">
              <a:buNone/>
            </a:pPr>
            <a:r>
              <a:rPr lang="en-IN" altLang="en-US" dirty="0" smtClean="0">
                <a:solidFill>
                  <a:schemeClr val="tx2"/>
                </a:solidFill>
                <a:latin typeface="Calibri" panose="020F0502020204030204"/>
                <a:cs typeface="Arial" panose="020B0604020202020204" pitchFamily="34" charset="0"/>
              </a:rPr>
              <a:t>     ∪ by ∩</a:t>
            </a:r>
            <a:endParaRPr lang="en-IN" altLang="en-US" dirty="0" smtClean="0">
              <a:solidFill>
                <a:schemeClr val="tx2"/>
              </a:solidFill>
              <a:latin typeface="Calibri" panose="020F0502020204030204"/>
              <a:cs typeface="Arial" panose="020B0604020202020204" pitchFamily="34" charset="0"/>
            </a:endParaRPr>
          </a:p>
          <a:p>
            <a:pPr marL="0" indent="0">
              <a:buNone/>
            </a:pPr>
            <a:r>
              <a:rPr lang="en-IN" dirty="0" smtClean="0">
                <a:solidFill>
                  <a:schemeClr val="tx2"/>
                </a:solidFill>
                <a:latin typeface="Calibri" panose="020F0502020204030204"/>
                <a:cs typeface="Arial" panose="020B0604020202020204" pitchFamily="34" charset="0"/>
              </a:rPr>
              <a:t>     </a:t>
            </a:r>
            <a:r>
              <a:rPr lang="en-IN" altLang="en-US" dirty="0" smtClean="0">
                <a:solidFill>
                  <a:schemeClr val="tx2"/>
                </a:solidFill>
                <a:latin typeface="Calibri" panose="020F0502020204030204"/>
                <a:cs typeface="Arial" panose="020B0604020202020204" pitchFamily="34" charset="0"/>
              </a:rPr>
              <a:t>∩</a:t>
            </a:r>
            <a:r>
              <a:rPr lang="en-US" altLang="en-US" dirty="0"/>
              <a:t> </a:t>
            </a:r>
            <a:r>
              <a:rPr lang="en-US" altLang="en-US" dirty="0" smtClean="0"/>
              <a:t>by </a:t>
            </a:r>
            <a:r>
              <a:rPr lang="en-IN" altLang="en-US" dirty="0" smtClean="0">
                <a:solidFill>
                  <a:schemeClr val="tx2"/>
                </a:solidFill>
                <a:latin typeface="Calibri" panose="020F0502020204030204"/>
                <a:cs typeface="Arial" panose="020B0604020202020204" pitchFamily="34" charset="0"/>
              </a:rPr>
              <a:t>∪</a:t>
            </a:r>
            <a:endParaRPr lang="en-IN" altLang="en-US" dirty="0" smtClean="0">
              <a:solidFill>
                <a:schemeClr val="tx2"/>
              </a:solidFill>
              <a:latin typeface="Calibri" panose="020F0502020204030204"/>
              <a:cs typeface="Arial" panose="020B0604020202020204" pitchFamily="34" charset="0"/>
            </a:endParaRPr>
          </a:p>
          <a:p>
            <a:pPr marL="0" indent="0">
              <a:buNone/>
            </a:pPr>
            <a:r>
              <a:rPr lang="en-IN" dirty="0" smtClean="0">
                <a:solidFill>
                  <a:schemeClr val="tx2"/>
                </a:solidFill>
                <a:latin typeface="Calibri" panose="020F0502020204030204"/>
                <a:cs typeface="Arial" panose="020B0604020202020204" pitchFamily="34" charset="0"/>
              </a:rPr>
              <a:t>Example:</a:t>
            </a:r>
            <a:r>
              <a:rPr lang="en-US" dirty="0"/>
              <a:t> </a:t>
            </a:r>
            <a:r>
              <a:rPr lang="en-US" dirty="0" smtClean="0"/>
              <a:t>(U </a:t>
            </a:r>
            <a:r>
              <a:rPr lang="en-IN" altLang="en-US" dirty="0" smtClean="0">
                <a:solidFill>
                  <a:schemeClr val="tx2"/>
                </a:solidFill>
                <a:latin typeface="Calibri" panose="020F0502020204030204"/>
                <a:cs typeface="Arial" panose="020B0604020202020204" pitchFamily="34" charset="0"/>
              </a:rPr>
              <a:t>∩ A)</a:t>
            </a:r>
            <a:r>
              <a:rPr lang="en-IN" altLang="en-US" dirty="0">
                <a:solidFill>
                  <a:schemeClr val="tx2"/>
                </a:solidFill>
                <a:latin typeface="Calibri" panose="020F0502020204030204"/>
                <a:cs typeface="Arial" panose="020B0604020202020204" pitchFamily="34" charset="0"/>
              </a:rPr>
              <a:t> </a:t>
            </a:r>
            <a:r>
              <a:rPr lang="en-IN" altLang="en-US" dirty="0" smtClean="0">
                <a:solidFill>
                  <a:schemeClr val="tx2"/>
                </a:solidFill>
                <a:latin typeface="Calibri" panose="020F0502020204030204"/>
                <a:cs typeface="Arial" panose="020B0604020202020204" pitchFamily="34" charset="0"/>
              </a:rPr>
              <a:t>∪(      ∩ </a:t>
            </a:r>
            <a:r>
              <a:rPr lang="en-IN" altLang="en-US" smtClean="0">
                <a:solidFill>
                  <a:schemeClr val="tx2"/>
                </a:solidFill>
                <a:latin typeface="Calibri" panose="020F0502020204030204"/>
                <a:cs typeface="Arial" panose="020B0604020202020204" pitchFamily="34" charset="0"/>
              </a:rPr>
              <a:t>A</a:t>
            </a:r>
            <a:r>
              <a:rPr lang="en-IN" altLang="en-US" baseline="30000" smtClean="0">
                <a:solidFill>
                  <a:schemeClr val="tx2"/>
                </a:solidFill>
                <a:latin typeface="Calibri" panose="020F0502020204030204"/>
                <a:cs typeface="Arial" panose="020B0604020202020204" pitchFamily="34" charset="0"/>
              </a:rPr>
              <a:t>c </a:t>
            </a:r>
            <a:r>
              <a:rPr lang="en-IN" altLang="en-US">
                <a:solidFill>
                  <a:schemeClr val="tx2"/>
                </a:solidFill>
                <a:latin typeface="Calibri" panose="020F0502020204030204"/>
                <a:cs typeface="Arial" panose="020B0604020202020204" pitchFamily="34" charset="0"/>
              </a:rPr>
              <a:t>)</a:t>
            </a:r>
            <a:r>
              <a:rPr lang="en-IN" altLang="en-US" smtClean="0">
                <a:solidFill>
                  <a:schemeClr val="tx2"/>
                </a:solidFill>
                <a:latin typeface="Calibri" panose="020F0502020204030204"/>
                <a:cs typeface="Arial" panose="020B0604020202020204" pitchFamily="34" charset="0"/>
              </a:rPr>
              <a:t>   </a:t>
            </a:r>
            <a:endParaRPr lang="en-IN" dirty="0" smtClean="0">
              <a:solidFill>
                <a:schemeClr val="tx2"/>
              </a:solidFill>
              <a:latin typeface="Calibri" panose="020F0502020204030204"/>
              <a:cs typeface="Arial" panose="020B0604020202020204" pitchFamily="34" charset="0"/>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905000" y="2743200"/>
            <a:ext cx="342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990600" y="3429000"/>
            <a:ext cx="342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076700" y="5156440"/>
            <a:ext cx="342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en-IN" altLang="en-US" sz="1600" dirty="0" smtClean="0">
                <a:solidFill>
                  <a:schemeClr val="tx2"/>
                </a:solidFill>
                <a:latin typeface="Calibri" panose="020F0502020204030204"/>
                <a:cs typeface="Arial" panose="020B0604020202020204" pitchFamily="34" charset="0"/>
                <a:hlinkClick r:id="rId1"/>
              </a:rPr>
              <a:t>1</a:t>
            </a:r>
            <a:r>
              <a:rPr lang="en-IN" altLang="en-US" sz="1600" dirty="0">
                <a:solidFill>
                  <a:schemeClr val="tx2"/>
                </a:solidFill>
                <a:latin typeface="Calibri" panose="020F0502020204030204"/>
                <a:cs typeface="Arial" panose="020B0604020202020204" pitchFamily="34" charset="0"/>
                <a:hlinkClick r:id="rId1"/>
              </a:rPr>
              <a:t>. Use Venn diagrams in different situations to find the following sets.</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(a) A ∪ B</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(b) A ∩ B</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(c) A'</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(d) B - A</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(e) (A ∩ B)'</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schemeClr val="tx2"/>
                </a:solidFill>
                <a:latin typeface="Calibri" panose="020F0502020204030204"/>
                <a:cs typeface="Arial" panose="020B0604020202020204" pitchFamily="34" charset="0"/>
                <a:hlinkClick r:id=""/>
              </a:rPr>
              <a:t>(f) (A ∪ B)'</a:t>
            </a:r>
            <a:endParaRPr lang="en-IN" altLang="en-US" sz="1600" dirty="0">
              <a:solidFill>
                <a:schemeClr val="tx2"/>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chemeClr val="tx2"/>
              </a:solidFill>
              <a:latin typeface="Calibri" panose="020F0502020204030204"/>
              <a:cs typeface="Arial" panose="020B0604020202020204" pitchFamily="34" charset="0"/>
              <a:hlinkClick r:id=""/>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altLang="en-US" sz="4000" b="1" dirty="0">
                <a:latin typeface="Calibri" panose="020F0502020204030204"/>
                <a:cs typeface="Arial" panose="020B0604020202020204" pitchFamily="34" charset="0"/>
              </a:rPr>
              <a:t>QUESTIONS </a:t>
            </a:r>
            <a:br>
              <a:rPr lang="en-IN" altLang="en-US" sz="4000" b="1" dirty="0">
                <a:latin typeface="Calibri" panose="020F0502020204030204"/>
                <a:cs typeface="Arial" panose="020B0604020202020204" pitchFamily="34" charset="0"/>
              </a:rPr>
            </a:br>
            <a:endParaRPr lang="en-US" dirty="0"/>
          </a:p>
        </p:txBody>
      </p:sp>
      <p:sp>
        <p:nvSpPr>
          <p:cNvPr id="3" name="Content Placeholder 2"/>
          <p:cNvSpPr>
            <a:spLocks noGrp="1"/>
          </p:cNvSpPr>
          <p:nvPr>
            <p:ph idx="1"/>
          </p:nvPr>
        </p:nvSpPr>
        <p:spPr/>
        <p:txBody>
          <a:bodyPr/>
          <a:lstStyle/>
          <a:p>
            <a:pPr marL="0" lvl="0" indent="0" eaLnBrk="1" fontAlgn="auto" hangingPunct="1">
              <a:spcBef>
                <a:spcPts val="0"/>
              </a:spcBef>
              <a:spcAft>
                <a:spcPts val="0"/>
              </a:spcAft>
              <a:buClrTx/>
              <a:buNone/>
            </a:pPr>
            <a:r>
              <a:rPr lang="en-IN" altLang="en-US" sz="1600" dirty="0" smtClean="0">
                <a:solidFill>
                  <a:prstClr val="white"/>
                </a:solidFill>
                <a:latin typeface="Calibri" panose="020F0502020204030204"/>
                <a:cs typeface="Arial" panose="020B0604020202020204" pitchFamily="34" charset="0"/>
                <a:hlinkClick r:id="rId1"/>
              </a:rPr>
              <a:t>2</a:t>
            </a:r>
            <a:r>
              <a:rPr lang="en-IN" altLang="en-US" sz="1600" dirty="0">
                <a:solidFill>
                  <a:prstClr val="white"/>
                </a:solidFill>
                <a:latin typeface="Calibri" panose="020F0502020204030204"/>
                <a:cs typeface="Arial" panose="020B0604020202020204" pitchFamily="34" charset="0"/>
                <a:hlinkClick r:id="rId1"/>
              </a:rPr>
              <a:t>. Let A = {a, b, d, e}, B = {b, c, e, f} and C = {d, e, f, g}</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prstClr val="white"/>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prstClr val="white"/>
                </a:solidFill>
                <a:latin typeface="Calibri" panose="020F0502020204030204"/>
                <a:cs typeface="Arial" panose="020B0604020202020204" pitchFamily="34" charset="0"/>
                <a:hlinkClick r:id=""/>
              </a:rPr>
              <a:t>(i) Verify A ∩ (B ∪ C) = (A ∩ B) ∪ (A ∩ C)</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prstClr val="white"/>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prstClr val="white"/>
                </a:solidFill>
                <a:latin typeface="Calibri" panose="020F0502020204030204"/>
                <a:cs typeface="Arial" panose="020B0604020202020204" pitchFamily="34" charset="0"/>
                <a:hlinkClick r:id=""/>
              </a:rPr>
              <a:t>(ii) Verify A ∪ (B ∩ C) = (A ∪ B) ∩ (A ∪ C)</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prstClr val="white"/>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prstClr val="white"/>
                </a:solidFill>
                <a:latin typeface="Calibri" panose="020F0502020204030204"/>
                <a:cs typeface="Arial" panose="020B0604020202020204" pitchFamily="34" charset="0"/>
                <a:hlinkClick r:id=""/>
              </a:rPr>
              <a:t>3. In a group of 60 people, 27 like cold drinks and 42 like hot drinks and each person likes at least one of the two drinks. How many like both coffee and tea? </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prstClr val="white"/>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prstClr val="white"/>
                </a:solidFill>
                <a:latin typeface="Calibri" panose="020F0502020204030204"/>
                <a:cs typeface="Arial" panose="020B0604020202020204" pitchFamily="34" charset="0"/>
                <a:hlinkClick r:id=""/>
              </a:rPr>
              <a:t>4. There are 35 students in art class and 57 students in dance class. Find the number of students who are either in art class or in dance class.</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prstClr val="white"/>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r>
              <a:rPr lang="en-IN" altLang="en-US" sz="1600" dirty="0">
                <a:solidFill>
                  <a:prstClr val="white"/>
                </a:solidFill>
                <a:latin typeface="Calibri" panose="020F0502020204030204"/>
                <a:cs typeface="Arial" panose="020B0604020202020204" pitchFamily="34" charset="0"/>
                <a:hlinkClick r:id=""/>
              </a:rPr>
              <a:t>5. In a competition, a school awarded medals in different categories. 36 medals in dance, 12 medals in dramatics and 18 medals in music. If these medals went to a total of 45 persons and only 4 persons got medals in all the three categories, how many received medals in exactly two of these categories? </a:t>
            </a:r>
            <a:endParaRPr lang="en-IN" altLang="en-US" sz="1600" dirty="0">
              <a:solidFill>
                <a:prstClr val="white"/>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rgbClr val="758A53"/>
              </a:solidFill>
              <a:latin typeface="Calibri" panose="020F0502020204030204"/>
              <a:cs typeface="Arial" panose="020B0604020202020204" pitchFamily="34" charset="0"/>
              <a:hlinkClick r:id="rId1"/>
            </a:endParaRPr>
          </a:p>
          <a:p>
            <a:pPr marL="0" lvl="0" indent="0" eaLnBrk="1" fontAlgn="auto" hangingPunct="1">
              <a:spcBef>
                <a:spcPts val="0"/>
              </a:spcBef>
              <a:spcAft>
                <a:spcPts val="0"/>
              </a:spcAft>
              <a:buClrTx/>
              <a:buNone/>
            </a:pPr>
            <a:r>
              <a:rPr lang="en-IN" altLang="en-US" sz="1600" dirty="0">
                <a:solidFill>
                  <a:sysClr val="windowText" lastClr="000000"/>
                </a:solidFill>
                <a:latin typeface="Calibri" panose="020F0502020204030204"/>
                <a:cs typeface="Arial" panose="020B0604020202020204" pitchFamily="34" charset="0"/>
                <a:hlinkClick r:id="rId1"/>
              </a:rPr>
              <a:t>                               </a:t>
            </a:r>
            <a:endParaRPr lang="en-IN" altLang="en-US" sz="1600" dirty="0">
              <a:solidFill>
                <a:sysClr val="windowText" lastClr="000000"/>
              </a:solidFill>
              <a:latin typeface="Calibri" panose="020F0502020204030204"/>
              <a:cs typeface="Arial" panose="020B0604020202020204" pitchFamily="34" charset="0"/>
            </a:endParaRPr>
          </a:p>
          <a:p>
            <a:pPr marL="0" lvl="0" indent="0" eaLnBrk="1" fontAlgn="auto" hangingPunct="1">
              <a:spcBef>
                <a:spcPts val="0"/>
              </a:spcBef>
              <a:spcAft>
                <a:spcPts val="0"/>
              </a:spcAft>
              <a:buClrTx/>
              <a:buNone/>
            </a:pPr>
            <a:endParaRPr lang="en-IN" altLang="en-US" sz="1600" dirty="0">
              <a:solidFill>
                <a:srgbClr val="758A53"/>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rgbClr val="758A53"/>
              </a:solidFill>
              <a:latin typeface="Calibri" panose="020F0502020204030204"/>
              <a:cs typeface="Arial" panose="020B0604020202020204" pitchFamily="34" charset="0"/>
              <a:hlinkClick r:id=""/>
            </a:endParaRPr>
          </a:p>
          <a:p>
            <a:pPr marL="0" lvl="0" indent="0" eaLnBrk="1" fontAlgn="auto" hangingPunct="1">
              <a:spcBef>
                <a:spcPts val="0"/>
              </a:spcBef>
              <a:spcAft>
                <a:spcPts val="0"/>
              </a:spcAft>
              <a:buClrTx/>
              <a:buNone/>
            </a:pPr>
            <a:endParaRPr lang="en-IN" altLang="en-US" sz="1600" dirty="0">
              <a:solidFill>
                <a:srgbClr val="758A53"/>
              </a:solidFill>
              <a:latin typeface="Calibri" panose="020F0502020204030204"/>
              <a:cs typeface="Arial" panose="020B0604020202020204" pitchFamily="34" charset="0"/>
              <a:hlinkClick r:id=""/>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33150" y="2362200"/>
            <a:ext cx="8806537" cy="103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2057400" y="2819400"/>
            <a:ext cx="5111750" cy="690574"/>
          </a:xfrm>
          <a:prstGeom prst="rect">
            <a:avLst/>
          </a:prstGeom>
        </p:spPr>
        <p:txBody>
          <a:bodyPr vert="horz" wrap="square" lIns="0" tIns="13335" rIns="0" bIns="0" rtlCol="0">
            <a:spAutoFit/>
          </a:bodyPr>
          <a:lstStyle/>
          <a:p>
            <a:pPr marL="12700" algn="ctr">
              <a:lnSpc>
                <a:spcPct val="100000"/>
              </a:lnSpc>
              <a:spcBef>
                <a:spcPts val="105"/>
              </a:spcBef>
            </a:pPr>
            <a:r>
              <a:rPr lang="en-US" spc="-5" dirty="0" smtClean="0"/>
              <a:t>Thank You</a:t>
            </a:r>
            <a:endParaRPr spc="-5" dirty="0"/>
          </a:p>
        </p:txBody>
      </p:sp>
      <p:sp>
        <p:nvSpPr>
          <p:cNvPr id="9" name="Footer Placeholder 8"/>
          <p:cNvSpPr>
            <a:spLocks noGrp="1"/>
          </p:cNvSpPr>
          <p:nvPr>
            <p:ph type="ftr" sz="quarter" idx="5"/>
          </p:nvPr>
        </p:nvSpPr>
        <p:spPr>
          <a:xfrm>
            <a:off x="304800" y="6400800"/>
            <a:ext cx="8001000" cy="276860"/>
          </a:xfrm>
        </p:spPr>
        <p:txBody>
          <a:bodyPr/>
          <a:lstStyle/>
          <a:p>
            <a:r>
              <a:rPr lang="en-US" smtClean="0"/>
              <a:t>Neetu Garg, Assistant Professor ,Dept. of Computer Science &amp; Engineering, MAIT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noProof="1">
                <a:solidFill>
                  <a:schemeClr val="tx1"/>
                </a:solidFill>
              </a:rPr>
              <a:t>OVERVIEW OF SET</a:t>
            </a:r>
            <a:endParaRPr lang="en-US" dirty="0"/>
          </a:p>
        </p:txBody>
      </p:sp>
      <p:sp>
        <p:nvSpPr>
          <p:cNvPr id="3" name="Content Placeholder 2"/>
          <p:cNvSpPr>
            <a:spLocks noGrp="1"/>
          </p:cNvSpPr>
          <p:nvPr>
            <p:ph idx="1"/>
          </p:nvPr>
        </p:nvSpPr>
        <p:spPr>
          <a:xfrm>
            <a:off x="457200" y="1295400"/>
            <a:ext cx="8229600" cy="4530725"/>
          </a:xfrm>
        </p:spPr>
        <p:txBody>
          <a:bodyPr/>
          <a:lstStyle/>
          <a:p>
            <a:pPr eaLnBrk="1" hangingPunct="1">
              <a:buFontTx/>
              <a:buAutoNum type="arabicPeriod"/>
            </a:pPr>
            <a:r>
              <a:rPr lang="en-IN" altLang="en-US" sz="2000" dirty="0" smtClean="0">
                <a:solidFill>
                  <a:schemeClr val="tx2"/>
                </a:solidFill>
                <a:cs typeface="Arial" panose="020B0604020202020204" pitchFamily="34" charset="0"/>
              </a:rPr>
              <a:t>Sets </a:t>
            </a:r>
            <a:r>
              <a:rPr lang="en-IN" altLang="en-US" sz="2000" dirty="0">
                <a:solidFill>
                  <a:schemeClr val="tx2"/>
                </a:solidFill>
                <a:cs typeface="Arial" panose="020B0604020202020204" pitchFamily="34" charset="0"/>
              </a:rPr>
              <a:t>are equal if and only if they have the same elements</a:t>
            </a:r>
            <a:endParaRPr lang="en-IN" altLang="en-US" sz="2000" dirty="0">
              <a:solidFill>
                <a:schemeClr val="tx2"/>
              </a:solidFill>
              <a:cs typeface="Arial" panose="020B0604020202020204" pitchFamily="34" charset="0"/>
            </a:endParaRPr>
          </a:p>
          <a:p>
            <a:pPr eaLnBrk="1" hangingPunct="1">
              <a:buFontTx/>
              <a:buAutoNum type="arabicPeriod"/>
            </a:pPr>
            <a:r>
              <a:rPr lang="en-IN" altLang="en-US" sz="2000" dirty="0">
                <a:solidFill>
                  <a:schemeClr val="tx2"/>
                </a:solidFill>
                <a:cs typeface="Arial" panose="020B0604020202020204" pitchFamily="34" charset="0"/>
              </a:rPr>
              <a:t>Order and repetition don’t matter for sets</a:t>
            </a:r>
            <a:endParaRPr lang="en-IN" altLang="en-US" sz="2000" dirty="0">
              <a:solidFill>
                <a:schemeClr val="tx2"/>
              </a:solidFill>
              <a:cs typeface="Arial" panose="020B0604020202020204" pitchFamily="34" charset="0"/>
            </a:endParaRPr>
          </a:p>
          <a:p>
            <a:pPr eaLnBrk="1" hangingPunct="1">
              <a:buFontTx/>
              <a:buAutoNum type="arabicPeriod"/>
            </a:pPr>
            <a:r>
              <a:rPr lang="en-IN" altLang="en-US" sz="2000" dirty="0">
                <a:solidFill>
                  <a:schemeClr val="tx2"/>
                </a:solidFill>
                <a:cs typeface="Arial" panose="020B0604020202020204" pitchFamily="34" charset="0"/>
              </a:rPr>
              <a:t>Note that a set doesn’t equal its elements, i.e. {a} ≠ a</a:t>
            </a:r>
            <a:endParaRPr lang="en-IN" altLang="en-US" sz="2000" dirty="0">
              <a:solidFill>
                <a:schemeClr val="tx2"/>
              </a:solidFill>
              <a:cs typeface="Arial" panose="020B0604020202020204" pitchFamily="34" charset="0"/>
            </a:endParaRPr>
          </a:p>
          <a:p>
            <a:pPr marL="0" indent="0" eaLnBrk="1" hangingPunct="1">
              <a:buNone/>
            </a:pPr>
            <a:endParaRPr lang="en-IN" altLang="en-US" sz="2000" dirty="0" smtClean="0">
              <a:solidFill>
                <a:schemeClr val="tx2"/>
              </a:solidFill>
              <a:cs typeface="Arial" panose="020B0604020202020204" pitchFamily="34" charset="0"/>
            </a:endParaRPr>
          </a:p>
          <a:p>
            <a:pPr eaLnBrk="1" hangingPunct="1"/>
            <a:r>
              <a:rPr lang="en-IN" altLang="en-US" sz="2000" dirty="0" smtClean="0">
                <a:solidFill>
                  <a:schemeClr val="tx2"/>
                </a:solidFill>
                <a:cs typeface="Arial" panose="020B0604020202020204" pitchFamily="34" charset="0"/>
              </a:rPr>
              <a:t>Some </a:t>
            </a:r>
            <a:r>
              <a:rPr lang="en-IN" altLang="en-US" sz="2000" dirty="0">
                <a:solidFill>
                  <a:schemeClr val="tx2"/>
                </a:solidFill>
                <a:cs typeface="Arial" panose="020B0604020202020204" pitchFamily="34" charset="0"/>
              </a:rPr>
              <a:t>Example of Sets</a:t>
            </a:r>
            <a:endParaRPr lang="en-IN" altLang="en-US" sz="2000" dirty="0">
              <a:solidFill>
                <a:schemeClr val="tx2"/>
              </a:solidFill>
              <a:cs typeface="Arial" panose="020B0604020202020204" pitchFamily="34" charset="0"/>
            </a:endParaRPr>
          </a:p>
          <a:p>
            <a:pPr eaLnBrk="1" hangingPunct="1">
              <a:buFontTx/>
              <a:buChar char="•"/>
            </a:pPr>
            <a:r>
              <a:rPr lang="en-IN" altLang="en-US" sz="2000" dirty="0">
                <a:solidFill>
                  <a:schemeClr val="tx2"/>
                </a:solidFill>
                <a:cs typeface="Arial" panose="020B0604020202020204" pitchFamily="34" charset="0"/>
              </a:rPr>
              <a:t>A set of all positive integers</a:t>
            </a:r>
            <a:endParaRPr lang="en-IN" altLang="en-US" sz="2000" dirty="0">
              <a:solidFill>
                <a:schemeClr val="tx2"/>
              </a:solidFill>
              <a:cs typeface="Arial" panose="020B0604020202020204" pitchFamily="34" charset="0"/>
            </a:endParaRPr>
          </a:p>
          <a:p>
            <a:pPr eaLnBrk="1" hangingPunct="1">
              <a:buFontTx/>
              <a:buChar char="•"/>
            </a:pPr>
            <a:r>
              <a:rPr lang="en-IN" altLang="en-US" sz="2000" dirty="0">
                <a:solidFill>
                  <a:schemeClr val="tx2"/>
                </a:solidFill>
                <a:cs typeface="Arial" panose="020B0604020202020204" pitchFamily="34" charset="0"/>
              </a:rPr>
              <a:t>A set of all the planets in the solar system</a:t>
            </a:r>
            <a:endParaRPr lang="en-IN" altLang="en-US" sz="2000" dirty="0">
              <a:solidFill>
                <a:schemeClr val="tx2"/>
              </a:solidFill>
              <a:cs typeface="Arial" panose="020B0604020202020204" pitchFamily="34" charset="0"/>
            </a:endParaRPr>
          </a:p>
          <a:p>
            <a:pPr eaLnBrk="1" hangingPunct="1">
              <a:buFontTx/>
              <a:buChar char="•"/>
            </a:pPr>
            <a:r>
              <a:rPr lang="en-IN" altLang="en-US" sz="2000" dirty="0">
                <a:solidFill>
                  <a:schemeClr val="tx2"/>
                </a:solidFill>
                <a:cs typeface="Arial" panose="020B0604020202020204" pitchFamily="34" charset="0"/>
              </a:rPr>
              <a:t>A set of all the states in India</a:t>
            </a:r>
            <a:endParaRPr lang="en-IN" altLang="en-US" sz="2000" dirty="0">
              <a:solidFill>
                <a:schemeClr val="tx2"/>
              </a:solidFill>
              <a:cs typeface="Arial" panose="020B0604020202020204" pitchFamily="34" charset="0"/>
            </a:endParaRPr>
          </a:p>
          <a:p>
            <a:pPr eaLnBrk="1" hangingPunct="1">
              <a:buFontTx/>
              <a:buChar char="•"/>
            </a:pPr>
            <a:r>
              <a:rPr lang="en-IN" altLang="en-US" sz="2000" dirty="0">
                <a:solidFill>
                  <a:schemeClr val="tx2"/>
                </a:solidFill>
                <a:cs typeface="Arial" panose="020B0604020202020204" pitchFamily="34" charset="0"/>
              </a:rPr>
              <a:t>A set of all the lowercase letters of the alphabet</a:t>
            </a:r>
            <a:endParaRPr lang="en-IN" altLang="en-US" sz="2000" dirty="0">
              <a:solidFill>
                <a:schemeClr val="tx2"/>
              </a:solidFill>
              <a:cs typeface="Arial" panose="020B0604020202020204" pitchFamily="34" charset="0"/>
            </a:endParaRPr>
          </a:p>
          <a:p>
            <a:endParaRPr lang="en-US" sz="2000"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cs typeface="Arial" panose="020B0604020202020204" pitchFamily="34" charset="0"/>
              </a:rPr>
              <a:t>Some Important Sets</a:t>
            </a:r>
            <a:br>
              <a:rPr lang="en-IN" altLang="en-US" b="1" dirty="0">
                <a:cs typeface="Arial" panose="020B0604020202020204" pitchFamily="34" charset="0"/>
              </a:rPr>
            </a:br>
            <a:endParaRPr lang="en-US" dirty="0"/>
          </a:p>
        </p:txBody>
      </p:sp>
      <p:sp>
        <p:nvSpPr>
          <p:cNvPr id="3" name="Content Placeholder 2"/>
          <p:cNvSpPr>
            <a:spLocks noGrp="1"/>
          </p:cNvSpPr>
          <p:nvPr>
            <p:ph idx="1"/>
          </p:nvPr>
        </p:nvSpPr>
        <p:spPr/>
        <p:txBody>
          <a:bodyPr/>
          <a:lstStyle/>
          <a:p>
            <a:pPr eaLnBrk="1" hangingPunct="1"/>
            <a:r>
              <a:rPr lang="en-IN" altLang="en-US" sz="2400" dirty="0" smtClean="0">
                <a:solidFill>
                  <a:schemeClr val="tx2"/>
                </a:solidFill>
                <a:cs typeface="Arial" panose="020B0604020202020204" pitchFamily="34" charset="0"/>
              </a:rPr>
              <a:t>N </a:t>
            </a:r>
            <a:r>
              <a:rPr lang="en-IN" altLang="en-US" sz="2400" dirty="0">
                <a:solidFill>
                  <a:schemeClr val="tx2"/>
                </a:solidFill>
                <a:cs typeface="Arial" panose="020B0604020202020204" pitchFamily="34" charset="0"/>
              </a:rPr>
              <a:t>− the set of all natural numbers = {1,2,3,4,.....}</a:t>
            </a:r>
            <a:endParaRPr lang="en-IN" altLang="en-US" sz="2400" dirty="0">
              <a:solidFill>
                <a:schemeClr val="tx2"/>
              </a:solidFill>
              <a:cs typeface="Arial" panose="020B0604020202020204" pitchFamily="34" charset="0"/>
            </a:endParaRPr>
          </a:p>
          <a:p>
            <a:pPr eaLnBrk="1" hangingPunct="1"/>
            <a:r>
              <a:rPr lang="en-IN" altLang="en-US" sz="2400" dirty="0">
                <a:solidFill>
                  <a:schemeClr val="tx2"/>
                </a:solidFill>
                <a:cs typeface="Arial" panose="020B0604020202020204" pitchFamily="34" charset="0"/>
              </a:rPr>
              <a:t>Z − the set of all integers = {.....,−3,−2,−1,0,1,2,3,.....}</a:t>
            </a:r>
            <a:endParaRPr lang="en-IN" altLang="en-US" sz="2400" dirty="0">
              <a:solidFill>
                <a:schemeClr val="tx2"/>
              </a:solidFill>
              <a:cs typeface="Arial" panose="020B0604020202020204" pitchFamily="34" charset="0"/>
            </a:endParaRPr>
          </a:p>
          <a:p>
            <a:pPr eaLnBrk="1" hangingPunct="1"/>
            <a:r>
              <a:rPr lang="en-IN" altLang="en-US" sz="2400" dirty="0">
                <a:solidFill>
                  <a:schemeClr val="tx2"/>
                </a:solidFill>
                <a:cs typeface="Arial" panose="020B0604020202020204" pitchFamily="34" charset="0"/>
              </a:rPr>
              <a:t>Z+ − the set of all positive integers</a:t>
            </a:r>
            <a:endParaRPr lang="en-IN" altLang="en-US" sz="2400" dirty="0">
              <a:solidFill>
                <a:schemeClr val="tx2"/>
              </a:solidFill>
              <a:cs typeface="Arial" panose="020B0604020202020204" pitchFamily="34" charset="0"/>
            </a:endParaRPr>
          </a:p>
          <a:p>
            <a:pPr eaLnBrk="1" hangingPunct="1"/>
            <a:r>
              <a:rPr lang="en-IN" altLang="en-US" sz="2400" dirty="0">
                <a:solidFill>
                  <a:schemeClr val="tx2"/>
                </a:solidFill>
                <a:cs typeface="Arial" panose="020B0604020202020204" pitchFamily="34" charset="0"/>
              </a:rPr>
              <a:t>Q − the set of all rational numbers</a:t>
            </a:r>
            <a:endParaRPr lang="en-IN" altLang="en-US" sz="2400" dirty="0">
              <a:solidFill>
                <a:schemeClr val="tx2"/>
              </a:solidFill>
              <a:cs typeface="Arial" panose="020B0604020202020204" pitchFamily="34" charset="0"/>
            </a:endParaRPr>
          </a:p>
          <a:p>
            <a:pPr eaLnBrk="1" hangingPunct="1"/>
            <a:r>
              <a:rPr lang="en-IN" altLang="en-US" sz="2400" dirty="0">
                <a:solidFill>
                  <a:schemeClr val="tx2"/>
                </a:solidFill>
                <a:cs typeface="Arial" panose="020B0604020202020204" pitchFamily="34" charset="0"/>
              </a:rPr>
              <a:t>R − the set of all real numbers</a:t>
            </a:r>
            <a:endParaRPr lang="en-IN" altLang="en-US" sz="2400" dirty="0">
              <a:solidFill>
                <a:schemeClr val="tx2"/>
              </a:solidFill>
              <a:cs typeface="Arial" panose="020B0604020202020204" pitchFamily="34" charset="0"/>
            </a:endParaRPr>
          </a:p>
          <a:p>
            <a:pPr eaLnBrk="1" hangingPunct="1"/>
            <a:r>
              <a:rPr lang="en-IN" altLang="en-US" sz="2400" dirty="0">
                <a:solidFill>
                  <a:schemeClr val="tx2"/>
                </a:solidFill>
                <a:cs typeface="Arial" panose="020B0604020202020204" pitchFamily="34" charset="0"/>
              </a:rPr>
              <a:t>W − the set of all whole numbers</a:t>
            </a:r>
            <a:endParaRPr lang="en-IN" altLang="en-US" sz="2400" dirty="0">
              <a:solidFill>
                <a:schemeClr val="tx2"/>
              </a:solidFill>
              <a:cs typeface="Arial" panose="020B0604020202020204" pitchFamily="34" charset="0"/>
            </a:endParaRPr>
          </a:p>
          <a:p>
            <a:pPr eaLnBrk="1" hangingPunct="1"/>
            <a:endParaRPr lang="en-IN" altLang="en-US" sz="2400" dirty="0">
              <a:solidFill>
                <a:schemeClr val="tx2"/>
              </a:solidFill>
              <a:cs typeface="Arial" panose="020B0604020202020204" pitchFamily="34" charset="0"/>
            </a:endParaRPr>
          </a:p>
          <a:p>
            <a:endParaRPr lang="en-US" sz="2400"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cs typeface="Arial" panose="020B0604020202020204" pitchFamily="34" charset="0"/>
              </a:rPr>
              <a:t>Cardinality </a:t>
            </a:r>
            <a:r>
              <a:rPr lang="en-IN" altLang="en-US" b="1" dirty="0">
                <a:cs typeface="Arial" panose="020B0604020202020204" pitchFamily="34" charset="0"/>
              </a:rPr>
              <a:t>of a Set:- </a:t>
            </a:r>
            <a:r>
              <a:rPr lang="en-IN" altLang="en-US" b="1" dirty="0" smtClean="0">
                <a:cs typeface="Arial" panose="020B0604020202020204" pitchFamily="34" charset="0"/>
              </a:rPr>
              <a:t>Size of set</a:t>
            </a:r>
            <a:br>
              <a:rPr lang="en-IN" altLang="en-US" b="1" dirty="0">
                <a:cs typeface="Arial" panose="020B0604020202020204" pitchFamily="34" charset="0"/>
              </a:rPr>
            </a:br>
            <a:endParaRPr lang="en-US" dirty="0"/>
          </a:p>
        </p:txBody>
      </p:sp>
      <p:sp>
        <p:nvSpPr>
          <p:cNvPr id="3" name="Content Placeholder 2"/>
          <p:cNvSpPr>
            <a:spLocks noGrp="1"/>
          </p:cNvSpPr>
          <p:nvPr>
            <p:ph idx="1"/>
          </p:nvPr>
        </p:nvSpPr>
        <p:spPr/>
        <p:txBody>
          <a:bodyPr/>
          <a:lstStyle/>
          <a:p>
            <a:pPr algn="just"/>
            <a:r>
              <a:rPr lang="en-IN" altLang="en-US" dirty="0">
                <a:solidFill>
                  <a:schemeClr val="tx2"/>
                </a:solidFill>
                <a:cs typeface="Arial" panose="020B0604020202020204" pitchFamily="34" charset="0"/>
              </a:rPr>
              <a:t>Cardinality of a set S, denoted by |S|, is the number of elements of the set. The number is also referred as the cardinal number. If a set has an infinite number of elements, its cardinality is ∞.</a:t>
            </a:r>
            <a:endParaRPr lang="en-IN" altLang="en-US" dirty="0">
              <a:solidFill>
                <a:schemeClr val="tx2"/>
              </a:solidFill>
              <a:cs typeface="Arial" panose="020B0604020202020204" pitchFamily="34" charset="0"/>
            </a:endParaRPr>
          </a:p>
          <a:p>
            <a:endParaRPr lang="en-IN" altLang="en-US" dirty="0">
              <a:solidFill>
                <a:schemeClr val="tx2"/>
              </a:solidFill>
              <a:cs typeface="Arial" panose="020B0604020202020204" pitchFamily="34" charset="0"/>
            </a:endParaRPr>
          </a:p>
          <a:p>
            <a:r>
              <a:rPr lang="en-IN" altLang="en-US" dirty="0">
                <a:solidFill>
                  <a:schemeClr val="tx2"/>
                </a:solidFill>
                <a:cs typeface="Arial" panose="020B0604020202020204" pitchFamily="34" charset="0"/>
              </a:rPr>
              <a:t>Example − |{1,4,3,5}|=4,|{1,2,3,4,5,…}|=∞</a:t>
            </a:r>
            <a:endParaRPr lang="en-IN" altLang="en-US" dirty="0">
              <a:solidFill>
                <a:schemeClr val="tx2"/>
              </a:solidFill>
              <a:cs typeface="Arial" panose="020B0604020202020204" pitchFamily="34" charset="0"/>
            </a:endParaRPr>
          </a:p>
          <a:p>
            <a:endParaRPr lang="en-US"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cs typeface="Arial" panose="020B0604020202020204" pitchFamily="34" charset="0"/>
              </a:rPr>
              <a:t>Cardinality of a Set</a:t>
            </a:r>
            <a:endParaRPr lang="en-US" dirty="0"/>
          </a:p>
        </p:txBody>
      </p:sp>
      <p:sp>
        <p:nvSpPr>
          <p:cNvPr id="3" name="Content Placeholder 2"/>
          <p:cNvSpPr>
            <a:spLocks noGrp="1"/>
          </p:cNvSpPr>
          <p:nvPr>
            <p:ph idx="1"/>
          </p:nvPr>
        </p:nvSpPr>
        <p:spPr/>
        <p:txBody>
          <a:bodyPr/>
          <a:lstStyle/>
          <a:p>
            <a:pPr marL="0" lvl="0" indent="0" eaLnBrk="1" fontAlgn="auto" hangingPunct="1">
              <a:spcBef>
                <a:spcPts val="0"/>
              </a:spcBef>
              <a:spcAft>
                <a:spcPts val="0"/>
              </a:spcAft>
              <a:buClrTx/>
              <a:buNone/>
            </a:pPr>
            <a:r>
              <a:rPr lang="en-IN" altLang="en-US" sz="1800" kern="1200" dirty="0">
                <a:solidFill>
                  <a:srgbClr val="000000"/>
                </a:solidFill>
                <a:cs typeface="Arial" panose="020B0604020202020204" pitchFamily="34" charset="0"/>
              </a:rPr>
              <a:t>If there are two sets X and Y,</a:t>
            </a:r>
            <a:endParaRPr lang="en-IN" altLang="en-US" sz="1800" kern="1200" dirty="0">
              <a:solidFill>
                <a:srgbClr val="000000"/>
              </a:solidFill>
              <a:cs typeface="Arial" panose="020B0604020202020204" pitchFamily="34" charset="0"/>
            </a:endParaRPr>
          </a:p>
          <a:p>
            <a:pPr marL="0" lvl="0" indent="0" eaLnBrk="1" fontAlgn="auto" hangingPunct="1">
              <a:spcBef>
                <a:spcPts val="0"/>
              </a:spcBef>
              <a:spcAft>
                <a:spcPts val="0"/>
              </a:spcAft>
              <a:buClrTx/>
              <a:buNone/>
            </a:pPr>
            <a:endParaRPr lang="en-IN" altLang="en-US" sz="1800" kern="1200" dirty="0">
              <a:solidFill>
                <a:srgbClr val="000000"/>
              </a:solidFill>
              <a:cs typeface="Arial" panose="020B0604020202020204" pitchFamily="34" charset="0"/>
            </a:endParaRPr>
          </a:p>
          <a:p>
            <a:pPr marL="0" lvl="0" indent="0" algn="just" eaLnBrk="1" fontAlgn="auto" hangingPunct="1">
              <a:spcBef>
                <a:spcPts val="0"/>
              </a:spcBef>
              <a:spcAft>
                <a:spcPts val="0"/>
              </a:spcAft>
              <a:buClrTx/>
              <a:buFontTx/>
              <a:buChar char="•"/>
            </a:pPr>
            <a:r>
              <a:rPr lang="en-IN" altLang="en-US" sz="1800" kern="1200" dirty="0">
                <a:solidFill>
                  <a:srgbClr val="000000"/>
                </a:solidFill>
                <a:cs typeface="Arial" panose="020B0604020202020204" pitchFamily="34" charset="0"/>
              </a:rPr>
              <a:t>|X|=|Y| denotes two sets X and Y having same cardinality. It occurs when the number of elements in X is exactly equal to the number of elements in Y. In this case, there exists a </a:t>
            </a:r>
            <a:r>
              <a:rPr lang="en-IN" altLang="en-US" sz="1800" kern="1200" dirty="0" err="1">
                <a:solidFill>
                  <a:srgbClr val="000000"/>
                </a:solidFill>
                <a:cs typeface="Arial" panose="020B0604020202020204" pitchFamily="34" charset="0"/>
              </a:rPr>
              <a:t>bijective</a:t>
            </a:r>
            <a:r>
              <a:rPr lang="en-IN" altLang="en-US" sz="1800" kern="1200" dirty="0">
                <a:solidFill>
                  <a:srgbClr val="000000"/>
                </a:solidFill>
                <a:cs typeface="Arial" panose="020B0604020202020204" pitchFamily="34" charset="0"/>
              </a:rPr>
              <a:t> function ‘f’ from X to Y.</a:t>
            </a:r>
            <a:endParaRPr lang="en-IN" altLang="en-US" sz="1800" kern="1200" dirty="0">
              <a:solidFill>
                <a:srgbClr val="000000"/>
              </a:solidFill>
              <a:cs typeface="Arial" panose="020B0604020202020204" pitchFamily="34" charset="0"/>
            </a:endParaRPr>
          </a:p>
          <a:p>
            <a:pPr marL="0" lvl="0" indent="0" eaLnBrk="1" fontAlgn="auto" hangingPunct="1">
              <a:spcBef>
                <a:spcPts val="0"/>
              </a:spcBef>
              <a:spcAft>
                <a:spcPts val="0"/>
              </a:spcAft>
              <a:buClrTx/>
              <a:buNone/>
            </a:pPr>
            <a:endParaRPr lang="en-IN" altLang="en-US" sz="1800" kern="1200" dirty="0">
              <a:solidFill>
                <a:srgbClr val="000000"/>
              </a:solidFill>
              <a:cs typeface="Arial" panose="020B0604020202020204" pitchFamily="34" charset="0"/>
            </a:endParaRPr>
          </a:p>
          <a:p>
            <a:pPr marL="0" lvl="0" indent="0" algn="just" eaLnBrk="1" fontAlgn="auto" hangingPunct="1">
              <a:spcBef>
                <a:spcPts val="0"/>
              </a:spcBef>
              <a:spcAft>
                <a:spcPts val="0"/>
              </a:spcAft>
              <a:buClrTx/>
              <a:buFontTx/>
              <a:buChar char="•"/>
            </a:pPr>
            <a:r>
              <a:rPr lang="en-IN" altLang="en-US" sz="1800" kern="1200" dirty="0">
                <a:solidFill>
                  <a:srgbClr val="000000"/>
                </a:solidFill>
                <a:cs typeface="Arial" panose="020B0604020202020204" pitchFamily="34" charset="0"/>
              </a:rPr>
              <a:t>|X|≤|Y| denotes that set X’s cardinality is less than or equal to set Y’s cardinality. It occurs when number of elements in X is less than or equal to that of Y. Here, there exists an injective function ‘f’ from X to Y.</a:t>
            </a:r>
            <a:endParaRPr lang="en-IN" altLang="en-US" sz="1800" kern="1200" dirty="0">
              <a:solidFill>
                <a:srgbClr val="000000"/>
              </a:solidFill>
              <a:cs typeface="Arial" panose="020B0604020202020204" pitchFamily="34" charset="0"/>
            </a:endParaRPr>
          </a:p>
          <a:p>
            <a:pPr marL="0" lvl="0" indent="0" eaLnBrk="1" fontAlgn="auto" hangingPunct="1">
              <a:spcBef>
                <a:spcPts val="0"/>
              </a:spcBef>
              <a:spcAft>
                <a:spcPts val="0"/>
              </a:spcAft>
              <a:buClrTx/>
              <a:buNone/>
            </a:pPr>
            <a:endParaRPr lang="en-IN" altLang="en-US" sz="1800" kern="1200" dirty="0">
              <a:solidFill>
                <a:srgbClr val="000000"/>
              </a:solidFill>
              <a:cs typeface="Arial" panose="020B0604020202020204" pitchFamily="34" charset="0"/>
            </a:endParaRPr>
          </a:p>
          <a:p>
            <a:pPr marL="0" lvl="0" indent="0" algn="just" eaLnBrk="1" fontAlgn="auto" hangingPunct="1">
              <a:spcBef>
                <a:spcPts val="0"/>
              </a:spcBef>
              <a:spcAft>
                <a:spcPts val="0"/>
              </a:spcAft>
              <a:buClrTx/>
              <a:buFontTx/>
              <a:buChar char="•"/>
            </a:pPr>
            <a:r>
              <a:rPr lang="en-IN" altLang="en-US" sz="1800" kern="1200" dirty="0">
                <a:solidFill>
                  <a:srgbClr val="000000"/>
                </a:solidFill>
                <a:cs typeface="Arial" panose="020B0604020202020204" pitchFamily="34" charset="0"/>
              </a:rPr>
              <a:t>|X|&lt;|Y| denotes that set X’s cardinality is less than set Y’s cardinality. It occurs when number of elements in X is less than that of Y. Here, the function ‘f’ from X to Y is injective function but not </a:t>
            </a:r>
            <a:r>
              <a:rPr lang="en-IN" altLang="en-US" sz="1800" kern="1200" dirty="0" err="1">
                <a:solidFill>
                  <a:srgbClr val="000000"/>
                </a:solidFill>
                <a:cs typeface="Arial" panose="020B0604020202020204" pitchFamily="34" charset="0"/>
              </a:rPr>
              <a:t>bijective</a:t>
            </a:r>
            <a:r>
              <a:rPr lang="en-IN" altLang="en-US" sz="1800" kern="1200" dirty="0">
                <a:solidFill>
                  <a:srgbClr val="000000"/>
                </a:solidFill>
                <a:cs typeface="Arial" panose="020B0604020202020204" pitchFamily="34" charset="0"/>
              </a:rPr>
              <a:t>.</a:t>
            </a:r>
            <a:endParaRPr lang="en-IN" altLang="en-US" sz="1800" kern="1200" dirty="0">
              <a:solidFill>
                <a:srgbClr val="000000"/>
              </a:solidFill>
              <a:cs typeface="Arial" panose="020B0604020202020204" pitchFamily="34" charset="0"/>
            </a:endParaRPr>
          </a:p>
          <a:p>
            <a:pPr marL="0" lvl="0" indent="0" eaLnBrk="1" fontAlgn="auto" hangingPunct="1">
              <a:spcBef>
                <a:spcPts val="0"/>
              </a:spcBef>
              <a:spcAft>
                <a:spcPts val="0"/>
              </a:spcAft>
              <a:buClrTx/>
              <a:buNone/>
            </a:pPr>
            <a:endParaRPr lang="en-IN" altLang="en-US" sz="1800" kern="1200" dirty="0">
              <a:solidFill>
                <a:srgbClr val="000000"/>
              </a:solidFill>
              <a:cs typeface="Arial" panose="020B0604020202020204" pitchFamily="34" charset="0"/>
            </a:endParaRPr>
          </a:p>
          <a:p>
            <a:pPr marL="0" lvl="0" indent="0" algn="just" eaLnBrk="1" fontAlgn="auto" hangingPunct="1">
              <a:spcBef>
                <a:spcPts val="0"/>
              </a:spcBef>
              <a:spcAft>
                <a:spcPts val="0"/>
              </a:spcAft>
              <a:buClrTx/>
              <a:buFontTx/>
              <a:buChar char="•"/>
            </a:pPr>
            <a:r>
              <a:rPr lang="en-IN" altLang="en-US" sz="1800" kern="1200" dirty="0">
                <a:solidFill>
                  <a:srgbClr val="000000"/>
                </a:solidFill>
                <a:cs typeface="Arial" panose="020B0604020202020204" pitchFamily="34" charset="0"/>
              </a:rPr>
              <a:t>If |X|≤|Y| and |X|≥|Y| then |X|=|Y|. The sets X and Y are commonly referred as equivalent sets.</a:t>
            </a:r>
            <a:endParaRPr lang="en-IN" altLang="en-US" sz="1800" kern="1200" dirty="0">
              <a:solidFill>
                <a:srgbClr val="000000"/>
              </a:solidFill>
              <a:cs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sets</a:t>
            </a:r>
            <a:endParaRPr lang="en-US" dirty="0"/>
          </a:p>
        </p:txBody>
      </p:sp>
      <p:sp>
        <p:nvSpPr>
          <p:cNvPr id="3" name="Content Placeholder 2"/>
          <p:cNvSpPr>
            <a:spLocks noGrp="1"/>
          </p:cNvSpPr>
          <p:nvPr>
            <p:ph idx="1"/>
          </p:nvPr>
        </p:nvSpPr>
        <p:spPr>
          <a:xfrm>
            <a:off x="457200" y="1295400"/>
            <a:ext cx="8229600" cy="4835525"/>
          </a:xfrm>
        </p:spPr>
        <p:txBody>
          <a:bodyPr/>
          <a:lstStyle/>
          <a:p>
            <a:pPr marL="0" indent="0" eaLnBrk="1" hangingPunct="1">
              <a:spcBef>
                <a:spcPts val="0"/>
              </a:spcBef>
              <a:buNone/>
            </a:pPr>
            <a:r>
              <a:rPr lang="en-IN" altLang="en-US" sz="1400" dirty="0">
                <a:solidFill>
                  <a:schemeClr val="tx2"/>
                </a:solidFill>
                <a:cs typeface="Arial" panose="020B0604020202020204" pitchFamily="34" charset="0"/>
              </a:rPr>
              <a:t>Sets can be classified into many types. Some of which are finite, infinite, subset, universal, proper, singleton set, etc.</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b="1" dirty="0">
                <a:solidFill>
                  <a:schemeClr val="tx2"/>
                </a:solidFill>
                <a:cs typeface="Arial" panose="020B0604020202020204" pitchFamily="34" charset="0"/>
              </a:rPr>
              <a:t>1. Finite Set</a:t>
            </a:r>
            <a:endParaRPr lang="en-IN" altLang="en-US" sz="1400" b="1"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A set which contains a definite number of elements is called a finite set.</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Example − S={x |x ∈ N and 70&gt;x&gt;50}</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b="1" dirty="0">
                <a:solidFill>
                  <a:schemeClr val="tx2"/>
                </a:solidFill>
                <a:cs typeface="Arial" panose="020B0604020202020204" pitchFamily="34" charset="0"/>
              </a:rPr>
              <a:t>2. Infinite Set</a:t>
            </a:r>
            <a:endParaRPr lang="en-IN" altLang="en-US" sz="1400" b="1"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A set which contains infinite number of elements is called an infinite set.</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Example − S={x |x ∈ N and x&gt;10}</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b="1" dirty="0">
                <a:solidFill>
                  <a:schemeClr val="tx2"/>
                </a:solidFill>
                <a:cs typeface="Arial" panose="020B0604020202020204" pitchFamily="34" charset="0"/>
              </a:rPr>
              <a:t>3. Subset</a:t>
            </a:r>
            <a:endParaRPr lang="en-IN" altLang="en-US" sz="1400" b="1"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A set X is a subset of set Y (Written as X⊆Y) if every element of X is an element of set Y.</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Example 1 − Let, X={1,2,3,4,5,6} and Y={1,2}. Here set Y is a subset of set X as all the elements of set Y is in set X. Hence, we can write Y⊆X.</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eaLnBrk="1" hangingPunct="1">
              <a:spcBef>
                <a:spcPts val="0"/>
              </a:spcBef>
              <a:buNone/>
            </a:pPr>
            <a:r>
              <a:rPr lang="en-IN" altLang="en-US" sz="1400" dirty="0">
                <a:solidFill>
                  <a:schemeClr val="tx2"/>
                </a:solidFill>
                <a:cs typeface="Arial" panose="020B0604020202020204" pitchFamily="34" charset="0"/>
              </a:rPr>
              <a:t>Example 2 − Let, X={1,2,3} and Y={1,2,3}. Here set Y is a subset (Not a proper subset) of set X as all the elements of set Y is in set X. Hence, we can write Y⊆X.</a:t>
            </a:r>
            <a:endParaRPr lang="en-IN" altLang="en-US" sz="1400" dirty="0">
              <a:solidFill>
                <a:schemeClr val="tx2"/>
              </a:solidFill>
              <a:cs typeface="Arial" panose="020B0604020202020204" pitchFamily="34" charset="0"/>
            </a:endParaRPr>
          </a:p>
          <a:p>
            <a:pPr marL="0" indent="0" eaLnBrk="1" hangingPunct="1">
              <a:spcBef>
                <a:spcPts val="0"/>
              </a:spcBef>
              <a:buNone/>
            </a:pPr>
            <a:endParaRPr lang="en-IN" altLang="en-US" sz="1400" dirty="0">
              <a:solidFill>
                <a:schemeClr val="tx2"/>
              </a:solidFill>
              <a:cs typeface="Arial" panose="020B0604020202020204" pitchFamily="34" charset="0"/>
            </a:endParaRPr>
          </a:p>
          <a:p>
            <a:pPr marL="0" indent="0">
              <a:spcBef>
                <a:spcPts val="0"/>
              </a:spcBef>
              <a:buNone/>
            </a:pPr>
            <a:endParaRPr lang="en-US" sz="1400"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93"/>
            <a:ext cx="8229600" cy="1143000"/>
          </a:xfrm>
        </p:spPr>
        <p:txBody>
          <a:bodyPr/>
          <a:lstStyle/>
          <a:p>
            <a:r>
              <a:rPr lang="en-US" dirty="0" smtClean="0"/>
              <a:t>Types of Set</a:t>
            </a:r>
            <a:endParaRPr lang="en-US" dirty="0"/>
          </a:p>
        </p:txBody>
      </p:sp>
      <p:sp>
        <p:nvSpPr>
          <p:cNvPr id="3" name="Content Placeholder 2"/>
          <p:cNvSpPr>
            <a:spLocks noGrp="1"/>
          </p:cNvSpPr>
          <p:nvPr>
            <p:ph idx="1"/>
          </p:nvPr>
        </p:nvSpPr>
        <p:spPr>
          <a:xfrm>
            <a:off x="457200" y="1143000"/>
            <a:ext cx="8229600" cy="4530725"/>
          </a:xfrm>
        </p:spPr>
        <p:txBody>
          <a:bodyPr/>
          <a:lstStyle/>
          <a:p>
            <a:pPr marL="0" indent="0" eaLnBrk="1" hangingPunct="1">
              <a:buNone/>
            </a:pPr>
            <a:r>
              <a:rPr lang="en-IN" altLang="en-US" sz="1400" b="1" dirty="0">
                <a:solidFill>
                  <a:schemeClr val="tx2"/>
                </a:solidFill>
                <a:cs typeface="Arial" panose="020B0604020202020204" pitchFamily="34" charset="0"/>
              </a:rPr>
              <a:t>4. Proper Subset</a:t>
            </a:r>
            <a:endParaRPr lang="en-IN" altLang="en-US" sz="1400" b="1" dirty="0">
              <a:solidFill>
                <a:schemeClr val="tx2"/>
              </a:solidFill>
              <a:cs typeface="Arial" panose="020B0604020202020204" pitchFamily="34" charset="0"/>
            </a:endParaRPr>
          </a:p>
          <a:p>
            <a:pPr marL="0" indent="0" eaLnBrk="1" hangingPunct="1">
              <a:buNone/>
            </a:pPr>
            <a:r>
              <a:rPr lang="en-IN" altLang="en-US" sz="1400" dirty="0">
                <a:solidFill>
                  <a:schemeClr val="tx2"/>
                </a:solidFill>
                <a:cs typeface="Arial" panose="020B0604020202020204" pitchFamily="34" charset="0"/>
              </a:rPr>
              <a:t>The term “proper subset” can be defined as “subset of but not equal to”. A Set X is a proper subset of set Y (Written as X⊂Y) if every element of X is an element of set Y and |X|&lt;|Y|.</a:t>
            </a:r>
            <a:endParaRPr lang="en-IN" altLang="en-US" sz="1400" dirty="0">
              <a:solidFill>
                <a:schemeClr val="tx2"/>
              </a:solidFill>
              <a:cs typeface="Arial" panose="020B0604020202020204" pitchFamily="34" charset="0"/>
            </a:endParaRPr>
          </a:p>
          <a:p>
            <a:pPr marL="0" indent="0" eaLnBrk="1" hangingPunct="1">
              <a:buNone/>
            </a:pPr>
            <a:endParaRPr lang="en-IN" altLang="en-US" sz="1400" dirty="0">
              <a:solidFill>
                <a:schemeClr val="tx2"/>
              </a:solidFill>
              <a:cs typeface="Arial" panose="020B0604020202020204" pitchFamily="34" charset="0"/>
            </a:endParaRPr>
          </a:p>
          <a:p>
            <a:pPr marL="0" indent="0" eaLnBrk="1" hangingPunct="1">
              <a:buNone/>
            </a:pPr>
            <a:r>
              <a:rPr lang="en-IN" altLang="en-US" sz="1400" dirty="0">
                <a:solidFill>
                  <a:schemeClr val="tx2"/>
                </a:solidFill>
                <a:cs typeface="Arial" panose="020B0604020202020204" pitchFamily="34" charset="0"/>
              </a:rPr>
              <a:t>Example − Let, X={1,2,3,4,5,6} and Y={1,2}. Here set Y⊂X since all elements in Y are contained in X too and X has at least one element is more than set Y.</a:t>
            </a:r>
            <a:endParaRPr lang="en-IN" altLang="en-US" sz="1400" dirty="0">
              <a:solidFill>
                <a:schemeClr val="tx2"/>
              </a:solidFill>
              <a:cs typeface="Arial" panose="020B0604020202020204" pitchFamily="34" charset="0"/>
            </a:endParaRPr>
          </a:p>
          <a:p>
            <a:pPr marL="0" indent="0" eaLnBrk="1" hangingPunct="1">
              <a:buNone/>
            </a:pPr>
            <a:endParaRPr lang="en-IN" altLang="en-US" sz="1400" dirty="0">
              <a:solidFill>
                <a:schemeClr val="tx2"/>
              </a:solidFill>
              <a:cs typeface="Arial" panose="020B0604020202020204" pitchFamily="34" charset="0"/>
            </a:endParaRPr>
          </a:p>
          <a:p>
            <a:pPr marL="0" indent="0" eaLnBrk="1" hangingPunct="1">
              <a:buNone/>
            </a:pPr>
            <a:r>
              <a:rPr lang="en-IN" altLang="en-US" sz="1400" b="1" dirty="0">
                <a:solidFill>
                  <a:schemeClr val="tx2"/>
                </a:solidFill>
                <a:cs typeface="Arial" panose="020B0604020202020204" pitchFamily="34" charset="0"/>
              </a:rPr>
              <a:t>5. Universal Set</a:t>
            </a:r>
            <a:endParaRPr lang="en-IN" altLang="en-US" sz="1400" b="1" dirty="0">
              <a:solidFill>
                <a:schemeClr val="tx2"/>
              </a:solidFill>
              <a:cs typeface="Arial" panose="020B0604020202020204" pitchFamily="34" charset="0"/>
            </a:endParaRPr>
          </a:p>
          <a:p>
            <a:pPr marL="0" indent="0" algn="just" eaLnBrk="1" hangingPunct="1">
              <a:buNone/>
            </a:pPr>
            <a:r>
              <a:rPr lang="en-IN" altLang="en-US" sz="1400" dirty="0">
                <a:solidFill>
                  <a:schemeClr val="tx2"/>
                </a:solidFill>
                <a:cs typeface="Arial" panose="020B0604020202020204" pitchFamily="34" charset="0"/>
              </a:rPr>
              <a:t>It is a collection of all elements in a particular context or application. All the sets in that context or application are essentially subsets of this universal set. Universal sets are represented as U.</a:t>
            </a:r>
            <a:endParaRPr lang="en-IN" altLang="en-US" sz="1400" dirty="0">
              <a:solidFill>
                <a:schemeClr val="tx2"/>
              </a:solidFill>
              <a:cs typeface="Arial" panose="020B0604020202020204" pitchFamily="34" charset="0"/>
            </a:endParaRPr>
          </a:p>
          <a:p>
            <a:pPr marL="0" indent="0" eaLnBrk="1" hangingPunct="1">
              <a:buNone/>
            </a:pPr>
            <a:endParaRPr lang="en-IN" altLang="en-US" sz="1400" dirty="0">
              <a:solidFill>
                <a:schemeClr val="tx2"/>
              </a:solidFill>
              <a:cs typeface="Arial" panose="020B0604020202020204" pitchFamily="34" charset="0"/>
            </a:endParaRPr>
          </a:p>
          <a:p>
            <a:pPr marL="0" indent="0" eaLnBrk="1" hangingPunct="1">
              <a:buNone/>
            </a:pPr>
            <a:r>
              <a:rPr lang="en-IN" altLang="en-US" sz="1400" dirty="0">
                <a:solidFill>
                  <a:schemeClr val="tx2"/>
                </a:solidFill>
                <a:cs typeface="Arial" panose="020B0604020202020204" pitchFamily="34" charset="0"/>
              </a:rPr>
              <a:t>Example − We may define U as the set of all animals on earth. In this case, set of all mammals is a subset of U, set of all fishes is a subset of U, set of all insects is a subset of U, and so on.</a:t>
            </a:r>
            <a:endParaRPr lang="en-IN" altLang="en-US" sz="1400" dirty="0">
              <a:solidFill>
                <a:schemeClr val="tx2"/>
              </a:solidFill>
              <a:cs typeface="Arial" panose="020B0604020202020204" pitchFamily="34" charset="0"/>
            </a:endParaRPr>
          </a:p>
          <a:p>
            <a:pPr marL="0" indent="0" eaLnBrk="1" hangingPunct="1">
              <a:buNone/>
            </a:pPr>
            <a:endParaRPr lang="en-IN" altLang="en-US" sz="1400" dirty="0">
              <a:solidFill>
                <a:schemeClr val="tx2"/>
              </a:solidFill>
              <a:cs typeface="Arial" panose="020B0604020202020204" pitchFamily="34" charset="0"/>
            </a:endParaRPr>
          </a:p>
          <a:p>
            <a:pPr marL="0" indent="0" algn="just" eaLnBrk="1" hangingPunct="1">
              <a:buNone/>
            </a:pPr>
            <a:r>
              <a:rPr lang="en-IN" altLang="en-US" sz="1400" b="1" dirty="0">
                <a:solidFill>
                  <a:schemeClr val="tx2"/>
                </a:solidFill>
                <a:cs typeface="Arial" panose="020B0604020202020204" pitchFamily="34" charset="0"/>
              </a:rPr>
              <a:t>6. Empty Set or Null Set</a:t>
            </a:r>
            <a:endParaRPr lang="en-IN" altLang="en-US" sz="1400" b="1" dirty="0">
              <a:solidFill>
                <a:schemeClr val="tx2"/>
              </a:solidFill>
              <a:cs typeface="Arial" panose="020B0604020202020204" pitchFamily="34" charset="0"/>
            </a:endParaRPr>
          </a:p>
          <a:p>
            <a:pPr marL="0" indent="0" algn="just" eaLnBrk="1" hangingPunct="1">
              <a:buNone/>
            </a:pPr>
            <a:r>
              <a:rPr lang="en-IN" altLang="en-US" sz="1400" dirty="0">
                <a:solidFill>
                  <a:schemeClr val="tx2"/>
                </a:solidFill>
                <a:cs typeface="Arial" panose="020B0604020202020204" pitchFamily="34" charset="0"/>
              </a:rPr>
              <a:t>An empty set contains no elements. It is denoted by ∅. As the number of elements in an empty set is finite, empty set is a finite set. The cardinality of empty set or null set is zero.</a:t>
            </a:r>
            <a:endParaRPr lang="en-IN" altLang="en-US" sz="1400" dirty="0">
              <a:solidFill>
                <a:schemeClr val="tx2"/>
              </a:solidFill>
              <a:cs typeface="Arial" panose="020B0604020202020204" pitchFamily="34" charset="0"/>
            </a:endParaRPr>
          </a:p>
          <a:p>
            <a:pPr marL="0" indent="0" algn="just" eaLnBrk="1" hangingPunct="1">
              <a:buNone/>
            </a:pPr>
            <a:endParaRPr lang="en-IN" altLang="en-US" sz="1400" dirty="0">
              <a:solidFill>
                <a:schemeClr val="tx2"/>
              </a:solidFill>
              <a:cs typeface="Arial" panose="020B0604020202020204" pitchFamily="34" charset="0"/>
            </a:endParaRPr>
          </a:p>
          <a:p>
            <a:pPr marL="0" indent="0" algn="just" eaLnBrk="1" hangingPunct="1">
              <a:buNone/>
            </a:pPr>
            <a:r>
              <a:rPr lang="en-IN" altLang="en-US" sz="1400" dirty="0">
                <a:solidFill>
                  <a:schemeClr val="tx2"/>
                </a:solidFill>
                <a:cs typeface="Arial" panose="020B0604020202020204" pitchFamily="34" charset="0"/>
              </a:rPr>
              <a:t>Example − S={</a:t>
            </a:r>
            <a:r>
              <a:rPr lang="en-IN" altLang="en-US" sz="1400" dirty="0" err="1">
                <a:solidFill>
                  <a:schemeClr val="tx2"/>
                </a:solidFill>
                <a:cs typeface="Arial" panose="020B0604020202020204" pitchFamily="34" charset="0"/>
              </a:rPr>
              <a:t>x|x∈N</a:t>
            </a:r>
            <a:r>
              <a:rPr lang="en-IN" altLang="en-US" sz="1400" dirty="0">
                <a:solidFill>
                  <a:schemeClr val="tx2"/>
                </a:solidFill>
                <a:cs typeface="Arial" panose="020B0604020202020204" pitchFamily="34" charset="0"/>
              </a:rPr>
              <a:t> and 7&lt;x&lt;8}=∅</a:t>
            </a:r>
            <a:endParaRPr lang="en-IN" altLang="en-US" sz="1400" dirty="0">
              <a:solidFill>
                <a:schemeClr val="tx2"/>
              </a:solidFill>
              <a:cs typeface="Arial" panose="020B0604020202020204" pitchFamily="34" charset="0"/>
            </a:endParaRPr>
          </a:p>
          <a:p>
            <a:pPr marL="0" indent="0">
              <a:buNone/>
            </a:pPr>
            <a:endParaRPr lang="en-US" sz="1400"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87"/>
            <a:ext cx="8229600" cy="1143000"/>
          </a:xfrm>
        </p:spPr>
        <p:txBody>
          <a:bodyPr/>
          <a:lstStyle/>
          <a:p>
            <a:r>
              <a:rPr lang="en-US" dirty="0" smtClean="0"/>
              <a:t>Types of set</a:t>
            </a:r>
            <a:endParaRPr lang="en-US" dirty="0"/>
          </a:p>
        </p:txBody>
      </p:sp>
      <p:sp>
        <p:nvSpPr>
          <p:cNvPr id="3" name="Content Placeholder 2"/>
          <p:cNvSpPr>
            <a:spLocks noGrp="1"/>
          </p:cNvSpPr>
          <p:nvPr>
            <p:ph idx="1"/>
          </p:nvPr>
        </p:nvSpPr>
        <p:spPr>
          <a:xfrm>
            <a:off x="457200" y="1219200"/>
            <a:ext cx="8229600" cy="4530725"/>
          </a:xfrm>
        </p:spPr>
        <p:txBody>
          <a:bodyPr/>
          <a:lstStyle/>
          <a:p>
            <a:pPr marL="0" indent="0" eaLnBrk="1" hangingPunct="1">
              <a:lnSpc>
                <a:spcPct val="70000"/>
              </a:lnSpc>
              <a:buNone/>
            </a:pPr>
            <a:r>
              <a:rPr lang="en-IN" altLang="en-US" sz="2000" b="1" dirty="0" smtClean="0">
                <a:solidFill>
                  <a:schemeClr val="tx2"/>
                </a:solidFill>
                <a:cs typeface="Arial" panose="020B0604020202020204" pitchFamily="34" charset="0"/>
              </a:rPr>
              <a:t>7. Singleton Set or Unit Set</a:t>
            </a:r>
            <a:endParaRPr lang="en-IN" altLang="en-US" sz="2000" b="1"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Singleton set or unit set contains only one element. A singleton set is denoted by {s}.</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Example − S={</a:t>
            </a:r>
            <a:r>
              <a:rPr lang="en-IN" altLang="en-US" sz="2000" dirty="0" err="1">
                <a:solidFill>
                  <a:schemeClr val="tx2"/>
                </a:solidFill>
                <a:cs typeface="Arial" panose="020B0604020202020204" pitchFamily="34" charset="0"/>
              </a:rPr>
              <a:t>x|x∈N</a:t>
            </a:r>
            <a:r>
              <a:rPr lang="en-IN" altLang="en-US" sz="2000" dirty="0">
                <a:solidFill>
                  <a:schemeClr val="tx2"/>
                </a:solidFill>
                <a:cs typeface="Arial" panose="020B0604020202020204" pitchFamily="34" charset="0"/>
              </a:rPr>
              <a:t>, 7&lt;x&lt;9} = {8}</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dirty="0">
              <a:solidFill>
                <a:schemeClr val="tx2"/>
              </a:solidFill>
              <a:cs typeface="Arial" panose="020B0604020202020204" pitchFamily="34" charset="0"/>
            </a:endParaRPr>
          </a:p>
          <a:p>
            <a:pPr marL="0" indent="0" eaLnBrk="1" hangingPunct="1">
              <a:lnSpc>
                <a:spcPct val="70000"/>
              </a:lnSpc>
              <a:buNone/>
            </a:pPr>
            <a:r>
              <a:rPr lang="en-IN" altLang="en-US" sz="2000" b="1" dirty="0">
                <a:solidFill>
                  <a:schemeClr val="tx2"/>
                </a:solidFill>
                <a:cs typeface="Arial" panose="020B0604020202020204" pitchFamily="34" charset="0"/>
              </a:rPr>
              <a:t>8. Equal Set</a:t>
            </a:r>
            <a:endParaRPr lang="en-IN" altLang="en-US" sz="2000" b="1"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If two sets contain the same elements they are said to be equal.</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Example − If A={1,2,6} and B={6,1,2}, they are equal as every element of set A is an element of set B and every element of set B is an element of set A.</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b="1" dirty="0">
              <a:solidFill>
                <a:schemeClr val="tx2"/>
              </a:solidFill>
              <a:cs typeface="Arial" panose="020B0604020202020204" pitchFamily="34" charset="0"/>
            </a:endParaRPr>
          </a:p>
          <a:p>
            <a:pPr marL="0" indent="0" eaLnBrk="1" hangingPunct="1">
              <a:lnSpc>
                <a:spcPct val="70000"/>
              </a:lnSpc>
              <a:buNone/>
            </a:pPr>
            <a:r>
              <a:rPr lang="en-IN" altLang="en-US" sz="2000" b="1" dirty="0">
                <a:solidFill>
                  <a:schemeClr val="tx2"/>
                </a:solidFill>
                <a:cs typeface="Arial" panose="020B0604020202020204" pitchFamily="34" charset="0"/>
              </a:rPr>
              <a:t>9. Equivalent Set</a:t>
            </a:r>
            <a:endParaRPr lang="en-IN" altLang="en-US" sz="2000" b="1"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If the cardinalities of two sets are same, they are called equivalent sets.</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dirty="0">
              <a:solidFill>
                <a:schemeClr val="tx2"/>
              </a:solidFill>
              <a:cs typeface="Arial" panose="020B0604020202020204" pitchFamily="34" charset="0"/>
            </a:endParaRPr>
          </a:p>
          <a:p>
            <a:pPr marL="0" indent="0" eaLnBrk="1" hangingPunct="1">
              <a:lnSpc>
                <a:spcPct val="70000"/>
              </a:lnSpc>
              <a:buNone/>
            </a:pPr>
            <a:r>
              <a:rPr lang="en-IN" altLang="en-US" sz="2000" dirty="0">
                <a:solidFill>
                  <a:schemeClr val="tx2"/>
                </a:solidFill>
                <a:cs typeface="Arial" panose="020B0604020202020204" pitchFamily="34" charset="0"/>
              </a:rPr>
              <a:t>Example − If A={1,2,6} and B={16,17,22}, they are equivalent as cardinality of A is equal to the cardinality of B. i.e. |A|=|B|=3</a:t>
            </a:r>
            <a:endParaRPr lang="en-IN" altLang="en-US" sz="2000" dirty="0">
              <a:solidFill>
                <a:schemeClr val="tx2"/>
              </a:solidFill>
              <a:cs typeface="Arial" panose="020B0604020202020204" pitchFamily="34" charset="0"/>
            </a:endParaRPr>
          </a:p>
          <a:p>
            <a:pPr marL="0" indent="0" eaLnBrk="1" hangingPunct="1">
              <a:lnSpc>
                <a:spcPct val="70000"/>
              </a:lnSpc>
              <a:buNone/>
            </a:pPr>
            <a:endParaRPr lang="en-IN" altLang="en-US" sz="2000" dirty="0">
              <a:solidFill>
                <a:schemeClr val="tx2"/>
              </a:solidFill>
              <a:cs typeface="Arial" panose="020B0604020202020204" pitchFamily="34" charset="0"/>
            </a:endParaRPr>
          </a:p>
          <a:p>
            <a:pPr marL="0" indent="0">
              <a:buNone/>
            </a:pPr>
            <a:endParaRPr lang="en-US" sz="2000" dirty="0">
              <a:solidFill>
                <a:schemeClr val="tx2"/>
              </a:solidFill>
            </a:endParaRPr>
          </a:p>
        </p:txBody>
      </p:sp>
      <p:sp>
        <p:nvSpPr>
          <p:cNvPr id="4" name="Footer Placeholder 3"/>
          <p:cNvSpPr>
            <a:spLocks noGrp="1"/>
          </p:cNvSpPr>
          <p:nvPr>
            <p:ph type="ftr" sz="quarter" idx="11"/>
          </p:nvPr>
        </p:nvSpPr>
        <p:spPr/>
        <p:txBody>
          <a:bodyPr/>
          <a:lstStyle/>
          <a:p>
            <a:pPr eaLnBrk="1" hangingPunct="1"/>
            <a:r>
              <a:rPr lang="en-US" smtClean="0">
                <a:solidFill>
                  <a:srgbClr val="000000"/>
                </a:solidFill>
              </a:rPr>
              <a:t>Neetu Garg, Assistant Professor ,Dept. of Computer Science &amp; Engineering, MAIT</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eaLnBrk="1" hangingPunct="1"/>
            <a:fld id="{9A0DB2DC-4C9A-4742-B13C-FB6460FD3503}" type="slidenum">
              <a:rPr lang="en-US" smtClean="0">
                <a:solidFill>
                  <a:srgbClr val="000000"/>
                </a:solidFill>
              </a:rPr>
            </a:fld>
            <a:endParaRPr lang="en-US"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166327-EF39-4907-AB19-1303B1FD9364}"/>
</file>

<file path=customXml/itemProps2.xml><?xml version="1.0" encoding="utf-8"?>
<ds:datastoreItem xmlns:ds="http://schemas.openxmlformats.org/officeDocument/2006/customXml" ds:itemID="{BD1EAD53-2010-44BF-B20D-8B0F51BE2762}"/>
</file>

<file path=customXml/itemProps3.xml><?xml version="1.0" encoding="utf-8"?>
<ds:datastoreItem xmlns:ds="http://schemas.openxmlformats.org/officeDocument/2006/customXml" ds:itemID="{5419AA6A-8E22-47F5-B1E9-1D7BA3E821C2}"/>
</file>

<file path=docProps/app.xml><?xml version="1.0" encoding="utf-8"?>
<Properties xmlns="http://schemas.openxmlformats.org/officeDocument/2006/extended-properties" xmlns:vt="http://schemas.openxmlformats.org/officeDocument/2006/docPropsVTypes">
  <TotalTime>0</TotalTime>
  <Words>11467</Words>
  <Application>WPS Presentation</Application>
  <PresentationFormat>On-screen Show (4:3)</PresentationFormat>
  <Paragraphs>403</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10</vt:i4>
      </vt:variant>
      <vt:variant>
        <vt:lpstr>幻灯片标题</vt:lpstr>
      </vt:variant>
      <vt:variant>
        <vt:i4>26</vt:i4>
      </vt:variant>
    </vt:vector>
  </HeadingPairs>
  <TitlesOfParts>
    <vt:vector size="48" baseType="lpstr">
      <vt:lpstr>Arial</vt:lpstr>
      <vt:lpstr>SimSun</vt:lpstr>
      <vt:lpstr>Wingdings</vt:lpstr>
      <vt:lpstr>Carlito</vt:lpstr>
      <vt:lpstr>Segoe Print</vt:lpstr>
      <vt:lpstr>Times New Roman</vt:lpstr>
      <vt:lpstr>Times New Roman</vt:lpstr>
      <vt:lpstr>MTMI</vt:lpstr>
      <vt:lpstr>MTSYN</vt:lpstr>
      <vt:lpstr>Calibri</vt:lpstr>
      <vt:lpstr>Microsoft YaHei</vt:lpstr>
      <vt:lpstr>Arial Unicode MS</vt:lpstr>
      <vt:lpstr>Office Theme</vt:lpstr>
      <vt:lpstr>7_Watermark</vt:lpstr>
      <vt:lpstr>6_Watermark</vt:lpstr>
      <vt:lpstr>5_Watermark</vt:lpstr>
      <vt:lpstr>Custom Design</vt:lpstr>
      <vt:lpstr>4_Watermark</vt:lpstr>
      <vt:lpstr>3_Watermark</vt:lpstr>
      <vt:lpstr>2_Watermark</vt:lpstr>
      <vt:lpstr>1_Watermark</vt:lpstr>
      <vt:lpstr>Watermark</vt:lpstr>
      <vt:lpstr>Foundation of Computer Science</vt:lpstr>
      <vt:lpstr>DEFINITION of Set</vt:lpstr>
      <vt:lpstr>OVERVIEW OF SET</vt:lpstr>
      <vt:lpstr>Some Important Sets </vt:lpstr>
      <vt:lpstr>Cardinality of a Set:- Size of set </vt:lpstr>
      <vt:lpstr>Cardinality of a Set</vt:lpstr>
      <vt:lpstr>Types of sets</vt:lpstr>
      <vt:lpstr>Types of Set</vt:lpstr>
      <vt:lpstr>Types of set</vt:lpstr>
      <vt:lpstr>Types of set</vt:lpstr>
      <vt:lpstr>PowerPoint 演示文稿</vt:lpstr>
      <vt:lpstr>Set Operations</vt:lpstr>
      <vt:lpstr>Set Operations</vt:lpstr>
      <vt:lpstr>Set Operations</vt:lpstr>
      <vt:lpstr>Set Operations</vt:lpstr>
      <vt:lpstr>Power Set </vt:lpstr>
      <vt:lpstr>Power Set</vt:lpstr>
      <vt:lpstr>Partitioning of a Set </vt:lpstr>
      <vt:lpstr>Set Identities</vt:lpstr>
      <vt:lpstr>PowerPoint 演示文稿</vt:lpstr>
      <vt:lpstr>PowerPoint 演示文稿</vt:lpstr>
      <vt:lpstr>Law of duality</vt:lpstr>
      <vt:lpstr>Questions</vt:lpstr>
      <vt:lpstr>QUESTIONS  </vt:lpstr>
      <vt:lpstr>Question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2336_x000d_Discrete Mathematics</dc:title>
  <dc:creator>common</dc:creator>
  <cp:lastModifiedBy>Neetu Garg</cp:lastModifiedBy>
  <cp:revision>87</cp:revision>
  <dcterms:created xsi:type="dcterms:W3CDTF">2020-07-12T15:17:00Z</dcterms:created>
  <dcterms:modified xsi:type="dcterms:W3CDTF">2020-10-02T14:28:14Z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2013-02-25T00:00:00Z</vt:filetime>
  </property>
  <property fmtid="{D5CDD505-2E9C-101B-9397-08002B2CF9AE}" pid="3" name="Creator">
    <vt:lpwstr>Microsoft® Office PowerPoint® 2007</vt:lpwstr>
  </property>
  <property fmtid="{D5CDD505-2E9C-101B-9397-08002B2CF9AE}" pid="4" name="LastSaved">
    <vt:filetime>2020-07-12T00:00:00Z</vt:filetime>
  </property>
  <property fmtid="{D5CDD505-2E9C-101B-9397-08002B2CF9AE}" pid="5" name="KSOProductBuildVer">
    <vt:lpwstr>1033-11.2.0.9684</vt:lpwstr>
  </property>
  <property fmtid="{D5CDD505-2E9C-101B-9397-08002B2CF9AE}" pid="6" name="ContentTypeId">
    <vt:lpwstr>0x010100EB28F4A5B7108743983B5F3D6F43D3CA</vt:lpwstr>
  </property>
</Properties>
</file>