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handoutMasterIdLst>
    <p:handoutMasterId r:id="rId30"/>
  </p:handoutMasterIdLst>
  <p:sldIdLst>
    <p:sldId id="256" r:id="rId5"/>
    <p:sldId id="278" r:id="rId6"/>
    <p:sldId id="286" r:id="rId7"/>
    <p:sldId id="279" r:id="rId8"/>
    <p:sldId id="280" r:id="rId9"/>
    <p:sldId id="281" r:id="rId10"/>
    <p:sldId id="282" r:id="rId11"/>
    <p:sldId id="283" r:id="rId12"/>
    <p:sldId id="258" r:id="rId13"/>
    <p:sldId id="259" r:id="rId14"/>
    <p:sldId id="261" r:id="rId15"/>
    <p:sldId id="262" r:id="rId16"/>
    <p:sldId id="263" r:id="rId17"/>
    <p:sldId id="264" r:id="rId18"/>
    <p:sldId id="265" r:id="rId19"/>
    <p:sldId id="266" r:id="rId20"/>
    <p:sldId id="267" r:id="rId21"/>
    <p:sldId id="276" r:id="rId22"/>
    <p:sldId id="268" r:id="rId23"/>
    <p:sldId id="277" r:id="rId24"/>
    <p:sldId id="285" r:id="rId25"/>
    <p:sldId id="306" r:id="rId26"/>
    <p:sldId id="308" r:id="rId27"/>
    <p:sldId id="271" r:id="rId28"/>
  </p:sldIdLst>
  <p:sldSz cx="9144000" cy="6858000" type="screen4x3"/>
  <p:notesSz cx="685800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C3B1"/>
    <a:srgbClr val="339933"/>
    <a:srgbClr val="E7EDE7"/>
    <a:srgbClr val="EBECE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84B55-DAA3-40DA-8E16-113A9632EA55}" v="7" dt="2020-10-09T18:20:51.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8" d="100"/>
          <a:sy n="68" d="100"/>
        </p:scale>
        <p:origin x="-1362" y="18"/>
      </p:cViewPr>
      <p:guideLst>
        <p:guide orient="horz" pos="213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114802719" userId="S::parv.13114802719@cse.mait.ac.in::d2981ebd-6dcd-445a-aa68-0dc765093ac9" providerId="AD" clId="Web-{FE984B55-DAA3-40DA-8E16-113A9632EA55}"/>
    <pc:docChg chg="modSld">
      <pc:chgData name="13114802719" userId="S::parv.13114802719@cse.mait.ac.in::d2981ebd-6dcd-445a-aa68-0dc765093ac9" providerId="AD" clId="Web-{FE984B55-DAA3-40DA-8E16-113A9632EA55}" dt="2020-10-09T18:20:51.767" v="6" actId="20577"/>
      <pc:docMkLst>
        <pc:docMk/>
      </pc:docMkLst>
      <pc:sldChg chg="modSp">
        <pc:chgData name="13114802719" userId="S::parv.13114802719@cse.mait.ac.in::d2981ebd-6dcd-445a-aa68-0dc765093ac9" providerId="AD" clId="Web-{FE984B55-DAA3-40DA-8E16-113A9632EA55}" dt="2020-10-09T16:32:12.711" v="1" actId="1076"/>
        <pc:sldMkLst>
          <pc:docMk/>
          <pc:sldMk cId="0" sldId="278"/>
        </pc:sldMkLst>
        <pc:spChg chg="mod">
          <ac:chgData name="13114802719" userId="S::parv.13114802719@cse.mait.ac.in::d2981ebd-6dcd-445a-aa68-0dc765093ac9" providerId="AD" clId="Web-{FE984B55-DAA3-40DA-8E16-113A9632EA55}" dt="2020-10-09T16:32:12.711" v="1" actId="1076"/>
          <ac:spMkLst>
            <pc:docMk/>
            <pc:sldMk cId="0" sldId="278"/>
            <ac:spMk id="3" creationId="{00000000-0000-0000-0000-000000000000}"/>
          </ac:spMkLst>
        </pc:spChg>
      </pc:sldChg>
      <pc:sldChg chg="modSp">
        <pc:chgData name="13114802719" userId="S::parv.13114802719@cse.mait.ac.in::d2981ebd-6dcd-445a-aa68-0dc765093ac9" providerId="AD" clId="Web-{FE984B55-DAA3-40DA-8E16-113A9632EA55}" dt="2020-10-09T16:48:53.778" v="3" actId="20577"/>
        <pc:sldMkLst>
          <pc:docMk/>
          <pc:sldMk cId="0" sldId="280"/>
        </pc:sldMkLst>
        <pc:spChg chg="mod">
          <ac:chgData name="13114802719" userId="S::parv.13114802719@cse.mait.ac.in::d2981ebd-6dcd-445a-aa68-0dc765093ac9" providerId="AD" clId="Web-{FE984B55-DAA3-40DA-8E16-113A9632EA55}" dt="2020-10-09T16:48:53.778" v="3" actId="20577"/>
          <ac:spMkLst>
            <pc:docMk/>
            <pc:sldMk cId="0" sldId="280"/>
            <ac:spMk id="3" creationId="{00000000-0000-0000-0000-000000000000}"/>
          </ac:spMkLst>
        </pc:spChg>
      </pc:sldChg>
      <pc:sldChg chg="modSp">
        <pc:chgData name="13114802719" userId="S::parv.13114802719@cse.mait.ac.in::d2981ebd-6dcd-445a-aa68-0dc765093ac9" providerId="AD" clId="Web-{FE984B55-DAA3-40DA-8E16-113A9632EA55}" dt="2020-10-09T18:20:51.767" v="6" actId="20577"/>
        <pc:sldMkLst>
          <pc:docMk/>
          <pc:sldMk cId="0" sldId="285"/>
        </pc:sldMkLst>
        <pc:spChg chg="mod">
          <ac:chgData name="13114802719" userId="S::parv.13114802719@cse.mait.ac.in::d2981ebd-6dcd-445a-aa68-0dc765093ac9" providerId="AD" clId="Web-{FE984B55-DAA3-40DA-8E16-113A9632EA55}" dt="2020-10-09T18:20:51.767" v="6" actId="20577"/>
          <ac:spMkLst>
            <pc:docMk/>
            <pc:sldMk cId="0" sldId="28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p>
            <a:pPr lvl="0">
              <a:buNone/>
            </a:pPr>
            <a:endParaRPr sz="1200" dirty="0"/>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p>
            <a:pPr lvl="0" algn="r">
              <a:buNone/>
            </a:pPr>
            <a:fld id="{BB962C8B-B14F-4D97-AF65-F5344CB8AC3E}" type="datetimeFigureOut">
              <a:rPr lang="en-US" sz="1200" dirty="0"/>
              <a:t>10/9/2020</a:t>
            </a:fld>
            <a:endParaRPr lang="en-US" sz="1200" dirty="0"/>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p>
            <a:pPr lvl="0">
              <a:buNone/>
            </a:pPr>
            <a:endParaRPr sz="1200" dirty="0"/>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p>
            <a:pPr lvl="0" algn="r">
              <a:buNone/>
            </a:pPr>
            <a:fld id="{9A0DB2DC-4C9A-4742-B13C-FB6460FD3503}" type="slidenum">
              <a:rPr lang="en-US" sz="1200" dirty="0"/>
              <a:t>‹#›</a:t>
            </a:fld>
            <a:endParaRPr 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p>
            <a:pPr lvl="0">
              <a:buNone/>
            </a:pPr>
            <a:endParaRPr sz="1200" dirty="0"/>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p>
            <a:pPr lvl="0" algn="r">
              <a:buNone/>
            </a:pPr>
            <a:fld id="{BB962C8B-B14F-4D97-AF65-F5344CB8AC3E}" type="datetimeFigureOut">
              <a:rPr lang="en-US" sz="1200" dirty="0"/>
              <a:t>10/9/2020</a:t>
            </a:fld>
            <a:endParaRPr lang="en-US" sz="1200"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p>
            <a:pPr lvl="0">
              <a:buNone/>
            </a:pPr>
            <a:endParaRPr sz="1200" dirty="0"/>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p>
            <a:pPr lvl="0" algn="r">
              <a:buNone/>
            </a:pPr>
            <a:fld id="{9A0DB2DC-4C9A-4742-B13C-FB6460FD3503}" type="slidenum">
              <a:rPr lang="en-US" sz="1200" dirty="0"/>
              <a:t>‹#›</a:t>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buNone/>
            </a:pPr>
            <a:endParaRPr dirty="0"/>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algn="ctr" eaLnBrk="1" hangingPunct="1">
              <a:buNone/>
            </a:pPr>
            <a:endParaRPr dirty="0"/>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7" name="Footer Placeholder 6"/>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4" name="Footer Placeholder 3"/>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3" name="Footer Placeholder 2"/>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eaLnBrk="1" hangingPunct="1">
              <a:buNone/>
            </a:pPr>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lvl="0" eaLnBrk="1" hangingPunct="1">
              <a:buNone/>
            </a:pPr>
            <a:endParaRPr dirty="0">
              <a:latin typeface="Arial" panose="020B0604020202020204" pitchFamily="34" charset="0"/>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lvl="0" eaLnBrk="1" hangingPunct="1">
              <a:buNone/>
            </a:pPr>
            <a:endParaRPr dirty="0">
              <a:latin typeface="Arial" panose="020B0604020202020204" pitchFamily="34" charset="0"/>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400" y="1600200"/>
            <a:ext cx="7772400" cy="3209290"/>
          </a:xfrm>
        </p:spPr>
        <p:txBody>
          <a:bodyPr vert="horz" wrap="square" lIns="91440" tIns="45720" rIns="91440" bIns="45720" anchor="b"/>
          <a:lstStyle/>
          <a:p>
            <a:pPr algn="ctr" eaLnBrk="1" hangingPunct="1">
              <a:buClrTx/>
              <a:buSzTx/>
              <a:buFontTx/>
            </a:pPr>
            <a:br>
              <a:rPr lang="en-US"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LECTURE 8-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COMBINATORICS</a:t>
            </a:r>
            <a:br>
              <a:rPr sz="3600" dirty="0">
                <a:latin typeface="Times New Roman" panose="02020603050405020304" pitchFamily="18" charset="0"/>
                <a:cs typeface="Times New Roman" panose="02020603050405020304" pitchFamily="18" charset="0"/>
              </a:rPr>
            </a:br>
            <a:endParaRPr sz="3600" dirty="0">
              <a:latin typeface="Times New Roman" panose="02020603050405020304" pitchFamily="18" charset="0"/>
              <a:cs typeface="Times New Roman" panose="02020603050405020304" pitchFamily="18" charset="0"/>
            </a:endParaRPr>
          </a:p>
        </p:txBody>
      </p:sp>
      <p:sp>
        <p:nvSpPr>
          <p:cNvPr id="6147" name="Rectangle 3"/>
          <p:cNvSpPr>
            <a:spLocks noGrp="1"/>
          </p:cNvSpPr>
          <p:nvPr>
            <p:ph type="subTitle" idx="1"/>
          </p:nvPr>
        </p:nvSpPr>
        <p:spPr>
          <a:xfrm>
            <a:off x="152400" y="304800"/>
            <a:ext cx="8305800" cy="1752600"/>
          </a:xfrm>
        </p:spPr>
        <p:txBody>
          <a:bodyPr vert="horz" wrap="square" lIns="91440" tIns="45720" rIns="91440" bIns="45720" anchor="t"/>
          <a:lstStyle/>
          <a:p>
            <a:pPr algn="l" eaLnBrk="1" hangingPunct="1">
              <a:buSzTx/>
            </a:pPr>
            <a:r>
              <a:rPr lang="en-US" sz="1800" dirty="0">
                <a:latin typeface="+mn-lt"/>
                <a:ea typeface="+mn-ea"/>
                <a:cs typeface="+mn-cs"/>
              </a:rPr>
              <a:t>Foundation of Computer Science</a:t>
            </a:r>
          </a:p>
        </p:txBody>
      </p:sp>
      <p:sp>
        <p:nvSpPr>
          <p:cNvPr id="6148" name="Text Box 4"/>
          <p:cNvSpPr txBox="1"/>
          <p:nvPr/>
        </p:nvSpPr>
        <p:spPr>
          <a:xfrm>
            <a:off x="123825" y="6248400"/>
            <a:ext cx="8896350" cy="337185"/>
          </a:xfrm>
          <a:prstGeom prst="rect">
            <a:avLst/>
          </a:prstGeom>
          <a:noFill/>
          <a:ln w="9525">
            <a:noFill/>
          </a:ln>
        </p:spPr>
        <p:txBody>
          <a:bodyPr wrap="square">
            <a:spAutoFit/>
          </a:bodyPr>
          <a:lstStyle/>
          <a:p>
            <a:pPr algn="r">
              <a:spcBef>
                <a:spcPct val="50000"/>
              </a:spcBef>
            </a:pPr>
            <a:r>
              <a:rPr lang="en-US" sz="1600" dirty="0">
                <a:latin typeface="Arial" panose="020B0604020202020204" pitchFamily="34" charset="0"/>
              </a:rPr>
              <a:t>Neetu Garg , Assistant Professor,  Department of Computer Science and Engineering   </a:t>
            </a:r>
          </a:p>
        </p:txBody>
      </p:sp>
      <p:sp>
        <p:nvSpPr>
          <p:cNvPr id="6149" name="Slide Number Placeholder 6"/>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t>1</a:t>
            </a:fld>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0467"/>
            <a:ext cx="9076414" cy="441297"/>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6592" y="250379"/>
            <a:ext cx="9010815" cy="5860111"/>
          </a:xfrm>
        </p:spPr>
        <p:txBody>
          <a:bodyPr>
            <a:normAutofit fontScale="70000" lnSpcReduction="20000"/>
          </a:bodyPr>
          <a:lstStyle/>
          <a:p>
            <a:pPr algn="just"/>
            <a:r>
              <a:rPr lang="en-IN" sz="2300" b="1" dirty="0">
                <a:latin typeface="Georgia" panose="02040502050405020303" pitchFamily="18" charset="0"/>
              </a:rPr>
              <a:t>Example :Problem Statement:</a:t>
            </a:r>
          </a:p>
          <a:p>
            <a:pPr algn="just">
              <a:lnSpc>
                <a:spcPct val="120000"/>
              </a:lnSpc>
            </a:pPr>
            <a:r>
              <a:rPr lang="en-IN" dirty="0">
                <a:latin typeface="Georgia" panose="02040502050405020303" pitchFamily="18" charset="0"/>
              </a:rPr>
              <a:t>1. A computer scientist is trying to discover the keyword for a financial account. If the keyword consists only of 10 lower case characters (e.g., 10 characters from among the set: a, b, c... w, x, y, z) and no character can be repeated, how many different unique arrangements of characters exist?</a:t>
            </a:r>
          </a:p>
          <a:p>
            <a:pPr algn="just"/>
            <a:r>
              <a:rPr lang="en-IN" sz="2300" b="1" dirty="0">
                <a:latin typeface="Georgia" panose="02040502050405020303" pitchFamily="18" charset="0"/>
              </a:rPr>
              <a:t>Solution:</a:t>
            </a:r>
          </a:p>
          <a:p>
            <a:pPr algn="just">
              <a:lnSpc>
                <a:spcPct val="120000"/>
              </a:lnSpc>
            </a:pPr>
            <a:r>
              <a:rPr lang="en-IN" b="1" dirty="0">
                <a:latin typeface="Georgia" panose="02040502050405020303" pitchFamily="18" charset="0"/>
              </a:rPr>
              <a:t>Step 1: </a:t>
            </a:r>
            <a:r>
              <a:rPr lang="en-IN" dirty="0">
                <a:latin typeface="Georgia" panose="02040502050405020303" pitchFamily="18" charset="0"/>
              </a:rPr>
              <a:t>Determine whether the question pertains to permutations or combinations. Since changing the order of the potential keywords (e.g., </a:t>
            </a:r>
            <a:r>
              <a:rPr lang="en-IN" dirty="0" err="1">
                <a:latin typeface="Georgia" panose="02040502050405020303" pitchFamily="18" charset="0"/>
              </a:rPr>
              <a:t>ajk</a:t>
            </a:r>
            <a:r>
              <a:rPr lang="en-IN" dirty="0">
                <a:latin typeface="Georgia" panose="02040502050405020303" pitchFamily="18" charset="0"/>
              </a:rPr>
              <a:t> vs. </a:t>
            </a:r>
            <a:r>
              <a:rPr lang="en-IN" dirty="0" err="1">
                <a:latin typeface="Georgia" panose="02040502050405020303" pitchFamily="18" charset="0"/>
              </a:rPr>
              <a:t>kja</a:t>
            </a:r>
            <a:r>
              <a:rPr lang="en-IN" dirty="0">
                <a:latin typeface="Georgia" panose="02040502050405020303" pitchFamily="18" charset="0"/>
              </a:rPr>
              <a:t>) would create a new possibility, this is a permutations problem.</a:t>
            </a:r>
          </a:p>
          <a:p>
            <a:pPr algn="just"/>
            <a:r>
              <a:rPr lang="en-IN" b="1" dirty="0">
                <a:latin typeface="Georgia" panose="02040502050405020303" pitchFamily="18" charset="0"/>
              </a:rPr>
              <a:t>Step 2: </a:t>
            </a:r>
            <a:r>
              <a:rPr lang="en-IN" dirty="0">
                <a:latin typeface="Georgia" panose="02040502050405020303" pitchFamily="18" charset="0"/>
              </a:rPr>
              <a:t>Determine n and r</a:t>
            </a:r>
          </a:p>
          <a:p>
            <a:pPr algn="just"/>
            <a:r>
              <a:rPr lang="en-IN" dirty="0">
                <a:latin typeface="Georgia" panose="02040502050405020303" pitchFamily="18" charset="0"/>
              </a:rPr>
              <a:t>n = 26 since the computer scientist is choosing from 26 possibilities (e.g., a, b, c... x, y, z).</a:t>
            </a:r>
          </a:p>
          <a:p>
            <a:pPr algn="just"/>
            <a:r>
              <a:rPr lang="en-IN" dirty="0">
                <a:latin typeface="Georgia" panose="02040502050405020303" pitchFamily="18" charset="0"/>
              </a:rPr>
              <a:t>r = 10 since the computer scientist </a:t>
            </a:r>
          </a:p>
          <a:p>
            <a:pPr algn="just"/>
            <a:r>
              <a:rPr lang="en-IN" b="1" dirty="0">
                <a:latin typeface="Georgia" panose="02040502050405020303" pitchFamily="18" charset="0"/>
              </a:rPr>
              <a:t>Step 3: Apply the formula </a:t>
            </a:r>
          </a:p>
        </p:txBody>
      </p:sp>
      <p:pic>
        <p:nvPicPr>
          <p:cNvPr id="4" name="Picture 3"/>
          <p:cNvPicPr>
            <a:picLocks noChangeAspect="1"/>
          </p:cNvPicPr>
          <p:nvPr/>
        </p:nvPicPr>
        <p:blipFill>
          <a:blip r:embed="rId2"/>
          <a:stretch>
            <a:fillRect/>
          </a:stretch>
        </p:blipFill>
        <p:spPr>
          <a:xfrm>
            <a:off x="4953000" y="4724400"/>
            <a:ext cx="3222616" cy="1705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5295"/>
            <a:ext cx="9076414" cy="632129"/>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5598" y="115295"/>
            <a:ext cx="9010815" cy="6492240"/>
          </a:xfrm>
        </p:spPr>
        <p:txBody>
          <a:bodyPr/>
          <a:lstStyle/>
          <a:p>
            <a:pPr algn="l"/>
            <a:r>
              <a:rPr lang="en-IN" b="1" u="sng" dirty="0">
                <a:latin typeface="Georgia" panose="02040502050405020303" pitchFamily="18" charset="0"/>
              </a:rPr>
              <a:t>Permutation with Replacement</a:t>
            </a:r>
          </a:p>
          <a:p>
            <a:pPr algn="just"/>
            <a:r>
              <a:rPr lang="en-IN" sz="1600" dirty="0">
                <a:latin typeface="Georgia" panose="02040502050405020303" pitchFamily="18" charset="0"/>
              </a:rPr>
              <a:t>Each of several possible ways in which a set or number of things can be ordered or arranged is called permutation Combination with replacement in probability is selecting an object from an unordered list multiple times.</a:t>
            </a:r>
          </a:p>
          <a:p>
            <a:pPr algn="just"/>
            <a:r>
              <a:rPr lang="en-IN" sz="1600" dirty="0">
                <a:latin typeface="Georgia" panose="02040502050405020303" pitchFamily="18" charset="0"/>
              </a:rPr>
              <a:t>Permutation with replacement is defined and given by the following probability function:</a:t>
            </a:r>
          </a:p>
          <a:p>
            <a:pPr algn="l"/>
            <a:endParaRPr lang="en-IN" sz="1600" dirty="0">
              <a:latin typeface="Georgia" panose="02040502050405020303" pitchFamily="18" charset="0"/>
            </a:endParaRPr>
          </a:p>
          <a:p>
            <a:pPr algn="l"/>
            <a:endParaRPr lang="en-IN" sz="1600" dirty="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332991" y="1981200"/>
            <a:ext cx="8533738" cy="42303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0467"/>
            <a:ext cx="9076414" cy="314077"/>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5598" y="135173"/>
            <a:ext cx="9010815" cy="6472362"/>
          </a:xfrm>
        </p:spPr>
        <p:txBody>
          <a:bodyPr>
            <a:normAutofit/>
          </a:bodyPr>
          <a:lstStyle/>
          <a:p>
            <a:pPr algn="just"/>
            <a:r>
              <a:rPr lang="en-IN" b="1" dirty="0">
                <a:latin typeface="Georgia" panose="02040502050405020303" pitchFamily="18" charset="0"/>
              </a:rPr>
              <a:t>Combination:   </a:t>
            </a:r>
            <a:r>
              <a:rPr lang="en-IN" sz="1600" dirty="0">
                <a:latin typeface="Georgia" panose="02040502050405020303" pitchFamily="18" charset="0"/>
              </a:rPr>
              <a:t>A combination is a selection of all or part of a set of objects, without regard to the order in which objects are selected. For example, suppose we have a set of three letters: A, B, and C. we might ask how many ways we can select 2 letters from that set.</a:t>
            </a:r>
          </a:p>
          <a:p>
            <a:pPr algn="l"/>
            <a:endParaRPr lang="en-IN" sz="1600" dirty="0">
              <a:latin typeface="Georgia" panose="02040502050405020303" pitchFamily="18" charset="0"/>
            </a:endParaRPr>
          </a:p>
          <a:p>
            <a:pPr algn="l"/>
            <a:r>
              <a:rPr lang="en-IN" sz="1600" dirty="0">
                <a:latin typeface="Georgia" panose="02040502050405020303" pitchFamily="18" charset="0"/>
              </a:rPr>
              <a:t>Combination is defined and given by the following function:</a:t>
            </a:r>
          </a:p>
          <a:p>
            <a:pPr algn="l"/>
            <a:endParaRPr lang="en-IN" sz="1600" dirty="0">
              <a:latin typeface="Georgia" panose="02040502050405020303" pitchFamily="18" charset="0"/>
            </a:endParaRPr>
          </a:p>
          <a:p>
            <a:pPr algn="l"/>
            <a:r>
              <a:rPr lang="en-IN" sz="1600" dirty="0">
                <a:latin typeface="Georgia" panose="02040502050405020303" pitchFamily="18" charset="0"/>
              </a:rPr>
              <a:t>Formula :-</a:t>
            </a:r>
          </a:p>
          <a:p>
            <a:pPr algn="l"/>
            <a:endParaRPr lang="en-IN" sz="1600" dirty="0">
              <a:latin typeface="Georgia" panose="02040502050405020303" pitchFamily="18" charset="0"/>
            </a:endParaRPr>
          </a:p>
          <a:p>
            <a:pPr algn="l"/>
            <a:endParaRPr lang="en-IN" sz="1600" dirty="0">
              <a:latin typeface="Georgia" panose="02040502050405020303" pitchFamily="18" charset="0"/>
            </a:endParaRPr>
          </a:p>
          <a:p>
            <a:pPr algn="l"/>
            <a:r>
              <a:rPr lang="en-IN" sz="1600" dirty="0">
                <a:latin typeface="Georgia" panose="02040502050405020303" pitchFamily="18" charset="0"/>
              </a:rPr>
              <a:t>Where −</a:t>
            </a:r>
          </a:p>
          <a:p>
            <a:pPr algn="l"/>
            <a:r>
              <a:rPr lang="en-IN" sz="1600" dirty="0">
                <a:latin typeface="Georgia" panose="02040502050405020303" pitchFamily="18" charset="0"/>
              </a:rPr>
              <a:t>n = the number of objects to choose from.</a:t>
            </a:r>
          </a:p>
          <a:p>
            <a:pPr algn="l"/>
            <a:r>
              <a:rPr lang="en-IN" sz="1600" dirty="0">
                <a:latin typeface="Georgia" panose="02040502050405020303" pitchFamily="18" charset="0"/>
              </a:rPr>
              <a:t>r = the number of objects selected.</a:t>
            </a:r>
          </a:p>
          <a:p>
            <a:pPr algn="l"/>
            <a:r>
              <a:rPr lang="en-IN" sz="1700" b="1" dirty="0">
                <a:latin typeface="Georgia" panose="02040502050405020303" pitchFamily="18" charset="0"/>
              </a:rPr>
              <a:t>Example</a:t>
            </a:r>
          </a:p>
          <a:p>
            <a:pPr algn="l"/>
            <a:r>
              <a:rPr lang="en-IN" sz="1700" b="1" dirty="0">
                <a:latin typeface="Georgia" panose="02040502050405020303" pitchFamily="18" charset="0"/>
              </a:rPr>
              <a:t>Problem Statement:</a:t>
            </a:r>
          </a:p>
          <a:p>
            <a:pPr algn="l"/>
            <a:endParaRPr lang="en-IN" sz="1600" dirty="0">
              <a:latin typeface="Georgia" panose="02040502050405020303" pitchFamily="18" charset="0"/>
            </a:endParaRPr>
          </a:p>
          <a:p>
            <a:pPr algn="l"/>
            <a:r>
              <a:rPr lang="en-IN" sz="1600" dirty="0">
                <a:latin typeface="Georgia" panose="02040502050405020303" pitchFamily="18" charset="0"/>
              </a:rPr>
              <a:t>1. How many different groups of 10 students can a teacher select from her classroom of 15 students?</a:t>
            </a:r>
          </a:p>
        </p:txBody>
      </p:sp>
      <p:pic>
        <p:nvPicPr>
          <p:cNvPr id="4" name="Picture 3"/>
          <p:cNvPicPr>
            <a:picLocks noChangeAspect="1"/>
          </p:cNvPicPr>
          <p:nvPr/>
        </p:nvPicPr>
        <p:blipFill>
          <a:blip r:embed="rId2"/>
          <a:stretch>
            <a:fillRect/>
          </a:stretch>
        </p:blipFill>
        <p:spPr>
          <a:xfrm>
            <a:off x="1981200" y="1732457"/>
            <a:ext cx="2284012" cy="746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0467"/>
            <a:ext cx="9076414" cy="314077"/>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5598" y="135173"/>
            <a:ext cx="9010815" cy="6472362"/>
          </a:xfrm>
        </p:spPr>
        <p:txBody>
          <a:bodyPr>
            <a:normAutofit/>
          </a:bodyPr>
          <a:lstStyle/>
          <a:p>
            <a:pPr algn="l"/>
            <a:r>
              <a:rPr lang="en-IN" b="1" dirty="0">
                <a:latin typeface="Georgia" panose="02040502050405020303" pitchFamily="18" charset="0"/>
              </a:rPr>
              <a:t>SOLUTION : </a:t>
            </a:r>
          </a:p>
          <a:p>
            <a:pPr algn="just"/>
            <a:r>
              <a:rPr lang="en-IN" sz="1600" dirty="0">
                <a:latin typeface="Georgia" panose="02040502050405020303" pitchFamily="18" charset="0"/>
              </a:rPr>
              <a:t>Step 1: Determine whether the question pertains to permutations or combinations. Since changing the order of the selected students would not create a new group, this is a combinations problem.</a:t>
            </a:r>
          </a:p>
          <a:p>
            <a:pPr algn="l"/>
            <a:endParaRPr lang="en-IN" sz="1600" dirty="0">
              <a:latin typeface="Georgia" panose="02040502050405020303" pitchFamily="18" charset="0"/>
            </a:endParaRPr>
          </a:p>
          <a:p>
            <a:pPr algn="l"/>
            <a:r>
              <a:rPr lang="en-IN" sz="1600" dirty="0">
                <a:latin typeface="Georgia" panose="02040502050405020303" pitchFamily="18" charset="0"/>
              </a:rPr>
              <a:t>Step 2: Determine n and r</a:t>
            </a:r>
          </a:p>
          <a:p>
            <a:pPr algn="l"/>
            <a:r>
              <a:rPr lang="en-IN" sz="1600" dirty="0">
                <a:latin typeface="Georgia" panose="02040502050405020303" pitchFamily="18" charset="0"/>
              </a:rPr>
              <a:t>n = 15 since the teacher is choosing from 15 students.</a:t>
            </a:r>
          </a:p>
          <a:p>
            <a:pPr algn="l"/>
            <a:r>
              <a:rPr lang="en-IN" sz="1600" dirty="0">
                <a:latin typeface="Georgia" panose="02040502050405020303" pitchFamily="18" charset="0"/>
              </a:rPr>
              <a:t>r = 10 since the teacher is selecting 10 students.</a:t>
            </a:r>
          </a:p>
          <a:p>
            <a:pPr algn="l"/>
            <a:r>
              <a:rPr lang="en-IN" sz="1600" dirty="0">
                <a:latin typeface="Georgia" panose="02040502050405020303" pitchFamily="18" charset="0"/>
              </a:rPr>
              <a:t>Step 3: Apply the formula : </a:t>
            </a:r>
          </a:p>
          <a:p>
            <a:pPr algn="l"/>
            <a:endParaRPr lang="en-IN" sz="1600" dirty="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5257800" y="1453223"/>
            <a:ext cx="3023483" cy="34945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0467"/>
            <a:ext cx="9076414" cy="314077"/>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5598" y="135173"/>
            <a:ext cx="9010815" cy="6472362"/>
          </a:xfrm>
        </p:spPr>
        <p:txBody>
          <a:bodyPr>
            <a:normAutofit/>
          </a:bodyPr>
          <a:lstStyle/>
          <a:p>
            <a:pPr algn="just"/>
            <a:r>
              <a:rPr lang="en-IN" sz="2000" b="1" dirty="0">
                <a:latin typeface="Georgia" panose="02040502050405020303" pitchFamily="18" charset="0"/>
              </a:rPr>
              <a:t>Combination with replacement </a:t>
            </a:r>
            <a:r>
              <a:rPr lang="en-IN" sz="1600" dirty="0">
                <a:latin typeface="Georgia" panose="02040502050405020303" pitchFamily="18" charset="0"/>
              </a:rPr>
              <a:t>:  Each of several possible ways in which a set or number of things can be ordered or arranged is called  Combination with replacement in probability is selecting an object from an unordered list multiple times.</a:t>
            </a:r>
          </a:p>
          <a:p>
            <a:pPr algn="l"/>
            <a:r>
              <a:rPr lang="en-IN" sz="1600" dirty="0">
                <a:latin typeface="Georgia" panose="02040502050405020303" pitchFamily="18" charset="0"/>
              </a:rPr>
              <a:t>Combination with replacement is defined and given by the following probability function:</a:t>
            </a:r>
          </a:p>
          <a:p>
            <a:pPr algn="l"/>
            <a:r>
              <a:rPr lang="en-IN" sz="1600" dirty="0">
                <a:latin typeface="Georgia" panose="02040502050405020303" pitchFamily="18" charset="0"/>
              </a:rPr>
              <a:t>Formula : </a:t>
            </a:r>
          </a:p>
        </p:txBody>
      </p:sp>
      <p:pic>
        <p:nvPicPr>
          <p:cNvPr id="4" name="Picture 3"/>
          <p:cNvPicPr>
            <a:picLocks noChangeAspect="1"/>
          </p:cNvPicPr>
          <p:nvPr/>
        </p:nvPicPr>
        <p:blipFill>
          <a:blip r:embed="rId2"/>
          <a:stretch>
            <a:fillRect/>
          </a:stretch>
        </p:blipFill>
        <p:spPr>
          <a:xfrm>
            <a:off x="1272128" y="1295400"/>
            <a:ext cx="7871872" cy="518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0467"/>
            <a:ext cx="9076414" cy="314077"/>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5598" y="135173"/>
            <a:ext cx="9010815" cy="6472362"/>
          </a:xfrm>
        </p:spPr>
        <p:txBody>
          <a:bodyPr>
            <a:normAutofit/>
          </a:bodyPr>
          <a:lstStyle/>
          <a:p>
            <a:pPr algn="ctr"/>
            <a:r>
              <a:rPr lang="en-IN" sz="2000" dirty="0">
                <a:latin typeface="Georgia" panose="02040502050405020303" pitchFamily="18" charset="0"/>
              </a:rPr>
              <a:t>QUESTIONS</a:t>
            </a:r>
          </a:p>
          <a:p>
            <a:pPr algn="ctr"/>
            <a:endParaRPr lang="en-IN" sz="2000" dirty="0">
              <a:latin typeface="Georgia" panose="02040502050405020303" pitchFamily="18" charset="0"/>
            </a:endParaRPr>
          </a:p>
          <a:p>
            <a:pPr algn="l"/>
            <a:r>
              <a:rPr lang="en-IN" sz="2000" dirty="0">
                <a:latin typeface="Georgia" panose="02040502050405020303" pitchFamily="18" charset="0"/>
              </a:rPr>
              <a:t>1.  From a group of 7 men and 6 women, five persons are to be selected to form a committee so that at least 3 men are there on the committee. In how many ways can it be done?</a:t>
            </a:r>
          </a:p>
          <a:p>
            <a:pPr algn="l"/>
            <a:endParaRPr lang="en-IN" sz="2000" dirty="0">
              <a:latin typeface="Georgia" panose="02040502050405020303" pitchFamily="18" charset="0"/>
            </a:endParaRPr>
          </a:p>
          <a:p>
            <a:pPr algn="l"/>
            <a:r>
              <a:rPr lang="en-IN" sz="2000" dirty="0">
                <a:latin typeface="Georgia" panose="02040502050405020303" pitchFamily="18" charset="0"/>
              </a:rPr>
              <a:t>A.	564</a:t>
            </a:r>
          </a:p>
          <a:p>
            <a:pPr algn="l"/>
            <a:r>
              <a:rPr lang="en-IN" sz="2000" dirty="0">
                <a:latin typeface="Georgia" panose="02040502050405020303" pitchFamily="18" charset="0"/>
              </a:rPr>
              <a:t>B.	645</a:t>
            </a:r>
          </a:p>
          <a:p>
            <a:pPr algn="l"/>
            <a:r>
              <a:rPr lang="en-IN" sz="2000" dirty="0">
                <a:latin typeface="Georgia" panose="02040502050405020303" pitchFamily="18" charset="0"/>
              </a:rPr>
              <a:t>C.	735</a:t>
            </a:r>
          </a:p>
          <a:p>
            <a:pPr algn="l"/>
            <a:r>
              <a:rPr lang="en-IN" sz="2000" dirty="0">
                <a:latin typeface="Georgia" panose="02040502050405020303" pitchFamily="18" charset="0"/>
              </a:rPr>
              <a:t>D.	756</a:t>
            </a:r>
          </a:p>
          <a:p>
            <a:pPr algn="l"/>
            <a:r>
              <a:rPr lang="en-IN" sz="2000" dirty="0">
                <a:latin typeface="Georgia" panose="02040502050405020303" pitchFamily="18" charset="0"/>
              </a:rPr>
              <a:t>E.	None of these</a:t>
            </a:r>
          </a:p>
          <a:p>
            <a:pPr algn="l"/>
            <a:r>
              <a:rPr lang="en-IN" sz="2000" dirty="0">
                <a:latin typeface="Georgia" panose="02040502050405020303" pitchFamily="18" charset="0"/>
              </a:rPr>
              <a:t>Answer: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0467"/>
            <a:ext cx="9076414" cy="314077"/>
          </a:xfrm>
        </p:spPr>
        <p:txBody>
          <a:bodyPr>
            <a:noAutofit/>
          </a:bodyPr>
          <a:lstStyle/>
          <a:p>
            <a:pPr algn="l"/>
            <a:r>
              <a:rPr lang="en-IN" sz="4000" dirty="0">
                <a:latin typeface="Georgia" panose="02040502050405020303" pitchFamily="18" charset="0"/>
              </a:rPr>
              <a:t>  </a:t>
            </a:r>
          </a:p>
        </p:txBody>
      </p:sp>
      <p:pic>
        <p:nvPicPr>
          <p:cNvPr id="8" name="Picture 7"/>
          <p:cNvPicPr>
            <a:picLocks noChangeAspect="1"/>
          </p:cNvPicPr>
          <p:nvPr/>
        </p:nvPicPr>
        <p:blipFill>
          <a:blip r:embed="rId2"/>
          <a:stretch>
            <a:fillRect/>
          </a:stretch>
        </p:blipFill>
        <p:spPr>
          <a:xfrm>
            <a:off x="1127097" y="906449"/>
            <a:ext cx="6810292" cy="46753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0467"/>
            <a:ext cx="9076414" cy="314077"/>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5598" y="135173"/>
            <a:ext cx="9010815" cy="6472362"/>
          </a:xfrm>
        </p:spPr>
        <p:txBody>
          <a:bodyPr/>
          <a:lstStyle/>
          <a:p>
            <a:pPr algn="l"/>
            <a:r>
              <a:rPr lang="en-IN" sz="1600" dirty="0">
                <a:latin typeface="Georgia" panose="02040502050405020303" pitchFamily="18" charset="0"/>
              </a:rPr>
              <a:t>2. In how many different ways can the letters of the word 'LEADING' be arranged in such a way that the vowels always come together?</a:t>
            </a:r>
          </a:p>
          <a:p>
            <a:pPr algn="l"/>
            <a:endParaRPr lang="en-IN" sz="1600" dirty="0">
              <a:latin typeface="Georgia" panose="02040502050405020303" pitchFamily="18" charset="0"/>
            </a:endParaRPr>
          </a:p>
          <a:p>
            <a:pPr algn="l"/>
            <a:r>
              <a:rPr lang="en-IN" sz="1600" dirty="0">
                <a:latin typeface="Georgia" panose="02040502050405020303" pitchFamily="18" charset="0"/>
              </a:rPr>
              <a:t>A.	360</a:t>
            </a:r>
          </a:p>
          <a:p>
            <a:pPr algn="l"/>
            <a:r>
              <a:rPr lang="en-IN" sz="1600" dirty="0">
                <a:latin typeface="Georgia" panose="02040502050405020303" pitchFamily="18" charset="0"/>
              </a:rPr>
              <a:t>B.	480</a:t>
            </a:r>
          </a:p>
          <a:p>
            <a:pPr algn="l"/>
            <a:r>
              <a:rPr lang="en-IN" sz="1600" dirty="0">
                <a:latin typeface="Georgia" panose="02040502050405020303" pitchFamily="18" charset="0"/>
              </a:rPr>
              <a:t>C.	720</a:t>
            </a:r>
          </a:p>
          <a:p>
            <a:pPr algn="l"/>
            <a:r>
              <a:rPr lang="en-IN" sz="1600" dirty="0">
                <a:latin typeface="Georgia" panose="02040502050405020303" pitchFamily="18" charset="0"/>
              </a:rPr>
              <a:t>D.	5040</a:t>
            </a:r>
          </a:p>
          <a:p>
            <a:pPr marL="342900" indent="-342900" algn="l">
              <a:buAutoNum type="alphaUcPeriod" startAt="5"/>
            </a:pPr>
            <a:r>
              <a:rPr lang="en-IN" sz="1600" dirty="0">
                <a:latin typeface="Georgia" panose="02040502050405020303" pitchFamily="18" charset="0"/>
              </a:rPr>
              <a:t>None of these</a:t>
            </a:r>
          </a:p>
          <a:p>
            <a:pPr algn="l"/>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p:cNvPicPr>
            <a:picLocks noGrp="1" noChangeAspect="1"/>
          </p:cNvPicPr>
          <p:nvPr>
            <p:ph idx="1"/>
          </p:nvPr>
        </p:nvPicPr>
        <p:blipFill>
          <a:blip r:embed="rId2"/>
          <a:stretch>
            <a:fillRect/>
          </a:stretch>
        </p:blipFill>
        <p:spPr>
          <a:xfrm>
            <a:off x="228600" y="2133600"/>
            <a:ext cx="8712011" cy="32259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0467"/>
            <a:ext cx="9076414" cy="314077"/>
          </a:xfrm>
        </p:spPr>
        <p:txBody>
          <a:bodyPr>
            <a:noAutofit/>
          </a:bodyPr>
          <a:lstStyle/>
          <a:p>
            <a:pPr algn="l"/>
            <a:r>
              <a:rPr lang="en-IN" sz="4000" dirty="0">
                <a:latin typeface="Georgia" panose="02040502050405020303" pitchFamily="18" charset="0"/>
              </a:rPr>
              <a:t>  </a:t>
            </a:r>
          </a:p>
        </p:txBody>
      </p:sp>
      <p:sp>
        <p:nvSpPr>
          <p:cNvPr id="3" name="Subtitle 2"/>
          <p:cNvSpPr>
            <a:spLocks noGrp="1"/>
          </p:cNvSpPr>
          <p:nvPr>
            <p:ph type="subTitle" idx="1"/>
          </p:nvPr>
        </p:nvSpPr>
        <p:spPr>
          <a:xfrm>
            <a:off x="65598" y="135173"/>
            <a:ext cx="9010815" cy="6472362"/>
          </a:xfrm>
        </p:spPr>
        <p:txBody>
          <a:bodyPr>
            <a:normAutofit/>
          </a:bodyPr>
          <a:lstStyle/>
          <a:p>
            <a:pPr algn="l"/>
            <a:r>
              <a:rPr lang="en-IN" sz="1600" dirty="0">
                <a:latin typeface="Georgia" panose="02040502050405020303" pitchFamily="18" charset="0"/>
              </a:rPr>
              <a:t>3. Out of 7 consonants and 4 vowels, how many words of 3 consonants and 2 vowels can be formed?</a:t>
            </a:r>
          </a:p>
          <a:p>
            <a:pPr algn="l"/>
            <a:endParaRPr lang="en-IN" sz="1600" dirty="0">
              <a:latin typeface="Georgia" panose="02040502050405020303" pitchFamily="18" charset="0"/>
            </a:endParaRPr>
          </a:p>
          <a:p>
            <a:pPr algn="l"/>
            <a:r>
              <a:rPr lang="en-IN" sz="1600" dirty="0">
                <a:latin typeface="Georgia" panose="02040502050405020303" pitchFamily="18" charset="0"/>
              </a:rPr>
              <a:t>A.	210</a:t>
            </a:r>
          </a:p>
          <a:p>
            <a:pPr algn="l"/>
            <a:r>
              <a:rPr lang="en-IN" sz="1600" dirty="0">
                <a:latin typeface="Georgia" panose="02040502050405020303" pitchFamily="18" charset="0"/>
              </a:rPr>
              <a:t>B.	1050</a:t>
            </a:r>
          </a:p>
          <a:p>
            <a:pPr algn="l"/>
            <a:r>
              <a:rPr lang="en-IN" sz="1600" dirty="0">
                <a:latin typeface="Georgia" panose="02040502050405020303" pitchFamily="18" charset="0"/>
              </a:rPr>
              <a:t>C.	25200</a:t>
            </a:r>
          </a:p>
          <a:p>
            <a:pPr algn="l"/>
            <a:r>
              <a:rPr lang="en-IN" sz="1600" dirty="0">
                <a:latin typeface="Georgia" panose="02040502050405020303" pitchFamily="18" charset="0"/>
              </a:rPr>
              <a:t>D.	21400</a:t>
            </a:r>
          </a:p>
          <a:p>
            <a:pPr marL="342900" indent="-342900" algn="l">
              <a:buAutoNum type="alphaUcPeriod" startAt="5"/>
            </a:pPr>
            <a:r>
              <a:rPr lang="en-IN" sz="1600" dirty="0">
                <a:latin typeface="Georgia" panose="02040502050405020303" pitchFamily="18" charset="0"/>
              </a:rPr>
              <a:t>None of these</a:t>
            </a:r>
          </a:p>
          <a:p>
            <a:pPr algn="l"/>
            <a:endParaRPr lang="en-IN" sz="1600" dirty="0">
              <a:latin typeface="Georgia" panose="02040502050405020303" pitchFamily="18" charset="0"/>
            </a:endParaRPr>
          </a:p>
          <a:p>
            <a:pPr algn="l"/>
            <a:endParaRPr lang="en-IN" sz="1600" dirty="0">
              <a:latin typeface="Georgia" panose="02040502050405020303" pitchFamily="18" charset="0"/>
            </a:endParaRPr>
          </a:p>
          <a:p>
            <a:pPr algn="l"/>
            <a:endParaRPr lang="en-IN" sz="1600" dirty="0">
              <a:latin typeface="Georgia" panose="02040502050405020303" pitchFamily="18" charset="0"/>
            </a:endParaRPr>
          </a:p>
          <a:p>
            <a:pPr algn="l"/>
            <a:endParaRPr lang="en-IN" dirty="0"/>
          </a:p>
          <a:p>
            <a:pPr algn="l"/>
            <a:r>
              <a:rPr lang="en-IN" sz="1700" dirty="0">
                <a:latin typeface="Georgia" panose="02040502050405020303" pitchFamily="18" charset="0"/>
              </a:rPr>
              <a:t>4. A box contains 2 white balls, 3 black balls and 4 red balls. In how many ways can 3 balls be drawn from the box, if at least one black ball is to be included in the draw?</a:t>
            </a:r>
          </a:p>
          <a:p>
            <a:pPr algn="l"/>
            <a:endParaRPr lang="en-IN" sz="1700" dirty="0">
              <a:latin typeface="Georgia" panose="02040502050405020303" pitchFamily="18" charset="0"/>
            </a:endParaRPr>
          </a:p>
          <a:p>
            <a:pPr algn="l"/>
            <a:r>
              <a:rPr lang="en-IN" sz="1700" dirty="0">
                <a:latin typeface="Georgia" panose="02040502050405020303" pitchFamily="18" charset="0"/>
              </a:rPr>
              <a:t>A.	32</a:t>
            </a:r>
          </a:p>
          <a:p>
            <a:pPr algn="l"/>
            <a:r>
              <a:rPr lang="en-IN" sz="1700" dirty="0">
                <a:latin typeface="Georgia" panose="02040502050405020303" pitchFamily="18" charset="0"/>
              </a:rPr>
              <a:t>B.	48</a:t>
            </a:r>
          </a:p>
          <a:p>
            <a:pPr algn="l"/>
            <a:r>
              <a:rPr lang="en-IN" sz="1700" dirty="0">
                <a:latin typeface="Georgia" panose="02040502050405020303" pitchFamily="18" charset="0"/>
              </a:rPr>
              <a:t>C.	64</a:t>
            </a:r>
          </a:p>
          <a:p>
            <a:pPr algn="l"/>
            <a:r>
              <a:rPr lang="en-IN" sz="1700" dirty="0">
                <a:latin typeface="Georgia" panose="02040502050405020303" pitchFamily="18" charset="0"/>
              </a:rPr>
              <a:t>D.	96</a:t>
            </a:r>
          </a:p>
          <a:p>
            <a:pPr algn="l"/>
            <a:r>
              <a:rPr lang="en-IN" sz="1700" dirty="0">
                <a:latin typeface="Georgia" panose="02040502050405020303" pitchFamily="18" charset="0"/>
              </a:rPr>
              <a:t>E.	None of these</a:t>
            </a:r>
          </a:p>
          <a:p>
            <a:pPr algn="l"/>
            <a:endParaRPr lang="en-IN" sz="1700" dirty="0">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Product rules</a:t>
            </a:r>
          </a:p>
        </p:txBody>
      </p:sp>
      <p:sp>
        <p:nvSpPr>
          <p:cNvPr id="3" name="Content Placeholder 2"/>
          <p:cNvSpPr>
            <a:spLocks noGrp="1"/>
          </p:cNvSpPr>
          <p:nvPr>
            <p:ph idx="1"/>
          </p:nvPr>
        </p:nvSpPr>
        <p:spPr>
          <a:xfrm>
            <a:off x="533118" y="1159589"/>
            <a:ext cx="8229600" cy="4530725"/>
          </a:xfrm>
        </p:spPr>
        <p:txBody>
          <a:bodyPr/>
          <a:lstStyle/>
          <a:p>
            <a:pPr marL="0" indent="0" algn="just">
              <a:buNone/>
            </a:pPr>
            <a:endParaRPr lang="en-US" sz="2000" dirty="0"/>
          </a:p>
          <a:p>
            <a:pPr marL="0" indent="0" algn="just">
              <a:buNone/>
            </a:pPr>
            <a:endParaRPr lang="en-US" sz="2000" dirty="0"/>
          </a:p>
          <a:p>
            <a:pPr marL="0" indent="0" algn="just">
              <a:buNone/>
            </a:pPr>
            <a:r>
              <a:rPr lang="en-US" sz="2000" dirty="0"/>
              <a:t>The product rule applies when a procedure is made up of separate tasks</a:t>
            </a:r>
          </a:p>
          <a:p>
            <a:pPr marL="0" indent="0" algn="just">
              <a:buNone/>
            </a:pPr>
            <a:endParaRPr lang="en-US" sz="2000" dirty="0"/>
          </a:p>
          <a:p>
            <a:pPr marL="0" indent="0" algn="just">
              <a:buNone/>
            </a:pPr>
            <a:endParaRPr lang="en-US" sz="2000" dirty="0"/>
          </a:p>
          <a:p>
            <a:pPr marL="0" indent="0" algn="just">
              <a:buNone/>
            </a:pPr>
            <a:r>
              <a:rPr lang="en-US" sz="2000" dirty="0"/>
              <a:t>Suppose that a procedure can be broken down into a sequence of</a:t>
            </a:r>
          </a:p>
          <a:p>
            <a:pPr marL="0" indent="0" algn="just">
              <a:buNone/>
            </a:pPr>
            <a:r>
              <a:rPr lang="en-US" sz="2000" dirty="0"/>
              <a:t>two tasks. If there are </a:t>
            </a:r>
            <a:r>
              <a:rPr lang="en-US" sz="2000" i="1" dirty="0"/>
              <a:t>n</a:t>
            </a:r>
            <a:r>
              <a:rPr lang="en-US" sz="2000" dirty="0"/>
              <a:t>1 ways to do the first task and for each of these ways of doing the first  task, there are </a:t>
            </a:r>
            <a:r>
              <a:rPr lang="en-US" sz="2000" i="1" dirty="0"/>
              <a:t>n</a:t>
            </a:r>
            <a:r>
              <a:rPr lang="en-US" sz="2000" dirty="0"/>
              <a:t>2 ways to do the second task, then there are </a:t>
            </a:r>
            <a:r>
              <a:rPr lang="en-US" sz="2000" i="1" dirty="0"/>
              <a:t>n</a:t>
            </a:r>
            <a:r>
              <a:rPr lang="en-US" sz="2000" dirty="0"/>
              <a:t>1</a:t>
            </a:r>
            <a:r>
              <a:rPr lang="en-US" sz="2000" i="1" dirty="0"/>
              <a:t>n</a:t>
            </a:r>
            <a:r>
              <a:rPr lang="en-US" sz="2000" dirty="0"/>
              <a:t>2 ways to do the procedure.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Ans3) </a:t>
            </a:r>
            <a:r>
              <a:rPr lang="en-IN" dirty="0">
                <a:latin typeface="Georgia" panose="02040502050405020303" pitchFamily="18" charset="0"/>
              </a:rPr>
              <a:t> 25200</a:t>
            </a:r>
          </a:p>
          <a:p>
            <a:r>
              <a:rPr lang="en-US" dirty="0"/>
              <a:t> Ans4) </a:t>
            </a:r>
            <a:r>
              <a:rPr lang="en-IN" dirty="0">
                <a:latin typeface="Georgia" panose="02040502050405020303" pitchFamily="18" charset="0"/>
              </a:rPr>
              <a:t>64</a:t>
            </a:r>
          </a:p>
          <a:p>
            <a:endParaRPr lang="en-US" dirty="0"/>
          </a:p>
          <a:p>
            <a:r>
              <a:rPr lang="en-US" dirty="0"/>
              <a:t>Ans4)</a:t>
            </a:r>
          </a:p>
          <a:p>
            <a:endParaRPr lang="en-US" dirty="0"/>
          </a:p>
        </p:txBody>
      </p:sp>
      <p:pic>
        <p:nvPicPr>
          <p:cNvPr id="4" name="Picture 3"/>
          <p:cNvPicPr>
            <a:picLocks noChangeAspect="1"/>
          </p:cNvPicPr>
          <p:nvPr/>
        </p:nvPicPr>
        <p:blipFill>
          <a:blip r:embed="rId2"/>
          <a:stretch>
            <a:fillRect/>
          </a:stretch>
        </p:blipFill>
        <p:spPr>
          <a:xfrm>
            <a:off x="459606" y="2819595"/>
            <a:ext cx="8157200" cy="403723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457200" y="1219200"/>
            <a:ext cx="8229600" cy="4530725"/>
          </a:xfrm>
        </p:spPr>
        <p:txBody>
          <a:bodyPr lIns="91440" tIns="45720" rIns="91440" bIns="45720" anchor="t"/>
          <a:lstStyle/>
          <a:p>
            <a:pPr marL="457200" indent="-457200" algn="just">
              <a:buFont typeface="+mj-lt"/>
              <a:buAutoNum type="arabicPeriod"/>
            </a:pPr>
            <a:r>
              <a:rPr lang="en-US" sz="1800" dirty="0"/>
              <a:t>How many permutations of the letters </a:t>
            </a:r>
            <a:r>
              <a:rPr lang="en-US" sz="1800" i="1" dirty="0"/>
              <a:t>ABCDEFGH </a:t>
            </a:r>
            <a:r>
              <a:rPr lang="en-US" sz="1800" dirty="0"/>
              <a:t>contain the string </a:t>
            </a:r>
            <a:r>
              <a:rPr lang="en-US" sz="1800" i="1" dirty="0"/>
              <a:t>ABC </a:t>
            </a:r>
            <a:r>
              <a:rPr lang="en-US" sz="1800" dirty="0"/>
              <a:t>?</a:t>
            </a:r>
          </a:p>
          <a:p>
            <a:pPr marL="457200" indent="-457200" algn="just">
              <a:buFont typeface="+mj-lt"/>
              <a:buAutoNum type="arabicPeriod"/>
            </a:pPr>
            <a:endParaRPr lang="en-US" sz="1800" dirty="0"/>
          </a:p>
          <a:p>
            <a:pPr marL="457200" indent="-457200" algn="just">
              <a:buFont typeface="+mj-lt"/>
              <a:buAutoNum type="arabicPeriod"/>
            </a:pPr>
            <a:r>
              <a:rPr lang="en-US" sz="1800" dirty="0"/>
              <a:t>How many poker hands of </a:t>
            </a:r>
            <a:r>
              <a:rPr lang="en-US" sz="1800"/>
              <a:t>five</a:t>
            </a:r>
            <a:r>
              <a:rPr lang="en-US" sz="1800" dirty="0"/>
              <a:t> cards can be dealt from a standard deck of 52 cards? Also, how many ways are there to select 47 cards from a standard deck of 52 cards?</a:t>
            </a:r>
          </a:p>
          <a:p>
            <a:pPr marL="457200" indent="-457200" algn="just">
              <a:buFont typeface="+mj-lt"/>
              <a:buAutoNum type="arabicPeriod"/>
            </a:pPr>
            <a:endParaRPr lang="en-US" sz="1800" dirty="0"/>
          </a:p>
          <a:p>
            <a:pPr marL="457200" indent="-457200" algn="just">
              <a:buFont typeface="+mj-lt"/>
              <a:buAutoNum type="arabicPeriod"/>
            </a:pPr>
            <a:r>
              <a:rPr lang="en-US" sz="1800" dirty="0"/>
              <a:t>How many different 3 letter </a:t>
            </a:r>
            <a:r>
              <a:rPr lang="en-US" sz="1800"/>
              <a:t>initials</a:t>
            </a:r>
            <a:r>
              <a:rPr lang="en-US" sz="1800" dirty="0"/>
              <a:t> are there that begin with A.</a:t>
            </a:r>
          </a:p>
          <a:p>
            <a:pPr marL="457200" indent="-457200" algn="just">
              <a:buFont typeface="+mj-lt"/>
              <a:buAutoNum type="arabicPeriod"/>
            </a:pPr>
            <a:endParaRPr lang="en-US" sz="1800" dirty="0"/>
          </a:p>
          <a:p>
            <a:pPr marL="457200" indent="-457200" algn="just">
              <a:buFont typeface="+mj-lt"/>
              <a:buAutoNum type="arabicPeriod"/>
            </a:pPr>
            <a:r>
              <a:rPr lang="en-US" sz="1800" dirty="0"/>
              <a:t>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000"/>
              <a:t>How many words that can be formed with the letters of the word ‘SWIMMING’ such that the vowels do not come together? Assume that words are of with or without meaning.</a:t>
            </a:r>
          </a:p>
        </p:txBody>
      </p:sp>
      <p:sp>
        <p:nvSpPr>
          <p:cNvPr id="3" name="Content Placeholder 2"/>
          <p:cNvSpPr>
            <a:spLocks noGrp="1"/>
          </p:cNvSpPr>
          <p:nvPr>
            <p:ph idx="1"/>
          </p:nvPr>
        </p:nvSpPr>
        <p:spPr/>
        <p:txBody>
          <a:bodyPr/>
          <a:lstStyle/>
          <a:p>
            <a:r>
              <a:rPr lang="en-US" sz="1800"/>
              <a:t>The word ‘SWIMMING contains 8 letters. Of which, I occurs twice and M occurs twice. </a:t>
            </a:r>
          </a:p>
          <a:p>
            <a:r>
              <a:rPr lang="en-US" sz="1800"/>
              <a:t>Therefore, the number of words formed by this word = 8!/2!∗2! = 10080. </a:t>
            </a:r>
          </a:p>
          <a:p>
            <a:r>
              <a:rPr lang="en-US" sz="1800"/>
              <a:t>In order to find the number of permutations that can be formed where the two vowels I and I come together, we group the letters that should come together and consider that group as one letter. So, the letters are S, W, M, M, N, G, (I, I). </a:t>
            </a:r>
          </a:p>
          <a:p>
            <a:r>
              <a:rPr lang="en-US" sz="1800"/>
              <a:t>So, the number of letters are 7 the number of ways in which 7 letters can be arranged is 7! = 5040. In I and I, the number of ways in which I and I can be arranged is 2!. Hence, the total number of ways in which the letters of the ‘SWIMMING’ can be arranged such that vowels are always together are 7!/(2!∗2!) = 5040 ways. </a:t>
            </a:r>
          </a:p>
          <a:p>
            <a:r>
              <a:rPr lang="en-US" sz="1800"/>
              <a:t>The number of words in which the vowels do not come together is = (10080 – 5040) = 5040.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t>How many ways are there to divide 4 Indian countries and 4 China countries into 4 groups of 2 each such that at least one group must have only Indian countries?</a:t>
            </a:r>
          </a:p>
        </p:txBody>
      </p:sp>
      <p:sp>
        <p:nvSpPr>
          <p:cNvPr id="3" name="Content Placeholder 2"/>
          <p:cNvSpPr>
            <a:spLocks noGrp="1"/>
          </p:cNvSpPr>
          <p:nvPr>
            <p:ph idx="1"/>
          </p:nvPr>
        </p:nvSpPr>
        <p:spPr/>
        <p:txBody>
          <a:bodyPr/>
          <a:lstStyle/>
          <a:p>
            <a:r>
              <a:rPr lang="en-US" sz="2000"/>
              <a:t>The number of ways to divide 4+4=8 countries into 4 groups of 2 each is as follows:</a:t>
            </a:r>
          </a:p>
          <a:p>
            <a:pPr marL="0" indent="0">
              <a:buNone/>
            </a:pPr>
            <a:r>
              <a:rPr lang="en-US" sz="2000"/>
              <a:t>	(8</a:t>
            </a:r>
            <a:r>
              <a:rPr lang="en-US" sz="2000">
                <a:sym typeface="+mn-ea"/>
              </a:rPr>
              <a:t>!</a:t>
            </a:r>
            <a:r>
              <a:rPr lang="en-US" sz="2000"/>
              <a:t>/(2</a:t>
            </a:r>
            <a:r>
              <a:rPr lang="en-US" sz="2000">
                <a:sym typeface="+mn-ea"/>
              </a:rPr>
              <a:t>!)</a:t>
            </a:r>
            <a:r>
              <a:rPr lang="en-US" sz="2000" baseline="30000">
                <a:sym typeface="+mn-ea"/>
              </a:rPr>
              <a:t>4</a:t>
            </a:r>
            <a:r>
              <a:rPr lang="en-US" sz="2000"/>
              <a:t>4!) = 105 </a:t>
            </a:r>
          </a:p>
          <a:p>
            <a:r>
              <a:rPr lang="en-US" sz="2000"/>
              <a:t> Since it is required that at least one group must have only Indian countries, we need to subtract 105 from the number of possible groupings where all 4 groups have 1 Indian country and 1 China country each. This is equivalent to the number of ways to match each of the 4 Indian countries with one China country: 4! = 24. Therefore, the answer is 105– 24 = 81.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Example: Product Rule</a:t>
            </a:r>
            <a:endParaRPr lang="en-US" dirty="0"/>
          </a:p>
        </p:txBody>
      </p:sp>
      <p:sp>
        <p:nvSpPr>
          <p:cNvPr id="3" name="Content Placeholder 2"/>
          <p:cNvSpPr>
            <a:spLocks noGrp="1"/>
          </p:cNvSpPr>
          <p:nvPr>
            <p:ph idx="1"/>
          </p:nvPr>
        </p:nvSpPr>
        <p:spPr/>
        <p:txBody>
          <a:bodyPr/>
          <a:lstStyle/>
          <a:p>
            <a:pPr algn="just"/>
            <a:r>
              <a:rPr lang="en-US" sz="2000" dirty="0"/>
              <a:t>A new company with just two employees, Sanchez and Patel, rents a floor of a building with 12 offices. How many ways are there to assign different offices to these two employees?</a:t>
            </a:r>
          </a:p>
          <a:p>
            <a:pPr algn="just"/>
            <a:endParaRPr lang="en-US" sz="2000" dirty="0"/>
          </a:p>
          <a:p>
            <a:pPr algn="just"/>
            <a:r>
              <a:rPr lang="en-US" sz="2000" dirty="0"/>
              <a:t>Solution: </a:t>
            </a:r>
          </a:p>
          <a:p>
            <a:pPr marL="0" indent="0" algn="just">
              <a:buNone/>
            </a:pPr>
            <a:r>
              <a:rPr lang="en-US" sz="2000" dirty="0"/>
              <a:t>	The procedure of assigning offices to these two employees consists of assigning an office to Sanchez, which can be done in 12 ways,</a:t>
            </a:r>
          </a:p>
          <a:p>
            <a:pPr marL="0" indent="0" algn="just">
              <a:buNone/>
            </a:pPr>
            <a:r>
              <a:rPr lang="en-US" sz="2000" dirty="0"/>
              <a:t> then assigning an office to Patel different from the office assigned to Sanchez, which can be done in 11 ways. </a:t>
            </a:r>
          </a:p>
          <a:p>
            <a:pPr marL="0" indent="0" algn="just">
              <a:buNone/>
            </a:pPr>
            <a:r>
              <a:rPr lang="en-US" sz="2000" dirty="0"/>
              <a:t>By the product rule, </a:t>
            </a:r>
          </a:p>
          <a:p>
            <a:pPr marL="0" indent="0" algn="just">
              <a:buNone/>
            </a:pPr>
            <a:r>
              <a:rPr lang="en-US" sz="2000" dirty="0"/>
              <a:t>there are 12 · 11 = 132 ways to assign offices to these two employees.</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Product Rule</a:t>
            </a:r>
          </a:p>
        </p:txBody>
      </p:sp>
      <p:sp>
        <p:nvSpPr>
          <p:cNvPr id="3" name="Content Placeholder 2"/>
          <p:cNvSpPr>
            <a:spLocks noGrp="1"/>
          </p:cNvSpPr>
          <p:nvPr>
            <p:ph idx="1"/>
          </p:nvPr>
        </p:nvSpPr>
        <p:spPr/>
        <p:txBody>
          <a:bodyPr/>
          <a:lstStyle/>
          <a:p>
            <a:pPr algn="just"/>
            <a:r>
              <a:rPr lang="en-US" sz="2000" dirty="0"/>
              <a:t>The chairs of an auditorium are to be labeled with an uppercase English letter followed by a positive integer not exceeding 100. What is the largest number of chairs that can be labeled differently?</a:t>
            </a:r>
          </a:p>
          <a:p>
            <a:pPr algn="just"/>
            <a:endParaRPr lang="en-US" sz="2000" dirty="0"/>
          </a:p>
          <a:p>
            <a:pPr algn="just"/>
            <a:r>
              <a:rPr lang="en-US" sz="2000" dirty="0"/>
              <a:t>There are 32 microcomputers in a computer center. Each microcomputer has 24 ports. How many different ports to a microcomputer in the center are there?</a:t>
            </a:r>
          </a:p>
          <a:p>
            <a:pPr algn="just"/>
            <a:endParaRPr lang="en-US" sz="2000" dirty="0"/>
          </a:p>
          <a:p>
            <a:pPr algn="just"/>
            <a:r>
              <a:rPr lang="en-US" sz="2000" dirty="0"/>
              <a:t>How many different bit strings of length seven are there?</a:t>
            </a:r>
          </a:p>
          <a:p>
            <a:pPr algn="just"/>
            <a:endParaRPr lang="en-US" sz="2000" dirty="0"/>
          </a:p>
          <a:p>
            <a:pPr algn="just"/>
            <a:r>
              <a:rPr lang="en-US" sz="2000" dirty="0"/>
              <a:t>How many different license plates can be made if each plate contains a sequence of three uppercase English letters followed by three digits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 RULE</a:t>
            </a:r>
          </a:p>
        </p:txBody>
      </p:sp>
      <p:sp>
        <p:nvSpPr>
          <p:cNvPr id="3" name="Content Placeholder 2"/>
          <p:cNvSpPr>
            <a:spLocks noGrp="1"/>
          </p:cNvSpPr>
          <p:nvPr>
            <p:ph idx="1"/>
          </p:nvPr>
        </p:nvSpPr>
        <p:spPr/>
        <p:txBody>
          <a:bodyPr lIns="91440" tIns="45720" rIns="91440" bIns="45720" anchor="t"/>
          <a:lstStyle/>
          <a:p>
            <a:pPr marL="0" indent="0" algn="just">
              <a:buNone/>
            </a:pPr>
            <a:r>
              <a:rPr lang="en-US" sz="2000" dirty="0"/>
              <a:t>If a task can be done either in one of </a:t>
            </a:r>
            <a:r>
              <a:rPr lang="en-US" sz="2000" i="1" dirty="0"/>
              <a:t>n</a:t>
            </a:r>
            <a:r>
              <a:rPr lang="en-US" sz="2000" dirty="0"/>
              <a:t>1 ways or in one of </a:t>
            </a:r>
            <a:r>
              <a:rPr lang="en-US" sz="2000" i="1" dirty="0"/>
              <a:t>n</a:t>
            </a:r>
            <a:r>
              <a:rPr lang="en-US" sz="2000" dirty="0"/>
              <a:t>2 ways, where none of the set of </a:t>
            </a:r>
            <a:r>
              <a:rPr lang="en-US" sz="2000" i="1" dirty="0"/>
              <a:t>n</a:t>
            </a:r>
            <a:r>
              <a:rPr lang="en-US" sz="2000" dirty="0"/>
              <a:t>1 ways is the same as any of the set of </a:t>
            </a:r>
            <a:r>
              <a:rPr lang="en-US" sz="2000" i="1" dirty="0"/>
              <a:t>n</a:t>
            </a:r>
            <a:r>
              <a:rPr lang="en-US" sz="2000" dirty="0"/>
              <a:t>2 ways, then there are </a:t>
            </a:r>
            <a:r>
              <a:rPr lang="en-US" sz="2000" i="1" dirty="0"/>
              <a:t>n</a:t>
            </a:r>
            <a:r>
              <a:rPr lang="en-US" sz="2000" dirty="0"/>
              <a:t>1 + </a:t>
            </a:r>
            <a:r>
              <a:rPr lang="en-US" sz="2000" i="1" dirty="0"/>
              <a:t>n</a:t>
            </a:r>
            <a:r>
              <a:rPr lang="en-US" sz="2000" dirty="0"/>
              <a:t>2 ways to do the task.</a:t>
            </a:r>
            <a:endParaRPr lang="en-US">
              <a:cs typeface="Arial"/>
            </a:endParaRPr>
          </a:p>
          <a:p>
            <a:pPr algn="just"/>
            <a:r>
              <a:rPr lang="en-US" sz="2000" b="1" dirty="0"/>
              <a:t>Example:</a:t>
            </a:r>
          </a:p>
          <a:p>
            <a:pPr algn="just"/>
            <a:endParaRPr lang="en-US" sz="2000" dirty="0"/>
          </a:p>
          <a:p>
            <a:pPr algn="just"/>
            <a:r>
              <a:rPr lang="en-US" sz="2000" dirty="0"/>
              <a:t>Suppose that either a member of the mathematics faculty or a student who is a mathematics major is chosen as a representative to a university committee. How many different choices are there</a:t>
            </a:r>
          </a:p>
          <a:p>
            <a:pPr algn="just"/>
            <a:r>
              <a:rPr lang="en-US" sz="2000" dirty="0"/>
              <a:t>for this representative if there are 37 members of the mathematics faculty and 83 mathematics majors and no one is both a faculty member and a student?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Solution:</a:t>
            </a:r>
            <a:endParaRPr lang="en-US" dirty="0"/>
          </a:p>
        </p:txBody>
      </p:sp>
      <p:sp>
        <p:nvSpPr>
          <p:cNvPr id="3" name="Content Placeholder 2"/>
          <p:cNvSpPr>
            <a:spLocks noGrp="1"/>
          </p:cNvSpPr>
          <p:nvPr>
            <p:ph idx="1"/>
          </p:nvPr>
        </p:nvSpPr>
        <p:spPr/>
        <p:txBody>
          <a:bodyPr/>
          <a:lstStyle/>
          <a:p>
            <a:r>
              <a:rPr lang="en-US" sz="2000" dirty="0"/>
              <a:t>There are 37 ways to choose a member of the mathematics faculty and there are 83 ways to choose a student who is a mathematics major. Choosing a member of the mathematics faculty is never the same as choosing a student who is a mathematics major because no one is both a faculty member and a student.</a:t>
            </a:r>
          </a:p>
          <a:p>
            <a:r>
              <a:rPr lang="en-US" sz="2000" dirty="0"/>
              <a:t> By the sum rule it follows that there are 37 + 83 = 120 possible ways to pick this representative.</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Sum Rule</a:t>
            </a:r>
          </a:p>
        </p:txBody>
      </p:sp>
      <p:sp>
        <p:nvSpPr>
          <p:cNvPr id="3" name="Content Placeholder 2"/>
          <p:cNvSpPr>
            <a:spLocks noGrp="1"/>
          </p:cNvSpPr>
          <p:nvPr>
            <p:ph idx="1"/>
          </p:nvPr>
        </p:nvSpPr>
        <p:spPr/>
        <p:txBody>
          <a:bodyPr/>
          <a:lstStyle/>
          <a:p>
            <a:pPr marL="457200" indent="-457200" algn="just">
              <a:buClrTx/>
              <a:buFont typeface="+mj-lt"/>
              <a:buAutoNum type="arabicPeriod"/>
            </a:pPr>
            <a:r>
              <a:rPr lang="en-US" sz="2000" dirty="0"/>
              <a:t>A student can choose a computer project from one of three lists. The three lists contain 23, 15, and 19 possible projects, respectively. No project is on more than one list. How many possible projects are there to choose from?</a:t>
            </a:r>
          </a:p>
          <a:p>
            <a:pPr marL="457200" indent="-457200" algn="just">
              <a:buClrTx/>
              <a:buFont typeface="+mj-lt"/>
              <a:buAutoNum type="arabicPeriod"/>
            </a:pPr>
            <a:endParaRPr lang="en-US" sz="2000" dirty="0"/>
          </a:p>
          <a:p>
            <a:pPr marL="457200" indent="-457200" algn="just">
              <a:buClrTx/>
              <a:buFont typeface="+mj-lt"/>
              <a:buAutoNum type="arabicPeriod"/>
            </a:pPr>
            <a:r>
              <a:rPr lang="en-US" sz="2000" dirty="0"/>
              <a:t>In a version of the computer language BASIC, the name of a variable is a string of one or two alphanumeric characters, where uppercase and lowercase letters are not distinguished. (An </a:t>
            </a:r>
            <a:r>
              <a:rPr lang="en-US" sz="2000" i="1" dirty="0"/>
              <a:t>alphanumeric </a:t>
            </a:r>
            <a:r>
              <a:rPr lang="en-US" sz="2000" dirty="0"/>
              <a:t>character is either one of the 26 English letters or one of the 10 digits.) Moreover, a variable name must begin with a letter and must be different from the five strings of two characters that are reserved for programming use. How many different variable names are there in this version of BASIC?</a:t>
            </a:r>
          </a:p>
          <a:p>
            <a:pPr algn="just"/>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SUBTRACTION RULE</a:t>
            </a:r>
          </a:p>
        </p:txBody>
      </p:sp>
      <p:sp>
        <p:nvSpPr>
          <p:cNvPr id="3" name="Content Placeholder 2"/>
          <p:cNvSpPr>
            <a:spLocks noGrp="1"/>
          </p:cNvSpPr>
          <p:nvPr>
            <p:ph idx="1"/>
          </p:nvPr>
        </p:nvSpPr>
        <p:spPr/>
        <p:txBody>
          <a:bodyPr/>
          <a:lstStyle/>
          <a:p>
            <a:r>
              <a:rPr lang="en-US" sz="2000" dirty="0"/>
              <a:t>If a task can be done in either </a:t>
            </a:r>
            <a:r>
              <a:rPr lang="en-US" sz="2000" i="1" dirty="0"/>
              <a:t>n</a:t>
            </a:r>
            <a:r>
              <a:rPr lang="en-US" sz="2000" dirty="0"/>
              <a:t>1 ways or </a:t>
            </a:r>
            <a:r>
              <a:rPr lang="en-US" sz="2000" i="1" dirty="0"/>
              <a:t>n</a:t>
            </a:r>
            <a:r>
              <a:rPr lang="en-US" sz="2000" dirty="0"/>
              <a:t>2 ways, then the number of ways to do the task is </a:t>
            </a:r>
            <a:r>
              <a:rPr lang="en-US" sz="2000" i="1" dirty="0"/>
              <a:t>n</a:t>
            </a:r>
            <a:r>
              <a:rPr lang="en-US" sz="2000" dirty="0"/>
              <a:t>1 + </a:t>
            </a:r>
            <a:r>
              <a:rPr lang="en-US" sz="2000" i="1" dirty="0"/>
              <a:t>n</a:t>
            </a:r>
            <a:r>
              <a:rPr lang="en-US" sz="2000" dirty="0"/>
              <a:t>2 minus the number of ways to do the task that are common to the two different ways.</a:t>
            </a:r>
          </a:p>
          <a:p>
            <a:endParaRPr lang="en-US" sz="2000" dirty="0"/>
          </a:p>
          <a:p>
            <a:pPr marL="0" indent="0">
              <a:buNone/>
            </a:pPr>
            <a:r>
              <a:rPr lang="en-US" sz="2000" dirty="0"/>
              <a:t>     The subtraction rule is also known as the </a:t>
            </a:r>
            <a:r>
              <a:rPr lang="en-US" sz="2000" b="1" dirty="0"/>
              <a:t>principle of inclusion–  exclusion</a:t>
            </a:r>
            <a:r>
              <a:rPr lang="en-US" sz="2000" dirty="0"/>
              <a:t>, it is used to count the number of elements in the union of two sets. |</a:t>
            </a:r>
            <a:r>
              <a:rPr lang="en-US" sz="2000" i="1" dirty="0"/>
              <a:t>A</a:t>
            </a:r>
            <a:r>
              <a:rPr lang="en-US" sz="2000" dirty="0"/>
              <a:t>1 ∪ </a:t>
            </a:r>
            <a:r>
              <a:rPr lang="en-US" sz="2000" i="1" dirty="0"/>
              <a:t>A</a:t>
            </a:r>
            <a:r>
              <a:rPr lang="en-US" sz="2000" dirty="0"/>
              <a:t>2| = |</a:t>
            </a:r>
            <a:r>
              <a:rPr lang="en-US" sz="2000" i="1" dirty="0"/>
              <a:t>A</a:t>
            </a:r>
            <a:r>
              <a:rPr lang="en-US" sz="2000" dirty="0"/>
              <a:t>1| + |</a:t>
            </a:r>
            <a:r>
              <a:rPr lang="en-US" sz="2000" i="1" dirty="0"/>
              <a:t>A</a:t>
            </a:r>
            <a:r>
              <a:rPr lang="en-US" sz="2000" dirty="0"/>
              <a:t>2| − |</a:t>
            </a:r>
            <a:r>
              <a:rPr lang="en-US" sz="2000" i="1" dirty="0"/>
              <a:t>A</a:t>
            </a:r>
            <a:r>
              <a:rPr lang="en-US" sz="2000" dirty="0"/>
              <a:t>1 ∩ </a:t>
            </a:r>
            <a:r>
              <a:rPr lang="en-US" sz="2000" i="1" dirty="0"/>
              <a:t>A</a:t>
            </a:r>
            <a:r>
              <a:rPr lang="en-US" sz="2000" dirty="0"/>
              <a:t>2|</a:t>
            </a:r>
            <a:r>
              <a:rPr lang="en-US" sz="2000" i="1" dirty="0"/>
              <a:t>.</a:t>
            </a:r>
          </a:p>
          <a:p>
            <a:pPr marL="0" indent="0">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9076414" cy="882595"/>
          </a:xfrm>
        </p:spPr>
        <p:txBody>
          <a:bodyPr>
            <a:noAutofit/>
          </a:bodyPr>
          <a:lstStyle/>
          <a:p>
            <a:pPr algn="l"/>
            <a:r>
              <a:rPr lang="en-IN" sz="4000" dirty="0">
                <a:latin typeface="Georgia" panose="02040502050405020303" pitchFamily="18" charset="0"/>
              </a:rPr>
              <a:t>  </a:t>
            </a:r>
            <a:r>
              <a:rPr lang="en-IN" sz="3600" b="1" dirty="0">
                <a:latin typeface="Georgia" panose="02040502050405020303" pitchFamily="18" charset="0"/>
              </a:rPr>
              <a:t>PERMUTATION </a:t>
            </a:r>
            <a:endParaRPr lang="en-IN" sz="4000" b="1" dirty="0">
              <a:latin typeface="Georgia" panose="02040502050405020303" pitchFamily="18" charset="0"/>
            </a:endParaRPr>
          </a:p>
        </p:txBody>
      </p:sp>
      <p:sp>
        <p:nvSpPr>
          <p:cNvPr id="3" name="Subtitle 2"/>
          <p:cNvSpPr>
            <a:spLocks noGrp="1"/>
          </p:cNvSpPr>
          <p:nvPr>
            <p:ph type="subTitle" idx="1"/>
          </p:nvPr>
        </p:nvSpPr>
        <p:spPr>
          <a:xfrm>
            <a:off x="65598" y="1057523"/>
            <a:ext cx="9010815" cy="5550011"/>
          </a:xfrm>
        </p:spPr>
        <p:txBody>
          <a:bodyPr>
            <a:normAutofit/>
          </a:bodyPr>
          <a:lstStyle/>
          <a:p>
            <a:pPr algn="just"/>
            <a:r>
              <a:rPr lang="en-IN" sz="2000" dirty="0">
                <a:ln w="3175" cmpd="sng">
                  <a:noFill/>
                </a:ln>
                <a:latin typeface="Georgia" panose="02040502050405020303" pitchFamily="18" charset="0"/>
                <a:ea typeface="+mj-ea"/>
                <a:cs typeface="+mj-cs"/>
              </a:rPr>
              <a:t>A permutation is an arrangement of all or part of a set of objects, with regard to the order of the arrangement. For example, suppose we have a set of three letters: A, B, and C. we might ask how many ways we can arrange 2 letters from that set.</a:t>
            </a:r>
          </a:p>
          <a:p>
            <a:pPr algn="just"/>
            <a:endParaRPr lang="en-IN" sz="2000" dirty="0">
              <a:ln w="3175" cmpd="sng">
                <a:noFill/>
              </a:ln>
              <a:latin typeface="Georgia" panose="02040502050405020303" pitchFamily="18" charset="0"/>
              <a:ea typeface="+mj-ea"/>
              <a:cs typeface="+mj-cs"/>
            </a:endParaRPr>
          </a:p>
          <a:p>
            <a:pPr algn="just"/>
            <a:r>
              <a:rPr lang="en-IN" sz="2000" dirty="0">
                <a:ln w="3175" cmpd="sng">
                  <a:noFill/>
                </a:ln>
                <a:latin typeface="Georgia" panose="02040502050405020303" pitchFamily="18" charset="0"/>
                <a:ea typeface="+mj-ea"/>
                <a:cs typeface="+mj-cs"/>
              </a:rPr>
              <a:t>Permutation is defined and given by the following function:</a:t>
            </a:r>
          </a:p>
          <a:p>
            <a:pPr algn="just"/>
            <a:r>
              <a:rPr lang="en-IN" sz="2000" dirty="0">
                <a:ln w="3175" cmpd="sng">
                  <a:noFill/>
                </a:ln>
                <a:latin typeface="Georgia" panose="02040502050405020303" pitchFamily="18" charset="0"/>
                <a:ea typeface="+mj-ea"/>
                <a:cs typeface="+mj-cs"/>
              </a:rPr>
              <a:t>Formula</a:t>
            </a:r>
          </a:p>
          <a:p>
            <a:pPr algn="just"/>
            <a:endParaRPr lang="en-IN" sz="2000" dirty="0">
              <a:ln w="3175" cmpd="sng">
                <a:noFill/>
              </a:ln>
              <a:latin typeface="Georgia" panose="02040502050405020303" pitchFamily="18" charset="0"/>
              <a:ea typeface="+mj-ea"/>
              <a:cs typeface="+mj-cs"/>
            </a:endParaRPr>
          </a:p>
          <a:p>
            <a:pPr algn="just"/>
            <a:endParaRPr lang="en-IN" sz="2000" dirty="0">
              <a:ln w="3175" cmpd="sng">
                <a:noFill/>
              </a:ln>
              <a:latin typeface="Georgia" panose="02040502050405020303" pitchFamily="18" charset="0"/>
              <a:ea typeface="+mj-ea"/>
              <a:cs typeface="+mj-cs"/>
            </a:endParaRPr>
          </a:p>
          <a:p>
            <a:pPr algn="just"/>
            <a:r>
              <a:rPr lang="en-IN" sz="2000" dirty="0">
                <a:ln w="3175" cmpd="sng">
                  <a:noFill/>
                </a:ln>
                <a:latin typeface="Georgia" panose="02040502050405020303" pitchFamily="18" charset="0"/>
                <a:ea typeface="+mj-ea"/>
                <a:cs typeface="+mj-cs"/>
              </a:rPr>
              <a:t>Where −</a:t>
            </a:r>
          </a:p>
          <a:p>
            <a:pPr algn="just"/>
            <a:r>
              <a:rPr lang="en-IN" sz="2000" dirty="0">
                <a:ln w="3175" cmpd="sng">
                  <a:noFill/>
                </a:ln>
                <a:latin typeface="Georgia" panose="02040502050405020303" pitchFamily="18" charset="0"/>
                <a:ea typeface="+mj-ea"/>
                <a:cs typeface="+mj-cs"/>
              </a:rPr>
              <a:t>n = of the set from which elements are permuted.</a:t>
            </a:r>
          </a:p>
          <a:p>
            <a:pPr algn="just"/>
            <a:r>
              <a:rPr lang="en-IN" sz="2000" dirty="0">
                <a:ln w="3175" cmpd="sng">
                  <a:noFill/>
                </a:ln>
                <a:latin typeface="Georgia" panose="02040502050405020303" pitchFamily="18" charset="0"/>
                <a:ea typeface="+mj-ea"/>
                <a:cs typeface="+mj-cs"/>
              </a:rPr>
              <a:t>r = size of each permutation.</a:t>
            </a:r>
          </a:p>
          <a:p>
            <a:pPr algn="just"/>
            <a:r>
              <a:rPr lang="en-IN" sz="2000" dirty="0">
                <a:ln w="3175" cmpd="sng">
                  <a:noFill/>
                </a:ln>
                <a:latin typeface="Georgia" panose="02040502050405020303" pitchFamily="18" charset="0"/>
                <a:ea typeface="+mj-ea"/>
                <a:cs typeface="+mj-cs"/>
              </a:rPr>
              <a:t>n, r are non negative integers.</a:t>
            </a:r>
          </a:p>
        </p:txBody>
      </p:sp>
      <p:pic>
        <p:nvPicPr>
          <p:cNvPr id="4" name="Picture 3"/>
          <p:cNvPicPr>
            <a:picLocks noChangeAspect="1"/>
          </p:cNvPicPr>
          <p:nvPr/>
        </p:nvPicPr>
        <p:blipFill>
          <a:blip r:embed="rId3"/>
          <a:stretch>
            <a:fillRect/>
          </a:stretch>
        </p:blipFill>
        <p:spPr>
          <a:xfrm>
            <a:off x="1507402" y="3148718"/>
            <a:ext cx="1850036" cy="787179"/>
          </a:xfrm>
          <a:prstGeom prst="rect">
            <a:avLst/>
          </a:prstGeom>
        </p:spPr>
      </p:pic>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2" ma:contentTypeDescription="Create a new document." ma:contentTypeScope="" ma:versionID="9459ea6230347e1c14acfdcd5192bcbe">
  <xsd:schema xmlns:xsd="http://www.w3.org/2001/XMLSchema" xmlns:xs="http://www.w3.org/2001/XMLSchema" xmlns:p="http://schemas.microsoft.com/office/2006/metadata/properties" xmlns:ns2="cf86998d-6c59-4edf-8766-84e7bf90ae28" targetNamespace="http://schemas.microsoft.com/office/2006/metadata/properties" ma:root="true" ma:fieldsID="8504fd1e92d8bbf691e65e874d48909e" ns2:_="">
    <xsd:import namespace="cf86998d-6c59-4edf-8766-84e7bf90ae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C57D86-10A3-47A3-93F7-D652C21D684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876C74-9899-4BBA-93A6-3280C610E871}">
  <ds:schemaRefs>
    <ds:schemaRef ds:uri="http://schemas.microsoft.com/sharepoint/v3/contenttype/forms"/>
  </ds:schemaRefs>
</ds:datastoreItem>
</file>

<file path=customXml/itemProps3.xml><?xml version="1.0" encoding="utf-8"?>
<ds:datastoreItem xmlns:ds="http://schemas.openxmlformats.org/officeDocument/2006/customXml" ds:itemID="{62B85FE5-F0AE-4726-A746-9409EE37CE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Watermark</Template>
  <TotalTime>0</TotalTime>
  <Words>9484</Words>
  <Application>Microsoft Office PowerPoint</Application>
  <PresentationFormat>On-screen Show (4:3)</PresentationFormat>
  <Paragraphs>216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Watermark</vt:lpstr>
      <vt:lpstr>  LECTURE 8-  COMBINATORICS </vt:lpstr>
      <vt:lpstr>Product rules</vt:lpstr>
      <vt:lpstr>Example: Product Rule</vt:lpstr>
      <vt:lpstr>Example Product Rule</vt:lpstr>
      <vt:lpstr>THE SUM RULE</vt:lpstr>
      <vt:lpstr>Solution:</vt:lpstr>
      <vt:lpstr>Examples : Sum Rule</vt:lpstr>
      <vt:lpstr>THE SUBTRACTION RULE</vt:lpstr>
      <vt:lpstr>  PERMUTATION </vt:lpstr>
      <vt:lpstr>  </vt:lpstr>
      <vt:lpstr>  </vt:lpstr>
      <vt:lpstr>  </vt:lpstr>
      <vt:lpstr>  </vt:lpstr>
      <vt:lpstr>  </vt:lpstr>
      <vt:lpstr>  </vt:lpstr>
      <vt:lpstr>  </vt:lpstr>
      <vt:lpstr>  </vt:lpstr>
      <vt:lpstr>Solution</vt:lpstr>
      <vt:lpstr>  </vt:lpstr>
      <vt:lpstr>Solution</vt:lpstr>
      <vt:lpstr>Questions</vt:lpstr>
      <vt:lpstr>How many words that can be formed with the letters of the word ‘SWIMMING’ such that the vowels do not come together? Assume that words are of with or without meaning.</vt:lpstr>
      <vt:lpstr>How many ways are there to divide 4 Indian countries and 4 China countries into 4 groups of 2 each such that at least one group must have only Indian countries?</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Logic and Proofs</dc:title>
  <dc:creator>profile</dc:creator>
  <cp:lastModifiedBy>Neetu Garg</cp:lastModifiedBy>
  <cp:revision>166</cp:revision>
  <cp:lastPrinted>2008-01-07T22:11:00Z</cp:lastPrinted>
  <dcterms:created xsi:type="dcterms:W3CDTF">2008-01-06T01:37:00Z</dcterms:created>
  <dcterms:modified xsi:type="dcterms:W3CDTF">2020-10-09T18:20:57Z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y fmtid="{D5CDD505-2E9C-101B-9397-08002B2CF9AE}" pid="3" name="ContentTypeId">
    <vt:lpwstr>0x010100EB28F4A5B7108743983B5F3D6F43D3CA</vt:lpwstr>
  </property>
</Properties>
</file>