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38"/>
  </p:notesMasterIdLst>
  <p:handoutMasterIdLst>
    <p:handoutMasterId r:id="rId39"/>
  </p:handoutMasterIdLst>
  <p:sldIdLst>
    <p:sldId id="256" r:id="rId2"/>
    <p:sldId id="480" r:id="rId3"/>
    <p:sldId id="482" r:id="rId4"/>
    <p:sldId id="483" r:id="rId5"/>
    <p:sldId id="484" r:id="rId6"/>
    <p:sldId id="485" r:id="rId7"/>
    <p:sldId id="486" r:id="rId8"/>
    <p:sldId id="487" r:id="rId9"/>
    <p:sldId id="488" r:id="rId10"/>
    <p:sldId id="489" r:id="rId11"/>
    <p:sldId id="490" r:id="rId12"/>
    <p:sldId id="491" r:id="rId13"/>
    <p:sldId id="492" r:id="rId14"/>
    <p:sldId id="493" r:id="rId15"/>
    <p:sldId id="494" r:id="rId16"/>
    <p:sldId id="495" r:id="rId17"/>
    <p:sldId id="496" r:id="rId18"/>
    <p:sldId id="497" r:id="rId19"/>
    <p:sldId id="498" r:id="rId20"/>
    <p:sldId id="499" r:id="rId21"/>
    <p:sldId id="500" r:id="rId22"/>
    <p:sldId id="501" r:id="rId23"/>
    <p:sldId id="502" r:id="rId24"/>
    <p:sldId id="503" r:id="rId25"/>
    <p:sldId id="504" r:id="rId26"/>
    <p:sldId id="506" r:id="rId27"/>
    <p:sldId id="507" r:id="rId28"/>
    <p:sldId id="508" r:id="rId29"/>
    <p:sldId id="509" r:id="rId30"/>
    <p:sldId id="510" r:id="rId31"/>
    <p:sldId id="511" r:id="rId32"/>
    <p:sldId id="512" r:id="rId33"/>
    <p:sldId id="513" r:id="rId34"/>
    <p:sldId id="514" r:id="rId35"/>
    <p:sldId id="515" r:id="rId36"/>
    <p:sldId id="516" r:id="rId37"/>
  </p:sldIdLst>
  <p:sldSz cx="9144000" cy="6858000" type="screen4x3"/>
  <p:notesSz cx="6991350" cy="9280525"/>
  <p:defaultTextStyle>
    <a:defPPr>
      <a:defRPr lang="en-GB"/>
    </a:defPPr>
    <a:lvl1pPr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1pPr>
    <a:lvl2pPr marL="4572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2pPr>
    <a:lvl3pPr marL="9144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3pPr>
    <a:lvl4pPr marL="1371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4pPr>
    <a:lvl5pPr marL="18288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679" autoAdjust="0"/>
    <p:restoredTop sz="94660"/>
  </p:normalViewPr>
  <p:slideViewPr>
    <p:cSldViewPr>
      <p:cViewPr varScale="1">
        <p:scale>
          <a:sx n="74" d="100"/>
          <a:sy n="74" d="100"/>
        </p:scale>
        <p:origin x="252" y="60"/>
      </p:cViewPr>
      <p:guideLst>
        <p:guide orient="horz" pos="2160"/>
        <p:guide pos="2880"/>
      </p:guideLst>
    </p:cSldViewPr>
  </p:slideViewPr>
  <p:outlineViewPr>
    <p:cViewPr>
      <p:scale>
        <a:sx n="50" d="100"/>
        <a:sy n="50" d="100"/>
      </p:scale>
      <p:origin x="-786" y="-9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01" d="100"/>
          <a:sy n="101" d="100"/>
        </p:scale>
        <p:origin x="-241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15CF42D-7155-43A9-93FB-1368B3D060DC}"/>
              </a:ext>
            </a:extLst>
          </p:cNvPr>
          <p:cNvSpPr>
            <a:spLocks noGrp="1" noChangeArrowheads="1"/>
          </p:cNvSpPr>
          <p:nvPr>
            <p:ph type="hdr" sz="quarter"/>
          </p:nvPr>
        </p:nvSpPr>
        <p:spPr bwMode="auto">
          <a:xfrm>
            <a:off x="0" y="0"/>
            <a:ext cx="30289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93000"/>
              </a:lnSpc>
              <a:buClr>
                <a:srgbClr val="FFFFCC"/>
              </a:buClr>
              <a:buSzPct val="100000"/>
              <a:buFont typeface="Times New Roman" panose="02020603050405020304" pitchFamily="18" charset="0"/>
              <a:buNone/>
              <a:defRPr sz="1200">
                <a:solidFill>
                  <a:srgbClr val="FFFFCC"/>
                </a:solidFill>
                <a:ea typeface="+mn-ea"/>
              </a:defRPr>
            </a:lvl1pPr>
          </a:lstStyle>
          <a:p>
            <a:pPr>
              <a:defRPr/>
            </a:pPr>
            <a:endParaRPr lang="en-US" altLang="en-US"/>
          </a:p>
        </p:txBody>
      </p:sp>
      <p:sp>
        <p:nvSpPr>
          <p:cNvPr id="48131" name="Rectangle 3">
            <a:extLst>
              <a:ext uri="{FF2B5EF4-FFF2-40B4-BE49-F238E27FC236}">
                <a16:creationId xmlns:a16="http://schemas.microsoft.com/office/drawing/2014/main" id="{EB732486-70E9-497B-B7F3-C54F832F0955}"/>
              </a:ext>
            </a:extLst>
          </p:cNvPr>
          <p:cNvSpPr>
            <a:spLocks noGrp="1" noChangeArrowheads="1"/>
          </p:cNvSpPr>
          <p:nvPr>
            <p:ph type="dt" sz="quarter" idx="1"/>
          </p:nvPr>
        </p:nvSpPr>
        <p:spPr bwMode="auto">
          <a:xfrm>
            <a:off x="3960813" y="0"/>
            <a:ext cx="30289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93000"/>
              </a:lnSpc>
              <a:buClr>
                <a:srgbClr val="FFFFCC"/>
              </a:buClr>
              <a:buSzPct val="100000"/>
              <a:buFont typeface="Times New Roman" panose="02020603050405020304" pitchFamily="18" charset="0"/>
              <a:buNone/>
              <a:defRPr sz="1200">
                <a:solidFill>
                  <a:srgbClr val="FFFFCC"/>
                </a:solidFill>
                <a:ea typeface="+mn-ea"/>
              </a:defRPr>
            </a:lvl1pPr>
          </a:lstStyle>
          <a:p>
            <a:pPr>
              <a:defRPr/>
            </a:pPr>
            <a:endParaRPr lang="en-US" altLang="en-US"/>
          </a:p>
        </p:txBody>
      </p:sp>
      <p:sp>
        <p:nvSpPr>
          <p:cNvPr id="48132" name="Rectangle 4">
            <a:extLst>
              <a:ext uri="{FF2B5EF4-FFF2-40B4-BE49-F238E27FC236}">
                <a16:creationId xmlns:a16="http://schemas.microsoft.com/office/drawing/2014/main" id="{F74003E6-9CE0-4592-AE6B-D4E4C5B528AB}"/>
              </a:ext>
            </a:extLst>
          </p:cNvPr>
          <p:cNvSpPr>
            <a:spLocks noGrp="1" noChangeArrowheads="1"/>
          </p:cNvSpPr>
          <p:nvPr>
            <p:ph type="ftr" sz="quarter" idx="2"/>
          </p:nvPr>
        </p:nvSpPr>
        <p:spPr bwMode="auto">
          <a:xfrm>
            <a:off x="0" y="8815388"/>
            <a:ext cx="30289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93000"/>
              </a:lnSpc>
              <a:buClr>
                <a:srgbClr val="FFFFCC"/>
              </a:buClr>
              <a:buSzPct val="100000"/>
              <a:buFont typeface="Times New Roman" panose="02020603050405020304" pitchFamily="18" charset="0"/>
              <a:buNone/>
              <a:defRPr sz="1200">
                <a:solidFill>
                  <a:srgbClr val="FFFFCC"/>
                </a:solidFill>
                <a:ea typeface="+mn-ea"/>
              </a:defRPr>
            </a:lvl1pPr>
          </a:lstStyle>
          <a:p>
            <a:pPr>
              <a:defRPr/>
            </a:pPr>
            <a:endParaRPr lang="en-US" altLang="en-US"/>
          </a:p>
        </p:txBody>
      </p:sp>
      <p:sp>
        <p:nvSpPr>
          <p:cNvPr id="48133" name="Rectangle 5">
            <a:extLst>
              <a:ext uri="{FF2B5EF4-FFF2-40B4-BE49-F238E27FC236}">
                <a16:creationId xmlns:a16="http://schemas.microsoft.com/office/drawing/2014/main" id="{AAD3FB35-E932-46BD-81F2-95966ED10A1B}"/>
              </a:ext>
            </a:extLst>
          </p:cNvPr>
          <p:cNvSpPr>
            <a:spLocks noGrp="1" noChangeArrowheads="1"/>
          </p:cNvSpPr>
          <p:nvPr>
            <p:ph type="sldNum" sz="quarter" idx="3"/>
          </p:nvPr>
        </p:nvSpPr>
        <p:spPr bwMode="auto">
          <a:xfrm>
            <a:off x="3960813" y="8815388"/>
            <a:ext cx="30289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93000"/>
              </a:lnSpc>
              <a:buClr>
                <a:srgbClr val="FFFFCC"/>
              </a:buClr>
              <a:buSzPct val="100000"/>
              <a:buFont typeface="Times New Roman" panose="02020603050405020304" pitchFamily="18" charset="0"/>
              <a:buNone/>
              <a:defRPr sz="1200">
                <a:solidFill>
                  <a:srgbClr val="FFFFCC"/>
                </a:solidFill>
              </a:defRPr>
            </a:lvl1pPr>
          </a:lstStyle>
          <a:p>
            <a:fld id="{3311A577-CBC3-490B-9C71-3E9CC265F6A6}"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2A8DEE34-D539-42D5-9D46-1D6D5FBF4518}"/>
              </a:ext>
            </a:extLst>
          </p:cNvPr>
          <p:cNvSpPr>
            <a:spLocks noChangeArrowheads="1"/>
          </p:cNvSpPr>
          <p:nvPr/>
        </p:nvSpPr>
        <p:spPr bwMode="auto">
          <a:xfrm>
            <a:off x="0" y="0"/>
            <a:ext cx="6991350" cy="9280525"/>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3000"/>
              </a:lnSpc>
              <a:buClr>
                <a:srgbClr val="FFFFCC"/>
              </a:buClr>
              <a:buSzPct val="100000"/>
              <a:buFont typeface="Times New Roman" panose="02020603050405020304" pitchFamily="18" charset="0"/>
              <a:defRPr sz="2400">
                <a:solidFill>
                  <a:schemeClr val="bg1"/>
                </a:solidFill>
                <a:latin typeface="Times New Roman" panose="02020603050405020304" pitchFamily="18" charset="0"/>
                <a:ea typeface="MS PGothic" panose="020B0600070205080204" pitchFamily="34" charset="-128"/>
              </a:defRPr>
            </a:lvl1pPr>
            <a:lvl2pPr marL="742950" indent="-285750">
              <a:lnSpc>
                <a:spcPct val="93000"/>
              </a:lnSpc>
              <a:buClr>
                <a:srgbClr val="FFFFCC"/>
              </a:buClr>
              <a:buSzPct val="100000"/>
              <a:buFont typeface="Times New Roman" panose="02020603050405020304" pitchFamily="18" charset="0"/>
              <a:defRPr sz="2400">
                <a:solidFill>
                  <a:schemeClr val="bg1"/>
                </a:solidFill>
                <a:latin typeface="Times New Roman" panose="02020603050405020304" pitchFamily="18" charset="0"/>
                <a:ea typeface="MS PGothic" panose="020B0600070205080204" pitchFamily="34" charset="-128"/>
              </a:defRPr>
            </a:lvl2pPr>
            <a:lvl3pPr marL="1143000" indent="-228600">
              <a:lnSpc>
                <a:spcPct val="93000"/>
              </a:lnSpc>
              <a:buClr>
                <a:srgbClr val="FFFFCC"/>
              </a:buClr>
              <a:buSzPct val="100000"/>
              <a:buFont typeface="Times New Roman" panose="02020603050405020304" pitchFamily="18" charset="0"/>
              <a:defRPr sz="2400">
                <a:solidFill>
                  <a:schemeClr val="bg1"/>
                </a:solidFill>
                <a:latin typeface="Times New Roman" panose="02020603050405020304" pitchFamily="18" charset="0"/>
                <a:ea typeface="MS PGothic" panose="020B0600070205080204" pitchFamily="34" charset="-128"/>
              </a:defRPr>
            </a:lvl3pPr>
            <a:lvl4pPr marL="1600200" indent="-228600">
              <a:lnSpc>
                <a:spcPct val="93000"/>
              </a:lnSpc>
              <a:buClr>
                <a:srgbClr val="FFFFCC"/>
              </a:buClr>
              <a:buSzPct val="100000"/>
              <a:buFont typeface="Times New Roman" panose="02020603050405020304" pitchFamily="18" charset="0"/>
              <a:defRPr sz="2400">
                <a:solidFill>
                  <a:schemeClr val="bg1"/>
                </a:solidFill>
                <a:latin typeface="Times New Roman" panose="02020603050405020304" pitchFamily="18" charset="0"/>
                <a:ea typeface="MS PGothic" panose="020B0600070205080204" pitchFamily="34" charset="-128"/>
              </a:defRPr>
            </a:lvl4pPr>
            <a:lvl5pPr marL="2057400" indent="-228600">
              <a:lnSpc>
                <a:spcPct val="93000"/>
              </a:lnSpc>
              <a:buClr>
                <a:srgbClr val="FFFFCC"/>
              </a:buClr>
              <a:buSzPct val="100000"/>
              <a:buFont typeface="Times New Roman" panose="02020603050405020304" pitchFamily="18" charset="0"/>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93000"/>
              </a:lnSpc>
              <a:spcBef>
                <a:spcPct val="0"/>
              </a:spcBef>
              <a:spcAft>
                <a:spcPct val="0"/>
              </a:spcAft>
              <a:buClr>
                <a:srgbClr val="FFFFCC"/>
              </a:buClr>
              <a:buSzPct val="100000"/>
              <a:buFont typeface="Times New Roman" panose="02020603050405020304" pitchFamily="18" charset="0"/>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93000"/>
              </a:lnSpc>
              <a:spcBef>
                <a:spcPct val="0"/>
              </a:spcBef>
              <a:spcAft>
                <a:spcPct val="0"/>
              </a:spcAft>
              <a:buClr>
                <a:srgbClr val="FFFFCC"/>
              </a:buClr>
              <a:buSzPct val="100000"/>
              <a:buFont typeface="Times New Roman" panose="02020603050405020304" pitchFamily="18" charset="0"/>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93000"/>
              </a:lnSpc>
              <a:spcBef>
                <a:spcPct val="0"/>
              </a:spcBef>
              <a:spcAft>
                <a:spcPct val="0"/>
              </a:spcAft>
              <a:buClr>
                <a:srgbClr val="FFFFCC"/>
              </a:buClr>
              <a:buSzPct val="100000"/>
              <a:buFont typeface="Times New Roman" panose="02020603050405020304" pitchFamily="18" charset="0"/>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93000"/>
              </a:lnSpc>
              <a:spcBef>
                <a:spcPct val="0"/>
              </a:spcBef>
              <a:spcAft>
                <a:spcPct val="0"/>
              </a:spcAft>
              <a:buClr>
                <a:srgbClr val="FFFFCC"/>
              </a:buClr>
              <a:buSzPct val="100000"/>
              <a:buFont typeface="Times New Roman" panose="02020603050405020304" pitchFamily="18" charset="0"/>
              <a:defRPr sz="2400">
                <a:solidFill>
                  <a:schemeClr val="bg1"/>
                </a:solidFill>
                <a:latin typeface="Times New Roman" panose="02020603050405020304" pitchFamily="18" charset="0"/>
                <a:ea typeface="MS PGothic" panose="020B0600070205080204" pitchFamily="34" charset="-128"/>
              </a:defRPr>
            </a:lvl9pPr>
          </a:lstStyle>
          <a:p>
            <a:pPr>
              <a:defRPr/>
            </a:pPr>
            <a:endParaRPr lang="en-US" altLang="en-US"/>
          </a:p>
        </p:txBody>
      </p:sp>
      <p:sp>
        <p:nvSpPr>
          <p:cNvPr id="3074" name="Rectangle 2">
            <a:extLst>
              <a:ext uri="{FF2B5EF4-FFF2-40B4-BE49-F238E27FC236}">
                <a16:creationId xmlns:a16="http://schemas.microsoft.com/office/drawing/2014/main" id="{0BC2FEF9-B013-4080-921D-99C5FC18030E}"/>
              </a:ext>
            </a:extLst>
          </p:cNvPr>
          <p:cNvSpPr>
            <a:spLocks noGrp="1" noChangeArrowheads="1"/>
          </p:cNvSpPr>
          <p:nvPr>
            <p:ph type="hdr"/>
          </p:nvPr>
        </p:nvSpPr>
        <p:spPr bwMode="auto">
          <a:xfrm>
            <a:off x="0" y="0"/>
            <a:ext cx="30464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1">
              <a:lnSpc>
                <a:spcPct val="100000"/>
              </a:lnSpc>
              <a:buClr>
                <a:srgbClr val="000000"/>
              </a:buClr>
              <a:buSzPct val="45000"/>
              <a:buFont typeface="StarSymbol" charset="0"/>
              <a:buNone/>
              <a:tabLst>
                <a:tab pos="723900" algn="l"/>
                <a:tab pos="1447800" algn="l"/>
                <a:tab pos="2171700" algn="l"/>
                <a:tab pos="2895600" algn="l"/>
              </a:tabLst>
              <a:defRPr sz="1200">
                <a:solidFill>
                  <a:srgbClr val="000000"/>
                </a:solidFill>
                <a:ea typeface="+mn-ea"/>
                <a:cs typeface="Arial" panose="020B0604020202020204" pitchFamily="34" charset="0"/>
              </a:defRPr>
            </a:lvl1pPr>
          </a:lstStyle>
          <a:p>
            <a:pPr>
              <a:defRPr/>
            </a:pPr>
            <a:endParaRPr lang="en-GB" altLang="en-US"/>
          </a:p>
        </p:txBody>
      </p:sp>
      <p:sp>
        <p:nvSpPr>
          <p:cNvPr id="3075" name="Rectangle 3">
            <a:extLst>
              <a:ext uri="{FF2B5EF4-FFF2-40B4-BE49-F238E27FC236}">
                <a16:creationId xmlns:a16="http://schemas.microsoft.com/office/drawing/2014/main" id="{EC44731C-C854-4296-AFD2-CFD6E5DE68E8}"/>
              </a:ext>
            </a:extLst>
          </p:cNvPr>
          <p:cNvSpPr>
            <a:spLocks noGrp="1" noChangeArrowheads="1"/>
          </p:cNvSpPr>
          <p:nvPr>
            <p:ph type="dt"/>
          </p:nvPr>
        </p:nvSpPr>
        <p:spPr bwMode="auto">
          <a:xfrm>
            <a:off x="3962400" y="0"/>
            <a:ext cx="30464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a:lnSpc>
                <a:spcPct val="100000"/>
              </a:lnSpc>
              <a:buClr>
                <a:srgbClr val="000000"/>
              </a:buClr>
              <a:buSzPct val="45000"/>
              <a:buFont typeface="StarSymbol" charset="0"/>
              <a:buNone/>
              <a:tabLst>
                <a:tab pos="723900" algn="l"/>
                <a:tab pos="1447800" algn="l"/>
                <a:tab pos="2171700" algn="l"/>
                <a:tab pos="2895600" algn="l"/>
              </a:tabLst>
              <a:defRPr sz="1200">
                <a:solidFill>
                  <a:srgbClr val="000000"/>
                </a:solidFill>
                <a:ea typeface="+mn-ea"/>
                <a:cs typeface="Arial" panose="020B0604020202020204" pitchFamily="34" charset="0"/>
              </a:defRPr>
            </a:lvl1pPr>
          </a:lstStyle>
          <a:p>
            <a:pPr>
              <a:defRPr/>
            </a:pPr>
            <a:endParaRPr lang="en-GB" altLang="en-US"/>
          </a:p>
        </p:txBody>
      </p:sp>
      <p:sp>
        <p:nvSpPr>
          <p:cNvPr id="2053" name="Rectangle 4">
            <a:extLst>
              <a:ext uri="{FF2B5EF4-FFF2-40B4-BE49-F238E27FC236}">
                <a16:creationId xmlns:a16="http://schemas.microsoft.com/office/drawing/2014/main" id="{B86A0BD7-C400-40ED-8C6F-2CE5317C55E5}"/>
              </a:ext>
            </a:extLst>
          </p:cNvPr>
          <p:cNvSpPr>
            <a:spLocks noGrp="1" noChangeArrowheads="1"/>
          </p:cNvSpPr>
          <p:nvPr>
            <p:ph type="sldImg"/>
          </p:nvPr>
        </p:nvSpPr>
        <p:spPr bwMode="auto">
          <a:xfrm>
            <a:off x="1130300" y="685800"/>
            <a:ext cx="4672013" cy="35052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a:extLst>
              <a:ext uri="{FF2B5EF4-FFF2-40B4-BE49-F238E27FC236}">
                <a16:creationId xmlns:a16="http://schemas.microsoft.com/office/drawing/2014/main" id="{53804F57-BEDF-47CA-A14B-B6DBE1C77849}"/>
              </a:ext>
            </a:extLst>
          </p:cNvPr>
          <p:cNvSpPr>
            <a:spLocks noGrp="1" noChangeArrowheads="1"/>
          </p:cNvSpPr>
          <p:nvPr>
            <p:ph type="body"/>
          </p:nvPr>
        </p:nvSpPr>
        <p:spPr bwMode="auto">
          <a:xfrm>
            <a:off x="914400" y="4419600"/>
            <a:ext cx="5180013" cy="418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noProof="0"/>
          </a:p>
        </p:txBody>
      </p:sp>
      <p:sp>
        <p:nvSpPr>
          <p:cNvPr id="3078" name="Rectangle 6">
            <a:extLst>
              <a:ext uri="{FF2B5EF4-FFF2-40B4-BE49-F238E27FC236}">
                <a16:creationId xmlns:a16="http://schemas.microsoft.com/office/drawing/2014/main" id="{3B0AC165-C80D-4809-BD51-C9A0DFEE8CB2}"/>
              </a:ext>
            </a:extLst>
          </p:cNvPr>
          <p:cNvSpPr>
            <a:spLocks noGrp="1" noChangeArrowheads="1"/>
          </p:cNvSpPr>
          <p:nvPr>
            <p:ph type="ftr"/>
          </p:nvPr>
        </p:nvSpPr>
        <p:spPr bwMode="auto">
          <a:xfrm>
            <a:off x="0" y="8839200"/>
            <a:ext cx="30464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a:lnSpc>
                <a:spcPct val="100000"/>
              </a:lnSpc>
              <a:buClr>
                <a:srgbClr val="000000"/>
              </a:buClr>
              <a:buSzPct val="45000"/>
              <a:buFont typeface="StarSymbol" charset="0"/>
              <a:buNone/>
              <a:tabLst>
                <a:tab pos="723900" algn="l"/>
                <a:tab pos="1447800" algn="l"/>
                <a:tab pos="2171700" algn="l"/>
                <a:tab pos="2895600" algn="l"/>
              </a:tabLst>
              <a:defRPr sz="1200">
                <a:solidFill>
                  <a:srgbClr val="000000"/>
                </a:solidFill>
                <a:ea typeface="+mn-ea"/>
                <a:cs typeface="Arial" panose="020B0604020202020204" pitchFamily="34" charset="0"/>
              </a:defRPr>
            </a:lvl1pPr>
          </a:lstStyle>
          <a:p>
            <a:pPr>
              <a:defRPr/>
            </a:pPr>
            <a:endParaRPr lang="en-GB" altLang="en-US"/>
          </a:p>
        </p:txBody>
      </p:sp>
      <p:sp>
        <p:nvSpPr>
          <p:cNvPr id="3079" name="Rectangle 7">
            <a:extLst>
              <a:ext uri="{FF2B5EF4-FFF2-40B4-BE49-F238E27FC236}">
                <a16:creationId xmlns:a16="http://schemas.microsoft.com/office/drawing/2014/main" id="{07D8A620-C82E-4DF1-B8B7-249D2F44CC86}"/>
              </a:ext>
            </a:extLst>
          </p:cNvPr>
          <p:cNvSpPr>
            <a:spLocks noGrp="1" noChangeArrowheads="1"/>
          </p:cNvSpPr>
          <p:nvPr>
            <p:ph type="sldNum"/>
          </p:nvPr>
        </p:nvSpPr>
        <p:spPr bwMode="auto">
          <a:xfrm>
            <a:off x="3962400" y="8839200"/>
            <a:ext cx="30464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a:buClr>
                <a:srgbClr val="000000"/>
              </a:buClr>
              <a:buSzPct val="45000"/>
              <a:buFont typeface="StarSymbol" charset="0"/>
              <a:buNone/>
              <a:tabLst>
                <a:tab pos="723900" algn="l"/>
                <a:tab pos="1447800" algn="l"/>
                <a:tab pos="2171700" algn="l"/>
                <a:tab pos="2895600" algn="l"/>
              </a:tabLst>
              <a:defRPr sz="1200">
                <a:solidFill>
                  <a:srgbClr val="000000"/>
                </a:solidFill>
                <a:cs typeface="Arial" panose="020B0604020202020204" pitchFamily="34" charset="0"/>
              </a:defRPr>
            </a:lvl1pPr>
          </a:lstStyle>
          <a:p>
            <a:fld id="{A5609F11-248C-4D8D-BF91-67805FBD1E58}"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7B43D7AE-753B-4C3A-8E90-8608A5276465}"/>
              </a:ext>
            </a:extLst>
          </p:cNvPr>
          <p:cNvSpPr>
            <a:spLocks noGrp="1" noRot="1" noChangeAspect="1" noTextEdit="1"/>
          </p:cNvSpPr>
          <p:nvPr>
            <p:ph type="sldImg"/>
          </p:nvPr>
        </p:nvSpPr>
        <p:spPr>
          <a:ln/>
        </p:spPr>
      </p:sp>
      <p:sp>
        <p:nvSpPr>
          <p:cNvPr id="32771" name="Notes Placeholder 2">
            <a:extLst>
              <a:ext uri="{FF2B5EF4-FFF2-40B4-BE49-F238E27FC236}">
                <a16:creationId xmlns:a16="http://schemas.microsoft.com/office/drawing/2014/main" id="{8511F947-EDCC-4B44-9CED-7DEC764ECD98}"/>
              </a:ext>
            </a:extLst>
          </p:cNvPr>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6" name="Slide Number Placeholder 3">
            <a:extLst>
              <a:ext uri="{FF2B5EF4-FFF2-40B4-BE49-F238E27FC236}">
                <a16:creationId xmlns:a16="http://schemas.microsoft.com/office/drawing/2014/main" id="{5DAFC85A-2710-42AE-811B-E67F9034E844}"/>
              </a:ext>
            </a:extLst>
          </p:cNvPr>
          <p:cNvSpPr>
            <a:spLocks noGrp="1"/>
          </p:cNvSpPr>
          <p:nvPr>
            <p:ph type="sldNum" sz="quarter"/>
          </p:nvPr>
        </p:nvSpPr>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4556CDAF-5792-40B1-BD63-AD8756B3937A}" type="slidenum">
              <a:rPr lang="en-US" altLang="en-US">
                <a:solidFill>
                  <a:schemeClr val="tx1"/>
                </a:solidFill>
                <a:latin typeface="Times" panose="02020603050405020304" pitchFamily="18" charset="0"/>
              </a:rPr>
              <a:pPr>
                <a:spcBef>
                  <a:spcPct val="0"/>
                </a:spcBef>
                <a:buSzPct val="45000"/>
                <a:buFont typeface="StarSymbol" charset="0"/>
                <a:buNone/>
              </a:pPr>
              <a:t>27</a:t>
            </a:fld>
            <a:endParaRPr lang="en-US" altLang="en-US">
              <a:solidFill>
                <a:schemeClr val="tx1"/>
              </a:solidFill>
              <a:latin typeface="Times"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3052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87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1650" y="912813"/>
            <a:ext cx="1943100" cy="51831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22350" y="912813"/>
            <a:ext cx="5676900" cy="51831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4392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22350" y="912813"/>
            <a:ext cx="7772400" cy="992187"/>
          </a:xfrm>
        </p:spPr>
        <p:txBody>
          <a:bodyPr/>
          <a:lstStyle/>
          <a:p>
            <a:r>
              <a:rPr lang="en-US"/>
              <a:t>Click to edit Master title style</a:t>
            </a:r>
          </a:p>
        </p:txBody>
      </p:sp>
    </p:spTree>
    <p:extLst>
      <p:ext uri="{BB962C8B-B14F-4D97-AF65-F5344CB8AC3E}">
        <p14:creationId xmlns:p14="http://schemas.microsoft.com/office/powerpoint/2010/main" val="414396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7127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27884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2235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8475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290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849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4429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332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036058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207655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4EEB12C-297A-41BE-8443-313B478EC98C}"/>
              </a:ext>
            </a:extLst>
          </p:cNvPr>
          <p:cNvSpPr>
            <a:spLocks noGrp="1" noChangeArrowheads="1"/>
          </p:cNvSpPr>
          <p:nvPr>
            <p:ph type="title"/>
          </p:nvPr>
        </p:nvSpPr>
        <p:spPr bwMode="auto">
          <a:xfrm>
            <a:off x="1022350" y="912813"/>
            <a:ext cx="7772400" cy="992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9D9F94F-0644-4464-B7E5-A74E08B6A456}"/>
              </a:ext>
            </a:extLst>
          </p:cNvPr>
          <p:cNvSpPr>
            <a:spLocks noGrp="1" noChangeArrowheads="1"/>
          </p:cNvSpPr>
          <p:nvPr>
            <p:ph type="body" idx="1"/>
          </p:nvPr>
        </p:nvSpPr>
        <p:spPr bwMode="auto">
          <a:xfrm>
            <a:off x="102235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1">
            <a:extLst>
              <a:ext uri="{FF2B5EF4-FFF2-40B4-BE49-F238E27FC236}">
                <a16:creationId xmlns:a16="http://schemas.microsoft.com/office/drawing/2014/main" id="{4E6564D8-01F7-493D-B15B-F1BB1189B345}"/>
              </a:ext>
            </a:extLst>
          </p:cNvPr>
          <p:cNvSpPr>
            <a:spLocks noChangeArrowheads="1"/>
          </p:cNvSpPr>
          <p:nvPr userDrawn="1"/>
        </p:nvSpPr>
        <p:spPr bwMode="auto">
          <a:xfrm>
            <a:off x="0" y="6324600"/>
            <a:ext cx="9144000" cy="533400"/>
          </a:xfrm>
          <a:prstGeom prst="rect">
            <a:avLst/>
          </a:prstGeom>
          <a:solidFill>
            <a:srgbClr val="FF0000"/>
          </a:solidFill>
          <a:ln w="9525" algn="ctr">
            <a:solidFill>
              <a:schemeClr val="bg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a:lnSpc>
                <a:spcPct val="93000"/>
              </a:lnSpc>
              <a:buClr>
                <a:srgbClr val="FFFFCC"/>
              </a:buClr>
              <a:buSzPct val="100000"/>
              <a:buFont typeface="Times New Roman" panose="02020603050405020304" pitchFamily="18" charset="0"/>
              <a:buNone/>
              <a:defRPr/>
            </a:pPr>
            <a:endParaRPr lang="en-US" altLang="en-US"/>
          </a:p>
        </p:txBody>
      </p:sp>
      <p:sp>
        <p:nvSpPr>
          <p:cNvPr id="1029" name="TextBox 1">
            <a:extLst>
              <a:ext uri="{FF2B5EF4-FFF2-40B4-BE49-F238E27FC236}">
                <a16:creationId xmlns:a16="http://schemas.microsoft.com/office/drawing/2014/main" id="{8F0F51B0-CCC0-4065-A467-FD1B645AC38A}"/>
              </a:ext>
            </a:extLst>
          </p:cNvPr>
          <p:cNvSpPr txBox="1">
            <a:spLocks noChangeArrowheads="1"/>
          </p:cNvSpPr>
          <p:nvPr userDrawn="1"/>
        </p:nvSpPr>
        <p:spPr bwMode="auto">
          <a:xfrm>
            <a:off x="228600" y="6396038"/>
            <a:ext cx="137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a:defRPr/>
            </a:pPr>
            <a:r>
              <a:rPr lang="en-US" altLang="en-US"/>
              <a:t>UNIT-I</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txStyles>
    <p:titleStyle>
      <a:lvl1pPr algn="l" rtl="0" eaLnBrk="0" fontAlgn="base" hangingPunct="0">
        <a:spcBef>
          <a:spcPct val="0"/>
        </a:spcBef>
        <a:spcAft>
          <a:spcPct val="0"/>
        </a:spcAft>
        <a:defRPr sz="3800" kern="1200">
          <a:solidFill>
            <a:schemeClr val="tx2"/>
          </a:solidFill>
          <a:latin typeface="+mj-lt"/>
          <a:ea typeface="MS PGothic" panose="020B0600070205080204" pitchFamily="34" charset="-128"/>
          <a:cs typeface="+mj-cs"/>
        </a:defRPr>
      </a:lvl1pPr>
      <a:lvl2pPr algn="l" rtl="0" eaLnBrk="0" fontAlgn="base" hangingPunct="0">
        <a:spcBef>
          <a:spcPct val="0"/>
        </a:spcBef>
        <a:spcAft>
          <a:spcPct val="0"/>
        </a:spcAft>
        <a:defRPr sz="3800">
          <a:solidFill>
            <a:schemeClr val="tx2"/>
          </a:solidFill>
          <a:latin typeface="ITC Stone Sans Std Semibold" pitchFamily="-112" charset="0"/>
          <a:ea typeface="MS PGothic" panose="020B0600070205080204" pitchFamily="34" charset="-128"/>
        </a:defRPr>
      </a:lvl2pPr>
      <a:lvl3pPr algn="l" rtl="0" eaLnBrk="0" fontAlgn="base" hangingPunct="0">
        <a:spcBef>
          <a:spcPct val="0"/>
        </a:spcBef>
        <a:spcAft>
          <a:spcPct val="0"/>
        </a:spcAft>
        <a:defRPr sz="3800">
          <a:solidFill>
            <a:schemeClr val="tx2"/>
          </a:solidFill>
          <a:latin typeface="ITC Stone Sans Std Semibold" pitchFamily="-112" charset="0"/>
          <a:ea typeface="MS PGothic" panose="020B0600070205080204" pitchFamily="34" charset="-128"/>
        </a:defRPr>
      </a:lvl3pPr>
      <a:lvl4pPr algn="l" rtl="0" eaLnBrk="0" fontAlgn="base" hangingPunct="0">
        <a:spcBef>
          <a:spcPct val="0"/>
        </a:spcBef>
        <a:spcAft>
          <a:spcPct val="0"/>
        </a:spcAft>
        <a:defRPr sz="3800">
          <a:solidFill>
            <a:schemeClr val="tx2"/>
          </a:solidFill>
          <a:latin typeface="ITC Stone Sans Std Semibold" pitchFamily="-112" charset="0"/>
          <a:ea typeface="MS PGothic" panose="020B0600070205080204" pitchFamily="34" charset="-128"/>
        </a:defRPr>
      </a:lvl4pPr>
      <a:lvl5pPr algn="l" rtl="0" eaLnBrk="0" fontAlgn="base" hangingPunct="0">
        <a:spcBef>
          <a:spcPct val="0"/>
        </a:spcBef>
        <a:spcAft>
          <a:spcPct val="0"/>
        </a:spcAft>
        <a:defRPr sz="3800">
          <a:solidFill>
            <a:schemeClr val="tx2"/>
          </a:solidFill>
          <a:latin typeface="ITC Stone Sans Std Semibold" pitchFamily="-112" charset="0"/>
          <a:ea typeface="MS PGothic" panose="020B0600070205080204" pitchFamily="34" charset="-128"/>
        </a:defRPr>
      </a:lvl5pPr>
      <a:lvl6pPr marL="457200" algn="l" rtl="0" fontAlgn="base">
        <a:spcBef>
          <a:spcPct val="0"/>
        </a:spcBef>
        <a:spcAft>
          <a:spcPct val="0"/>
        </a:spcAft>
        <a:defRPr sz="3800">
          <a:solidFill>
            <a:schemeClr val="tx2"/>
          </a:solidFill>
          <a:latin typeface="ITC Stone Sans Std Semibold" pitchFamily="-112" charset="0"/>
          <a:ea typeface="ＭＳ Ｐゴシック" panose="020B0600070205080204" pitchFamily="34" charset="-128"/>
        </a:defRPr>
      </a:lvl6pPr>
      <a:lvl7pPr marL="914400" algn="l" rtl="0" fontAlgn="base">
        <a:spcBef>
          <a:spcPct val="0"/>
        </a:spcBef>
        <a:spcAft>
          <a:spcPct val="0"/>
        </a:spcAft>
        <a:defRPr sz="3800">
          <a:solidFill>
            <a:schemeClr val="tx2"/>
          </a:solidFill>
          <a:latin typeface="ITC Stone Sans Std Semibold" pitchFamily="-112" charset="0"/>
          <a:ea typeface="ＭＳ Ｐゴシック" panose="020B0600070205080204" pitchFamily="34" charset="-128"/>
        </a:defRPr>
      </a:lvl7pPr>
      <a:lvl8pPr marL="1371600" algn="l" rtl="0" fontAlgn="base">
        <a:spcBef>
          <a:spcPct val="0"/>
        </a:spcBef>
        <a:spcAft>
          <a:spcPct val="0"/>
        </a:spcAft>
        <a:defRPr sz="3800">
          <a:solidFill>
            <a:schemeClr val="tx2"/>
          </a:solidFill>
          <a:latin typeface="ITC Stone Sans Std Semibold" pitchFamily="-112" charset="0"/>
          <a:ea typeface="ＭＳ Ｐゴシック" panose="020B0600070205080204" pitchFamily="34" charset="-128"/>
        </a:defRPr>
      </a:lvl8pPr>
      <a:lvl9pPr marL="1828800" algn="l" rtl="0" fontAlgn="base">
        <a:spcBef>
          <a:spcPct val="0"/>
        </a:spcBef>
        <a:spcAft>
          <a:spcPct val="0"/>
        </a:spcAft>
        <a:defRPr sz="3800">
          <a:solidFill>
            <a:schemeClr val="tx2"/>
          </a:solidFill>
          <a:latin typeface="ITC Stone Sans Std Semibold" pitchFamily="-112" charset="0"/>
          <a:ea typeface="ＭＳ Ｐゴシック" panose="020B0600070205080204" pitchFamily="34" charset="-128"/>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S PGothic" panose="020B0600070205080204" pitchFamily="34" charset="-128"/>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S PGothic" panose="020B0600070205080204" pitchFamily="34" charset="-128"/>
          <a:cs typeface="+mn-cs"/>
        </a:defRPr>
      </a:lvl4pPr>
      <a:lvl5pPr marL="2057400" indent="-228600" algn="l" rtl="0" eaLnBrk="0" fontAlgn="base" hangingPunct="0">
        <a:spcBef>
          <a:spcPct val="20000"/>
        </a:spcBef>
        <a:spcAft>
          <a:spcPct val="0"/>
        </a:spcAft>
        <a:buChar char="»"/>
        <a:defRPr sz="1400" kern="1200">
          <a:solidFill>
            <a:schemeClr val="tx1"/>
          </a:solidFill>
          <a:latin typeface="+mn-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8398466-1659-42E4-BA86-3591E0439D7A}"/>
              </a:ext>
            </a:extLst>
          </p:cNvPr>
          <p:cNvSpPr>
            <a:spLocks noGrp="1"/>
          </p:cNvSpPr>
          <p:nvPr>
            <p:ph type="title"/>
          </p:nvPr>
        </p:nvSpPr>
        <p:spPr>
          <a:xfrm>
            <a:off x="571500" y="3856150"/>
            <a:ext cx="8001000" cy="914400"/>
          </a:xfrm>
        </p:spPr>
        <p:txBody>
          <a:bodyPr>
            <a:normAutofit/>
          </a:bodyPr>
          <a:lstStyle/>
          <a:p>
            <a:pPr algn="ctr" eaLnBrk="1" hangingPunct="1"/>
            <a:r>
              <a:rPr lang="en-US" altLang="en-US" sz="4400" b="1" dirty="0">
                <a:latin typeface="+mn-lt"/>
              </a:rPr>
              <a:t>Java Virtual Machine</a:t>
            </a:r>
          </a:p>
        </p:txBody>
      </p:sp>
      <p:sp>
        <p:nvSpPr>
          <p:cNvPr id="3" name="Rectangle 2">
            <a:extLst>
              <a:ext uri="{FF2B5EF4-FFF2-40B4-BE49-F238E27FC236}">
                <a16:creationId xmlns:a16="http://schemas.microsoft.com/office/drawing/2014/main" id="{DD0C98C6-552E-4CCB-B59E-0F64006E1CE9}"/>
              </a:ext>
            </a:extLst>
          </p:cNvPr>
          <p:cNvSpPr txBox="1">
            <a:spLocks/>
          </p:cNvSpPr>
          <p:nvPr/>
        </p:nvSpPr>
        <p:spPr bwMode="auto">
          <a:xfrm>
            <a:off x="952500" y="2514600"/>
            <a:ext cx="723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eaLnBrk="1" hangingPunct="1"/>
            <a:r>
              <a:rPr lang="en-IN" sz="4800" b="1" dirty="0">
                <a:latin typeface="+mn-lt"/>
              </a:rPr>
              <a:t>Lecture</a:t>
            </a:r>
            <a:r>
              <a:rPr lang="en-IN" sz="2000" b="1" i="0" u="none" strike="noStrike" baseline="0" dirty="0">
                <a:latin typeface="+mn-lt"/>
              </a:rPr>
              <a:t> </a:t>
            </a:r>
            <a:r>
              <a:rPr lang="en-IN" sz="4800" b="1" i="0" u="none" strike="noStrike" baseline="0" dirty="0">
                <a:latin typeface="+mn-lt"/>
              </a:rPr>
              <a:t> 2</a:t>
            </a:r>
            <a:endParaRPr lang="en-US" altLang="en-US" sz="4800" b="1" dirty="0">
              <a:latin typeface="+mn-lt"/>
            </a:endParaRPr>
          </a:p>
        </p:txBody>
      </p:sp>
      <p:sp>
        <p:nvSpPr>
          <p:cNvPr id="2" name="TextBox 1">
            <a:extLst>
              <a:ext uri="{FF2B5EF4-FFF2-40B4-BE49-F238E27FC236}">
                <a16:creationId xmlns:a16="http://schemas.microsoft.com/office/drawing/2014/main" id="{0E328BF9-1768-4D99-98D8-1F944655B51B}"/>
              </a:ext>
            </a:extLst>
          </p:cNvPr>
          <p:cNvSpPr txBox="1"/>
          <p:nvPr/>
        </p:nvSpPr>
        <p:spPr>
          <a:xfrm>
            <a:off x="381000" y="236327"/>
            <a:ext cx="8458200" cy="1692771"/>
          </a:xfrm>
          <a:prstGeom prst="rect">
            <a:avLst/>
          </a:prstGeom>
          <a:noFill/>
        </p:spPr>
        <p:txBody>
          <a:bodyPr wrap="square" rtlCol="0">
            <a:spAutoFit/>
          </a:bodyPr>
          <a:lstStyle/>
          <a:p>
            <a:pPr algn="ctr">
              <a:spcBef>
                <a:spcPct val="50000"/>
              </a:spcBef>
              <a:defRPr/>
            </a:pPr>
            <a:r>
              <a:rPr lang="en-US" sz="3600" b="1" dirty="0">
                <a:solidFill>
                  <a:schemeClr val="tx1"/>
                </a:solidFill>
                <a:latin typeface="+mn-lt"/>
                <a:cs typeface="Times New Roman" charset="0"/>
              </a:rPr>
              <a:t>Maharaja Agrasen Institute of Technology</a:t>
            </a:r>
          </a:p>
          <a:p>
            <a:pPr algn="ctr">
              <a:defRPr/>
            </a:pPr>
            <a:r>
              <a:rPr lang="en-US" sz="3600" b="1" dirty="0">
                <a:solidFill>
                  <a:schemeClr val="tx1"/>
                </a:solidFill>
                <a:latin typeface="+mn-lt"/>
                <a:cs typeface="Times New Roman" charset="0"/>
              </a:rPr>
              <a:t>ETCS 307</a:t>
            </a:r>
          </a:p>
          <a:p>
            <a:pPr algn="ctr">
              <a:defRPr/>
            </a:pPr>
            <a:r>
              <a:rPr lang="en-US" sz="3200" b="1" dirty="0">
                <a:solidFill>
                  <a:schemeClr val="tx1"/>
                </a:solidFill>
                <a:latin typeface="+mn-lt"/>
                <a:cs typeface="Times New Roman" charset="0"/>
              </a:rPr>
              <a:t>Java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18081B1-364E-47EE-AE84-D3E2B9513692}"/>
              </a:ext>
            </a:extLst>
          </p:cNvPr>
          <p:cNvSpPr>
            <a:spLocks noChangeArrowheads="1"/>
          </p:cNvSpPr>
          <p:nvPr/>
        </p:nvSpPr>
        <p:spPr bwMode="auto">
          <a:xfrm>
            <a:off x="76200" y="936625"/>
            <a:ext cx="8991600"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a:solidFill>
                  <a:schemeClr val="accent2"/>
                </a:solidFill>
                <a:latin typeface="Georgia" panose="02040502050405020303" pitchFamily="18" charset="0"/>
              </a:rPr>
              <a:t>3. Heap Memory</a:t>
            </a:r>
          </a:p>
          <a:p>
            <a:pPr algn="just">
              <a:spcBef>
                <a:spcPct val="0"/>
              </a:spcBef>
              <a:buFontTx/>
              <a:buNone/>
            </a:pPr>
            <a:r>
              <a:rPr lang="en-US" altLang="en-US" sz="2000">
                <a:solidFill>
                  <a:srgbClr val="000000"/>
                </a:solidFill>
                <a:latin typeface="Arial" panose="020B0604020202020204" pitchFamily="34" charset="0"/>
              </a:rPr>
              <a:t>Heap data area is used to store objects of classes and </a:t>
            </a:r>
            <a:r>
              <a:rPr lang="en-US" altLang="en-US" sz="2000">
                <a:solidFill>
                  <a:srgbClr val="0000EE"/>
                </a:solidFill>
                <a:latin typeface="Arial" panose="020B0604020202020204" pitchFamily="34" charset="0"/>
              </a:rPr>
              <a:t>arrays</a:t>
            </a:r>
            <a:r>
              <a:rPr lang="en-US" altLang="en-US" sz="2000">
                <a:solidFill>
                  <a:srgbClr val="000000"/>
                </a:solidFill>
                <a:latin typeface="Arial" panose="020B0604020202020204" pitchFamily="34" charset="0"/>
              </a:rPr>
              <a:t>. Heap memory is common and shared across multiple threads. This is where the garbage collector comes into picture. Heap data area is created at VM startup. Claiming the memory back is done automatically by the garbage collector (GC). This is one of the best feature of Java. If the allocated memory is not sufficient at run-time JVM can throw </a:t>
            </a:r>
            <a:r>
              <a:rPr lang="en-US" altLang="en-US" sz="2000">
                <a:solidFill>
                  <a:srgbClr val="00B050"/>
                </a:solidFill>
                <a:latin typeface="Arial" panose="020B0604020202020204" pitchFamily="34" charset="0"/>
              </a:rPr>
              <a:t>OutOfMemoryError</a:t>
            </a:r>
            <a:r>
              <a:rPr lang="en-US" altLang="en-US" sz="2000">
                <a:solidFill>
                  <a:srgbClr val="000000"/>
                </a:solidFill>
                <a:latin typeface="Arial" panose="020B0604020202020204" pitchFamily="34" charset="0"/>
              </a:rPr>
              <a:t>.</a:t>
            </a:r>
          </a:p>
        </p:txBody>
      </p:sp>
      <p:sp>
        <p:nvSpPr>
          <p:cNvPr id="14339" name="Rectangle 4">
            <a:extLst>
              <a:ext uri="{FF2B5EF4-FFF2-40B4-BE49-F238E27FC236}">
                <a16:creationId xmlns:a16="http://schemas.microsoft.com/office/drawing/2014/main" id="{BEE8B4A2-B12E-45D3-A162-081C2D46FF49}"/>
              </a:ext>
            </a:extLst>
          </p:cNvPr>
          <p:cNvSpPr>
            <a:spLocks noChangeArrowheads="1"/>
          </p:cNvSpPr>
          <p:nvPr/>
        </p:nvSpPr>
        <p:spPr bwMode="auto">
          <a:xfrm>
            <a:off x="76200" y="3352800"/>
            <a:ext cx="89916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a:solidFill>
                  <a:schemeClr val="accent2"/>
                </a:solidFill>
                <a:latin typeface="Georgia" panose="02040502050405020303" pitchFamily="18" charset="0"/>
              </a:rPr>
              <a:t>4. Method Area</a:t>
            </a:r>
          </a:p>
          <a:p>
            <a:pPr algn="just">
              <a:spcBef>
                <a:spcPct val="0"/>
              </a:spcBef>
              <a:buFontTx/>
              <a:buNone/>
            </a:pPr>
            <a:r>
              <a:rPr lang="en-US" altLang="en-US" sz="2000">
                <a:solidFill>
                  <a:srgbClr val="000000"/>
                </a:solidFill>
                <a:latin typeface="Arial" panose="020B0604020202020204" pitchFamily="34" charset="0"/>
              </a:rPr>
              <a:t>In general, method area is a logical part of heap area. But that is left to the JVM implementers to decide.  </a:t>
            </a:r>
            <a:r>
              <a:rPr lang="en-US" altLang="en-US" sz="2000" b="1">
                <a:solidFill>
                  <a:srgbClr val="000000"/>
                </a:solidFill>
                <a:latin typeface="Arial" panose="020B0604020202020204" pitchFamily="34" charset="0"/>
              </a:rPr>
              <a:t>Method area</a:t>
            </a:r>
            <a:r>
              <a:rPr lang="en-US" altLang="en-US" sz="2000">
                <a:solidFill>
                  <a:srgbClr val="000000"/>
                </a:solidFill>
                <a:latin typeface="Arial" panose="020B0604020202020204" pitchFamily="34" charset="0"/>
              </a:rPr>
              <a:t> has per class structures and fields. Nothing but static fields and structures. It also includes the method data, method and constructor code, run-time constant pool. Method area is created at JVM startup and shared among all the threads. JVM will throw </a:t>
            </a:r>
            <a:r>
              <a:rPr lang="en-US" altLang="en-US" sz="2000">
                <a:solidFill>
                  <a:srgbClr val="00B050"/>
                </a:solidFill>
                <a:latin typeface="Arial" panose="020B0604020202020204" pitchFamily="34" charset="0"/>
              </a:rPr>
              <a:t>OutOfMemoryError</a:t>
            </a:r>
            <a:r>
              <a:rPr lang="en-US" altLang="en-US" sz="2000">
                <a:solidFill>
                  <a:srgbClr val="000000"/>
                </a:solidFill>
                <a:latin typeface="Arial" panose="020B0604020202020204" pitchFamily="34" charset="0"/>
              </a:rPr>
              <a:t> if the allocated memory area is not sufficient during the run-time.</a:t>
            </a:r>
          </a:p>
        </p:txBody>
      </p:sp>
      <p:sp>
        <p:nvSpPr>
          <p:cNvPr id="13316" name="Title 1">
            <a:extLst>
              <a:ext uri="{FF2B5EF4-FFF2-40B4-BE49-F238E27FC236}">
                <a16:creationId xmlns:a16="http://schemas.microsoft.com/office/drawing/2014/main" id="{CE5840A7-AD80-43ED-B329-276DF1D074A9}"/>
              </a:ext>
            </a:extLst>
          </p:cNvPr>
          <p:cNvSpPr txBox="1">
            <a:spLocks/>
          </p:cNvSpPr>
          <p:nvPr/>
        </p:nvSpPr>
        <p:spPr bwMode="auto">
          <a:xfrm>
            <a:off x="228600" y="152400"/>
            <a:ext cx="8686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defRPr/>
            </a:pPr>
            <a:r>
              <a:rPr lang="en-US" altLang="en-US" sz="4000" b="1" dirty="0">
                <a:effectLst>
                  <a:outerShdw blurRad="38100" dist="38100" dir="2700000" algn="tl">
                    <a:srgbClr val="000000">
                      <a:alpha val="43137"/>
                    </a:srgbClr>
                  </a:outerShdw>
                </a:effectLst>
                <a:latin typeface="Times" panose="02020603050405020304" pitchFamily="18" charset="0"/>
              </a:rPr>
              <a:t>Java JVM Runtime Data Areas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E6838224-1D40-4570-80AA-347417C684EF}"/>
              </a:ext>
            </a:extLst>
          </p:cNvPr>
          <p:cNvSpPr>
            <a:spLocks noChangeArrowheads="1"/>
          </p:cNvSpPr>
          <p:nvPr/>
        </p:nvSpPr>
        <p:spPr bwMode="auto">
          <a:xfrm>
            <a:off x="76200" y="838200"/>
            <a:ext cx="90678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3200">
                <a:solidFill>
                  <a:schemeClr val="accent2"/>
                </a:solidFill>
                <a:latin typeface="Georgia" panose="02040502050405020303" pitchFamily="18" charset="0"/>
              </a:rPr>
              <a:t>5. Run-time Constant Pool</a:t>
            </a:r>
          </a:p>
          <a:p>
            <a:pPr algn="just">
              <a:spcBef>
                <a:spcPct val="0"/>
              </a:spcBef>
              <a:buFontTx/>
              <a:buNone/>
            </a:pPr>
            <a:r>
              <a:rPr lang="en-US" altLang="en-US" sz="2400">
                <a:solidFill>
                  <a:srgbClr val="000000"/>
                </a:solidFill>
                <a:latin typeface="Arial" panose="020B0604020202020204" pitchFamily="34" charset="0"/>
              </a:rPr>
              <a:t>Run-time constant pool is created out of the method area and it is created by JVM when a class or interface is created. Run-time constant pool contains the constant_pool table which is applicable for per class or interface. It contains the literals. JVM will throw </a:t>
            </a:r>
            <a:r>
              <a:rPr lang="en-US" altLang="en-US" sz="2400">
                <a:solidFill>
                  <a:srgbClr val="00B050"/>
                </a:solidFill>
                <a:latin typeface="Arial" panose="020B0604020202020204" pitchFamily="34" charset="0"/>
              </a:rPr>
              <a:t>OutOfMemoryError</a:t>
            </a:r>
            <a:r>
              <a:rPr lang="en-US" altLang="en-US" sz="2400">
                <a:solidFill>
                  <a:srgbClr val="000000"/>
                </a:solidFill>
                <a:latin typeface="Arial" panose="020B0604020202020204" pitchFamily="34" charset="0"/>
              </a:rPr>
              <a:t> when it cannot find memory to allocate to run-time constant pool.</a:t>
            </a:r>
          </a:p>
        </p:txBody>
      </p:sp>
      <p:sp>
        <p:nvSpPr>
          <p:cNvPr id="15363" name="Rectangle 4">
            <a:extLst>
              <a:ext uri="{FF2B5EF4-FFF2-40B4-BE49-F238E27FC236}">
                <a16:creationId xmlns:a16="http://schemas.microsoft.com/office/drawing/2014/main" id="{75ED5C0E-BC61-4600-B5E6-BD49BBC2D913}"/>
              </a:ext>
            </a:extLst>
          </p:cNvPr>
          <p:cNvSpPr>
            <a:spLocks noChangeArrowheads="1"/>
          </p:cNvSpPr>
          <p:nvPr/>
        </p:nvSpPr>
        <p:spPr bwMode="auto">
          <a:xfrm>
            <a:off x="76200" y="3448050"/>
            <a:ext cx="90678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3200">
                <a:solidFill>
                  <a:schemeClr val="accent2"/>
                </a:solidFill>
                <a:latin typeface="Georgia" panose="02040502050405020303" pitchFamily="18" charset="0"/>
              </a:rPr>
              <a:t>6. Native Method Stacks</a:t>
            </a:r>
          </a:p>
          <a:p>
            <a:pPr algn="just">
              <a:spcBef>
                <a:spcPct val="0"/>
              </a:spcBef>
              <a:buFontTx/>
              <a:buNone/>
            </a:pPr>
            <a:r>
              <a:rPr lang="en-US" altLang="en-US" sz="2400">
                <a:solidFill>
                  <a:srgbClr val="000000"/>
                </a:solidFill>
                <a:latin typeface="Arial" panose="020B0604020202020204" pitchFamily="34" charset="0"/>
              </a:rPr>
              <a:t>JVM that supports native methods will have native method stacks. It is used for native methods, and created per thread. If the native methods cannot be loaded by a JVM then it need not have native method stacks. Memory size is managed similar to general JVM stacks like fixed or dynamic. JVM will throw </a:t>
            </a:r>
            <a:r>
              <a:rPr lang="en-US" altLang="en-US" sz="2400">
                <a:solidFill>
                  <a:srgbClr val="00B050"/>
                </a:solidFill>
                <a:latin typeface="Arial" panose="020B0604020202020204" pitchFamily="34" charset="0"/>
              </a:rPr>
              <a:t>StackOverflowError</a:t>
            </a:r>
            <a:r>
              <a:rPr lang="en-US" altLang="en-US" sz="2400">
                <a:solidFill>
                  <a:srgbClr val="000000"/>
                </a:solidFill>
                <a:latin typeface="Arial" panose="020B0604020202020204" pitchFamily="34" charset="0"/>
              </a:rPr>
              <a:t> or </a:t>
            </a:r>
            <a:r>
              <a:rPr lang="en-US" altLang="en-US" sz="2400">
                <a:solidFill>
                  <a:srgbClr val="00B050"/>
                </a:solidFill>
                <a:latin typeface="Arial" panose="020B0604020202020204" pitchFamily="34" charset="0"/>
              </a:rPr>
              <a:t>OutOfMemoryError</a:t>
            </a:r>
            <a:r>
              <a:rPr lang="en-US" altLang="en-US" sz="2400">
                <a:solidFill>
                  <a:srgbClr val="000000"/>
                </a:solidFill>
                <a:latin typeface="Arial" panose="020B0604020202020204" pitchFamily="34" charset="0"/>
              </a:rPr>
              <a:t> accordingly.</a:t>
            </a:r>
          </a:p>
        </p:txBody>
      </p:sp>
      <p:sp>
        <p:nvSpPr>
          <p:cNvPr id="14340" name="Title 1">
            <a:extLst>
              <a:ext uri="{FF2B5EF4-FFF2-40B4-BE49-F238E27FC236}">
                <a16:creationId xmlns:a16="http://schemas.microsoft.com/office/drawing/2014/main" id="{3F5FEEE1-6452-46D4-8970-4B789EF7BFB4}"/>
              </a:ext>
            </a:extLst>
          </p:cNvPr>
          <p:cNvSpPr txBox="1">
            <a:spLocks/>
          </p:cNvSpPr>
          <p:nvPr/>
        </p:nvSpPr>
        <p:spPr bwMode="auto">
          <a:xfrm>
            <a:off x="228600" y="152400"/>
            <a:ext cx="8686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defRPr/>
            </a:pPr>
            <a:r>
              <a:rPr lang="en-US" altLang="en-US" sz="4000" b="1" dirty="0">
                <a:effectLst>
                  <a:outerShdw blurRad="38100" dist="38100" dir="2700000" algn="tl">
                    <a:srgbClr val="000000">
                      <a:alpha val="43137"/>
                    </a:srgbClr>
                  </a:outerShdw>
                </a:effectLst>
                <a:latin typeface="Times" panose="02020603050405020304" pitchFamily="18" charset="0"/>
              </a:rPr>
              <a:t>Java JVM Runtime Data Areas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Slide Number Placeholder 2">
            <a:extLst>
              <a:ext uri="{FF2B5EF4-FFF2-40B4-BE49-F238E27FC236}">
                <a16:creationId xmlns:a16="http://schemas.microsoft.com/office/drawing/2014/main" id="{026F0472-E16C-4F8B-8451-4B2BDCEC0B4C}"/>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2DFF8895-0A64-46B8-9C37-AF54A973F011}" type="slidenum">
              <a:rPr lang="en-US" altLang="en-US" sz="1400">
                <a:latin typeface="Times" panose="02020603050405020304" pitchFamily="18" charset="0"/>
              </a:rPr>
              <a:pPr>
                <a:spcBef>
                  <a:spcPct val="0"/>
                </a:spcBef>
                <a:buFontTx/>
                <a:buNone/>
              </a:pPr>
              <a:t>12</a:t>
            </a:fld>
            <a:endParaRPr lang="en-US" altLang="en-US" sz="1400">
              <a:latin typeface="Times" panose="02020603050405020304" pitchFamily="18" charset="0"/>
            </a:endParaRPr>
          </a:p>
        </p:txBody>
      </p:sp>
      <p:sp>
        <p:nvSpPr>
          <p:cNvPr id="16387" name="Text Box 3">
            <a:extLst>
              <a:ext uri="{FF2B5EF4-FFF2-40B4-BE49-F238E27FC236}">
                <a16:creationId xmlns:a16="http://schemas.microsoft.com/office/drawing/2014/main" id="{E60F7FB7-DBF9-4CB3-97E0-B0DB392F9FDF}"/>
              </a:ext>
            </a:extLst>
          </p:cNvPr>
          <p:cNvSpPr txBox="1">
            <a:spLocks noChangeArrowheads="1"/>
          </p:cNvSpPr>
          <p:nvPr/>
        </p:nvSpPr>
        <p:spPr bwMode="auto">
          <a:xfrm>
            <a:off x="76200" y="762000"/>
            <a:ext cx="8991600" cy="397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indent="-233363">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921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dirty="0">
                <a:latin typeface="Times" panose="02020603050405020304" pitchFamily="18" charset="0"/>
              </a:rPr>
              <a:t>JVM is a stack based machine.</a:t>
            </a:r>
          </a:p>
          <a:p>
            <a:pPr>
              <a:spcBef>
                <a:spcPct val="0"/>
              </a:spcBef>
              <a:buFontTx/>
              <a:buNone/>
            </a:pPr>
            <a:r>
              <a:rPr lang="en-US" altLang="en-US" dirty="0">
                <a:latin typeface="Times" panose="02020603050405020304" pitchFamily="18" charset="0"/>
              </a:rPr>
              <a:t>JVM instructions </a:t>
            </a:r>
          </a:p>
          <a:p>
            <a:pPr lvl="1">
              <a:spcBef>
                <a:spcPct val="0"/>
              </a:spcBef>
              <a:buFontTx/>
              <a:buChar char="•"/>
            </a:pPr>
            <a:r>
              <a:rPr lang="en-US" altLang="en-US" sz="2800" dirty="0">
                <a:latin typeface="Times" panose="02020603050405020304" pitchFamily="18" charset="0"/>
              </a:rPr>
              <a:t>implicitly take arguments from the stack top</a:t>
            </a:r>
          </a:p>
          <a:p>
            <a:pPr lvl="1">
              <a:spcBef>
                <a:spcPct val="0"/>
              </a:spcBef>
              <a:buFontTx/>
              <a:buChar char="•"/>
            </a:pPr>
            <a:r>
              <a:rPr lang="en-US" altLang="en-US" sz="2800" dirty="0">
                <a:latin typeface="Times" panose="02020603050405020304" pitchFamily="18" charset="0"/>
              </a:rPr>
              <a:t>put their result on the top of the stack</a:t>
            </a:r>
          </a:p>
          <a:p>
            <a:pPr>
              <a:spcBef>
                <a:spcPct val="0"/>
              </a:spcBef>
              <a:buFontTx/>
              <a:buNone/>
            </a:pPr>
            <a:r>
              <a:rPr lang="en-US" altLang="en-US" dirty="0">
                <a:latin typeface="Times" panose="02020603050405020304" pitchFamily="18" charset="0"/>
              </a:rPr>
              <a:t>The stack is used to</a:t>
            </a:r>
          </a:p>
          <a:p>
            <a:pPr lvl="1">
              <a:spcBef>
                <a:spcPct val="0"/>
              </a:spcBef>
              <a:buFontTx/>
              <a:buChar char="•"/>
            </a:pPr>
            <a:r>
              <a:rPr lang="en-US" altLang="en-US" sz="2800" dirty="0">
                <a:latin typeface="Times" panose="02020603050405020304" pitchFamily="18" charset="0"/>
              </a:rPr>
              <a:t>pass arguments to methods</a:t>
            </a:r>
          </a:p>
          <a:p>
            <a:pPr lvl="1">
              <a:spcBef>
                <a:spcPct val="0"/>
              </a:spcBef>
              <a:buFontTx/>
              <a:buChar char="•"/>
            </a:pPr>
            <a:r>
              <a:rPr lang="en-US" altLang="en-US" sz="2800" dirty="0">
                <a:latin typeface="Times" panose="02020603050405020304" pitchFamily="18" charset="0"/>
              </a:rPr>
              <a:t>return a result from a method</a:t>
            </a:r>
          </a:p>
          <a:p>
            <a:pPr lvl="1">
              <a:spcBef>
                <a:spcPct val="0"/>
              </a:spcBef>
              <a:buFontTx/>
              <a:buChar char="•"/>
            </a:pPr>
            <a:r>
              <a:rPr lang="en-US" altLang="en-US" sz="2800" dirty="0">
                <a:latin typeface="Times" panose="02020603050405020304" pitchFamily="18" charset="0"/>
              </a:rPr>
              <a:t>store intermediate results while evaluating expressions</a:t>
            </a:r>
          </a:p>
          <a:p>
            <a:pPr lvl="1">
              <a:spcBef>
                <a:spcPct val="0"/>
              </a:spcBef>
              <a:buFontTx/>
              <a:buChar char="•"/>
            </a:pPr>
            <a:r>
              <a:rPr lang="en-US" altLang="en-US" sz="2800" dirty="0">
                <a:latin typeface="Times" panose="02020603050405020304" pitchFamily="18" charset="0"/>
              </a:rPr>
              <a:t>store local variables</a:t>
            </a:r>
          </a:p>
        </p:txBody>
      </p:sp>
      <p:sp>
        <p:nvSpPr>
          <p:cNvPr id="16388" name="Text Box 4">
            <a:extLst>
              <a:ext uri="{FF2B5EF4-FFF2-40B4-BE49-F238E27FC236}">
                <a16:creationId xmlns:a16="http://schemas.microsoft.com/office/drawing/2014/main" id="{9B6E1CFF-81E9-4111-B1F5-817C91A85AB5}"/>
              </a:ext>
            </a:extLst>
          </p:cNvPr>
          <p:cNvSpPr txBox="1">
            <a:spLocks noChangeArrowheads="1"/>
          </p:cNvSpPr>
          <p:nvPr/>
        </p:nvSpPr>
        <p:spPr bwMode="auto">
          <a:xfrm>
            <a:off x="144463" y="4864100"/>
            <a:ext cx="8855075" cy="138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700">
                <a:latin typeface="Times" panose="02020603050405020304" pitchFamily="18" charset="0"/>
              </a:rPr>
              <a:t>This works similarly to (but not exactly the same as) what we previously discussed about stack-based storage allocation and routines.</a:t>
            </a:r>
          </a:p>
        </p:txBody>
      </p:sp>
      <p:sp>
        <p:nvSpPr>
          <p:cNvPr id="15365" name="Title 1">
            <a:extLst>
              <a:ext uri="{FF2B5EF4-FFF2-40B4-BE49-F238E27FC236}">
                <a16:creationId xmlns:a16="http://schemas.microsoft.com/office/drawing/2014/main" id="{AEFA1F30-981F-4CE8-AB3A-A584A9624221}"/>
              </a:ext>
            </a:extLst>
          </p:cNvPr>
          <p:cNvSpPr txBox="1">
            <a:spLocks/>
          </p:cNvSpPr>
          <p:nvPr/>
        </p:nvSpPr>
        <p:spPr bwMode="auto">
          <a:xfrm>
            <a:off x="228600" y="0"/>
            <a:ext cx="8686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defRPr/>
            </a:pPr>
            <a:r>
              <a:rPr lang="en-US" altLang="en-US" sz="4000" b="1" dirty="0">
                <a:effectLst>
                  <a:outerShdw blurRad="38100" dist="38100" dir="2700000" algn="tl">
                    <a:srgbClr val="000000">
                      <a:alpha val="43137"/>
                    </a:srgbClr>
                  </a:outerShdw>
                </a:effectLst>
                <a:latin typeface="Times" panose="02020603050405020304" pitchFamily="18" charset="0"/>
              </a:rPr>
              <a:t>Java Stacks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Slide Number Placeholder 2">
            <a:extLst>
              <a:ext uri="{FF2B5EF4-FFF2-40B4-BE49-F238E27FC236}">
                <a16:creationId xmlns:a16="http://schemas.microsoft.com/office/drawing/2014/main" id="{69DA5305-93D5-4E4E-89CB-6A528AAD0D96}"/>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DD67C77A-16DA-4004-95E6-C1CF0988E8BC}" type="slidenum">
              <a:rPr lang="en-US" altLang="en-US" sz="1400">
                <a:latin typeface="Times" panose="02020603050405020304" pitchFamily="18" charset="0"/>
              </a:rPr>
              <a:pPr>
                <a:spcBef>
                  <a:spcPct val="0"/>
                </a:spcBef>
                <a:buFontTx/>
                <a:buNone/>
              </a:pPr>
              <a:t>13</a:t>
            </a:fld>
            <a:endParaRPr lang="en-US" altLang="en-US" sz="1400">
              <a:latin typeface="Times" panose="02020603050405020304" pitchFamily="18" charset="0"/>
            </a:endParaRPr>
          </a:p>
        </p:txBody>
      </p:sp>
      <p:sp>
        <p:nvSpPr>
          <p:cNvPr id="17411" name="Text Box 4">
            <a:extLst>
              <a:ext uri="{FF2B5EF4-FFF2-40B4-BE49-F238E27FC236}">
                <a16:creationId xmlns:a16="http://schemas.microsoft.com/office/drawing/2014/main" id="{5CAE6321-F663-48F6-A97C-5999773FCB0E}"/>
              </a:ext>
            </a:extLst>
          </p:cNvPr>
          <p:cNvSpPr txBox="1">
            <a:spLocks noChangeArrowheads="1"/>
          </p:cNvSpPr>
          <p:nvPr/>
        </p:nvSpPr>
        <p:spPr bwMode="auto">
          <a:xfrm>
            <a:off x="152400" y="838200"/>
            <a:ext cx="883920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The Java stack consists of frames. The JVM specification does not say exactly how the stack and frames should be implemented. </a:t>
            </a:r>
          </a:p>
          <a:p>
            <a:pPr>
              <a:spcBef>
                <a:spcPct val="30000"/>
              </a:spcBef>
              <a:buFontTx/>
              <a:buNone/>
            </a:pPr>
            <a:r>
              <a:rPr lang="en-US" altLang="en-US" sz="2400">
                <a:latin typeface="Times" panose="02020603050405020304" pitchFamily="18" charset="0"/>
              </a:rPr>
              <a:t>The JVM specification specifies that a stack frame has areas for:</a:t>
            </a:r>
            <a:endParaRPr lang="en-US" altLang="en-US" sz="2400" b="1">
              <a:latin typeface="Times" panose="02020603050405020304" pitchFamily="18" charset="0"/>
            </a:endParaRPr>
          </a:p>
        </p:txBody>
      </p:sp>
      <p:sp>
        <p:nvSpPr>
          <p:cNvPr id="17412" name="Rectangle 5">
            <a:extLst>
              <a:ext uri="{FF2B5EF4-FFF2-40B4-BE49-F238E27FC236}">
                <a16:creationId xmlns:a16="http://schemas.microsoft.com/office/drawing/2014/main" id="{DE4643E6-93BE-4ADE-B44C-4AB657D61230}"/>
              </a:ext>
            </a:extLst>
          </p:cNvPr>
          <p:cNvSpPr>
            <a:spLocks noChangeArrowheads="1"/>
          </p:cNvSpPr>
          <p:nvPr/>
        </p:nvSpPr>
        <p:spPr bwMode="auto">
          <a:xfrm>
            <a:off x="457200" y="2743200"/>
            <a:ext cx="2068513" cy="29718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pPr>
            <a:endParaRPr lang="en-US" altLang="en-US" sz="2400">
              <a:latin typeface="Times" panose="02020603050405020304" pitchFamily="18" charset="0"/>
            </a:endParaRPr>
          </a:p>
        </p:txBody>
      </p:sp>
      <p:sp>
        <p:nvSpPr>
          <p:cNvPr id="17413" name="Text Box 22">
            <a:extLst>
              <a:ext uri="{FF2B5EF4-FFF2-40B4-BE49-F238E27FC236}">
                <a16:creationId xmlns:a16="http://schemas.microsoft.com/office/drawing/2014/main" id="{79B34775-DBCB-442B-9FB3-EAAE0DED8429}"/>
              </a:ext>
            </a:extLst>
          </p:cNvPr>
          <p:cNvSpPr txBox="1">
            <a:spLocks noChangeArrowheads="1"/>
          </p:cNvSpPr>
          <p:nvPr/>
        </p:nvSpPr>
        <p:spPr bwMode="auto">
          <a:xfrm>
            <a:off x="4495800" y="2819400"/>
            <a:ext cx="4106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solidFill>
                  <a:schemeClr val="accent2"/>
                </a:solidFill>
                <a:latin typeface="Times" panose="02020603050405020304" pitchFamily="18" charset="0"/>
              </a:rPr>
              <a:t>Pointer to runtime constant pool</a:t>
            </a:r>
          </a:p>
        </p:txBody>
      </p:sp>
      <p:sp>
        <p:nvSpPr>
          <p:cNvPr id="17414" name="Line 24">
            <a:extLst>
              <a:ext uri="{FF2B5EF4-FFF2-40B4-BE49-F238E27FC236}">
                <a16:creationId xmlns:a16="http://schemas.microsoft.com/office/drawing/2014/main" id="{96FC5D8F-2602-4A45-9477-6C0D3FA8E205}"/>
              </a:ext>
            </a:extLst>
          </p:cNvPr>
          <p:cNvSpPr>
            <a:spLocks noChangeShapeType="1"/>
          </p:cNvSpPr>
          <p:nvPr/>
        </p:nvSpPr>
        <p:spPr bwMode="auto">
          <a:xfrm flipV="1">
            <a:off x="1447800" y="3048000"/>
            <a:ext cx="3048000" cy="0"/>
          </a:xfrm>
          <a:prstGeom prst="line">
            <a:avLst/>
          </a:prstGeom>
          <a:noFill/>
          <a:ln w="57150">
            <a:solidFill>
              <a:schemeClr val="accent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15" name="Text Box 25">
            <a:extLst>
              <a:ext uri="{FF2B5EF4-FFF2-40B4-BE49-F238E27FC236}">
                <a16:creationId xmlns:a16="http://schemas.microsoft.com/office/drawing/2014/main" id="{9888419E-7463-460B-ADDC-932EF263D169}"/>
              </a:ext>
            </a:extLst>
          </p:cNvPr>
          <p:cNvSpPr txBox="1">
            <a:spLocks noChangeArrowheads="1"/>
          </p:cNvSpPr>
          <p:nvPr/>
        </p:nvSpPr>
        <p:spPr bwMode="auto">
          <a:xfrm>
            <a:off x="838200" y="3962400"/>
            <a:ext cx="1358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local vars</a:t>
            </a:r>
          </a:p>
        </p:txBody>
      </p:sp>
      <p:sp>
        <p:nvSpPr>
          <p:cNvPr id="17416" name="Line 26">
            <a:extLst>
              <a:ext uri="{FF2B5EF4-FFF2-40B4-BE49-F238E27FC236}">
                <a16:creationId xmlns:a16="http://schemas.microsoft.com/office/drawing/2014/main" id="{BBD5E8F6-7474-446D-8C38-667F9BF9AE87}"/>
              </a:ext>
            </a:extLst>
          </p:cNvPr>
          <p:cNvSpPr>
            <a:spLocks noChangeShapeType="1"/>
          </p:cNvSpPr>
          <p:nvPr/>
        </p:nvSpPr>
        <p:spPr bwMode="auto">
          <a:xfrm>
            <a:off x="457200" y="32766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17" name="Line 27">
            <a:extLst>
              <a:ext uri="{FF2B5EF4-FFF2-40B4-BE49-F238E27FC236}">
                <a16:creationId xmlns:a16="http://schemas.microsoft.com/office/drawing/2014/main" id="{24ADF46C-1321-46CB-9888-621E3B45B836}"/>
              </a:ext>
            </a:extLst>
          </p:cNvPr>
          <p:cNvSpPr>
            <a:spLocks noChangeShapeType="1"/>
          </p:cNvSpPr>
          <p:nvPr/>
        </p:nvSpPr>
        <p:spPr bwMode="auto">
          <a:xfrm>
            <a:off x="457200" y="44196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18" name="Text Box 28">
            <a:extLst>
              <a:ext uri="{FF2B5EF4-FFF2-40B4-BE49-F238E27FC236}">
                <a16:creationId xmlns:a16="http://schemas.microsoft.com/office/drawing/2014/main" id="{D3A74524-BD82-4869-9AF1-24BE05FFE30D}"/>
              </a:ext>
            </a:extLst>
          </p:cNvPr>
          <p:cNvSpPr txBox="1">
            <a:spLocks noChangeArrowheads="1"/>
          </p:cNvSpPr>
          <p:nvPr/>
        </p:nvSpPr>
        <p:spPr bwMode="auto">
          <a:xfrm>
            <a:off x="533400" y="4648200"/>
            <a:ext cx="186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operand stack</a:t>
            </a:r>
          </a:p>
        </p:txBody>
      </p:sp>
      <p:sp>
        <p:nvSpPr>
          <p:cNvPr id="17419" name="Text Box 31">
            <a:extLst>
              <a:ext uri="{FF2B5EF4-FFF2-40B4-BE49-F238E27FC236}">
                <a16:creationId xmlns:a16="http://schemas.microsoft.com/office/drawing/2014/main" id="{CDC6E468-2128-4E49-B4F8-645E54A183B3}"/>
              </a:ext>
            </a:extLst>
          </p:cNvPr>
          <p:cNvSpPr txBox="1">
            <a:spLocks noChangeArrowheads="1"/>
          </p:cNvSpPr>
          <p:nvPr/>
        </p:nvSpPr>
        <p:spPr bwMode="auto">
          <a:xfrm>
            <a:off x="1144588" y="3276600"/>
            <a:ext cx="692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pPr>
            <a:r>
              <a:rPr lang="en-US" altLang="en-US" sz="2400">
                <a:latin typeface="Times" panose="02020603050405020304" pitchFamily="18" charset="0"/>
              </a:rPr>
              <a:t>args</a:t>
            </a:r>
            <a:br>
              <a:rPr lang="en-US" altLang="en-US" sz="2400">
                <a:latin typeface="Times" panose="02020603050405020304" pitchFamily="18" charset="0"/>
              </a:rPr>
            </a:br>
            <a:r>
              <a:rPr lang="en-US" altLang="en-US" sz="2400">
                <a:latin typeface="Times" panose="02020603050405020304" pitchFamily="18" charset="0"/>
              </a:rPr>
              <a:t>+</a:t>
            </a:r>
          </a:p>
        </p:txBody>
      </p:sp>
      <p:sp>
        <p:nvSpPr>
          <p:cNvPr id="17420" name="Text Box 34">
            <a:extLst>
              <a:ext uri="{FF2B5EF4-FFF2-40B4-BE49-F238E27FC236}">
                <a16:creationId xmlns:a16="http://schemas.microsoft.com/office/drawing/2014/main" id="{E9FE5F2E-EF6F-4AB0-AC14-46E75452E523}"/>
              </a:ext>
            </a:extLst>
          </p:cNvPr>
          <p:cNvSpPr txBox="1">
            <a:spLocks noChangeArrowheads="1"/>
          </p:cNvSpPr>
          <p:nvPr/>
        </p:nvSpPr>
        <p:spPr bwMode="auto">
          <a:xfrm>
            <a:off x="3048000" y="3429000"/>
            <a:ext cx="54102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A new call frame is created by executing some JVM instruction for invoking a method (e.g. </a:t>
            </a:r>
            <a:r>
              <a:rPr lang="en-US" altLang="en-US" sz="2400">
                <a:solidFill>
                  <a:srgbClr val="00B050"/>
                </a:solidFill>
                <a:latin typeface="Courier New" panose="02070309020205020404" pitchFamily="49" charset="0"/>
              </a:rPr>
              <a:t>invokevirtual, invokenonvirtual</a:t>
            </a:r>
            <a:r>
              <a:rPr lang="en-US" altLang="en-US" sz="2400">
                <a:latin typeface="Times" panose="02020603050405020304" pitchFamily="18" charset="0"/>
              </a:rPr>
              <a:t>, ...)</a:t>
            </a:r>
          </a:p>
        </p:txBody>
      </p:sp>
      <p:sp>
        <p:nvSpPr>
          <p:cNvPr id="17421" name="Text Box 35">
            <a:extLst>
              <a:ext uri="{FF2B5EF4-FFF2-40B4-BE49-F238E27FC236}">
                <a16:creationId xmlns:a16="http://schemas.microsoft.com/office/drawing/2014/main" id="{F7E3BF2F-D45C-47ED-97B5-0001371FF3D8}"/>
              </a:ext>
            </a:extLst>
          </p:cNvPr>
          <p:cNvSpPr txBox="1">
            <a:spLocks noChangeArrowheads="1"/>
          </p:cNvSpPr>
          <p:nvPr/>
        </p:nvSpPr>
        <p:spPr bwMode="auto">
          <a:xfrm>
            <a:off x="3048000" y="5105400"/>
            <a:ext cx="5562600" cy="822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The operand stack is initially empty, </a:t>
            </a:r>
          </a:p>
          <a:p>
            <a:pPr>
              <a:spcBef>
                <a:spcPct val="0"/>
              </a:spcBef>
              <a:buFontTx/>
              <a:buNone/>
            </a:pPr>
            <a:r>
              <a:rPr lang="en-US" altLang="en-US" sz="2400">
                <a:latin typeface="Times" panose="02020603050405020304" pitchFamily="18" charset="0"/>
              </a:rPr>
              <a:t>but grows and shrinks during execution.</a:t>
            </a:r>
          </a:p>
        </p:txBody>
      </p:sp>
      <p:sp>
        <p:nvSpPr>
          <p:cNvPr id="16398" name="Title 1">
            <a:extLst>
              <a:ext uri="{FF2B5EF4-FFF2-40B4-BE49-F238E27FC236}">
                <a16:creationId xmlns:a16="http://schemas.microsoft.com/office/drawing/2014/main" id="{34FA206E-8D49-4AC7-BE4A-0BED97E1F725}"/>
              </a:ext>
            </a:extLst>
          </p:cNvPr>
          <p:cNvSpPr txBox="1">
            <a:spLocks/>
          </p:cNvSpPr>
          <p:nvPr/>
        </p:nvSpPr>
        <p:spPr bwMode="auto">
          <a:xfrm>
            <a:off x="228600" y="0"/>
            <a:ext cx="8686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defRPr/>
            </a:pPr>
            <a:r>
              <a:rPr lang="en-US" altLang="en-US" sz="4000" b="1" dirty="0">
                <a:effectLst>
                  <a:outerShdw blurRad="38100" dist="38100" dir="2700000" algn="tl">
                    <a:srgbClr val="000000">
                      <a:alpha val="43137"/>
                    </a:srgbClr>
                  </a:outerShdw>
                </a:effectLst>
                <a:latin typeface="Times" panose="02020603050405020304" pitchFamily="18" charset="0"/>
              </a:rPr>
              <a:t>Java Frame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Slide Number Placeholder 2">
            <a:extLst>
              <a:ext uri="{FF2B5EF4-FFF2-40B4-BE49-F238E27FC236}">
                <a16:creationId xmlns:a16="http://schemas.microsoft.com/office/drawing/2014/main" id="{4107D073-97F1-4273-846D-75FA0FFEE167}"/>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4C0CBB32-9FE0-4782-9721-B97A4CC03E0A}" type="slidenum">
              <a:rPr lang="en-US" altLang="en-US" sz="1400">
                <a:latin typeface="Times" panose="02020603050405020304" pitchFamily="18" charset="0"/>
              </a:rPr>
              <a:pPr>
                <a:spcBef>
                  <a:spcPct val="0"/>
                </a:spcBef>
                <a:buFontTx/>
                <a:buNone/>
              </a:pPr>
              <a:t>14</a:t>
            </a:fld>
            <a:endParaRPr lang="en-US" altLang="en-US" sz="1400">
              <a:latin typeface="Times" panose="02020603050405020304" pitchFamily="18" charset="0"/>
            </a:endParaRPr>
          </a:p>
        </p:txBody>
      </p:sp>
      <p:sp>
        <p:nvSpPr>
          <p:cNvPr id="18435" name="Rectangle 4">
            <a:extLst>
              <a:ext uri="{FF2B5EF4-FFF2-40B4-BE49-F238E27FC236}">
                <a16:creationId xmlns:a16="http://schemas.microsoft.com/office/drawing/2014/main" id="{EFD32237-EF95-45C5-9C26-078B00BABCAE}"/>
              </a:ext>
            </a:extLst>
          </p:cNvPr>
          <p:cNvSpPr>
            <a:spLocks noChangeArrowheads="1"/>
          </p:cNvSpPr>
          <p:nvPr/>
        </p:nvSpPr>
        <p:spPr bwMode="auto">
          <a:xfrm>
            <a:off x="381000" y="1524000"/>
            <a:ext cx="2068513" cy="31242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pPr>
            <a:endParaRPr lang="en-US" altLang="en-US" sz="2400">
              <a:latin typeface="Times" panose="02020603050405020304" pitchFamily="18" charset="0"/>
            </a:endParaRPr>
          </a:p>
        </p:txBody>
      </p:sp>
      <p:sp>
        <p:nvSpPr>
          <p:cNvPr id="18436" name="Text Box 7">
            <a:extLst>
              <a:ext uri="{FF2B5EF4-FFF2-40B4-BE49-F238E27FC236}">
                <a16:creationId xmlns:a16="http://schemas.microsoft.com/office/drawing/2014/main" id="{A78A2E68-B8CB-470D-A4EF-FD48CA34B88A}"/>
              </a:ext>
            </a:extLst>
          </p:cNvPr>
          <p:cNvSpPr txBox="1">
            <a:spLocks noChangeArrowheads="1"/>
          </p:cNvSpPr>
          <p:nvPr/>
        </p:nvSpPr>
        <p:spPr bwMode="auto">
          <a:xfrm>
            <a:off x="762000" y="2895600"/>
            <a:ext cx="1358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solidFill>
                  <a:srgbClr val="0070C0"/>
                </a:solidFill>
                <a:latin typeface="Times" panose="02020603050405020304" pitchFamily="18" charset="0"/>
              </a:rPr>
              <a:t>local vars</a:t>
            </a:r>
          </a:p>
        </p:txBody>
      </p:sp>
      <p:sp>
        <p:nvSpPr>
          <p:cNvPr id="18437" name="Line 8">
            <a:extLst>
              <a:ext uri="{FF2B5EF4-FFF2-40B4-BE49-F238E27FC236}">
                <a16:creationId xmlns:a16="http://schemas.microsoft.com/office/drawing/2014/main" id="{A71B2FBA-0768-406A-AD75-105831F73002}"/>
              </a:ext>
            </a:extLst>
          </p:cNvPr>
          <p:cNvSpPr>
            <a:spLocks noChangeShapeType="1"/>
          </p:cNvSpPr>
          <p:nvPr/>
        </p:nvSpPr>
        <p:spPr bwMode="auto">
          <a:xfrm>
            <a:off x="381000" y="22098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38" name="Line 9">
            <a:extLst>
              <a:ext uri="{FF2B5EF4-FFF2-40B4-BE49-F238E27FC236}">
                <a16:creationId xmlns:a16="http://schemas.microsoft.com/office/drawing/2014/main" id="{DE85C424-EC91-43ED-9D25-EB009CAF8C32}"/>
              </a:ext>
            </a:extLst>
          </p:cNvPr>
          <p:cNvSpPr>
            <a:spLocks noChangeShapeType="1"/>
          </p:cNvSpPr>
          <p:nvPr/>
        </p:nvSpPr>
        <p:spPr bwMode="auto">
          <a:xfrm>
            <a:off x="381000" y="33528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39" name="Text Box 10">
            <a:extLst>
              <a:ext uri="{FF2B5EF4-FFF2-40B4-BE49-F238E27FC236}">
                <a16:creationId xmlns:a16="http://schemas.microsoft.com/office/drawing/2014/main" id="{22B7A31A-E83A-4590-A775-3F4CBBCCE250}"/>
              </a:ext>
            </a:extLst>
          </p:cNvPr>
          <p:cNvSpPr txBox="1">
            <a:spLocks noChangeArrowheads="1"/>
          </p:cNvSpPr>
          <p:nvPr/>
        </p:nvSpPr>
        <p:spPr bwMode="auto">
          <a:xfrm>
            <a:off x="533400" y="3505200"/>
            <a:ext cx="186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solidFill>
                  <a:srgbClr val="0070C0"/>
                </a:solidFill>
                <a:latin typeface="Times" panose="02020603050405020304" pitchFamily="18" charset="0"/>
              </a:rPr>
              <a:t>operand stack</a:t>
            </a:r>
          </a:p>
        </p:txBody>
      </p:sp>
      <p:sp>
        <p:nvSpPr>
          <p:cNvPr id="18440" name="Text Box 11">
            <a:extLst>
              <a:ext uri="{FF2B5EF4-FFF2-40B4-BE49-F238E27FC236}">
                <a16:creationId xmlns:a16="http://schemas.microsoft.com/office/drawing/2014/main" id="{744FBEEA-FF6D-4064-A18B-E81BD07A3A57}"/>
              </a:ext>
            </a:extLst>
          </p:cNvPr>
          <p:cNvSpPr txBox="1">
            <a:spLocks noChangeArrowheads="1"/>
          </p:cNvSpPr>
          <p:nvPr/>
        </p:nvSpPr>
        <p:spPr bwMode="auto">
          <a:xfrm>
            <a:off x="1066800" y="2209800"/>
            <a:ext cx="69215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pPr>
            <a:r>
              <a:rPr lang="en-US" altLang="en-US" sz="2400">
                <a:solidFill>
                  <a:srgbClr val="0070C0"/>
                </a:solidFill>
                <a:latin typeface="Times" panose="02020603050405020304" pitchFamily="18" charset="0"/>
              </a:rPr>
              <a:t>args</a:t>
            </a:r>
            <a:br>
              <a:rPr lang="en-US" altLang="en-US" sz="2400">
                <a:solidFill>
                  <a:srgbClr val="0070C0"/>
                </a:solidFill>
                <a:latin typeface="Times" panose="02020603050405020304" pitchFamily="18" charset="0"/>
              </a:rPr>
            </a:br>
            <a:r>
              <a:rPr lang="en-US" altLang="en-US" sz="2400">
                <a:solidFill>
                  <a:srgbClr val="0070C0"/>
                </a:solidFill>
                <a:latin typeface="Times" panose="02020603050405020304" pitchFamily="18" charset="0"/>
              </a:rPr>
              <a:t>+</a:t>
            </a:r>
          </a:p>
        </p:txBody>
      </p:sp>
      <p:sp>
        <p:nvSpPr>
          <p:cNvPr id="18441" name="Text Box 13">
            <a:extLst>
              <a:ext uri="{FF2B5EF4-FFF2-40B4-BE49-F238E27FC236}">
                <a16:creationId xmlns:a16="http://schemas.microsoft.com/office/drawing/2014/main" id="{681C1716-46E7-410F-A089-D35A0E9E6F9D}"/>
              </a:ext>
            </a:extLst>
          </p:cNvPr>
          <p:cNvSpPr txBox="1">
            <a:spLocks noChangeArrowheads="1"/>
          </p:cNvSpPr>
          <p:nvPr/>
        </p:nvSpPr>
        <p:spPr bwMode="auto">
          <a:xfrm>
            <a:off x="3124200" y="4114800"/>
            <a:ext cx="5426075" cy="191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Stack for storing intermediate results during the execution of the method.</a:t>
            </a:r>
          </a:p>
          <a:p>
            <a:pPr>
              <a:spcBef>
                <a:spcPct val="0"/>
              </a:spcBef>
              <a:buFontTx/>
              <a:buNone/>
            </a:pPr>
            <a:r>
              <a:rPr lang="en-US" altLang="en-US" sz="2400">
                <a:latin typeface="Times" panose="02020603050405020304" pitchFamily="18" charset="0"/>
              </a:rPr>
              <a:t>• Initially it is empty.</a:t>
            </a:r>
          </a:p>
          <a:p>
            <a:pPr>
              <a:spcBef>
                <a:spcPct val="0"/>
              </a:spcBef>
              <a:buFontTx/>
              <a:buNone/>
            </a:pPr>
            <a:r>
              <a:rPr lang="en-US" altLang="en-US" sz="2400">
                <a:latin typeface="Times" panose="02020603050405020304" pitchFamily="18" charset="0"/>
              </a:rPr>
              <a:t>• The maximum depth is known at compile time</a:t>
            </a:r>
            <a:r>
              <a:rPr lang="en-US" altLang="en-US" sz="2400" b="1">
                <a:latin typeface="Times" panose="02020603050405020304" pitchFamily="18" charset="0"/>
              </a:rPr>
              <a:t>.</a:t>
            </a:r>
          </a:p>
        </p:txBody>
      </p:sp>
      <p:sp>
        <p:nvSpPr>
          <p:cNvPr id="18442" name="Text Box 14">
            <a:extLst>
              <a:ext uri="{FF2B5EF4-FFF2-40B4-BE49-F238E27FC236}">
                <a16:creationId xmlns:a16="http://schemas.microsoft.com/office/drawing/2014/main" id="{551350DC-BA84-423C-9D48-8A440EC86581}"/>
              </a:ext>
            </a:extLst>
          </p:cNvPr>
          <p:cNvSpPr txBox="1">
            <a:spLocks noChangeArrowheads="1"/>
          </p:cNvSpPr>
          <p:nvPr/>
        </p:nvSpPr>
        <p:spPr bwMode="auto">
          <a:xfrm>
            <a:off x="596900" y="762000"/>
            <a:ext cx="6870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solidFill>
                  <a:srgbClr val="00B050"/>
                </a:solidFill>
                <a:latin typeface="Times" panose="02020603050405020304" pitchFamily="18" charset="0"/>
              </a:rPr>
              <a:t>The role/purpose of each of the areas in a stack frame: </a:t>
            </a:r>
          </a:p>
        </p:txBody>
      </p:sp>
      <p:sp>
        <p:nvSpPr>
          <p:cNvPr id="18443" name="Text Box 15">
            <a:extLst>
              <a:ext uri="{FF2B5EF4-FFF2-40B4-BE49-F238E27FC236}">
                <a16:creationId xmlns:a16="http://schemas.microsoft.com/office/drawing/2014/main" id="{D423AF53-3425-483B-8178-D56AAFED5242}"/>
              </a:ext>
            </a:extLst>
          </p:cNvPr>
          <p:cNvSpPr txBox="1">
            <a:spLocks noChangeArrowheads="1"/>
          </p:cNvSpPr>
          <p:nvPr/>
        </p:nvSpPr>
        <p:spPr bwMode="auto">
          <a:xfrm>
            <a:off x="309563" y="1447800"/>
            <a:ext cx="183197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pPr>
            <a:r>
              <a:rPr lang="en-US" altLang="en-US" sz="2400">
                <a:solidFill>
                  <a:srgbClr val="0070C0"/>
                </a:solidFill>
                <a:latin typeface="Times" panose="02020603050405020304" pitchFamily="18" charset="0"/>
              </a:rPr>
              <a:t>pointer to</a:t>
            </a:r>
          </a:p>
          <a:p>
            <a:pPr algn="ctr">
              <a:spcBef>
                <a:spcPct val="0"/>
              </a:spcBef>
              <a:buFontTx/>
              <a:buNone/>
            </a:pPr>
            <a:r>
              <a:rPr lang="en-US" altLang="en-US" sz="2400">
                <a:solidFill>
                  <a:srgbClr val="0070C0"/>
                </a:solidFill>
                <a:latin typeface="Times" panose="02020603050405020304" pitchFamily="18" charset="0"/>
              </a:rPr>
              <a:t>constant pool</a:t>
            </a:r>
          </a:p>
        </p:txBody>
      </p:sp>
      <p:sp>
        <p:nvSpPr>
          <p:cNvPr id="18444" name="Line 16">
            <a:extLst>
              <a:ext uri="{FF2B5EF4-FFF2-40B4-BE49-F238E27FC236}">
                <a16:creationId xmlns:a16="http://schemas.microsoft.com/office/drawing/2014/main" id="{425F010A-215A-4277-AAF6-059397F06F9A}"/>
              </a:ext>
            </a:extLst>
          </p:cNvPr>
          <p:cNvSpPr>
            <a:spLocks noChangeShapeType="1"/>
          </p:cNvSpPr>
          <p:nvPr/>
        </p:nvSpPr>
        <p:spPr bwMode="auto">
          <a:xfrm flipV="1">
            <a:off x="2286000" y="1676400"/>
            <a:ext cx="914400" cy="2286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45" name="Text Box 17">
            <a:extLst>
              <a:ext uri="{FF2B5EF4-FFF2-40B4-BE49-F238E27FC236}">
                <a16:creationId xmlns:a16="http://schemas.microsoft.com/office/drawing/2014/main" id="{8A4264C5-6E20-44C2-8B6E-4AE2B60F58D7}"/>
              </a:ext>
            </a:extLst>
          </p:cNvPr>
          <p:cNvSpPr txBox="1">
            <a:spLocks noChangeArrowheads="1"/>
          </p:cNvSpPr>
          <p:nvPr/>
        </p:nvSpPr>
        <p:spPr bwMode="auto">
          <a:xfrm>
            <a:off x="3276600" y="1447800"/>
            <a:ext cx="504031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just">
              <a:spcBef>
                <a:spcPct val="0"/>
              </a:spcBef>
              <a:buFontTx/>
              <a:buNone/>
            </a:pPr>
            <a:r>
              <a:rPr lang="en-US" altLang="en-US" sz="2400">
                <a:latin typeface="Times" panose="02020603050405020304" pitchFamily="18" charset="0"/>
              </a:rPr>
              <a:t>Used implicitly when executing JVM</a:t>
            </a:r>
          </a:p>
          <a:p>
            <a:pPr algn="just">
              <a:spcBef>
                <a:spcPct val="0"/>
              </a:spcBef>
              <a:buFontTx/>
              <a:buNone/>
            </a:pPr>
            <a:r>
              <a:rPr lang="en-US" altLang="en-US" sz="2400">
                <a:latin typeface="Times" panose="02020603050405020304" pitchFamily="18" charset="0"/>
              </a:rPr>
              <a:t>instructions that contain entries into the</a:t>
            </a:r>
          </a:p>
          <a:p>
            <a:pPr algn="just">
              <a:spcBef>
                <a:spcPct val="0"/>
              </a:spcBef>
              <a:buFontTx/>
              <a:buNone/>
            </a:pPr>
            <a:r>
              <a:rPr lang="en-US" altLang="en-US" sz="2400">
                <a:latin typeface="Times" panose="02020603050405020304" pitchFamily="18" charset="0"/>
              </a:rPr>
              <a:t>constant pool (more about this later).</a:t>
            </a:r>
          </a:p>
        </p:txBody>
      </p:sp>
      <p:sp>
        <p:nvSpPr>
          <p:cNvPr id="18446" name="Line 18">
            <a:extLst>
              <a:ext uri="{FF2B5EF4-FFF2-40B4-BE49-F238E27FC236}">
                <a16:creationId xmlns:a16="http://schemas.microsoft.com/office/drawing/2014/main" id="{CCE736AC-338E-4941-8D0C-74895F6811B2}"/>
              </a:ext>
            </a:extLst>
          </p:cNvPr>
          <p:cNvSpPr>
            <a:spLocks noChangeShapeType="1"/>
          </p:cNvSpPr>
          <p:nvPr/>
        </p:nvSpPr>
        <p:spPr bwMode="auto">
          <a:xfrm>
            <a:off x="2209800" y="2819400"/>
            <a:ext cx="990600" cy="1524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47" name="Text Box 19">
            <a:extLst>
              <a:ext uri="{FF2B5EF4-FFF2-40B4-BE49-F238E27FC236}">
                <a16:creationId xmlns:a16="http://schemas.microsoft.com/office/drawing/2014/main" id="{B2FF5E9F-6BB4-4E8A-9866-261BCF021145}"/>
              </a:ext>
            </a:extLst>
          </p:cNvPr>
          <p:cNvSpPr txBox="1">
            <a:spLocks noChangeArrowheads="1"/>
          </p:cNvSpPr>
          <p:nvPr/>
        </p:nvSpPr>
        <p:spPr bwMode="auto">
          <a:xfrm>
            <a:off x="3184525" y="2727325"/>
            <a:ext cx="59594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just">
              <a:spcBef>
                <a:spcPct val="0"/>
              </a:spcBef>
              <a:buFontTx/>
              <a:buNone/>
            </a:pPr>
            <a:r>
              <a:rPr lang="en-US" altLang="en-US" sz="2400">
                <a:solidFill>
                  <a:srgbClr val="00B050"/>
                </a:solidFill>
                <a:latin typeface="Times" panose="02020603050405020304" pitchFamily="18" charset="0"/>
              </a:rPr>
              <a:t>Space where the arguments and local variables</a:t>
            </a:r>
          </a:p>
          <a:p>
            <a:pPr algn="just">
              <a:spcBef>
                <a:spcPct val="0"/>
              </a:spcBef>
              <a:buFontTx/>
              <a:buNone/>
            </a:pPr>
            <a:r>
              <a:rPr lang="en-US" altLang="en-US" sz="2400">
                <a:solidFill>
                  <a:srgbClr val="00B050"/>
                </a:solidFill>
                <a:latin typeface="Times" panose="02020603050405020304" pitchFamily="18" charset="0"/>
              </a:rPr>
              <a:t>of a method are stored. This includes a space for the receiver (</a:t>
            </a:r>
            <a:r>
              <a:rPr lang="en-US" altLang="en-US" sz="2400">
                <a:solidFill>
                  <a:srgbClr val="0070C0"/>
                </a:solidFill>
                <a:latin typeface="Courier New" panose="02070309020205020404" pitchFamily="49" charset="0"/>
              </a:rPr>
              <a:t>this</a:t>
            </a:r>
            <a:r>
              <a:rPr lang="en-US" altLang="en-US" sz="2400">
                <a:solidFill>
                  <a:srgbClr val="00B050"/>
                </a:solidFill>
                <a:latin typeface="Times" panose="02020603050405020304" pitchFamily="18" charset="0"/>
              </a:rPr>
              <a:t>) at position/offset 0.</a:t>
            </a:r>
          </a:p>
        </p:txBody>
      </p:sp>
      <p:sp>
        <p:nvSpPr>
          <p:cNvPr id="18448" name="Line 20">
            <a:extLst>
              <a:ext uri="{FF2B5EF4-FFF2-40B4-BE49-F238E27FC236}">
                <a16:creationId xmlns:a16="http://schemas.microsoft.com/office/drawing/2014/main" id="{6A543338-06CF-4E98-95E7-FB57A751533E}"/>
              </a:ext>
            </a:extLst>
          </p:cNvPr>
          <p:cNvSpPr>
            <a:spLocks noChangeShapeType="1"/>
          </p:cNvSpPr>
          <p:nvPr/>
        </p:nvSpPr>
        <p:spPr bwMode="auto">
          <a:xfrm>
            <a:off x="2362200" y="3733800"/>
            <a:ext cx="762000" cy="6096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Title 1">
            <a:extLst>
              <a:ext uri="{FF2B5EF4-FFF2-40B4-BE49-F238E27FC236}">
                <a16:creationId xmlns:a16="http://schemas.microsoft.com/office/drawing/2014/main" id="{3DE19F52-A623-4850-A6CA-B5738C5F4249}"/>
              </a:ext>
            </a:extLst>
          </p:cNvPr>
          <p:cNvSpPr txBox="1">
            <a:spLocks/>
          </p:cNvSpPr>
          <p:nvPr/>
        </p:nvSpPr>
        <p:spPr bwMode="auto">
          <a:xfrm>
            <a:off x="228600" y="0"/>
            <a:ext cx="8686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defRPr/>
            </a:pPr>
            <a:r>
              <a:rPr lang="en-US" altLang="en-US" sz="4000" b="1" dirty="0">
                <a:effectLst>
                  <a:outerShdw blurRad="38100" dist="38100" dir="2700000" algn="tl">
                    <a:srgbClr val="000000">
                      <a:alpha val="43137"/>
                    </a:srgbClr>
                  </a:outerShdw>
                </a:effectLst>
                <a:latin typeface="Times" panose="02020603050405020304" pitchFamily="18" charset="0"/>
              </a:rPr>
              <a:t>Java Frame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Slide Number Placeholder 2">
            <a:extLst>
              <a:ext uri="{FF2B5EF4-FFF2-40B4-BE49-F238E27FC236}">
                <a16:creationId xmlns:a16="http://schemas.microsoft.com/office/drawing/2014/main" id="{E410A795-898F-412E-A5F5-34CDF8B53F0B}"/>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4E88E1BC-6BAC-40E7-899D-71EE3414013B}" type="slidenum">
              <a:rPr lang="en-US" altLang="en-US" sz="1400">
                <a:latin typeface="Times" panose="02020603050405020304" pitchFamily="18" charset="0"/>
              </a:rPr>
              <a:pPr>
                <a:spcBef>
                  <a:spcPct val="0"/>
                </a:spcBef>
                <a:buFontTx/>
                <a:buNone/>
              </a:pPr>
              <a:t>15</a:t>
            </a:fld>
            <a:endParaRPr lang="en-US" altLang="en-US" sz="1400">
              <a:latin typeface="Times" panose="02020603050405020304" pitchFamily="18" charset="0"/>
            </a:endParaRPr>
          </a:p>
        </p:txBody>
      </p:sp>
      <p:sp>
        <p:nvSpPr>
          <p:cNvPr id="19459" name="Rectangle 19">
            <a:extLst>
              <a:ext uri="{FF2B5EF4-FFF2-40B4-BE49-F238E27FC236}">
                <a16:creationId xmlns:a16="http://schemas.microsoft.com/office/drawing/2014/main" id="{B5596418-B7F9-40D6-819C-2341CBCC1021}"/>
              </a:ext>
            </a:extLst>
          </p:cNvPr>
          <p:cNvSpPr>
            <a:spLocks noChangeArrowheads="1"/>
          </p:cNvSpPr>
          <p:nvPr/>
        </p:nvSpPr>
        <p:spPr bwMode="auto">
          <a:xfrm>
            <a:off x="1954213" y="1524000"/>
            <a:ext cx="2057400" cy="2514600"/>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pPr>
            <a:endParaRPr lang="en-US" altLang="en-US" sz="2400">
              <a:latin typeface="Times" panose="02020603050405020304" pitchFamily="18" charset="0"/>
            </a:endParaRPr>
          </a:p>
        </p:txBody>
      </p:sp>
      <p:sp>
        <p:nvSpPr>
          <p:cNvPr id="19460" name="Text Box 5">
            <a:extLst>
              <a:ext uri="{FF2B5EF4-FFF2-40B4-BE49-F238E27FC236}">
                <a16:creationId xmlns:a16="http://schemas.microsoft.com/office/drawing/2014/main" id="{48A407B9-C2E2-42A9-BB86-25C63DDEE758}"/>
              </a:ext>
            </a:extLst>
          </p:cNvPr>
          <p:cNvSpPr txBox="1">
            <a:spLocks noChangeArrowheads="1"/>
          </p:cNvSpPr>
          <p:nvPr/>
        </p:nvSpPr>
        <p:spPr bwMode="auto">
          <a:xfrm>
            <a:off x="304800" y="457200"/>
            <a:ext cx="88392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solidFill>
                  <a:srgbClr val="0070C0"/>
                </a:solidFill>
                <a:latin typeface="Times" panose="02020603050405020304" pitchFamily="18" charset="0"/>
              </a:rPr>
              <a:t>An implementation using registers such as SB, ST, and LB and a dynamic link is </a:t>
            </a:r>
            <a:r>
              <a:rPr lang="en-US" altLang="en-US" sz="2400" b="1">
                <a:solidFill>
                  <a:srgbClr val="0070C0"/>
                </a:solidFill>
                <a:latin typeface="Times" panose="02020603050405020304" pitchFamily="18" charset="0"/>
              </a:rPr>
              <a:t>one possible implementation.</a:t>
            </a:r>
          </a:p>
        </p:txBody>
      </p:sp>
      <p:sp>
        <p:nvSpPr>
          <p:cNvPr id="19461" name="Text Box 13">
            <a:extLst>
              <a:ext uri="{FF2B5EF4-FFF2-40B4-BE49-F238E27FC236}">
                <a16:creationId xmlns:a16="http://schemas.microsoft.com/office/drawing/2014/main" id="{6520C354-5836-4929-AF27-00E4C68DDBFB}"/>
              </a:ext>
            </a:extLst>
          </p:cNvPr>
          <p:cNvSpPr txBox="1">
            <a:spLocks noChangeArrowheads="1"/>
          </p:cNvSpPr>
          <p:nvPr/>
        </p:nvSpPr>
        <p:spPr bwMode="auto">
          <a:xfrm>
            <a:off x="723900" y="224155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a:latin typeface="Courier New" panose="02070309020205020404" pitchFamily="49" charset="0"/>
              </a:rPr>
              <a:t>LB</a:t>
            </a:r>
          </a:p>
        </p:txBody>
      </p:sp>
      <p:sp>
        <p:nvSpPr>
          <p:cNvPr id="19462" name="Line 14">
            <a:extLst>
              <a:ext uri="{FF2B5EF4-FFF2-40B4-BE49-F238E27FC236}">
                <a16:creationId xmlns:a16="http://schemas.microsoft.com/office/drawing/2014/main" id="{D6EA6B4B-8560-4F37-9138-6774A3D6BAD8}"/>
              </a:ext>
            </a:extLst>
          </p:cNvPr>
          <p:cNvSpPr>
            <a:spLocks noChangeShapeType="1"/>
          </p:cNvSpPr>
          <p:nvPr/>
        </p:nvSpPr>
        <p:spPr bwMode="auto">
          <a:xfrm>
            <a:off x="1333500" y="2484438"/>
            <a:ext cx="609600" cy="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63" name="Text Box 15">
            <a:extLst>
              <a:ext uri="{FF2B5EF4-FFF2-40B4-BE49-F238E27FC236}">
                <a16:creationId xmlns:a16="http://schemas.microsoft.com/office/drawing/2014/main" id="{5255689D-6731-4F75-8E36-545B26BBAEAD}"/>
              </a:ext>
            </a:extLst>
          </p:cNvPr>
          <p:cNvSpPr txBox="1">
            <a:spLocks noChangeArrowheads="1"/>
          </p:cNvSpPr>
          <p:nvPr/>
        </p:nvSpPr>
        <p:spPr bwMode="auto">
          <a:xfrm>
            <a:off x="723900" y="568483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a:latin typeface="Courier New" panose="02070309020205020404" pitchFamily="49" charset="0"/>
              </a:rPr>
              <a:t>ST</a:t>
            </a:r>
          </a:p>
        </p:txBody>
      </p:sp>
      <p:sp>
        <p:nvSpPr>
          <p:cNvPr id="19464" name="Line 16">
            <a:extLst>
              <a:ext uri="{FF2B5EF4-FFF2-40B4-BE49-F238E27FC236}">
                <a16:creationId xmlns:a16="http://schemas.microsoft.com/office/drawing/2014/main" id="{F923816B-08BC-4BD6-904A-0F15E8CF7D1A}"/>
              </a:ext>
            </a:extLst>
          </p:cNvPr>
          <p:cNvSpPr>
            <a:spLocks noChangeShapeType="1"/>
          </p:cNvSpPr>
          <p:nvPr/>
        </p:nvSpPr>
        <p:spPr bwMode="auto">
          <a:xfrm flipV="1">
            <a:off x="1333500" y="5927725"/>
            <a:ext cx="609600" cy="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65" name="Rectangle 17">
            <a:extLst>
              <a:ext uri="{FF2B5EF4-FFF2-40B4-BE49-F238E27FC236}">
                <a16:creationId xmlns:a16="http://schemas.microsoft.com/office/drawing/2014/main" id="{5D16CCA8-35C8-4B3F-8861-4D6D05E8D5AC}"/>
              </a:ext>
            </a:extLst>
          </p:cNvPr>
          <p:cNvSpPr>
            <a:spLocks noChangeArrowheads="1"/>
          </p:cNvSpPr>
          <p:nvPr/>
        </p:nvSpPr>
        <p:spPr bwMode="auto">
          <a:xfrm>
            <a:off x="1954213" y="2476500"/>
            <a:ext cx="2057400" cy="4953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dynamic link</a:t>
            </a:r>
          </a:p>
        </p:txBody>
      </p:sp>
      <p:sp>
        <p:nvSpPr>
          <p:cNvPr id="19466" name="Freeform 20">
            <a:extLst>
              <a:ext uri="{FF2B5EF4-FFF2-40B4-BE49-F238E27FC236}">
                <a16:creationId xmlns:a16="http://schemas.microsoft.com/office/drawing/2014/main" id="{078049B7-02CF-4B3C-87B6-4832922D76D8}"/>
              </a:ext>
            </a:extLst>
          </p:cNvPr>
          <p:cNvSpPr>
            <a:spLocks/>
          </p:cNvSpPr>
          <p:nvPr/>
        </p:nvSpPr>
        <p:spPr bwMode="auto">
          <a:xfrm>
            <a:off x="1725613" y="1676400"/>
            <a:ext cx="2438400" cy="685800"/>
          </a:xfrm>
          <a:custGeom>
            <a:avLst/>
            <a:gdLst>
              <a:gd name="T0" fmla="*/ 0 w 1536"/>
              <a:gd name="T1" fmla="*/ 2147483646 h 384"/>
              <a:gd name="T2" fmla="*/ 2147483646 w 1536"/>
              <a:gd name="T3" fmla="*/ 2147483646 h 384"/>
              <a:gd name="T4" fmla="*/ 2147483646 w 1536"/>
              <a:gd name="T5" fmla="*/ 0 h 384"/>
              <a:gd name="T6" fmla="*/ 0 w 1536"/>
              <a:gd name="T7" fmla="*/ 2147483646 h 384"/>
              <a:gd name="T8" fmla="*/ 0 w 1536"/>
              <a:gd name="T9" fmla="*/ 214748364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6" h="384">
                <a:moveTo>
                  <a:pt x="0" y="384"/>
                </a:moveTo>
                <a:lnTo>
                  <a:pt x="1536" y="144"/>
                </a:lnTo>
                <a:lnTo>
                  <a:pt x="1536" y="0"/>
                </a:lnTo>
                <a:lnTo>
                  <a:pt x="0" y="240"/>
                </a:lnTo>
                <a:lnTo>
                  <a:pt x="0" y="384"/>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67" name="Text Box 21">
            <a:extLst>
              <a:ext uri="{FF2B5EF4-FFF2-40B4-BE49-F238E27FC236}">
                <a16:creationId xmlns:a16="http://schemas.microsoft.com/office/drawing/2014/main" id="{80D943A7-92D0-4856-BF60-73F72E59FD2A}"/>
              </a:ext>
            </a:extLst>
          </p:cNvPr>
          <p:cNvSpPr txBox="1">
            <a:spLocks noChangeArrowheads="1"/>
          </p:cNvSpPr>
          <p:nvPr/>
        </p:nvSpPr>
        <p:spPr bwMode="auto">
          <a:xfrm>
            <a:off x="735013" y="126523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a:latin typeface="Courier New" panose="02070309020205020404" pitchFamily="49" charset="0"/>
              </a:rPr>
              <a:t>SB</a:t>
            </a:r>
          </a:p>
        </p:txBody>
      </p:sp>
      <p:sp>
        <p:nvSpPr>
          <p:cNvPr id="19468" name="Line 22">
            <a:extLst>
              <a:ext uri="{FF2B5EF4-FFF2-40B4-BE49-F238E27FC236}">
                <a16:creationId xmlns:a16="http://schemas.microsoft.com/office/drawing/2014/main" id="{1436D6E1-CA3A-4D49-91BA-D30A915FE279}"/>
              </a:ext>
            </a:extLst>
          </p:cNvPr>
          <p:cNvSpPr>
            <a:spLocks noChangeShapeType="1"/>
          </p:cNvSpPr>
          <p:nvPr/>
        </p:nvSpPr>
        <p:spPr bwMode="auto">
          <a:xfrm>
            <a:off x="1344613" y="1508125"/>
            <a:ext cx="609600" cy="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69" name="Freeform 23">
            <a:extLst>
              <a:ext uri="{FF2B5EF4-FFF2-40B4-BE49-F238E27FC236}">
                <a16:creationId xmlns:a16="http://schemas.microsoft.com/office/drawing/2014/main" id="{958320C7-E05C-43C3-97CA-B3D24B82A106}"/>
              </a:ext>
            </a:extLst>
          </p:cNvPr>
          <p:cNvSpPr>
            <a:spLocks/>
          </p:cNvSpPr>
          <p:nvPr/>
        </p:nvSpPr>
        <p:spPr bwMode="auto">
          <a:xfrm>
            <a:off x="2933700" y="1577975"/>
            <a:ext cx="1981200" cy="1143000"/>
          </a:xfrm>
          <a:custGeom>
            <a:avLst/>
            <a:gdLst>
              <a:gd name="T0" fmla="*/ 0 w 864"/>
              <a:gd name="T1" fmla="*/ 2147483646 h 720"/>
              <a:gd name="T2" fmla="*/ 2147483646 w 864"/>
              <a:gd name="T3" fmla="*/ 2147483646 h 720"/>
              <a:gd name="T4" fmla="*/ 2147483646 w 864"/>
              <a:gd name="T5" fmla="*/ 0 h 720"/>
              <a:gd name="T6" fmla="*/ 0 60000 65536"/>
              <a:gd name="T7" fmla="*/ 0 60000 65536"/>
              <a:gd name="T8" fmla="*/ 0 60000 65536"/>
            </a:gdLst>
            <a:ahLst/>
            <a:cxnLst>
              <a:cxn ang="T6">
                <a:pos x="T0" y="T1"/>
              </a:cxn>
              <a:cxn ang="T7">
                <a:pos x="T2" y="T3"/>
              </a:cxn>
              <a:cxn ang="T8">
                <a:pos x="T4" y="T5"/>
              </a:cxn>
            </a:cxnLst>
            <a:rect l="0" t="0" r="r" b="b"/>
            <a:pathLst>
              <a:path w="864" h="720">
                <a:moveTo>
                  <a:pt x="0" y="720"/>
                </a:moveTo>
                <a:lnTo>
                  <a:pt x="864" y="432"/>
                </a:lnTo>
                <a:lnTo>
                  <a:pt x="864" y="0"/>
                </a:lnTo>
              </a:path>
            </a:pathLst>
          </a:custGeom>
          <a:noFill/>
          <a:ln w="57150" cmpd="sng">
            <a:solidFill>
              <a:srgbClr val="FF3300"/>
            </a:solidFill>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70" name="Text Box 24">
            <a:extLst>
              <a:ext uri="{FF2B5EF4-FFF2-40B4-BE49-F238E27FC236}">
                <a16:creationId xmlns:a16="http://schemas.microsoft.com/office/drawing/2014/main" id="{061B08AC-59E0-49E3-B448-E57A47BF7388}"/>
              </a:ext>
            </a:extLst>
          </p:cNvPr>
          <p:cNvSpPr txBox="1">
            <a:spLocks noChangeArrowheads="1"/>
          </p:cNvSpPr>
          <p:nvPr/>
        </p:nvSpPr>
        <p:spPr bwMode="auto">
          <a:xfrm>
            <a:off x="4610100" y="1219200"/>
            <a:ext cx="3863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i="1">
                <a:solidFill>
                  <a:srgbClr val="FF3300"/>
                </a:solidFill>
                <a:latin typeface="Times" panose="02020603050405020304" pitchFamily="18" charset="0"/>
              </a:rPr>
              <a:t>to previous frame on the stack</a:t>
            </a:r>
            <a:endParaRPr lang="en-US" altLang="en-US" sz="2400" i="1">
              <a:latin typeface="Times" panose="02020603050405020304" pitchFamily="18" charset="0"/>
            </a:endParaRPr>
          </a:p>
        </p:txBody>
      </p:sp>
      <p:sp>
        <p:nvSpPr>
          <p:cNvPr id="19471" name="Rectangle 27">
            <a:extLst>
              <a:ext uri="{FF2B5EF4-FFF2-40B4-BE49-F238E27FC236}">
                <a16:creationId xmlns:a16="http://schemas.microsoft.com/office/drawing/2014/main" id="{1643CE91-7A25-442D-97BD-37878B07B589}"/>
              </a:ext>
            </a:extLst>
          </p:cNvPr>
          <p:cNvSpPr>
            <a:spLocks noChangeArrowheads="1"/>
          </p:cNvSpPr>
          <p:nvPr/>
        </p:nvSpPr>
        <p:spPr bwMode="auto">
          <a:xfrm>
            <a:off x="1954213" y="2971800"/>
            <a:ext cx="2057400" cy="29718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pPr>
            <a:endParaRPr lang="en-US" altLang="en-US" sz="2400">
              <a:latin typeface="Times" panose="02020603050405020304" pitchFamily="18" charset="0"/>
            </a:endParaRPr>
          </a:p>
        </p:txBody>
      </p:sp>
      <p:sp>
        <p:nvSpPr>
          <p:cNvPr id="19472" name="Text Box 28">
            <a:extLst>
              <a:ext uri="{FF2B5EF4-FFF2-40B4-BE49-F238E27FC236}">
                <a16:creationId xmlns:a16="http://schemas.microsoft.com/office/drawing/2014/main" id="{E0743866-76DD-4EDB-8B26-12E4AF1C9604}"/>
              </a:ext>
            </a:extLst>
          </p:cNvPr>
          <p:cNvSpPr txBox="1">
            <a:spLocks noChangeArrowheads="1"/>
          </p:cNvSpPr>
          <p:nvPr/>
        </p:nvSpPr>
        <p:spPr bwMode="auto">
          <a:xfrm>
            <a:off x="5992813" y="3048000"/>
            <a:ext cx="3151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solidFill>
                  <a:schemeClr val="accent2"/>
                </a:solidFill>
                <a:latin typeface="Times" panose="02020603050405020304" pitchFamily="18" charset="0"/>
              </a:rPr>
              <a:t>to runtime constant pool</a:t>
            </a:r>
          </a:p>
        </p:txBody>
      </p:sp>
      <p:sp>
        <p:nvSpPr>
          <p:cNvPr id="19473" name="Line 29">
            <a:extLst>
              <a:ext uri="{FF2B5EF4-FFF2-40B4-BE49-F238E27FC236}">
                <a16:creationId xmlns:a16="http://schemas.microsoft.com/office/drawing/2014/main" id="{29DBD6BA-4F9C-4D0E-88B6-C79B666DF6E1}"/>
              </a:ext>
            </a:extLst>
          </p:cNvPr>
          <p:cNvSpPr>
            <a:spLocks noChangeShapeType="1"/>
          </p:cNvSpPr>
          <p:nvPr/>
        </p:nvSpPr>
        <p:spPr bwMode="auto">
          <a:xfrm flipV="1">
            <a:off x="2944813" y="3276600"/>
            <a:ext cx="3048000" cy="0"/>
          </a:xfrm>
          <a:prstGeom prst="line">
            <a:avLst/>
          </a:prstGeom>
          <a:noFill/>
          <a:ln w="57150">
            <a:solidFill>
              <a:schemeClr val="accent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74" name="Text Box 30">
            <a:extLst>
              <a:ext uri="{FF2B5EF4-FFF2-40B4-BE49-F238E27FC236}">
                <a16:creationId xmlns:a16="http://schemas.microsoft.com/office/drawing/2014/main" id="{34FCBBAD-8F44-418D-939D-DDE486A6C8E3}"/>
              </a:ext>
            </a:extLst>
          </p:cNvPr>
          <p:cNvSpPr txBox="1">
            <a:spLocks noChangeArrowheads="1"/>
          </p:cNvSpPr>
          <p:nvPr/>
        </p:nvSpPr>
        <p:spPr bwMode="auto">
          <a:xfrm>
            <a:off x="2335213" y="4191000"/>
            <a:ext cx="1358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local vars</a:t>
            </a:r>
          </a:p>
        </p:txBody>
      </p:sp>
      <p:sp>
        <p:nvSpPr>
          <p:cNvPr id="19475" name="Line 31">
            <a:extLst>
              <a:ext uri="{FF2B5EF4-FFF2-40B4-BE49-F238E27FC236}">
                <a16:creationId xmlns:a16="http://schemas.microsoft.com/office/drawing/2014/main" id="{20CEDA32-0523-45AC-91A2-ABB7019CA133}"/>
              </a:ext>
            </a:extLst>
          </p:cNvPr>
          <p:cNvSpPr>
            <a:spLocks noChangeShapeType="1"/>
          </p:cNvSpPr>
          <p:nvPr/>
        </p:nvSpPr>
        <p:spPr bwMode="auto">
          <a:xfrm>
            <a:off x="1954213" y="35052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76" name="Line 32">
            <a:extLst>
              <a:ext uri="{FF2B5EF4-FFF2-40B4-BE49-F238E27FC236}">
                <a16:creationId xmlns:a16="http://schemas.microsoft.com/office/drawing/2014/main" id="{58A8BA0B-B34C-486B-83F0-092C02F7E46E}"/>
              </a:ext>
            </a:extLst>
          </p:cNvPr>
          <p:cNvSpPr>
            <a:spLocks noChangeShapeType="1"/>
          </p:cNvSpPr>
          <p:nvPr/>
        </p:nvSpPr>
        <p:spPr bwMode="auto">
          <a:xfrm>
            <a:off x="1954213" y="46482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77" name="Text Box 33">
            <a:extLst>
              <a:ext uri="{FF2B5EF4-FFF2-40B4-BE49-F238E27FC236}">
                <a16:creationId xmlns:a16="http://schemas.microsoft.com/office/drawing/2014/main" id="{1C7FC654-21EB-403E-BFA6-075E1987C573}"/>
              </a:ext>
            </a:extLst>
          </p:cNvPr>
          <p:cNvSpPr txBox="1">
            <a:spLocks noChangeArrowheads="1"/>
          </p:cNvSpPr>
          <p:nvPr/>
        </p:nvSpPr>
        <p:spPr bwMode="auto">
          <a:xfrm>
            <a:off x="2095500" y="4800600"/>
            <a:ext cx="186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operand stack</a:t>
            </a:r>
          </a:p>
        </p:txBody>
      </p:sp>
      <p:sp>
        <p:nvSpPr>
          <p:cNvPr id="19478" name="Text Box 34">
            <a:extLst>
              <a:ext uri="{FF2B5EF4-FFF2-40B4-BE49-F238E27FC236}">
                <a16:creationId xmlns:a16="http://schemas.microsoft.com/office/drawing/2014/main" id="{324D926F-678B-4B8A-8865-A70D86EEE31B}"/>
              </a:ext>
            </a:extLst>
          </p:cNvPr>
          <p:cNvSpPr txBox="1">
            <a:spLocks noChangeArrowheads="1"/>
          </p:cNvSpPr>
          <p:nvPr/>
        </p:nvSpPr>
        <p:spPr bwMode="auto">
          <a:xfrm>
            <a:off x="2640013" y="3505200"/>
            <a:ext cx="692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pPr>
            <a:r>
              <a:rPr lang="en-US" altLang="en-US" sz="2400">
                <a:latin typeface="Times" panose="02020603050405020304" pitchFamily="18" charset="0"/>
              </a:rPr>
              <a:t>args</a:t>
            </a:r>
            <a:br>
              <a:rPr lang="en-US" altLang="en-US" sz="2400">
                <a:latin typeface="Times" panose="02020603050405020304" pitchFamily="18" charset="0"/>
              </a:rPr>
            </a:br>
            <a:r>
              <a:rPr lang="en-US" altLang="en-US" sz="2400">
                <a:latin typeface="Times" panose="02020603050405020304" pitchFamily="18" charset="0"/>
              </a:rPr>
              <a:t>+</a:t>
            </a:r>
          </a:p>
        </p:txBody>
      </p:sp>
      <p:sp>
        <p:nvSpPr>
          <p:cNvPr id="19479" name="Text Box 41">
            <a:extLst>
              <a:ext uri="{FF2B5EF4-FFF2-40B4-BE49-F238E27FC236}">
                <a16:creationId xmlns:a16="http://schemas.microsoft.com/office/drawing/2014/main" id="{1429C052-D077-4A22-BF95-430C77E56919}"/>
              </a:ext>
            </a:extLst>
          </p:cNvPr>
          <p:cNvSpPr txBox="1">
            <a:spLocks noChangeArrowheads="1"/>
          </p:cNvSpPr>
          <p:nvPr/>
        </p:nvSpPr>
        <p:spPr bwMode="auto">
          <a:xfrm>
            <a:off x="4213225" y="3489325"/>
            <a:ext cx="443071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JVM instructions </a:t>
            </a:r>
            <a:r>
              <a:rPr lang="en-US" altLang="en-US" sz="2400" i="1">
                <a:latin typeface="Times" panose="02020603050405020304" pitchFamily="18" charset="0"/>
              </a:rPr>
              <a:t>store</a:t>
            </a:r>
            <a:r>
              <a:rPr lang="en-US" altLang="en-US" sz="2400">
                <a:latin typeface="Times" panose="02020603050405020304" pitchFamily="18" charset="0"/>
              </a:rPr>
              <a:t> and </a:t>
            </a:r>
            <a:r>
              <a:rPr lang="en-US" altLang="en-US" sz="2400" i="1">
                <a:latin typeface="Times" panose="02020603050405020304" pitchFamily="18" charset="0"/>
              </a:rPr>
              <a:t>load</a:t>
            </a:r>
            <a:endParaRPr lang="en-US" altLang="en-US" sz="2400">
              <a:latin typeface="Times" panose="02020603050405020304" pitchFamily="18" charset="0"/>
            </a:endParaRPr>
          </a:p>
          <a:p>
            <a:pPr>
              <a:spcBef>
                <a:spcPct val="0"/>
              </a:spcBef>
              <a:buFontTx/>
              <a:buNone/>
            </a:pPr>
            <a:r>
              <a:rPr lang="en-US" altLang="en-US" sz="2400">
                <a:latin typeface="Times" panose="02020603050405020304" pitchFamily="18" charset="0"/>
              </a:rPr>
              <a:t>(for accessing args and locals) use </a:t>
            </a:r>
          </a:p>
          <a:p>
            <a:pPr>
              <a:spcBef>
                <a:spcPct val="0"/>
              </a:spcBef>
              <a:buFontTx/>
              <a:buNone/>
            </a:pPr>
            <a:r>
              <a:rPr lang="en-US" altLang="en-US" sz="2400">
                <a:latin typeface="Times" panose="02020603050405020304" pitchFamily="18" charset="0"/>
              </a:rPr>
              <a:t>addresses which are numbers</a:t>
            </a:r>
          </a:p>
          <a:p>
            <a:pPr>
              <a:spcBef>
                <a:spcPct val="0"/>
              </a:spcBef>
              <a:buFontTx/>
              <a:buNone/>
            </a:pPr>
            <a:r>
              <a:rPr lang="en-US" altLang="en-US" sz="2400">
                <a:latin typeface="Times" panose="02020603050405020304" pitchFamily="18" charset="0"/>
              </a:rPr>
              <a:t>from 0 to #args + #locals - 1</a:t>
            </a:r>
          </a:p>
        </p:txBody>
      </p:sp>
      <p:sp>
        <p:nvSpPr>
          <p:cNvPr id="25" name="Title 1">
            <a:extLst>
              <a:ext uri="{FF2B5EF4-FFF2-40B4-BE49-F238E27FC236}">
                <a16:creationId xmlns:a16="http://schemas.microsoft.com/office/drawing/2014/main" id="{68EF3147-6B99-46C2-80DD-851C9A41712A}"/>
              </a:ext>
            </a:extLst>
          </p:cNvPr>
          <p:cNvSpPr txBox="1">
            <a:spLocks/>
          </p:cNvSpPr>
          <p:nvPr/>
        </p:nvSpPr>
        <p:spPr bwMode="auto">
          <a:xfrm>
            <a:off x="228600" y="-76200"/>
            <a:ext cx="8686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defRPr/>
            </a:pPr>
            <a:r>
              <a:rPr lang="en-US" altLang="en-US" sz="4000" b="1" dirty="0">
                <a:effectLst>
                  <a:outerShdw blurRad="38100" dist="38100" dir="2700000" algn="tl">
                    <a:srgbClr val="000000">
                      <a:alpha val="43137"/>
                    </a:srgbClr>
                  </a:outerShdw>
                </a:effectLst>
                <a:latin typeface="Times" panose="02020603050405020304" pitchFamily="18" charset="0"/>
              </a:rPr>
              <a:t>Java Frame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Slide Number Placeholder 2">
            <a:extLst>
              <a:ext uri="{FF2B5EF4-FFF2-40B4-BE49-F238E27FC236}">
                <a16:creationId xmlns:a16="http://schemas.microsoft.com/office/drawing/2014/main" id="{62F1D6EF-7346-41D7-8D2D-5823A7D50CA5}"/>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1309D19C-9354-4699-AB50-A4D83D04813B}" type="slidenum">
              <a:rPr lang="en-US" altLang="en-US" sz="1400">
                <a:latin typeface="Times" panose="02020603050405020304" pitchFamily="18" charset="0"/>
              </a:rPr>
              <a:pPr>
                <a:spcBef>
                  <a:spcPct val="0"/>
                </a:spcBef>
                <a:buFontTx/>
                <a:buNone/>
              </a:pPr>
              <a:t>16</a:t>
            </a:fld>
            <a:endParaRPr lang="en-US" altLang="en-US" sz="1400">
              <a:latin typeface="Times" panose="02020603050405020304" pitchFamily="18" charset="0"/>
            </a:endParaRPr>
          </a:p>
        </p:txBody>
      </p:sp>
      <p:sp>
        <p:nvSpPr>
          <p:cNvPr id="20483" name="Text Box 4">
            <a:extLst>
              <a:ext uri="{FF2B5EF4-FFF2-40B4-BE49-F238E27FC236}">
                <a16:creationId xmlns:a16="http://schemas.microsoft.com/office/drawing/2014/main" id="{F42A1729-8F41-4ED3-BE4D-041E126A8579}"/>
              </a:ext>
            </a:extLst>
          </p:cNvPr>
          <p:cNvSpPr txBox="1">
            <a:spLocks noChangeArrowheads="1"/>
          </p:cNvSpPr>
          <p:nvPr/>
        </p:nvSpPr>
        <p:spPr bwMode="auto">
          <a:xfrm>
            <a:off x="1092200" y="685800"/>
            <a:ext cx="67564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The core of a JVM interpreter is basically this:</a:t>
            </a:r>
          </a:p>
          <a:p>
            <a:pPr>
              <a:spcBef>
                <a:spcPct val="0"/>
              </a:spcBef>
              <a:buFontTx/>
              <a:buNone/>
            </a:pPr>
            <a:r>
              <a:rPr lang="en-US" altLang="en-US" sz="2400">
                <a:latin typeface="Courier New" panose="02070309020205020404" pitchFamily="49" charset="0"/>
              </a:rPr>
              <a:t>do { </a:t>
            </a:r>
          </a:p>
          <a:p>
            <a:pPr>
              <a:spcBef>
                <a:spcPct val="0"/>
              </a:spcBef>
              <a:buFontTx/>
              <a:buNone/>
            </a:pPr>
            <a:r>
              <a:rPr lang="en-US" altLang="en-US" sz="2400">
                <a:latin typeface="Courier New" panose="02070309020205020404" pitchFamily="49" charset="0"/>
              </a:rPr>
              <a:t>   byte opcode = </a:t>
            </a:r>
            <a:r>
              <a:rPr lang="en-US" altLang="en-US" sz="2400">
                <a:solidFill>
                  <a:srgbClr val="660066"/>
                </a:solidFill>
                <a:latin typeface="Courier New" panose="02070309020205020404" pitchFamily="49" charset="0"/>
              </a:rPr>
              <a:t>fetch an opcode</a:t>
            </a:r>
            <a:r>
              <a:rPr lang="en-US" altLang="en-US" sz="2400">
                <a:latin typeface="Courier New" panose="02070309020205020404" pitchFamily="49" charset="0"/>
              </a:rPr>
              <a:t>;</a:t>
            </a:r>
          </a:p>
          <a:p>
            <a:pPr>
              <a:spcBef>
                <a:spcPct val="0"/>
              </a:spcBef>
              <a:buFontTx/>
              <a:buNone/>
            </a:pPr>
            <a:r>
              <a:rPr lang="en-US" altLang="en-US" sz="2400">
                <a:latin typeface="Courier New" panose="02070309020205020404" pitchFamily="49" charset="0"/>
              </a:rPr>
              <a:t>   switch (opcode) {</a:t>
            </a:r>
          </a:p>
          <a:p>
            <a:pPr>
              <a:spcBef>
                <a:spcPct val="0"/>
              </a:spcBef>
              <a:buFontTx/>
              <a:buNone/>
            </a:pPr>
            <a:r>
              <a:rPr lang="en-US" altLang="en-US" sz="2400">
                <a:latin typeface="Courier New" panose="02070309020205020404" pitchFamily="49" charset="0"/>
              </a:rPr>
              <a:t>     case</a:t>
            </a:r>
            <a:r>
              <a:rPr lang="en-US" altLang="en-US" sz="2400" b="1">
                <a:latin typeface="Courier New" panose="02070309020205020404" pitchFamily="49" charset="0"/>
              </a:rPr>
              <a:t> </a:t>
            </a:r>
            <a:r>
              <a:rPr lang="en-US" altLang="en-US" sz="2400" i="1">
                <a:solidFill>
                  <a:schemeClr val="accent2"/>
                </a:solidFill>
                <a:latin typeface="Courier New" panose="02070309020205020404" pitchFamily="49" charset="0"/>
              </a:rPr>
              <a:t>opCode1</a:t>
            </a:r>
            <a:r>
              <a:rPr lang="en-US" altLang="en-US" sz="2400" b="1">
                <a:latin typeface="Courier New" panose="02070309020205020404" pitchFamily="49" charset="0"/>
              </a:rPr>
              <a:t> :</a:t>
            </a:r>
          </a:p>
          <a:p>
            <a:pPr>
              <a:spcBef>
                <a:spcPct val="0"/>
              </a:spcBef>
              <a:buFontTx/>
              <a:buNone/>
            </a:pPr>
            <a:r>
              <a:rPr lang="en-US" altLang="en-US" sz="2400" b="1">
                <a:latin typeface="Courier New" panose="02070309020205020404" pitchFamily="49" charset="0"/>
              </a:rPr>
              <a:t>         </a:t>
            </a:r>
            <a:r>
              <a:rPr lang="en-US" altLang="en-US" sz="2400">
                <a:solidFill>
                  <a:srgbClr val="660066"/>
                </a:solidFill>
                <a:latin typeface="Courier New" panose="02070309020205020404" pitchFamily="49" charset="0"/>
              </a:rPr>
              <a:t>fetch operands for </a:t>
            </a:r>
            <a:r>
              <a:rPr lang="en-US" altLang="en-US" sz="2400" i="1">
                <a:solidFill>
                  <a:srgbClr val="660066"/>
                </a:solidFill>
                <a:latin typeface="Courier New" panose="02070309020205020404" pitchFamily="49" charset="0"/>
              </a:rPr>
              <a:t>opCode1</a:t>
            </a:r>
            <a:r>
              <a:rPr lang="en-US" altLang="en-US" sz="2400">
                <a:solidFill>
                  <a:srgbClr val="660066"/>
                </a:solidFill>
                <a:latin typeface="Courier New" panose="02070309020205020404" pitchFamily="49" charset="0"/>
              </a:rPr>
              <a:t>;</a:t>
            </a:r>
          </a:p>
          <a:p>
            <a:pPr>
              <a:spcBef>
                <a:spcPct val="0"/>
              </a:spcBef>
              <a:buFontTx/>
              <a:buNone/>
            </a:pPr>
            <a:r>
              <a:rPr lang="en-US" altLang="en-US" sz="2400">
                <a:solidFill>
                  <a:srgbClr val="660066"/>
                </a:solidFill>
                <a:latin typeface="Courier New" panose="02070309020205020404" pitchFamily="49" charset="0"/>
              </a:rPr>
              <a:t>         execute action for </a:t>
            </a:r>
            <a:r>
              <a:rPr lang="en-US" altLang="en-US" sz="2400" i="1">
                <a:solidFill>
                  <a:srgbClr val="660066"/>
                </a:solidFill>
                <a:latin typeface="Courier New" panose="02070309020205020404" pitchFamily="49" charset="0"/>
              </a:rPr>
              <a:t>opCode1</a:t>
            </a:r>
            <a:r>
              <a:rPr lang="en-US" altLang="en-US" sz="2400">
                <a:solidFill>
                  <a:srgbClr val="660066"/>
                </a:solidFill>
                <a:latin typeface="Courier New" panose="02070309020205020404" pitchFamily="49" charset="0"/>
              </a:rPr>
              <a:t>;</a:t>
            </a:r>
            <a:endParaRPr lang="en-US" altLang="en-US" sz="2400" b="1">
              <a:latin typeface="Courier New" panose="02070309020205020404" pitchFamily="49" charset="0"/>
            </a:endParaRPr>
          </a:p>
          <a:p>
            <a:pPr>
              <a:spcBef>
                <a:spcPct val="0"/>
              </a:spcBef>
              <a:buFontTx/>
              <a:buNone/>
            </a:pPr>
            <a:r>
              <a:rPr lang="en-US" altLang="en-US" sz="2400" b="1">
                <a:latin typeface="Courier New" panose="02070309020205020404" pitchFamily="49" charset="0"/>
              </a:rPr>
              <a:t>         </a:t>
            </a:r>
            <a:r>
              <a:rPr lang="en-US" altLang="en-US" sz="2400">
                <a:latin typeface="Courier New" panose="02070309020205020404" pitchFamily="49" charset="0"/>
              </a:rPr>
              <a:t>break;</a:t>
            </a:r>
            <a:endParaRPr lang="en-US" altLang="en-US" sz="2400" b="1">
              <a:latin typeface="Courier New" panose="02070309020205020404" pitchFamily="49" charset="0"/>
            </a:endParaRPr>
          </a:p>
          <a:p>
            <a:pPr>
              <a:spcBef>
                <a:spcPct val="0"/>
              </a:spcBef>
              <a:buFontTx/>
              <a:buNone/>
            </a:pPr>
            <a:r>
              <a:rPr lang="en-US" altLang="en-US" sz="2400" b="1">
                <a:latin typeface="Courier New" panose="02070309020205020404" pitchFamily="49" charset="0"/>
              </a:rPr>
              <a:t>     </a:t>
            </a:r>
            <a:r>
              <a:rPr lang="en-US" altLang="en-US" sz="2400">
                <a:latin typeface="Courier New" panose="02070309020205020404" pitchFamily="49" charset="0"/>
              </a:rPr>
              <a:t>case</a:t>
            </a:r>
            <a:r>
              <a:rPr lang="en-US" altLang="en-US" sz="2400" b="1">
                <a:latin typeface="Courier New" panose="02070309020205020404" pitchFamily="49" charset="0"/>
              </a:rPr>
              <a:t> </a:t>
            </a:r>
            <a:r>
              <a:rPr lang="en-US" altLang="en-US" sz="2400" i="1">
                <a:solidFill>
                  <a:schemeClr val="accent2"/>
                </a:solidFill>
                <a:latin typeface="Courier New" panose="02070309020205020404" pitchFamily="49" charset="0"/>
              </a:rPr>
              <a:t>opCode2</a:t>
            </a:r>
            <a:r>
              <a:rPr lang="en-US" altLang="en-US" sz="2400" i="1">
                <a:latin typeface="Courier New" panose="02070309020205020404" pitchFamily="49" charset="0"/>
              </a:rPr>
              <a:t> </a:t>
            </a:r>
            <a:r>
              <a:rPr lang="en-US" altLang="en-US" sz="2400">
                <a:latin typeface="Courier New" panose="02070309020205020404" pitchFamily="49" charset="0"/>
              </a:rPr>
              <a:t>:</a:t>
            </a:r>
            <a:endParaRPr lang="en-US" altLang="en-US" sz="2400" b="1">
              <a:latin typeface="Courier New" panose="02070309020205020404" pitchFamily="49" charset="0"/>
            </a:endParaRPr>
          </a:p>
          <a:p>
            <a:pPr>
              <a:spcBef>
                <a:spcPct val="0"/>
              </a:spcBef>
              <a:buFontTx/>
              <a:buNone/>
            </a:pPr>
            <a:r>
              <a:rPr lang="en-US" altLang="en-US" sz="2400">
                <a:solidFill>
                  <a:srgbClr val="660066"/>
                </a:solidFill>
                <a:latin typeface="Courier New" panose="02070309020205020404" pitchFamily="49" charset="0"/>
              </a:rPr>
              <a:t>         fetch operands for </a:t>
            </a:r>
            <a:r>
              <a:rPr lang="en-US" altLang="en-US" sz="2400" i="1">
                <a:solidFill>
                  <a:srgbClr val="660066"/>
                </a:solidFill>
                <a:latin typeface="Courier New" panose="02070309020205020404" pitchFamily="49" charset="0"/>
              </a:rPr>
              <a:t>opCode2</a:t>
            </a:r>
            <a:r>
              <a:rPr lang="en-US" altLang="en-US" sz="2400">
                <a:solidFill>
                  <a:srgbClr val="660066"/>
                </a:solidFill>
                <a:latin typeface="Courier New" panose="02070309020205020404" pitchFamily="49" charset="0"/>
              </a:rPr>
              <a:t>;</a:t>
            </a:r>
          </a:p>
          <a:p>
            <a:pPr>
              <a:spcBef>
                <a:spcPct val="0"/>
              </a:spcBef>
              <a:buFontTx/>
              <a:buNone/>
            </a:pPr>
            <a:r>
              <a:rPr lang="en-US" altLang="en-US" sz="2400">
                <a:solidFill>
                  <a:srgbClr val="660066"/>
                </a:solidFill>
                <a:latin typeface="Courier New" panose="02070309020205020404" pitchFamily="49" charset="0"/>
              </a:rPr>
              <a:t>         execute action for </a:t>
            </a:r>
            <a:r>
              <a:rPr lang="en-US" altLang="en-US" sz="2400" i="1">
                <a:solidFill>
                  <a:srgbClr val="660066"/>
                </a:solidFill>
                <a:latin typeface="Courier New" panose="02070309020205020404" pitchFamily="49" charset="0"/>
              </a:rPr>
              <a:t>opCode2</a:t>
            </a:r>
            <a:r>
              <a:rPr lang="en-US" altLang="en-US" sz="2400">
                <a:solidFill>
                  <a:srgbClr val="660066"/>
                </a:solidFill>
                <a:latin typeface="Courier New" panose="02070309020205020404" pitchFamily="49" charset="0"/>
              </a:rPr>
              <a:t>;</a:t>
            </a:r>
            <a:endParaRPr lang="en-US" altLang="en-US" sz="2400" b="1">
              <a:latin typeface="Courier New" panose="02070309020205020404" pitchFamily="49" charset="0"/>
            </a:endParaRPr>
          </a:p>
          <a:p>
            <a:pPr>
              <a:spcBef>
                <a:spcPct val="0"/>
              </a:spcBef>
              <a:buFontTx/>
              <a:buNone/>
            </a:pPr>
            <a:r>
              <a:rPr lang="en-US" altLang="en-US" sz="2400" b="1">
                <a:latin typeface="Courier New" panose="02070309020205020404" pitchFamily="49" charset="0"/>
              </a:rPr>
              <a:t>         </a:t>
            </a:r>
            <a:r>
              <a:rPr lang="en-US" altLang="en-US" sz="2400">
                <a:latin typeface="Courier New" panose="02070309020205020404" pitchFamily="49" charset="0"/>
              </a:rPr>
              <a:t>break;</a:t>
            </a:r>
            <a:endParaRPr lang="en-US" altLang="en-US" sz="2400" b="1">
              <a:latin typeface="Courier New" panose="02070309020205020404" pitchFamily="49" charset="0"/>
            </a:endParaRPr>
          </a:p>
          <a:p>
            <a:pPr>
              <a:spcBef>
                <a:spcPct val="0"/>
              </a:spcBef>
              <a:buFontTx/>
              <a:buNone/>
            </a:pPr>
            <a:r>
              <a:rPr lang="en-US" altLang="en-US" sz="2400" b="1">
                <a:latin typeface="Courier New" panose="02070309020205020404" pitchFamily="49" charset="0"/>
              </a:rPr>
              <a:t>     </a:t>
            </a:r>
            <a:r>
              <a:rPr lang="en-US" altLang="en-US" sz="2400">
                <a:latin typeface="Courier New" panose="02070309020205020404" pitchFamily="49" charset="0"/>
              </a:rPr>
              <a:t>case</a:t>
            </a:r>
            <a:r>
              <a:rPr lang="en-US" altLang="en-US" sz="2400" b="1">
                <a:latin typeface="Courier New" panose="02070309020205020404" pitchFamily="49" charset="0"/>
              </a:rPr>
              <a:t> ...</a:t>
            </a:r>
          </a:p>
          <a:p>
            <a:pPr>
              <a:spcBef>
                <a:spcPct val="0"/>
              </a:spcBef>
              <a:buFontTx/>
              <a:buNone/>
            </a:pPr>
            <a:r>
              <a:rPr lang="en-US" altLang="en-US" sz="2400">
                <a:latin typeface="Courier New" panose="02070309020205020404" pitchFamily="49" charset="0"/>
              </a:rPr>
              <a:t>} while (</a:t>
            </a:r>
            <a:r>
              <a:rPr lang="en-US" altLang="en-US" sz="2400">
                <a:solidFill>
                  <a:srgbClr val="660066"/>
                </a:solidFill>
                <a:latin typeface="Courier New" panose="02070309020205020404" pitchFamily="49" charset="0"/>
              </a:rPr>
              <a:t>more to do</a:t>
            </a:r>
            <a:r>
              <a:rPr lang="en-US" altLang="en-US" sz="2400">
                <a:latin typeface="Courier New" panose="02070309020205020404" pitchFamily="49" charset="0"/>
              </a:rPr>
              <a:t>)</a:t>
            </a:r>
          </a:p>
        </p:txBody>
      </p:sp>
      <p:sp>
        <p:nvSpPr>
          <p:cNvPr id="19460" name="Title 1">
            <a:extLst>
              <a:ext uri="{FF2B5EF4-FFF2-40B4-BE49-F238E27FC236}">
                <a16:creationId xmlns:a16="http://schemas.microsoft.com/office/drawing/2014/main" id="{8AB9E15C-84A1-49FF-B106-4DEB5EA3B3E4}"/>
              </a:ext>
            </a:extLst>
          </p:cNvPr>
          <p:cNvSpPr txBox="1">
            <a:spLocks/>
          </p:cNvSpPr>
          <p:nvPr/>
        </p:nvSpPr>
        <p:spPr bwMode="auto">
          <a:xfrm>
            <a:off x="228600" y="0"/>
            <a:ext cx="8686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defRPr/>
            </a:pPr>
            <a:r>
              <a:rPr lang="en-US" altLang="en-US" sz="4000" b="1" dirty="0">
                <a:effectLst>
                  <a:outerShdw blurRad="38100" dist="38100" dir="2700000" algn="tl">
                    <a:srgbClr val="000000">
                      <a:alpha val="43137"/>
                    </a:srgbClr>
                  </a:outerShdw>
                </a:effectLst>
                <a:latin typeface="Times" panose="02020603050405020304" pitchFamily="18" charset="0"/>
              </a:rPr>
              <a:t>JVM Interpreter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Slide Number Placeholder 2">
            <a:extLst>
              <a:ext uri="{FF2B5EF4-FFF2-40B4-BE49-F238E27FC236}">
                <a16:creationId xmlns:a16="http://schemas.microsoft.com/office/drawing/2014/main" id="{205E7179-5C27-44B0-A10B-3F5FF6B7B4D6}"/>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581C31B1-7F1D-4EFB-99AB-2088DD47392A}" type="slidenum">
              <a:rPr lang="en-US" altLang="en-US" sz="1400">
                <a:latin typeface="Times" panose="02020603050405020304" pitchFamily="18" charset="0"/>
              </a:rPr>
              <a:pPr>
                <a:spcBef>
                  <a:spcPct val="0"/>
                </a:spcBef>
                <a:buFontTx/>
                <a:buNone/>
              </a:pPr>
              <a:t>17</a:t>
            </a:fld>
            <a:endParaRPr lang="en-US" altLang="en-US" sz="1400">
              <a:latin typeface="Times" panose="02020603050405020304" pitchFamily="18" charset="0"/>
            </a:endParaRPr>
          </a:p>
        </p:txBody>
      </p:sp>
      <p:sp>
        <p:nvSpPr>
          <p:cNvPr id="20483" name="Rectangle 2">
            <a:extLst>
              <a:ext uri="{FF2B5EF4-FFF2-40B4-BE49-F238E27FC236}">
                <a16:creationId xmlns:a16="http://schemas.microsoft.com/office/drawing/2014/main" id="{FE00C606-64D2-4640-B3DD-3DD32F4C1A2A}"/>
              </a:ext>
            </a:extLst>
          </p:cNvPr>
          <p:cNvSpPr>
            <a:spLocks noGrp="1" noChangeArrowheads="1"/>
          </p:cNvSpPr>
          <p:nvPr>
            <p:ph type="title"/>
          </p:nvPr>
        </p:nvSpPr>
        <p:spPr>
          <a:xfrm>
            <a:off x="409575" y="74613"/>
            <a:ext cx="8582025" cy="992187"/>
          </a:xfrm>
        </p:spPr>
        <p:txBody>
          <a:bodyPr/>
          <a:lstStyle/>
          <a:p>
            <a:pPr algn="ctr">
              <a:defRPr/>
            </a:pPr>
            <a:r>
              <a:rPr lang="en-US" altLang="en-US" b="1" dirty="0">
                <a:solidFill>
                  <a:schemeClr val="tx1"/>
                </a:solidFill>
                <a:effectLst>
                  <a:outerShdw blurRad="38100" dist="38100" dir="2700000" algn="tl">
                    <a:srgbClr val="000000">
                      <a:alpha val="43137"/>
                    </a:srgbClr>
                  </a:outerShdw>
                </a:effectLst>
              </a:rPr>
              <a:t>Instruction-set: typed instructions!</a:t>
            </a:r>
          </a:p>
        </p:txBody>
      </p:sp>
      <p:sp>
        <p:nvSpPr>
          <p:cNvPr id="21508" name="Text Box 17">
            <a:extLst>
              <a:ext uri="{FF2B5EF4-FFF2-40B4-BE49-F238E27FC236}">
                <a16:creationId xmlns:a16="http://schemas.microsoft.com/office/drawing/2014/main" id="{5F3DD464-B6BC-4A07-A8CE-98B3956F5D24}"/>
              </a:ext>
            </a:extLst>
          </p:cNvPr>
          <p:cNvSpPr txBox="1">
            <a:spLocks noChangeArrowheads="1"/>
          </p:cNvSpPr>
          <p:nvPr/>
        </p:nvSpPr>
        <p:spPr bwMode="auto">
          <a:xfrm>
            <a:off x="0" y="838200"/>
            <a:ext cx="91440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JVM instructions are explicitly typed: different opCodes for instructions for integers, floats, arrays, reference types, etc.</a:t>
            </a:r>
          </a:p>
          <a:p>
            <a:pPr>
              <a:spcBef>
                <a:spcPct val="0"/>
              </a:spcBef>
              <a:buFontTx/>
              <a:buNone/>
            </a:pPr>
            <a:endParaRPr lang="en-US" altLang="en-US" sz="2400">
              <a:latin typeface="Times" panose="02020603050405020304" pitchFamily="18" charset="0"/>
            </a:endParaRPr>
          </a:p>
          <a:p>
            <a:pPr>
              <a:spcBef>
                <a:spcPct val="0"/>
              </a:spcBef>
              <a:buFontTx/>
              <a:buNone/>
            </a:pPr>
            <a:r>
              <a:rPr lang="en-US" altLang="en-US" sz="2400">
                <a:latin typeface="Times" panose="02020603050405020304" pitchFamily="18" charset="0"/>
              </a:rPr>
              <a:t>This is reflected by a naming convention in the first letter of the opCode mnemonics:</a:t>
            </a:r>
          </a:p>
        </p:txBody>
      </p:sp>
      <p:sp>
        <p:nvSpPr>
          <p:cNvPr id="21509" name="Text Box 18">
            <a:extLst>
              <a:ext uri="{FF2B5EF4-FFF2-40B4-BE49-F238E27FC236}">
                <a16:creationId xmlns:a16="http://schemas.microsoft.com/office/drawing/2014/main" id="{FBC33C5E-82D1-4A68-880A-78D015BAEE99}"/>
              </a:ext>
            </a:extLst>
          </p:cNvPr>
          <p:cNvSpPr txBox="1">
            <a:spLocks noChangeArrowheads="1"/>
          </p:cNvSpPr>
          <p:nvPr/>
        </p:nvSpPr>
        <p:spPr bwMode="auto">
          <a:xfrm>
            <a:off x="500063" y="3200400"/>
            <a:ext cx="6053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b="1">
                <a:solidFill>
                  <a:srgbClr val="00B0F0"/>
                </a:solidFill>
                <a:latin typeface="Times" panose="02020603050405020304" pitchFamily="18" charset="0"/>
              </a:rPr>
              <a:t>Example:</a:t>
            </a:r>
            <a:r>
              <a:rPr lang="en-US" altLang="en-US" sz="2400">
                <a:solidFill>
                  <a:srgbClr val="00B0F0"/>
                </a:solidFill>
                <a:latin typeface="Times" panose="02020603050405020304" pitchFamily="18" charset="0"/>
              </a:rPr>
              <a:t>  different types of “load” instructions</a:t>
            </a:r>
          </a:p>
        </p:txBody>
      </p:sp>
      <p:sp>
        <p:nvSpPr>
          <p:cNvPr id="21510" name="Text Box 19">
            <a:extLst>
              <a:ext uri="{FF2B5EF4-FFF2-40B4-BE49-F238E27FC236}">
                <a16:creationId xmlns:a16="http://schemas.microsoft.com/office/drawing/2014/main" id="{E909283D-C8D6-41D6-8060-2211FFD6824E}"/>
              </a:ext>
            </a:extLst>
          </p:cNvPr>
          <p:cNvSpPr txBox="1">
            <a:spLocks noChangeArrowheads="1"/>
          </p:cNvSpPr>
          <p:nvPr/>
        </p:nvSpPr>
        <p:spPr bwMode="auto">
          <a:xfrm>
            <a:off x="533400" y="3760788"/>
            <a:ext cx="1106488"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solidFill>
                  <a:srgbClr val="00B050"/>
                </a:solidFill>
                <a:latin typeface="Courier New" panose="02070309020205020404" pitchFamily="49" charset="0"/>
              </a:rPr>
              <a:t>iload</a:t>
            </a:r>
          </a:p>
          <a:p>
            <a:pPr>
              <a:spcBef>
                <a:spcPct val="0"/>
              </a:spcBef>
              <a:buFontTx/>
              <a:buNone/>
            </a:pPr>
            <a:r>
              <a:rPr lang="en-US" altLang="en-US" sz="2400">
                <a:solidFill>
                  <a:srgbClr val="00B050"/>
                </a:solidFill>
                <a:latin typeface="Courier New" panose="02070309020205020404" pitchFamily="49" charset="0"/>
              </a:rPr>
              <a:t>lload</a:t>
            </a:r>
          </a:p>
          <a:p>
            <a:pPr>
              <a:spcBef>
                <a:spcPct val="0"/>
              </a:spcBef>
              <a:buFontTx/>
              <a:buNone/>
            </a:pPr>
            <a:r>
              <a:rPr lang="en-US" altLang="en-US" sz="2400">
                <a:solidFill>
                  <a:srgbClr val="00B050"/>
                </a:solidFill>
                <a:latin typeface="Courier New" panose="02070309020205020404" pitchFamily="49" charset="0"/>
              </a:rPr>
              <a:t>fload</a:t>
            </a:r>
          </a:p>
          <a:p>
            <a:pPr>
              <a:spcBef>
                <a:spcPct val="0"/>
              </a:spcBef>
              <a:buFontTx/>
              <a:buNone/>
            </a:pPr>
            <a:r>
              <a:rPr lang="en-US" altLang="en-US" sz="2400">
                <a:solidFill>
                  <a:srgbClr val="00B050"/>
                </a:solidFill>
                <a:latin typeface="Courier New" panose="02070309020205020404" pitchFamily="49" charset="0"/>
              </a:rPr>
              <a:t>dload</a:t>
            </a:r>
          </a:p>
          <a:p>
            <a:pPr>
              <a:spcBef>
                <a:spcPct val="0"/>
              </a:spcBef>
              <a:buFontTx/>
              <a:buNone/>
            </a:pPr>
            <a:r>
              <a:rPr lang="en-US" altLang="en-US" sz="2400">
                <a:solidFill>
                  <a:srgbClr val="00B050"/>
                </a:solidFill>
                <a:latin typeface="Courier New" panose="02070309020205020404" pitchFamily="49" charset="0"/>
              </a:rPr>
              <a:t>aload</a:t>
            </a:r>
            <a:endParaRPr lang="en-US" altLang="en-US" sz="2400" b="1">
              <a:solidFill>
                <a:srgbClr val="00B050"/>
              </a:solidFill>
              <a:latin typeface="Courier New" panose="02070309020205020404" pitchFamily="49" charset="0"/>
            </a:endParaRPr>
          </a:p>
        </p:txBody>
      </p:sp>
      <p:sp>
        <p:nvSpPr>
          <p:cNvPr id="21511" name="Text Box 20">
            <a:extLst>
              <a:ext uri="{FF2B5EF4-FFF2-40B4-BE49-F238E27FC236}">
                <a16:creationId xmlns:a16="http://schemas.microsoft.com/office/drawing/2014/main" id="{992C6CA2-D09E-477C-BF85-5BFDB1AABEAA}"/>
              </a:ext>
            </a:extLst>
          </p:cNvPr>
          <p:cNvSpPr txBox="1">
            <a:spLocks noChangeArrowheads="1"/>
          </p:cNvSpPr>
          <p:nvPr/>
        </p:nvSpPr>
        <p:spPr bwMode="auto">
          <a:xfrm>
            <a:off x="2041525" y="3717925"/>
            <a:ext cx="254158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integer load</a:t>
            </a:r>
          </a:p>
          <a:p>
            <a:pPr>
              <a:spcBef>
                <a:spcPct val="0"/>
              </a:spcBef>
              <a:buFontTx/>
              <a:buNone/>
            </a:pPr>
            <a:r>
              <a:rPr lang="en-US" altLang="en-US" sz="2400">
                <a:latin typeface="Times" panose="02020603050405020304" pitchFamily="18" charset="0"/>
              </a:rPr>
              <a:t>long load</a:t>
            </a:r>
          </a:p>
          <a:p>
            <a:pPr>
              <a:spcBef>
                <a:spcPct val="0"/>
              </a:spcBef>
              <a:buFontTx/>
              <a:buNone/>
            </a:pPr>
            <a:r>
              <a:rPr lang="en-US" altLang="en-US" sz="2400">
                <a:latin typeface="Times" panose="02020603050405020304" pitchFamily="18" charset="0"/>
              </a:rPr>
              <a:t>float load</a:t>
            </a:r>
          </a:p>
          <a:p>
            <a:pPr>
              <a:spcBef>
                <a:spcPct val="0"/>
              </a:spcBef>
              <a:buFontTx/>
              <a:buNone/>
            </a:pPr>
            <a:r>
              <a:rPr lang="en-US" altLang="en-US" sz="2400">
                <a:latin typeface="Times" panose="02020603050405020304" pitchFamily="18" charset="0"/>
              </a:rPr>
              <a:t>double load</a:t>
            </a:r>
          </a:p>
          <a:p>
            <a:pPr>
              <a:spcBef>
                <a:spcPct val="0"/>
              </a:spcBef>
              <a:buFontTx/>
              <a:buNone/>
            </a:pPr>
            <a:r>
              <a:rPr lang="en-US" altLang="en-US" sz="2400">
                <a:latin typeface="Times" panose="02020603050405020304" pitchFamily="18" charset="0"/>
              </a:rPr>
              <a:t>reference-type load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Slide Number Placeholder 2">
            <a:extLst>
              <a:ext uri="{FF2B5EF4-FFF2-40B4-BE49-F238E27FC236}">
                <a16:creationId xmlns:a16="http://schemas.microsoft.com/office/drawing/2014/main" id="{FB93CF3E-AE9C-4DC7-A6DA-BDA9B321012D}"/>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9EE396B7-26EA-4F1D-B00A-990ABF7B5B95}" type="slidenum">
              <a:rPr lang="en-US" altLang="en-US" sz="1400">
                <a:latin typeface="Times" panose="02020603050405020304" pitchFamily="18" charset="0"/>
              </a:rPr>
              <a:pPr>
                <a:spcBef>
                  <a:spcPct val="0"/>
                </a:spcBef>
                <a:buFontTx/>
                <a:buNone/>
              </a:pPr>
              <a:t>18</a:t>
            </a:fld>
            <a:endParaRPr lang="en-US" altLang="en-US" sz="1400">
              <a:latin typeface="Times" panose="02020603050405020304" pitchFamily="18" charset="0"/>
            </a:endParaRPr>
          </a:p>
        </p:txBody>
      </p:sp>
      <p:sp>
        <p:nvSpPr>
          <p:cNvPr id="22531" name="Text Box 3">
            <a:extLst>
              <a:ext uri="{FF2B5EF4-FFF2-40B4-BE49-F238E27FC236}">
                <a16:creationId xmlns:a16="http://schemas.microsoft.com/office/drawing/2014/main" id="{11A3A425-B1F6-4809-888F-A1CC74B1D4B1}"/>
              </a:ext>
            </a:extLst>
          </p:cNvPr>
          <p:cNvSpPr txBox="1">
            <a:spLocks noChangeArrowheads="1"/>
          </p:cNvSpPr>
          <p:nvPr/>
        </p:nvSpPr>
        <p:spPr bwMode="auto">
          <a:xfrm>
            <a:off x="441325" y="762000"/>
            <a:ext cx="870267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JVM instructions have three kinds of operands:</a:t>
            </a:r>
          </a:p>
          <a:p>
            <a:pPr>
              <a:spcBef>
                <a:spcPct val="0"/>
              </a:spcBef>
              <a:buFontTx/>
              <a:buNone/>
            </a:pPr>
            <a:r>
              <a:rPr lang="en-US" altLang="en-US" sz="2400">
                <a:latin typeface="Times" panose="02020603050405020304" pitchFamily="18" charset="0"/>
              </a:rPr>
              <a:t>  - from the top of the operand stack</a:t>
            </a:r>
          </a:p>
          <a:p>
            <a:pPr>
              <a:spcBef>
                <a:spcPct val="0"/>
              </a:spcBef>
              <a:buFontTx/>
              <a:buNone/>
            </a:pPr>
            <a:r>
              <a:rPr lang="en-US" altLang="en-US" sz="2400">
                <a:latin typeface="Times" panose="02020603050405020304" pitchFamily="18" charset="0"/>
              </a:rPr>
              <a:t>  - from the bytes following the opCode</a:t>
            </a:r>
          </a:p>
          <a:p>
            <a:pPr>
              <a:spcBef>
                <a:spcPct val="0"/>
              </a:spcBef>
              <a:buFontTx/>
              <a:buNone/>
            </a:pPr>
            <a:r>
              <a:rPr lang="en-US" altLang="en-US" sz="2400">
                <a:latin typeface="Times" panose="02020603050405020304" pitchFamily="18" charset="0"/>
              </a:rPr>
              <a:t>  - part of the opCode itself</a:t>
            </a:r>
          </a:p>
          <a:p>
            <a:pPr>
              <a:spcBef>
                <a:spcPct val="0"/>
              </a:spcBef>
              <a:buFontTx/>
              <a:buNone/>
            </a:pPr>
            <a:r>
              <a:rPr lang="en-US" altLang="en-US" sz="2400">
                <a:latin typeface="Times" panose="02020603050405020304" pitchFamily="18" charset="0"/>
              </a:rPr>
              <a:t>Each instruction may have different “forms” supporting different kinds of operands.</a:t>
            </a:r>
          </a:p>
        </p:txBody>
      </p:sp>
      <p:sp>
        <p:nvSpPr>
          <p:cNvPr id="22532" name="Text Box 4">
            <a:extLst>
              <a:ext uri="{FF2B5EF4-FFF2-40B4-BE49-F238E27FC236}">
                <a16:creationId xmlns:a16="http://schemas.microsoft.com/office/drawing/2014/main" id="{ABBF9B11-1519-4BB1-A3D1-1084D07CD715}"/>
              </a:ext>
            </a:extLst>
          </p:cNvPr>
          <p:cNvSpPr txBox="1">
            <a:spLocks noChangeArrowheads="1"/>
          </p:cNvSpPr>
          <p:nvPr/>
        </p:nvSpPr>
        <p:spPr bwMode="auto">
          <a:xfrm>
            <a:off x="381000" y="2971800"/>
            <a:ext cx="487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b="1">
                <a:solidFill>
                  <a:srgbClr val="00B050"/>
                </a:solidFill>
                <a:latin typeface="Times" panose="02020603050405020304" pitchFamily="18" charset="0"/>
              </a:rPr>
              <a:t>Example:</a:t>
            </a:r>
            <a:r>
              <a:rPr lang="en-US" altLang="en-US" sz="2400">
                <a:solidFill>
                  <a:srgbClr val="00B050"/>
                </a:solidFill>
                <a:latin typeface="Times" panose="02020603050405020304" pitchFamily="18" charset="0"/>
              </a:rPr>
              <a:t>  different forms of “iload”</a:t>
            </a:r>
          </a:p>
        </p:txBody>
      </p:sp>
      <p:sp>
        <p:nvSpPr>
          <p:cNvPr id="22533" name="Text Box 5">
            <a:extLst>
              <a:ext uri="{FF2B5EF4-FFF2-40B4-BE49-F238E27FC236}">
                <a16:creationId xmlns:a16="http://schemas.microsoft.com/office/drawing/2014/main" id="{AEC52EA5-1B44-4CE0-AAC8-12123CD216EA}"/>
              </a:ext>
            </a:extLst>
          </p:cNvPr>
          <p:cNvSpPr txBox="1">
            <a:spLocks noChangeArrowheads="1"/>
          </p:cNvSpPr>
          <p:nvPr/>
        </p:nvSpPr>
        <p:spPr bwMode="auto">
          <a:xfrm>
            <a:off x="823913" y="3657600"/>
            <a:ext cx="1474787"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solidFill>
                  <a:srgbClr val="0070C0"/>
                </a:solidFill>
                <a:latin typeface="Courier New" panose="02070309020205020404" pitchFamily="49" charset="0"/>
              </a:rPr>
              <a:t>iload_0</a:t>
            </a:r>
          </a:p>
          <a:p>
            <a:pPr>
              <a:spcBef>
                <a:spcPct val="0"/>
              </a:spcBef>
              <a:buFontTx/>
              <a:buNone/>
            </a:pPr>
            <a:r>
              <a:rPr lang="en-US" altLang="en-US" sz="2400">
                <a:solidFill>
                  <a:srgbClr val="0070C0"/>
                </a:solidFill>
                <a:latin typeface="Courier New" panose="02070309020205020404" pitchFamily="49" charset="0"/>
              </a:rPr>
              <a:t>iload_1</a:t>
            </a:r>
          </a:p>
          <a:p>
            <a:pPr>
              <a:spcBef>
                <a:spcPct val="0"/>
              </a:spcBef>
              <a:buFontTx/>
              <a:buNone/>
            </a:pPr>
            <a:r>
              <a:rPr lang="en-US" altLang="en-US" sz="2400">
                <a:solidFill>
                  <a:srgbClr val="0070C0"/>
                </a:solidFill>
                <a:latin typeface="Courier New" panose="02070309020205020404" pitchFamily="49" charset="0"/>
              </a:rPr>
              <a:t>iload_2</a:t>
            </a:r>
          </a:p>
          <a:p>
            <a:pPr>
              <a:spcBef>
                <a:spcPct val="0"/>
              </a:spcBef>
              <a:buFontTx/>
              <a:buNone/>
            </a:pPr>
            <a:r>
              <a:rPr lang="en-US" altLang="en-US" sz="2400">
                <a:solidFill>
                  <a:srgbClr val="0070C0"/>
                </a:solidFill>
                <a:latin typeface="Courier New" panose="02070309020205020404" pitchFamily="49" charset="0"/>
              </a:rPr>
              <a:t>iload_3</a:t>
            </a:r>
            <a:endParaRPr lang="en-US" altLang="en-US" sz="2400" b="1">
              <a:solidFill>
                <a:srgbClr val="0070C0"/>
              </a:solidFill>
              <a:latin typeface="Courier New" panose="02070309020205020404" pitchFamily="49" charset="0"/>
            </a:endParaRPr>
          </a:p>
        </p:txBody>
      </p:sp>
      <p:sp>
        <p:nvSpPr>
          <p:cNvPr id="22534" name="Text Box 24">
            <a:extLst>
              <a:ext uri="{FF2B5EF4-FFF2-40B4-BE49-F238E27FC236}">
                <a16:creationId xmlns:a16="http://schemas.microsoft.com/office/drawing/2014/main" id="{631818D0-360A-4F9E-8375-5911D3986FDC}"/>
              </a:ext>
            </a:extLst>
          </p:cNvPr>
          <p:cNvSpPr txBox="1">
            <a:spLocks noChangeArrowheads="1"/>
          </p:cNvSpPr>
          <p:nvPr/>
        </p:nvSpPr>
        <p:spPr bwMode="auto">
          <a:xfrm>
            <a:off x="819150" y="3249613"/>
            <a:ext cx="2054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Assembly code</a:t>
            </a:r>
          </a:p>
        </p:txBody>
      </p:sp>
      <p:sp>
        <p:nvSpPr>
          <p:cNvPr id="22535" name="Text Box 25">
            <a:extLst>
              <a:ext uri="{FF2B5EF4-FFF2-40B4-BE49-F238E27FC236}">
                <a16:creationId xmlns:a16="http://schemas.microsoft.com/office/drawing/2014/main" id="{6B33421E-F15D-4EAE-AF58-83BD417A559F}"/>
              </a:ext>
            </a:extLst>
          </p:cNvPr>
          <p:cNvSpPr txBox="1">
            <a:spLocks noChangeArrowheads="1"/>
          </p:cNvSpPr>
          <p:nvPr/>
        </p:nvSpPr>
        <p:spPr bwMode="auto">
          <a:xfrm>
            <a:off x="3333750" y="3249613"/>
            <a:ext cx="3878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Binary instruction code layout</a:t>
            </a:r>
          </a:p>
        </p:txBody>
      </p:sp>
      <p:sp>
        <p:nvSpPr>
          <p:cNvPr id="22536" name="Text Box 27">
            <a:extLst>
              <a:ext uri="{FF2B5EF4-FFF2-40B4-BE49-F238E27FC236}">
                <a16:creationId xmlns:a16="http://schemas.microsoft.com/office/drawing/2014/main" id="{1DC7F31D-9DDC-48AC-B406-2BECE64D50FB}"/>
              </a:ext>
            </a:extLst>
          </p:cNvPr>
          <p:cNvSpPr txBox="1">
            <a:spLocks noChangeArrowheads="1"/>
          </p:cNvSpPr>
          <p:nvPr/>
        </p:nvSpPr>
        <p:spPr bwMode="auto">
          <a:xfrm>
            <a:off x="3733800" y="3670300"/>
            <a:ext cx="5492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Courier New" panose="02070309020205020404" pitchFamily="49" charset="0"/>
              </a:rPr>
              <a:t>26</a:t>
            </a:r>
          </a:p>
          <a:p>
            <a:pPr>
              <a:spcBef>
                <a:spcPct val="0"/>
              </a:spcBef>
              <a:buFontTx/>
              <a:buNone/>
            </a:pPr>
            <a:r>
              <a:rPr lang="en-US" altLang="en-US" sz="2400">
                <a:latin typeface="Courier New" panose="02070309020205020404" pitchFamily="49" charset="0"/>
              </a:rPr>
              <a:t>27</a:t>
            </a:r>
          </a:p>
          <a:p>
            <a:pPr>
              <a:spcBef>
                <a:spcPct val="0"/>
              </a:spcBef>
              <a:buFontTx/>
              <a:buNone/>
            </a:pPr>
            <a:r>
              <a:rPr lang="en-US" altLang="en-US" sz="2400">
                <a:latin typeface="Courier New" panose="02070309020205020404" pitchFamily="49" charset="0"/>
              </a:rPr>
              <a:t>28</a:t>
            </a:r>
          </a:p>
          <a:p>
            <a:pPr>
              <a:spcBef>
                <a:spcPct val="0"/>
              </a:spcBef>
              <a:buFontTx/>
              <a:buNone/>
            </a:pPr>
            <a:r>
              <a:rPr lang="en-US" altLang="en-US" sz="2400">
                <a:latin typeface="Courier New" panose="02070309020205020404" pitchFamily="49" charset="0"/>
              </a:rPr>
              <a:t>29</a:t>
            </a:r>
          </a:p>
        </p:txBody>
      </p:sp>
      <p:sp>
        <p:nvSpPr>
          <p:cNvPr id="22537" name="Rectangle 28">
            <a:extLst>
              <a:ext uri="{FF2B5EF4-FFF2-40B4-BE49-F238E27FC236}">
                <a16:creationId xmlns:a16="http://schemas.microsoft.com/office/drawing/2014/main" id="{1F1B2D70-6272-401B-B5ED-4C10C190C4D6}"/>
              </a:ext>
            </a:extLst>
          </p:cNvPr>
          <p:cNvSpPr>
            <a:spLocks noChangeArrowheads="1"/>
          </p:cNvSpPr>
          <p:nvPr/>
        </p:nvSpPr>
        <p:spPr bwMode="auto">
          <a:xfrm>
            <a:off x="3429000" y="3671888"/>
            <a:ext cx="1143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panose="02020603050405020304" pitchFamily="18" charset="0"/>
            </a:endParaRPr>
          </a:p>
        </p:txBody>
      </p:sp>
      <p:sp>
        <p:nvSpPr>
          <p:cNvPr id="22538" name="Rectangle 29">
            <a:extLst>
              <a:ext uri="{FF2B5EF4-FFF2-40B4-BE49-F238E27FC236}">
                <a16:creationId xmlns:a16="http://schemas.microsoft.com/office/drawing/2014/main" id="{B24DF4E7-A4E3-4F04-ADF3-121E939D1CC8}"/>
              </a:ext>
            </a:extLst>
          </p:cNvPr>
          <p:cNvSpPr>
            <a:spLocks noChangeArrowheads="1"/>
          </p:cNvSpPr>
          <p:nvPr/>
        </p:nvSpPr>
        <p:spPr bwMode="auto">
          <a:xfrm>
            <a:off x="3429000" y="4052888"/>
            <a:ext cx="1143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panose="02020603050405020304" pitchFamily="18" charset="0"/>
            </a:endParaRPr>
          </a:p>
        </p:txBody>
      </p:sp>
      <p:sp>
        <p:nvSpPr>
          <p:cNvPr id="22539" name="Rectangle 30">
            <a:extLst>
              <a:ext uri="{FF2B5EF4-FFF2-40B4-BE49-F238E27FC236}">
                <a16:creationId xmlns:a16="http://schemas.microsoft.com/office/drawing/2014/main" id="{2ECB3BF2-A7C6-480A-B3A9-F2D9BFE6974E}"/>
              </a:ext>
            </a:extLst>
          </p:cNvPr>
          <p:cNvSpPr>
            <a:spLocks noChangeArrowheads="1"/>
          </p:cNvSpPr>
          <p:nvPr/>
        </p:nvSpPr>
        <p:spPr bwMode="auto">
          <a:xfrm>
            <a:off x="3429000" y="4433888"/>
            <a:ext cx="1143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panose="02020603050405020304" pitchFamily="18" charset="0"/>
            </a:endParaRPr>
          </a:p>
        </p:txBody>
      </p:sp>
      <p:sp>
        <p:nvSpPr>
          <p:cNvPr id="22540" name="Rectangle 31">
            <a:extLst>
              <a:ext uri="{FF2B5EF4-FFF2-40B4-BE49-F238E27FC236}">
                <a16:creationId xmlns:a16="http://schemas.microsoft.com/office/drawing/2014/main" id="{4B9694FB-E7D1-47BE-BA7C-90A28F035A96}"/>
              </a:ext>
            </a:extLst>
          </p:cNvPr>
          <p:cNvSpPr>
            <a:spLocks noChangeArrowheads="1"/>
          </p:cNvSpPr>
          <p:nvPr/>
        </p:nvSpPr>
        <p:spPr bwMode="auto">
          <a:xfrm>
            <a:off x="3429000" y="4814888"/>
            <a:ext cx="1143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panose="02020603050405020304" pitchFamily="18" charset="0"/>
            </a:endParaRPr>
          </a:p>
        </p:txBody>
      </p:sp>
      <p:sp>
        <p:nvSpPr>
          <p:cNvPr id="22541" name="Rectangle 32">
            <a:extLst>
              <a:ext uri="{FF2B5EF4-FFF2-40B4-BE49-F238E27FC236}">
                <a16:creationId xmlns:a16="http://schemas.microsoft.com/office/drawing/2014/main" id="{C16C48A6-22A7-40ED-80A5-2D4D657239D3}"/>
              </a:ext>
            </a:extLst>
          </p:cNvPr>
          <p:cNvSpPr>
            <a:spLocks noChangeArrowheads="1"/>
          </p:cNvSpPr>
          <p:nvPr/>
        </p:nvSpPr>
        <p:spPr bwMode="auto">
          <a:xfrm>
            <a:off x="3429000" y="5230813"/>
            <a:ext cx="1143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panose="02020603050405020304" pitchFamily="18" charset="0"/>
            </a:endParaRPr>
          </a:p>
        </p:txBody>
      </p:sp>
      <p:sp>
        <p:nvSpPr>
          <p:cNvPr id="22542" name="Rectangle 33">
            <a:extLst>
              <a:ext uri="{FF2B5EF4-FFF2-40B4-BE49-F238E27FC236}">
                <a16:creationId xmlns:a16="http://schemas.microsoft.com/office/drawing/2014/main" id="{9954D505-6487-4D3D-9D31-6F5AAD0531A0}"/>
              </a:ext>
            </a:extLst>
          </p:cNvPr>
          <p:cNvSpPr>
            <a:spLocks noChangeArrowheads="1"/>
          </p:cNvSpPr>
          <p:nvPr/>
        </p:nvSpPr>
        <p:spPr bwMode="auto">
          <a:xfrm>
            <a:off x="3733800" y="5257800"/>
            <a:ext cx="54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Courier New" panose="02070309020205020404" pitchFamily="49" charset="0"/>
              </a:rPr>
              <a:t>21</a:t>
            </a:r>
          </a:p>
        </p:txBody>
      </p:sp>
      <p:sp>
        <p:nvSpPr>
          <p:cNvPr id="22543" name="Rectangle 34">
            <a:extLst>
              <a:ext uri="{FF2B5EF4-FFF2-40B4-BE49-F238E27FC236}">
                <a16:creationId xmlns:a16="http://schemas.microsoft.com/office/drawing/2014/main" id="{9EF3A28F-7488-45BE-9BDB-6F318DB60551}"/>
              </a:ext>
            </a:extLst>
          </p:cNvPr>
          <p:cNvSpPr>
            <a:spLocks noChangeArrowheads="1"/>
          </p:cNvSpPr>
          <p:nvPr/>
        </p:nvSpPr>
        <p:spPr bwMode="auto">
          <a:xfrm>
            <a:off x="4572000" y="5230813"/>
            <a:ext cx="1143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panose="02020603050405020304" pitchFamily="18" charset="0"/>
            </a:endParaRPr>
          </a:p>
        </p:txBody>
      </p:sp>
      <p:sp>
        <p:nvSpPr>
          <p:cNvPr id="22544" name="Rectangle 36">
            <a:extLst>
              <a:ext uri="{FF2B5EF4-FFF2-40B4-BE49-F238E27FC236}">
                <a16:creationId xmlns:a16="http://schemas.microsoft.com/office/drawing/2014/main" id="{0114CD54-50B1-4A60-9D58-0656C8BAABD1}"/>
              </a:ext>
            </a:extLst>
          </p:cNvPr>
          <p:cNvSpPr>
            <a:spLocks noChangeArrowheads="1"/>
          </p:cNvSpPr>
          <p:nvPr/>
        </p:nvSpPr>
        <p:spPr bwMode="auto">
          <a:xfrm>
            <a:off x="4953000" y="52578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i="1">
                <a:latin typeface="Courier New" panose="02070309020205020404" pitchFamily="49" charset="0"/>
              </a:rPr>
              <a:t>n</a:t>
            </a:r>
          </a:p>
        </p:txBody>
      </p:sp>
      <p:sp>
        <p:nvSpPr>
          <p:cNvPr id="22545" name="Rectangle 38">
            <a:extLst>
              <a:ext uri="{FF2B5EF4-FFF2-40B4-BE49-F238E27FC236}">
                <a16:creationId xmlns:a16="http://schemas.microsoft.com/office/drawing/2014/main" id="{622ACFD4-2D9E-4791-8712-92D21AB6DF7C}"/>
              </a:ext>
            </a:extLst>
          </p:cNvPr>
          <p:cNvSpPr>
            <a:spLocks noChangeArrowheads="1"/>
          </p:cNvSpPr>
          <p:nvPr/>
        </p:nvSpPr>
        <p:spPr bwMode="auto">
          <a:xfrm>
            <a:off x="823913" y="5181600"/>
            <a:ext cx="1462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solidFill>
                  <a:srgbClr val="0070C0"/>
                </a:solidFill>
                <a:latin typeface="Courier New" panose="02070309020205020404" pitchFamily="49" charset="0"/>
              </a:rPr>
              <a:t>iload </a:t>
            </a:r>
            <a:r>
              <a:rPr lang="en-US" altLang="en-US" sz="2400" i="1">
                <a:solidFill>
                  <a:srgbClr val="0070C0"/>
                </a:solidFill>
                <a:latin typeface="Courier New" panose="02070309020205020404" pitchFamily="49" charset="0"/>
              </a:rPr>
              <a:t>n</a:t>
            </a:r>
          </a:p>
        </p:txBody>
      </p:sp>
      <p:sp>
        <p:nvSpPr>
          <p:cNvPr id="22546" name="Rectangle 39">
            <a:extLst>
              <a:ext uri="{FF2B5EF4-FFF2-40B4-BE49-F238E27FC236}">
                <a16:creationId xmlns:a16="http://schemas.microsoft.com/office/drawing/2014/main" id="{2CEB6BE2-AD6C-4531-8705-7328AF336E80}"/>
              </a:ext>
            </a:extLst>
          </p:cNvPr>
          <p:cNvSpPr>
            <a:spLocks noChangeArrowheads="1"/>
          </p:cNvSpPr>
          <p:nvPr/>
        </p:nvSpPr>
        <p:spPr bwMode="auto">
          <a:xfrm>
            <a:off x="838200" y="5715000"/>
            <a:ext cx="237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solidFill>
                  <a:srgbClr val="0070C0"/>
                </a:solidFill>
                <a:latin typeface="Courier New" panose="02070309020205020404" pitchFamily="49" charset="0"/>
              </a:rPr>
              <a:t>wide iload </a:t>
            </a:r>
            <a:r>
              <a:rPr lang="en-US" altLang="en-US" sz="2400" i="1">
                <a:solidFill>
                  <a:srgbClr val="0070C0"/>
                </a:solidFill>
                <a:latin typeface="Courier New" panose="02070309020205020404" pitchFamily="49" charset="0"/>
              </a:rPr>
              <a:t>n</a:t>
            </a:r>
          </a:p>
        </p:txBody>
      </p:sp>
      <p:sp>
        <p:nvSpPr>
          <p:cNvPr id="22547" name="Rectangle 40">
            <a:extLst>
              <a:ext uri="{FF2B5EF4-FFF2-40B4-BE49-F238E27FC236}">
                <a16:creationId xmlns:a16="http://schemas.microsoft.com/office/drawing/2014/main" id="{74B925C7-7522-4F18-9F0A-0B3B16DC8CB3}"/>
              </a:ext>
            </a:extLst>
          </p:cNvPr>
          <p:cNvSpPr>
            <a:spLocks noChangeArrowheads="1"/>
          </p:cNvSpPr>
          <p:nvPr/>
        </p:nvSpPr>
        <p:spPr bwMode="auto">
          <a:xfrm>
            <a:off x="3429000" y="5688013"/>
            <a:ext cx="1143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panose="02020603050405020304" pitchFamily="18" charset="0"/>
            </a:endParaRPr>
          </a:p>
        </p:txBody>
      </p:sp>
      <p:sp>
        <p:nvSpPr>
          <p:cNvPr id="22548" name="Rectangle 41">
            <a:extLst>
              <a:ext uri="{FF2B5EF4-FFF2-40B4-BE49-F238E27FC236}">
                <a16:creationId xmlns:a16="http://schemas.microsoft.com/office/drawing/2014/main" id="{756F7148-69B0-4241-AD6F-D5AC11E17361}"/>
              </a:ext>
            </a:extLst>
          </p:cNvPr>
          <p:cNvSpPr>
            <a:spLocks noChangeArrowheads="1"/>
          </p:cNvSpPr>
          <p:nvPr/>
        </p:nvSpPr>
        <p:spPr bwMode="auto">
          <a:xfrm>
            <a:off x="3657600" y="5715000"/>
            <a:ext cx="73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Courier New" panose="02070309020205020404" pitchFamily="49" charset="0"/>
              </a:rPr>
              <a:t>196</a:t>
            </a:r>
          </a:p>
        </p:txBody>
      </p:sp>
      <p:sp>
        <p:nvSpPr>
          <p:cNvPr id="22549" name="Rectangle 42">
            <a:extLst>
              <a:ext uri="{FF2B5EF4-FFF2-40B4-BE49-F238E27FC236}">
                <a16:creationId xmlns:a16="http://schemas.microsoft.com/office/drawing/2014/main" id="{9BEB43ED-BDEC-4BC6-AED5-DD46A41EC3AF}"/>
              </a:ext>
            </a:extLst>
          </p:cNvPr>
          <p:cNvSpPr>
            <a:spLocks noChangeArrowheads="1"/>
          </p:cNvSpPr>
          <p:nvPr/>
        </p:nvSpPr>
        <p:spPr bwMode="auto">
          <a:xfrm>
            <a:off x="5715000" y="5688013"/>
            <a:ext cx="2286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panose="02020603050405020304" pitchFamily="18" charset="0"/>
            </a:endParaRPr>
          </a:p>
        </p:txBody>
      </p:sp>
      <p:sp>
        <p:nvSpPr>
          <p:cNvPr id="22550" name="Rectangle 43">
            <a:extLst>
              <a:ext uri="{FF2B5EF4-FFF2-40B4-BE49-F238E27FC236}">
                <a16:creationId xmlns:a16="http://schemas.microsoft.com/office/drawing/2014/main" id="{50DF3EA1-3174-4FE9-9554-ED2EAAFD5407}"/>
              </a:ext>
            </a:extLst>
          </p:cNvPr>
          <p:cNvSpPr>
            <a:spLocks noChangeArrowheads="1"/>
          </p:cNvSpPr>
          <p:nvPr/>
        </p:nvSpPr>
        <p:spPr bwMode="auto">
          <a:xfrm>
            <a:off x="6643688" y="5715000"/>
            <a:ext cx="36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i="1">
                <a:latin typeface="Courier New" panose="02070309020205020404" pitchFamily="49" charset="0"/>
              </a:rPr>
              <a:t>n</a:t>
            </a:r>
          </a:p>
        </p:txBody>
      </p:sp>
      <p:sp>
        <p:nvSpPr>
          <p:cNvPr id="22551" name="Rectangle 44">
            <a:extLst>
              <a:ext uri="{FF2B5EF4-FFF2-40B4-BE49-F238E27FC236}">
                <a16:creationId xmlns:a16="http://schemas.microsoft.com/office/drawing/2014/main" id="{DA4F6ED8-C827-4528-92EB-4F78B0067577}"/>
              </a:ext>
            </a:extLst>
          </p:cNvPr>
          <p:cNvSpPr>
            <a:spLocks noChangeArrowheads="1"/>
          </p:cNvSpPr>
          <p:nvPr/>
        </p:nvSpPr>
        <p:spPr bwMode="auto">
          <a:xfrm>
            <a:off x="4572000" y="5688013"/>
            <a:ext cx="1143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panose="02020603050405020304" pitchFamily="18" charset="0"/>
            </a:endParaRPr>
          </a:p>
        </p:txBody>
      </p:sp>
      <p:sp>
        <p:nvSpPr>
          <p:cNvPr id="22552" name="Rectangle 45">
            <a:extLst>
              <a:ext uri="{FF2B5EF4-FFF2-40B4-BE49-F238E27FC236}">
                <a16:creationId xmlns:a16="http://schemas.microsoft.com/office/drawing/2014/main" id="{E0A5FB86-2091-4C0E-A167-469FC83F1531}"/>
              </a:ext>
            </a:extLst>
          </p:cNvPr>
          <p:cNvSpPr>
            <a:spLocks noChangeArrowheads="1"/>
          </p:cNvSpPr>
          <p:nvPr/>
        </p:nvSpPr>
        <p:spPr bwMode="auto">
          <a:xfrm>
            <a:off x="4876800" y="5715000"/>
            <a:ext cx="54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Courier New" panose="02070309020205020404" pitchFamily="49" charset="0"/>
              </a:rPr>
              <a:t>21</a:t>
            </a:r>
          </a:p>
        </p:txBody>
      </p:sp>
      <p:sp>
        <p:nvSpPr>
          <p:cNvPr id="21529" name="Rectangle 2">
            <a:extLst>
              <a:ext uri="{FF2B5EF4-FFF2-40B4-BE49-F238E27FC236}">
                <a16:creationId xmlns:a16="http://schemas.microsoft.com/office/drawing/2014/main" id="{6CEC50FC-F555-41D7-9BF9-7C0B320C62BE}"/>
              </a:ext>
            </a:extLst>
          </p:cNvPr>
          <p:cNvSpPr txBox="1">
            <a:spLocks noChangeArrowheads="1"/>
          </p:cNvSpPr>
          <p:nvPr/>
        </p:nvSpPr>
        <p:spPr bwMode="auto">
          <a:xfrm>
            <a:off x="409575" y="74613"/>
            <a:ext cx="8582025" cy="992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defTabSz="914400">
              <a:spcBef>
                <a:spcPct val="0"/>
              </a:spcBef>
              <a:buFontTx/>
              <a:buNone/>
              <a:defRPr/>
            </a:pPr>
            <a:r>
              <a:rPr lang="en-US" altLang="en-US" sz="3800" b="1" dirty="0">
                <a:effectLst>
                  <a:outerShdw blurRad="38100" dist="38100" dir="2700000" algn="tl">
                    <a:srgbClr val="000000">
                      <a:alpha val="43137"/>
                    </a:srgbClr>
                  </a:outerShdw>
                </a:effectLst>
              </a:rPr>
              <a:t>Instruction-set: typed instructions!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Slide Number Placeholder 2">
            <a:extLst>
              <a:ext uri="{FF2B5EF4-FFF2-40B4-BE49-F238E27FC236}">
                <a16:creationId xmlns:a16="http://schemas.microsoft.com/office/drawing/2014/main" id="{01729F54-F1F5-4DE5-AA30-CFB52C306B65}"/>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5C2F2321-7E65-4321-96BE-CA854A688C32}" type="slidenum">
              <a:rPr lang="en-US" altLang="en-US" sz="1400">
                <a:latin typeface="Times" panose="02020603050405020304" pitchFamily="18" charset="0"/>
              </a:rPr>
              <a:pPr>
                <a:spcBef>
                  <a:spcPct val="0"/>
                </a:spcBef>
                <a:buFontTx/>
                <a:buNone/>
              </a:pPr>
              <a:t>19</a:t>
            </a:fld>
            <a:endParaRPr lang="en-US" altLang="en-US" sz="1400">
              <a:latin typeface="Times" panose="02020603050405020304" pitchFamily="18" charset="0"/>
            </a:endParaRPr>
          </a:p>
        </p:txBody>
      </p:sp>
      <p:sp>
        <p:nvSpPr>
          <p:cNvPr id="22531" name="Rectangle 2">
            <a:extLst>
              <a:ext uri="{FF2B5EF4-FFF2-40B4-BE49-F238E27FC236}">
                <a16:creationId xmlns:a16="http://schemas.microsoft.com/office/drawing/2014/main" id="{7DBB43BB-6328-4139-9280-F9B701DB078F}"/>
              </a:ext>
            </a:extLst>
          </p:cNvPr>
          <p:cNvSpPr>
            <a:spLocks noGrp="1" noChangeArrowheads="1"/>
          </p:cNvSpPr>
          <p:nvPr>
            <p:ph type="title"/>
          </p:nvPr>
        </p:nvSpPr>
        <p:spPr>
          <a:xfrm>
            <a:off x="-76200" y="-152400"/>
            <a:ext cx="9372600" cy="992188"/>
          </a:xfrm>
        </p:spPr>
        <p:txBody>
          <a:bodyPr/>
          <a:lstStyle/>
          <a:p>
            <a:pPr algn="ctr">
              <a:defRPr/>
            </a:pPr>
            <a:r>
              <a:rPr lang="en-US" altLang="en-US" b="1" dirty="0">
                <a:solidFill>
                  <a:schemeClr val="tx1"/>
                </a:solidFill>
                <a:effectLst>
                  <a:outerShdw blurRad="38100" dist="38100" dir="2700000" algn="tl">
                    <a:srgbClr val="000000">
                      <a:alpha val="43137"/>
                    </a:srgbClr>
                  </a:outerShdw>
                </a:effectLst>
              </a:rPr>
              <a:t>Instruction-set: accessing arguments and locals</a:t>
            </a:r>
          </a:p>
        </p:txBody>
      </p:sp>
      <p:sp>
        <p:nvSpPr>
          <p:cNvPr id="23556" name="Text Box 4">
            <a:extLst>
              <a:ext uri="{FF2B5EF4-FFF2-40B4-BE49-F238E27FC236}">
                <a16:creationId xmlns:a16="http://schemas.microsoft.com/office/drawing/2014/main" id="{A7B16C40-7DB6-4BB8-B914-5C829724E4BB}"/>
              </a:ext>
            </a:extLst>
          </p:cNvPr>
          <p:cNvSpPr txBox="1">
            <a:spLocks noChangeArrowheads="1"/>
          </p:cNvSpPr>
          <p:nvPr/>
        </p:nvSpPr>
        <p:spPr bwMode="auto">
          <a:xfrm>
            <a:off x="3200400" y="2895600"/>
            <a:ext cx="5278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locals: indexes #args .. #args + #locals - 1</a:t>
            </a:r>
          </a:p>
        </p:txBody>
      </p:sp>
      <p:sp>
        <p:nvSpPr>
          <p:cNvPr id="23557" name="Line 5">
            <a:extLst>
              <a:ext uri="{FF2B5EF4-FFF2-40B4-BE49-F238E27FC236}">
                <a16:creationId xmlns:a16="http://schemas.microsoft.com/office/drawing/2014/main" id="{982E8897-2FD6-4088-9342-6877BFC366A9}"/>
              </a:ext>
            </a:extLst>
          </p:cNvPr>
          <p:cNvSpPr>
            <a:spLocks noChangeShapeType="1"/>
          </p:cNvSpPr>
          <p:nvPr/>
        </p:nvSpPr>
        <p:spPr bwMode="auto">
          <a:xfrm>
            <a:off x="609600" y="16002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58" name="Line 6">
            <a:extLst>
              <a:ext uri="{FF2B5EF4-FFF2-40B4-BE49-F238E27FC236}">
                <a16:creationId xmlns:a16="http://schemas.microsoft.com/office/drawing/2014/main" id="{2C4F43AB-80A9-4BFE-8519-1F1BF332B7F2}"/>
              </a:ext>
            </a:extLst>
          </p:cNvPr>
          <p:cNvSpPr>
            <a:spLocks noChangeShapeType="1"/>
          </p:cNvSpPr>
          <p:nvPr/>
        </p:nvSpPr>
        <p:spPr bwMode="auto">
          <a:xfrm>
            <a:off x="609600" y="31242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59" name="Text Box 8">
            <a:extLst>
              <a:ext uri="{FF2B5EF4-FFF2-40B4-BE49-F238E27FC236}">
                <a16:creationId xmlns:a16="http://schemas.microsoft.com/office/drawing/2014/main" id="{EFCD7694-173B-4103-AFE7-580FDA83CEC7}"/>
              </a:ext>
            </a:extLst>
          </p:cNvPr>
          <p:cNvSpPr txBox="1">
            <a:spLocks noChangeArrowheads="1"/>
          </p:cNvSpPr>
          <p:nvPr/>
        </p:nvSpPr>
        <p:spPr bwMode="auto">
          <a:xfrm>
            <a:off x="3200400" y="1905000"/>
            <a:ext cx="3382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args: indexes 0 .. #args - 1</a:t>
            </a:r>
          </a:p>
        </p:txBody>
      </p:sp>
      <p:sp>
        <p:nvSpPr>
          <p:cNvPr id="23560" name="Text Box 10">
            <a:extLst>
              <a:ext uri="{FF2B5EF4-FFF2-40B4-BE49-F238E27FC236}">
                <a16:creationId xmlns:a16="http://schemas.microsoft.com/office/drawing/2014/main" id="{61E4CDDF-A2C8-482B-AF87-50216D7256B2}"/>
              </a:ext>
            </a:extLst>
          </p:cNvPr>
          <p:cNvSpPr txBox="1">
            <a:spLocks noChangeArrowheads="1"/>
          </p:cNvSpPr>
          <p:nvPr/>
        </p:nvSpPr>
        <p:spPr bwMode="auto">
          <a:xfrm>
            <a:off x="609600" y="91440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b="1">
                <a:solidFill>
                  <a:srgbClr val="0070C0"/>
                </a:solidFill>
                <a:latin typeface="Times" panose="02020603050405020304" pitchFamily="18" charset="0"/>
              </a:rPr>
              <a:t>arguments and locals area inside a stack frame</a:t>
            </a:r>
          </a:p>
        </p:txBody>
      </p:sp>
      <p:sp>
        <p:nvSpPr>
          <p:cNvPr id="23561" name="Text Box 19">
            <a:extLst>
              <a:ext uri="{FF2B5EF4-FFF2-40B4-BE49-F238E27FC236}">
                <a16:creationId xmlns:a16="http://schemas.microsoft.com/office/drawing/2014/main" id="{EA82A0D6-DB84-44EF-BEDC-D0695E25787E}"/>
              </a:ext>
            </a:extLst>
          </p:cNvPr>
          <p:cNvSpPr txBox="1">
            <a:spLocks noChangeArrowheads="1"/>
          </p:cNvSpPr>
          <p:nvPr/>
        </p:nvSpPr>
        <p:spPr bwMode="auto">
          <a:xfrm>
            <a:off x="228600" y="3962400"/>
            <a:ext cx="3021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b="1">
                <a:solidFill>
                  <a:srgbClr val="0070C0"/>
                </a:solidFill>
                <a:latin typeface="Times" panose="02020603050405020304" pitchFamily="18" charset="0"/>
              </a:rPr>
              <a:t>Instruction examples:</a:t>
            </a:r>
          </a:p>
        </p:txBody>
      </p:sp>
      <p:sp>
        <p:nvSpPr>
          <p:cNvPr id="23562" name="Text Box 20">
            <a:extLst>
              <a:ext uri="{FF2B5EF4-FFF2-40B4-BE49-F238E27FC236}">
                <a16:creationId xmlns:a16="http://schemas.microsoft.com/office/drawing/2014/main" id="{53FCFB1B-4266-4C71-845A-E0F956D0D3AE}"/>
              </a:ext>
            </a:extLst>
          </p:cNvPr>
          <p:cNvSpPr txBox="1">
            <a:spLocks noChangeArrowheads="1"/>
          </p:cNvSpPr>
          <p:nvPr/>
        </p:nvSpPr>
        <p:spPr bwMode="auto">
          <a:xfrm>
            <a:off x="381000" y="4419600"/>
            <a:ext cx="1157288"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solidFill>
                  <a:srgbClr val="00B050"/>
                </a:solidFill>
                <a:latin typeface="Times" panose="02020603050405020304" pitchFamily="18" charset="0"/>
              </a:rPr>
              <a:t>iload_1</a:t>
            </a:r>
          </a:p>
          <a:p>
            <a:pPr>
              <a:spcBef>
                <a:spcPct val="0"/>
              </a:spcBef>
              <a:buFontTx/>
              <a:buNone/>
            </a:pPr>
            <a:r>
              <a:rPr lang="en-US" altLang="en-US" sz="2400">
                <a:solidFill>
                  <a:srgbClr val="00B050"/>
                </a:solidFill>
                <a:latin typeface="Times" panose="02020603050405020304" pitchFamily="18" charset="0"/>
              </a:rPr>
              <a:t>iload_3</a:t>
            </a:r>
          </a:p>
          <a:p>
            <a:pPr>
              <a:spcBef>
                <a:spcPct val="0"/>
              </a:spcBef>
              <a:buFontTx/>
              <a:buNone/>
            </a:pPr>
            <a:r>
              <a:rPr lang="en-US" altLang="en-US" sz="2400">
                <a:solidFill>
                  <a:srgbClr val="00B050"/>
                </a:solidFill>
                <a:latin typeface="Times" panose="02020603050405020304" pitchFamily="18" charset="0"/>
              </a:rPr>
              <a:t>aload  5</a:t>
            </a:r>
          </a:p>
          <a:p>
            <a:pPr>
              <a:spcBef>
                <a:spcPct val="0"/>
              </a:spcBef>
              <a:buFontTx/>
              <a:buNone/>
            </a:pPr>
            <a:r>
              <a:rPr lang="en-US" altLang="en-US" sz="2400">
                <a:solidFill>
                  <a:srgbClr val="00B050"/>
                </a:solidFill>
                <a:latin typeface="Times" panose="02020603050405020304" pitchFamily="18" charset="0"/>
              </a:rPr>
              <a:t>aload_0</a:t>
            </a:r>
          </a:p>
        </p:txBody>
      </p:sp>
      <p:sp>
        <p:nvSpPr>
          <p:cNvPr id="23563" name="Text Box 21">
            <a:extLst>
              <a:ext uri="{FF2B5EF4-FFF2-40B4-BE49-F238E27FC236}">
                <a16:creationId xmlns:a16="http://schemas.microsoft.com/office/drawing/2014/main" id="{62412A18-7C38-49D0-97F6-D3FFC66C9F39}"/>
              </a:ext>
            </a:extLst>
          </p:cNvPr>
          <p:cNvSpPr txBox="1">
            <a:spLocks noChangeArrowheads="1"/>
          </p:cNvSpPr>
          <p:nvPr/>
        </p:nvSpPr>
        <p:spPr bwMode="auto">
          <a:xfrm>
            <a:off x="1981200" y="4419600"/>
            <a:ext cx="122713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solidFill>
                  <a:srgbClr val="00B050"/>
                </a:solidFill>
                <a:latin typeface="Times" panose="02020603050405020304" pitchFamily="18" charset="0"/>
              </a:rPr>
              <a:t>istore_1</a:t>
            </a:r>
          </a:p>
          <a:p>
            <a:pPr>
              <a:spcBef>
                <a:spcPct val="0"/>
              </a:spcBef>
              <a:buFontTx/>
              <a:buNone/>
            </a:pPr>
            <a:r>
              <a:rPr lang="en-US" altLang="en-US" sz="2400">
                <a:solidFill>
                  <a:srgbClr val="00B050"/>
                </a:solidFill>
                <a:latin typeface="Times" panose="02020603050405020304" pitchFamily="18" charset="0"/>
              </a:rPr>
              <a:t>astore_1</a:t>
            </a:r>
          </a:p>
          <a:p>
            <a:pPr>
              <a:spcBef>
                <a:spcPct val="0"/>
              </a:spcBef>
              <a:buFontTx/>
              <a:buNone/>
            </a:pPr>
            <a:r>
              <a:rPr lang="en-US" altLang="en-US" sz="2400">
                <a:solidFill>
                  <a:srgbClr val="00B050"/>
                </a:solidFill>
                <a:latin typeface="Times" panose="02020603050405020304" pitchFamily="18" charset="0"/>
              </a:rPr>
              <a:t>fstore_3</a:t>
            </a:r>
          </a:p>
        </p:txBody>
      </p:sp>
      <p:sp>
        <p:nvSpPr>
          <p:cNvPr id="23564" name="Line 23">
            <a:extLst>
              <a:ext uri="{FF2B5EF4-FFF2-40B4-BE49-F238E27FC236}">
                <a16:creationId xmlns:a16="http://schemas.microsoft.com/office/drawing/2014/main" id="{7F5E21DA-7A69-4CAC-874A-A54309436EBE}"/>
              </a:ext>
            </a:extLst>
          </p:cNvPr>
          <p:cNvSpPr>
            <a:spLocks noChangeShapeType="1"/>
          </p:cNvSpPr>
          <p:nvPr/>
        </p:nvSpPr>
        <p:spPr bwMode="auto">
          <a:xfrm flipH="1">
            <a:off x="609600" y="1371600"/>
            <a:ext cx="0" cy="2286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65" name="Line 24">
            <a:extLst>
              <a:ext uri="{FF2B5EF4-FFF2-40B4-BE49-F238E27FC236}">
                <a16:creationId xmlns:a16="http://schemas.microsoft.com/office/drawing/2014/main" id="{985D32C9-D0FE-4DC9-859C-833033649149}"/>
              </a:ext>
            </a:extLst>
          </p:cNvPr>
          <p:cNvSpPr>
            <a:spLocks noChangeShapeType="1"/>
          </p:cNvSpPr>
          <p:nvPr/>
        </p:nvSpPr>
        <p:spPr bwMode="auto">
          <a:xfrm flipH="1">
            <a:off x="2667000" y="1371600"/>
            <a:ext cx="0" cy="2286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66" name="Line 25">
            <a:extLst>
              <a:ext uri="{FF2B5EF4-FFF2-40B4-BE49-F238E27FC236}">
                <a16:creationId xmlns:a16="http://schemas.microsoft.com/office/drawing/2014/main" id="{7E442B87-B0C4-42EE-8AE1-9E1D18D9B5F2}"/>
              </a:ext>
            </a:extLst>
          </p:cNvPr>
          <p:cNvSpPr>
            <a:spLocks noChangeShapeType="1"/>
          </p:cNvSpPr>
          <p:nvPr/>
        </p:nvSpPr>
        <p:spPr bwMode="auto">
          <a:xfrm>
            <a:off x="609600" y="19812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67" name="AutoShape 26">
            <a:extLst>
              <a:ext uri="{FF2B5EF4-FFF2-40B4-BE49-F238E27FC236}">
                <a16:creationId xmlns:a16="http://schemas.microsoft.com/office/drawing/2014/main" id="{4C8E8E9A-3C27-4268-975E-5B3EAA5A7FBD}"/>
              </a:ext>
            </a:extLst>
          </p:cNvPr>
          <p:cNvSpPr>
            <a:spLocks/>
          </p:cNvSpPr>
          <p:nvPr/>
        </p:nvSpPr>
        <p:spPr bwMode="auto">
          <a:xfrm>
            <a:off x="2895600" y="1600200"/>
            <a:ext cx="228600" cy="1143000"/>
          </a:xfrm>
          <a:prstGeom prst="rightBrace">
            <a:avLst>
              <a:gd name="adj1" fmla="val 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panose="02020603050405020304" pitchFamily="18" charset="0"/>
            </a:endParaRPr>
          </a:p>
        </p:txBody>
      </p:sp>
      <p:sp>
        <p:nvSpPr>
          <p:cNvPr id="23568" name="AutoShape 27">
            <a:extLst>
              <a:ext uri="{FF2B5EF4-FFF2-40B4-BE49-F238E27FC236}">
                <a16:creationId xmlns:a16="http://schemas.microsoft.com/office/drawing/2014/main" id="{26BEFDC9-F0F7-406B-92AD-EE33F5A1072B}"/>
              </a:ext>
            </a:extLst>
          </p:cNvPr>
          <p:cNvSpPr>
            <a:spLocks/>
          </p:cNvSpPr>
          <p:nvPr/>
        </p:nvSpPr>
        <p:spPr bwMode="auto">
          <a:xfrm>
            <a:off x="2895600" y="2743200"/>
            <a:ext cx="228600" cy="762000"/>
          </a:xfrm>
          <a:prstGeom prst="rightBrace">
            <a:avLst>
              <a:gd name="adj1" fmla="val 27778"/>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panose="02020603050405020304" pitchFamily="18" charset="0"/>
            </a:endParaRPr>
          </a:p>
        </p:txBody>
      </p:sp>
      <p:sp>
        <p:nvSpPr>
          <p:cNvPr id="23569" name="Text Box 28">
            <a:extLst>
              <a:ext uri="{FF2B5EF4-FFF2-40B4-BE49-F238E27FC236}">
                <a16:creationId xmlns:a16="http://schemas.microsoft.com/office/drawing/2014/main" id="{F6BF1CFB-AC83-4532-8D48-0B474198E7D0}"/>
              </a:ext>
            </a:extLst>
          </p:cNvPr>
          <p:cNvSpPr txBox="1">
            <a:spLocks noChangeArrowheads="1"/>
          </p:cNvSpPr>
          <p:nvPr/>
        </p:nvSpPr>
        <p:spPr bwMode="auto">
          <a:xfrm>
            <a:off x="228600" y="1600200"/>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0:</a:t>
            </a:r>
          </a:p>
        </p:txBody>
      </p:sp>
      <p:sp>
        <p:nvSpPr>
          <p:cNvPr id="23570" name="Line 29">
            <a:extLst>
              <a:ext uri="{FF2B5EF4-FFF2-40B4-BE49-F238E27FC236}">
                <a16:creationId xmlns:a16="http://schemas.microsoft.com/office/drawing/2014/main" id="{5E500B1A-76C1-46B4-8124-E029B0F13093}"/>
              </a:ext>
            </a:extLst>
          </p:cNvPr>
          <p:cNvSpPr>
            <a:spLocks noChangeShapeType="1"/>
          </p:cNvSpPr>
          <p:nvPr/>
        </p:nvSpPr>
        <p:spPr bwMode="auto">
          <a:xfrm>
            <a:off x="609600" y="23622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71" name="Line 30">
            <a:extLst>
              <a:ext uri="{FF2B5EF4-FFF2-40B4-BE49-F238E27FC236}">
                <a16:creationId xmlns:a16="http://schemas.microsoft.com/office/drawing/2014/main" id="{D989D7B8-FE80-418C-8B84-85782A93829B}"/>
              </a:ext>
            </a:extLst>
          </p:cNvPr>
          <p:cNvSpPr>
            <a:spLocks noChangeShapeType="1"/>
          </p:cNvSpPr>
          <p:nvPr/>
        </p:nvSpPr>
        <p:spPr bwMode="auto">
          <a:xfrm>
            <a:off x="609600" y="27432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72" name="Line 31">
            <a:extLst>
              <a:ext uri="{FF2B5EF4-FFF2-40B4-BE49-F238E27FC236}">
                <a16:creationId xmlns:a16="http://schemas.microsoft.com/office/drawing/2014/main" id="{7E2583A5-8C30-4E57-86F7-D0858BE558FA}"/>
              </a:ext>
            </a:extLst>
          </p:cNvPr>
          <p:cNvSpPr>
            <a:spLocks noChangeShapeType="1"/>
          </p:cNvSpPr>
          <p:nvPr/>
        </p:nvSpPr>
        <p:spPr bwMode="auto">
          <a:xfrm>
            <a:off x="609600" y="35052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73" name="Text Box 32">
            <a:extLst>
              <a:ext uri="{FF2B5EF4-FFF2-40B4-BE49-F238E27FC236}">
                <a16:creationId xmlns:a16="http://schemas.microsoft.com/office/drawing/2014/main" id="{E58F9753-E2FB-4A99-8AF5-45592D873C2F}"/>
              </a:ext>
            </a:extLst>
          </p:cNvPr>
          <p:cNvSpPr txBox="1">
            <a:spLocks noChangeArrowheads="1"/>
          </p:cNvSpPr>
          <p:nvPr/>
        </p:nvSpPr>
        <p:spPr bwMode="auto">
          <a:xfrm>
            <a:off x="228600" y="1981200"/>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1:</a:t>
            </a:r>
          </a:p>
        </p:txBody>
      </p:sp>
      <p:sp>
        <p:nvSpPr>
          <p:cNvPr id="23574" name="Text Box 33">
            <a:extLst>
              <a:ext uri="{FF2B5EF4-FFF2-40B4-BE49-F238E27FC236}">
                <a16:creationId xmlns:a16="http://schemas.microsoft.com/office/drawing/2014/main" id="{FCED3318-769B-4E6F-B5AE-998CC7A0697B}"/>
              </a:ext>
            </a:extLst>
          </p:cNvPr>
          <p:cNvSpPr txBox="1">
            <a:spLocks noChangeArrowheads="1"/>
          </p:cNvSpPr>
          <p:nvPr/>
        </p:nvSpPr>
        <p:spPr bwMode="auto">
          <a:xfrm>
            <a:off x="228600" y="2362200"/>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2:</a:t>
            </a:r>
          </a:p>
        </p:txBody>
      </p:sp>
      <p:sp>
        <p:nvSpPr>
          <p:cNvPr id="23575" name="Text Box 34">
            <a:extLst>
              <a:ext uri="{FF2B5EF4-FFF2-40B4-BE49-F238E27FC236}">
                <a16:creationId xmlns:a16="http://schemas.microsoft.com/office/drawing/2014/main" id="{AD32E15E-6E37-42D1-BE59-08F3911080B7}"/>
              </a:ext>
            </a:extLst>
          </p:cNvPr>
          <p:cNvSpPr txBox="1">
            <a:spLocks noChangeArrowheads="1"/>
          </p:cNvSpPr>
          <p:nvPr/>
        </p:nvSpPr>
        <p:spPr bwMode="auto">
          <a:xfrm>
            <a:off x="228600" y="2743200"/>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3:</a:t>
            </a:r>
          </a:p>
        </p:txBody>
      </p:sp>
      <p:sp>
        <p:nvSpPr>
          <p:cNvPr id="23576" name="Text Box 35">
            <a:extLst>
              <a:ext uri="{FF2B5EF4-FFF2-40B4-BE49-F238E27FC236}">
                <a16:creationId xmlns:a16="http://schemas.microsoft.com/office/drawing/2014/main" id="{F2CE9665-C6DB-4BE0-B526-28B6D7DE7DDC}"/>
              </a:ext>
            </a:extLst>
          </p:cNvPr>
          <p:cNvSpPr txBox="1">
            <a:spLocks noChangeArrowheads="1"/>
          </p:cNvSpPr>
          <p:nvPr/>
        </p:nvSpPr>
        <p:spPr bwMode="auto">
          <a:xfrm>
            <a:off x="3657600" y="3810000"/>
            <a:ext cx="50292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9250" indent="-287338">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pPr>
            <a:r>
              <a:rPr lang="en-US" altLang="en-US" sz="2400">
                <a:latin typeface="Times" panose="02020603050405020304" pitchFamily="18" charset="0"/>
              </a:rPr>
              <a:t>A </a:t>
            </a:r>
            <a:r>
              <a:rPr lang="en-US" altLang="en-US" sz="2400" i="1">
                <a:solidFill>
                  <a:srgbClr val="00B050"/>
                </a:solidFill>
                <a:latin typeface="Times" panose="02020603050405020304" pitchFamily="18" charset="0"/>
              </a:rPr>
              <a:t>load</a:t>
            </a:r>
            <a:r>
              <a:rPr lang="en-US" altLang="en-US" sz="2400">
                <a:latin typeface="Times" panose="02020603050405020304" pitchFamily="18" charset="0"/>
              </a:rPr>
              <a:t> instruction takes something from the args/locals area and pushes it onto the top of the operand stack.</a:t>
            </a:r>
          </a:p>
          <a:p>
            <a:pPr>
              <a:spcBef>
                <a:spcPct val="0"/>
              </a:spcBef>
            </a:pPr>
            <a:r>
              <a:rPr lang="en-US" altLang="en-US" sz="2400">
                <a:latin typeface="Times" panose="02020603050405020304" pitchFamily="18" charset="0"/>
              </a:rPr>
              <a:t>A </a:t>
            </a:r>
            <a:r>
              <a:rPr lang="en-US" altLang="en-US" sz="2400" i="1">
                <a:solidFill>
                  <a:srgbClr val="00B050"/>
                </a:solidFill>
                <a:latin typeface="Times" panose="02020603050405020304" pitchFamily="18" charset="0"/>
              </a:rPr>
              <a:t>store</a:t>
            </a:r>
            <a:r>
              <a:rPr lang="en-US" altLang="en-US" sz="2400">
                <a:latin typeface="Times" panose="02020603050405020304" pitchFamily="18" charset="0"/>
              </a:rPr>
              <a:t> instruction pops something from the top of the operand stack and places it in the args/locals area.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Slide Number Placeholder 3">
            <a:extLst>
              <a:ext uri="{FF2B5EF4-FFF2-40B4-BE49-F238E27FC236}">
                <a16:creationId xmlns:a16="http://schemas.microsoft.com/office/drawing/2014/main" id="{6FB8F0C8-8E01-437A-BF47-17947A0971DE}"/>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391AFF5A-9953-421C-B428-A368EAC9DC3D}" type="slidenum">
              <a:rPr lang="en-US" altLang="en-US" sz="1400">
                <a:latin typeface="Times" panose="02020603050405020304" pitchFamily="18" charset="0"/>
              </a:rPr>
              <a:pPr>
                <a:spcBef>
                  <a:spcPct val="0"/>
                </a:spcBef>
                <a:buFontTx/>
                <a:buNone/>
              </a:pPr>
              <a:t>2</a:t>
            </a:fld>
            <a:endParaRPr lang="en-US" altLang="en-US" sz="1400">
              <a:latin typeface="Times" panose="02020603050405020304" pitchFamily="18" charset="0"/>
            </a:endParaRPr>
          </a:p>
        </p:txBody>
      </p:sp>
      <p:sp>
        <p:nvSpPr>
          <p:cNvPr id="5123" name="Rectangle 2">
            <a:extLst>
              <a:ext uri="{FF2B5EF4-FFF2-40B4-BE49-F238E27FC236}">
                <a16:creationId xmlns:a16="http://schemas.microsoft.com/office/drawing/2014/main" id="{4E7DA10B-93F9-4A98-9856-96709B36EA16}"/>
              </a:ext>
            </a:extLst>
          </p:cNvPr>
          <p:cNvSpPr>
            <a:spLocks noGrp="1" noChangeArrowheads="1"/>
          </p:cNvSpPr>
          <p:nvPr>
            <p:ph type="title"/>
          </p:nvPr>
        </p:nvSpPr>
        <p:spPr>
          <a:xfrm>
            <a:off x="457200" y="0"/>
            <a:ext cx="7772400" cy="762000"/>
          </a:xfrm>
        </p:spPr>
        <p:txBody>
          <a:bodyPr/>
          <a:lstStyle/>
          <a:p>
            <a:pPr algn="ctr">
              <a:defRPr/>
            </a:pPr>
            <a:r>
              <a:rPr lang="en-US" altLang="en-US" b="1" dirty="0">
                <a:solidFill>
                  <a:schemeClr val="tx1"/>
                </a:solidFill>
                <a:effectLst>
                  <a:outerShdw blurRad="38100" dist="38100" dir="2700000" algn="tl">
                    <a:srgbClr val="000000">
                      <a:alpha val="43137"/>
                    </a:srgbClr>
                  </a:outerShdw>
                </a:effectLst>
              </a:rPr>
              <a:t>What this Topic is About</a:t>
            </a:r>
          </a:p>
        </p:txBody>
      </p:sp>
      <p:sp>
        <p:nvSpPr>
          <p:cNvPr id="6148" name="Text Box 56">
            <a:extLst>
              <a:ext uri="{FF2B5EF4-FFF2-40B4-BE49-F238E27FC236}">
                <a16:creationId xmlns:a16="http://schemas.microsoft.com/office/drawing/2014/main" id="{A5204AE4-7ED6-4276-8678-644A8C8996B9}"/>
              </a:ext>
            </a:extLst>
          </p:cNvPr>
          <p:cNvSpPr txBox="1">
            <a:spLocks noChangeArrowheads="1"/>
          </p:cNvSpPr>
          <p:nvPr/>
        </p:nvSpPr>
        <p:spPr bwMode="auto">
          <a:xfrm>
            <a:off x="228600" y="854075"/>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We look at the JVM as an example of a real-world runtime system for a modern object-oriented programming language.</a:t>
            </a:r>
          </a:p>
        </p:txBody>
      </p:sp>
      <p:sp>
        <p:nvSpPr>
          <p:cNvPr id="6149" name="Text Box 60">
            <a:extLst>
              <a:ext uri="{FF2B5EF4-FFF2-40B4-BE49-F238E27FC236}">
                <a16:creationId xmlns:a16="http://schemas.microsoft.com/office/drawing/2014/main" id="{EF2AEC92-A9B1-47FD-83C9-269CE7AFF8B5}"/>
              </a:ext>
            </a:extLst>
          </p:cNvPr>
          <p:cNvSpPr txBox="1">
            <a:spLocks noChangeArrowheads="1"/>
          </p:cNvSpPr>
          <p:nvPr/>
        </p:nvSpPr>
        <p:spPr bwMode="auto">
          <a:xfrm>
            <a:off x="228600" y="1905000"/>
            <a:ext cx="8610600" cy="822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50000"/>
              </a:spcBef>
              <a:buFontTx/>
              <a:buNone/>
            </a:pPr>
            <a:r>
              <a:rPr lang="en-US" altLang="en-US" sz="2400">
                <a:latin typeface="Times" panose="02020603050405020304" pitchFamily="18" charset="0"/>
              </a:rPr>
              <a:t>JVM is probably the most common and widely used VM in the world, so you’ll get a better idea what a real VM looks like.</a:t>
            </a:r>
          </a:p>
        </p:txBody>
      </p:sp>
      <p:sp>
        <p:nvSpPr>
          <p:cNvPr id="6150" name="Rectangle 61">
            <a:extLst>
              <a:ext uri="{FF2B5EF4-FFF2-40B4-BE49-F238E27FC236}">
                <a16:creationId xmlns:a16="http://schemas.microsoft.com/office/drawing/2014/main" id="{EC51C886-A7C6-4632-B828-F065FADCCCA1}"/>
              </a:ext>
            </a:extLst>
          </p:cNvPr>
          <p:cNvSpPr>
            <a:spLocks noChangeArrowheads="1"/>
          </p:cNvSpPr>
          <p:nvPr/>
        </p:nvSpPr>
        <p:spPr bwMode="auto">
          <a:xfrm>
            <a:off x="304800" y="2819400"/>
            <a:ext cx="82296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pPr>
            <a:r>
              <a:rPr lang="en-US" altLang="en-US" sz="2400" dirty="0">
                <a:latin typeface="Times" panose="02020603050405020304" pitchFamily="18" charset="0"/>
              </a:rPr>
              <a:t>  JVM is an abstract machine.</a:t>
            </a:r>
          </a:p>
          <a:p>
            <a:pPr>
              <a:spcBef>
                <a:spcPct val="0"/>
              </a:spcBef>
            </a:pPr>
            <a:r>
              <a:rPr lang="en-US" altLang="en-US" sz="2400" dirty="0">
                <a:latin typeface="Times" panose="02020603050405020304" pitchFamily="18" charset="0"/>
              </a:rPr>
              <a:t>  What is the JVM architecture?</a:t>
            </a:r>
          </a:p>
          <a:p>
            <a:pPr>
              <a:spcBef>
                <a:spcPct val="0"/>
              </a:spcBef>
            </a:pPr>
            <a:r>
              <a:rPr lang="en-US" altLang="en-US" sz="2400" dirty="0">
                <a:latin typeface="Times" panose="02020603050405020304" pitchFamily="18" charset="0"/>
              </a:rPr>
              <a:t>  What is the structure of .class files?</a:t>
            </a:r>
          </a:p>
          <a:p>
            <a:pPr>
              <a:spcBef>
                <a:spcPct val="0"/>
              </a:spcBef>
            </a:pPr>
            <a:r>
              <a:rPr lang="en-US" altLang="en-US" sz="2400" dirty="0">
                <a:latin typeface="Times" panose="02020603050405020304" pitchFamily="18" charset="0"/>
              </a:rPr>
              <a:t>  How are JVM instructions executed?</a:t>
            </a:r>
          </a:p>
          <a:p>
            <a:pPr>
              <a:spcBef>
                <a:spcPct val="0"/>
              </a:spcBef>
            </a:pPr>
            <a:r>
              <a:rPr lang="en-US" altLang="en-US" sz="2400" dirty="0">
                <a:latin typeface="Times" panose="02020603050405020304" pitchFamily="18" charset="0"/>
              </a:rPr>
              <a:t>  What is the role of the constant pool in dynamic linking?</a:t>
            </a:r>
          </a:p>
        </p:txBody>
      </p:sp>
      <p:sp>
        <p:nvSpPr>
          <p:cNvPr id="6151" name="Text Box 62">
            <a:extLst>
              <a:ext uri="{FF2B5EF4-FFF2-40B4-BE49-F238E27FC236}">
                <a16:creationId xmlns:a16="http://schemas.microsoft.com/office/drawing/2014/main" id="{A48F6E96-8BD8-4CD4-8443-807510C7D40C}"/>
              </a:ext>
            </a:extLst>
          </p:cNvPr>
          <p:cNvSpPr txBox="1">
            <a:spLocks noChangeArrowheads="1"/>
          </p:cNvSpPr>
          <p:nvPr/>
        </p:nvSpPr>
        <p:spPr bwMode="auto">
          <a:xfrm>
            <a:off x="228600" y="5105400"/>
            <a:ext cx="8610600" cy="914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50000"/>
              </a:spcBef>
              <a:buFontTx/>
              <a:buNone/>
            </a:pPr>
            <a:r>
              <a:rPr lang="en-US" altLang="en-US" sz="2400">
                <a:latin typeface="Times" panose="02020603050405020304" pitchFamily="18" charset="0"/>
              </a:rPr>
              <a:t>Also visit this site for more complete information about the JVM:</a:t>
            </a:r>
          </a:p>
          <a:p>
            <a:pPr>
              <a:spcBef>
                <a:spcPct val="50000"/>
              </a:spcBef>
              <a:buFontTx/>
              <a:buNone/>
            </a:pPr>
            <a:r>
              <a:rPr lang="en-US" altLang="en-US" sz="2000">
                <a:solidFill>
                  <a:schemeClr val="accent2"/>
                </a:solidFill>
                <a:latin typeface="Times" panose="02020603050405020304" pitchFamily="18" charset="0"/>
              </a:rPr>
              <a:t>http://java.sun.com/docs/books/vmspec/2nd-edition/html/VMSpecTOC.doc.html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Slide Number Placeholder 2">
            <a:extLst>
              <a:ext uri="{FF2B5EF4-FFF2-40B4-BE49-F238E27FC236}">
                <a16:creationId xmlns:a16="http://schemas.microsoft.com/office/drawing/2014/main" id="{9D957828-ADBC-41EB-B119-0C44B25AB241}"/>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A69E38A2-0E30-4BF0-B299-5DC3B0AD9ACD}" type="slidenum">
              <a:rPr lang="en-US" altLang="en-US" sz="1400">
                <a:latin typeface="Times" panose="02020603050405020304" pitchFamily="18" charset="0"/>
              </a:rPr>
              <a:pPr>
                <a:spcBef>
                  <a:spcPct val="0"/>
                </a:spcBef>
                <a:buFontTx/>
                <a:buNone/>
              </a:pPr>
              <a:t>20</a:t>
            </a:fld>
            <a:endParaRPr lang="en-US" altLang="en-US" sz="1400">
              <a:latin typeface="Times" panose="02020603050405020304" pitchFamily="18" charset="0"/>
            </a:endParaRPr>
          </a:p>
        </p:txBody>
      </p:sp>
      <p:sp>
        <p:nvSpPr>
          <p:cNvPr id="23555" name="Rectangle 2">
            <a:extLst>
              <a:ext uri="{FF2B5EF4-FFF2-40B4-BE49-F238E27FC236}">
                <a16:creationId xmlns:a16="http://schemas.microsoft.com/office/drawing/2014/main" id="{5D7CCF76-8DFB-49C3-80F1-DAFAF867A18E}"/>
              </a:ext>
            </a:extLst>
          </p:cNvPr>
          <p:cNvSpPr>
            <a:spLocks noGrp="1" noChangeArrowheads="1"/>
          </p:cNvSpPr>
          <p:nvPr>
            <p:ph type="title"/>
          </p:nvPr>
        </p:nvSpPr>
        <p:spPr>
          <a:xfrm>
            <a:off x="0" y="-152400"/>
            <a:ext cx="9144000" cy="992188"/>
          </a:xfrm>
        </p:spPr>
        <p:txBody>
          <a:bodyPr/>
          <a:lstStyle/>
          <a:p>
            <a:pPr algn="ctr">
              <a:defRPr/>
            </a:pPr>
            <a:r>
              <a:rPr lang="en-US" altLang="en-US" b="1" dirty="0">
                <a:solidFill>
                  <a:schemeClr val="tx1"/>
                </a:solidFill>
                <a:effectLst>
                  <a:outerShdw blurRad="38100" dist="38100" dir="2700000" algn="tl">
                    <a:srgbClr val="000000">
                      <a:alpha val="43137"/>
                    </a:srgbClr>
                  </a:outerShdw>
                </a:effectLst>
              </a:rPr>
              <a:t>Instruction-set: non-local memory access</a:t>
            </a:r>
          </a:p>
        </p:txBody>
      </p:sp>
      <p:sp>
        <p:nvSpPr>
          <p:cNvPr id="24580" name="Text Box 24">
            <a:extLst>
              <a:ext uri="{FF2B5EF4-FFF2-40B4-BE49-F238E27FC236}">
                <a16:creationId xmlns:a16="http://schemas.microsoft.com/office/drawing/2014/main" id="{0511ACE6-7DCB-4333-B37C-D4B4472A7C57}"/>
              </a:ext>
            </a:extLst>
          </p:cNvPr>
          <p:cNvSpPr txBox="1">
            <a:spLocks noChangeArrowheads="1"/>
          </p:cNvSpPr>
          <p:nvPr/>
        </p:nvSpPr>
        <p:spPr bwMode="auto">
          <a:xfrm>
            <a:off x="288925" y="1006475"/>
            <a:ext cx="8778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In the JVM, the contents of different “kinds” of  memory can be accessed by different kinds of instructions.</a:t>
            </a:r>
          </a:p>
        </p:txBody>
      </p:sp>
      <p:sp>
        <p:nvSpPr>
          <p:cNvPr id="24581" name="Text Box 25">
            <a:extLst>
              <a:ext uri="{FF2B5EF4-FFF2-40B4-BE49-F238E27FC236}">
                <a16:creationId xmlns:a16="http://schemas.microsoft.com/office/drawing/2014/main" id="{B8321F65-78F6-42E4-831E-0BB25667619F}"/>
              </a:ext>
            </a:extLst>
          </p:cNvPr>
          <p:cNvSpPr txBox="1">
            <a:spLocks noChangeArrowheads="1"/>
          </p:cNvSpPr>
          <p:nvPr/>
        </p:nvSpPr>
        <p:spPr bwMode="auto">
          <a:xfrm>
            <a:off x="325438" y="1924050"/>
            <a:ext cx="83185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b="1">
                <a:latin typeface="Times" panose="02020603050405020304" pitchFamily="18" charset="0"/>
              </a:rPr>
              <a:t>accessing locals and arguments: </a:t>
            </a:r>
            <a:r>
              <a:rPr lang="en-US" altLang="en-US" sz="2400">
                <a:solidFill>
                  <a:srgbClr val="00B050"/>
                </a:solidFill>
                <a:latin typeface="Courier New" panose="02070309020205020404" pitchFamily="49" charset="0"/>
              </a:rPr>
              <a:t>load</a:t>
            </a:r>
            <a:r>
              <a:rPr lang="en-US" altLang="en-US" sz="2400">
                <a:latin typeface="Times" panose="02020603050405020304" pitchFamily="18" charset="0"/>
              </a:rPr>
              <a:t> and </a:t>
            </a:r>
            <a:r>
              <a:rPr lang="en-US" altLang="en-US" sz="2400">
                <a:solidFill>
                  <a:srgbClr val="00B050"/>
                </a:solidFill>
                <a:latin typeface="Courier New" panose="02070309020205020404" pitchFamily="49" charset="0"/>
              </a:rPr>
              <a:t>store </a:t>
            </a:r>
            <a:r>
              <a:rPr lang="en-US" altLang="en-US" sz="2400">
                <a:latin typeface="Times" panose="02020603050405020304" pitchFamily="18" charset="0"/>
              </a:rPr>
              <a:t>instructions</a:t>
            </a:r>
            <a:endParaRPr lang="en-US" altLang="en-US" sz="2400" b="1">
              <a:latin typeface="Times" panose="02020603050405020304" pitchFamily="18" charset="0"/>
            </a:endParaRPr>
          </a:p>
        </p:txBody>
      </p:sp>
      <p:sp>
        <p:nvSpPr>
          <p:cNvPr id="24582" name="Text Box 26">
            <a:extLst>
              <a:ext uri="{FF2B5EF4-FFF2-40B4-BE49-F238E27FC236}">
                <a16:creationId xmlns:a16="http://schemas.microsoft.com/office/drawing/2014/main" id="{F93B1A29-24B9-478C-96A0-23442B168AFC}"/>
              </a:ext>
            </a:extLst>
          </p:cNvPr>
          <p:cNvSpPr txBox="1">
            <a:spLocks noChangeArrowheads="1"/>
          </p:cNvSpPr>
          <p:nvPr/>
        </p:nvSpPr>
        <p:spPr bwMode="auto">
          <a:xfrm>
            <a:off x="288925" y="2517775"/>
            <a:ext cx="694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b="1">
                <a:latin typeface="Times" panose="02020603050405020304" pitchFamily="18" charset="0"/>
              </a:rPr>
              <a:t>accessing fields in objects:</a:t>
            </a:r>
            <a:r>
              <a:rPr lang="en-US" altLang="en-US" sz="2400">
                <a:latin typeface="Times" panose="02020603050405020304" pitchFamily="18" charset="0"/>
              </a:rPr>
              <a:t> </a:t>
            </a:r>
            <a:r>
              <a:rPr lang="en-US" altLang="en-US" sz="2400">
                <a:solidFill>
                  <a:srgbClr val="00B050"/>
                </a:solidFill>
                <a:latin typeface="Courier New" panose="02070309020205020404" pitchFamily="49" charset="0"/>
              </a:rPr>
              <a:t>getfield, putfield</a:t>
            </a:r>
            <a:endParaRPr lang="en-US" altLang="en-US" sz="2400" b="1">
              <a:solidFill>
                <a:srgbClr val="00B050"/>
              </a:solidFill>
              <a:latin typeface="Courier New" panose="02070309020205020404" pitchFamily="49" charset="0"/>
            </a:endParaRPr>
          </a:p>
        </p:txBody>
      </p:sp>
      <p:sp>
        <p:nvSpPr>
          <p:cNvPr id="24583" name="Text Box 27">
            <a:extLst>
              <a:ext uri="{FF2B5EF4-FFF2-40B4-BE49-F238E27FC236}">
                <a16:creationId xmlns:a16="http://schemas.microsoft.com/office/drawing/2014/main" id="{AF794D92-1BF4-4226-8E14-CB092579DD67}"/>
              </a:ext>
            </a:extLst>
          </p:cNvPr>
          <p:cNvSpPr txBox="1">
            <a:spLocks noChangeArrowheads="1"/>
          </p:cNvSpPr>
          <p:nvPr/>
        </p:nvSpPr>
        <p:spPr bwMode="auto">
          <a:xfrm>
            <a:off x="288925" y="3049588"/>
            <a:ext cx="675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b="1">
                <a:latin typeface="Times" panose="02020603050405020304" pitchFamily="18" charset="0"/>
              </a:rPr>
              <a:t>accessing static fields:</a:t>
            </a:r>
            <a:r>
              <a:rPr lang="en-US" altLang="en-US" sz="2400">
                <a:latin typeface="Times" panose="02020603050405020304" pitchFamily="18" charset="0"/>
              </a:rPr>
              <a:t> </a:t>
            </a:r>
            <a:r>
              <a:rPr lang="en-US" altLang="en-US" sz="2400">
                <a:solidFill>
                  <a:srgbClr val="00B050"/>
                </a:solidFill>
                <a:latin typeface="Courier New" panose="02070309020205020404" pitchFamily="49" charset="0"/>
              </a:rPr>
              <a:t>getstatic, putstatic</a:t>
            </a:r>
            <a:endParaRPr lang="en-US" altLang="en-US" sz="2400" b="1">
              <a:solidFill>
                <a:srgbClr val="00B050"/>
              </a:solidFill>
              <a:latin typeface="Courier New" panose="02070309020205020404" pitchFamily="49" charset="0"/>
            </a:endParaRPr>
          </a:p>
        </p:txBody>
      </p:sp>
      <p:sp>
        <p:nvSpPr>
          <p:cNvPr id="24584" name="Text Box 28">
            <a:extLst>
              <a:ext uri="{FF2B5EF4-FFF2-40B4-BE49-F238E27FC236}">
                <a16:creationId xmlns:a16="http://schemas.microsoft.com/office/drawing/2014/main" id="{5AC04ED2-BED0-4309-AA52-2D76AD308702}"/>
              </a:ext>
            </a:extLst>
          </p:cNvPr>
          <p:cNvSpPr txBox="1">
            <a:spLocks noChangeArrowheads="1"/>
          </p:cNvSpPr>
          <p:nvPr/>
        </p:nvSpPr>
        <p:spPr bwMode="auto">
          <a:xfrm>
            <a:off x="288925" y="3733800"/>
            <a:ext cx="86264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b="1">
                <a:solidFill>
                  <a:srgbClr val="0070C0"/>
                </a:solidFill>
                <a:latin typeface="Times" panose="02020603050405020304" pitchFamily="18" charset="0"/>
              </a:rPr>
              <a:t>Note</a:t>
            </a:r>
            <a:r>
              <a:rPr lang="en-US" altLang="en-US" sz="2400">
                <a:solidFill>
                  <a:srgbClr val="0070C0"/>
                </a:solidFill>
                <a:latin typeface="Times" panose="02020603050405020304" pitchFamily="18" charset="0"/>
              </a:rPr>
              <a:t>:  Static fields are a lot like global variables. They are allocated in the “method area” where also code for methods and representations for classes (including method tables) are stored.</a:t>
            </a:r>
            <a:endParaRPr lang="en-US" altLang="en-US" sz="2400" b="1">
              <a:solidFill>
                <a:srgbClr val="0070C0"/>
              </a:solidFill>
              <a:latin typeface="Times" panose="02020603050405020304" pitchFamily="18" charset="0"/>
            </a:endParaRPr>
          </a:p>
        </p:txBody>
      </p:sp>
      <p:sp>
        <p:nvSpPr>
          <p:cNvPr id="24585" name="Text Box 29">
            <a:extLst>
              <a:ext uri="{FF2B5EF4-FFF2-40B4-BE49-F238E27FC236}">
                <a16:creationId xmlns:a16="http://schemas.microsoft.com/office/drawing/2014/main" id="{D443786D-EC6C-4E70-9E40-2FC6BE6C3161}"/>
              </a:ext>
            </a:extLst>
          </p:cNvPr>
          <p:cNvSpPr txBox="1">
            <a:spLocks noChangeArrowheads="1"/>
          </p:cNvSpPr>
          <p:nvPr/>
        </p:nvSpPr>
        <p:spPr bwMode="auto">
          <a:xfrm>
            <a:off x="304800" y="5126038"/>
            <a:ext cx="7993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b="1">
                <a:latin typeface="Times" panose="02020603050405020304" pitchFamily="18" charset="0"/>
              </a:rPr>
              <a:t>Note: </a:t>
            </a:r>
            <a:r>
              <a:rPr lang="en-US" altLang="en-US" sz="2400">
                <a:latin typeface="Times" panose="02020603050405020304" pitchFamily="18" charset="0"/>
              </a:rPr>
              <a:t> </a:t>
            </a:r>
            <a:r>
              <a:rPr lang="en-US" altLang="en-US" sz="2400">
                <a:solidFill>
                  <a:srgbClr val="0070C0"/>
                </a:solidFill>
                <a:latin typeface="Courier New" panose="02070309020205020404" pitchFamily="49" charset="0"/>
              </a:rPr>
              <a:t>getfield</a:t>
            </a:r>
            <a:r>
              <a:rPr lang="en-US" altLang="en-US" sz="2400">
                <a:latin typeface="Times" panose="02020603050405020304" pitchFamily="18" charset="0"/>
              </a:rPr>
              <a:t> and</a:t>
            </a:r>
            <a:r>
              <a:rPr lang="en-US" altLang="en-US" sz="2400">
                <a:solidFill>
                  <a:srgbClr val="0070C0"/>
                </a:solidFill>
                <a:latin typeface="Times" panose="02020603050405020304" pitchFamily="18" charset="0"/>
              </a:rPr>
              <a:t> </a:t>
            </a:r>
            <a:r>
              <a:rPr lang="en-US" altLang="en-US" sz="2400">
                <a:solidFill>
                  <a:srgbClr val="0070C0"/>
                </a:solidFill>
                <a:latin typeface="Courier New" panose="02070309020205020404" pitchFamily="49" charset="0"/>
              </a:rPr>
              <a:t>putfield</a:t>
            </a:r>
            <a:r>
              <a:rPr lang="en-US" altLang="en-US" sz="2400">
                <a:solidFill>
                  <a:srgbClr val="0070C0"/>
                </a:solidFill>
                <a:latin typeface="Times" panose="02020603050405020304" pitchFamily="18" charset="0"/>
              </a:rPr>
              <a:t> </a:t>
            </a:r>
            <a:r>
              <a:rPr lang="en-US" altLang="en-US" sz="2400">
                <a:latin typeface="Times" panose="02020603050405020304" pitchFamily="18" charset="0"/>
              </a:rPr>
              <a:t>access memory in the heap.</a:t>
            </a:r>
            <a:endParaRPr lang="en-US" altLang="en-US" sz="2400" b="1">
              <a:latin typeface="Times" panose="02020603050405020304" pitchFamily="18" charset="0"/>
            </a:endParaRPr>
          </a:p>
        </p:txBody>
      </p:sp>
      <p:sp>
        <p:nvSpPr>
          <p:cNvPr id="24586" name="Text Box 30">
            <a:extLst>
              <a:ext uri="{FF2B5EF4-FFF2-40B4-BE49-F238E27FC236}">
                <a16:creationId xmlns:a16="http://schemas.microsoft.com/office/drawing/2014/main" id="{C59E1413-330B-4355-8472-D175D9381755}"/>
              </a:ext>
            </a:extLst>
          </p:cNvPr>
          <p:cNvSpPr txBox="1">
            <a:spLocks noChangeArrowheads="1"/>
          </p:cNvSpPr>
          <p:nvPr/>
        </p:nvSpPr>
        <p:spPr bwMode="auto">
          <a:xfrm>
            <a:off x="304800" y="56388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b="1">
                <a:latin typeface="Times" panose="02020603050405020304" pitchFamily="18" charset="0"/>
              </a:rPr>
              <a:t>Note: </a:t>
            </a:r>
            <a:r>
              <a:rPr lang="en-US" altLang="en-US" sz="2400">
                <a:latin typeface="Times" panose="02020603050405020304" pitchFamily="18" charset="0"/>
              </a:rPr>
              <a:t> JVM doesn’t have anything similar to registers L1, L2, etc.</a:t>
            </a:r>
            <a:endParaRPr lang="en-US" altLang="en-US" sz="2400" b="1">
              <a:latin typeface="Times"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Slide Number Placeholder 2">
            <a:extLst>
              <a:ext uri="{FF2B5EF4-FFF2-40B4-BE49-F238E27FC236}">
                <a16:creationId xmlns:a16="http://schemas.microsoft.com/office/drawing/2014/main" id="{8ED5E1F9-264D-4F23-87C3-39C6EDD1F5AD}"/>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050EC2F2-9539-4F89-B736-26C3FA444520}" type="slidenum">
              <a:rPr lang="en-US" altLang="en-US" sz="1400">
                <a:latin typeface="Times" panose="02020603050405020304" pitchFamily="18" charset="0"/>
              </a:rPr>
              <a:pPr>
                <a:spcBef>
                  <a:spcPct val="0"/>
                </a:spcBef>
                <a:buFontTx/>
                <a:buNone/>
              </a:pPr>
              <a:t>21</a:t>
            </a:fld>
            <a:endParaRPr lang="en-US" altLang="en-US" sz="1400">
              <a:latin typeface="Times" panose="02020603050405020304" pitchFamily="18" charset="0"/>
            </a:endParaRPr>
          </a:p>
        </p:txBody>
      </p:sp>
      <p:sp>
        <p:nvSpPr>
          <p:cNvPr id="24579" name="Rectangle 2">
            <a:extLst>
              <a:ext uri="{FF2B5EF4-FFF2-40B4-BE49-F238E27FC236}">
                <a16:creationId xmlns:a16="http://schemas.microsoft.com/office/drawing/2014/main" id="{BAED6D9D-A573-48F7-BFE5-E3EEEA872C59}"/>
              </a:ext>
            </a:extLst>
          </p:cNvPr>
          <p:cNvSpPr>
            <a:spLocks noGrp="1" noChangeArrowheads="1"/>
          </p:cNvSpPr>
          <p:nvPr>
            <p:ph type="title"/>
          </p:nvPr>
        </p:nvSpPr>
        <p:spPr>
          <a:xfrm>
            <a:off x="333375" y="-1588"/>
            <a:ext cx="8582025" cy="992188"/>
          </a:xfrm>
        </p:spPr>
        <p:txBody>
          <a:bodyPr/>
          <a:lstStyle/>
          <a:p>
            <a:pPr algn="ctr">
              <a:defRPr/>
            </a:pPr>
            <a:r>
              <a:rPr lang="en-US" altLang="en-US" b="1" dirty="0">
                <a:solidFill>
                  <a:schemeClr val="tx1"/>
                </a:solidFill>
                <a:effectLst>
                  <a:outerShdw blurRad="38100" dist="38100" dir="2700000" algn="tl">
                    <a:srgbClr val="000000">
                      <a:alpha val="43137"/>
                    </a:srgbClr>
                  </a:outerShdw>
                </a:effectLst>
              </a:rPr>
              <a:t>Instruction-set: operations on numbers</a:t>
            </a:r>
          </a:p>
        </p:txBody>
      </p:sp>
      <p:sp>
        <p:nvSpPr>
          <p:cNvPr id="25604" name="Text Box 24">
            <a:extLst>
              <a:ext uri="{FF2B5EF4-FFF2-40B4-BE49-F238E27FC236}">
                <a16:creationId xmlns:a16="http://schemas.microsoft.com/office/drawing/2014/main" id="{DCF0B695-86E7-4293-8DE2-CEEF1877D450}"/>
              </a:ext>
            </a:extLst>
          </p:cNvPr>
          <p:cNvSpPr txBox="1">
            <a:spLocks noChangeArrowheads="1"/>
          </p:cNvSpPr>
          <p:nvPr/>
        </p:nvSpPr>
        <p:spPr bwMode="auto">
          <a:xfrm>
            <a:off x="1608138" y="2005013"/>
            <a:ext cx="55546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b="1">
                <a:latin typeface="Times" panose="02020603050405020304" pitchFamily="18" charset="0"/>
              </a:rPr>
              <a:t>add: </a:t>
            </a:r>
            <a:r>
              <a:rPr lang="en-US" altLang="en-US" sz="2400">
                <a:latin typeface="Times" panose="02020603050405020304" pitchFamily="18" charset="0"/>
              </a:rPr>
              <a:t> </a:t>
            </a:r>
            <a:r>
              <a:rPr lang="en-US" altLang="en-US" sz="2400">
                <a:latin typeface="Courier New" panose="02070309020205020404" pitchFamily="49" charset="0"/>
              </a:rPr>
              <a:t>iadd, ladd, fadd, dadd</a:t>
            </a:r>
          </a:p>
          <a:p>
            <a:pPr>
              <a:spcBef>
                <a:spcPct val="0"/>
              </a:spcBef>
              <a:buFontTx/>
              <a:buNone/>
            </a:pPr>
            <a:r>
              <a:rPr lang="en-US" altLang="en-US" sz="2400" b="1">
                <a:latin typeface="Times" panose="02020603050405020304" pitchFamily="18" charset="0"/>
              </a:rPr>
              <a:t>subtract: </a:t>
            </a:r>
            <a:r>
              <a:rPr lang="en-US" altLang="en-US" sz="2400">
                <a:latin typeface="Times" panose="02020603050405020304" pitchFamily="18" charset="0"/>
              </a:rPr>
              <a:t> </a:t>
            </a:r>
            <a:r>
              <a:rPr lang="en-US" altLang="en-US" sz="2400">
                <a:latin typeface="Courier New" panose="02070309020205020404" pitchFamily="49" charset="0"/>
              </a:rPr>
              <a:t>isub, lsub, fsub, dsub</a:t>
            </a:r>
          </a:p>
          <a:p>
            <a:pPr>
              <a:spcBef>
                <a:spcPct val="0"/>
              </a:spcBef>
              <a:buFontTx/>
              <a:buNone/>
            </a:pPr>
            <a:r>
              <a:rPr lang="en-US" altLang="en-US" sz="2400" b="1">
                <a:latin typeface="Times" panose="02020603050405020304" pitchFamily="18" charset="0"/>
              </a:rPr>
              <a:t>multiply: </a:t>
            </a:r>
            <a:r>
              <a:rPr lang="en-US" altLang="en-US" sz="2400">
                <a:latin typeface="Times" panose="02020603050405020304" pitchFamily="18" charset="0"/>
              </a:rPr>
              <a:t> </a:t>
            </a:r>
            <a:r>
              <a:rPr lang="en-US" altLang="en-US" sz="2400">
                <a:latin typeface="Courier New" panose="02070309020205020404" pitchFamily="49" charset="0"/>
              </a:rPr>
              <a:t>imul, lmul, fmul, dmul</a:t>
            </a:r>
          </a:p>
        </p:txBody>
      </p:sp>
      <p:sp>
        <p:nvSpPr>
          <p:cNvPr id="25605" name="Text Box 25">
            <a:extLst>
              <a:ext uri="{FF2B5EF4-FFF2-40B4-BE49-F238E27FC236}">
                <a16:creationId xmlns:a16="http://schemas.microsoft.com/office/drawing/2014/main" id="{91A35089-B303-486C-9169-91B2CC7A4B12}"/>
              </a:ext>
            </a:extLst>
          </p:cNvPr>
          <p:cNvSpPr txBox="1">
            <a:spLocks noChangeArrowheads="1"/>
          </p:cNvSpPr>
          <p:nvPr/>
        </p:nvSpPr>
        <p:spPr bwMode="auto">
          <a:xfrm>
            <a:off x="1608138" y="3205163"/>
            <a:ext cx="614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etc.</a:t>
            </a:r>
          </a:p>
        </p:txBody>
      </p:sp>
      <p:sp>
        <p:nvSpPr>
          <p:cNvPr id="25606" name="Text Box 27">
            <a:extLst>
              <a:ext uri="{FF2B5EF4-FFF2-40B4-BE49-F238E27FC236}">
                <a16:creationId xmlns:a16="http://schemas.microsoft.com/office/drawing/2014/main" id="{80610ACD-7820-4314-9574-31AC7215775B}"/>
              </a:ext>
            </a:extLst>
          </p:cNvPr>
          <p:cNvSpPr txBox="1">
            <a:spLocks noChangeArrowheads="1"/>
          </p:cNvSpPr>
          <p:nvPr/>
        </p:nvSpPr>
        <p:spPr bwMode="auto">
          <a:xfrm>
            <a:off x="1143000" y="1447800"/>
            <a:ext cx="1604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b="1">
                <a:solidFill>
                  <a:srgbClr val="00B050"/>
                </a:solidFill>
                <a:latin typeface="Times" panose="02020603050405020304" pitchFamily="18" charset="0"/>
              </a:rPr>
              <a:t>Arithmetic</a:t>
            </a:r>
          </a:p>
        </p:txBody>
      </p:sp>
      <p:sp>
        <p:nvSpPr>
          <p:cNvPr id="25607" name="Text Box 28">
            <a:extLst>
              <a:ext uri="{FF2B5EF4-FFF2-40B4-BE49-F238E27FC236}">
                <a16:creationId xmlns:a16="http://schemas.microsoft.com/office/drawing/2014/main" id="{C292891D-291F-4960-A788-F22275895179}"/>
              </a:ext>
            </a:extLst>
          </p:cNvPr>
          <p:cNvSpPr txBox="1">
            <a:spLocks noChangeArrowheads="1"/>
          </p:cNvSpPr>
          <p:nvPr/>
        </p:nvSpPr>
        <p:spPr bwMode="auto">
          <a:xfrm>
            <a:off x="1150938" y="3738563"/>
            <a:ext cx="167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b="1">
                <a:solidFill>
                  <a:srgbClr val="00B050"/>
                </a:solidFill>
                <a:latin typeface="Times" panose="02020603050405020304" pitchFamily="18" charset="0"/>
              </a:rPr>
              <a:t>Conversion</a:t>
            </a:r>
          </a:p>
        </p:txBody>
      </p:sp>
      <p:sp>
        <p:nvSpPr>
          <p:cNvPr id="25608" name="Rectangle 29">
            <a:extLst>
              <a:ext uri="{FF2B5EF4-FFF2-40B4-BE49-F238E27FC236}">
                <a16:creationId xmlns:a16="http://schemas.microsoft.com/office/drawing/2014/main" id="{6E362F7E-AC1A-473A-837F-CD93A4B39A13}"/>
              </a:ext>
            </a:extLst>
          </p:cNvPr>
          <p:cNvSpPr>
            <a:spLocks noChangeArrowheads="1"/>
          </p:cNvSpPr>
          <p:nvPr/>
        </p:nvSpPr>
        <p:spPr bwMode="auto">
          <a:xfrm>
            <a:off x="1684338" y="4222750"/>
            <a:ext cx="27400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Courier New" panose="02070309020205020404" pitchFamily="49" charset="0"/>
              </a:rPr>
              <a:t>i2l, i2f, i2d,</a:t>
            </a:r>
          </a:p>
          <a:p>
            <a:pPr>
              <a:spcBef>
                <a:spcPct val="0"/>
              </a:spcBef>
              <a:buFontTx/>
              <a:buNone/>
            </a:pPr>
            <a:r>
              <a:rPr lang="en-US" altLang="en-US" sz="2400">
                <a:latin typeface="Courier New" panose="02070309020205020404" pitchFamily="49" charset="0"/>
              </a:rPr>
              <a:t>l2f, l2d, f2d,</a:t>
            </a:r>
          </a:p>
          <a:p>
            <a:pPr>
              <a:spcBef>
                <a:spcPct val="0"/>
              </a:spcBef>
              <a:buFontTx/>
              <a:buNone/>
            </a:pPr>
            <a:r>
              <a:rPr lang="en-US" altLang="en-US" sz="2400">
                <a:latin typeface="Courier New" panose="02070309020205020404" pitchFamily="49" charset="0"/>
              </a:rPr>
              <a:t>f2i, d2i,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Slide Number Placeholder 2">
            <a:extLst>
              <a:ext uri="{FF2B5EF4-FFF2-40B4-BE49-F238E27FC236}">
                <a16:creationId xmlns:a16="http://schemas.microsoft.com/office/drawing/2014/main" id="{3EF473AF-5D7D-40AE-A16C-72B735F0D6AB}"/>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53CCEFE1-B2A5-4CC5-A659-62A0981CE762}" type="slidenum">
              <a:rPr lang="en-US" altLang="en-US" sz="1400">
                <a:latin typeface="Times" panose="02020603050405020304" pitchFamily="18" charset="0"/>
              </a:rPr>
              <a:pPr>
                <a:spcBef>
                  <a:spcPct val="0"/>
                </a:spcBef>
                <a:buFontTx/>
                <a:buNone/>
              </a:pPr>
              <a:t>22</a:t>
            </a:fld>
            <a:endParaRPr lang="en-US" altLang="en-US" sz="1400">
              <a:latin typeface="Times" panose="02020603050405020304" pitchFamily="18" charset="0"/>
            </a:endParaRPr>
          </a:p>
        </p:txBody>
      </p:sp>
      <p:sp>
        <p:nvSpPr>
          <p:cNvPr id="25603" name="Rectangle 2">
            <a:extLst>
              <a:ext uri="{FF2B5EF4-FFF2-40B4-BE49-F238E27FC236}">
                <a16:creationId xmlns:a16="http://schemas.microsoft.com/office/drawing/2014/main" id="{518580F0-2F2D-4124-BEF8-2CB9BB8E0BCF}"/>
              </a:ext>
            </a:extLst>
          </p:cNvPr>
          <p:cNvSpPr>
            <a:spLocks noGrp="1" noChangeArrowheads="1"/>
          </p:cNvSpPr>
          <p:nvPr>
            <p:ph type="title"/>
          </p:nvPr>
        </p:nvSpPr>
        <p:spPr>
          <a:xfrm>
            <a:off x="838200" y="76200"/>
            <a:ext cx="7772400" cy="992188"/>
          </a:xfrm>
        </p:spPr>
        <p:txBody>
          <a:bodyPr/>
          <a:lstStyle/>
          <a:p>
            <a:pPr algn="ctr">
              <a:defRPr/>
            </a:pPr>
            <a:r>
              <a:rPr lang="en-US" altLang="en-US" b="1" dirty="0">
                <a:solidFill>
                  <a:schemeClr val="tx1"/>
                </a:solidFill>
                <a:effectLst>
                  <a:outerShdw blurRad="38100" dist="38100" dir="2700000" algn="tl">
                    <a:srgbClr val="000000">
                      <a:alpha val="43137"/>
                    </a:srgbClr>
                  </a:outerShdw>
                </a:effectLst>
              </a:rPr>
              <a:t>Instruction-set …</a:t>
            </a:r>
          </a:p>
        </p:txBody>
      </p:sp>
      <p:sp>
        <p:nvSpPr>
          <p:cNvPr id="26628" name="Text Box 6">
            <a:extLst>
              <a:ext uri="{FF2B5EF4-FFF2-40B4-BE49-F238E27FC236}">
                <a16:creationId xmlns:a16="http://schemas.microsoft.com/office/drawing/2014/main" id="{3B6FC674-8EE3-4B87-9C26-5276C9C8758F}"/>
              </a:ext>
            </a:extLst>
          </p:cNvPr>
          <p:cNvSpPr txBox="1">
            <a:spLocks noChangeArrowheads="1"/>
          </p:cNvSpPr>
          <p:nvPr/>
        </p:nvSpPr>
        <p:spPr bwMode="auto">
          <a:xfrm>
            <a:off x="685800" y="1695450"/>
            <a:ext cx="8686800"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9300" indent="-4000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b="1">
                <a:solidFill>
                  <a:srgbClr val="00B050"/>
                </a:solidFill>
                <a:latin typeface="Times" panose="02020603050405020304" pitchFamily="18" charset="0"/>
              </a:rPr>
              <a:t>Operand stack manipulation</a:t>
            </a:r>
          </a:p>
          <a:p>
            <a:pPr lvl="1">
              <a:spcBef>
                <a:spcPct val="0"/>
              </a:spcBef>
              <a:buFontTx/>
              <a:buNone/>
            </a:pPr>
            <a:r>
              <a:rPr lang="en-US" altLang="en-US" sz="2400">
                <a:latin typeface="Courier New" panose="02070309020205020404" pitchFamily="49" charset="0"/>
              </a:rPr>
              <a:t>pop, pop2, dup, dup2, swap, …</a:t>
            </a:r>
          </a:p>
          <a:p>
            <a:pPr lvl="1">
              <a:spcBef>
                <a:spcPct val="0"/>
              </a:spcBef>
              <a:buFontTx/>
              <a:buNone/>
            </a:pPr>
            <a:endParaRPr lang="en-US" altLang="en-US" sz="2400">
              <a:latin typeface="Courier New" panose="02070309020205020404" pitchFamily="49" charset="0"/>
            </a:endParaRPr>
          </a:p>
          <a:p>
            <a:pPr lvl="1">
              <a:spcBef>
                <a:spcPct val="0"/>
              </a:spcBef>
              <a:buFontTx/>
              <a:buNone/>
            </a:pPr>
            <a:endParaRPr lang="en-US" altLang="en-US" sz="2400">
              <a:latin typeface="Courier" charset="0"/>
            </a:endParaRPr>
          </a:p>
          <a:p>
            <a:pPr>
              <a:spcBef>
                <a:spcPct val="0"/>
              </a:spcBef>
              <a:buFontTx/>
              <a:buNone/>
            </a:pPr>
            <a:r>
              <a:rPr lang="en-US" altLang="en-US" sz="2400" b="1">
                <a:solidFill>
                  <a:srgbClr val="00B050"/>
                </a:solidFill>
                <a:latin typeface="Times" panose="02020603050405020304" pitchFamily="18" charset="0"/>
              </a:rPr>
              <a:t>Control transfer</a:t>
            </a:r>
          </a:p>
          <a:p>
            <a:pPr lvl="1">
              <a:spcBef>
                <a:spcPct val="0"/>
              </a:spcBef>
              <a:buFontTx/>
              <a:buNone/>
            </a:pPr>
            <a:r>
              <a:rPr lang="en-US" altLang="en-US" sz="2400" b="1">
                <a:latin typeface="Times" panose="02020603050405020304" pitchFamily="18" charset="0"/>
              </a:rPr>
              <a:t>Unconditional:</a:t>
            </a:r>
            <a:r>
              <a:rPr lang="en-US" altLang="en-US" sz="2400">
                <a:latin typeface="Times" panose="02020603050405020304" pitchFamily="18" charset="0"/>
              </a:rPr>
              <a:t> </a:t>
            </a:r>
            <a:r>
              <a:rPr lang="en-US" altLang="en-US" sz="2400">
                <a:latin typeface="Courier New" panose="02070309020205020404" pitchFamily="49" charset="0"/>
              </a:rPr>
              <a:t>goto, jsr, ret, …</a:t>
            </a:r>
          </a:p>
          <a:p>
            <a:pPr lvl="1">
              <a:spcBef>
                <a:spcPct val="0"/>
              </a:spcBef>
              <a:buFontTx/>
              <a:buNone/>
            </a:pPr>
            <a:r>
              <a:rPr lang="en-US" altLang="en-US" sz="2400" b="1">
                <a:latin typeface="Times" panose="02020603050405020304" pitchFamily="18" charset="0"/>
              </a:rPr>
              <a:t>Conditional: </a:t>
            </a:r>
            <a:r>
              <a:rPr lang="en-US" altLang="en-US" sz="2400">
                <a:latin typeface="Courier New" panose="02070309020205020404" pitchFamily="49" charset="0"/>
              </a:rPr>
              <a:t>ifeq, iflt, ifgt, if_icmpeq,</a:t>
            </a:r>
            <a:r>
              <a:rPr lang="en-US" altLang="en-US" sz="2400">
                <a:latin typeface="Times" panose="02020603050405020304" pitchFamily="18" charset="0"/>
              </a:rPr>
              <a:t> </a:t>
            </a:r>
            <a:r>
              <a:rPr lang="en-US" altLang="en-US" sz="2400">
                <a:latin typeface="Courier New" panose="02070309020205020404"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Slide Number Placeholder 2">
            <a:extLst>
              <a:ext uri="{FF2B5EF4-FFF2-40B4-BE49-F238E27FC236}">
                <a16:creationId xmlns:a16="http://schemas.microsoft.com/office/drawing/2014/main" id="{BF9998FF-2EDB-4D84-926F-984B78B21D1E}"/>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C401512B-E1C2-4243-916D-A9EB80B99A56}" type="slidenum">
              <a:rPr lang="en-US" altLang="en-US" sz="1400">
                <a:latin typeface="Times" panose="02020603050405020304" pitchFamily="18" charset="0"/>
              </a:rPr>
              <a:pPr>
                <a:spcBef>
                  <a:spcPct val="0"/>
                </a:spcBef>
                <a:buFontTx/>
                <a:buNone/>
              </a:pPr>
              <a:t>23</a:t>
            </a:fld>
            <a:endParaRPr lang="en-US" altLang="en-US" sz="1400">
              <a:latin typeface="Times" panose="02020603050405020304" pitchFamily="18" charset="0"/>
            </a:endParaRPr>
          </a:p>
        </p:txBody>
      </p:sp>
      <p:sp>
        <p:nvSpPr>
          <p:cNvPr id="26627" name="Rectangle 2">
            <a:extLst>
              <a:ext uri="{FF2B5EF4-FFF2-40B4-BE49-F238E27FC236}">
                <a16:creationId xmlns:a16="http://schemas.microsoft.com/office/drawing/2014/main" id="{94FA9716-B075-4953-AAE1-62C49DAE3A54}"/>
              </a:ext>
            </a:extLst>
          </p:cNvPr>
          <p:cNvSpPr>
            <a:spLocks noGrp="1" noChangeArrowheads="1"/>
          </p:cNvSpPr>
          <p:nvPr>
            <p:ph type="title"/>
          </p:nvPr>
        </p:nvSpPr>
        <p:spPr>
          <a:xfrm>
            <a:off x="838200" y="0"/>
            <a:ext cx="7772400" cy="992188"/>
          </a:xfrm>
        </p:spPr>
        <p:txBody>
          <a:bodyPr/>
          <a:lstStyle/>
          <a:p>
            <a:pPr algn="ctr">
              <a:defRPr/>
            </a:pPr>
            <a:r>
              <a:rPr lang="en-US" altLang="en-US" b="1" dirty="0">
                <a:solidFill>
                  <a:schemeClr val="tx1"/>
                </a:solidFill>
                <a:effectLst>
                  <a:outerShdw blurRad="38100" dist="38100" dir="2700000" algn="tl">
                    <a:srgbClr val="000000">
                      <a:alpha val="43137"/>
                    </a:srgbClr>
                  </a:outerShdw>
                </a:effectLst>
              </a:rPr>
              <a:t>Instruction-set …</a:t>
            </a:r>
          </a:p>
        </p:txBody>
      </p:sp>
      <p:sp>
        <p:nvSpPr>
          <p:cNvPr id="27652" name="Rectangle 4">
            <a:extLst>
              <a:ext uri="{FF2B5EF4-FFF2-40B4-BE49-F238E27FC236}">
                <a16:creationId xmlns:a16="http://schemas.microsoft.com/office/drawing/2014/main" id="{ADF26279-D4EF-46C0-B18C-12D4DC32A5FC}"/>
              </a:ext>
            </a:extLst>
          </p:cNvPr>
          <p:cNvSpPr>
            <a:spLocks noChangeArrowheads="1"/>
          </p:cNvSpPr>
          <p:nvPr/>
        </p:nvSpPr>
        <p:spPr bwMode="auto">
          <a:xfrm>
            <a:off x="152400" y="990600"/>
            <a:ext cx="8686800"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573088" indent="-287338">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b="1">
                <a:solidFill>
                  <a:srgbClr val="00B050"/>
                </a:solidFill>
                <a:latin typeface="Times" panose="02020603050405020304" pitchFamily="18" charset="0"/>
              </a:rPr>
              <a:t>Method invocation:</a:t>
            </a:r>
          </a:p>
          <a:p>
            <a:pPr lvl="1">
              <a:spcBef>
                <a:spcPct val="0"/>
              </a:spcBef>
              <a:buFontTx/>
              <a:buNone/>
            </a:pPr>
            <a:r>
              <a:rPr lang="en-US" altLang="en-US" sz="2400">
                <a:solidFill>
                  <a:srgbClr val="0070C0"/>
                </a:solidFill>
                <a:latin typeface="Courier New" panose="02070309020205020404" pitchFamily="49" charset="0"/>
              </a:rPr>
              <a:t>invokevirtual</a:t>
            </a:r>
            <a:r>
              <a:rPr lang="en-US" altLang="en-US" sz="2400">
                <a:latin typeface="Courier" charset="0"/>
              </a:rPr>
              <a:t>: </a:t>
            </a:r>
            <a:r>
              <a:rPr lang="en-US" altLang="en-US" sz="2400">
                <a:latin typeface="Times" panose="02020603050405020304" pitchFamily="18" charset="0"/>
              </a:rPr>
              <a:t>usual instruction for calling a method on an object.</a:t>
            </a:r>
            <a:r>
              <a:rPr lang="en-US" altLang="en-US" sz="2400">
                <a:latin typeface="Courier" charset="0"/>
              </a:rPr>
              <a:t> </a:t>
            </a:r>
          </a:p>
          <a:p>
            <a:pPr lvl="1">
              <a:spcBef>
                <a:spcPct val="0"/>
              </a:spcBef>
              <a:buFontTx/>
              <a:buNone/>
            </a:pPr>
            <a:r>
              <a:rPr lang="en-US" altLang="en-US" sz="2400">
                <a:solidFill>
                  <a:srgbClr val="0070C0"/>
                </a:solidFill>
                <a:latin typeface="Courier New" panose="02070309020205020404" pitchFamily="49" charset="0"/>
              </a:rPr>
              <a:t>invokeinterface</a:t>
            </a:r>
            <a:r>
              <a:rPr lang="en-US" altLang="en-US" sz="2400">
                <a:latin typeface="Courier" charset="0"/>
              </a:rPr>
              <a:t>:</a:t>
            </a:r>
            <a:r>
              <a:rPr lang="en-US" altLang="en-US" sz="2400" b="1">
                <a:latin typeface="Courier" charset="0"/>
              </a:rPr>
              <a:t> </a:t>
            </a:r>
            <a:r>
              <a:rPr lang="en-US" altLang="en-US" sz="2400">
                <a:latin typeface="Times" panose="02020603050405020304" pitchFamily="18" charset="0"/>
              </a:rPr>
              <a:t>same as </a:t>
            </a:r>
            <a:r>
              <a:rPr lang="en-US" altLang="en-US" sz="2400">
                <a:latin typeface="Courier New" panose="02070309020205020404" pitchFamily="49" charset="0"/>
              </a:rPr>
              <a:t>invokevirtual</a:t>
            </a:r>
            <a:r>
              <a:rPr lang="en-US" altLang="en-US" sz="2400">
                <a:latin typeface="Times" panose="02020603050405020304" pitchFamily="18" charset="0"/>
              </a:rPr>
              <a:t>, but used when the called method is declared in an interface (requires a different kind of method lookup)</a:t>
            </a:r>
          </a:p>
          <a:p>
            <a:pPr lvl="1">
              <a:spcBef>
                <a:spcPct val="0"/>
              </a:spcBef>
              <a:buFontTx/>
              <a:buNone/>
            </a:pPr>
            <a:r>
              <a:rPr lang="en-US" altLang="en-US" sz="2400">
                <a:solidFill>
                  <a:srgbClr val="0070C0"/>
                </a:solidFill>
                <a:latin typeface="Courier New" panose="02070309020205020404" pitchFamily="49" charset="0"/>
              </a:rPr>
              <a:t>invokespecial</a:t>
            </a:r>
            <a:r>
              <a:rPr lang="en-US" altLang="en-US" sz="2400">
                <a:latin typeface="Courier" charset="0"/>
              </a:rPr>
              <a:t>:</a:t>
            </a:r>
            <a:r>
              <a:rPr lang="en-US" altLang="en-US" sz="2400" b="1">
                <a:latin typeface="Courier" charset="0"/>
              </a:rPr>
              <a:t> </a:t>
            </a:r>
            <a:r>
              <a:rPr lang="en-US" altLang="en-US" sz="2400">
                <a:latin typeface="Times" panose="02020603050405020304" pitchFamily="18" charset="0"/>
              </a:rPr>
              <a:t>for calling things such as constructors, which are not dynamically dispatched (this instruction is also known as </a:t>
            </a:r>
            <a:r>
              <a:rPr lang="en-US" altLang="en-US" sz="2400">
                <a:latin typeface="Courier New" panose="02070309020205020404" pitchFamily="49" charset="0"/>
              </a:rPr>
              <a:t>invokenonvirtual</a:t>
            </a:r>
            <a:r>
              <a:rPr lang="en-US" altLang="en-US" sz="2400">
                <a:latin typeface="Times" panose="02020603050405020304" pitchFamily="18" charset="0"/>
              </a:rPr>
              <a:t>).</a:t>
            </a:r>
            <a:endParaRPr lang="en-US" altLang="en-US" sz="2400">
              <a:latin typeface="Courier" charset="0"/>
            </a:endParaRPr>
          </a:p>
          <a:p>
            <a:pPr lvl="1">
              <a:spcBef>
                <a:spcPct val="0"/>
              </a:spcBef>
              <a:buFontTx/>
              <a:buNone/>
            </a:pPr>
            <a:r>
              <a:rPr lang="en-US" altLang="en-US" sz="2400">
                <a:solidFill>
                  <a:srgbClr val="0070C0"/>
                </a:solidFill>
                <a:latin typeface="Courier New" panose="02070309020205020404" pitchFamily="49" charset="0"/>
              </a:rPr>
              <a:t>invokestatic</a:t>
            </a:r>
            <a:r>
              <a:rPr lang="en-US" altLang="en-US" sz="2400">
                <a:latin typeface="Courier" charset="0"/>
              </a:rPr>
              <a:t>: </a:t>
            </a:r>
            <a:r>
              <a:rPr lang="en-US" altLang="en-US" sz="2400">
                <a:latin typeface="Times" panose="02020603050405020304" pitchFamily="18" charset="0"/>
              </a:rPr>
              <a:t>for calling methods that have the “static” modifier (these methods are sent to a class, not to an object).</a:t>
            </a:r>
          </a:p>
          <a:p>
            <a:pPr>
              <a:spcBef>
                <a:spcPct val="0"/>
              </a:spcBef>
              <a:buFontTx/>
              <a:buNone/>
            </a:pPr>
            <a:r>
              <a:rPr lang="en-US" altLang="en-US" sz="2400" b="1">
                <a:solidFill>
                  <a:srgbClr val="00B050"/>
                </a:solidFill>
                <a:latin typeface="Times" panose="02020603050405020304" pitchFamily="18" charset="0"/>
              </a:rPr>
              <a:t>Returning from methods:</a:t>
            </a:r>
            <a:endParaRPr lang="en-US" altLang="en-US" sz="2400">
              <a:solidFill>
                <a:srgbClr val="00B050"/>
              </a:solidFill>
              <a:latin typeface="Times" panose="02020603050405020304" pitchFamily="18" charset="0"/>
            </a:endParaRPr>
          </a:p>
          <a:p>
            <a:pPr lvl="1">
              <a:spcBef>
                <a:spcPct val="0"/>
              </a:spcBef>
              <a:buFontTx/>
              <a:buNone/>
            </a:pPr>
            <a:r>
              <a:rPr lang="en-US" altLang="en-US" sz="2400">
                <a:latin typeface="Courier New" panose="02070309020205020404" pitchFamily="49" charset="0"/>
              </a:rPr>
              <a:t>return, ireturn, lreturn, areturn, freturn,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Slide Number Placeholder 2">
            <a:extLst>
              <a:ext uri="{FF2B5EF4-FFF2-40B4-BE49-F238E27FC236}">
                <a16:creationId xmlns:a16="http://schemas.microsoft.com/office/drawing/2014/main" id="{3F90BC5B-AC9C-43AB-8E12-C8BBCBDDCC26}"/>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93E1287E-8D5F-4D22-AD82-EEBBA8E472F3}" type="slidenum">
              <a:rPr lang="en-US" altLang="en-US" sz="1400">
                <a:latin typeface="Times" panose="02020603050405020304" pitchFamily="18" charset="0"/>
              </a:rPr>
              <a:pPr>
                <a:spcBef>
                  <a:spcPct val="0"/>
                </a:spcBef>
                <a:buFontTx/>
                <a:buNone/>
              </a:pPr>
              <a:t>24</a:t>
            </a:fld>
            <a:endParaRPr lang="en-US" altLang="en-US" sz="1400">
              <a:latin typeface="Times" panose="02020603050405020304" pitchFamily="18" charset="0"/>
            </a:endParaRPr>
          </a:p>
        </p:txBody>
      </p:sp>
      <p:sp>
        <p:nvSpPr>
          <p:cNvPr id="27651" name="Rectangle 2050">
            <a:extLst>
              <a:ext uri="{FF2B5EF4-FFF2-40B4-BE49-F238E27FC236}">
                <a16:creationId xmlns:a16="http://schemas.microsoft.com/office/drawing/2014/main" id="{11E79BF0-EE9C-4203-8637-A4278D3AF766}"/>
              </a:ext>
            </a:extLst>
          </p:cNvPr>
          <p:cNvSpPr>
            <a:spLocks noGrp="1" noChangeArrowheads="1"/>
          </p:cNvSpPr>
          <p:nvPr>
            <p:ph type="title"/>
          </p:nvPr>
        </p:nvSpPr>
        <p:spPr>
          <a:xfrm>
            <a:off x="838200" y="76200"/>
            <a:ext cx="7772400" cy="992188"/>
          </a:xfrm>
        </p:spPr>
        <p:txBody>
          <a:bodyPr/>
          <a:lstStyle/>
          <a:p>
            <a:pPr algn="ctr">
              <a:defRPr/>
            </a:pPr>
            <a:r>
              <a:rPr lang="en-US" altLang="en-US" b="1" dirty="0">
                <a:solidFill>
                  <a:schemeClr val="tx1"/>
                </a:solidFill>
                <a:effectLst>
                  <a:outerShdw blurRad="38100" dist="38100" dir="2700000" algn="tl">
                    <a:srgbClr val="000000">
                      <a:alpha val="43137"/>
                    </a:srgbClr>
                  </a:outerShdw>
                </a:effectLst>
              </a:rPr>
              <a:t>Instruction-set: Heap Memory Allocation</a:t>
            </a:r>
          </a:p>
        </p:txBody>
      </p:sp>
      <p:sp>
        <p:nvSpPr>
          <p:cNvPr id="28676" name="Rectangle 2051">
            <a:extLst>
              <a:ext uri="{FF2B5EF4-FFF2-40B4-BE49-F238E27FC236}">
                <a16:creationId xmlns:a16="http://schemas.microsoft.com/office/drawing/2014/main" id="{DCE7CB5C-59B1-4CBA-8828-88DB8698CC7C}"/>
              </a:ext>
            </a:extLst>
          </p:cNvPr>
          <p:cNvSpPr>
            <a:spLocks noChangeArrowheads="1"/>
          </p:cNvSpPr>
          <p:nvPr/>
        </p:nvSpPr>
        <p:spPr bwMode="auto">
          <a:xfrm>
            <a:off x="457200" y="1374775"/>
            <a:ext cx="8839200"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573088" indent="-287338">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b="1">
                <a:solidFill>
                  <a:srgbClr val="00B050"/>
                </a:solidFill>
                <a:latin typeface="Times" panose="02020603050405020304" pitchFamily="18" charset="0"/>
              </a:rPr>
              <a:t>Create new class instance (object):</a:t>
            </a:r>
          </a:p>
          <a:p>
            <a:pPr lvl="1">
              <a:spcBef>
                <a:spcPct val="0"/>
              </a:spcBef>
              <a:buFontTx/>
              <a:buNone/>
            </a:pPr>
            <a:r>
              <a:rPr lang="en-US" altLang="en-US" sz="2400">
                <a:latin typeface="Courier New" panose="02070309020205020404" pitchFamily="49" charset="0"/>
              </a:rPr>
              <a:t>new</a:t>
            </a:r>
          </a:p>
          <a:p>
            <a:pPr>
              <a:spcBef>
                <a:spcPct val="0"/>
              </a:spcBef>
              <a:buFontTx/>
              <a:buNone/>
            </a:pPr>
            <a:endParaRPr lang="en-US" altLang="en-US" sz="2400" b="1">
              <a:latin typeface="Times" panose="02020603050405020304" pitchFamily="18" charset="0"/>
            </a:endParaRPr>
          </a:p>
          <a:p>
            <a:pPr>
              <a:spcBef>
                <a:spcPct val="0"/>
              </a:spcBef>
              <a:buFontTx/>
              <a:buNone/>
            </a:pPr>
            <a:r>
              <a:rPr lang="en-US" altLang="en-US" sz="2400" b="1">
                <a:solidFill>
                  <a:srgbClr val="00B050"/>
                </a:solidFill>
                <a:latin typeface="Times" panose="02020603050405020304" pitchFamily="18" charset="0"/>
              </a:rPr>
              <a:t>Create new array:</a:t>
            </a:r>
          </a:p>
          <a:p>
            <a:pPr lvl="1">
              <a:spcBef>
                <a:spcPct val="0"/>
              </a:spcBef>
              <a:buFontTx/>
              <a:buNone/>
            </a:pPr>
            <a:r>
              <a:rPr lang="en-US" altLang="en-US" sz="2400">
                <a:latin typeface="Courier New" panose="02070309020205020404" pitchFamily="49" charset="0"/>
              </a:rPr>
              <a:t>newarray</a:t>
            </a:r>
            <a:r>
              <a:rPr lang="en-US" altLang="en-US" sz="2400">
                <a:latin typeface="Courier" charset="0"/>
              </a:rPr>
              <a:t>: </a:t>
            </a:r>
            <a:r>
              <a:rPr lang="en-US" altLang="en-US" sz="2400">
                <a:latin typeface="Times" panose="02020603050405020304" pitchFamily="18" charset="0"/>
              </a:rPr>
              <a:t>for creating arrays of primitive types.</a:t>
            </a:r>
            <a:endParaRPr lang="en-US" altLang="en-US" sz="2400">
              <a:latin typeface="Courier" charset="0"/>
            </a:endParaRPr>
          </a:p>
          <a:p>
            <a:pPr lvl="1">
              <a:spcBef>
                <a:spcPct val="0"/>
              </a:spcBef>
              <a:buFontTx/>
              <a:buNone/>
            </a:pPr>
            <a:r>
              <a:rPr lang="en-US" altLang="en-US" sz="2400">
                <a:latin typeface="Courier New" panose="02070309020205020404" pitchFamily="49" charset="0"/>
              </a:rPr>
              <a:t>anewarray, multianewarray</a:t>
            </a:r>
            <a:r>
              <a:rPr lang="en-US" altLang="en-US" sz="2400">
                <a:latin typeface="Courier" charset="0"/>
              </a:rPr>
              <a:t>: </a:t>
            </a:r>
            <a:r>
              <a:rPr lang="en-US" altLang="en-US" sz="2400">
                <a:latin typeface="Times" panose="02020603050405020304" pitchFamily="18" charset="0"/>
              </a:rPr>
              <a:t>for arrays of reference types.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Slide Number Placeholder 2">
            <a:extLst>
              <a:ext uri="{FF2B5EF4-FFF2-40B4-BE49-F238E27FC236}">
                <a16:creationId xmlns:a16="http://schemas.microsoft.com/office/drawing/2014/main" id="{E507E4A4-5267-4C20-AB0C-E5D4CADC6B24}"/>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35FCC314-AF74-4F90-8DAB-CDE7D54D211D}" type="slidenum">
              <a:rPr lang="en-US" altLang="en-US" sz="1400">
                <a:latin typeface="Times" panose="02020603050405020304" pitchFamily="18" charset="0"/>
              </a:rPr>
              <a:pPr>
                <a:spcBef>
                  <a:spcPct val="0"/>
                </a:spcBef>
                <a:buFontTx/>
                <a:buNone/>
              </a:pPr>
              <a:t>25</a:t>
            </a:fld>
            <a:endParaRPr lang="en-US" altLang="en-US" sz="1400">
              <a:latin typeface="Times" panose="02020603050405020304" pitchFamily="18" charset="0"/>
            </a:endParaRPr>
          </a:p>
        </p:txBody>
      </p:sp>
      <p:sp>
        <p:nvSpPr>
          <p:cNvPr id="28675" name="Rectangle 2">
            <a:extLst>
              <a:ext uri="{FF2B5EF4-FFF2-40B4-BE49-F238E27FC236}">
                <a16:creationId xmlns:a16="http://schemas.microsoft.com/office/drawing/2014/main" id="{45F13685-F031-4E59-9A2F-1D8E760166CE}"/>
              </a:ext>
            </a:extLst>
          </p:cNvPr>
          <p:cNvSpPr>
            <a:spLocks noGrp="1" noChangeArrowheads="1"/>
          </p:cNvSpPr>
          <p:nvPr>
            <p:ph type="title"/>
          </p:nvPr>
        </p:nvSpPr>
        <p:spPr>
          <a:xfrm>
            <a:off x="990600" y="-76200"/>
            <a:ext cx="7772400" cy="992188"/>
          </a:xfrm>
        </p:spPr>
        <p:txBody>
          <a:bodyPr/>
          <a:lstStyle/>
          <a:p>
            <a:pPr algn="ctr">
              <a:defRPr/>
            </a:pPr>
            <a:r>
              <a:rPr lang="en-US" altLang="en-US" b="1" dirty="0">
                <a:solidFill>
                  <a:schemeClr val="tx1"/>
                </a:solidFill>
                <a:effectLst>
                  <a:outerShdw blurRad="38100" dist="38100" dir="2700000" algn="tl">
                    <a:srgbClr val="000000">
                      <a:alpha val="43137"/>
                    </a:srgbClr>
                  </a:outerShdw>
                </a:effectLst>
              </a:rPr>
              <a:t>Instructions and the “Constant Pool”</a:t>
            </a:r>
          </a:p>
        </p:txBody>
      </p:sp>
      <p:sp>
        <p:nvSpPr>
          <p:cNvPr id="29700" name="Text Box 25">
            <a:extLst>
              <a:ext uri="{FF2B5EF4-FFF2-40B4-BE49-F238E27FC236}">
                <a16:creationId xmlns:a16="http://schemas.microsoft.com/office/drawing/2014/main" id="{235564B7-2828-4B04-BC0D-14D7C07187CA}"/>
              </a:ext>
            </a:extLst>
          </p:cNvPr>
          <p:cNvSpPr txBox="1">
            <a:spLocks noChangeArrowheads="1"/>
          </p:cNvSpPr>
          <p:nvPr/>
        </p:nvSpPr>
        <p:spPr bwMode="auto">
          <a:xfrm>
            <a:off x="136525" y="974725"/>
            <a:ext cx="8702675"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30000"/>
              </a:spcBef>
              <a:buFontTx/>
              <a:buNone/>
            </a:pPr>
            <a:r>
              <a:rPr lang="en-US" altLang="en-US" sz="2400">
                <a:latin typeface="Times" panose="02020603050405020304" pitchFamily="18" charset="0"/>
              </a:rPr>
              <a:t>Many JVM instructions have operands which are indexes pointing to an entry in the so-called </a:t>
            </a:r>
            <a:r>
              <a:rPr lang="en-US" altLang="en-US" sz="2400" b="1">
                <a:solidFill>
                  <a:srgbClr val="00B050"/>
                </a:solidFill>
                <a:latin typeface="Times" panose="02020603050405020304" pitchFamily="18" charset="0"/>
              </a:rPr>
              <a:t>constant pool</a:t>
            </a:r>
            <a:r>
              <a:rPr lang="en-US" altLang="en-US" sz="2400">
                <a:solidFill>
                  <a:srgbClr val="00B050"/>
                </a:solidFill>
                <a:latin typeface="Times" panose="02020603050405020304" pitchFamily="18" charset="0"/>
              </a:rPr>
              <a:t>.</a:t>
            </a:r>
          </a:p>
          <a:p>
            <a:pPr>
              <a:spcBef>
                <a:spcPct val="30000"/>
              </a:spcBef>
              <a:buFontTx/>
              <a:buNone/>
            </a:pPr>
            <a:r>
              <a:rPr lang="en-US" altLang="en-US" sz="2400">
                <a:latin typeface="Times" panose="02020603050405020304" pitchFamily="18" charset="0"/>
              </a:rPr>
              <a:t>The constant pool contains all kinds of entries that represent “symbolic” references for “linking”.  This is the way that instructions refer to things such as classes, interfaces, fields, methods, and constants such as string literals and numbers.</a:t>
            </a:r>
          </a:p>
        </p:txBody>
      </p:sp>
      <p:sp>
        <p:nvSpPr>
          <p:cNvPr id="29701" name="Text Box 26">
            <a:extLst>
              <a:ext uri="{FF2B5EF4-FFF2-40B4-BE49-F238E27FC236}">
                <a16:creationId xmlns:a16="http://schemas.microsoft.com/office/drawing/2014/main" id="{C9A513BC-94BE-46DF-8939-3BAE25CF3455}"/>
              </a:ext>
            </a:extLst>
          </p:cNvPr>
          <p:cNvSpPr txBox="1">
            <a:spLocks noChangeArrowheads="1"/>
          </p:cNvSpPr>
          <p:nvPr/>
        </p:nvSpPr>
        <p:spPr bwMode="auto">
          <a:xfrm>
            <a:off x="152400" y="3276600"/>
            <a:ext cx="6735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solidFill>
                  <a:srgbClr val="0070C0"/>
                </a:solidFill>
                <a:latin typeface="Times" panose="02020603050405020304" pitchFamily="18" charset="0"/>
              </a:rPr>
              <a:t>These are the kinds of constant pool entries that exist:</a:t>
            </a:r>
          </a:p>
        </p:txBody>
      </p:sp>
      <p:sp>
        <p:nvSpPr>
          <p:cNvPr id="29702" name="Text Box 27">
            <a:extLst>
              <a:ext uri="{FF2B5EF4-FFF2-40B4-BE49-F238E27FC236}">
                <a16:creationId xmlns:a16="http://schemas.microsoft.com/office/drawing/2014/main" id="{E008AC60-B011-4BDB-872C-FA5BFA47D3A3}"/>
              </a:ext>
            </a:extLst>
          </p:cNvPr>
          <p:cNvSpPr txBox="1">
            <a:spLocks noChangeArrowheads="1"/>
          </p:cNvSpPr>
          <p:nvPr/>
        </p:nvSpPr>
        <p:spPr bwMode="auto">
          <a:xfrm>
            <a:off x="228600" y="3810000"/>
            <a:ext cx="3733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98463" indent="-223838">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pPr>
            <a:r>
              <a:rPr lang="en-US" altLang="en-US" sz="2400">
                <a:latin typeface="Times" panose="02020603050405020304" pitchFamily="18" charset="0"/>
              </a:rPr>
              <a:t>Class_info</a:t>
            </a:r>
          </a:p>
          <a:p>
            <a:pPr>
              <a:spcBef>
                <a:spcPct val="0"/>
              </a:spcBef>
            </a:pPr>
            <a:r>
              <a:rPr lang="en-US" altLang="en-US" sz="2400">
                <a:latin typeface="Times" panose="02020603050405020304" pitchFamily="18" charset="0"/>
              </a:rPr>
              <a:t>Fieldref_info</a:t>
            </a:r>
          </a:p>
          <a:p>
            <a:pPr>
              <a:spcBef>
                <a:spcPct val="0"/>
              </a:spcBef>
            </a:pPr>
            <a:r>
              <a:rPr lang="en-US" altLang="en-US" sz="2400">
                <a:latin typeface="Times" panose="02020603050405020304" pitchFamily="18" charset="0"/>
              </a:rPr>
              <a:t>Methodref_info</a:t>
            </a:r>
          </a:p>
          <a:p>
            <a:pPr>
              <a:spcBef>
                <a:spcPct val="0"/>
              </a:spcBef>
            </a:pPr>
            <a:r>
              <a:rPr lang="en-US" altLang="en-US" sz="2400">
                <a:latin typeface="Times" panose="02020603050405020304" pitchFamily="18" charset="0"/>
              </a:rPr>
              <a:t>InterfaceMethodref_info</a:t>
            </a:r>
          </a:p>
          <a:p>
            <a:pPr>
              <a:spcBef>
                <a:spcPct val="0"/>
              </a:spcBef>
            </a:pPr>
            <a:r>
              <a:rPr lang="en-US" altLang="en-US" sz="2400">
                <a:latin typeface="Times" panose="02020603050405020304" pitchFamily="18" charset="0"/>
              </a:rPr>
              <a:t>String</a:t>
            </a:r>
          </a:p>
        </p:txBody>
      </p:sp>
      <p:sp>
        <p:nvSpPr>
          <p:cNvPr id="29703" name="Text Box 29">
            <a:extLst>
              <a:ext uri="{FF2B5EF4-FFF2-40B4-BE49-F238E27FC236}">
                <a16:creationId xmlns:a16="http://schemas.microsoft.com/office/drawing/2014/main" id="{D8BB44E7-7426-40DA-8A11-F67E29F0CBEF}"/>
              </a:ext>
            </a:extLst>
          </p:cNvPr>
          <p:cNvSpPr txBox="1">
            <a:spLocks noChangeArrowheads="1"/>
          </p:cNvSpPr>
          <p:nvPr/>
        </p:nvSpPr>
        <p:spPr bwMode="auto">
          <a:xfrm>
            <a:off x="4495800" y="3657600"/>
            <a:ext cx="4419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98463" indent="-223838">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pPr>
            <a:r>
              <a:rPr lang="en-US" altLang="en-US" sz="2400">
                <a:latin typeface="Times" panose="02020603050405020304" pitchFamily="18" charset="0"/>
              </a:rPr>
              <a:t>Integer</a:t>
            </a:r>
          </a:p>
          <a:p>
            <a:pPr>
              <a:spcBef>
                <a:spcPct val="0"/>
              </a:spcBef>
            </a:pPr>
            <a:r>
              <a:rPr lang="en-US" altLang="en-US" sz="2400">
                <a:latin typeface="Times" panose="02020603050405020304" pitchFamily="18" charset="0"/>
              </a:rPr>
              <a:t>Float</a:t>
            </a:r>
          </a:p>
          <a:p>
            <a:pPr>
              <a:spcBef>
                <a:spcPct val="0"/>
              </a:spcBef>
            </a:pPr>
            <a:r>
              <a:rPr lang="en-US" altLang="en-US" sz="2400">
                <a:latin typeface="Times" panose="02020603050405020304" pitchFamily="18" charset="0"/>
              </a:rPr>
              <a:t>Long</a:t>
            </a:r>
          </a:p>
          <a:p>
            <a:pPr>
              <a:spcBef>
                <a:spcPct val="0"/>
              </a:spcBef>
            </a:pPr>
            <a:r>
              <a:rPr lang="en-US" altLang="en-US" sz="2400">
                <a:latin typeface="Times" panose="02020603050405020304" pitchFamily="18" charset="0"/>
              </a:rPr>
              <a:t>Double</a:t>
            </a:r>
          </a:p>
          <a:p>
            <a:pPr>
              <a:spcBef>
                <a:spcPct val="0"/>
              </a:spcBef>
            </a:pPr>
            <a:r>
              <a:rPr lang="en-US" altLang="en-US" sz="2400">
                <a:latin typeface="Times" panose="02020603050405020304" pitchFamily="18" charset="0"/>
              </a:rPr>
              <a:t>Name_and_Type_info</a:t>
            </a:r>
          </a:p>
          <a:p>
            <a:pPr>
              <a:spcBef>
                <a:spcPct val="0"/>
              </a:spcBef>
            </a:pPr>
            <a:r>
              <a:rPr lang="en-US" altLang="en-US" sz="2400">
                <a:latin typeface="Times" panose="02020603050405020304" pitchFamily="18" charset="0"/>
              </a:rPr>
              <a:t>Utf8_info    </a:t>
            </a:r>
            <a:r>
              <a:rPr lang="en-US" altLang="en-US" sz="1600">
                <a:latin typeface="Times" panose="02020603050405020304" pitchFamily="18" charset="0"/>
              </a:rPr>
              <a:t>(Unicode characters)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Slide Number Placeholder 2">
            <a:extLst>
              <a:ext uri="{FF2B5EF4-FFF2-40B4-BE49-F238E27FC236}">
                <a16:creationId xmlns:a16="http://schemas.microsoft.com/office/drawing/2014/main" id="{9E6E9B78-D29F-48C2-AA5D-013A37283B17}"/>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7B16C407-113A-4527-9A04-C38A45548CF2}" type="slidenum">
              <a:rPr lang="en-US" altLang="en-US" sz="1400">
                <a:latin typeface="Times" panose="02020603050405020304" pitchFamily="18" charset="0"/>
              </a:rPr>
              <a:pPr>
                <a:spcBef>
                  <a:spcPct val="0"/>
                </a:spcBef>
                <a:buFontTx/>
                <a:buNone/>
              </a:pPr>
              <a:t>26</a:t>
            </a:fld>
            <a:endParaRPr lang="en-US" altLang="en-US" sz="1400">
              <a:latin typeface="Times" panose="02020603050405020304" pitchFamily="18" charset="0"/>
            </a:endParaRPr>
          </a:p>
        </p:txBody>
      </p:sp>
      <p:sp>
        <p:nvSpPr>
          <p:cNvPr id="29699" name="Rectangle 2">
            <a:extLst>
              <a:ext uri="{FF2B5EF4-FFF2-40B4-BE49-F238E27FC236}">
                <a16:creationId xmlns:a16="http://schemas.microsoft.com/office/drawing/2014/main" id="{C96C5420-2495-49BA-A0B6-9F34DAA01921}"/>
              </a:ext>
            </a:extLst>
          </p:cNvPr>
          <p:cNvSpPr>
            <a:spLocks noGrp="1" noChangeArrowheads="1"/>
          </p:cNvSpPr>
          <p:nvPr>
            <p:ph type="title"/>
          </p:nvPr>
        </p:nvSpPr>
        <p:spPr>
          <a:xfrm>
            <a:off x="1022350" y="-152400"/>
            <a:ext cx="7772400" cy="992188"/>
          </a:xfrm>
        </p:spPr>
        <p:txBody>
          <a:bodyPr/>
          <a:lstStyle/>
          <a:p>
            <a:pPr algn="ctr">
              <a:defRPr/>
            </a:pPr>
            <a:r>
              <a:rPr lang="en-US" altLang="en-US" b="1" dirty="0">
                <a:solidFill>
                  <a:schemeClr val="tx1"/>
                </a:solidFill>
                <a:effectLst>
                  <a:outerShdw blurRad="38100" dist="38100" dir="2700000" algn="tl">
                    <a:srgbClr val="000000">
                      <a:alpha val="43137"/>
                    </a:srgbClr>
                  </a:outerShdw>
                </a:effectLst>
              </a:rPr>
              <a:t>Instructions and the “Constant Pool”</a:t>
            </a:r>
          </a:p>
        </p:txBody>
      </p:sp>
      <p:sp>
        <p:nvSpPr>
          <p:cNvPr id="30724" name="Text Box 4">
            <a:extLst>
              <a:ext uri="{FF2B5EF4-FFF2-40B4-BE49-F238E27FC236}">
                <a16:creationId xmlns:a16="http://schemas.microsoft.com/office/drawing/2014/main" id="{F40D5A77-D51D-4B2A-832A-5F84C386CC3C}"/>
              </a:ext>
            </a:extLst>
          </p:cNvPr>
          <p:cNvSpPr txBox="1">
            <a:spLocks noChangeArrowheads="1"/>
          </p:cNvSpPr>
          <p:nvPr/>
        </p:nvSpPr>
        <p:spPr bwMode="auto">
          <a:xfrm>
            <a:off x="1524000" y="1371600"/>
            <a:ext cx="17526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pPr>
            <a:r>
              <a:rPr lang="en-US" altLang="en-US" sz="2400">
                <a:latin typeface="Times" panose="02020603050405020304" pitchFamily="18" charset="0"/>
              </a:rPr>
              <a:t>180</a:t>
            </a:r>
          </a:p>
        </p:txBody>
      </p:sp>
      <p:sp>
        <p:nvSpPr>
          <p:cNvPr id="30725" name="Text Box 5">
            <a:extLst>
              <a:ext uri="{FF2B5EF4-FFF2-40B4-BE49-F238E27FC236}">
                <a16:creationId xmlns:a16="http://schemas.microsoft.com/office/drawing/2014/main" id="{097EA4A4-F7C5-49B5-A4B8-5B63203BB5B0}"/>
              </a:ext>
            </a:extLst>
          </p:cNvPr>
          <p:cNvSpPr txBox="1">
            <a:spLocks noChangeArrowheads="1"/>
          </p:cNvSpPr>
          <p:nvPr/>
        </p:nvSpPr>
        <p:spPr bwMode="auto">
          <a:xfrm>
            <a:off x="3276600" y="1371600"/>
            <a:ext cx="17526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pPr>
            <a:r>
              <a:rPr lang="en-US" altLang="en-US" sz="2400">
                <a:latin typeface="Times" panose="02020603050405020304" pitchFamily="18" charset="0"/>
              </a:rPr>
              <a:t>indexbyte1</a:t>
            </a:r>
          </a:p>
        </p:txBody>
      </p:sp>
      <p:sp>
        <p:nvSpPr>
          <p:cNvPr id="30726" name="Text Box 6">
            <a:extLst>
              <a:ext uri="{FF2B5EF4-FFF2-40B4-BE49-F238E27FC236}">
                <a16:creationId xmlns:a16="http://schemas.microsoft.com/office/drawing/2014/main" id="{B84BEF9D-0961-4C0C-9E05-AE7FD3E96B08}"/>
              </a:ext>
            </a:extLst>
          </p:cNvPr>
          <p:cNvSpPr txBox="1">
            <a:spLocks noChangeArrowheads="1"/>
          </p:cNvSpPr>
          <p:nvPr/>
        </p:nvSpPr>
        <p:spPr bwMode="auto">
          <a:xfrm>
            <a:off x="5029200" y="1371600"/>
            <a:ext cx="17526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pPr>
            <a:r>
              <a:rPr lang="en-US" altLang="en-US" sz="2400">
                <a:latin typeface="Times" panose="02020603050405020304" pitchFamily="18" charset="0"/>
              </a:rPr>
              <a:t>indexbyte2</a:t>
            </a:r>
          </a:p>
        </p:txBody>
      </p:sp>
      <p:sp>
        <p:nvSpPr>
          <p:cNvPr id="30727" name="Text Box 7">
            <a:extLst>
              <a:ext uri="{FF2B5EF4-FFF2-40B4-BE49-F238E27FC236}">
                <a16:creationId xmlns:a16="http://schemas.microsoft.com/office/drawing/2014/main" id="{1EF5D2F2-4F7B-4051-919F-7BA7B4070DB0}"/>
              </a:ext>
            </a:extLst>
          </p:cNvPr>
          <p:cNvSpPr txBox="1">
            <a:spLocks noChangeArrowheads="1"/>
          </p:cNvSpPr>
          <p:nvPr/>
        </p:nvSpPr>
        <p:spPr bwMode="auto">
          <a:xfrm>
            <a:off x="152400" y="1381125"/>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b="1">
                <a:solidFill>
                  <a:srgbClr val="00B050"/>
                </a:solidFill>
                <a:latin typeface="Times" panose="02020603050405020304" pitchFamily="18" charset="0"/>
              </a:rPr>
              <a:t>Format:</a:t>
            </a:r>
          </a:p>
        </p:txBody>
      </p:sp>
      <p:sp>
        <p:nvSpPr>
          <p:cNvPr id="30728" name="Text Box 8">
            <a:extLst>
              <a:ext uri="{FF2B5EF4-FFF2-40B4-BE49-F238E27FC236}">
                <a16:creationId xmlns:a16="http://schemas.microsoft.com/office/drawing/2014/main" id="{5C64CBAA-1194-4A65-9259-5703DBBF731B}"/>
              </a:ext>
            </a:extLst>
          </p:cNvPr>
          <p:cNvSpPr txBox="1">
            <a:spLocks noChangeArrowheads="1"/>
          </p:cNvSpPr>
          <p:nvPr/>
        </p:nvSpPr>
        <p:spPr bwMode="auto">
          <a:xfrm>
            <a:off x="4037013" y="2133600"/>
            <a:ext cx="1906587" cy="8318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pPr>
            <a:r>
              <a:rPr lang="en-US" altLang="en-US" sz="2400">
                <a:latin typeface="Times" panose="02020603050405020304" pitchFamily="18" charset="0"/>
              </a:rPr>
              <a:t>Fieldref</a:t>
            </a:r>
          </a:p>
          <a:p>
            <a:pPr algn="ctr">
              <a:spcBef>
                <a:spcPct val="0"/>
              </a:spcBef>
              <a:buFontTx/>
              <a:buNone/>
            </a:pPr>
            <a:endParaRPr lang="en-US" altLang="en-US" sz="2400">
              <a:latin typeface="Times" panose="02020603050405020304" pitchFamily="18" charset="0"/>
            </a:endParaRPr>
          </a:p>
        </p:txBody>
      </p:sp>
      <p:sp>
        <p:nvSpPr>
          <p:cNvPr id="30729" name="Line 9">
            <a:extLst>
              <a:ext uri="{FF2B5EF4-FFF2-40B4-BE49-F238E27FC236}">
                <a16:creationId xmlns:a16="http://schemas.microsoft.com/office/drawing/2014/main" id="{FC6E9495-683F-4A3F-9522-9E4F1E1769D0}"/>
              </a:ext>
            </a:extLst>
          </p:cNvPr>
          <p:cNvSpPr>
            <a:spLocks noChangeShapeType="1"/>
          </p:cNvSpPr>
          <p:nvPr/>
        </p:nvSpPr>
        <p:spPr bwMode="auto">
          <a:xfrm flipH="1">
            <a:off x="1981200" y="2743200"/>
            <a:ext cx="2514600" cy="533400"/>
          </a:xfrm>
          <a:prstGeom prst="line">
            <a:avLst/>
          </a:prstGeom>
          <a:noFill/>
          <a:ln w="28575">
            <a:solidFill>
              <a:srgbClr val="FF33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30" name="Text Box 10">
            <a:extLst>
              <a:ext uri="{FF2B5EF4-FFF2-40B4-BE49-F238E27FC236}">
                <a16:creationId xmlns:a16="http://schemas.microsoft.com/office/drawing/2014/main" id="{87A07ABD-9916-4A2D-996C-F56ACAE253BD}"/>
              </a:ext>
            </a:extLst>
          </p:cNvPr>
          <p:cNvSpPr txBox="1">
            <a:spLocks noChangeArrowheads="1"/>
          </p:cNvSpPr>
          <p:nvPr/>
        </p:nvSpPr>
        <p:spPr bwMode="auto">
          <a:xfrm>
            <a:off x="1066800" y="3276600"/>
            <a:ext cx="1524000" cy="8318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pPr>
            <a:r>
              <a:rPr lang="en-US" altLang="en-US" sz="2400">
                <a:latin typeface="Times" panose="02020603050405020304" pitchFamily="18" charset="0"/>
              </a:rPr>
              <a:t>Class</a:t>
            </a:r>
          </a:p>
          <a:p>
            <a:pPr>
              <a:spcBef>
                <a:spcPct val="0"/>
              </a:spcBef>
              <a:buFontTx/>
              <a:buNone/>
            </a:pPr>
            <a:r>
              <a:rPr lang="en-US" altLang="en-US" sz="2400">
                <a:latin typeface="Times" panose="02020603050405020304" pitchFamily="18" charset="0"/>
              </a:rPr>
              <a:t> </a:t>
            </a:r>
          </a:p>
        </p:txBody>
      </p:sp>
      <p:sp>
        <p:nvSpPr>
          <p:cNvPr id="30731" name="Text Box 12">
            <a:extLst>
              <a:ext uri="{FF2B5EF4-FFF2-40B4-BE49-F238E27FC236}">
                <a16:creationId xmlns:a16="http://schemas.microsoft.com/office/drawing/2014/main" id="{33144032-6698-4B49-8A6A-570AFED6B93F}"/>
              </a:ext>
            </a:extLst>
          </p:cNvPr>
          <p:cNvSpPr txBox="1">
            <a:spLocks noChangeArrowheads="1"/>
          </p:cNvSpPr>
          <p:nvPr/>
        </p:nvSpPr>
        <p:spPr bwMode="auto">
          <a:xfrm>
            <a:off x="152400" y="4343400"/>
            <a:ext cx="2514600" cy="11969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pPr>
            <a:r>
              <a:rPr lang="en-US" altLang="en-US" sz="2400">
                <a:latin typeface="Times" panose="02020603050405020304" pitchFamily="18" charset="0"/>
              </a:rPr>
              <a:t>Utf8Info</a:t>
            </a:r>
          </a:p>
          <a:p>
            <a:pPr>
              <a:spcBef>
                <a:spcPct val="0"/>
              </a:spcBef>
              <a:buFontTx/>
              <a:buNone/>
            </a:pPr>
            <a:r>
              <a:rPr lang="en-US" altLang="en-US" sz="2400" i="1">
                <a:latin typeface="Times" panose="02020603050405020304" pitchFamily="18" charset="0"/>
              </a:rPr>
              <a:t>fully qualified class name</a:t>
            </a:r>
            <a:endParaRPr lang="en-US" altLang="en-US" sz="2400">
              <a:latin typeface="Times" panose="02020603050405020304" pitchFamily="18" charset="0"/>
            </a:endParaRPr>
          </a:p>
        </p:txBody>
      </p:sp>
      <p:sp>
        <p:nvSpPr>
          <p:cNvPr id="30732" name="Text Box 13">
            <a:extLst>
              <a:ext uri="{FF2B5EF4-FFF2-40B4-BE49-F238E27FC236}">
                <a16:creationId xmlns:a16="http://schemas.microsoft.com/office/drawing/2014/main" id="{B5D610BF-C82A-4528-90AC-5ADCB7A18C4C}"/>
              </a:ext>
            </a:extLst>
          </p:cNvPr>
          <p:cNvSpPr txBox="1">
            <a:spLocks noChangeArrowheads="1"/>
          </p:cNvSpPr>
          <p:nvPr/>
        </p:nvSpPr>
        <p:spPr bwMode="auto">
          <a:xfrm>
            <a:off x="3962400" y="3276600"/>
            <a:ext cx="2290763" cy="8318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Name_and_Type</a:t>
            </a:r>
          </a:p>
          <a:p>
            <a:pPr>
              <a:spcBef>
                <a:spcPct val="0"/>
              </a:spcBef>
              <a:buFontTx/>
              <a:buNone/>
            </a:pPr>
            <a:endParaRPr lang="en-US" altLang="en-US" sz="2400">
              <a:latin typeface="Times" panose="02020603050405020304" pitchFamily="18" charset="0"/>
            </a:endParaRPr>
          </a:p>
        </p:txBody>
      </p:sp>
      <p:sp>
        <p:nvSpPr>
          <p:cNvPr id="30733" name="Line 14">
            <a:extLst>
              <a:ext uri="{FF2B5EF4-FFF2-40B4-BE49-F238E27FC236}">
                <a16:creationId xmlns:a16="http://schemas.microsoft.com/office/drawing/2014/main" id="{48453546-A78F-45B6-9F82-ECC3005C7417}"/>
              </a:ext>
            </a:extLst>
          </p:cNvPr>
          <p:cNvSpPr>
            <a:spLocks noChangeShapeType="1"/>
          </p:cNvSpPr>
          <p:nvPr/>
        </p:nvSpPr>
        <p:spPr bwMode="auto">
          <a:xfrm flipH="1">
            <a:off x="1676400" y="3886200"/>
            <a:ext cx="76200" cy="457200"/>
          </a:xfrm>
          <a:prstGeom prst="line">
            <a:avLst/>
          </a:prstGeom>
          <a:noFill/>
          <a:ln w="28575">
            <a:solidFill>
              <a:srgbClr val="FF33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34" name="Rectangle 15">
            <a:extLst>
              <a:ext uri="{FF2B5EF4-FFF2-40B4-BE49-F238E27FC236}">
                <a16:creationId xmlns:a16="http://schemas.microsoft.com/office/drawing/2014/main" id="{F2EA6812-D432-48D7-AF26-D86FC2A3C8F9}"/>
              </a:ext>
            </a:extLst>
          </p:cNvPr>
          <p:cNvSpPr>
            <a:spLocks noChangeArrowheads="1"/>
          </p:cNvSpPr>
          <p:nvPr/>
        </p:nvSpPr>
        <p:spPr bwMode="auto">
          <a:xfrm>
            <a:off x="3276600" y="1381125"/>
            <a:ext cx="3505200" cy="4572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panose="02020603050405020304" pitchFamily="18" charset="0"/>
            </a:endParaRPr>
          </a:p>
        </p:txBody>
      </p:sp>
      <p:sp>
        <p:nvSpPr>
          <p:cNvPr id="30735" name="Line 16">
            <a:extLst>
              <a:ext uri="{FF2B5EF4-FFF2-40B4-BE49-F238E27FC236}">
                <a16:creationId xmlns:a16="http://schemas.microsoft.com/office/drawing/2014/main" id="{EF228D96-2EAA-40FC-BAD1-06A536E971C6}"/>
              </a:ext>
            </a:extLst>
          </p:cNvPr>
          <p:cNvSpPr>
            <a:spLocks noChangeShapeType="1"/>
          </p:cNvSpPr>
          <p:nvPr/>
        </p:nvSpPr>
        <p:spPr bwMode="auto">
          <a:xfrm flipH="1">
            <a:off x="5029200" y="1600200"/>
            <a:ext cx="0" cy="533400"/>
          </a:xfrm>
          <a:prstGeom prst="line">
            <a:avLst/>
          </a:prstGeom>
          <a:noFill/>
          <a:ln w="28575">
            <a:solidFill>
              <a:srgbClr val="FF33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36" name="Text Box 17">
            <a:extLst>
              <a:ext uri="{FF2B5EF4-FFF2-40B4-BE49-F238E27FC236}">
                <a16:creationId xmlns:a16="http://schemas.microsoft.com/office/drawing/2014/main" id="{C762539F-BE54-4E40-AE97-2BCA514E5761}"/>
              </a:ext>
            </a:extLst>
          </p:cNvPr>
          <p:cNvSpPr txBox="1">
            <a:spLocks noChangeArrowheads="1"/>
          </p:cNvSpPr>
          <p:nvPr/>
        </p:nvSpPr>
        <p:spPr bwMode="auto">
          <a:xfrm>
            <a:off x="2971800" y="4343400"/>
            <a:ext cx="1905000" cy="8318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pPr>
            <a:r>
              <a:rPr lang="en-US" altLang="en-US" sz="2400">
                <a:latin typeface="Times" panose="02020603050405020304" pitchFamily="18" charset="0"/>
              </a:rPr>
              <a:t>Utf8Info</a:t>
            </a:r>
          </a:p>
          <a:p>
            <a:pPr algn="ctr">
              <a:spcBef>
                <a:spcPct val="0"/>
              </a:spcBef>
              <a:buFontTx/>
              <a:buNone/>
            </a:pPr>
            <a:r>
              <a:rPr lang="en-US" altLang="en-US" sz="2400" i="1">
                <a:latin typeface="Times" panose="02020603050405020304" pitchFamily="18" charset="0"/>
              </a:rPr>
              <a:t>name of field</a:t>
            </a:r>
            <a:endParaRPr lang="en-US" altLang="en-US" sz="2400">
              <a:latin typeface="Times" panose="02020603050405020304" pitchFamily="18" charset="0"/>
            </a:endParaRPr>
          </a:p>
        </p:txBody>
      </p:sp>
      <p:sp>
        <p:nvSpPr>
          <p:cNvPr id="30737" name="Line 18">
            <a:extLst>
              <a:ext uri="{FF2B5EF4-FFF2-40B4-BE49-F238E27FC236}">
                <a16:creationId xmlns:a16="http://schemas.microsoft.com/office/drawing/2014/main" id="{39808E42-87B2-4CB1-A2BA-0577C165FA38}"/>
              </a:ext>
            </a:extLst>
          </p:cNvPr>
          <p:cNvSpPr>
            <a:spLocks noChangeShapeType="1"/>
          </p:cNvSpPr>
          <p:nvPr/>
        </p:nvSpPr>
        <p:spPr bwMode="auto">
          <a:xfrm>
            <a:off x="5486400" y="2743200"/>
            <a:ext cx="228600" cy="533400"/>
          </a:xfrm>
          <a:prstGeom prst="line">
            <a:avLst/>
          </a:prstGeom>
          <a:noFill/>
          <a:ln w="28575">
            <a:solidFill>
              <a:srgbClr val="FF33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38" name="Line 19">
            <a:extLst>
              <a:ext uri="{FF2B5EF4-FFF2-40B4-BE49-F238E27FC236}">
                <a16:creationId xmlns:a16="http://schemas.microsoft.com/office/drawing/2014/main" id="{DCE8445C-A996-4FCF-819A-9052297E15C4}"/>
              </a:ext>
            </a:extLst>
          </p:cNvPr>
          <p:cNvSpPr>
            <a:spLocks noChangeShapeType="1"/>
          </p:cNvSpPr>
          <p:nvPr/>
        </p:nvSpPr>
        <p:spPr bwMode="auto">
          <a:xfrm flipH="1">
            <a:off x="4038600" y="3886200"/>
            <a:ext cx="457200" cy="457200"/>
          </a:xfrm>
          <a:prstGeom prst="line">
            <a:avLst/>
          </a:prstGeom>
          <a:noFill/>
          <a:ln w="28575">
            <a:solidFill>
              <a:srgbClr val="FF33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39" name="Text Box 20">
            <a:extLst>
              <a:ext uri="{FF2B5EF4-FFF2-40B4-BE49-F238E27FC236}">
                <a16:creationId xmlns:a16="http://schemas.microsoft.com/office/drawing/2014/main" id="{CB9C323A-D01D-4579-9EEF-E080FBAFB7F7}"/>
              </a:ext>
            </a:extLst>
          </p:cNvPr>
          <p:cNvSpPr txBox="1">
            <a:spLocks noChangeArrowheads="1"/>
          </p:cNvSpPr>
          <p:nvPr/>
        </p:nvSpPr>
        <p:spPr bwMode="auto">
          <a:xfrm>
            <a:off x="5334000" y="4343400"/>
            <a:ext cx="3581400" cy="8318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pPr>
            <a:r>
              <a:rPr lang="en-US" altLang="en-US" sz="2400">
                <a:latin typeface="Times" panose="02020603050405020304" pitchFamily="18" charset="0"/>
              </a:rPr>
              <a:t>Utf8Info</a:t>
            </a:r>
          </a:p>
          <a:p>
            <a:pPr algn="ctr">
              <a:spcBef>
                <a:spcPct val="0"/>
              </a:spcBef>
              <a:buFontTx/>
              <a:buNone/>
            </a:pPr>
            <a:r>
              <a:rPr lang="en-US" altLang="en-US" sz="2400" i="1">
                <a:latin typeface="Times" panose="02020603050405020304" pitchFamily="18" charset="0"/>
              </a:rPr>
              <a:t>field descriptor</a:t>
            </a:r>
            <a:endParaRPr lang="en-US" altLang="en-US" sz="2400">
              <a:latin typeface="Times" panose="02020603050405020304" pitchFamily="18" charset="0"/>
            </a:endParaRPr>
          </a:p>
        </p:txBody>
      </p:sp>
      <p:sp>
        <p:nvSpPr>
          <p:cNvPr id="30740" name="Text Box 21">
            <a:extLst>
              <a:ext uri="{FF2B5EF4-FFF2-40B4-BE49-F238E27FC236}">
                <a16:creationId xmlns:a16="http://schemas.microsoft.com/office/drawing/2014/main" id="{C2C6FD31-51D5-437F-87E7-BBD56F0FE687}"/>
              </a:ext>
            </a:extLst>
          </p:cNvPr>
          <p:cNvSpPr txBox="1">
            <a:spLocks noChangeArrowheads="1"/>
          </p:cNvSpPr>
          <p:nvPr/>
        </p:nvSpPr>
        <p:spPr bwMode="auto">
          <a:xfrm>
            <a:off x="212725" y="838200"/>
            <a:ext cx="835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That previous picture is rather complicated, let’s simplify it a little:</a:t>
            </a:r>
          </a:p>
        </p:txBody>
      </p:sp>
      <p:sp>
        <p:nvSpPr>
          <p:cNvPr id="30741" name="Line 22">
            <a:extLst>
              <a:ext uri="{FF2B5EF4-FFF2-40B4-BE49-F238E27FC236}">
                <a16:creationId xmlns:a16="http://schemas.microsoft.com/office/drawing/2014/main" id="{BF3F7586-3301-4E94-A161-B23746256D14}"/>
              </a:ext>
            </a:extLst>
          </p:cNvPr>
          <p:cNvSpPr>
            <a:spLocks noChangeShapeType="1"/>
          </p:cNvSpPr>
          <p:nvPr/>
        </p:nvSpPr>
        <p:spPr bwMode="auto">
          <a:xfrm>
            <a:off x="4038600" y="25146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42" name="Line 23">
            <a:extLst>
              <a:ext uri="{FF2B5EF4-FFF2-40B4-BE49-F238E27FC236}">
                <a16:creationId xmlns:a16="http://schemas.microsoft.com/office/drawing/2014/main" id="{A9CA5069-9ED3-4598-AC27-AF04FB062B8A}"/>
              </a:ext>
            </a:extLst>
          </p:cNvPr>
          <p:cNvSpPr>
            <a:spLocks noChangeShapeType="1"/>
          </p:cNvSpPr>
          <p:nvPr/>
        </p:nvSpPr>
        <p:spPr bwMode="auto">
          <a:xfrm>
            <a:off x="5029200" y="2514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43" name="Line 24">
            <a:extLst>
              <a:ext uri="{FF2B5EF4-FFF2-40B4-BE49-F238E27FC236}">
                <a16:creationId xmlns:a16="http://schemas.microsoft.com/office/drawing/2014/main" id="{259D2627-B511-439E-9698-9ADA07B9FA88}"/>
              </a:ext>
            </a:extLst>
          </p:cNvPr>
          <p:cNvSpPr>
            <a:spLocks noChangeShapeType="1"/>
          </p:cNvSpPr>
          <p:nvPr/>
        </p:nvSpPr>
        <p:spPr bwMode="auto">
          <a:xfrm>
            <a:off x="1066800" y="36576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44" name="Line 25">
            <a:extLst>
              <a:ext uri="{FF2B5EF4-FFF2-40B4-BE49-F238E27FC236}">
                <a16:creationId xmlns:a16="http://schemas.microsoft.com/office/drawing/2014/main" id="{4C76DB25-E05B-4C14-AA0E-7B96804FEC3B}"/>
              </a:ext>
            </a:extLst>
          </p:cNvPr>
          <p:cNvSpPr>
            <a:spLocks noChangeShapeType="1"/>
          </p:cNvSpPr>
          <p:nvPr/>
        </p:nvSpPr>
        <p:spPr bwMode="auto">
          <a:xfrm>
            <a:off x="152400" y="47244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45" name="Line 26">
            <a:extLst>
              <a:ext uri="{FF2B5EF4-FFF2-40B4-BE49-F238E27FC236}">
                <a16:creationId xmlns:a16="http://schemas.microsoft.com/office/drawing/2014/main" id="{35EF4F44-BDD9-4279-9AA7-DD456B03BB91}"/>
              </a:ext>
            </a:extLst>
          </p:cNvPr>
          <p:cNvSpPr>
            <a:spLocks noChangeShapeType="1"/>
          </p:cNvSpPr>
          <p:nvPr/>
        </p:nvSpPr>
        <p:spPr bwMode="auto">
          <a:xfrm>
            <a:off x="3962400" y="36576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46" name="Line 27">
            <a:extLst>
              <a:ext uri="{FF2B5EF4-FFF2-40B4-BE49-F238E27FC236}">
                <a16:creationId xmlns:a16="http://schemas.microsoft.com/office/drawing/2014/main" id="{3042586F-7634-4197-96B3-33E5AD7A9CA1}"/>
              </a:ext>
            </a:extLst>
          </p:cNvPr>
          <p:cNvSpPr>
            <a:spLocks noChangeShapeType="1"/>
          </p:cNvSpPr>
          <p:nvPr/>
        </p:nvSpPr>
        <p:spPr bwMode="auto">
          <a:xfrm>
            <a:off x="5105400" y="3657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47" name="Line 28">
            <a:extLst>
              <a:ext uri="{FF2B5EF4-FFF2-40B4-BE49-F238E27FC236}">
                <a16:creationId xmlns:a16="http://schemas.microsoft.com/office/drawing/2014/main" id="{12F6FED7-9C71-4CE6-AA16-414E60A47091}"/>
              </a:ext>
            </a:extLst>
          </p:cNvPr>
          <p:cNvSpPr>
            <a:spLocks noChangeShapeType="1"/>
          </p:cNvSpPr>
          <p:nvPr/>
        </p:nvSpPr>
        <p:spPr bwMode="auto">
          <a:xfrm>
            <a:off x="2971800" y="4724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48" name="Line 29">
            <a:extLst>
              <a:ext uri="{FF2B5EF4-FFF2-40B4-BE49-F238E27FC236}">
                <a16:creationId xmlns:a16="http://schemas.microsoft.com/office/drawing/2014/main" id="{A3322ECB-0C6A-4179-B14D-61D67659A999}"/>
              </a:ext>
            </a:extLst>
          </p:cNvPr>
          <p:cNvSpPr>
            <a:spLocks noChangeShapeType="1"/>
          </p:cNvSpPr>
          <p:nvPr/>
        </p:nvSpPr>
        <p:spPr bwMode="auto">
          <a:xfrm>
            <a:off x="5334000" y="4724400"/>
            <a:ext cx="3581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49" name="Line 11">
            <a:extLst>
              <a:ext uri="{FF2B5EF4-FFF2-40B4-BE49-F238E27FC236}">
                <a16:creationId xmlns:a16="http://schemas.microsoft.com/office/drawing/2014/main" id="{E0023046-0B69-4C93-92D9-3359A693ACA5}"/>
              </a:ext>
            </a:extLst>
          </p:cNvPr>
          <p:cNvSpPr>
            <a:spLocks noChangeShapeType="1"/>
          </p:cNvSpPr>
          <p:nvPr/>
        </p:nvSpPr>
        <p:spPr bwMode="auto">
          <a:xfrm>
            <a:off x="5791200" y="3886200"/>
            <a:ext cx="533400" cy="457200"/>
          </a:xfrm>
          <a:prstGeom prst="line">
            <a:avLst/>
          </a:prstGeom>
          <a:noFill/>
          <a:ln w="28575">
            <a:solidFill>
              <a:srgbClr val="FF33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Slide Number Placeholder 2">
            <a:extLst>
              <a:ext uri="{FF2B5EF4-FFF2-40B4-BE49-F238E27FC236}">
                <a16:creationId xmlns:a16="http://schemas.microsoft.com/office/drawing/2014/main" id="{26FAAC26-D2C5-46F2-B672-F36ECACC3382}"/>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27EF99B3-F722-4AAD-BDAC-373FE00086B5}" type="slidenum">
              <a:rPr lang="en-US" altLang="en-US" sz="1400">
                <a:latin typeface="Times" panose="02020603050405020304" pitchFamily="18" charset="0"/>
              </a:rPr>
              <a:pPr>
                <a:spcBef>
                  <a:spcPct val="0"/>
                </a:spcBef>
                <a:buFontTx/>
                <a:buNone/>
              </a:pPr>
              <a:t>27</a:t>
            </a:fld>
            <a:endParaRPr lang="en-US" altLang="en-US" sz="1400">
              <a:latin typeface="Times" panose="02020603050405020304" pitchFamily="18" charset="0"/>
            </a:endParaRPr>
          </a:p>
        </p:txBody>
      </p:sp>
      <p:graphicFrame>
        <p:nvGraphicFramePr>
          <p:cNvPr id="4" name="Table 3">
            <a:extLst>
              <a:ext uri="{FF2B5EF4-FFF2-40B4-BE49-F238E27FC236}">
                <a16:creationId xmlns:a16="http://schemas.microsoft.com/office/drawing/2014/main" id="{4F3EC0B4-D485-47B4-A8DC-32FCAC371E58}"/>
              </a:ext>
            </a:extLst>
          </p:cNvPr>
          <p:cNvGraphicFramePr>
            <a:graphicFrameLocks noGrp="1"/>
          </p:cNvGraphicFramePr>
          <p:nvPr/>
        </p:nvGraphicFramePr>
        <p:xfrm>
          <a:off x="5181600" y="1295400"/>
          <a:ext cx="3886200" cy="4560885"/>
        </p:xfrm>
        <a:graphic>
          <a:graphicData uri="http://schemas.openxmlformats.org/drawingml/2006/table">
            <a:tbl>
              <a:tblPr/>
              <a:tblGrid>
                <a:gridCol w="2833687">
                  <a:extLst>
                    <a:ext uri="{9D8B030D-6E8A-4147-A177-3AD203B41FA5}">
                      <a16:colId xmlns:a16="http://schemas.microsoft.com/office/drawing/2014/main" val="20000"/>
                    </a:ext>
                  </a:extLst>
                </a:gridCol>
                <a:gridCol w="1052513">
                  <a:extLst>
                    <a:ext uri="{9D8B030D-6E8A-4147-A177-3AD203B41FA5}">
                      <a16:colId xmlns:a16="http://schemas.microsoft.com/office/drawing/2014/main" val="20001"/>
                    </a:ext>
                  </a:extLst>
                </a:gridCol>
              </a:tblGrid>
              <a:tr h="304059">
                <a:tc>
                  <a:txBody>
                    <a:bodyPr/>
                    <a:lstStyle/>
                    <a:p>
                      <a:r>
                        <a:rPr lang="en-US" sz="1200" b="1" dirty="0"/>
                        <a:t>Constant Type</a:t>
                      </a:r>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tc>
                  <a:txBody>
                    <a:bodyPr/>
                    <a:lstStyle/>
                    <a:p>
                      <a:r>
                        <a:rPr lang="en-US" sz="1200" b="1" dirty="0"/>
                        <a:t>Value</a:t>
                      </a:r>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extLst>
                  <a:ext uri="{0D108BD9-81ED-4DB2-BD59-A6C34878D82A}">
                    <a16:rowId xmlns:a16="http://schemas.microsoft.com/office/drawing/2014/main" val="10000"/>
                  </a:ext>
                </a:extLst>
              </a:tr>
              <a:tr h="304059">
                <a:tc>
                  <a:txBody>
                    <a:bodyPr/>
                    <a:lstStyle/>
                    <a:p>
                      <a:r>
                        <a:rPr lang="en-US" sz="1200" dirty="0" err="1"/>
                        <a:t>CONSTANT_Class</a:t>
                      </a:r>
                      <a:endParaRPr lang="en-US" sz="1200" dirty="0"/>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tc>
                  <a:txBody>
                    <a:bodyPr/>
                    <a:lstStyle/>
                    <a:p>
                      <a:r>
                        <a:rPr lang="en-US" sz="1200"/>
                        <a:t>7</a:t>
                      </a:r>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extLst>
                  <a:ext uri="{0D108BD9-81ED-4DB2-BD59-A6C34878D82A}">
                    <a16:rowId xmlns:a16="http://schemas.microsoft.com/office/drawing/2014/main" val="10001"/>
                  </a:ext>
                </a:extLst>
              </a:tr>
              <a:tr h="304059">
                <a:tc>
                  <a:txBody>
                    <a:bodyPr/>
                    <a:lstStyle/>
                    <a:p>
                      <a:r>
                        <a:rPr lang="en-US" sz="1200" dirty="0" err="1"/>
                        <a:t>CONSTANT_Fieldref</a:t>
                      </a:r>
                      <a:endParaRPr lang="en-US" sz="1200" dirty="0"/>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tc>
                  <a:txBody>
                    <a:bodyPr/>
                    <a:lstStyle/>
                    <a:p>
                      <a:r>
                        <a:rPr lang="en-US" sz="1200"/>
                        <a:t>9</a:t>
                      </a:r>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extLst>
                  <a:ext uri="{0D108BD9-81ED-4DB2-BD59-A6C34878D82A}">
                    <a16:rowId xmlns:a16="http://schemas.microsoft.com/office/drawing/2014/main" val="10002"/>
                  </a:ext>
                </a:extLst>
              </a:tr>
              <a:tr h="304059">
                <a:tc>
                  <a:txBody>
                    <a:bodyPr/>
                    <a:lstStyle/>
                    <a:p>
                      <a:r>
                        <a:rPr lang="en-US" sz="1200" dirty="0" err="1"/>
                        <a:t>CONSTANT_Methodref</a:t>
                      </a:r>
                      <a:endParaRPr lang="en-US" sz="1200" dirty="0"/>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tc>
                  <a:txBody>
                    <a:bodyPr/>
                    <a:lstStyle/>
                    <a:p>
                      <a:r>
                        <a:rPr lang="en-US" sz="1200" dirty="0"/>
                        <a:t>10</a:t>
                      </a:r>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extLst>
                  <a:ext uri="{0D108BD9-81ED-4DB2-BD59-A6C34878D82A}">
                    <a16:rowId xmlns:a16="http://schemas.microsoft.com/office/drawing/2014/main" val="10003"/>
                  </a:ext>
                </a:extLst>
              </a:tr>
              <a:tr h="304059">
                <a:tc>
                  <a:txBody>
                    <a:bodyPr/>
                    <a:lstStyle/>
                    <a:p>
                      <a:r>
                        <a:rPr lang="en-US" sz="1200" dirty="0" err="1"/>
                        <a:t>CONSTANT_InterfaceMethodref</a:t>
                      </a:r>
                      <a:endParaRPr lang="en-US" sz="1200" dirty="0"/>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tc>
                  <a:txBody>
                    <a:bodyPr/>
                    <a:lstStyle/>
                    <a:p>
                      <a:r>
                        <a:rPr lang="en-US" sz="1200" dirty="0"/>
                        <a:t>11</a:t>
                      </a:r>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extLst>
                  <a:ext uri="{0D108BD9-81ED-4DB2-BD59-A6C34878D82A}">
                    <a16:rowId xmlns:a16="http://schemas.microsoft.com/office/drawing/2014/main" val="10004"/>
                  </a:ext>
                </a:extLst>
              </a:tr>
              <a:tr h="304059">
                <a:tc>
                  <a:txBody>
                    <a:bodyPr/>
                    <a:lstStyle/>
                    <a:p>
                      <a:r>
                        <a:rPr lang="en-US" sz="1200" dirty="0" err="1"/>
                        <a:t>CONSTANT_String</a:t>
                      </a:r>
                      <a:endParaRPr lang="en-US" sz="1200" dirty="0"/>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tc>
                  <a:txBody>
                    <a:bodyPr/>
                    <a:lstStyle/>
                    <a:p>
                      <a:r>
                        <a:rPr lang="en-US" sz="1200"/>
                        <a:t>8</a:t>
                      </a:r>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extLst>
                  <a:ext uri="{0D108BD9-81ED-4DB2-BD59-A6C34878D82A}">
                    <a16:rowId xmlns:a16="http://schemas.microsoft.com/office/drawing/2014/main" val="10005"/>
                  </a:ext>
                </a:extLst>
              </a:tr>
              <a:tr h="304059">
                <a:tc>
                  <a:txBody>
                    <a:bodyPr/>
                    <a:lstStyle/>
                    <a:p>
                      <a:r>
                        <a:rPr lang="en-US" sz="1200" dirty="0" err="1"/>
                        <a:t>CONSTANT_Integer</a:t>
                      </a:r>
                      <a:endParaRPr lang="en-US" sz="1200" dirty="0"/>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tc>
                  <a:txBody>
                    <a:bodyPr/>
                    <a:lstStyle/>
                    <a:p>
                      <a:r>
                        <a:rPr lang="en-US" sz="1200"/>
                        <a:t>3</a:t>
                      </a:r>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extLst>
                  <a:ext uri="{0D108BD9-81ED-4DB2-BD59-A6C34878D82A}">
                    <a16:rowId xmlns:a16="http://schemas.microsoft.com/office/drawing/2014/main" val="10006"/>
                  </a:ext>
                </a:extLst>
              </a:tr>
              <a:tr h="304059">
                <a:tc>
                  <a:txBody>
                    <a:bodyPr/>
                    <a:lstStyle/>
                    <a:p>
                      <a:r>
                        <a:rPr lang="en-US" sz="1200" dirty="0" err="1"/>
                        <a:t>CONSTANT_Float</a:t>
                      </a:r>
                      <a:endParaRPr lang="en-US" sz="1200" dirty="0"/>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tc>
                  <a:txBody>
                    <a:bodyPr/>
                    <a:lstStyle/>
                    <a:p>
                      <a:r>
                        <a:rPr lang="en-US" sz="1200"/>
                        <a:t>4</a:t>
                      </a:r>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extLst>
                  <a:ext uri="{0D108BD9-81ED-4DB2-BD59-A6C34878D82A}">
                    <a16:rowId xmlns:a16="http://schemas.microsoft.com/office/drawing/2014/main" val="10007"/>
                  </a:ext>
                </a:extLst>
              </a:tr>
              <a:tr h="304059">
                <a:tc>
                  <a:txBody>
                    <a:bodyPr/>
                    <a:lstStyle/>
                    <a:p>
                      <a:r>
                        <a:rPr lang="en-US" sz="1200" dirty="0" err="1"/>
                        <a:t>CONSTANT_Long</a:t>
                      </a:r>
                      <a:endParaRPr lang="en-US" sz="1200" dirty="0"/>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tc>
                  <a:txBody>
                    <a:bodyPr/>
                    <a:lstStyle/>
                    <a:p>
                      <a:r>
                        <a:rPr lang="en-US" sz="1200"/>
                        <a:t>5</a:t>
                      </a:r>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extLst>
                  <a:ext uri="{0D108BD9-81ED-4DB2-BD59-A6C34878D82A}">
                    <a16:rowId xmlns:a16="http://schemas.microsoft.com/office/drawing/2014/main" val="10008"/>
                  </a:ext>
                </a:extLst>
              </a:tr>
              <a:tr h="304059">
                <a:tc>
                  <a:txBody>
                    <a:bodyPr/>
                    <a:lstStyle/>
                    <a:p>
                      <a:r>
                        <a:rPr lang="en-US" sz="1200" dirty="0" err="1"/>
                        <a:t>CONSTANT_Double</a:t>
                      </a:r>
                      <a:endParaRPr lang="en-US" sz="1200" dirty="0"/>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tc>
                  <a:txBody>
                    <a:bodyPr/>
                    <a:lstStyle/>
                    <a:p>
                      <a:r>
                        <a:rPr lang="en-US" sz="1200" dirty="0"/>
                        <a:t>6</a:t>
                      </a:r>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extLst>
                  <a:ext uri="{0D108BD9-81ED-4DB2-BD59-A6C34878D82A}">
                    <a16:rowId xmlns:a16="http://schemas.microsoft.com/office/drawing/2014/main" val="10009"/>
                  </a:ext>
                </a:extLst>
              </a:tr>
              <a:tr h="304059">
                <a:tc>
                  <a:txBody>
                    <a:bodyPr/>
                    <a:lstStyle/>
                    <a:p>
                      <a:r>
                        <a:rPr lang="en-US" sz="1200" dirty="0" err="1"/>
                        <a:t>CONSTANT_NameAndType</a:t>
                      </a:r>
                      <a:endParaRPr lang="en-US" sz="1200" dirty="0"/>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tc>
                  <a:txBody>
                    <a:bodyPr/>
                    <a:lstStyle/>
                    <a:p>
                      <a:r>
                        <a:rPr lang="en-US" sz="1200" dirty="0"/>
                        <a:t>12</a:t>
                      </a:r>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extLst>
                  <a:ext uri="{0D108BD9-81ED-4DB2-BD59-A6C34878D82A}">
                    <a16:rowId xmlns:a16="http://schemas.microsoft.com/office/drawing/2014/main" val="10010"/>
                  </a:ext>
                </a:extLst>
              </a:tr>
              <a:tr h="304059">
                <a:tc>
                  <a:txBody>
                    <a:bodyPr/>
                    <a:lstStyle/>
                    <a:p>
                      <a:r>
                        <a:rPr lang="en-US" sz="1200"/>
                        <a:t>CONSTANT_Utf8</a:t>
                      </a:r>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tc>
                  <a:txBody>
                    <a:bodyPr/>
                    <a:lstStyle/>
                    <a:p>
                      <a:r>
                        <a:rPr lang="en-US" sz="1200" dirty="0"/>
                        <a:t>1</a:t>
                      </a:r>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extLst>
                  <a:ext uri="{0D108BD9-81ED-4DB2-BD59-A6C34878D82A}">
                    <a16:rowId xmlns:a16="http://schemas.microsoft.com/office/drawing/2014/main" val="10011"/>
                  </a:ext>
                </a:extLst>
              </a:tr>
              <a:tr h="304059">
                <a:tc>
                  <a:txBody>
                    <a:bodyPr/>
                    <a:lstStyle/>
                    <a:p>
                      <a:r>
                        <a:rPr lang="en-US" sz="1200"/>
                        <a:t>CONSTANT_MethodHandle</a:t>
                      </a:r>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tc>
                  <a:txBody>
                    <a:bodyPr/>
                    <a:lstStyle/>
                    <a:p>
                      <a:r>
                        <a:rPr lang="en-US" sz="1200" dirty="0"/>
                        <a:t>15</a:t>
                      </a:r>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extLst>
                  <a:ext uri="{0D108BD9-81ED-4DB2-BD59-A6C34878D82A}">
                    <a16:rowId xmlns:a16="http://schemas.microsoft.com/office/drawing/2014/main" val="10012"/>
                  </a:ext>
                </a:extLst>
              </a:tr>
              <a:tr h="304059">
                <a:tc>
                  <a:txBody>
                    <a:bodyPr/>
                    <a:lstStyle/>
                    <a:p>
                      <a:r>
                        <a:rPr lang="en-US" sz="1200"/>
                        <a:t>CONSTANT_MethodType</a:t>
                      </a:r>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tc>
                  <a:txBody>
                    <a:bodyPr/>
                    <a:lstStyle/>
                    <a:p>
                      <a:r>
                        <a:rPr lang="en-US" sz="1200" dirty="0"/>
                        <a:t>16</a:t>
                      </a:r>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extLst>
                  <a:ext uri="{0D108BD9-81ED-4DB2-BD59-A6C34878D82A}">
                    <a16:rowId xmlns:a16="http://schemas.microsoft.com/office/drawing/2014/main" val="10013"/>
                  </a:ext>
                </a:extLst>
              </a:tr>
              <a:tr h="304059">
                <a:tc>
                  <a:txBody>
                    <a:bodyPr/>
                    <a:lstStyle/>
                    <a:p>
                      <a:r>
                        <a:rPr lang="en-US" sz="1200" dirty="0" err="1"/>
                        <a:t>CONSTANT_InvokeDynamic</a:t>
                      </a:r>
                      <a:endParaRPr lang="en-US" sz="1200" dirty="0"/>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tc>
                  <a:txBody>
                    <a:bodyPr/>
                    <a:lstStyle/>
                    <a:p>
                      <a:r>
                        <a:rPr lang="en-US" sz="1200" dirty="0"/>
                        <a:t>18</a:t>
                      </a:r>
                    </a:p>
                  </a:txBody>
                  <a:tcPr marL="90170" marR="90170" marT="45087" marB="4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alpha val="97000"/>
                      </a:schemeClr>
                    </a:solidFill>
                  </a:tcPr>
                </a:tc>
                <a:extLst>
                  <a:ext uri="{0D108BD9-81ED-4DB2-BD59-A6C34878D82A}">
                    <a16:rowId xmlns:a16="http://schemas.microsoft.com/office/drawing/2014/main" val="10014"/>
                  </a:ext>
                </a:extLst>
              </a:tr>
            </a:tbl>
          </a:graphicData>
        </a:graphic>
      </p:graphicFrame>
      <p:sp>
        <p:nvSpPr>
          <p:cNvPr id="31797" name="Rectangle 1">
            <a:extLst>
              <a:ext uri="{FF2B5EF4-FFF2-40B4-BE49-F238E27FC236}">
                <a16:creationId xmlns:a16="http://schemas.microsoft.com/office/drawing/2014/main" id="{C8564090-BF6D-4014-8226-E5AD0672A6AE}"/>
              </a:ext>
            </a:extLst>
          </p:cNvPr>
          <p:cNvSpPr>
            <a:spLocks noChangeArrowheads="1"/>
          </p:cNvSpPr>
          <p:nvPr/>
        </p:nvSpPr>
        <p:spPr bwMode="auto">
          <a:xfrm>
            <a:off x="76200" y="685800"/>
            <a:ext cx="4953000" cy="578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just">
              <a:spcBef>
                <a:spcPct val="0"/>
              </a:spcBef>
              <a:buFontTx/>
              <a:buNone/>
            </a:pPr>
            <a:r>
              <a:rPr lang="en-US" altLang="en-US" sz="1600">
                <a:solidFill>
                  <a:srgbClr val="000000"/>
                </a:solidFill>
                <a:latin typeface="Arial" panose="020B0604020202020204" pitchFamily="34" charset="0"/>
                <a:cs typeface="Arial" panose="020B0604020202020204" pitchFamily="34" charset="0"/>
              </a:rPr>
              <a:t>Java Virtual Machine instructions do not rely on the run-time layout of classes, interfaces, class instances, or arrays. Instead, instructions refer to symbolic information in the</a:t>
            </a:r>
            <a:r>
              <a:rPr lang="en-US" altLang="en-US" sz="1600">
                <a:solidFill>
                  <a:srgbClr val="000000"/>
                </a:solidFill>
                <a:latin typeface="Times" panose="02020603050405020304" pitchFamily="18" charset="0"/>
                <a:cs typeface="Arial" panose="020B0604020202020204" pitchFamily="34" charset="0"/>
              </a:rPr>
              <a:t> </a:t>
            </a:r>
            <a:r>
              <a:rPr lang="en-US" altLang="en-US" sz="1800">
                <a:solidFill>
                  <a:srgbClr val="000000"/>
                </a:solidFill>
                <a:latin typeface="Arial Unicode MS" panose="020B0604020202020204" pitchFamily="34" charset="-128"/>
                <a:cs typeface="Arial" panose="020B0604020202020204" pitchFamily="34" charset="0"/>
              </a:rPr>
              <a:t>constant_pool</a:t>
            </a:r>
            <a:r>
              <a:rPr lang="en-US" altLang="en-US" sz="1600">
                <a:solidFill>
                  <a:srgbClr val="000000"/>
                </a:solidFill>
                <a:latin typeface="Times" panose="02020603050405020304" pitchFamily="18" charset="0"/>
                <a:cs typeface="Arial" panose="020B0604020202020204" pitchFamily="34" charset="0"/>
              </a:rPr>
              <a:t> </a:t>
            </a:r>
            <a:r>
              <a:rPr lang="en-US" altLang="en-US" sz="1600">
                <a:solidFill>
                  <a:srgbClr val="000000"/>
                </a:solidFill>
                <a:latin typeface="Arial" panose="020B0604020202020204" pitchFamily="34" charset="0"/>
                <a:cs typeface="Arial" panose="020B0604020202020204" pitchFamily="34" charset="0"/>
              </a:rPr>
              <a:t>table.</a:t>
            </a:r>
            <a:endParaRPr lang="en-US" altLang="en-US" sz="1200">
              <a:latin typeface="Times" panose="02020603050405020304" pitchFamily="18" charset="0"/>
            </a:endParaRPr>
          </a:p>
          <a:p>
            <a:pPr algn="just">
              <a:spcBef>
                <a:spcPct val="0"/>
              </a:spcBef>
              <a:buFontTx/>
              <a:buNone/>
            </a:pPr>
            <a:r>
              <a:rPr lang="en-US" altLang="en-US" sz="1600">
                <a:solidFill>
                  <a:srgbClr val="000000"/>
                </a:solidFill>
                <a:latin typeface="Arial" panose="020B0604020202020204" pitchFamily="34" charset="0"/>
                <a:cs typeface="Arial" panose="020B0604020202020204" pitchFamily="34" charset="0"/>
              </a:rPr>
              <a:t>All</a:t>
            </a:r>
            <a:r>
              <a:rPr lang="en-US" altLang="en-US" sz="1600">
                <a:solidFill>
                  <a:srgbClr val="000000"/>
                </a:solidFill>
                <a:latin typeface="Times" panose="02020603050405020304" pitchFamily="18" charset="0"/>
                <a:cs typeface="Arial" panose="020B0604020202020204" pitchFamily="34" charset="0"/>
              </a:rPr>
              <a:t> </a:t>
            </a:r>
            <a:r>
              <a:rPr lang="en-US" altLang="en-US" sz="1800">
                <a:solidFill>
                  <a:srgbClr val="000000"/>
                </a:solidFill>
                <a:latin typeface="Arial Unicode MS" panose="020B0604020202020204" pitchFamily="34" charset="-128"/>
                <a:cs typeface="Arial" panose="020B0604020202020204" pitchFamily="34" charset="0"/>
              </a:rPr>
              <a:t>constant_pool</a:t>
            </a:r>
            <a:r>
              <a:rPr lang="en-US" altLang="en-US" sz="1600">
                <a:solidFill>
                  <a:srgbClr val="000000"/>
                </a:solidFill>
                <a:latin typeface="Times" panose="02020603050405020304" pitchFamily="18" charset="0"/>
                <a:cs typeface="Arial" panose="020B0604020202020204" pitchFamily="34" charset="0"/>
              </a:rPr>
              <a:t> </a:t>
            </a:r>
            <a:r>
              <a:rPr lang="en-US" altLang="en-US" sz="1600">
                <a:solidFill>
                  <a:srgbClr val="000000"/>
                </a:solidFill>
                <a:latin typeface="Arial" panose="020B0604020202020204" pitchFamily="34" charset="0"/>
                <a:cs typeface="Arial" panose="020B0604020202020204" pitchFamily="34" charset="0"/>
              </a:rPr>
              <a:t>table entries have the following general format:</a:t>
            </a:r>
          </a:p>
          <a:p>
            <a:pPr algn="just">
              <a:spcBef>
                <a:spcPct val="0"/>
              </a:spcBef>
              <a:buFontTx/>
              <a:buNone/>
            </a:pPr>
            <a:endParaRPr lang="en-US" altLang="en-US" sz="1600">
              <a:solidFill>
                <a:srgbClr val="000000"/>
              </a:solidFill>
              <a:latin typeface="Arial Unicode MS" panose="020B0604020202020204" pitchFamily="34" charset="-128"/>
            </a:endParaRPr>
          </a:p>
          <a:p>
            <a:pPr algn="just">
              <a:spcBef>
                <a:spcPct val="0"/>
              </a:spcBef>
              <a:buFontTx/>
              <a:buNone/>
            </a:pPr>
            <a:r>
              <a:rPr lang="en-US" altLang="en-US" sz="1600">
                <a:solidFill>
                  <a:srgbClr val="000000"/>
                </a:solidFill>
                <a:latin typeface="Arial Unicode MS" panose="020B0604020202020204" pitchFamily="34" charset="-128"/>
              </a:rPr>
              <a:t>cp_info </a:t>
            </a:r>
          </a:p>
          <a:p>
            <a:pPr algn="just">
              <a:spcBef>
                <a:spcPct val="0"/>
              </a:spcBef>
              <a:buFontTx/>
              <a:buNone/>
            </a:pPr>
            <a:r>
              <a:rPr lang="en-US" altLang="en-US" sz="1600">
                <a:solidFill>
                  <a:srgbClr val="000000"/>
                </a:solidFill>
                <a:latin typeface="Arial Unicode MS" panose="020B0604020202020204" pitchFamily="34" charset="-128"/>
              </a:rPr>
              <a:t>{ </a:t>
            </a:r>
          </a:p>
          <a:p>
            <a:pPr algn="just">
              <a:spcBef>
                <a:spcPct val="0"/>
              </a:spcBef>
              <a:buFontTx/>
              <a:buNone/>
            </a:pPr>
            <a:r>
              <a:rPr lang="en-US" altLang="en-US" sz="1600">
                <a:solidFill>
                  <a:srgbClr val="000000"/>
                </a:solidFill>
                <a:latin typeface="Arial Unicode MS" panose="020B0604020202020204" pitchFamily="34" charset="-128"/>
              </a:rPr>
              <a:t>u1 tag; </a:t>
            </a:r>
          </a:p>
          <a:p>
            <a:pPr algn="just">
              <a:spcBef>
                <a:spcPct val="0"/>
              </a:spcBef>
              <a:buFontTx/>
              <a:buNone/>
            </a:pPr>
            <a:r>
              <a:rPr lang="en-US" altLang="en-US" sz="1600">
                <a:solidFill>
                  <a:srgbClr val="000000"/>
                </a:solidFill>
                <a:latin typeface="Arial Unicode MS" panose="020B0604020202020204" pitchFamily="34" charset="-128"/>
              </a:rPr>
              <a:t>u1 info [ ]; </a:t>
            </a:r>
          </a:p>
          <a:p>
            <a:pPr algn="just">
              <a:spcBef>
                <a:spcPct val="0"/>
              </a:spcBef>
              <a:buFontTx/>
              <a:buNone/>
            </a:pPr>
            <a:r>
              <a:rPr lang="en-US" altLang="en-US" sz="1600">
                <a:solidFill>
                  <a:srgbClr val="000000"/>
                </a:solidFill>
                <a:latin typeface="Arial Unicode MS" panose="020B0604020202020204" pitchFamily="34" charset="-128"/>
              </a:rPr>
              <a:t>} </a:t>
            </a:r>
            <a:endParaRPr lang="en-US" altLang="en-US" sz="1200">
              <a:latin typeface="Times" panose="02020603050405020304" pitchFamily="18" charset="0"/>
            </a:endParaRPr>
          </a:p>
          <a:p>
            <a:pPr algn="just">
              <a:spcBef>
                <a:spcPct val="0"/>
              </a:spcBef>
              <a:buFontTx/>
              <a:buNone/>
            </a:pPr>
            <a:r>
              <a:rPr lang="en-US" altLang="en-US" sz="1600">
                <a:solidFill>
                  <a:srgbClr val="000000"/>
                </a:solidFill>
                <a:latin typeface="Arial" panose="020B0604020202020204" pitchFamily="34" charset="0"/>
                <a:cs typeface="Arial" panose="020B0604020202020204" pitchFamily="34" charset="0"/>
              </a:rPr>
              <a:t>Each item in the</a:t>
            </a:r>
            <a:r>
              <a:rPr lang="en-US" altLang="en-US" sz="1600">
                <a:solidFill>
                  <a:srgbClr val="000000"/>
                </a:solidFill>
                <a:latin typeface="Times" panose="02020603050405020304" pitchFamily="18" charset="0"/>
                <a:cs typeface="Arial" panose="020B0604020202020204" pitchFamily="34" charset="0"/>
              </a:rPr>
              <a:t> </a:t>
            </a:r>
            <a:r>
              <a:rPr lang="en-US" altLang="en-US" sz="1800">
                <a:solidFill>
                  <a:srgbClr val="000000"/>
                </a:solidFill>
                <a:latin typeface="Arial Unicode MS" panose="020B0604020202020204" pitchFamily="34" charset="-128"/>
                <a:cs typeface="Arial" panose="020B0604020202020204" pitchFamily="34" charset="0"/>
              </a:rPr>
              <a:t>constant_pool</a:t>
            </a:r>
            <a:r>
              <a:rPr lang="en-US" altLang="en-US" sz="1600">
                <a:solidFill>
                  <a:srgbClr val="000000"/>
                </a:solidFill>
                <a:latin typeface="Times" panose="02020603050405020304" pitchFamily="18" charset="0"/>
                <a:cs typeface="Arial" panose="020B0604020202020204" pitchFamily="34" charset="0"/>
              </a:rPr>
              <a:t> </a:t>
            </a:r>
            <a:r>
              <a:rPr lang="en-US" altLang="en-US" sz="1600">
                <a:solidFill>
                  <a:srgbClr val="000000"/>
                </a:solidFill>
                <a:latin typeface="Arial" panose="020B0604020202020204" pitchFamily="34" charset="0"/>
                <a:cs typeface="Arial" panose="020B0604020202020204" pitchFamily="34" charset="0"/>
              </a:rPr>
              <a:t>table must begin with a 1-byte tag indicating the kind of</a:t>
            </a:r>
            <a:r>
              <a:rPr lang="en-US" altLang="en-US" sz="1600">
                <a:solidFill>
                  <a:srgbClr val="000000"/>
                </a:solidFill>
                <a:latin typeface="Times" panose="02020603050405020304" pitchFamily="18" charset="0"/>
                <a:cs typeface="Arial" panose="020B0604020202020204" pitchFamily="34" charset="0"/>
              </a:rPr>
              <a:t> </a:t>
            </a:r>
            <a:r>
              <a:rPr lang="en-US" altLang="en-US" sz="1800">
                <a:solidFill>
                  <a:srgbClr val="000000"/>
                </a:solidFill>
                <a:latin typeface="Arial Unicode MS" panose="020B0604020202020204" pitchFamily="34" charset="-128"/>
                <a:cs typeface="Arial" panose="020B0604020202020204" pitchFamily="34" charset="0"/>
              </a:rPr>
              <a:t>cp_info</a:t>
            </a:r>
            <a:r>
              <a:rPr lang="en-US" altLang="en-US" sz="1600">
                <a:solidFill>
                  <a:srgbClr val="000000"/>
                </a:solidFill>
                <a:latin typeface="Times" panose="02020603050405020304" pitchFamily="18" charset="0"/>
                <a:cs typeface="Arial" panose="020B0604020202020204" pitchFamily="34" charset="0"/>
              </a:rPr>
              <a:t> </a:t>
            </a:r>
            <a:r>
              <a:rPr lang="en-US" altLang="en-US" sz="1600">
                <a:solidFill>
                  <a:srgbClr val="000000"/>
                </a:solidFill>
                <a:latin typeface="Arial" panose="020B0604020202020204" pitchFamily="34" charset="0"/>
                <a:cs typeface="Arial" panose="020B0604020202020204" pitchFamily="34" charset="0"/>
              </a:rPr>
              <a:t>entry. The contents of the</a:t>
            </a:r>
            <a:r>
              <a:rPr lang="en-US" altLang="en-US" sz="1600">
                <a:solidFill>
                  <a:srgbClr val="000000"/>
                </a:solidFill>
                <a:latin typeface="Times" panose="02020603050405020304" pitchFamily="18" charset="0"/>
                <a:cs typeface="Arial" panose="020B0604020202020204" pitchFamily="34" charset="0"/>
              </a:rPr>
              <a:t> </a:t>
            </a:r>
            <a:r>
              <a:rPr lang="en-US" altLang="en-US" sz="1800">
                <a:solidFill>
                  <a:srgbClr val="000000"/>
                </a:solidFill>
                <a:latin typeface="Arial Unicode MS" panose="020B0604020202020204" pitchFamily="34" charset="-128"/>
                <a:cs typeface="Arial" panose="020B0604020202020204" pitchFamily="34" charset="0"/>
              </a:rPr>
              <a:t>info</a:t>
            </a:r>
            <a:r>
              <a:rPr lang="en-US" altLang="en-US" sz="1600">
                <a:solidFill>
                  <a:srgbClr val="000000"/>
                </a:solidFill>
                <a:latin typeface="Times" panose="02020603050405020304" pitchFamily="18" charset="0"/>
                <a:cs typeface="Arial" panose="020B0604020202020204" pitchFamily="34" charset="0"/>
              </a:rPr>
              <a:t> </a:t>
            </a:r>
            <a:r>
              <a:rPr lang="en-US" altLang="en-US" sz="1600">
                <a:solidFill>
                  <a:srgbClr val="000000"/>
                </a:solidFill>
                <a:latin typeface="Arial" panose="020B0604020202020204" pitchFamily="34" charset="0"/>
                <a:cs typeface="Arial" panose="020B0604020202020204" pitchFamily="34" charset="0"/>
              </a:rPr>
              <a:t>array vary with the value of</a:t>
            </a:r>
            <a:r>
              <a:rPr lang="en-US" altLang="en-US" sz="1600">
                <a:solidFill>
                  <a:srgbClr val="000000"/>
                </a:solidFill>
                <a:latin typeface="Times" panose="02020603050405020304" pitchFamily="18" charset="0"/>
                <a:cs typeface="Arial" panose="020B0604020202020204" pitchFamily="34" charset="0"/>
              </a:rPr>
              <a:t> </a:t>
            </a:r>
            <a:r>
              <a:rPr lang="en-US" altLang="en-US" sz="1800">
                <a:solidFill>
                  <a:srgbClr val="000000"/>
                </a:solidFill>
                <a:latin typeface="Arial Unicode MS" panose="020B0604020202020204" pitchFamily="34" charset="-128"/>
                <a:cs typeface="Arial" panose="020B0604020202020204" pitchFamily="34" charset="0"/>
              </a:rPr>
              <a:t>tag</a:t>
            </a:r>
            <a:r>
              <a:rPr lang="en-US" altLang="en-US" sz="1600">
                <a:solidFill>
                  <a:srgbClr val="000000"/>
                </a:solidFill>
                <a:latin typeface="Arial" panose="020B0604020202020204" pitchFamily="34" charset="0"/>
                <a:cs typeface="Arial" panose="020B0604020202020204" pitchFamily="34" charset="0"/>
              </a:rPr>
              <a:t>. The valid tags and their values are listed in</a:t>
            </a:r>
            <a:r>
              <a:rPr lang="en-US" altLang="en-US" sz="1600">
                <a:solidFill>
                  <a:srgbClr val="000000"/>
                </a:solidFill>
                <a:latin typeface="Times" panose="02020603050405020304" pitchFamily="18" charset="0"/>
                <a:cs typeface="Arial" panose="020B0604020202020204" pitchFamily="34" charset="0"/>
              </a:rPr>
              <a:t> </a:t>
            </a:r>
            <a:r>
              <a:rPr lang="en-US" altLang="en-US" sz="1600">
                <a:solidFill>
                  <a:srgbClr val="000000"/>
                </a:solidFill>
                <a:latin typeface="Arial" panose="020B0604020202020204" pitchFamily="34" charset="0"/>
                <a:cs typeface="Arial" panose="020B0604020202020204" pitchFamily="34" charset="0"/>
              </a:rPr>
              <a:t>Table</a:t>
            </a:r>
            <a:r>
              <a:rPr lang="en-US" altLang="en-US" sz="1600">
                <a:solidFill>
                  <a:srgbClr val="000000"/>
                </a:solidFill>
                <a:latin typeface="Times" panose="02020603050405020304" pitchFamily="18" charset="0"/>
                <a:cs typeface="Arial" panose="020B0604020202020204" pitchFamily="34" charset="0"/>
              </a:rPr>
              <a:t> </a:t>
            </a:r>
            <a:r>
              <a:rPr lang="en-US" altLang="en-US" sz="1600">
                <a:solidFill>
                  <a:srgbClr val="000000"/>
                </a:solidFill>
                <a:latin typeface="Arial" panose="020B0604020202020204" pitchFamily="34" charset="0"/>
                <a:cs typeface="Arial" panose="020B0604020202020204" pitchFamily="34" charset="0"/>
              </a:rPr>
              <a:t>4.3. Each tag byte must be followed by two or more bytes giving information about the specific constant. The format of the additional information varies with the tag value.</a:t>
            </a:r>
            <a:endParaRPr lang="en-US" altLang="en-US" sz="1200">
              <a:latin typeface="Times" panose="02020603050405020304" pitchFamily="18" charset="0"/>
            </a:endParaRPr>
          </a:p>
          <a:p>
            <a:pPr>
              <a:spcBef>
                <a:spcPct val="0"/>
              </a:spcBef>
              <a:buFontTx/>
              <a:buNone/>
            </a:pPr>
            <a:endParaRPr lang="en-US" altLang="en-US" sz="2400">
              <a:latin typeface="Times" panose="02020603050405020304" pitchFamily="18" charset="0"/>
            </a:endParaRPr>
          </a:p>
        </p:txBody>
      </p:sp>
      <p:sp>
        <p:nvSpPr>
          <p:cNvPr id="30774" name="Rectangle 2">
            <a:extLst>
              <a:ext uri="{FF2B5EF4-FFF2-40B4-BE49-F238E27FC236}">
                <a16:creationId xmlns:a16="http://schemas.microsoft.com/office/drawing/2014/main" id="{4CC4983E-1931-4C8A-97AD-9CD6D352F44B}"/>
              </a:ext>
            </a:extLst>
          </p:cNvPr>
          <p:cNvSpPr txBox="1">
            <a:spLocks noChangeArrowheads="1"/>
          </p:cNvSpPr>
          <p:nvPr/>
        </p:nvSpPr>
        <p:spPr bwMode="auto">
          <a:xfrm>
            <a:off x="381000" y="-76200"/>
            <a:ext cx="8686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defRPr/>
            </a:pPr>
            <a:r>
              <a:rPr lang="en-US" alt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Instructions and the “Constant Pool”</a:t>
            </a:r>
          </a:p>
        </p:txBody>
      </p:sp>
      <p:sp>
        <p:nvSpPr>
          <p:cNvPr id="31799" name="TextBox 6">
            <a:extLst>
              <a:ext uri="{FF2B5EF4-FFF2-40B4-BE49-F238E27FC236}">
                <a16:creationId xmlns:a16="http://schemas.microsoft.com/office/drawing/2014/main" id="{24891E53-10D6-461B-98FB-D9AFFC68F6CC}"/>
              </a:ext>
            </a:extLst>
          </p:cNvPr>
          <p:cNvSpPr txBox="1">
            <a:spLocks noChangeArrowheads="1"/>
          </p:cNvSpPr>
          <p:nvPr/>
        </p:nvSpPr>
        <p:spPr bwMode="auto">
          <a:xfrm>
            <a:off x="5562600" y="990600"/>
            <a:ext cx="26670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1400" b="1">
                <a:solidFill>
                  <a:srgbClr val="00B050"/>
                </a:solidFill>
                <a:latin typeface="Arial" panose="020B0604020202020204" pitchFamily="34" charset="0"/>
                <a:cs typeface="Arial" panose="020B0604020202020204" pitchFamily="34" charset="0"/>
              </a:rPr>
              <a:t>Table</a:t>
            </a:r>
            <a:r>
              <a:rPr lang="en-US" altLang="en-US" sz="1400" b="1">
                <a:solidFill>
                  <a:srgbClr val="00B050"/>
                </a:solidFill>
                <a:latin typeface="Times" panose="02020603050405020304" pitchFamily="18" charset="0"/>
                <a:cs typeface="Arial" panose="020B0604020202020204" pitchFamily="34" charset="0"/>
              </a:rPr>
              <a:t> </a:t>
            </a:r>
            <a:r>
              <a:rPr lang="en-US" altLang="en-US" sz="1400" b="1">
                <a:solidFill>
                  <a:srgbClr val="00B050"/>
                </a:solidFill>
                <a:latin typeface="Arial" panose="020B0604020202020204" pitchFamily="34" charset="0"/>
                <a:cs typeface="Arial" panose="020B0604020202020204" pitchFamily="34" charset="0"/>
              </a:rPr>
              <a:t>4.3.</a:t>
            </a:r>
            <a:r>
              <a:rPr lang="en-US" altLang="en-US" sz="1400" b="1">
                <a:solidFill>
                  <a:srgbClr val="00B050"/>
                </a:solidFill>
                <a:latin typeface="Times" panose="02020603050405020304" pitchFamily="18" charset="0"/>
                <a:cs typeface="Arial" panose="020B0604020202020204" pitchFamily="34" charset="0"/>
              </a:rPr>
              <a:t> </a:t>
            </a:r>
            <a:r>
              <a:rPr lang="en-US" altLang="en-US" sz="1400" b="1">
                <a:solidFill>
                  <a:srgbClr val="00B050"/>
                </a:solidFill>
                <a:latin typeface="Arial" panose="020B0604020202020204" pitchFamily="34" charset="0"/>
                <a:cs typeface="Arial" panose="020B0604020202020204" pitchFamily="34" charset="0"/>
              </a:rPr>
              <a:t>Constant pool tags</a:t>
            </a:r>
            <a:endParaRPr lang="en-US" altLang="en-US" sz="1400">
              <a:solidFill>
                <a:srgbClr val="00B050"/>
              </a:solidFill>
              <a:latin typeface="Arial" panose="020B0604020202020204" pitchFamily="34" charset="0"/>
              <a:cs typeface="Arial" panose="020B0604020202020204" pitchFamily="34" charset="0"/>
            </a:endParaRPr>
          </a:p>
          <a:p>
            <a:pPr>
              <a:spcBef>
                <a:spcPct val="0"/>
              </a:spcBef>
              <a:buFontTx/>
              <a:buNone/>
            </a:pPr>
            <a:endParaRPr lang="en-US" altLang="en-US" sz="2400">
              <a:latin typeface="Times"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Slide Number Placeholder 2">
            <a:extLst>
              <a:ext uri="{FF2B5EF4-FFF2-40B4-BE49-F238E27FC236}">
                <a16:creationId xmlns:a16="http://schemas.microsoft.com/office/drawing/2014/main" id="{9BA4EC9D-DB44-400A-9260-51B6DBD2F7F7}"/>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21136EEE-4F45-4D53-BB8B-AA4B90CA0F80}" type="slidenum">
              <a:rPr lang="en-US" altLang="en-US" sz="1400">
                <a:latin typeface="Times" panose="02020603050405020304" pitchFamily="18" charset="0"/>
              </a:rPr>
              <a:pPr>
                <a:spcBef>
                  <a:spcPct val="0"/>
                </a:spcBef>
                <a:buFontTx/>
                <a:buNone/>
              </a:pPr>
              <a:t>28</a:t>
            </a:fld>
            <a:endParaRPr lang="en-US" altLang="en-US" sz="1400">
              <a:latin typeface="Times" panose="02020603050405020304" pitchFamily="18" charset="0"/>
            </a:endParaRPr>
          </a:p>
        </p:txBody>
      </p:sp>
      <p:sp>
        <p:nvSpPr>
          <p:cNvPr id="33795" name="Rectangle 1">
            <a:extLst>
              <a:ext uri="{FF2B5EF4-FFF2-40B4-BE49-F238E27FC236}">
                <a16:creationId xmlns:a16="http://schemas.microsoft.com/office/drawing/2014/main" id="{8FEEAEE7-06C3-430C-9E8F-8921E58CCC3D}"/>
              </a:ext>
            </a:extLst>
          </p:cNvPr>
          <p:cNvSpPr>
            <a:spLocks noChangeArrowheads="1"/>
          </p:cNvSpPr>
          <p:nvPr/>
        </p:nvSpPr>
        <p:spPr bwMode="auto">
          <a:xfrm>
            <a:off x="762000" y="650875"/>
            <a:ext cx="80010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06310" tIns="274551" anchor="ct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1000" b="1">
                <a:solidFill>
                  <a:srgbClr val="FF0000"/>
                </a:solidFill>
                <a:latin typeface="Times" panose="02020603050405020304" pitchFamily="18" charset="0"/>
                <a:cs typeface="Arial" panose="020B0604020202020204" pitchFamily="34" charset="0"/>
              </a:rPr>
              <a:t> </a:t>
            </a:r>
            <a:r>
              <a:rPr lang="en-US" altLang="en-US" sz="1800" b="1">
                <a:solidFill>
                  <a:srgbClr val="00B050"/>
                </a:solidFill>
                <a:latin typeface="Arial" panose="020B0604020202020204" pitchFamily="34" charset="0"/>
                <a:cs typeface="Arial" panose="020B0604020202020204" pitchFamily="34" charset="0"/>
              </a:rPr>
              <a:t>The</a:t>
            </a:r>
            <a:r>
              <a:rPr lang="en-US" altLang="en-US" sz="1800" b="1">
                <a:solidFill>
                  <a:srgbClr val="00B050"/>
                </a:solidFill>
                <a:latin typeface="Times" panose="02020603050405020304" pitchFamily="18" charset="0"/>
                <a:cs typeface="Arial" panose="020B0604020202020204" pitchFamily="34" charset="0"/>
              </a:rPr>
              <a:t> </a:t>
            </a:r>
            <a:r>
              <a:rPr lang="en-US" altLang="en-US" sz="1800" b="1">
                <a:solidFill>
                  <a:srgbClr val="00B050"/>
                </a:solidFill>
                <a:latin typeface="Arial Unicode MS" panose="020B0604020202020204" pitchFamily="34" charset="-128"/>
                <a:cs typeface="Arial" panose="020B0604020202020204" pitchFamily="34" charset="0"/>
              </a:rPr>
              <a:t>CONSTANT_Class_info</a:t>
            </a:r>
            <a:r>
              <a:rPr lang="en-US" altLang="en-US" sz="1800" b="1">
                <a:solidFill>
                  <a:srgbClr val="00B050"/>
                </a:solidFill>
                <a:latin typeface="Times" panose="02020603050405020304" pitchFamily="18" charset="0"/>
                <a:cs typeface="Arial" panose="020B0604020202020204" pitchFamily="34" charset="0"/>
              </a:rPr>
              <a:t> </a:t>
            </a:r>
            <a:r>
              <a:rPr lang="en-US" altLang="en-US" sz="1800" b="1">
                <a:solidFill>
                  <a:srgbClr val="00B050"/>
                </a:solidFill>
                <a:latin typeface="Arial" panose="020B0604020202020204" pitchFamily="34" charset="0"/>
                <a:cs typeface="Arial" panose="020B0604020202020204" pitchFamily="34" charset="0"/>
              </a:rPr>
              <a:t>Structure</a:t>
            </a:r>
          </a:p>
          <a:p>
            <a:pPr>
              <a:spcBef>
                <a:spcPct val="0"/>
              </a:spcBef>
              <a:buFontTx/>
              <a:buNone/>
            </a:pPr>
            <a:r>
              <a:rPr lang="en-US" altLang="en-US" sz="1600">
                <a:solidFill>
                  <a:srgbClr val="000000"/>
                </a:solidFill>
                <a:latin typeface="Arial" panose="020B0604020202020204" pitchFamily="34" charset="0"/>
                <a:cs typeface="Arial" panose="020B0604020202020204" pitchFamily="34" charset="0"/>
              </a:rPr>
              <a:t>The</a:t>
            </a:r>
            <a:r>
              <a:rPr lang="en-US" altLang="en-US" sz="1600">
                <a:solidFill>
                  <a:srgbClr val="000000"/>
                </a:solidFill>
                <a:latin typeface="Times" panose="02020603050405020304" pitchFamily="18" charset="0"/>
                <a:cs typeface="Arial" panose="020B0604020202020204" pitchFamily="34" charset="0"/>
              </a:rPr>
              <a:t> </a:t>
            </a:r>
            <a:r>
              <a:rPr lang="en-US" altLang="en-US" sz="1800">
                <a:solidFill>
                  <a:srgbClr val="000000"/>
                </a:solidFill>
                <a:latin typeface="Arial Unicode MS" panose="020B0604020202020204" pitchFamily="34" charset="-128"/>
                <a:cs typeface="Arial" panose="020B0604020202020204" pitchFamily="34" charset="0"/>
              </a:rPr>
              <a:t>CONSTANT_Class_info</a:t>
            </a:r>
            <a:r>
              <a:rPr lang="en-US" altLang="en-US" sz="1600">
                <a:solidFill>
                  <a:srgbClr val="000000"/>
                </a:solidFill>
                <a:latin typeface="Times" panose="02020603050405020304" pitchFamily="18" charset="0"/>
                <a:cs typeface="Arial" panose="020B0604020202020204" pitchFamily="34" charset="0"/>
              </a:rPr>
              <a:t> </a:t>
            </a:r>
            <a:r>
              <a:rPr lang="en-US" altLang="en-US" sz="1600">
                <a:solidFill>
                  <a:srgbClr val="000000"/>
                </a:solidFill>
                <a:latin typeface="Arial" panose="020B0604020202020204" pitchFamily="34" charset="0"/>
                <a:cs typeface="Arial" panose="020B0604020202020204" pitchFamily="34" charset="0"/>
              </a:rPr>
              <a:t>structure is used to represent a class or an interface:</a:t>
            </a:r>
            <a:endParaRPr lang="en-US" altLang="en-US" sz="1600">
              <a:solidFill>
                <a:srgbClr val="000000"/>
              </a:solidFill>
              <a:latin typeface="Arial Unicode MS" panose="020B0604020202020204" pitchFamily="34" charset="-128"/>
            </a:endParaRPr>
          </a:p>
          <a:p>
            <a:pPr>
              <a:spcBef>
                <a:spcPct val="0"/>
              </a:spcBef>
              <a:buFontTx/>
              <a:buNone/>
            </a:pPr>
            <a:endParaRPr lang="en-US" altLang="en-US" sz="1600">
              <a:solidFill>
                <a:srgbClr val="000000"/>
              </a:solidFill>
              <a:latin typeface="Arial Unicode MS" panose="020B0604020202020204" pitchFamily="34" charset="-128"/>
            </a:endParaRPr>
          </a:p>
          <a:p>
            <a:pPr>
              <a:spcBef>
                <a:spcPct val="0"/>
              </a:spcBef>
              <a:buFontTx/>
              <a:buNone/>
            </a:pPr>
            <a:endParaRPr lang="en-US" altLang="en-US" sz="1600">
              <a:solidFill>
                <a:srgbClr val="000000"/>
              </a:solidFill>
              <a:latin typeface="Arial Unicode MS" panose="020B0604020202020204" pitchFamily="34" charset="-128"/>
            </a:endParaRPr>
          </a:p>
          <a:p>
            <a:pPr>
              <a:spcBef>
                <a:spcPct val="0"/>
              </a:spcBef>
              <a:buFontTx/>
              <a:buNone/>
            </a:pPr>
            <a:r>
              <a:rPr lang="en-US" altLang="en-US" sz="1600">
                <a:solidFill>
                  <a:srgbClr val="000000"/>
                </a:solidFill>
                <a:latin typeface="Arial Unicode MS" panose="020B0604020202020204" pitchFamily="34" charset="-128"/>
              </a:rPr>
              <a:t>CONSTANT_Class_info </a:t>
            </a:r>
          </a:p>
          <a:p>
            <a:pPr>
              <a:spcBef>
                <a:spcPct val="0"/>
              </a:spcBef>
              <a:buFontTx/>
              <a:buNone/>
            </a:pPr>
            <a:r>
              <a:rPr lang="en-US" altLang="en-US" sz="1600">
                <a:solidFill>
                  <a:srgbClr val="000000"/>
                </a:solidFill>
                <a:latin typeface="Arial Unicode MS" panose="020B0604020202020204" pitchFamily="34" charset="-128"/>
              </a:rPr>
              <a:t>{ </a:t>
            </a:r>
          </a:p>
          <a:p>
            <a:pPr>
              <a:spcBef>
                <a:spcPct val="0"/>
              </a:spcBef>
              <a:buFontTx/>
              <a:buNone/>
            </a:pPr>
            <a:r>
              <a:rPr lang="en-US" altLang="en-US" sz="1600">
                <a:solidFill>
                  <a:srgbClr val="000000"/>
                </a:solidFill>
                <a:latin typeface="Arial Unicode MS" panose="020B0604020202020204" pitchFamily="34" charset="-128"/>
              </a:rPr>
              <a:t>u1 tag; </a:t>
            </a:r>
          </a:p>
          <a:p>
            <a:pPr>
              <a:spcBef>
                <a:spcPct val="0"/>
              </a:spcBef>
              <a:buFontTx/>
              <a:buNone/>
            </a:pPr>
            <a:r>
              <a:rPr lang="en-US" altLang="en-US" sz="1600">
                <a:solidFill>
                  <a:srgbClr val="000000"/>
                </a:solidFill>
                <a:latin typeface="Arial Unicode MS" panose="020B0604020202020204" pitchFamily="34" charset="-128"/>
              </a:rPr>
              <a:t>u2 name_index; </a:t>
            </a:r>
          </a:p>
          <a:p>
            <a:pPr>
              <a:spcBef>
                <a:spcPct val="0"/>
              </a:spcBef>
              <a:buFontTx/>
              <a:buNone/>
            </a:pPr>
            <a:r>
              <a:rPr lang="en-US" altLang="en-US" sz="1600">
                <a:solidFill>
                  <a:srgbClr val="000000"/>
                </a:solidFill>
                <a:latin typeface="Arial Unicode MS" panose="020B0604020202020204" pitchFamily="34" charset="-128"/>
              </a:rPr>
              <a:t>} </a:t>
            </a:r>
          </a:p>
          <a:p>
            <a:pPr>
              <a:spcBef>
                <a:spcPct val="0"/>
              </a:spcBef>
              <a:buFontTx/>
              <a:buNone/>
            </a:pPr>
            <a:endParaRPr lang="en-US" altLang="en-US" sz="1200">
              <a:latin typeface="Times" panose="02020603050405020304" pitchFamily="18" charset="0"/>
            </a:endParaRPr>
          </a:p>
          <a:p>
            <a:pPr>
              <a:spcBef>
                <a:spcPct val="0"/>
              </a:spcBef>
              <a:buFontTx/>
              <a:buNone/>
            </a:pPr>
            <a:r>
              <a:rPr lang="en-US" altLang="en-US" sz="1600">
                <a:solidFill>
                  <a:srgbClr val="000000"/>
                </a:solidFill>
                <a:latin typeface="Arial" panose="020B0604020202020204" pitchFamily="34" charset="0"/>
                <a:cs typeface="Arial" panose="020B0604020202020204" pitchFamily="34" charset="0"/>
              </a:rPr>
              <a:t>The items of the</a:t>
            </a:r>
            <a:r>
              <a:rPr lang="en-US" altLang="en-US" sz="1600">
                <a:solidFill>
                  <a:srgbClr val="000000"/>
                </a:solidFill>
                <a:latin typeface="Times" panose="02020603050405020304" pitchFamily="18" charset="0"/>
                <a:cs typeface="Arial" panose="020B0604020202020204" pitchFamily="34" charset="0"/>
              </a:rPr>
              <a:t> </a:t>
            </a:r>
            <a:r>
              <a:rPr lang="en-US" altLang="en-US" sz="1800">
                <a:solidFill>
                  <a:srgbClr val="000000"/>
                </a:solidFill>
                <a:latin typeface="Arial Unicode MS" panose="020B0604020202020204" pitchFamily="34" charset="-128"/>
                <a:cs typeface="Arial" panose="020B0604020202020204" pitchFamily="34" charset="0"/>
              </a:rPr>
              <a:t>CONSTANT_Class_info</a:t>
            </a:r>
            <a:r>
              <a:rPr lang="en-US" altLang="en-US" sz="1600">
                <a:solidFill>
                  <a:srgbClr val="000000"/>
                </a:solidFill>
                <a:latin typeface="Times" panose="02020603050405020304" pitchFamily="18" charset="0"/>
                <a:cs typeface="Arial" panose="020B0604020202020204" pitchFamily="34" charset="0"/>
              </a:rPr>
              <a:t> </a:t>
            </a:r>
            <a:r>
              <a:rPr lang="en-US" altLang="en-US" sz="1600">
                <a:solidFill>
                  <a:srgbClr val="000000"/>
                </a:solidFill>
                <a:latin typeface="Arial" panose="020B0604020202020204" pitchFamily="34" charset="0"/>
                <a:cs typeface="Arial" panose="020B0604020202020204" pitchFamily="34" charset="0"/>
              </a:rPr>
              <a:t>structure are the following:</a:t>
            </a:r>
          </a:p>
          <a:p>
            <a:pPr>
              <a:spcBef>
                <a:spcPct val="0"/>
              </a:spcBef>
              <a:buFontTx/>
              <a:buNone/>
            </a:pPr>
            <a:endParaRPr lang="en-US" altLang="en-US" sz="1200">
              <a:latin typeface="Times" panose="02020603050405020304" pitchFamily="18" charset="0"/>
            </a:endParaRPr>
          </a:p>
          <a:p>
            <a:pPr algn="just">
              <a:spcBef>
                <a:spcPct val="0"/>
              </a:spcBef>
              <a:buFontTx/>
              <a:buNone/>
            </a:pPr>
            <a:r>
              <a:rPr lang="en-US" altLang="en-US" sz="1600" b="1">
                <a:solidFill>
                  <a:srgbClr val="00B050"/>
                </a:solidFill>
                <a:latin typeface="Arial" panose="020B0604020202020204" pitchFamily="34" charset="0"/>
                <a:cs typeface="Arial" panose="020B0604020202020204" pitchFamily="34" charset="0"/>
              </a:rPr>
              <a:t>tag</a:t>
            </a:r>
            <a:r>
              <a:rPr lang="en-US" altLang="en-US" sz="1600" b="1">
                <a:solidFill>
                  <a:srgbClr val="000000"/>
                </a:solidFill>
                <a:latin typeface="Arial" panose="020B0604020202020204" pitchFamily="34" charset="0"/>
                <a:cs typeface="Arial" panose="020B0604020202020204" pitchFamily="34" charset="0"/>
              </a:rPr>
              <a:t>:  </a:t>
            </a:r>
            <a:r>
              <a:rPr lang="en-US" altLang="en-US" sz="1600">
                <a:solidFill>
                  <a:srgbClr val="000000"/>
                </a:solidFill>
                <a:latin typeface="Arial" panose="020B0604020202020204" pitchFamily="34" charset="0"/>
                <a:cs typeface="Arial" panose="020B0604020202020204" pitchFamily="34" charset="0"/>
              </a:rPr>
              <a:t>The</a:t>
            </a:r>
            <a:r>
              <a:rPr lang="en-US" altLang="en-US" sz="1600">
                <a:solidFill>
                  <a:srgbClr val="000000"/>
                </a:solidFill>
                <a:latin typeface="Times" panose="02020603050405020304" pitchFamily="18" charset="0"/>
                <a:cs typeface="Arial" panose="020B0604020202020204" pitchFamily="34" charset="0"/>
              </a:rPr>
              <a:t> </a:t>
            </a:r>
            <a:r>
              <a:rPr lang="en-US" altLang="en-US" sz="1800">
                <a:solidFill>
                  <a:srgbClr val="000000"/>
                </a:solidFill>
                <a:latin typeface="Arial Unicode MS" panose="020B0604020202020204" pitchFamily="34" charset="-128"/>
                <a:cs typeface="Arial" panose="020B0604020202020204" pitchFamily="34" charset="0"/>
              </a:rPr>
              <a:t>tag</a:t>
            </a:r>
            <a:r>
              <a:rPr lang="en-US" altLang="en-US" sz="1600">
                <a:solidFill>
                  <a:srgbClr val="000000"/>
                </a:solidFill>
                <a:latin typeface="Times" panose="02020603050405020304" pitchFamily="18" charset="0"/>
                <a:cs typeface="Arial" panose="020B0604020202020204" pitchFamily="34" charset="0"/>
              </a:rPr>
              <a:t> </a:t>
            </a:r>
            <a:r>
              <a:rPr lang="en-US" altLang="en-US" sz="1600">
                <a:solidFill>
                  <a:srgbClr val="000000"/>
                </a:solidFill>
                <a:latin typeface="Arial" panose="020B0604020202020204" pitchFamily="34" charset="0"/>
                <a:cs typeface="Arial" panose="020B0604020202020204" pitchFamily="34" charset="0"/>
              </a:rPr>
              <a:t>item has the value</a:t>
            </a:r>
            <a:r>
              <a:rPr lang="en-US" altLang="en-US" sz="1600">
                <a:solidFill>
                  <a:srgbClr val="000000"/>
                </a:solidFill>
                <a:latin typeface="Times" panose="02020603050405020304" pitchFamily="18" charset="0"/>
                <a:cs typeface="Arial" panose="020B0604020202020204" pitchFamily="34" charset="0"/>
              </a:rPr>
              <a:t> </a:t>
            </a:r>
            <a:r>
              <a:rPr lang="en-US" altLang="en-US" sz="1800">
                <a:solidFill>
                  <a:srgbClr val="000000"/>
                </a:solidFill>
                <a:latin typeface="Arial Unicode MS" panose="020B0604020202020204" pitchFamily="34" charset="-128"/>
                <a:cs typeface="Arial" panose="020B0604020202020204" pitchFamily="34" charset="0"/>
              </a:rPr>
              <a:t>CONSTANT_Class</a:t>
            </a:r>
            <a:r>
              <a:rPr lang="en-US" altLang="en-US" sz="1600">
                <a:solidFill>
                  <a:srgbClr val="000000"/>
                </a:solidFill>
                <a:latin typeface="Times" panose="02020603050405020304" pitchFamily="18" charset="0"/>
                <a:cs typeface="Arial" panose="020B0604020202020204" pitchFamily="34" charset="0"/>
              </a:rPr>
              <a:t> </a:t>
            </a:r>
            <a:r>
              <a:rPr lang="en-US" altLang="en-US" sz="1600">
                <a:solidFill>
                  <a:srgbClr val="000000"/>
                </a:solidFill>
                <a:latin typeface="Arial" panose="020B0604020202020204" pitchFamily="34" charset="0"/>
                <a:cs typeface="Arial" panose="020B0604020202020204" pitchFamily="34" charset="0"/>
              </a:rPr>
              <a:t>(7).</a:t>
            </a:r>
          </a:p>
          <a:p>
            <a:pPr>
              <a:spcBef>
                <a:spcPct val="0"/>
              </a:spcBef>
              <a:buFontTx/>
              <a:buNone/>
            </a:pPr>
            <a:endParaRPr lang="en-US" altLang="en-US" sz="1600">
              <a:solidFill>
                <a:srgbClr val="000000"/>
              </a:solidFill>
              <a:latin typeface="Arial" panose="020B0604020202020204" pitchFamily="34" charset="0"/>
              <a:cs typeface="Arial" panose="020B0604020202020204" pitchFamily="34" charset="0"/>
            </a:endParaRPr>
          </a:p>
          <a:p>
            <a:pPr algn="just">
              <a:spcBef>
                <a:spcPct val="0"/>
              </a:spcBef>
              <a:buFontTx/>
              <a:buNone/>
            </a:pPr>
            <a:r>
              <a:rPr lang="en-US" altLang="en-US" sz="1600" b="1">
                <a:solidFill>
                  <a:srgbClr val="00B050"/>
                </a:solidFill>
                <a:latin typeface="Arial" panose="020B0604020202020204" pitchFamily="34" charset="0"/>
                <a:cs typeface="Arial" panose="020B0604020202020204" pitchFamily="34" charset="0"/>
              </a:rPr>
              <a:t>name_index: </a:t>
            </a:r>
            <a:r>
              <a:rPr lang="en-US" altLang="en-US" sz="1600">
                <a:solidFill>
                  <a:srgbClr val="000000"/>
                </a:solidFill>
                <a:latin typeface="Arial" panose="020B0604020202020204" pitchFamily="34" charset="0"/>
                <a:cs typeface="Arial" panose="020B0604020202020204" pitchFamily="34" charset="0"/>
              </a:rPr>
              <a:t>The value of the</a:t>
            </a:r>
            <a:r>
              <a:rPr lang="en-US" altLang="en-US" sz="1600">
                <a:solidFill>
                  <a:srgbClr val="000000"/>
                </a:solidFill>
                <a:latin typeface="Times" panose="02020603050405020304" pitchFamily="18" charset="0"/>
                <a:cs typeface="Arial" panose="020B0604020202020204" pitchFamily="34" charset="0"/>
              </a:rPr>
              <a:t> </a:t>
            </a:r>
            <a:r>
              <a:rPr lang="en-US" altLang="en-US" sz="1800">
                <a:solidFill>
                  <a:srgbClr val="000000"/>
                </a:solidFill>
                <a:latin typeface="Arial Unicode MS" panose="020B0604020202020204" pitchFamily="34" charset="-128"/>
                <a:cs typeface="Arial" panose="020B0604020202020204" pitchFamily="34" charset="0"/>
              </a:rPr>
              <a:t>name_index</a:t>
            </a:r>
            <a:r>
              <a:rPr lang="en-US" altLang="en-US" sz="1600">
                <a:solidFill>
                  <a:srgbClr val="000000"/>
                </a:solidFill>
                <a:latin typeface="Times" panose="02020603050405020304" pitchFamily="18" charset="0"/>
                <a:cs typeface="Arial" panose="020B0604020202020204" pitchFamily="34" charset="0"/>
              </a:rPr>
              <a:t> </a:t>
            </a:r>
            <a:r>
              <a:rPr lang="en-US" altLang="en-US" sz="1600">
                <a:solidFill>
                  <a:srgbClr val="000000"/>
                </a:solidFill>
                <a:latin typeface="Arial" panose="020B0604020202020204" pitchFamily="34" charset="0"/>
                <a:cs typeface="Arial" panose="020B0604020202020204" pitchFamily="34" charset="0"/>
              </a:rPr>
              <a:t>item must be a valid index into the</a:t>
            </a:r>
            <a:r>
              <a:rPr lang="en-US" altLang="en-US" sz="1600">
                <a:solidFill>
                  <a:srgbClr val="000000"/>
                </a:solidFill>
                <a:latin typeface="Times" panose="02020603050405020304" pitchFamily="18" charset="0"/>
                <a:cs typeface="Arial" panose="020B0604020202020204" pitchFamily="34" charset="0"/>
              </a:rPr>
              <a:t> </a:t>
            </a:r>
            <a:r>
              <a:rPr lang="en-US" altLang="en-US" sz="1800">
                <a:solidFill>
                  <a:srgbClr val="000000"/>
                </a:solidFill>
                <a:latin typeface="Arial Unicode MS" panose="020B0604020202020204" pitchFamily="34" charset="-128"/>
                <a:cs typeface="Arial" panose="020B0604020202020204" pitchFamily="34" charset="0"/>
              </a:rPr>
              <a:t>constant_pool</a:t>
            </a:r>
            <a:r>
              <a:rPr lang="en-US" altLang="en-US" sz="1600">
                <a:solidFill>
                  <a:srgbClr val="000000"/>
                </a:solidFill>
                <a:latin typeface="Times" panose="02020603050405020304" pitchFamily="18" charset="0"/>
                <a:cs typeface="Arial" panose="020B0604020202020204" pitchFamily="34" charset="0"/>
              </a:rPr>
              <a:t> </a:t>
            </a:r>
            <a:r>
              <a:rPr lang="en-US" altLang="en-US" sz="1600">
                <a:solidFill>
                  <a:srgbClr val="000000"/>
                </a:solidFill>
                <a:latin typeface="Arial" panose="020B0604020202020204" pitchFamily="34" charset="0"/>
                <a:cs typeface="Arial" panose="020B0604020202020204" pitchFamily="34" charset="0"/>
              </a:rPr>
              <a:t>table. The</a:t>
            </a:r>
            <a:r>
              <a:rPr lang="en-US" altLang="en-US" sz="1600">
                <a:solidFill>
                  <a:srgbClr val="000000"/>
                </a:solidFill>
                <a:latin typeface="Times" panose="02020603050405020304" pitchFamily="18" charset="0"/>
                <a:cs typeface="Arial" panose="020B0604020202020204" pitchFamily="34" charset="0"/>
              </a:rPr>
              <a:t> </a:t>
            </a:r>
            <a:r>
              <a:rPr lang="en-US" altLang="en-US" sz="1800">
                <a:solidFill>
                  <a:srgbClr val="000000"/>
                </a:solidFill>
                <a:latin typeface="Arial Unicode MS" panose="020B0604020202020204" pitchFamily="34" charset="-128"/>
                <a:cs typeface="Arial" panose="020B0604020202020204" pitchFamily="34" charset="0"/>
              </a:rPr>
              <a:t>constant_pool</a:t>
            </a:r>
            <a:r>
              <a:rPr lang="en-US" altLang="en-US" sz="1600">
                <a:solidFill>
                  <a:srgbClr val="000000"/>
                </a:solidFill>
                <a:latin typeface="Times" panose="02020603050405020304" pitchFamily="18" charset="0"/>
                <a:cs typeface="Arial" panose="020B0604020202020204" pitchFamily="34" charset="0"/>
              </a:rPr>
              <a:t> </a:t>
            </a:r>
            <a:r>
              <a:rPr lang="en-US" altLang="en-US" sz="1600">
                <a:solidFill>
                  <a:srgbClr val="000000"/>
                </a:solidFill>
                <a:latin typeface="Arial" panose="020B0604020202020204" pitchFamily="34" charset="0"/>
                <a:cs typeface="Arial" panose="020B0604020202020204" pitchFamily="34" charset="0"/>
              </a:rPr>
              <a:t>entry at that index must be a</a:t>
            </a:r>
            <a:r>
              <a:rPr lang="en-US" altLang="en-US" sz="1600">
                <a:solidFill>
                  <a:srgbClr val="000000"/>
                </a:solidFill>
                <a:latin typeface="Times" panose="02020603050405020304" pitchFamily="18" charset="0"/>
                <a:cs typeface="Arial" panose="020B0604020202020204" pitchFamily="34" charset="0"/>
              </a:rPr>
              <a:t> </a:t>
            </a:r>
            <a:r>
              <a:rPr lang="en-US" altLang="en-US" sz="1800">
                <a:solidFill>
                  <a:srgbClr val="000000"/>
                </a:solidFill>
                <a:latin typeface="Arial Unicode MS" panose="020B0604020202020204" pitchFamily="34" charset="-128"/>
                <a:cs typeface="Arial" panose="020B0604020202020204" pitchFamily="34" charset="0"/>
              </a:rPr>
              <a:t>CONSTANT_Utf8_info</a:t>
            </a:r>
            <a:r>
              <a:rPr lang="en-US" altLang="en-US" sz="1600">
                <a:solidFill>
                  <a:srgbClr val="000000"/>
                </a:solidFill>
                <a:latin typeface="Times" panose="02020603050405020304" pitchFamily="18" charset="0"/>
                <a:cs typeface="Arial" panose="020B0604020202020204" pitchFamily="34" charset="0"/>
              </a:rPr>
              <a:t> </a:t>
            </a:r>
            <a:r>
              <a:rPr lang="en-US" altLang="en-US" sz="1600">
                <a:solidFill>
                  <a:srgbClr val="000000"/>
                </a:solidFill>
                <a:latin typeface="Arial" panose="020B0604020202020204" pitchFamily="34" charset="0"/>
                <a:cs typeface="Arial" panose="020B0604020202020204" pitchFamily="34" charset="0"/>
              </a:rPr>
              <a:t> structure representing a valid binary class or interface name encoded in internal form .</a:t>
            </a:r>
          </a:p>
          <a:p>
            <a:pPr>
              <a:spcBef>
                <a:spcPct val="0"/>
              </a:spcBef>
              <a:buFontTx/>
              <a:buNone/>
            </a:pPr>
            <a:endParaRPr lang="en-US" altLang="en-US" sz="2400">
              <a:latin typeface="Times" panose="02020603050405020304" pitchFamily="18" charset="0"/>
            </a:endParaRPr>
          </a:p>
        </p:txBody>
      </p:sp>
      <p:sp>
        <p:nvSpPr>
          <p:cNvPr id="32772" name="Rectangle 2">
            <a:extLst>
              <a:ext uri="{FF2B5EF4-FFF2-40B4-BE49-F238E27FC236}">
                <a16:creationId xmlns:a16="http://schemas.microsoft.com/office/drawing/2014/main" id="{CD9B642C-5126-4BB7-AAE0-9E74EFFF2192}"/>
              </a:ext>
            </a:extLst>
          </p:cNvPr>
          <p:cNvSpPr txBox="1">
            <a:spLocks noChangeArrowheads="1"/>
          </p:cNvSpPr>
          <p:nvPr/>
        </p:nvSpPr>
        <p:spPr bwMode="auto">
          <a:xfrm>
            <a:off x="381000" y="-76200"/>
            <a:ext cx="8686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defRPr/>
            </a:pPr>
            <a:r>
              <a:rPr lang="en-US" alt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Instructions and the “Constant Pool”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Slide Number Placeholder 2">
            <a:extLst>
              <a:ext uri="{FF2B5EF4-FFF2-40B4-BE49-F238E27FC236}">
                <a16:creationId xmlns:a16="http://schemas.microsoft.com/office/drawing/2014/main" id="{DFCC506C-87C9-4D26-AAE3-3C780510689E}"/>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57EEE5C5-6C04-479A-829A-8397433172BB}" type="slidenum">
              <a:rPr lang="en-US" altLang="en-US" sz="1400">
                <a:latin typeface="Times" panose="02020603050405020304" pitchFamily="18" charset="0"/>
              </a:rPr>
              <a:pPr>
                <a:spcBef>
                  <a:spcPct val="0"/>
                </a:spcBef>
                <a:buFontTx/>
                <a:buNone/>
              </a:pPr>
              <a:t>29</a:t>
            </a:fld>
            <a:endParaRPr lang="en-US" altLang="en-US" sz="1400">
              <a:latin typeface="Times" panose="02020603050405020304" pitchFamily="18" charset="0"/>
            </a:endParaRPr>
          </a:p>
        </p:txBody>
      </p:sp>
      <p:sp>
        <p:nvSpPr>
          <p:cNvPr id="34819" name="Rectangle 1">
            <a:extLst>
              <a:ext uri="{FF2B5EF4-FFF2-40B4-BE49-F238E27FC236}">
                <a16:creationId xmlns:a16="http://schemas.microsoft.com/office/drawing/2014/main" id="{A1044103-95A5-4D4F-8F3A-7E37AD2329B6}"/>
              </a:ext>
            </a:extLst>
          </p:cNvPr>
          <p:cNvSpPr>
            <a:spLocks noChangeArrowheads="1"/>
          </p:cNvSpPr>
          <p:nvPr/>
        </p:nvSpPr>
        <p:spPr bwMode="auto">
          <a:xfrm>
            <a:off x="457200" y="915988"/>
            <a:ext cx="6477000" cy="506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06310" tIns="274551" anchor="ct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1400">
                <a:solidFill>
                  <a:srgbClr val="000000"/>
                </a:solidFill>
                <a:latin typeface="Arial" panose="020B0604020202020204" pitchFamily="34" charset="0"/>
                <a:cs typeface="Arial" panose="020B0604020202020204" pitchFamily="34" charset="0"/>
              </a:rPr>
              <a:t>Fields, methods, and interface methods are represented by similar structures:</a:t>
            </a:r>
          </a:p>
          <a:p>
            <a:pPr>
              <a:spcBef>
                <a:spcPct val="0"/>
              </a:spcBef>
              <a:buFontTx/>
              <a:buNone/>
            </a:pPr>
            <a:endParaRPr lang="en-US" altLang="en-US" sz="1400">
              <a:solidFill>
                <a:srgbClr val="000000"/>
              </a:solidFill>
              <a:latin typeface="Arial Unicode MS" panose="020B0604020202020204" pitchFamily="34" charset="-128"/>
            </a:endParaRPr>
          </a:p>
          <a:p>
            <a:pPr>
              <a:spcBef>
                <a:spcPct val="0"/>
              </a:spcBef>
              <a:buFontTx/>
              <a:buNone/>
            </a:pPr>
            <a:r>
              <a:rPr lang="en-US" altLang="en-US" sz="1400">
                <a:solidFill>
                  <a:srgbClr val="0070C0"/>
                </a:solidFill>
                <a:latin typeface="Arial Unicode MS" panose="020B0604020202020204" pitchFamily="34" charset="-128"/>
              </a:rPr>
              <a:t>CONSTANT_Fieldref_info </a:t>
            </a:r>
          </a:p>
          <a:p>
            <a:pPr>
              <a:spcBef>
                <a:spcPct val="0"/>
              </a:spcBef>
              <a:buFontTx/>
              <a:buNone/>
            </a:pPr>
            <a:r>
              <a:rPr lang="en-US" altLang="en-US" sz="1400">
                <a:solidFill>
                  <a:srgbClr val="0070C0"/>
                </a:solidFill>
                <a:latin typeface="Arial Unicode MS" panose="020B0604020202020204" pitchFamily="34" charset="-128"/>
              </a:rPr>
              <a:t>{ </a:t>
            </a:r>
          </a:p>
          <a:p>
            <a:pPr>
              <a:spcBef>
                <a:spcPct val="0"/>
              </a:spcBef>
              <a:buFontTx/>
              <a:buNone/>
            </a:pPr>
            <a:r>
              <a:rPr lang="en-US" altLang="en-US" sz="1400">
                <a:solidFill>
                  <a:srgbClr val="0070C0"/>
                </a:solidFill>
                <a:latin typeface="Arial Unicode MS" panose="020B0604020202020204" pitchFamily="34" charset="-128"/>
              </a:rPr>
              <a:t>u1 tag;</a:t>
            </a:r>
          </a:p>
          <a:p>
            <a:pPr>
              <a:spcBef>
                <a:spcPct val="0"/>
              </a:spcBef>
              <a:buFontTx/>
              <a:buNone/>
            </a:pPr>
            <a:r>
              <a:rPr lang="en-US" altLang="en-US" sz="1400">
                <a:solidFill>
                  <a:srgbClr val="0070C0"/>
                </a:solidFill>
                <a:latin typeface="Arial Unicode MS" panose="020B0604020202020204" pitchFamily="34" charset="-128"/>
              </a:rPr>
              <a:t>u2 class_index; </a:t>
            </a:r>
          </a:p>
          <a:p>
            <a:pPr>
              <a:spcBef>
                <a:spcPct val="0"/>
              </a:spcBef>
              <a:buFontTx/>
              <a:buNone/>
            </a:pPr>
            <a:r>
              <a:rPr lang="en-US" altLang="en-US" sz="1400">
                <a:solidFill>
                  <a:srgbClr val="0070C0"/>
                </a:solidFill>
                <a:latin typeface="Arial Unicode MS" panose="020B0604020202020204" pitchFamily="34" charset="-128"/>
              </a:rPr>
              <a:t>u2 name_and_type_index; </a:t>
            </a:r>
          </a:p>
          <a:p>
            <a:pPr>
              <a:spcBef>
                <a:spcPct val="0"/>
              </a:spcBef>
              <a:buFontTx/>
              <a:buNone/>
            </a:pPr>
            <a:r>
              <a:rPr lang="en-US" altLang="en-US" sz="1400">
                <a:solidFill>
                  <a:srgbClr val="0070C0"/>
                </a:solidFill>
                <a:latin typeface="Arial Unicode MS" panose="020B0604020202020204" pitchFamily="34" charset="-128"/>
              </a:rPr>
              <a:t>} </a:t>
            </a:r>
          </a:p>
          <a:p>
            <a:pPr>
              <a:spcBef>
                <a:spcPct val="0"/>
              </a:spcBef>
              <a:buFontTx/>
              <a:buNone/>
            </a:pPr>
            <a:endParaRPr lang="en-US" altLang="en-US" sz="1400">
              <a:solidFill>
                <a:srgbClr val="000000"/>
              </a:solidFill>
              <a:latin typeface="Arial Unicode MS" panose="020B0604020202020204" pitchFamily="34" charset="-128"/>
            </a:endParaRPr>
          </a:p>
          <a:p>
            <a:pPr>
              <a:spcBef>
                <a:spcPct val="0"/>
              </a:spcBef>
              <a:buFontTx/>
              <a:buNone/>
            </a:pPr>
            <a:r>
              <a:rPr lang="en-US" altLang="en-US" sz="1400">
                <a:solidFill>
                  <a:srgbClr val="00B050"/>
                </a:solidFill>
                <a:latin typeface="Arial Unicode MS" panose="020B0604020202020204" pitchFamily="34" charset="-128"/>
              </a:rPr>
              <a:t>CONSTANT_Methodref_info</a:t>
            </a:r>
          </a:p>
          <a:p>
            <a:pPr>
              <a:spcBef>
                <a:spcPct val="0"/>
              </a:spcBef>
              <a:buFontTx/>
              <a:buNone/>
            </a:pPr>
            <a:r>
              <a:rPr lang="en-US" altLang="en-US" sz="1400">
                <a:solidFill>
                  <a:srgbClr val="00B050"/>
                </a:solidFill>
                <a:latin typeface="Arial Unicode MS" panose="020B0604020202020204" pitchFamily="34" charset="-128"/>
              </a:rPr>
              <a:t> { </a:t>
            </a:r>
          </a:p>
          <a:p>
            <a:pPr>
              <a:spcBef>
                <a:spcPct val="0"/>
              </a:spcBef>
              <a:buFontTx/>
              <a:buNone/>
            </a:pPr>
            <a:r>
              <a:rPr lang="en-US" altLang="en-US" sz="1400">
                <a:solidFill>
                  <a:srgbClr val="00B050"/>
                </a:solidFill>
                <a:latin typeface="Arial Unicode MS" panose="020B0604020202020204" pitchFamily="34" charset="-128"/>
              </a:rPr>
              <a:t>u1 tag;</a:t>
            </a:r>
          </a:p>
          <a:p>
            <a:pPr>
              <a:spcBef>
                <a:spcPct val="0"/>
              </a:spcBef>
              <a:buFontTx/>
              <a:buNone/>
            </a:pPr>
            <a:r>
              <a:rPr lang="en-US" altLang="en-US" sz="1400">
                <a:solidFill>
                  <a:srgbClr val="00B050"/>
                </a:solidFill>
                <a:latin typeface="Arial Unicode MS" panose="020B0604020202020204" pitchFamily="34" charset="-128"/>
              </a:rPr>
              <a:t>u2 class_index; </a:t>
            </a:r>
          </a:p>
          <a:p>
            <a:pPr>
              <a:spcBef>
                <a:spcPct val="0"/>
              </a:spcBef>
              <a:buFontTx/>
              <a:buNone/>
            </a:pPr>
            <a:r>
              <a:rPr lang="en-US" altLang="en-US" sz="1400">
                <a:solidFill>
                  <a:srgbClr val="00B050"/>
                </a:solidFill>
                <a:latin typeface="Arial Unicode MS" panose="020B0604020202020204" pitchFamily="34" charset="-128"/>
              </a:rPr>
              <a:t>u2 name_and_type_index;</a:t>
            </a:r>
          </a:p>
          <a:p>
            <a:pPr>
              <a:spcBef>
                <a:spcPct val="0"/>
              </a:spcBef>
              <a:buFontTx/>
              <a:buNone/>
            </a:pPr>
            <a:r>
              <a:rPr lang="en-US" altLang="en-US" sz="1400">
                <a:solidFill>
                  <a:srgbClr val="00B050"/>
                </a:solidFill>
                <a:latin typeface="Arial Unicode MS" panose="020B0604020202020204" pitchFamily="34" charset="-128"/>
              </a:rPr>
              <a:t> } </a:t>
            </a:r>
          </a:p>
          <a:p>
            <a:pPr>
              <a:spcBef>
                <a:spcPct val="0"/>
              </a:spcBef>
              <a:buFontTx/>
              <a:buNone/>
            </a:pPr>
            <a:endParaRPr lang="en-US" altLang="en-US" sz="1400">
              <a:solidFill>
                <a:srgbClr val="000000"/>
              </a:solidFill>
              <a:latin typeface="Arial Unicode MS" panose="020B0604020202020204" pitchFamily="34" charset="-128"/>
            </a:endParaRPr>
          </a:p>
          <a:p>
            <a:pPr>
              <a:spcBef>
                <a:spcPct val="0"/>
              </a:spcBef>
              <a:buFontTx/>
              <a:buNone/>
            </a:pPr>
            <a:r>
              <a:rPr lang="en-US" altLang="en-US" sz="1400">
                <a:solidFill>
                  <a:srgbClr val="0070C0"/>
                </a:solidFill>
                <a:latin typeface="Arial Unicode MS" panose="020B0604020202020204" pitchFamily="34" charset="-128"/>
              </a:rPr>
              <a:t>CONSTANT_InterfaceMethodref_info </a:t>
            </a:r>
          </a:p>
          <a:p>
            <a:pPr>
              <a:spcBef>
                <a:spcPct val="0"/>
              </a:spcBef>
              <a:buFontTx/>
              <a:buNone/>
            </a:pPr>
            <a:r>
              <a:rPr lang="en-US" altLang="en-US" sz="1400">
                <a:solidFill>
                  <a:srgbClr val="0070C0"/>
                </a:solidFill>
                <a:latin typeface="Arial Unicode MS" panose="020B0604020202020204" pitchFamily="34" charset="-128"/>
              </a:rPr>
              <a:t>{ </a:t>
            </a:r>
          </a:p>
          <a:p>
            <a:pPr>
              <a:spcBef>
                <a:spcPct val="0"/>
              </a:spcBef>
              <a:buFontTx/>
              <a:buNone/>
            </a:pPr>
            <a:r>
              <a:rPr lang="en-US" altLang="en-US" sz="1400">
                <a:solidFill>
                  <a:srgbClr val="0070C0"/>
                </a:solidFill>
                <a:latin typeface="Arial Unicode MS" panose="020B0604020202020204" pitchFamily="34" charset="-128"/>
              </a:rPr>
              <a:t>u1 tag; </a:t>
            </a:r>
          </a:p>
          <a:p>
            <a:pPr>
              <a:spcBef>
                <a:spcPct val="0"/>
              </a:spcBef>
              <a:buFontTx/>
              <a:buNone/>
            </a:pPr>
            <a:r>
              <a:rPr lang="en-US" altLang="en-US" sz="1400">
                <a:solidFill>
                  <a:srgbClr val="0070C0"/>
                </a:solidFill>
                <a:latin typeface="Arial Unicode MS" panose="020B0604020202020204" pitchFamily="34" charset="-128"/>
              </a:rPr>
              <a:t>u2 class_index; </a:t>
            </a:r>
          </a:p>
          <a:p>
            <a:pPr>
              <a:spcBef>
                <a:spcPct val="0"/>
              </a:spcBef>
              <a:buFontTx/>
              <a:buNone/>
            </a:pPr>
            <a:r>
              <a:rPr lang="en-US" altLang="en-US" sz="1400">
                <a:solidFill>
                  <a:srgbClr val="0070C0"/>
                </a:solidFill>
                <a:latin typeface="Arial Unicode MS" panose="020B0604020202020204" pitchFamily="34" charset="-128"/>
              </a:rPr>
              <a:t>u2 name_and_type_index;</a:t>
            </a:r>
          </a:p>
          <a:p>
            <a:pPr>
              <a:spcBef>
                <a:spcPct val="0"/>
              </a:spcBef>
              <a:buFontTx/>
              <a:buNone/>
            </a:pPr>
            <a:r>
              <a:rPr lang="en-US" altLang="en-US" sz="1400">
                <a:solidFill>
                  <a:srgbClr val="0070C0"/>
                </a:solidFill>
                <a:latin typeface="Arial Unicode MS" panose="020B0604020202020204" pitchFamily="34" charset="-128"/>
              </a:rPr>
              <a:t> }</a:t>
            </a:r>
            <a:r>
              <a:rPr lang="en-US" altLang="en-US" sz="1100">
                <a:solidFill>
                  <a:srgbClr val="0070C0"/>
                </a:solidFill>
                <a:latin typeface="Times" panose="02020603050405020304" pitchFamily="18" charset="0"/>
              </a:rPr>
              <a:t> ``</a:t>
            </a:r>
            <a:endParaRPr lang="en-US" altLang="en-US" sz="4400">
              <a:solidFill>
                <a:srgbClr val="0070C0"/>
              </a:solidFill>
              <a:latin typeface="Times" panose="02020603050405020304" pitchFamily="18" charset="0"/>
            </a:endParaRPr>
          </a:p>
        </p:txBody>
      </p:sp>
      <p:sp>
        <p:nvSpPr>
          <p:cNvPr id="7" name="Rectangle 3">
            <a:extLst>
              <a:ext uri="{FF2B5EF4-FFF2-40B4-BE49-F238E27FC236}">
                <a16:creationId xmlns:a16="http://schemas.microsoft.com/office/drawing/2014/main" id="{37DB3B90-7160-453C-B8FD-D73435170E8E}"/>
              </a:ext>
            </a:extLst>
          </p:cNvPr>
          <p:cNvSpPr>
            <a:spLocks noChangeArrowheads="1"/>
          </p:cNvSpPr>
          <p:nvPr/>
        </p:nvSpPr>
        <p:spPr bwMode="auto">
          <a:xfrm>
            <a:off x="3276600" y="954088"/>
            <a:ext cx="5638800" cy="5618162"/>
          </a:xfrm>
          <a:prstGeom prst="rect">
            <a:avLst/>
          </a:prstGeom>
          <a:noFill/>
          <a:ln>
            <a:noFill/>
          </a:ln>
          <a:effectLst/>
        </p:spPr>
        <p:txBody>
          <a:bodyPr anchor="ctr">
            <a:spAutoFit/>
          </a:bodyPr>
          <a:lstStyle/>
          <a:p>
            <a:pPr marL="457200" indent="-457200" algn="just">
              <a:defRPr/>
            </a:pPr>
            <a:endParaRPr lang="en-US" altLang="en-US" sz="2800" dirty="0"/>
          </a:p>
          <a:p>
            <a:pPr marL="457200" indent="-457200" algn="just">
              <a:defRPr/>
            </a:pPr>
            <a:r>
              <a:rPr lang="en-US" altLang="en-US" sz="1200" b="1" dirty="0">
                <a:solidFill>
                  <a:srgbClr val="0070C0"/>
                </a:solidFill>
                <a:latin typeface="Arial" panose="020B0604020202020204" pitchFamily="34" charset="0"/>
                <a:cs typeface="Arial" panose="020B0604020202020204" pitchFamily="34" charset="0"/>
              </a:rPr>
              <a:t>Tag:</a:t>
            </a:r>
          </a:p>
          <a:p>
            <a:pPr marL="0" lvl="1" algn="just">
              <a:defRPr/>
            </a:pPr>
            <a:r>
              <a:rPr lang="en-US" altLang="en-US" sz="1000" b="1" dirty="0">
                <a:solidFill>
                  <a:srgbClr val="000000"/>
                </a:solidFill>
                <a:latin typeface="Arial" panose="020B0604020202020204" pitchFamily="34" charset="0"/>
                <a:cs typeface="Arial" panose="020B0604020202020204" pitchFamily="34" charset="0"/>
              </a:rPr>
              <a:t>The</a:t>
            </a:r>
            <a:r>
              <a:rPr lang="en-US" altLang="en-US" sz="1000" b="1" dirty="0">
                <a:solidFill>
                  <a:srgbClr val="000000"/>
                </a:solidFill>
                <a:cs typeface="Arial" panose="020B0604020202020204" pitchFamily="34" charset="0"/>
              </a:rPr>
              <a:t> </a:t>
            </a:r>
            <a:r>
              <a:rPr lang="en-US" altLang="en-US" sz="1050" b="1" dirty="0">
                <a:solidFill>
                  <a:srgbClr val="000000"/>
                </a:solidFill>
                <a:latin typeface="Arial Unicode MS" panose="020B0604020202020204" pitchFamily="34" charset="-128"/>
                <a:cs typeface="Arial" panose="020B0604020202020204" pitchFamily="34" charset="0"/>
              </a:rPr>
              <a:t>tag</a:t>
            </a:r>
            <a:r>
              <a:rPr lang="en-US" altLang="en-US" sz="1000" b="1" dirty="0">
                <a:solidFill>
                  <a:srgbClr val="000000"/>
                </a:solidFill>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item of a</a:t>
            </a:r>
            <a:r>
              <a:rPr lang="en-US" altLang="en-US" sz="1000" b="1" dirty="0">
                <a:solidFill>
                  <a:srgbClr val="000000"/>
                </a:solidFill>
                <a:cs typeface="Arial" panose="020B0604020202020204" pitchFamily="34" charset="0"/>
              </a:rPr>
              <a:t> </a:t>
            </a:r>
            <a:r>
              <a:rPr lang="en-US" altLang="en-US" sz="1050" b="1" dirty="0">
                <a:solidFill>
                  <a:srgbClr val="000000"/>
                </a:solidFill>
                <a:latin typeface="Arial Unicode MS" panose="020B0604020202020204" pitchFamily="34" charset="-128"/>
                <a:cs typeface="Arial" panose="020B0604020202020204" pitchFamily="34" charset="0"/>
              </a:rPr>
              <a:t>CONSTANT_Fieldref_info</a:t>
            </a:r>
            <a:r>
              <a:rPr lang="en-US" altLang="en-US" sz="1000" b="1" dirty="0">
                <a:solidFill>
                  <a:srgbClr val="000000"/>
                </a:solidFill>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structure has the value</a:t>
            </a:r>
            <a:r>
              <a:rPr lang="en-US" altLang="en-US" sz="1000" b="1" dirty="0">
                <a:solidFill>
                  <a:srgbClr val="000000"/>
                </a:solidFill>
                <a:cs typeface="Arial" panose="020B0604020202020204" pitchFamily="34" charset="0"/>
              </a:rPr>
              <a:t> </a:t>
            </a:r>
            <a:r>
              <a:rPr lang="en-US" altLang="en-US" sz="1050" b="1" dirty="0" err="1">
                <a:solidFill>
                  <a:srgbClr val="000000"/>
                </a:solidFill>
                <a:latin typeface="Arial Unicode MS" panose="020B0604020202020204" pitchFamily="34" charset="-128"/>
                <a:cs typeface="Arial" panose="020B0604020202020204" pitchFamily="34" charset="0"/>
              </a:rPr>
              <a:t>CONSTANT_Fieldref</a:t>
            </a:r>
            <a:r>
              <a:rPr lang="en-US" altLang="en-US" sz="1000" b="1" dirty="0">
                <a:solidFill>
                  <a:srgbClr val="000000"/>
                </a:solidFill>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(9).</a:t>
            </a:r>
          </a:p>
          <a:p>
            <a:pPr marL="0" lvl="1" algn="just">
              <a:defRPr/>
            </a:pPr>
            <a:r>
              <a:rPr lang="en-US" altLang="en-US" sz="1000" b="1" dirty="0">
                <a:solidFill>
                  <a:srgbClr val="000000"/>
                </a:solidFill>
                <a:latin typeface="Arial" panose="020B0604020202020204" pitchFamily="34" charset="0"/>
                <a:cs typeface="Arial" panose="020B0604020202020204" pitchFamily="34" charset="0"/>
              </a:rPr>
              <a:t>The</a:t>
            </a:r>
            <a:r>
              <a:rPr lang="en-US" altLang="en-US" sz="1000" b="1" dirty="0">
                <a:solidFill>
                  <a:srgbClr val="000000"/>
                </a:solidFill>
                <a:cs typeface="Arial" panose="020B0604020202020204" pitchFamily="34" charset="0"/>
              </a:rPr>
              <a:t> </a:t>
            </a:r>
            <a:r>
              <a:rPr lang="en-US" altLang="en-US" sz="1050" b="1" dirty="0">
                <a:solidFill>
                  <a:srgbClr val="000000"/>
                </a:solidFill>
                <a:latin typeface="Arial Unicode MS" panose="020B0604020202020204" pitchFamily="34" charset="-128"/>
                <a:cs typeface="Arial" panose="020B0604020202020204" pitchFamily="34" charset="0"/>
              </a:rPr>
              <a:t>tag</a:t>
            </a:r>
            <a:r>
              <a:rPr lang="en-US" altLang="en-US" sz="1000" b="1" dirty="0">
                <a:solidFill>
                  <a:srgbClr val="000000"/>
                </a:solidFill>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item of a</a:t>
            </a:r>
            <a:r>
              <a:rPr lang="en-US" altLang="en-US" sz="1000" b="1" dirty="0">
                <a:solidFill>
                  <a:srgbClr val="000000"/>
                </a:solidFill>
                <a:cs typeface="Arial" panose="020B0604020202020204" pitchFamily="34" charset="0"/>
              </a:rPr>
              <a:t> </a:t>
            </a:r>
            <a:r>
              <a:rPr lang="en-US" altLang="en-US" sz="1050" b="1" dirty="0" err="1">
                <a:solidFill>
                  <a:srgbClr val="000000"/>
                </a:solidFill>
                <a:latin typeface="Arial Unicode MS" panose="020B0604020202020204" pitchFamily="34" charset="-128"/>
                <a:cs typeface="Arial" panose="020B0604020202020204" pitchFamily="34" charset="0"/>
              </a:rPr>
              <a:t>CONSTANT_Methodref_info</a:t>
            </a:r>
            <a:r>
              <a:rPr lang="en-US" altLang="en-US" sz="1000" b="1" dirty="0">
                <a:solidFill>
                  <a:srgbClr val="000000"/>
                </a:solidFill>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structure has the value</a:t>
            </a:r>
            <a:r>
              <a:rPr lang="en-US" altLang="en-US" sz="1000" b="1" dirty="0">
                <a:solidFill>
                  <a:srgbClr val="000000"/>
                </a:solidFill>
                <a:cs typeface="Arial" panose="020B0604020202020204" pitchFamily="34" charset="0"/>
              </a:rPr>
              <a:t> </a:t>
            </a:r>
            <a:r>
              <a:rPr lang="en-US" altLang="en-US" sz="1050" b="1" dirty="0" err="1">
                <a:solidFill>
                  <a:srgbClr val="000000"/>
                </a:solidFill>
                <a:latin typeface="Arial Unicode MS" panose="020B0604020202020204" pitchFamily="34" charset="-128"/>
                <a:cs typeface="Arial" panose="020B0604020202020204" pitchFamily="34" charset="0"/>
              </a:rPr>
              <a:t>CONSTANT_Methodref</a:t>
            </a:r>
            <a:r>
              <a:rPr lang="en-US" altLang="en-US" sz="1000" b="1" dirty="0">
                <a:solidFill>
                  <a:srgbClr val="000000"/>
                </a:solidFill>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(10).</a:t>
            </a:r>
          </a:p>
          <a:p>
            <a:pPr marL="0" lvl="1" algn="just">
              <a:defRPr/>
            </a:pPr>
            <a:r>
              <a:rPr lang="en-US" altLang="en-US" sz="1000" b="1" dirty="0">
                <a:solidFill>
                  <a:srgbClr val="000000"/>
                </a:solidFill>
                <a:latin typeface="Arial" panose="020B0604020202020204" pitchFamily="34" charset="0"/>
                <a:cs typeface="Arial" panose="020B0604020202020204" pitchFamily="34" charset="0"/>
              </a:rPr>
              <a:t>The</a:t>
            </a:r>
            <a:r>
              <a:rPr lang="en-US" altLang="en-US" sz="1000" b="1" dirty="0">
                <a:solidFill>
                  <a:srgbClr val="000000"/>
                </a:solidFill>
                <a:cs typeface="Arial" panose="020B0604020202020204" pitchFamily="34" charset="0"/>
              </a:rPr>
              <a:t> </a:t>
            </a:r>
            <a:r>
              <a:rPr lang="en-US" altLang="en-US" sz="1050" b="1" dirty="0">
                <a:solidFill>
                  <a:srgbClr val="000000"/>
                </a:solidFill>
                <a:latin typeface="Arial Unicode MS" panose="020B0604020202020204" pitchFamily="34" charset="-128"/>
                <a:cs typeface="Arial" panose="020B0604020202020204" pitchFamily="34" charset="0"/>
              </a:rPr>
              <a:t>tag</a:t>
            </a:r>
            <a:r>
              <a:rPr lang="en-US" altLang="en-US" sz="1000" b="1" dirty="0">
                <a:solidFill>
                  <a:srgbClr val="000000"/>
                </a:solidFill>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item of a</a:t>
            </a:r>
            <a:r>
              <a:rPr lang="en-US" altLang="en-US" sz="1000" b="1" dirty="0">
                <a:solidFill>
                  <a:srgbClr val="000000"/>
                </a:solidFill>
                <a:cs typeface="Arial" panose="020B0604020202020204" pitchFamily="34" charset="0"/>
              </a:rPr>
              <a:t> </a:t>
            </a:r>
            <a:r>
              <a:rPr lang="en-US" altLang="en-US" sz="1050" b="1" dirty="0" err="1">
                <a:solidFill>
                  <a:srgbClr val="000000"/>
                </a:solidFill>
                <a:latin typeface="Arial Unicode MS" panose="020B0604020202020204" pitchFamily="34" charset="-128"/>
                <a:cs typeface="Arial" panose="020B0604020202020204" pitchFamily="34" charset="0"/>
              </a:rPr>
              <a:t>CONSTANT_InterfaceMethodref_info</a:t>
            </a:r>
            <a:r>
              <a:rPr lang="en-US" altLang="en-US" sz="1000" b="1" dirty="0">
                <a:solidFill>
                  <a:srgbClr val="000000"/>
                </a:solidFill>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structure has the value</a:t>
            </a:r>
            <a:r>
              <a:rPr lang="en-US" altLang="en-US" sz="1000" b="1" dirty="0">
                <a:solidFill>
                  <a:srgbClr val="000000"/>
                </a:solidFill>
                <a:cs typeface="Arial" panose="020B0604020202020204" pitchFamily="34" charset="0"/>
              </a:rPr>
              <a:t> </a:t>
            </a:r>
            <a:r>
              <a:rPr lang="en-US" altLang="en-US" sz="1050" b="1" dirty="0" err="1">
                <a:solidFill>
                  <a:srgbClr val="000000"/>
                </a:solidFill>
                <a:latin typeface="Arial Unicode MS" panose="020B0604020202020204" pitchFamily="34" charset="-128"/>
                <a:cs typeface="Arial" panose="020B0604020202020204" pitchFamily="34" charset="0"/>
              </a:rPr>
              <a:t>CONSTANT_InterfaceMethodref</a:t>
            </a:r>
            <a:r>
              <a:rPr lang="en-US" altLang="en-US" sz="1000" b="1" dirty="0">
                <a:solidFill>
                  <a:srgbClr val="000000"/>
                </a:solidFill>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(11).</a:t>
            </a:r>
          </a:p>
          <a:p>
            <a:pPr algn="just">
              <a:defRPr/>
            </a:pPr>
            <a:endParaRPr lang="en-US" altLang="en-US" sz="1000" b="1" dirty="0">
              <a:solidFill>
                <a:srgbClr val="000000"/>
              </a:solidFill>
              <a:latin typeface="Arial" panose="020B0604020202020204" pitchFamily="34" charset="0"/>
              <a:cs typeface="Arial" panose="020B0604020202020204" pitchFamily="34" charset="0"/>
            </a:endParaRPr>
          </a:p>
          <a:p>
            <a:pPr algn="just">
              <a:defRPr/>
            </a:pPr>
            <a:r>
              <a:rPr lang="en-US" altLang="en-US" sz="1200" b="1" dirty="0" err="1">
                <a:solidFill>
                  <a:srgbClr val="0070C0"/>
                </a:solidFill>
                <a:latin typeface="Arial" panose="020B0604020202020204" pitchFamily="34" charset="0"/>
                <a:cs typeface="Arial" panose="020B0604020202020204" pitchFamily="34" charset="0"/>
              </a:rPr>
              <a:t>class_index</a:t>
            </a:r>
            <a:r>
              <a:rPr lang="en-US" altLang="en-US" sz="1200" b="1" dirty="0">
                <a:solidFill>
                  <a:srgbClr val="0070C0"/>
                </a:solidFill>
                <a:latin typeface="Arial" panose="020B0604020202020204" pitchFamily="34" charset="0"/>
                <a:cs typeface="Arial" panose="020B0604020202020204" pitchFamily="34" charset="0"/>
              </a:rPr>
              <a:t>:</a:t>
            </a:r>
          </a:p>
          <a:p>
            <a:pPr marL="0" lvl="1" algn="just">
              <a:defRPr/>
            </a:pPr>
            <a:r>
              <a:rPr lang="en-US" altLang="en-US" sz="1000" b="1" dirty="0">
                <a:solidFill>
                  <a:srgbClr val="000000"/>
                </a:solidFill>
                <a:latin typeface="Arial" panose="020B0604020202020204" pitchFamily="34" charset="0"/>
                <a:cs typeface="Arial" panose="020B0604020202020204" pitchFamily="34" charset="0"/>
              </a:rPr>
              <a:t>The value of the</a:t>
            </a:r>
            <a:r>
              <a:rPr lang="en-US" altLang="en-US" sz="1000" b="1" dirty="0">
                <a:solidFill>
                  <a:srgbClr val="000000"/>
                </a:solidFill>
                <a:cs typeface="Arial" panose="020B0604020202020204" pitchFamily="34" charset="0"/>
              </a:rPr>
              <a:t> </a:t>
            </a:r>
            <a:r>
              <a:rPr lang="en-US" altLang="en-US" sz="1050" b="1" dirty="0" err="1">
                <a:solidFill>
                  <a:srgbClr val="000000"/>
                </a:solidFill>
                <a:latin typeface="Arial Unicode MS" panose="020B0604020202020204" pitchFamily="34" charset="-128"/>
                <a:cs typeface="Arial" panose="020B0604020202020204" pitchFamily="34" charset="0"/>
              </a:rPr>
              <a:t>class_index</a:t>
            </a:r>
            <a:r>
              <a:rPr lang="en-US" altLang="en-US" sz="1000" b="1" dirty="0">
                <a:solidFill>
                  <a:srgbClr val="000000"/>
                </a:solidFill>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item must be a valid index into the</a:t>
            </a:r>
            <a:r>
              <a:rPr lang="en-US" altLang="en-US" sz="1000" b="1" dirty="0">
                <a:solidFill>
                  <a:srgbClr val="000000"/>
                </a:solidFill>
                <a:cs typeface="Arial" panose="020B0604020202020204" pitchFamily="34" charset="0"/>
              </a:rPr>
              <a:t> </a:t>
            </a:r>
            <a:r>
              <a:rPr lang="en-US" altLang="en-US" sz="1050" b="1" dirty="0" err="1">
                <a:solidFill>
                  <a:srgbClr val="000000"/>
                </a:solidFill>
                <a:latin typeface="Arial Unicode MS" panose="020B0604020202020204" pitchFamily="34" charset="-128"/>
                <a:cs typeface="Arial" panose="020B0604020202020204" pitchFamily="34" charset="0"/>
              </a:rPr>
              <a:t>constant_pool</a:t>
            </a:r>
            <a:r>
              <a:rPr lang="en-US" altLang="en-US" sz="1000" b="1" dirty="0">
                <a:solidFill>
                  <a:srgbClr val="000000"/>
                </a:solidFill>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table. The</a:t>
            </a:r>
            <a:r>
              <a:rPr lang="en-US" altLang="en-US" sz="1000" b="1" dirty="0">
                <a:solidFill>
                  <a:srgbClr val="000000"/>
                </a:solidFill>
                <a:cs typeface="Arial" panose="020B0604020202020204" pitchFamily="34" charset="0"/>
              </a:rPr>
              <a:t> </a:t>
            </a:r>
            <a:r>
              <a:rPr lang="en-US" altLang="en-US" sz="1050" b="1" dirty="0" err="1">
                <a:solidFill>
                  <a:srgbClr val="000000"/>
                </a:solidFill>
                <a:latin typeface="Arial Unicode MS" panose="020B0604020202020204" pitchFamily="34" charset="-128"/>
                <a:cs typeface="Arial" panose="020B0604020202020204" pitchFamily="34" charset="0"/>
              </a:rPr>
              <a:t>constant_pool</a:t>
            </a:r>
            <a:r>
              <a:rPr lang="en-US" altLang="en-US" sz="1000" b="1" dirty="0">
                <a:solidFill>
                  <a:srgbClr val="000000"/>
                </a:solidFill>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entry at that index must be a</a:t>
            </a:r>
            <a:r>
              <a:rPr lang="en-US" altLang="en-US" sz="1000" b="1" dirty="0">
                <a:solidFill>
                  <a:srgbClr val="000000"/>
                </a:solidFill>
                <a:cs typeface="Arial" panose="020B0604020202020204" pitchFamily="34" charset="0"/>
              </a:rPr>
              <a:t> </a:t>
            </a:r>
            <a:r>
              <a:rPr lang="en-US" altLang="en-US" sz="1050" b="1" dirty="0" err="1">
                <a:solidFill>
                  <a:srgbClr val="000000"/>
                </a:solidFill>
                <a:latin typeface="Arial Unicode MS" panose="020B0604020202020204" pitchFamily="34" charset="-128"/>
                <a:cs typeface="Arial" panose="020B0604020202020204" pitchFamily="34" charset="0"/>
              </a:rPr>
              <a:t>CONSTANT_Class_info</a:t>
            </a:r>
            <a:r>
              <a:rPr lang="en-US" altLang="en-US" sz="1000" b="1" dirty="0">
                <a:solidFill>
                  <a:srgbClr val="000000"/>
                </a:solidFill>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structure representing a class or interface type that has the field or method as a member.</a:t>
            </a:r>
          </a:p>
          <a:p>
            <a:pPr marL="0" lvl="1" algn="just">
              <a:defRPr/>
            </a:pPr>
            <a:r>
              <a:rPr lang="en-US" altLang="en-US" sz="1000" b="1" dirty="0">
                <a:solidFill>
                  <a:srgbClr val="000000"/>
                </a:solidFill>
                <a:latin typeface="Arial" panose="020B0604020202020204" pitchFamily="34" charset="0"/>
                <a:cs typeface="Arial" panose="020B0604020202020204" pitchFamily="34" charset="0"/>
              </a:rPr>
              <a:t>The</a:t>
            </a:r>
            <a:r>
              <a:rPr lang="en-US" altLang="en-US" sz="1000" b="1" dirty="0">
                <a:solidFill>
                  <a:srgbClr val="000000"/>
                </a:solidFill>
                <a:cs typeface="Arial" panose="020B0604020202020204" pitchFamily="34" charset="0"/>
              </a:rPr>
              <a:t> </a:t>
            </a:r>
            <a:r>
              <a:rPr lang="en-US" altLang="en-US" sz="1050" b="1" dirty="0" err="1">
                <a:solidFill>
                  <a:srgbClr val="000000"/>
                </a:solidFill>
                <a:latin typeface="Arial Unicode MS" panose="020B0604020202020204" pitchFamily="34" charset="-128"/>
                <a:cs typeface="Arial" panose="020B0604020202020204" pitchFamily="34" charset="0"/>
              </a:rPr>
              <a:t>class_index</a:t>
            </a:r>
            <a:r>
              <a:rPr lang="en-US" altLang="en-US" sz="1000" b="1" dirty="0">
                <a:solidFill>
                  <a:srgbClr val="000000"/>
                </a:solidFill>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item of a</a:t>
            </a:r>
            <a:r>
              <a:rPr lang="en-US" altLang="en-US" sz="1000" b="1" dirty="0">
                <a:solidFill>
                  <a:srgbClr val="000000"/>
                </a:solidFill>
                <a:cs typeface="Arial" panose="020B0604020202020204" pitchFamily="34" charset="0"/>
              </a:rPr>
              <a:t> </a:t>
            </a:r>
            <a:r>
              <a:rPr lang="en-US" altLang="en-US" sz="1050" b="1" dirty="0" err="1">
                <a:solidFill>
                  <a:srgbClr val="000000"/>
                </a:solidFill>
                <a:latin typeface="Arial Unicode MS" panose="020B0604020202020204" pitchFamily="34" charset="-128"/>
                <a:cs typeface="Arial" panose="020B0604020202020204" pitchFamily="34" charset="0"/>
              </a:rPr>
              <a:t>CONSTANT_Methodref_info</a:t>
            </a:r>
            <a:r>
              <a:rPr lang="en-US" altLang="en-US" sz="1000" b="1" dirty="0">
                <a:solidFill>
                  <a:srgbClr val="000000"/>
                </a:solidFill>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structure must be a class type, not an interface type.</a:t>
            </a:r>
          </a:p>
          <a:p>
            <a:pPr marL="0" lvl="1" algn="just">
              <a:defRPr/>
            </a:pPr>
            <a:r>
              <a:rPr lang="en-US" altLang="en-US" sz="1000" b="1" dirty="0">
                <a:solidFill>
                  <a:srgbClr val="000000"/>
                </a:solidFill>
                <a:latin typeface="Arial" panose="020B0604020202020204" pitchFamily="34" charset="0"/>
                <a:cs typeface="Arial" panose="020B0604020202020204" pitchFamily="34" charset="0"/>
              </a:rPr>
              <a:t>The</a:t>
            </a:r>
            <a:r>
              <a:rPr lang="en-US" altLang="en-US" sz="1000" b="1" dirty="0">
                <a:solidFill>
                  <a:srgbClr val="000000"/>
                </a:solidFill>
                <a:cs typeface="Arial" panose="020B0604020202020204" pitchFamily="34" charset="0"/>
              </a:rPr>
              <a:t> </a:t>
            </a:r>
            <a:r>
              <a:rPr lang="en-US" altLang="en-US" sz="1050" b="1" dirty="0" err="1">
                <a:solidFill>
                  <a:srgbClr val="000000"/>
                </a:solidFill>
                <a:latin typeface="Arial Unicode MS" panose="020B0604020202020204" pitchFamily="34" charset="-128"/>
                <a:cs typeface="Arial" panose="020B0604020202020204" pitchFamily="34" charset="0"/>
              </a:rPr>
              <a:t>class_index</a:t>
            </a:r>
            <a:r>
              <a:rPr lang="en-US" altLang="en-US" sz="1000" b="1" dirty="0">
                <a:solidFill>
                  <a:srgbClr val="000000"/>
                </a:solidFill>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item of a</a:t>
            </a:r>
            <a:r>
              <a:rPr lang="en-US" altLang="en-US" sz="1000" b="1" dirty="0">
                <a:solidFill>
                  <a:srgbClr val="000000"/>
                </a:solidFill>
                <a:cs typeface="Arial" panose="020B0604020202020204" pitchFamily="34" charset="0"/>
              </a:rPr>
              <a:t> </a:t>
            </a:r>
            <a:r>
              <a:rPr lang="en-US" altLang="en-US" sz="1050" b="1" dirty="0" err="1">
                <a:solidFill>
                  <a:srgbClr val="000000"/>
                </a:solidFill>
                <a:latin typeface="Arial Unicode MS" panose="020B0604020202020204" pitchFamily="34" charset="-128"/>
                <a:cs typeface="Arial" panose="020B0604020202020204" pitchFamily="34" charset="0"/>
              </a:rPr>
              <a:t>CONSTANT_InterfaceMethodref_info</a:t>
            </a:r>
            <a:r>
              <a:rPr lang="en-US" altLang="en-US" sz="1000" b="1" dirty="0">
                <a:solidFill>
                  <a:srgbClr val="000000"/>
                </a:solidFill>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structure must be an interface type.</a:t>
            </a:r>
          </a:p>
          <a:p>
            <a:pPr marL="0" lvl="1" algn="just">
              <a:defRPr/>
            </a:pPr>
            <a:r>
              <a:rPr lang="en-US" altLang="en-US" sz="1000" b="1" dirty="0">
                <a:solidFill>
                  <a:srgbClr val="000000"/>
                </a:solidFill>
                <a:latin typeface="Arial" panose="020B0604020202020204" pitchFamily="34" charset="0"/>
                <a:cs typeface="Arial" panose="020B0604020202020204" pitchFamily="34" charset="0"/>
              </a:rPr>
              <a:t>The</a:t>
            </a:r>
            <a:r>
              <a:rPr lang="en-US" altLang="en-US" sz="1000" b="1" dirty="0">
                <a:solidFill>
                  <a:srgbClr val="000000"/>
                </a:solidFill>
                <a:cs typeface="Arial" panose="020B0604020202020204" pitchFamily="34" charset="0"/>
              </a:rPr>
              <a:t> </a:t>
            </a:r>
            <a:r>
              <a:rPr lang="en-US" altLang="en-US" sz="1050" b="1" dirty="0" err="1">
                <a:solidFill>
                  <a:srgbClr val="000000"/>
                </a:solidFill>
                <a:latin typeface="Arial Unicode MS" panose="020B0604020202020204" pitchFamily="34" charset="-128"/>
                <a:cs typeface="Arial" panose="020B0604020202020204" pitchFamily="34" charset="0"/>
              </a:rPr>
              <a:t>class_index</a:t>
            </a:r>
            <a:r>
              <a:rPr lang="en-US" altLang="en-US" sz="1000" b="1" dirty="0">
                <a:solidFill>
                  <a:srgbClr val="000000"/>
                </a:solidFill>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item of a</a:t>
            </a:r>
            <a:r>
              <a:rPr lang="en-US" altLang="en-US" sz="1000" b="1" dirty="0">
                <a:solidFill>
                  <a:srgbClr val="000000"/>
                </a:solidFill>
                <a:cs typeface="Arial" panose="020B0604020202020204" pitchFamily="34" charset="0"/>
              </a:rPr>
              <a:t> </a:t>
            </a:r>
            <a:r>
              <a:rPr lang="en-US" altLang="en-US" sz="1050" b="1" dirty="0">
                <a:solidFill>
                  <a:srgbClr val="000000"/>
                </a:solidFill>
                <a:latin typeface="Arial Unicode MS" panose="020B0604020202020204" pitchFamily="34" charset="-128"/>
                <a:cs typeface="Arial" panose="020B0604020202020204" pitchFamily="34" charset="0"/>
              </a:rPr>
              <a:t>CONSTANT_Fieldref_info</a:t>
            </a:r>
            <a:r>
              <a:rPr lang="en-US" altLang="en-US" sz="1000" b="1" dirty="0">
                <a:solidFill>
                  <a:srgbClr val="000000"/>
                </a:solidFill>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structure may be either a class type or an interface type.</a:t>
            </a:r>
          </a:p>
          <a:p>
            <a:pPr algn="just">
              <a:defRPr/>
            </a:pPr>
            <a:endParaRPr lang="en-US" altLang="en-US" sz="1000" b="1" dirty="0">
              <a:solidFill>
                <a:srgbClr val="000000"/>
              </a:solidFill>
              <a:latin typeface="Arial" panose="020B0604020202020204" pitchFamily="34" charset="0"/>
              <a:cs typeface="Arial" panose="020B0604020202020204" pitchFamily="34" charset="0"/>
            </a:endParaRPr>
          </a:p>
          <a:p>
            <a:pPr algn="just">
              <a:defRPr/>
            </a:pPr>
            <a:r>
              <a:rPr lang="en-US" altLang="en-US" sz="1200" b="1" dirty="0" err="1">
                <a:solidFill>
                  <a:srgbClr val="0070C0"/>
                </a:solidFill>
                <a:latin typeface="Arial" panose="020B0604020202020204" pitchFamily="34" charset="0"/>
                <a:cs typeface="Arial" panose="020B0604020202020204" pitchFamily="34" charset="0"/>
              </a:rPr>
              <a:t>name_and_type_index</a:t>
            </a:r>
            <a:r>
              <a:rPr lang="en-US" altLang="en-US" sz="1200" b="1" dirty="0">
                <a:solidFill>
                  <a:srgbClr val="0070C0"/>
                </a:solidFill>
                <a:latin typeface="Arial" panose="020B0604020202020204" pitchFamily="34" charset="0"/>
                <a:cs typeface="Arial" panose="020B0604020202020204" pitchFamily="34" charset="0"/>
              </a:rPr>
              <a:t>:</a:t>
            </a:r>
          </a:p>
          <a:p>
            <a:pPr marL="0" lvl="1" algn="just">
              <a:defRPr/>
            </a:pPr>
            <a:r>
              <a:rPr lang="en-US" altLang="en-US" sz="1000" b="1" dirty="0">
                <a:solidFill>
                  <a:srgbClr val="000000"/>
                </a:solidFill>
                <a:latin typeface="Arial" panose="020B0604020202020204" pitchFamily="34" charset="0"/>
                <a:cs typeface="Arial" panose="020B0604020202020204" pitchFamily="34" charset="0"/>
              </a:rPr>
              <a:t>The value of the</a:t>
            </a:r>
            <a:r>
              <a:rPr lang="en-US" altLang="en-US" sz="1000" b="1" dirty="0">
                <a:solidFill>
                  <a:srgbClr val="000000"/>
                </a:solidFill>
                <a:cs typeface="Arial" panose="020B0604020202020204" pitchFamily="34" charset="0"/>
              </a:rPr>
              <a:t> </a:t>
            </a:r>
            <a:r>
              <a:rPr lang="en-US" altLang="en-US" sz="1050" b="1" dirty="0" err="1">
                <a:solidFill>
                  <a:srgbClr val="000000"/>
                </a:solidFill>
                <a:latin typeface="Arial Unicode MS" panose="020B0604020202020204" pitchFamily="34" charset="-128"/>
                <a:cs typeface="Arial" panose="020B0604020202020204" pitchFamily="34" charset="0"/>
              </a:rPr>
              <a:t>name_and_type_index</a:t>
            </a:r>
            <a:r>
              <a:rPr lang="en-US" altLang="en-US" sz="1000" b="1" dirty="0">
                <a:solidFill>
                  <a:srgbClr val="000000"/>
                </a:solidFill>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item must be a valid index into the</a:t>
            </a:r>
            <a:r>
              <a:rPr lang="en-US" altLang="en-US" sz="1000" b="1" dirty="0">
                <a:solidFill>
                  <a:srgbClr val="000000"/>
                </a:solidFill>
                <a:cs typeface="Arial" panose="020B0604020202020204" pitchFamily="34" charset="0"/>
              </a:rPr>
              <a:t> </a:t>
            </a:r>
            <a:r>
              <a:rPr lang="en-US" altLang="en-US" sz="1050" b="1" dirty="0" err="1">
                <a:solidFill>
                  <a:srgbClr val="000000"/>
                </a:solidFill>
                <a:latin typeface="Arial Unicode MS" panose="020B0604020202020204" pitchFamily="34" charset="-128"/>
                <a:cs typeface="Arial" panose="020B0604020202020204" pitchFamily="34" charset="0"/>
              </a:rPr>
              <a:t>constant_pool</a:t>
            </a:r>
            <a:r>
              <a:rPr lang="en-US" altLang="en-US" sz="1000" b="1" dirty="0">
                <a:solidFill>
                  <a:srgbClr val="000000"/>
                </a:solidFill>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table. The</a:t>
            </a:r>
            <a:r>
              <a:rPr lang="en-US" altLang="en-US" sz="1000" b="1" dirty="0">
                <a:solidFill>
                  <a:srgbClr val="000000"/>
                </a:solidFill>
                <a:cs typeface="Arial" panose="020B0604020202020204" pitchFamily="34" charset="0"/>
              </a:rPr>
              <a:t> </a:t>
            </a:r>
            <a:r>
              <a:rPr lang="en-US" altLang="en-US" sz="1050" b="1" dirty="0" err="1">
                <a:solidFill>
                  <a:srgbClr val="FF0000"/>
                </a:solidFill>
                <a:latin typeface="Arial Unicode MS" panose="020B0604020202020204" pitchFamily="34" charset="-128"/>
                <a:cs typeface="Arial" panose="020B0604020202020204" pitchFamily="34" charset="0"/>
              </a:rPr>
              <a:t>constant_pool</a:t>
            </a:r>
            <a:r>
              <a:rPr lang="en-US" altLang="en-US" sz="1000" b="1" dirty="0">
                <a:solidFill>
                  <a:srgbClr val="000000"/>
                </a:solidFill>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entry at that index must be a</a:t>
            </a:r>
            <a:r>
              <a:rPr lang="en-US" altLang="en-US" sz="1000" b="1" dirty="0">
                <a:solidFill>
                  <a:srgbClr val="000000"/>
                </a:solidFill>
                <a:cs typeface="Arial" panose="020B0604020202020204" pitchFamily="34" charset="0"/>
              </a:rPr>
              <a:t> </a:t>
            </a:r>
            <a:r>
              <a:rPr lang="en-US" altLang="en-US" sz="1050" b="1" dirty="0" err="1">
                <a:solidFill>
                  <a:srgbClr val="FF0000"/>
                </a:solidFill>
                <a:latin typeface="Arial Unicode MS" panose="020B0604020202020204" pitchFamily="34" charset="-128"/>
                <a:cs typeface="Arial" panose="020B0604020202020204" pitchFamily="34" charset="0"/>
              </a:rPr>
              <a:t>CONSTANT_NameAndType_info</a:t>
            </a:r>
            <a:r>
              <a:rPr lang="en-US" altLang="en-US" sz="1050" b="1" dirty="0">
                <a:solidFill>
                  <a:srgbClr val="FF0000"/>
                </a:solidFill>
                <a:latin typeface="Arial Unicode MS" panose="020B0604020202020204" pitchFamily="34" charset="-128"/>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structure. </a:t>
            </a:r>
            <a:r>
              <a:rPr lang="en-US" altLang="en-US" sz="1000" b="1" dirty="0" err="1">
                <a:solidFill>
                  <a:srgbClr val="000000"/>
                </a:solidFill>
                <a:latin typeface="Arial" panose="020B0604020202020204" pitchFamily="34" charset="0"/>
                <a:cs typeface="Arial" panose="020B0604020202020204" pitchFamily="34" charset="0"/>
              </a:rPr>
              <a:t>This</a:t>
            </a:r>
            <a:r>
              <a:rPr lang="en-US" altLang="en-US" sz="1050" b="1" dirty="0" err="1">
                <a:solidFill>
                  <a:srgbClr val="000000"/>
                </a:solidFill>
                <a:latin typeface="Arial Unicode MS" panose="020B0604020202020204" pitchFamily="34" charset="-128"/>
                <a:cs typeface="Arial" panose="020B0604020202020204" pitchFamily="34" charset="0"/>
              </a:rPr>
              <a:t>constant_pool</a:t>
            </a:r>
            <a:r>
              <a:rPr lang="en-US" altLang="en-US" sz="1000" b="1" dirty="0">
                <a:solidFill>
                  <a:srgbClr val="000000"/>
                </a:solidFill>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entry indicates the name and descriptor of the field or method.</a:t>
            </a:r>
          </a:p>
          <a:p>
            <a:pPr marL="0" lvl="1" algn="just">
              <a:defRPr/>
            </a:pPr>
            <a:r>
              <a:rPr lang="en-US" altLang="en-US" sz="1000" b="1" dirty="0">
                <a:solidFill>
                  <a:srgbClr val="000000"/>
                </a:solidFill>
                <a:latin typeface="Arial" panose="020B0604020202020204" pitchFamily="34" charset="0"/>
                <a:cs typeface="Arial" panose="020B0604020202020204" pitchFamily="34" charset="0"/>
              </a:rPr>
              <a:t>In a</a:t>
            </a:r>
            <a:r>
              <a:rPr lang="en-US" altLang="en-US" sz="1000" b="1" dirty="0">
                <a:solidFill>
                  <a:srgbClr val="000000"/>
                </a:solidFill>
                <a:cs typeface="Arial" panose="020B0604020202020204" pitchFamily="34" charset="0"/>
              </a:rPr>
              <a:t> </a:t>
            </a:r>
            <a:r>
              <a:rPr lang="en-US" altLang="en-US" sz="1050" b="1" dirty="0">
                <a:solidFill>
                  <a:srgbClr val="FF0000"/>
                </a:solidFill>
                <a:latin typeface="Arial Unicode MS" panose="020B0604020202020204" pitchFamily="34" charset="-128"/>
                <a:cs typeface="Arial" panose="020B0604020202020204" pitchFamily="34" charset="0"/>
              </a:rPr>
              <a:t>CONSTANT_Fieldref_info</a:t>
            </a:r>
            <a:r>
              <a:rPr lang="en-US" altLang="en-US" sz="1000" b="1" dirty="0">
                <a:solidFill>
                  <a:srgbClr val="000000"/>
                </a:solidFill>
                <a:latin typeface="Arial" panose="020B0604020202020204" pitchFamily="34" charset="0"/>
                <a:cs typeface="Arial" panose="020B0604020202020204" pitchFamily="34" charset="0"/>
              </a:rPr>
              <a:t>, the indicated descriptor must be a field descriptor. Otherwise, the indicated descriptor must be a method descriptor.</a:t>
            </a:r>
          </a:p>
          <a:p>
            <a:pPr marL="0" lvl="1" algn="just">
              <a:defRPr/>
            </a:pPr>
            <a:r>
              <a:rPr lang="en-US" altLang="en-US" sz="1000" b="1" dirty="0">
                <a:solidFill>
                  <a:srgbClr val="000000"/>
                </a:solidFill>
                <a:latin typeface="Arial" panose="020B0604020202020204" pitchFamily="34" charset="0"/>
                <a:cs typeface="Arial" panose="020B0604020202020204" pitchFamily="34" charset="0"/>
              </a:rPr>
              <a:t>If the name of the method of a</a:t>
            </a:r>
            <a:r>
              <a:rPr lang="en-US" altLang="en-US" sz="1000" b="1" dirty="0">
                <a:solidFill>
                  <a:srgbClr val="000000"/>
                </a:solidFill>
                <a:cs typeface="Arial" panose="020B0604020202020204" pitchFamily="34" charset="0"/>
              </a:rPr>
              <a:t> </a:t>
            </a:r>
            <a:r>
              <a:rPr lang="en-US" altLang="en-US" sz="1050" b="1" dirty="0" err="1">
                <a:solidFill>
                  <a:srgbClr val="FF0000"/>
                </a:solidFill>
                <a:latin typeface="Arial Unicode MS" panose="020B0604020202020204" pitchFamily="34" charset="-128"/>
                <a:cs typeface="Arial" panose="020B0604020202020204" pitchFamily="34" charset="0"/>
              </a:rPr>
              <a:t>CONSTANT_Methodref_info</a:t>
            </a:r>
            <a:r>
              <a:rPr lang="en-US" altLang="en-US" sz="1000" b="1" dirty="0">
                <a:solidFill>
                  <a:srgbClr val="000000"/>
                </a:solidFill>
                <a:cs typeface="Arial" panose="020B0604020202020204" pitchFamily="34" charset="0"/>
              </a:rPr>
              <a:t> </a:t>
            </a:r>
            <a:r>
              <a:rPr lang="en-US" altLang="en-US" sz="1000" b="1" dirty="0">
                <a:solidFill>
                  <a:srgbClr val="000000"/>
                </a:solidFill>
                <a:latin typeface="Arial" panose="020B0604020202020204" pitchFamily="34" charset="0"/>
                <a:cs typeface="Arial" panose="020B0604020202020204" pitchFamily="34" charset="0"/>
              </a:rPr>
              <a:t>structure begins with a '</a:t>
            </a:r>
            <a:r>
              <a:rPr lang="en-US" altLang="en-US" sz="1050" b="1" dirty="0">
                <a:solidFill>
                  <a:srgbClr val="000000"/>
                </a:solidFill>
                <a:latin typeface="Arial Unicode MS" panose="020B0604020202020204" pitchFamily="34" charset="-128"/>
                <a:cs typeface="Arial" panose="020B0604020202020204" pitchFamily="34" charset="0"/>
              </a:rPr>
              <a:t>&lt;</a:t>
            </a:r>
            <a:r>
              <a:rPr lang="en-US" altLang="en-US" sz="1000" b="1" dirty="0">
                <a:solidFill>
                  <a:srgbClr val="000000"/>
                </a:solidFill>
                <a:latin typeface="Arial" panose="020B0604020202020204" pitchFamily="34" charset="0"/>
                <a:cs typeface="Arial" panose="020B0604020202020204" pitchFamily="34" charset="0"/>
              </a:rPr>
              <a:t>' ('</a:t>
            </a:r>
            <a:r>
              <a:rPr lang="en-US" altLang="en-US" sz="1050" b="1" dirty="0">
                <a:solidFill>
                  <a:srgbClr val="000000"/>
                </a:solidFill>
                <a:latin typeface="Arial Unicode MS" panose="020B0604020202020204" pitchFamily="34" charset="-128"/>
                <a:cs typeface="Arial" panose="020B0604020202020204" pitchFamily="34" charset="0"/>
              </a:rPr>
              <a:t>\u003c</a:t>
            </a:r>
            <a:r>
              <a:rPr lang="en-US" altLang="en-US" sz="1000" b="1" dirty="0">
                <a:solidFill>
                  <a:srgbClr val="000000"/>
                </a:solidFill>
                <a:latin typeface="Arial" panose="020B0604020202020204" pitchFamily="34" charset="0"/>
                <a:cs typeface="Arial" panose="020B0604020202020204" pitchFamily="34" charset="0"/>
              </a:rPr>
              <a:t>'), then the name must be the special name</a:t>
            </a:r>
            <a:r>
              <a:rPr lang="en-US" altLang="en-US" sz="1000" b="1" dirty="0">
                <a:solidFill>
                  <a:srgbClr val="000000"/>
                </a:solidFill>
                <a:cs typeface="Arial" panose="020B0604020202020204" pitchFamily="34" charset="0"/>
              </a:rPr>
              <a:t> </a:t>
            </a:r>
            <a:r>
              <a:rPr lang="en-US" altLang="en-US" sz="1050" b="1" dirty="0">
                <a:solidFill>
                  <a:srgbClr val="000000"/>
                </a:solidFill>
                <a:latin typeface="Arial Unicode MS" panose="020B0604020202020204" pitchFamily="34" charset="-128"/>
                <a:cs typeface="Arial" panose="020B0604020202020204" pitchFamily="34" charset="0"/>
              </a:rPr>
              <a:t>&lt;</a:t>
            </a:r>
            <a:r>
              <a:rPr lang="en-US" altLang="en-US" sz="1050" b="1" dirty="0" err="1">
                <a:solidFill>
                  <a:srgbClr val="000000"/>
                </a:solidFill>
                <a:latin typeface="Arial Unicode MS" panose="020B0604020202020204" pitchFamily="34" charset="-128"/>
                <a:cs typeface="Arial" panose="020B0604020202020204" pitchFamily="34" charset="0"/>
              </a:rPr>
              <a:t>init</a:t>
            </a:r>
            <a:r>
              <a:rPr lang="en-US" altLang="en-US" sz="1050" b="1" dirty="0">
                <a:solidFill>
                  <a:srgbClr val="000000"/>
                </a:solidFill>
                <a:latin typeface="Arial Unicode MS" panose="020B0604020202020204" pitchFamily="34" charset="-128"/>
                <a:cs typeface="Arial" panose="020B0604020202020204" pitchFamily="34" charset="0"/>
              </a:rPr>
              <a:t>&gt;</a:t>
            </a:r>
            <a:r>
              <a:rPr lang="en-US" altLang="en-US" sz="1000" b="1" dirty="0">
                <a:solidFill>
                  <a:srgbClr val="000000"/>
                </a:solidFill>
                <a:latin typeface="Arial" panose="020B0604020202020204" pitchFamily="34" charset="0"/>
                <a:cs typeface="Arial" panose="020B0604020202020204" pitchFamily="34" charset="0"/>
              </a:rPr>
              <a:t>, representing an instance initialization method. The return type of such a method must be</a:t>
            </a:r>
            <a:r>
              <a:rPr lang="en-US" altLang="en-US" sz="1000" b="1" dirty="0">
                <a:solidFill>
                  <a:srgbClr val="000000"/>
                </a:solidFill>
                <a:cs typeface="Arial" panose="020B0604020202020204" pitchFamily="34" charset="0"/>
              </a:rPr>
              <a:t> </a:t>
            </a:r>
            <a:r>
              <a:rPr lang="en-US" altLang="en-US" sz="1050" b="1" dirty="0">
                <a:solidFill>
                  <a:srgbClr val="000000"/>
                </a:solidFill>
                <a:latin typeface="Arial Unicode MS" panose="020B0604020202020204" pitchFamily="34" charset="-128"/>
                <a:cs typeface="Arial" panose="020B0604020202020204" pitchFamily="34" charset="0"/>
              </a:rPr>
              <a:t>void</a:t>
            </a:r>
            <a:r>
              <a:rPr lang="en-US" altLang="en-US" sz="1000" b="1" dirty="0">
                <a:solidFill>
                  <a:srgbClr val="000000"/>
                </a:solidFill>
                <a:latin typeface="Arial" panose="020B0604020202020204" pitchFamily="34" charset="0"/>
                <a:cs typeface="Arial" panose="020B0604020202020204" pitchFamily="34" charset="0"/>
              </a:rPr>
              <a:t>.</a:t>
            </a:r>
          </a:p>
          <a:p>
            <a:pPr marL="457200" indent="-457200" algn="just">
              <a:defRPr/>
            </a:pPr>
            <a:endParaRPr lang="en-US" altLang="en-US" sz="2800" dirty="0"/>
          </a:p>
        </p:txBody>
      </p:sp>
      <p:sp>
        <p:nvSpPr>
          <p:cNvPr id="34821" name="TextBox 7">
            <a:extLst>
              <a:ext uri="{FF2B5EF4-FFF2-40B4-BE49-F238E27FC236}">
                <a16:creationId xmlns:a16="http://schemas.microsoft.com/office/drawing/2014/main" id="{E2223572-C707-4018-A4E9-E1BFC64A2D90}"/>
              </a:ext>
            </a:extLst>
          </p:cNvPr>
          <p:cNvSpPr txBox="1">
            <a:spLocks noChangeArrowheads="1"/>
          </p:cNvSpPr>
          <p:nvPr/>
        </p:nvSpPr>
        <p:spPr bwMode="auto">
          <a:xfrm>
            <a:off x="-76200" y="457200"/>
            <a:ext cx="929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pPr>
            <a:r>
              <a:rPr lang="en-US" altLang="en-US" sz="1100" b="1">
                <a:solidFill>
                  <a:srgbClr val="FF0000"/>
                </a:solidFill>
                <a:latin typeface="Times" panose="02020603050405020304" pitchFamily="18" charset="0"/>
                <a:cs typeface="Arial" panose="020B0604020202020204" pitchFamily="34" charset="0"/>
              </a:rPr>
              <a:t> </a:t>
            </a:r>
            <a:r>
              <a:rPr lang="en-US" altLang="en-US" sz="1800" b="1">
                <a:solidFill>
                  <a:srgbClr val="00B050"/>
                </a:solidFill>
                <a:latin typeface="Arial" panose="020B0604020202020204" pitchFamily="34" charset="0"/>
                <a:cs typeface="Arial" panose="020B0604020202020204" pitchFamily="34" charset="0"/>
              </a:rPr>
              <a:t>The</a:t>
            </a:r>
            <a:r>
              <a:rPr lang="en-US" altLang="en-US" sz="1800" b="1">
                <a:solidFill>
                  <a:srgbClr val="00B050"/>
                </a:solidFill>
                <a:latin typeface="Times" panose="02020603050405020304" pitchFamily="18" charset="0"/>
                <a:cs typeface="Arial" panose="020B0604020202020204" pitchFamily="34" charset="0"/>
              </a:rPr>
              <a:t> </a:t>
            </a:r>
            <a:r>
              <a:rPr lang="en-US" altLang="en-US" sz="1800" b="1">
                <a:solidFill>
                  <a:srgbClr val="00B050"/>
                </a:solidFill>
                <a:latin typeface="Arial Unicode MS" panose="020B0604020202020204" pitchFamily="34" charset="-128"/>
                <a:cs typeface="Arial" panose="020B0604020202020204" pitchFamily="34" charset="0"/>
              </a:rPr>
              <a:t>CONSTANT_Fieldref_info</a:t>
            </a:r>
            <a:r>
              <a:rPr lang="en-US" altLang="en-US" sz="1800" b="1">
                <a:solidFill>
                  <a:srgbClr val="00B050"/>
                </a:solidFill>
                <a:latin typeface="Arial" panose="020B0604020202020204" pitchFamily="34" charset="0"/>
                <a:cs typeface="Arial" panose="020B0604020202020204" pitchFamily="34" charset="0"/>
              </a:rPr>
              <a:t>,</a:t>
            </a:r>
            <a:r>
              <a:rPr lang="en-US" altLang="en-US" sz="1800" b="1">
                <a:solidFill>
                  <a:srgbClr val="00B050"/>
                </a:solidFill>
                <a:latin typeface="Times" panose="02020603050405020304" pitchFamily="18" charset="0"/>
                <a:cs typeface="Arial" panose="020B0604020202020204" pitchFamily="34" charset="0"/>
              </a:rPr>
              <a:t> </a:t>
            </a:r>
            <a:r>
              <a:rPr lang="en-US" altLang="en-US" sz="1800" b="1">
                <a:solidFill>
                  <a:srgbClr val="00B050"/>
                </a:solidFill>
                <a:latin typeface="Arial Unicode MS" panose="020B0604020202020204" pitchFamily="34" charset="-128"/>
                <a:cs typeface="Arial" panose="020B0604020202020204" pitchFamily="34" charset="0"/>
              </a:rPr>
              <a:t>CONSTANT_Methodref_info</a:t>
            </a:r>
            <a:r>
              <a:rPr lang="en-US" altLang="en-US" sz="1800" b="1">
                <a:solidFill>
                  <a:srgbClr val="00B050"/>
                </a:solidFill>
                <a:latin typeface="Arial" panose="020B0604020202020204" pitchFamily="34" charset="0"/>
                <a:cs typeface="Arial" panose="020B0604020202020204" pitchFamily="34" charset="0"/>
              </a:rPr>
              <a:t>, and</a:t>
            </a:r>
            <a:r>
              <a:rPr lang="en-US" altLang="en-US" sz="1800" b="1">
                <a:solidFill>
                  <a:srgbClr val="00B050"/>
                </a:solidFill>
                <a:latin typeface="Times" panose="02020603050405020304" pitchFamily="18" charset="0"/>
                <a:cs typeface="Arial" panose="020B0604020202020204" pitchFamily="34" charset="0"/>
              </a:rPr>
              <a:t> </a:t>
            </a:r>
          </a:p>
          <a:p>
            <a:pPr algn="ctr">
              <a:spcBef>
                <a:spcPct val="0"/>
              </a:spcBef>
              <a:buFontTx/>
              <a:buNone/>
            </a:pPr>
            <a:r>
              <a:rPr lang="en-US" altLang="en-US" sz="1800" b="1">
                <a:solidFill>
                  <a:srgbClr val="00B050"/>
                </a:solidFill>
                <a:latin typeface="Arial Unicode MS" panose="020B0604020202020204" pitchFamily="34" charset="-128"/>
                <a:cs typeface="Arial" panose="020B0604020202020204" pitchFamily="34" charset="0"/>
              </a:rPr>
              <a:t>CONSTANT_InterfaceMethodref_info</a:t>
            </a:r>
            <a:r>
              <a:rPr lang="en-US" altLang="en-US" sz="1800" b="1">
                <a:solidFill>
                  <a:srgbClr val="00B050"/>
                </a:solidFill>
                <a:latin typeface="Times" panose="02020603050405020304" pitchFamily="18" charset="0"/>
                <a:cs typeface="Arial" panose="020B0604020202020204" pitchFamily="34" charset="0"/>
              </a:rPr>
              <a:t> </a:t>
            </a:r>
            <a:r>
              <a:rPr lang="en-US" altLang="en-US" sz="1800" b="1">
                <a:solidFill>
                  <a:srgbClr val="00B050"/>
                </a:solidFill>
                <a:latin typeface="Arial" panose="020B0604020202020204" pitchFamily="34" charset="0"/>
                <a:cs typeface="Arial" panose="020B0604020202020204" pitchFamily="34" charset="0"/>
              </a:rPr>
              <a:t>Structures</a:t>
            </a:r>
          </a:p>
        </p:txBody>
      </p:sp>
      <p:sp>
        <p:nvSpPr>
          <p:cNvPr id="33798" name="Rectangle 2">
            <a:extLst>
              <a:ext uri="{FF2B5EF4-FFF2-40B4-BE49-F238E27FC236}">
                <a16:creationId xmlns:a16="http://schemas.microsoft.com/office/drawing/2014/main" id="{302BC771-EAA9-4D6F-BD5E-487A438CC489}"/>
              </a:ext>
            </a:extLst>
          </p:cNvPr>
          <p:cNvSpPr txBox="1">
            <a:spLocks noChangeArrowheads="1"/>
          </p:cNvSpPr>
          <p:nvPr/>
        </p:nvSpPr>
        <p:spPr bwMode="auto">
          <a:xfrm>
            <a:off x="381000" y="-76200"/>
            <a:ext cx="8686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defRPr/>
            </a:pPr>
            <a:r>
              <a:rPr lang="en-US" alt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Instructions and the “Constant Pool”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E71CA89B-AB2D-4571-BFCB-506A3EBDD18F}"/>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0E0ECC32-9D6E-407B-95D0-2227D1B59A0C}" type="slidenum">
              <a:rPr lang="en-US" altLang="en-US" sz="1400">
                <a:latin typeface="Times" panose="02020603050405020304" pitchFamily="18" charset="0"/>
              </a:rPr>
              <a:pPr>
                <a:spcBef>
                  <a:spcPct val="0"/>
                </a:spcBef>
                <a:buFontTx/>
                <a:buNone/>
              </a:pPr>
              <a:t>3</a:t>
            </a:fld>
            <a:endParaRPr lang="en-US" altLang="en-US" sz="1400">
              <a:latin typeface="Times" panose="02020603050405020304" pitchFamily="18" charset="0"/>
            </a:endParaRPr>
          </a:p>
        </p:txBody>
      </p:sp>
      <p:sp>
        <p:nvSpPr>
          <p:cNvPr id="6147" name="Rectangle 2">
            <a:extLst>
              <a:ext uri="{FF2B5EF4-FFF2-40B4-BE49-F238E27FC236}">
                <a16:creationId xmlns:a16="http://schemas.microsoft.com/office/drawing/2014/main" id="{72DA993B-C1BE-45A3-A3BC-4B09521F5438}"/>
              </a:ext>
            </a:extLst>
          </p:cNvPr>
          <p:cNvSpPr>
            <a:spLocks noGrp="1" noChangeArrowheads="1"/>
          </p:cNvSpPr>
          <p:nvPr>
            <p:ph type="title"/>
          </p:nvPr>
        </p:nvSpPr>
        <p:spPr>
          <a:xfrm>
            <a:off x="2438400" y="76200"/>
            <a:ext cx="4495800" cy="641350"/>
          </a:xfrm>
        </p:spPr>
        <p:txBody>
          <a:bodyPr/>
          <a:lstStyle/>
          <a:p>
            <a:pPr>
              <a:defRPr/>
            </a:pPr>
            <a:r>
              <a:rPr lang="en-US" altLang="en-US" b="1" dirty="0">
                <a:solidFill>
                  <a:schemeClr val="tx1"/>
                </a:solidFill>
                <a:effectLst>
                  <a:outerShdw blurRad="38100" dist="38100" dir="2700000" algn="tl">
                    <a:srgbClr val="000000">
                      <a:alpha val="43137"/>
                    </a:srgbClr>
                  </a:outerShdw>
                </a:effectLst>
              </a:rPr>
              <a:t>Abstract Machines</a:t>
            </a:r>
          </a:p>
        </p:txBody>
      </p:sp>
      <p:sp>
        <p:nvSpPr>
          <p:cNvPr id="7172" name="Text Box 3">
            <a:extLst>
              <a:ext uri="{FF2B5EF4-FFF2-40B4-BE49-F238E27FC236}">
                <a16:creationId xmlns:a16="http://schemas.microsoft.com/office/drawing/2014/main" id="{D2FFB0AB-CBF0-4D70-8A1A-0B4B26BB257C}"/>
              </a:ext>
            </a:extLst>
          </p:cNvPr>
          <p:cNvSpPr txBox="1">
            <a:spLocks noChangeArrowheads="1"/>
          </p:cNvSpPr>
          <p:nvPr/>
        </p:nvSpPr>
        <p:spPr bwMode="auto">
          <a:xfrm>
            <a:off x="152400" y="869950"/>
            <a:ext cx="8915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509588" indent="-395288">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pPr>
            <a:r>
              <a:rPr lang="en-US" altLang="en-US" sz="2400">
                <a:latin typeface="Times" panose="02020603050405020304" pitchFamily="18" charset="0"/>
              </a:rPr>
              <a:t>Abstract machine implements an intermediate language in between the high-level language (e.g. Java) and the low-level hardware (e.g. Pentium)</a:t>
            </a:r>
            <a:endParaRPr lang="en-US" altLang="en-US" sz="2400" b="1">
              <a:latin typeface="Times" panose="02020603050405020304" pitchFamily="18" charset="0"/>
            </a:endParaRPr>
          </a:p>
        </p:txBody>
      </p:sp>
      <p:sp>
        <p:nvSpPr>
          <p:cNvPr id="7173" name="Line 8">
            <a:extLst>
              <a:ext uri="{FF2B5EF4-FFF2-40B4-BE49-F238E27FC236}">
                <a16:creationId xmlns:a16="http://schemas.microsoft.com/office/drawing/2014/main" id="{20D97D8E-AA80-4F57-8129-D1846DC518A4}"/>
              </a:ext>
            </a:extLst>
          </p:cNvPr>
          <p:cNvSpPr>
            <a:spLocks noChangeShapeType="1"/>
          </p:cNvSpPr>
          <p:nvPr/>
        </p:nvSpPr>
        <p:spPr bwMode="auto">
          <a:xfrm>
            <a:off x="2286000" y="2743200"/>
            <a:ext cx="0" cy="2667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4" name="Text Box 9">
            <a:extLst>
              <a:ext uri="{FF2B5EF4-FFF2-40B4-BE49-F238E27FC236}">
                <a16:creationId xmlns:a16="http://schemas.microsoft.com/office/drawing/2014/main" id="{888CB507-3165-4ECD-B449-6208B0600833}"/>
              </a:ext>
            </a:extLst>
          </p:cNvPr>
          <p:cNvSpPr txBox="1">
            <a:spLocks noChangeArrowheads="1"/>
          </p:cNvSpPr>
          <p:nvPr/>
        </p:nvSpPr>
        <p:spPr bwMode="auto">
          <a:xfrm>
            <a:off x="1905000" y="22098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Java</a:t>
            </a:r>
          </a:p>
        </p:txBody>
      </p:sp>
      <p:sp>
        <p:nvSpPr>
          <p:cNvPr id="7175" name="Text Box 10">
            <a:extLst>
              <a:ext uri="{FF2B5EF4-FFF2-40B4-BE49-F238E27FC236}">
                <a16:creationId xmlns:a16="http://schemas.microsoft.com/office/drawing/2014/main" id="{A9FCD769-14BA-40EF-9C58-10B94CD8C807}"/>
              </a:ext>
            </a:extLst>
          </p:cNvPr>
          <p:cNvSpPr txBox="1">
            <a:spLocks noChangeArrowheads="1"/>
          </p:cNvSpPr>
          <p:nvPr/>
        </p:nvSpPr>
        <p:spPr bwMode="auto">
          <a:xfrm>
            <a:off x="1676400" y="5410200"/>
            <a:ext cx="1198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Pentium</a:t>
            </a:r>
          </a:p>
        </p:txBody>
      </p:sp>
      <p:sp>
        <p:nvSpPr>
          <p:cNvPr id="7176" name="Line 12">
            <a:extLst>
              <a:ext uri="{FF2B5EF4-FFF2-40B4-BE49-F238E27FC236}">
                <a16:creationId xmlns:a16="http://schemas.microsoft.com/office/drawing/2014/main" id="{B5707876-BDA8-4202-AE6F-0669C0AC0BC6}"/>
              </a:ext>
            </a:extLst>
          </p:cNvPr>
          <p:cNvSpPr>
            <a:spLocks noChangeShapeType="1"/>
          </p:cNvSpPr>
          <p:nvPr/>
        </p:nvSpPr>
        <p:spPr bwMode="auto">
          <a:xfrm flipH="1">
            <a:off x="5181600" y="2667000"/>
            <a:ext cx="0" cy="990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7" name="Text Box 13">
            <a:extLst>
              <a:ext uri="{FF2B5EF4-FFF2-40B4-BE49-F238E27FC236}">
                <a16:creationId xmlns:a16="http://schemas.microsoft.com/office/drawing/2014/main" id="{4CBCA38C-3507-415A-B3E9-164CB0B9F178}"/>
              </a:ext>
            </a:extLst>
          </p:cNvPr>
          <p:cNvSpPr txBox="1">
            <a:spLocks noChangeArrowheads="1"/>
          </p:cNvSpPr>
          <p:nvPr/>
        </p:nvSpPr>
        <p:spPr bwMode="auto">
          <a:xfrm>
            <a:off x="4821238" y="2209800"/>
            <a:ext cx="725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Java</a:t>
            </a:r>
          </a:p>
        </p:txBody>
      </p:sp>
      <p:sp>
        <p:nvSpPr>
          <p:cNvPr id="7178" name="Text Box 14">
            <a:extLst>
              <a:ext uri="{FF2B5EF4-FFF2-40B4-BE49-F238E27FC236}">
                <a16:creationId xmlns:a16="http://schemas.microsoft.com/office/drawing/2014/main" id="{4BB3823C-C3D7-4019-995C-99BB93EEB9F3}"/>
              </a:ext>
            </a:extLst>
          </p:cNvPr>
          <p:cNvSpPr txBox="1">
            <a:spLocks noChangeArrowheads="1"/>
          </p:cNvSpPr>
          <p:nvPr/>
        </p:nvSpPr>
        <p:spPr bwMode="auto">
          <a:xfrm>
            <a:off x="4592638" y="5410200"/>
            <a:ext cx="1198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Pentium</a:t>
            </a:r>
          </a:p>
        </p:txBody>
      </p:sp>
      <p:sp>
        <p:nvSpPr>
          <p:cNvPr id="7179" name="Line 15">
            <a:extLst>
              <a:ext uri="{FF2B5EF4-FFF2-40B4-BE49-F238E27FC236}">
                <a16:creationId xmlns:a16="http://schemas.microsoft.com/office/drawing/2014/main" id="{E6D482F5-8F17-4261-B00C-048855F5D3B8}"/>
              </a:ext>
            </a:extLst>
          </p:cNvPr>
          <p:cNvSpPr>
            <a:spLocks noChangeShapeType="1"/>
          </p:cNvSpPr>
          <p:nvPr/>
        </p:nvSpPr>
        <p:spPr bwMode="auto">
          <a:xfrm flipH="1">
            <a:off x="5181600" y="4267200"/>
            <a:ext cx="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0" name="Text Box 16">
            <a:extLst>
              <a:ext uri="{FF2B5EF4-FFF2-40B4-BE49-F238E27FC236}">
                <a16:creationId xmlns:a16="http://schemas.microsoft.com/office/drawing/2014/main" id="{33098D5A-4832-4648-A61B-59952D8767F3}"/>
              </a:ext>
            </a:extLst>
          </p:cNvPr>
          <p:cNvSpPr txBox="1">
            <a:spLocks noChangeArrowheads="1"/>
          </p:cNvSpPr>
          <p:nvPr/>
        </p:nvSpPr>
        <p:spPr bwMode="auto">
          <a:xfrm>
            <a:off x="4800600" y="3657600"/>
            <a:ext cx="2495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JVM   (.class files)</a:t>
            </a:r>
          </a:p>
        </p:txBody>
      </p:sp>
      <p:sp>
        <p:nvSpPr>
          <p:cNvPr id="7181" name="Text Box 17">
            <a:extLst>
              <a:ext uri="{FF2B5EF4-FFF2-40B4-BE49-F238E27FC236}">
                <a16:creationId xmlns:a16="http://schemas.microsoft.com/office/drawing/2014/main" id="{772ECAD0-E2C1-41D5-984F-4769471FBE6E}"/>
              </a:ext>
            </a:extLst>
          </p:cNvPr>
          <p:cNvSpPr txBox="1">
            <a:spLocks noChangeArrowheads="1"/>
          </p:cNvSpPr>
          <p:nvPr/>
        </p:nvSpPr>
        <p:spPr bwMode="auto">
          <a:xfrm>
            <a:off x="152400" y="2133600"/>
            <a:ext cx="144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i="1">
                <a:solidFill>
                  <a:srgbClr val="FF3300"/>
                </a:solidFill>
                <a:latin typeface="Times" panose="02020603050405020304" pitchFamily="18" charset="0"/>
              </a:rPr>
              <a:t>High level</a:t>
            </a:r>
          </a:p>
        </p:txBody>
      </p:sp>
      <p:sp>
        <p:nvSpPr>
          <p:cNvPr id="7182" name="Text Box 18">
            <a:extLst>
              <a:ext uri="{FF2B5EF4-FFF2-40B4-BE49-F238E27FC236}">
                <a16:creationId xmlns:a16="http://schemas.microsoft.com/office/drawing/2014/main" id="{AE03DA8D-FFEC-4E2E-8930-B748BA25999A}"/>
              </a:ext>
            </a:extLst>
          </p:cNvPr>
          <p:cNvSpPr txBox="1">
            <a:spLocks noChangeArrowheads="1"/>
          </p:cNvSpPr>
          <p:nvPr/>
        </p:nvSpPr>
        <p:spPr bwMode="auto">
          <a:xfrm>
            <a:off x="152400" y="5410200"/>
            <a:ext cx="1358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i="1">
                <a:solidFill>
                  <a:srgbClr val="FF3300"/>
                </a:solidFill>
                <a:latin typeface="Times" panose="02020603050405020304" pitchFamily="18" charset="0"/>
              </a:rPr>
              <a:t>Low level</a:t>
            </a:r>
          </a:p>
        </p:txBody>
      </p:sp>
      <p:sp>
        <p:nvSpPr>
          <p:cNvPr id="7183" name="Text Box 19">
            <a:extLst>
              <a:ext uri="{FF2B5EF4-FFF2-40B4-BE49-F238E27FC236}">
                <a16:creationId xmlns:a16="http://schemas.microsoft.com/office/drawing/2014/main" id="{1F68A9D0-57FD-4FBC-8B3F-FA495F11833C}"/>
              </a:ext>
            </a:extLst>
          </p:cNvPr>
          <p:cNvSpPr txBox="1">
            <a:spLocks noChangeArrowheads="1"/>
          </p:cNvSpPr>
          <p:nvPr/>
        </p:nvSpPr>
        <p:spPr bwMode="auto">
          <a:xfrm>
            <a:off x="5943600" y="2971800"/>
            <a:ext cx="1882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Java compiler</a:t>
            </a:r>
          </a:p>
        </p:txBody>
      </p:sp>
      <p:sp>
        <p:nvSpPr>
          <p:cNvPr id="7184" name="Text Box 20">
            <a:extLst>
              <a:ext uri="{FF2B5EF4-FFF2-40B4-BE49-F238E27FC236}">
                <a16:creationId xmlns:a16="http://schemas.microsoft.com/office/drawing/2014/main" id="{97CCC5FE-C46E-4C5C-8133-00C6B6643F98}"/>
              </a:ext>
            </a:extLst>
          </p:cNvPr>
          <p:cNvSpPr txBox="1">
            <a:spLocks noChangeArrowheads="1"/>
          </p:cNvSpPr>
          <p:nvPr/>
        </p:nvSpPr>
        <p:spPr bwMode="auto">
          <a:xfrm>
            <a:off x="5540375" y="4267200"/>
            <a:ext cx="2765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Java JVM interpreter</a:t>
            </a:r>
            <a:br>
              <a:rPr lang="en-US" altLang="en-US" sz="2400">
                <a:latin typeface="Times" panose="02020603050405020304" pitchFamily="18" charset="0"/>
              </a:rPr>
            </a:br>
            <a:r>
              <a:rPr lang="en-US" altLang="en-US" sz="2400">
                <a:latin typeface="Times" panose="02020603050405020304" pitchFamily="18" charset="0"/>
              </a:rPr>
              <a:t>or JVM JIT compiler</a:t>
            </a:r>
          </a:p>
        </p:txBody>
      </p:sp>
      <p:sp>
        <p:nvSpPr>
          <p:cNvPr id="7185" name="Oval 21">
            <a:extLst>
              <a:ext uri="{FF2B5EF4-FFF2-40B4-BE49-F238E27FC236}">
                <a16:creationId xmlns:a16="http://schemas.microsoft.com/office/drawing/2014/main" id="{BD9AD547-89E3-4936-8943-E2761FADD1F0}"/>
              </a:ext>
            </a:extLst>
          </p:cNvPr>
          <p:cNvSpPr>
            <a:spLocks noChangeArrowheads="1"/>
          </p:cNvSpPr>
          <p:nvPr/>
        </p:nvSpPr>
        <p:spPr bwMode="auto">
          <a:xfrm>
            <a:off x="4495800" y="2209800"/>
            <a:ext cx="1371600" cy="1905000"/>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panose="02020603050405020304" pitchFamily="18" charset="0"/>
            </a:endParaRPr>
          </a:p>
        </p:txBody>
      </p:sp>
      <p:sp>
        <p:nvSpPr>
          <p:cNvPr id="7186" name="Text Box 22">
            <a:extLst>
              <a:ext uri="{FF2B5EF4-FFF2-40B4-BE49-F238E27FC236}">
                <a16:creationId xmlns:a16="http://schemas.microsoft.com/office/drawing/2014/main" id="{4909F3C6-DDD4-4C92-9FC9-C95E0DA3A408}"/>
              </a:ext>
            </a:extLst>
          </p:cNvPr>
          <p:cNvSpPr txBox="1">
            <a:spLocks noChangeArrowheads="1"/>
          </p:cNvSpPr>
          <p:nvPr/>
        </p:nvSpPr>
        <p:spPr bwMode="auto">
          <a:xfrm>
            <a:off x="6096000" y="1752600"/>
            <a:ext cx="2819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r">
              <a:spcBef>
                <a:spcPct val="0"/>
              </a:spcBef>
              <a:buFontTx/>
              <a:buNone/>
            </a:pPr>
            <a:r>
              <a:rPr lang="en-US" altLang="en-US" sz="2400">
                <a:solidFill>
                  <a:srgbClr val="FF3300"/>
                </a:solidFill>
                <a:latin typeface="Times" panose="02020603050405020304" pitchFamily="18" charset="0"/>
              </a:rPr>
              <a:t>Implemented in Java: Machine independent</a:t>
            </a:r>
          </a:p>
        </p:txBody>
      </p:sp>
      <p:sp>
        <p:nvSpPr>
          <p:cNvPr id="7187" name="Line 23">
            <a:extLst>
              <a:ext uri="{FF2B5EF4-FFF2-40B4-BE49-F238E27FC236}">
                <a16:creationId xmlns:a16="http://schemas.microsoft.com/office/drawing/2014/main" id="{D6649431-68A4-4DC3-866D-50522C1AFADF}"/>
              </a:ext>
            </a:extLst>
          </p:cNvPr>
          <p:cNvSpPr>
            <a:spLocks noChangeShapeType="1"/>
          </p:cNvSpPr>
          <p:nvPr/>
        </p:nvSpPr>
        <p:spPr bwMode="auto">
          <a:xfrm flipV="1">
            <a:off x="5562600" y="2057400"/>
            <a:ext cx="609600" cy="30480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Slide Number Placeholder 2">
            <a:extLst>
              <a:ext uri="{FF2B5EF4-FFF2-40B4-BE49-F238E27FC236}">
                <a16:creationId xmlns:a16="http://schemas.microsoft.com/office/drawing/2014/main" id="{084C0619-C5D0-4065-9AD0-C4CF71394378}"/>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EC1EC8E3-42A5-4BF8-B12F-FB993A2B7BC2}" type="slidenum">
              <a:rPr lang="en-US" altLang="en-US" sz="1400">
                <a:latin typeface="Times" panose="02020603050405020304" pitchFamily="18" charset="0"/>
              </a:rPr>
              <a:pPr>
                <a:spcBef>
                  <a:spcPct val="0"/>
                </a:spcBef>
                <a:buFontTx/>
                <a:buNone/>
              </a:pPr>
              <a:t>30</a:t>
            </a:fld>
            <a:endParaRPr lang="en-US" altLang="en-US" sz="1400">
              <a:latin typeface="Times" panose="02020603050405020304" pitchFamily="18" charset="0"/>
            </a:endParaRPr>
          </a:p>
        </p:txBody>
      </p:sp>
      <p:sp>
        <p:nvSpPr>
          <p:cNvPr id="35843" name="Text Box 29">
            <a:extLst>
              <a:ext uri="{FF2B5EF4-FFF2-40B4-BE49-F238E27FC236}">
                <a16:creationId xmlns:a16="http://schemas.microsoft.com/office/drawing/2014/main" id="{A2E24024-6ED6-4C2D-9547-C2D7BA699C9A}"/>
              </a:ext>
            </a:extLst>
          </p:cNvPr>
          <p:cNvSpPr txBox="1">
            <a:spLocks noChangeArrowheads="1"/>
          </p:cNvSpPr>
          <p:nvPr/>
        </p:nvSpPr>
        <p:spPr bwMode="auto">
          <a:xfrm>
            <a:off x="228600" y="1600200"/>
            <a:ext cx="86868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Luckily, we have a Java assembler that allows us to write a kind of textual assembly code and that is then transformed into a binary .class file. </a:t>
            </a:r>
          </a:p>
          <a:p>
            <a:pPr>
              <a:spcBef>
                <a:spcPct val="0"/>
              </a:spcBef>
              <a:buFontTx/>
              <a:buNone/>
            </a:pPr>
            <a:endParaRPr lang="en-US" altLang="en-US" sz="2400">
              <a:latin typeface="Times" panose="02020603050405020304" pitchFamily="18" charset="0"/>
            </a:endParaRPr>
          </a:p>
          <a:p>
            <a:pPr>
              <a:spcBef>
                <a:spcPct val="0"/>
              </a:spcBef>
              <a:buFontTx/>
              <a:buNone/>
            </a:pPr>
            <a:r>
              <a:rPr lang="en-US" altLang="en-US" sz="2400">
                <a:latin typeface="Times" panose="02020603050405020304" pitchFamily="18" charset="0"/>
              </a:rPr>
              <a:t>This assembler takes care of creating the constant pool entries for us. When an instruction operand expects a constant pool entry the assembler allows you to enter the entry “in place” in an easy syntax. </a:t>
            </a:r>
            <a:br>
              <a:rPr lang="en-US" altLang="en-US" sz="2400">
                <a:latin typeface="Times" panose="02020603050405020304" pitchFamily="18" charset="0"/>
              </a:rPr>
            </a:br>
            <a:endParaRPr lang="en-US" altLang="en-US" sz="2400">
              <a:latin typeface="Times" panose="02020603050405020304" pitchFamily="18" charset="0"/>
            </a:endParaRPr>
          </a:p>
          <a:p>
            <a:pPr>
              <a:spcBef>
                <a:spcPct val="0"/>
              </a:spcBef>
              <a:buFontTx/>
              <a:buNone/>
            </a:pPr>
            <a:r>
              <a:rPr lang="en-US" altLang="en-US" sz="2400" b="1">
                <a:latin typeface="Times" panose="02020603050405020304" pitchFamily="18" charset="0"/>
              </a:rPr>
              <a:t>Example:</a:t>
            </a:r>
          </a:p>
          <a:p>
            <a:pPr>
              <a:spcBef>
                <a:spcPct val="0"/>
              </a:spcBef>
              <a:buFontTx/>
              <a:buNone/>
            </a:pPr>
            <a:r>
              <a:rPr lang="en-US" altLang="en-US" sz="2400">
                <a:latin typeface="Courier New" panose="02070309020205020404" pitchFamily="49" charset="0"/>
              </a:rPr>
              <a:t>getfield mypackage/Queue i I </a:t>
            </a:r>
          </a:p>
        </p:txBody>
      </p:sp>
      <p:sp>
        <p:nvSpPr>
          <p:cNvPr id="35844" name="Text Box 30">
            <a:extLst>
              <a:ext uri="{FF2B5EF4-FFF2-40B4-BE49-F238E27FC236}">
                <a16:creationId xmlns:a16="http://schemas.microsoft.com/office/drawing/2014/main" id="{44062DE1-51A3-4878-ACE4-CCA73279A5EF}"/>
              </a:ext>
            </a:extLst>
          </p:cNvPr>
          <p:cNvSpPr txBox="1">
            <a:spLocks noChangeArrowheads="1"/>
          </p:cNvSpPr>
          <p:nvPr/>
        </p:nvSpPr>
        <p:spPr bwMode="auto">
          <a:xfrm>
            <a:off x="228600" y="914400"/>
            <a:ext cx="7935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The constant entries format is part of the Java class file format. </a:t>
            </a:r>
          </a:p>
        </p:txBody>
      </p:sp>
      <p:sp>
        <p:nvSpPr>
          <p:cNvPr id="34821" name="Rectangle 2">
            <a:extLst>
              <a:ext uri="{FF2B5EF4-FFF2-40B4-BE49-F238E27FC236}">
                <a16:creationId xmlns:a16="http://schemas.microsoft.com/office/drawing/2014/main" id="{845DDA71-1EC3-4D44-B505-6770E846C08E}"/>
              </a:ext>
            </a:extLst>
          </p:cNvPr>
          <p:cNvSpPr txBox="1">
            <a:spLocks noChangeArrowheads="1"/>
          </p:cNvSpPr>
          <p:nvPr/>
        </p:nvSpPr>
        <p:spPr bwMode="auto">
          <a:xfrm>
            <a:off x="304800" y="76200"/>
            <a:ext cx="8686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defRPr/>
            </a:pPr>
            <a:r>
              <a:rPr lang="en-US" alt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Instructions and the “Constant Pool”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Slide Number Placeholder 2">
            <a:extLst>
              <a:ext uri="{FF2B5EF4-FFF2-40B4-BE49-F238E27FC236}">
                <a16:creationId xmlns:a16="http://schemas.microsoft.com/office/drawing/2014/main" id="{E429272A-A91C-4360-B669-F9D501AF6E4F}"/>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BB60A138-4AF5-40C3-B30E-5F0E84929077}" type="slidenum">
              <a:rPr lang="en-US" altLang="en-US" sz="1400">
                <a:latin typeface="Times" panose="02020603050405020304" pitchFamily="18" charset="0"/>
              </a:rPr>
              <a:pPr>
                <a:spcBef>
                  <a:spcPct val="0"/>
                </a:spcBef>
                <a:buFontTx/>
                <a:buNone/>
              </a:pPr>
              <a:t>31</a:t>
            </a:fld>
            <a:endParaRPr lang="en-US" altLang="en-US" sz="1400">
              <a:latin typeface="Times" panose="02020603050405020304" pitchFamily="18" charset="0"/>
            </a:endParaRPr>
          </a:p>
        </p:txBody>
      </p:sp>
      <p:sp>
        <p:nvSpPr>
          <p:cNvPr id="36867" name="Text Box 4">
            <a:extLst>
              <a:ext uri="{FF2B5EF4-FFF2-40B4-BE49-F238E27FC236}">
                <a16:creationId xmlns:a16="http://schemas.microsoft.com/office/drawing/2014/main" id="{D47144D5-1946-4D97-BC5B-238B229B6B1F}"/>
              </a:ext>
            </a:extLst>
          </p:cNvPr>
          <p:cNvSpPr txBox="1">
            <a:spLocks noChangeArrowheads="1"/>
          </p:cNvSpPr>
          <p:nvPr/>
        </p:nvSpPr>
        <p:spPr bwMode="auto">
          <a:xfrm>
            <a:off x="288925" y="1006475"/>
            <a:ext cx="8702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Fully qualified class names and descriptors in constant pool UTF8 entries.</a:t>
            </a:r>
          </a:p>
        </p:txBody>
      </p:sp>
      <p:sp>
        <p:nvSpPr>
          <p:cNvPr id="36868" name="Text Box 5">
            <a:extLst>
              <a:ext uri="{FF2B5EF4-FFF2-40B4-BE49-F238E27FC236}">
                <a16:creationId xmlns:a16="http://schemas.microsoft.com/office/drawing/2014/main" id="{5A13B4BD-7E91-4357-9FDF-4292F48E4F00}"/>
              </a:ext>
            </a:extLst>
          </p:cNvPr>
          <p:cNvSpPr txBox="1">
            <a:spLocks noChangeArrowheads="1"/>
          </p:cNvSpPr>
          <p:nvPr/>
        </p:nvSpPr>
        <p:spPr bwMode="auto">
          <a:xfrm>
            <a:off x="212725" y="1965325"/>
            <a:ext cx="87026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b="1">
                <a:latin typeface="Times" panose="02020603050405020304" pitchFamily="18" charset="0"/>
              </a:rPr>
              <a:t>1.  Fully qualified class name:</a:t>
            </a:r>
            <a:r>
              <a:rPr lang="en-US" altLang="en-US" sz="2400">
                <a:latin typeface="Times" panose="02020603050405020304" pitchFamily="18" charset="0"/>
              </a:rPr>
              <a:t> a package + class name string. Note this uses “/” instead of “.” to separate each level along the path.</a:t>
            </a:r>
          </a:p>
          <a:p>
            <a:pPr>
              <a:spcBef>
                <a:spcPct val="0"/>
              </a:spcBef>
              <a:buFontTx/>
              <a:buNone/>
            </a:pPr>
            <a:endParaRPr lang="en-US" altLang="en-US" sz="2400">
              <a:latin typeface="Times" panose="02020603050405020304" pitchFamily="18" charset="0"/>
            </a:endParaRPr>
          </a:p>
          <a:p>
            <a:pPr>
              <a:spcBef>
                <a:spcPct val="0"/>
              </a:spcBef>
              <a:buFontTx/>
              <a:buNone/>
            </a:pPr>
            <a:r>
              <a:rPr lang="en-US" altLang="en-US" sz="2400" b="1">
                <a:latin typeface="Times" panose="02020603050405020304" pitchFamily="18" charset="0"/>
              </a:rPr>
              <a:t>2.  Descriptor: </a:t>
            </a:r>
            <a:r>
              <a:rPr lang="en-US" altLang="en-US" sz="2400">
                <a:latin typeface="Times" panose="02020603050405020304" pitchFamily="18" charset="0"/>
              </a:rPr>
              <a:t>a string that defines a type for a method or field.</a:t>
            </a:r>
          </a:p>
        </p:txBody>
      </p:sp>
      <p:sp>
        <p:nvSpPr>
          <p:cNvPr id="36869" name="Text Box 6">
            <a:extLst>
              <a:ext uri="{FF2B5EF4-FFF2-40B4-BE49-F238E27FC236}">
                <a16:creationId xmlns:a16="http://schemas.microsoft.com/office/drawing/2014/main" id="{A14D8622-2156-43DA-ABEC-9F07CFF62468}"/>
              </a:ext>
            </a:extLst>
          </p:cNvPr>
          <p:cNvSpPr txBox="1">
            <a:spLocks noChangeArrowheads="1"/>
          </p:cNvSpPr>
          <p:nvPr/>
        </p:nvSpPr>
        <p:spPr bwMode="auto">
          <a:xfrm>
            <a:off x="533400" y="3505200"/>
            <a:ext cx="8339138"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tabLst>
                <a:tab pos="4059238" algn="l"/>
              </a:tabLst>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tabLst>
                <a:tab pos="4059238" algn="l"/>
              </a:tabLst>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tabLst>
                <a:tab pos="4059238" algn="l"/>
              </a:tabLst>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tabLst>
                <a:tab pos="4059238" algn="l"/>
              </a:tabLst>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tabLst>
                <a:tab pos="4059238" algn="l"/>
              </a:tabLst>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tabLst>
                <a:tab pos="4059238" algn="l"/>
              </a:tabLst>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tabLst>
                <a:tab pos="4059238" algn="l"/>
              </a:tabLst>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tabLst>
                <a:tab pos="4059238" algn="l"/>
              </a:tabLst>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tabLst>
                <a:tab pos="4059238" algn="l"/>
              </a:tabLst>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b="1">
                <a:latin typeface="Times" panose="02020603050405020304" pitchFamily="18" charset="0"/>
              </a:rPr>
              <a:t>Java	descriptor</a:t>
            </a:r>
            <a:endParaRPr lang="en-US" altLang="en-US" sz="2400">
              <a:latin typeface="Courier" charset="0"/>
            </a:endParaRPr>
          </a:p>
          <a:p>
            <a:pPr>
              <a:spcBef>
                <a:spcPct val="0"/>
              </a:spcBef>
              <a:buFontTx/>
              <a:buNone/>
            </a:pPr>
            <a:r>
              <a:rPr lang="en-US" altLang="en-US" sz="2400">
                <a:latin typeface="Courier New" panose="02070309020205020404" pitchFamily="49" charset="0"/>
              </a:rPr>
              <a:t>boolean	Z</a:t>
            </a:r>
          </a:p>
          <a:p>
            <a:pPr>
              <a:spcBef>
                <a:spcPct val="0"/>
              </a:spcBef>
              <a:buFontTx/>
              <a:buNone/>
            </a:pPr>
            <a:r>
              <a:rPr lang="en-US" altLang="en-US" sz="2400">
                <a:latin typeface="Courier New" panose="02070309020205020404" pitchFamily="49" charset="0"/>
              </a:rPr>
              <a:t>integer	I</a:t>
            </a:r>
          </a:p>
          <a:p>
            <a:pPr>
              <a:spcBef>
                <a:spcPct val="0"/>
              </a:spcBef>
              <a:buFontTx/>
              <a:buNone/>
            </a:pPr>
            <a:r>
              <a:rPr lang="en-US" altLang="en-US" sz="2400">
                <a:latin typeface="Courier New" panose="02070309020205020404" pitchFamily="49" charset="0"/>
              </a:rPr>
              <a:t>Object	Ljava/lang/Object;</a:t>
            </a:r>
          </a:p>
          <a:p>
            <a:pPr>
              <a:spcBef>
                <a:spcPct val="0"/>
              </a:spcBef>
              <a:buFontTx/>
              <a:buNone/>
            </a:pPr>
            <a:r>
              <a:rPr lang="en-US" altLang="en-US" sz="2400">
                <a:latin typeface="Courier New" panose="02070309020205020404" pitchFamily="49" charset="0"/>
              </a:rPr>
              <a:t>String[]	[Ljava/lang/String;</a:t>
            </a:r>
          </a:p>
          <a:p>
            <a:pPr>
              <a:spcBef>
                <a:spcPct val="0"/>
              </a:spcBef>
              <a:buFontTx/>
              <a:buNone/>
            </a:pPr>
            <a:r>
              <a:rPr lang="en-US" altLang="en-US" sz="2400">
                <a:latin typeface="Courier New" panose="02070309020205020404" pitchFamily="49" charset="0"/>
              </a:rPr>
              <a:t>int foo(int,Object)	(ILjava/lang/Object;)I</a:t>
            </a:r>
          </a:p>
        </p:txBody>
      </p:sp>
      <p:sp>
        <p:nvSpPr>
          <p:cNvPr id="36870" name="Line 11">
            <a:extLst>
              <a:ext uri="{FF2B5EF4-FFF2-40B4-BE49-F238E27FC236}">
                <a16:creationId xmlns:a16="http://schemas.microsoft.com/office/drawing/2014/main" id="{B6CB3857-F7BD-447E-B073-C91B19143FC5}"/>
              </a:ext>
            </a:extLst>
          </p:cNvPr>
          <p:cNvSpPr>
            <a:spLocks noChangeShapeType="1"/>
          </p:cNvSpPr>
          <p:nvPr/>
        </p:nvSpPr>
        <p:spPr bwMode="auto">
          <a:xfrm>
            <a:off x="533400" y="3962400"/>
            <a:ext cx="845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1" name="Line 13">
            <a:extLst>
              <a:ext uri="{FF2B5EF4-FFF2-40B4-BE49-F238E27FC236}">
                <a16:creationId xmlns:a16="http://schemas.microsoft.com/office/drawing/2014/main" id="{C5ADAA57-5A0D-4A88-BB71-2FE1034A0D4C}"/>
              </a:ext>
            </a:extLst>
          </p:cNvPr>
          <p:cNvSpPr>
            <a:spLocks noChangeShapeType="1"/>
          </p:cNvSpPr>
          <p:nvPr/>
        </p:nvSpPr>
        <p:spPr bwMode="auto">
          <a:xfrm>
            <a:off x="4419600" y="3962400"/>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48" name="Rectangle 2">
            <a:extLst>
              <a:ext uri="{FF2B5EF4-FFF2-40B4-BE49-F238E27FC236}">
                <a16:creationId xmlns:a16="http://schemas.microsoft.com/office/drawing/2014/main" id="{540E087B-F6DE-43DA-A087-A155FF3806AC}"/>
              </a:ext>
            </a:extLst>
          </p:cNvPr>
          <p:cNvSpPr txBox="1">
            <a:spLocks noChangeArrowheads="1"/>
          </p:cNvSpPr>
          <p:nvPr/>
        </p:nvSpPr>
        <p:spPr bwMode="auto">
          <a:xfrm>
            <a:off x="381000" y="76200"/>
            <a:ext cx="8686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defRPr/>
            </a:pPr>
            <a:r>
              <a:rPr lang="en-US" altLang="en-US" sz="3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Instructions and the “Constant Pool”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Slide Number Placeholder 2">
            <a:extLst>
              <a:ext uri="{FF2B5EF4-FFF2-40B4-BE49-F238E27FC236}">
                <a16:creationId xmlns:a16="http://schemas.microsoft.com/office/drawing/2014/main" id="{A0761897-4B4D-4706-9BE1-7838533DA0A5}"/>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D870D71D-5DB5-4DB9-A0A9-6D23FAF457BA}" type="slidenum">
              <a:rPr lang="en-US" altLang="en-US" sz="1400">
                <a:latin typeface="Times" panose="02020603050405020304" pitchFamily="18" charset="0"/>
              </a:rPr>
              <a:pPr>
                <a:spcBef>
                  <a:spcPct val="0"/>
                </a:spcBef>
                <a:buFontTx/>
                <a:buNone/>
              </a:pPr>
              <a:t>32</a:t>
            </a:fld>
            <a:endParaRPr lang="en-US" altLang="en-US" sz="1400">
              <a:latin typeface="Times" panose="02020603050405020304" pitchFamily="18" charset="0"/>
            </a:endParaRPr>
          </a:p>
        </p:txBody>
      </p:sp>
      <p:sp>
        <p:nvSpPr>
          <p:cNvPr id="36867" name="Rectangle 2">
            <a:extLst>
              <a:ext uri="{FF2B5EF4-FFF2-40B4-BE49-F238E27FC236}">
                <a16:creationId xmlns:a16="http://schemas.microsoft.com/office/drawing/2014/main" id="{415A43C0-432A-4825-A1EA-8A07614B4E06}"/>
              </a:ext>
            </a:extLst>
          </p:cNvPr>
          <p:cNvSpPr>
            <a:spLocks noGrp="1" noChangeArrowheads="1"/>
          </p:cNvSpPr>
          <p:nvPr>
            <p:ph type="title"/>
          </p:nvPr>
        </p:nvSpPr>
        <p:spPr>
          <a:xfrm>
            <a:off x="762000" y="76200"/>
            <a:ext cx="7772400" cy="992188"/>
          </a:xfrm>
        </p:spPr>
        <p:txBody>
          <a:bodyPr/>
          <a:lstStyle/>
          <a:p>
            <a:pPr algn="ctr">
              <a:defRPr/>
            </a:pPr>
            <a:r>
              <a:rPr lang="en-US" altLang="en-US" sz="4000" b="1" dirty="0">
                <a:solidFill>
                  <a:schemeClr val="tx1"/>
                </a:solidFill>
                <a:effectLst>
                  <a:outerShdw blurRad="38100" dist="38100" dir="2700000" algn="tl">
                    <a:srgbClr val="000000">
                      <a:alpha val="43137"/>
                    </a:srgbClr>
                  </a:outerShdw>
                </a:effectLst>
              </a:rPr>
              <a:t>Linking</a:t>
            </a:r>
          </a:p>
        </p:txBody>
      </p:sp>
      <p:sp>
        <p:nvSpPr>
          <p:cNvPr id="37892" name="Text Box 9">
            <a:extLst>
              <a:ext uri="{FF2B5EF4-FFF2-40B4-BE49-F238E27FC236}">
                <a16:creationId xmlns:a16="http://schemas.microsoft.com/office/drawing/2014/main" id="{9FE5BB1B-D880-42B2-AEB2-7D514396EFC0}"/>
              </a:ext>
            </a:extLst>
          </p:cNvPr>
          <p:cNvSpPr txBox="1">
            <a:spLocks noChangeArrowheads="1"/>
          </p:cNvSpPr>
          <p:nvPr/>
        </p:nvSpPr>
        <p:spPr bwMode="auto">
          <a:xfrm>
            <a:off x="212725" y="533400"/>
            <a:ext cx="8778875"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In general, linking is the process of resolving symbolic references in binary files.</a:t>
            </a:r>
          </a:p>
          <a:p>
            <a:pPr>
              <a:spcBef>
                <a:spcPct val="0"/>
              </a:spcBef>
              <a:buFontTx/>
              <a:buNone/>
            </a:pPr>
            <a:endParaRPr lang="en-US" altLang="en-US" sz="2400">
              <a:latin typeface="Times" panose="02020603050405020304" pitchFamily="18" charset="0"/>
            </a:endParaRPr>
          </a:p>
          <a:p>
            <a:pPr>
              <a:spcBef>
                <a:spcPct val="0"/>
              </a:spcBef>
              <a:buFontTx/>
              <a:buNone/>
            </a:pPr>
            <a:r>
              <a:rPr lang="en-US" altLang="en-US" sz="2400">
                <a:latin typeface="Times" panose="02020603050405020304" pitchFamily="18" charset="0"/>
              </a:rPr>
              <a:t>Most programming language implementations have what we call “separate compilation”.  Modules or files can be compiled separately and transformed into some binary format.  But since these separately compiled files may have connections to other files, they have to be linked.</a:t>
            </a:r>
          </a:p>
          <a:p>
            <a:pPr>
              <a:spcBef>
                <a:spcPct val="0"/>
              </a:spcBef>
              <a:buFontTx/>
              <a:buNone/>
            </a:pPr>
            <a:endParaRPr lang="en-US" altLang="en-US" sz="2400">
              <a:latin typeface="Times" panose="02020603050405020304" pitchFamily="18" charset="0"/>
            </a:endParaRPr>
          </a:p>
          <a:p>
            <a:pPr>
              <a:spcBef>
                <a:spcPct val="0"/>
              </a:spcBef>
              <a:buFontTx/>
              <a:buNone/>
            </a:pPr>
            <a:r>
              <a:rPr lang="en-US" altLang="en-US" sz="2400">
                <a:latin typeface="Times" panose="02020603050405020304" pitchFamily="18" charset="0"/>
              </a:rPr>
              <a:t>=&gt; The binary file is not yet executable, because it has some kind of “symbolic links” in it that point to things (classes, methods, functions, variables, etc.) in other files/modules.</a:t>
            </a:r>
          </a:p>
          <a:p>
            <a:pPr>
              <a:spcBef>
                <a:spcPct val="0"/>
              </a:spcBef>
              <a:buFontTx/>
              <a:buNone/>
            </a:pPr>
            <a:endParaRPr lang="en-US" altLang="en-US" sz="2400">
              <a:latin typeface="Times" panose="02020603050405020304" pitchFamily="18" charset="0"/>
            </a:endParaRPr>
          </a:p>
          <a:p>
            <a:pPr>
              <a:spcBef>
                <a:spcPct val="0"/>
              </a:spcBef>
              <a:buFontTx/>
              <a:buNone/>
            </a:pPr>
            <a:r>
              <a:rPr lang="en-US" altLang="en-US" sz="2400">
                <a:latin typeface="Times" panose="02020603050405020304" pitchFamily="18" charset="0"/>
              </a:rPr>
              <a:t>Linking is the process of resolving these symbolic links and replacing them by real addresses so that the code can be executed.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Slide Number Placeholder 2">
            <a:extLst>
              <a:ext uri="{FF2B5EF4-FFF2-40B4-BE49-F238E27FC236}">
                <a16:creationId xmlns:a16="http://schemas.microsoft.com/office/drawing/2014/main" id="{4AA2B048-D993-4C48-A08D-D6040A0AD2E1}"/>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7222381E-EFB1-41BA-87B8-958FF9DD083F}" type="slidenum">
              <a:rPr lang="en-US" altLang="en-US" sz="1400">
                <a:latin typeface="Times" panose="02020603050405020304" pitchFamily="18" charset="0"/>
              </a:rPr>
              <a:pPr>
                <a:spcBef>
                  <a:spcPct val="0"/>
                </a:spcBef>
                <a:buFontTx/>
                <a:buNone/>
              </a:pPr>
              <a:t>33</a:t>
            </a:fld>
            <a:endParaRPr lang="en-US" altLang="en-US" sz="1400">
              <a:latin typeface="Times" panose="02020603050405020304" pitchFamily="18" charset="0"/>
            </a:endParaRPr>
          </a:p>
        </p:txBody>
      </p:sp>
      <p:sp>
        <p:nvSpPr>
          <p:cNvPr id="37891" name="Rectangle 2">
            <a:extLst>
              <a:ext uri="{FF2B5EF4-FFF2-40B4-BE49-F238E27FC236}">
                <a16:creationId xmlns:a16="http://schemas.microsoft.com/office/drawing/2014/main" id="{3A859EEB-107B-4F34-B60C-B99B46F5D7F4}"/>
              </a:ext>
            </a:extLst>
          </p:cNvPr>
          <p:cNvSpPr>
            <a:spLocks noGrp="1" noChangeArrowheads="1"/>
          </p:cNvSpPr>
          <p:nvPr>
            <p:ph type="title"/>
          </p:nvPr>
        </p:nvSpPr>
        <p:spPr>
          <a:xfrm>
            <a:off x="762000" y="0"/>
            <a:ext cx="7772400" cy="992188"/>
          </a:xfrm>
        </p:spPr>
        <p:txBody>
          <a:bodyPr/>
          <a:lstStyle/>
          <a:p>
            <a:pPr algn="ctr">
              <a:defRPr/>
            </a:pPr>
            <a:r>
              <a:rPr lang="en-US" altLang="en-US" sz="4000" b="1" dirty="0">
                <a:solidFill>
                  <a:schemeClr val="tx1"/>
                </a:solidFill>
                <a:effectLst>
                  <a:outerShdw blurRad="38100" dist="38100" dir="2700000" algn="tl">
                    <a:srgbClr val="000000">
                      <a:alpha val="43137"/>
                    </a:srgbClr>
                  </a:outerShdw>
                </a:effectLst>
              </a:rPr>
              <a:t>Loading and Linking in JVM</a:t>
            </a:r>
          </a:p>
        </p:txBody>
      </p:sp>
      <p:sp>
        <p:nvSpPr>
          <p:cNvPr id="38916" name="Text Box 3">
            <a:extLst>
              <a:ext uri="{FF2B5EF4-FFF2-40B4-BE49-F238E27FC236}">
                <a16:creationId xmlns:a16="http://schemas.microsoft.com/office/drawing/2014/main" id="{0030D12E-A40C-4413-B34B-27361168D4F9}"/>
              </a:ext>
            </a:extLst>
          </p:cNvPr>
          <p:cNvSpPr txBox="1">
            <a:spLocks noChangeArrowheads="1"/>
          </p:cNvSpPr>
          <p:nvPr/>
        </p:nvSpPr>
        <p:spPr bwMode="auto">
          <a:xfrm>
            <a:off x="212725" y="609600"/>
            <a:ext cx="877887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In JVM, loading and linking of class files happens at runtime, </a:t>
            </a:r>
            <a:r>
              <a:rPr lang="en-US" altLang="en-US" sz="2400" b="1">
                <a:latin typeface="Times" panose="02020603050405020304" pitchFamily="18" charset="0"/>
              </a:rPr>
              <a:t>while the program is running!</a:t>
            </a:r>
          </a:p>
          <a:p>
            <a:pPr>
              <a:spcBef>
                <a:spcPct val="0"/>
              </a:spcBef>
              <a:buFontTx/>
              <a:buNone/>
            </a:pPr>
            <a:endParaRPr lang="en-US" altLang="en-US" sz="2400" b="1">
              <a:latin typeface="Times" panose="02020603050405020304" pitchFamily="18" charset="0"/>
            </a:endParaRPr>
          </a:p>
          <a:p>
            <a:pPr>
              <a:spcBef>
                <a:spcPct val="0"/>
              </a:spcBef>
              <a:buFontTx/>
              <a:buNone/>
            </a:pPr>
            <a:r>
              <a:rPr lang="en-US" altLang="en-US" sz="2400">
                <a:latin typeface="Times" panose="02020603050405020304" pitchFamily="18" charset="0"/>
              </a:rPr>
              <a:t>Classes are loaded as needed.</a:t>
            </a:r>
          </a:p>
          <a:p>
            <a:pPr>
              <a:spcBef>
                <a:spcPct val="0"/>
              </a:spcBef>
              <a:buFontTx/>
              <a:buNone/>
            </a:pPr>
            <a:endParaRPr lang="en-US" altLang="en-US" sz="2400">
              <a:latin typeface="Times" panose="02020603050405020304" pitchFamily="18" charset="0"/>
            </a:endParaRPr>
          </a:p>
          <a:p>
            <a:pPr>
              <a:spcBef>
                <a:spcPct val="0"/>
              </a:spcBef>
              <a:buFontTx/>
              <a:buNone/>
            </a:pPr>
            <a:r>
              <a:rPr lang="en-US" altLang="en-US" sz="2400">
                <a:latin typeface="Times" panose="02020603050405020304" pitchFamily="18" charset="0"/>
              </a:rPr>
              <a:t>The constant pool contains symbolic references that need to be resolved before a JVM instruction that uses them can be executed (this is the equivalent of linking).</a:t>
            </a:r>
          </a:p>
          <a:p>
            <a:pPr>
              <a:spcBef>
                <a:spcPct val="0"/>
              </a:spcBef>
              <a:buFontTx/>
              <a:buNone/>
            </a:pPr>
            <a:endParaRPr lang="en-US" altLang="en-US" sz="2400">
              <a:latin typeface="Times" panose="02020603050405020304" pitchFamily="18" charset="0"/>
            </a:endParaRPr>
          </a:p>
          <a:p>
            <a:pPr>
              <a:spcBef>
                <a:spcPct val="0"/>
              </a:spcBef>
              <a:buFontTx/>
              <a:buNone/>
            </a:pPr>
            <a:r>
              <a:rPr lang="en-US" altLang="en-US" sz="2400">
                <a:latin typeface="Times" panose="02020603050405020304" pitchFamily="18" charset="0"/>
              </a:rPr>
              <a:t>In JVM a constant pool entry is resolved the first time it is used by a JVM instruction.</a:t>
            </a:r>
          </a:p>
        </p:txBody>
      </p:sp>
      <p:sp>
        <p:nvSpPr>
          <p:cNvPr id="38917" name="Text Box 4">
            <a:extLst>
              <a:ext uri="{FF2B5EF4-FFF2-40B4-BE49-F238E27FC236}">
                <a16:creationId xmlns:a16="http://schemas.microsoft.com/office/drawing/2014/main" id="{E571C075-923A-4271-8504-60871227A4A8}"/>
              </a:ext>
            </a:extLst>
          </p:cNvPr>
          <p:cNvSpPr txBox="1">
            <a:spLocks noChangeArrowheads="1"/>
          </p:cNvSpPr>
          <p:nvPr/>
        </p:nvSpPr>
        <p:spPr bwMode="auto">
          <a:xfrm>
            <a:off x="212725" y="4800600"/>
            <a:ext cx="89312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b="1">
                <a:latin typeface="Times" panose="02020603050405020304" pitchFamily="18" charset="0"/>
              </a:rPr>
              <a:t>Example: </a:t>
            </a:r>
          </a:p>
          <a:p>
            <a:pPr>
              <a:spcBef>
                <a:spcPct val="0"/>
              </a:spcBef>
              <a:buFontTx/>
              <a:buNone/>
            </a:pPr>
            <a:r>
              <a:rPr lang="en-US" altLang="en-US" sz="2400">
                <a:latin typeface="Times" panose="02020603050405020304" pitchFamily="18" charset="0"/>
              </a:rPr>
              <a:t>When a </a:t>
            </a:r>
            <a:r>
              <a:rPr lang="en-US" altLang="en-US" sz="2400">
                <a:latin typeface="Courier New" panose="02070309020205020404" pitchFamily="49" charset="0"/>
              </a:rPr>
              <a:t>getfield</a:t>
            </a:r>
            <a:r>
              <a:rPr lang="en-US" altLang="en-US" sz="2400">
                <a:latin typeface="Times" panose="02020603050405020304" pitchFamily="18" charset="0"/>
              </a:rPr>
              <a:t> is executed for the first time, the constant pool entry index in the instruction can be replaced  by the offset of the field. </a:t>
            </a:r>
            <a:endParaRPr lang="en-US" altLang="en-US" sz="2400" b="1">
              <a:latin typeface="Times"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Slide Number Placeholder 2">
            <a:extLst>
              <a:ext uri="{FF2B5EF4-FFF2-40B4-BE49-F238E27FC236}">
                <a16:creationId xmlns:a16="http://schemas.microsoft.com/office/drawing/2014/main" id="{84C285F6-5EDC-4582-953C-2A66A05FA7DE}"/>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ECBC1705-35C4-4098-B36B-E0D5BB591947}" type="slidenum">
              <a:rPr lang="en-US" altLang="en-US" sz="1400">
                <a:latin typeface="Times" panose="02020603050405020304" pitchFamily="18" charset="0"/>
              </a:rPr>
              <a:pPr>
                <a:spcBef>
                  <a:spcPct val="0"/>
                </a:spcBef>
                <a:buFontTx/>
                <a:buNone/>
              </a:pPr>
              <a:t>34</a:t>
            </a:fld>
            <a:endParaRPr lang="en-US" altLang="en-US" sz="1400">
              <a:latin typeface="Times" panose="02020603050405020304" pitchFamily="18" charset="0"/>
            </a:endParaRPr>
          </a:p>
        </p:txBody>
      </p:sp>
      <p:sp>
        <p:nvSpPr>
          <p:cNvPr id="38915" name="Rectangle 2">
            <a:extLst>
              <a:ext uri="{FF2B5EF4-FFF2-40B4-BE49-F238E27FC236}">
                <a16:creationId xmlns:a16="http://schemas.microsoft.com/office/drawing/2014/main" id="{E2E50BAF-5379-4118-A894-257508012503}"/>
              </a:ext>
            </a:extLst>
          </p:cNvPr>
          <p:cNvSpPr>
            <a:spLocks noGrp="1" noChangeArrowheads="1"/>
          </p:cNvSpPr>
          <p:nvPr>
            <p:ph type="title"/>
          </p:nvPr>
        </p:nvSpPr>
        <p:spPr>
          <a:xfrm>
            <a:off x="762000" y="74613"/>
            <a:ext cx="7772400" cy="992187"/>
          </a:xfrm>
        </p:spPr>
        <p:txBody>
          <a:bodyPr/>
          <a:lstStyle/>
          <a:p>
            <a:pPr algn="ctr">
              <a:defRPr/>
            </a:pPr>
            <a:r>
              <a:rPr lang="en-US" altLang="en-US" sz="4000" b="1" dirty="0">
                <a:solidFill>
                  <a:schemeClr val="tx1"/>
                </a:solidFill>
                <a:effectLst>
                  <a:outerShdw blurRad="38100" dist="38100" dir="2700000" algn="tl">
                    <a:srgbClr val="000000">
                      <a:alpha val="43137"/>
                    </a:srgbClr>
                  </a:outerShdw>
                </a:effectLst>
              </a:rPr>
              <a:t>Closing Example</a:t>
            </a:r>
          </a:p>
        </p:txBody>
      </p:sp>
      <p:sp>
        <p:nvSpPr>
          <p:cNvPr id="39940" name="Text Box 6">
            <a:extLst>
              <a:ext uri="{FF2B5EF4-FFF2-40B4-BE49-F238E27FC236}">
                <a16:creationId xmlns:a16="http://schemas.microsoft.com/office/drawing/2014/main" id="{005ABF85-746A-4C1F-9EB8-71FDF5F2C327}"/>
              </a:ext>
            </a:extLst>
          </p:cNvPr>
          <p:cNvSpPr txBox="1">
            <a:spLocks noChangeArrowheads="1"/>
          </p:cNvSpPr>
          <p:nvPr/>
        </p:nvSpPr>
        <p:spPr bwMode="auto">
          <a:xfrm>
            <a:off x="228600" y="2286000"/>
            <a:ext cx="8534400" cy="378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solidFill>
                  <a:srgbClr val="0070C0"/>
                </a:solidFill>
                <a:latin typeface="Courier New" panose="02070309020205020404" pitchFamily="49" charset="0"/>
              </a:rPr>
              <a:t>class Factorial {</a:t>
            </a:r>
          </a:p>
          <a:p>
            <a:pPr>
              <a:spcBef>
                <a:spcPct val="0"/>
              </a:spcBef>
              <a:buFontTx/>
              <a:buNone/>
            </a:pPr>
            <a:endParaRPr lang="en-US" altLang="en-US" sz="2400">
              <a:solidFill>
                <a:srgbClr val="0070C0"/>
              </a:solidFill>
              <a:latin typeface="Courier New" panose="02070309020205020404" pitchFamily="49" charset="0"/>
            </a:endParaRPr>
          </a:p>
          <a:p>
            <a:pPr>
              <a:spcBef>
                <a:spcPct val="0"/>
              </a:spcBef>
              <a:buFontTx/>
              <a:buNone/>
            </a:pPr>
            <a:r>
              <a:rPr lang="en-US" altLang="en-US" sz="2400">
                <a:solidFill>
                  <a:srgbClr val="0070C0"/>
                </a:solidFill>
                <a:latin typeface="Courier New" panose="02070309020205020404" pitchFamily="49" charset="0"/>
              </a:rPr>
              <a:t>    int fac(int n) {</a:t>
            </a:r>
          </a:p>
          <a:p>
            <a:pPr>
              <a:spcBef>
                <a:spcPct val="0"/>
              </a:spcBef>
              <a:buFontTx/>
              <a:buNone/>
            </a:pPr>
            <a:r>
              <a:rPr lang="en-US" altLang="en-US" sz="2400">
                <a:solidFill>
                  <a:srgbClr val="0070C0"/>
                </a:solidFill>
                <a:latin typeface="Courier New" panose="02070309020205020404" pitchFamily="49" charset="0"/>
              </a:rPr>
              <a:t>        int result = 1;</a:t>
            </a:r>
          </a:p>
          <a:p>
            <a:pPr>
              <a:spcBef>
                <a:spcPct val="0"/>
              </a:spcBef>
              <a:buFontTx/>
              <a:buNone/>
            </a:pPr>
            <a:r>
              <a:rPr lang="en-US" altLang="en-US" sz="2400">
                <a:solidFill>
                  <a:srgbClr val="0070C0"/>
                </a:solidFill>
                <a:latin typeface="Courier New" panose="02070309020205020404" pitchFamily="49" charset="0"/>
              </a:rPr>
              <a:t>        for (int i=2; i&lt;n; i++) {</a:t>
            </a:r>
          </a:p>
          <a:p>
            <a:pPr>
              <a:spcBef>
                <a:spcPct val="0"/>
              </a:spcBef>
              <a:buFontTx/>
              <a:buNone/>
            </a:pPr>
            <a:r>
              <a:rPr lang="en-US" altLang="en-US" sz="2400">
                <a:solidFill>
                  <a:srgbClr val="0070C0"/>
                </a:solidFill>
                <a:latin typeface="Courier New" panose="02070309020205020404" pitchFamily="49" charset="0"/>
              </a:rPr>
              <a:t>            result = result * i;</a:t>
            </a:r>
          </a:p>
          <a:p>
            <a:pPr>
              <a:spcBef>
                <a:spcPct val="0"/>
              </a:spcBef>
              <a:buFontTx/>
              <a:buNone/>
            </a:pPr>
            <a:r>
              <a:rPr lang="en-US" altLang="en-US" sz="2400">
                <a:solidFill>
                  <a:srgbClr val="0070C0"/>
                </a:solidFill>
                <a:latin typeface="Courier New" panose="02070309020205020404" pitchFamily="49" charset="0"/>
              </a:rPr>
              <a:t>        }</a:t>
            </a:r>
          </a:p>
          <a:p>
            <a:pPr>
              <a:spcBef>
                <a:spcPct val="0"/>
              </a:spcBef>
              <a:buFontTx/>
              <a:buNone/>
            </a:pPr>
            <a:r>
              <a:rPr lang="en-US" altLang="en-US" sz="2400">
                <a:solidFill>
                  <a:srgbClr val="0070C0"/>
                </a:solidFill>
                <a:latin typeface="Courier New" panose="02070309020205020404" pitchFamily="49" charset="0"/>
              </a:rPr>
              <a:t>        return result;</a:t>
            </a:r>
          </a:p>
          <a:p>
            <a:pPr>
              <a:spcBef>
                <a:spcPct val="0"/>
              </a:spcBef>
              <a:buFontTx/>
              <a:buNone/>
            </a:pPr>
            <a:r>
              <a:rPr lang="en-US" altLang="en-US" sz="2400">
                <a:solidFill>
                  <a:srgbClr val="0070C0"/>
                </a:solidFill>
                <a:latin typeface="Courier New" panose="02070309020205020404" pitchFamily="49" charset="0"/>
              </a:rPr>
              <a:t>    }</a:t>
            </a:r>
          </a:p>
          <a:p>
            <a:pPr>
              <a:spcBef>
                <a:spcPct val="0"/>
              </a:spcBef>
              <a:buFontTx/>
              <a:buNone/>
            </a:pPr>
            <a:r>
              <a:rPr lang="en-US" altLang="en-US" sz="2400">
                <a:solidFill>
                  <a:srgbClr val="0070C0"/>
                </a:solidFill>
                <a:latin typeface="Courier New" panose="02070309020205020404" pitchFamily="49" charset="0"/>
              </a:rPr>
              <a:t>}</a:t>
            </a:r>
          </a:p>
        </p:txBody>
      </p:sp>
      <p:sp>
        <p:nvSpPr>
          <p:cNvPr id="39941" name="Text Box 7">
            <a:extLst>
              <a:ext uri="{FF2B5EF4-FFF2-40B4-BE49-F238E27FC236}">
                <a16:creationId xmlns:a16="http://schemas.microsoft.com/office/drawing/2014/main" id="{FA37911A-0206-40D7-90AB-E880C0B745CB}"/>
              </a:ext>
            </a:extLst>
          </p:cNvPr>
          <p:cNvSpPr txBox="1">
            <a:spLocks noChangeArrowheads="1"/>
          </p:cNvSpPr>
          <p:nvPr/>
        </p:nvSpPr>
        <p:spPr bwMode="auto">
          <a:xfrm>
            <a:off x="228600" y="1143000"/>
            <a:ext cx="8626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As a closing example on the JVM, we will take a look at the compiled code of the following simple Java class declaration.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Slide Number Placeholder 2">
            <a:extLst>
              <a:ext uri="{FF2B5EF4-FFF2-40B4-BE49-F238E27FC236}">
                <a16:creationId xmlns:a16="http://schemas.microsoft.com/office/drawing/2014/main" id="{7C5CDBE2-C09D-429E-9E86-1E2F936E116D}"/>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15398D50-ED73-43FB-8CB1-707C3436DCE3}" type="slidenum">
              <a:rPr lang="en-US" altLang="en-US" sz="1400">
                <a:latin typeface="Times" panose="02020603050405020304" pitchFamily="18" charset="0"/>
              </a:rPr>
              <a:pPr>
                <a:spcBef>
                  <a:spcPct val="0"/>
                </a:spcBef>
                <a:buFontTx/>
                <a:buNone/>
              </a:pPr>
              <a:t>35</a:t>
            </a:fld>
            <a:endParaRPr lang="en-US" altLang="en-US" sz="1400">
              <a:latin typeface="Times" panose="02020603050405020304" pitchFamily="18" charset="0"/>
            </a:endParaRPr>
          </a:p>
        </p:txBody>
      </p:sp>
      <p:sp>
        <p:nvSpPr>
          <p:cNvPr id="40963" name="Rectangle 2">
            <a:extLst>
              <a:ext uri="{FF2B5EF4-FFF2-40B4-BE49-F238E27FC236}">
                <a16:creationId xmlns:a16="http://schemas.microsoft.com/office/drawing/2014/main" id="{B2D8D6BB-C70B-470A-8C62-5DAD3EBF2FA0}"/>
              </a:ext>
            </a:extLst>
          </p:cNvPr>
          <p:cNvSpPr>
            <a:spLocks noGrp="1" noChangeArrowheads="1"/>
          </p:cNvSpPr>
          <p:nvPr>
            <p:ph type="title"/>
          </p:nvPr>
        </p:nvSpPr>
        <p:spPr/>
        <p:txBody>
          <a:bodyPr/>
          <a:lstStyle/>
          <a:p>
            <a:r>
              <a:rPr lang="en-US" altLang="en-US"/>
              <a:t>Compiling and Disassembling</a:t>
            </a:r>
          </a:p>
        </p:txBody>
      </p:sp>
      <p:sp>
        <p:nvSpPr>
          <p:cNvPr id="40964" name="Rectangle 3">
            <a:extLst>
              <a:ext uri="{FF2B5EF4-FFF2-40B4-BE49-F238E27FC236}">
                <a16:creationId xmlns:a16="http://schemas.microsoft.com/office/drawing/2014/main" id="{BA937EB6-27B7-4127-8C81-F91AEC0255BB}"/>
              </a:ext>
            </a:extLst>
          </p:cNvPr>
          <p:cNvSpPr>
            <a:spLocks noChangeArrowheads="1"/>
          </p:cNvSpPr>
          <p:nvPr/>
        </p:nvSpPr>
        <p:spPr bwMode="auto">
          <a:xfrm>
            <a:off x="304800" y="990600"/>
            <a:ext cx="8382000" cy="46736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000">
                <a:latin typeface="Courier New" panose="02070309020205020404" pitchFamily="49" charset="0"/>
              </a:rPr>
              <a:t>% </a:t>
            </a:r>
            <a:r>
              <a:rPr lang="en-US" altLang="en-US" sz="2000" b="1">
                <a:solidFill>
                  <a:srgbClr val="660066"/>
                </a:solidFill>
                <a:latin typeface="Courier New" panose="02070309020205020404" pitchFamily="49" charset="0"/>
              </a:rPr>
              <a:t>javac Factorial.java</a:t>
            </a:r>
            <a:r>
              <a:rPr lang="en-US" altLang="en-US" sz="2000">
                <a:latin typeface="Courier New" panose="02070309020205020404" pitchFamily="49" charset="0"/>
              </a:rPr>
              <a:t> </a:t>
            </a:r>
          </a:p>
          <a:p>
            <a:pPr>
              <a:spcBef>
                <a:spcPct val="0"/>
              </a:spcBef>
              <a:buFontTx/>
              <a:buNone/>
            </a:pPr>
            <a:r>
              <a:rPr lang="en-US" altLang="en-US" sz="2000">
                <a:latin typeface="Courier New" panose="02070309020205020404" pitchFamily="49" charset="0"/>
              </a:rPr>
              <a:t>% </a:t>
            </a:r>
            <a:r>
              <a:rPr lang="en-US" altLang="en-US" sz="2000" b="1">
                <a:solidFill>
                  <a:srgbClr val="660066"/>
                </a:solidFill>
                <a:latin typeface="Courier New" panose="02070309020205020404" pitchFamily="49" charset="0"/>
              </a:rPr>
              <a:t>javap -c -verbose Factorial</a:t>
            </a:r>
            <a:endParaRPr lang="en-US" altLang="en-US" sz="2000" b="1">
              <a:latin typeface="Courier New" panose="02070309020205020404" pitchFamily="49" charset="0"/>
            </a:endParaRPr>
          </a:p>
          <a:p>
            <a:pPr>
              <a:spcBef>
                <a:spcPct val="0"/>
              </a:spcBef>
              <a:buFontTx/>
              <a:buNone/>
            </a:pPr>
            <a:r>
              <a:rPr lang="en-US" altLang="en-US" sz="2000">
                <a:latin typeface="Courier New" panose="02070309020205020404" pitchFamily="49" charset="0"/>
              </a:rPr>
              <a:t>Compiled from Factorial.java</a:t>
            </a:r>
          </a:p>
          <a:p>
            <a:pPr>
              <a:spcBef>
                <a:spcPct val="0"/>
              </a:spcBef>
              <a:buFontTx/>
              <a:buNone/>
            </a:pPr>
            <a:r>
              <a:rPr lang="en-US" altLang="en-US" sz="2000">
                <a:latin typeface="Courier New" panose="02070309020205020404" pitchFamily="49" charset="0"/>
              </a:rPr>
              <a:t>class Factorial extends java.lang.Object {</a:t>
            </a:r>
          </a:p>
          <a:p>
            <a:pPr>
              <a:spcBef>
                <a:spcPct val="0"/>
              </a:spcBef>
              <a:buFontTx/>
              <a:buNone/>
            </a:pPr>
            <a:r>
              <a:rPr lang="en-US" altLang="en-US" sz="2000">
                <a:latin typeface="Courier New" panose="02070309020205020404" pitchFamily="49" charset="0"/>
              </a:rPr>
              <a:t>    Factorial();</a:t>
            </a:r>
          </a:p>
          <a:p>
            <a:pPr>
              <a:spcBef>
                <a:spcPct val="0"/>
              </a:spcBef>
              <a:buFontTx/>
              <a:buNone/>
            </a:pPr>
            <a:r>
              <a:rPr lang="en-US" altLang="en-US" sz="2000">
                <a:latin typeface="Courier New" panose="02070309020205020404" pitchFamily="49" charset="0"/>
              </a:rPr>
              <a:t>        /* Stack=1, Locals=1, Args_size=1 */</a:t>
            </a:r>
          </a:p>
          <a:p>
            <a:pPr>
              <a:spcBef>
                <a:spcPct val="0"/>
              </a:spcBef>
              <a:buFontTx/>
              <a:buNone/>
            </a:pPr>
            <a:r>
              <a:rPr lang="en-US" altLang="en-US" sz="2000">
                <a:latin typeface="Courier New" panose="02070309020205020404" pitchFamily="49" charset="0"/>
              </a:rPr>
              <a:t>    int fac(int);</a:t>
            </a:r>
          </a:p>
          <a:p>
            <a:pPr>
              <a:spcBef>
                <a:spcPct val="0"/>
              </a:spcBef>
              <a:buFontTx/>
              <a:buNone/>
            </a:pPr>
            <a:r>
              <a:rPr lang="en-US" altLang="en-US" sz="2000">
                <a:latin typeface="Courier New" panose="02070309020205020404" pitchFamily="49" charset="0"/>
              </a:rPr>
              <a:t>        /* Stack=2, Locals=4, Args_size=2 */</a:t>
            </a:r>
          </a:p>
          <a:p>
            <a:pPr>
              <a:spcBef>
                <a:spcPct val="0"/>
              </a:spcBef>
              <a:buFontTx/>
              <a:buNone/>
            </a:pPr>
            <a:r>
              <a:rPr lang="en-US" altLang="en-US" sz="2000">
                <a:latin typeface="Courier New" panose="02070309020205020404" pitchFamily="49" charset="0"/>
              </a:rPr>
              <a:t>}</a:t>
            </a:r>
          </a:p>
          <a:p>
            <a:pPr>
              <a:spcBef>
                <a:spcPct val="0"/>
              </a:spcBef>
              <a:buFontTx/>
              <a:buNone/>
            </a:pPr>
            <a:endParaRPr lang="en-US" altLang="en-US" sz="2000">
              <a:latin typeface="Courier New" panose="02070309020205020404" pitchFamily="49" charset="0"/>
            </a:endParaRPr>
          </a:p>
          <a:p>
            <a:pPr>
              <a:spcBef>
                <a:spcPct val="0"/>
              </a:spcBef>
              <a:buFontTx/>
              <a:buNone/>
            </a:pPr>
            <a:r>
              <a:rPr lang="en-US" altLang="en-US" sz="2000">
                <a:latin typeface="Courier New" panose="02070309020205020404" pitchFamily="49" charset="0"/>
              </a:rPr>
              <a:t>Method Factorial()</a:t>
            </a:r>
          </a:p>
          <a:p>
            <a:pPr>
              <a:spcBef>
                <a:spcPct val="0"/>
              </a:spcBef>
              <a:buFontTx/>
              <a:buNone/>
            </a:pPr>
            <a:r>
              <a:rPr lang="en-US" altLang="en-US" sz="2000">
                <a:latin typeface="Courier New" panose="02070309020205020404" pitchFamily="49" charset="0"/>
              </a:rPr>
              <a:t>   0 aload_0</a:t>
            </a:r>
          </a:p>
          <a:p>
            <a:pPr>
              <a:spcBef>
                <a:spcPct val="0"/>
              </a:spcBef>
              <a:buFontTx/>
              <a:buNone/>
            </a:pPr>
            <a:r>
              <a:rPr lang="en-US" altLang="en-US" sz="2000">
                <a:latin typeface="Courier New" panose="02070309020205020404" pitchFamily="49" charset="0"/>
              </a:rPr>
              <a:t>   1 invokespecial #1 &lt;Method java.lang.Object()&gt;</a:t>
            </a:r>
          </a:p>
          <a:p>
            <a:pPr>
              <a:spcBef>
                <a:spcPct val="0"/>
              </a:spcBef>
              <a:buFontTx/>
              <a:buNone/>
            </a:pPr>
            <a:r>
              <a:rPr lang="en-US" altLang="en-US" sz="2000">
                <a:latin typeface="Courier New" panose="02070309020205020404" pitchFamily="49" charset="0"/>
              </a:rPr>
              <a:t>   4 return</a:t>
            </a:r>
          </a:p>
          <a:p>
            <a:pPr>
              <a:spcBef>
                <a:spcPct val="0"/>
              </a:spcBef>
              <a:buFontTx/>
              <a:buNone/>
            </a:pPr>
            <a:endParaRPr lang="en-US" altLang="en-US" sz="2000">
              <a:latin typeface="Courier New" panose="02070309020205020404" pitchFamily="49" charset="0"/>
            </a:endParaRPr>
          </a:p>
        </p:txBody>
      </p:sp>
      <p:sp>
        <p:nvSpPr>
          <p:cNvPr id="5" name="Rectangle 2">
            <a:extLst>
              <a:ext uri="{FF2B5EF4-FFF2-40B4-BE49-F238E27FC236}">
                <a16:creationId xmlns:a16="http://schemas.microsoft.com/office/drawing/2014/main" id="{55A5936A-2AC4-4BD9-8907-651CD43D5AC9}"/>
              </a:ext>
            </a:extLst>
          </p:cNvPr>
          <p:cNvSpPr txBox="1">
            <a:spLocks noChangeArrowheads="1"/>
          </p:cNvSpPr>
          <p:nvPr/>
        </p:nvSpPr>
        <p:spPr bwMode="auto">
          <a:xfrm>
            <a:off x="762000" y="74613"/>
            <a:ext cx="7772400" cy="992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l" rtl="0" eaLnBrk="0" fontAlgn="base" hangingPunct="0">
              <a:spcBef>
                <a:spcPct val="0"/>
              </a:spcBef>
              <a:spcAft>
                <a:spcPct val="0"/>
              </a:spcAft>
              <a:defRPr sz="3800" kern="1200">
                <a:solidFill>
                  <a:schemeClr val="tx2"/>
                </a:solidFill>
                <a:latin typeface="+mj-lt"/>
                <a:ea typeface="MS PGothic" panose="020B0600070205080204" pitchFamily="34" charset="-128"/>
                <a:cs typeface="+mj-cs"/>
              </a:defRPr>
            </a:lvl1pPr>
            <a:lvl2pPr algn="l" rtl="0" eaLnBrk="0" fontAlgn="base" hangingPunct="0">
              <a:spcBef>
                <a:spcPct val="0"/>
              </a:spcBef>
              <a:spcAft>
                <a:spcPct val="0"/>
              </a:spcAft>
              <a:defRPr sz="3800">
                <a:solidFill>
                  <a:schemeClr val="tx2"/>
                </a:solidFill>
                <a:latin typeface="ITC Stone Sans Std Semibold" pitchFamily="-112" charset="0"/>
                <a:ea typeface="MS PGothic" panose="020B0600070205080204" pitchFamily="34" charset="-128"/>
              </a:defRPr>
            </a:lvl2pPr>
            <a:lvl3pPr algn="l" rtl="0" eaLnBrk="0" fontAlgn="base" hangingPunct="0">
              <a:spcBef>
                <a:spcPct val="0"/>
              </a:spcBef>
              <a:spcAft>
                <a:spcPct val="0"/>
              </a:spcAft>
              <a:defRPr sz="3800">
                <a:solidFill>
                  <a:schemeClr val="tx2"/>
                </a:solidFill>
                <a:latin typeface="ITC Stone Sans Std Semibold" pitchFamily="-112" charset="0"/>
                <a:ea typeface="MS PGothic" panose="020B0600070205080204" pitchFamily="34" charset="-128"/>
              </a:defRPr>
            </a:lvl3pPr>
            <a:lvl4pPr algn="l" rtl="0" eaLnBrk="0" fontAlgn="base" hangingPunct="0">
              <a:spcBef>
                <a:spcPct val="0"/>
              </a:spcBef>
              <a:spcAft>
                <a:spcPct val="0"/>
              </a:spcAft>
              <a:defRPr sz="3800">
                <a:solidFill>
                  <a:schemeClr val="tx2"/>
                </a:solidFill>
                <a:latin typeface="ITC Stone Sans Std Semibold" pitchFamily="-112" charset="0"/>
                <a:ea typeface="MS PGothic" panose="020B0600070205080204" pitchFamily="34" charset="-128"/>
              </a:defRPr>
            </a:lvl4pPr>
            <a:lvl5pPr algn="l" rtl="0" eaLnBrk="0" fontAlgn="base" hangingPunct="0">
              <a:spcBef>
                <a:spcPct val="0"/>
              </a:spcBef>
              <a:spcAft>
                <a:spcPct val="0"/>
              </a:spcAft>
              <a:defRPr sz="3800">
                <a:solidFill>
                  <a:schemeClr val="tx2"/>
                </a:solidFill>
                <a:latin typeface="ITC Stone Sans Std Semibold" pitchFamily="-112" charset="0"/>
                <a:ea typeface="MS PGothic" panose="020B0600070205080204" pitchFamily="34" charset="-128"/>
              </a:defRPr>
            </a:lvl5pPr>
            <a:lvl6pPr marL="457200" algn="l" rtl="0" fontAlgn="base">
              <a:spcBef>
                <a:spcPct val="0"/>
              </a:spcBef>
              <a:spcAft>
                <a:spcPct val="0"/>
              </a:spcAft>
              <a:defRPr sz="3800">
                <a:solidFill>
                  <a:schemeClr val="tx2"/>
                </a:solidFill>
                <a:latin typeface="ITC Stone Sans Std Semibold" pitchFamily="-112" charset="0"/>
                <a:ea typeface="ＭＳ Ｐゴシック" panose="020B0600070205080204" pitchFamily="34" charset="-128"/>
              </a:defRPr>
            </a:lvl6pPr>
            <a:lvl7pPr marL="914400" algn="l" rtl="0" fontAlgn="base">
              <a:spcBef>
                <a:spcPct val="0"/>
              </a:spcBef>
              <a:spcAft>
                <a:spcPct val="0"/>
              </a:spcAft>
              <a:defRPr sz="3800">
                <a:solidFill>
                  <a:schemeClr val="tx2"/>
                </a:solidFill>
                <a:latin typeface="ITC Stone Sans Std Semibold" pitchFamily="-112" charset="0"/>
                <a:ea typeface="ＭＳ Ｐゴシック" panose="020B0600070205080204" pitchFamily="34" charset="-128"/>
              </a:defRPr>
            </a:lvl7pPr>
            <a:lvl8pPr marL="1371600" algn="l" rtl="0" fontAlgn="base">
              <a:spcBef>
                <a:spcPct val="0"/>
              </a:spcBef>
              <a:spcAft>
                <a:spcPct val="0"/>
              </a:spcAft>
              <a:defRPr sz="3800">
                <a:solidFill>
                  <a:schemeClr val="tx2"/>
                </a:solidFill>
                <a:latin typeface="ITC Stone Sans Std Semibold" pitchFamily="-112" charset="0"/>
                <a:ea typeface="ＭＳ Ｐゴシック" panose="020B0600070205080204" pitchFamily="34" charset="-128"/>
              </a:defRPr>
            </a:lvl8pPr>
            <a:lvl9pPr marL="1828800" algn="l" rtl="0" fontAlgn="base">
              <a:spcBef>
                <a:spcPct val="0"/>
              </a:spcBef>
              <a:spcAft>
                <a:spcPct val="0"/>
              </a:spcAft>
              <a:defRPr sz="3800">
                <a:solidFill>
                  <a:schemeClr val="tx2"/>
                </a:solidFill>
                <a:latin typeface="ITC Stone Sans Std Semibold" pitchFamily="-112" charset="0"/>
                <a:ea typeface="ＭＳ Ｐゴシック" panose="020B0600070205080204" pitchFamily="34" charset="-128"/>
              </a:defRPr>
            </a:lvl9pPr>
          </a:lstStyle>
          <a:p>
            <a:pPr algn="ctr" defTabSz="914400">
              <a:defRPr/>
            </a:pPr>
            <a:r>
              <a:rPr lang="en-US" altLang="en-US" sz="4000" b="1" dirty="0">
                <a:solidFill>
                  <a:schemeClr val="tx1"/>
                </a:solidFill>
                <a:effectLst>
                  <a:outerShdw blurRad="38100" dist="38100" dir="2700000" algn="tl">
                    <a:srgbClr val="000000">
                      <a:alpha val="43137"/>
                    </a:srgbClr>
                  </a:outerShdw>
                </a:effectLst>
              </a:rPr>
              <a:t>Closing Example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Slide Number Placeholder 2">
            <a:extLst>
              <a:ext uri="{FF2B5EF4-FFF2-40B4-BE49-F238E27FC236}">
                <a16:creationId xmlns:a16="http://schemas.microsoft.com/office/drawing/2014/main" id="{2DE72F64-724D-4C88-8C60-98F93AEE4380}"/>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85372507-87FA-41B8-95C5-2840A88BAE04}" type="slidenum">
              <a:rPr lang="en-US" altLang="en-US" sz="1400">
                <a:latin typeface="Times" panose="02020603050405020304" pitchFamily="18" charset="0"/>
              </a:rPr>
              <a:pPr>
                <a:spcBef>
                  <a:spcPct val="0"/>
                </a:spcBef>
                <a:buFontTx/>
                <a:buNone/>
              </a:pPr>
              <a:t>36</a:t>
            </a:fld>
            <a:endParaRPr lang="en-US" altLang="en-US" sz="1400">
              <a:latin typeface="Times" panose="02020603050405020304" pitchFamily="18" charset="0"/>
            </a:endParaRPr>
          </a:p>
        </p:txBody>
      </p:sp>
      <p:sp>
        <p:nvSpPr>
          <p:cNvPr id="40963" name="Rectangle 1026">
            <a:extLst>
              <a:ext uri="{FF2B5EF4-FFF2-40B4-BE49-F238E27FC236}">
                <a16:creationId xmlns:a16="http://schemas.microsoft.com/office/drawing/2014/main" id="{4A4C3428-B03B-4871-A24F-61D36C12C2C0}"/>
              </a:ext>
            </a:extLst>
          </p:cNvPr>
          <p:cNvSpPr>
            <a:spLocks noGrp="1" noChangeArrowheads="1"/>
          </p:cNvSpPr>
          <p:nvPr>
            <p:ph type="title"/>
          </p:nvPr>
        </p:nvSpPr>
        <p:spPr>
          <a:xfrm>
            <a:off x="838200" y="0"/>
            <a:ext cx="7772400" cy="992188"/>
          </a:xfrm>
        </p:spPr>
        <p:txBody>
          <a:bodyPr/>
          <a:lstStyle/>
          <a:p>
            <a:pPr algn="ctr">
              <a:defRPr/>
            </a:pPr>
            <a:r>
              <a:rPr lang="en-US" altLang="en-US" b="1" dirty="0">
                <a:solidFill>
                  <a:schemeClr val="tx1"/>
                </a:solidFill>
                <a:effectLst>
                  <a:outerShdw blurRad="38100" dist="38100" dir="2700000" algn="tl">
                    <a:srgbClr val="000000">
                      <a:alpha val="43137"/>
                    </a:srgbClr>
                  </a:outerShdw>
                </a:effectLst>
              </a:rPr>
              <a:t>Compiling and Disassembling  ...</a:t>
            </a:r>
          </a:p>
        </p:txBody>
      </p:sp>
      <p:sp>
        <p:nvSpPr>
          <p:cNvPr id="41988" name="Rectangle 1027">
            <a:extLst>
              <a:ext uri="{FF2B5EF4-FFF2-40B4-BE49-F238E27FC236}">
                <a16:creationId xmlns:a16="http://schemas.microsoft.com/office/drawing/2014/main" id="{89862DC6-905B-4F9E-AD33-192A8892E7B1}"/>
              </a:ext>
            </a:extLst>
          </p:cNvPr>
          <p:cNvSpPr>
            <a:spLocks noChangeArrowheads="1"/>
          </p:cNvSpPr>
          <p:nvPr/>
        </p:nvSpPr>
        <p:spPr bwMode="auto">
          <a:xfrm>
            <a:off x="228600" y="609600"/>
            <a:ext cx="8610600" cy="539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000">
                <a:latin typeface="Courier New" panose="02070309020205020404" pitchFamily="49" charset="0"/>
              </a:rPr>
              <a:t>                  // address: 0    1 2      3</a:t>
            </a:r>
          </a:p>
          <a:p>
            <a:pPr>
              <a:spcBef>
                <a:spcPct val="0"/>
              </a:spcBef>
              <a:buFontTx/>
              <a:buNone/>
            </a:pPr>
            <a:r>
              <a:rPr lang="en-US" altLang="en-US" sz="2000">
                <a:latin typeface="Courier New" panose="02070309020205020404" pitchFamily="49" charset="0"/>
              </a:rPr>
              <a:t>Method int fac(int) // stack: this n result i  </a:t>
            </a:r>
          </a:p>
          <a:p>
            <a:pPr>
              <a:spcBef>
                <a:spcPct val="0"/>
              </a:spcBef>
              <a:buFontTx/>
              <a:buNone/>
            </a:pPr>
            <a:r>
              <a:rPr lang="en-US" altLang="en-US" sz="2000">
                <a:latin typeface="Courier New" panose="02070309020205020404" pitchFamily="49" charset="0"/>
              </a:rPr>
              <a:t>  0 iconst_1        // stack: this n result i 1     </a:t>
            </a:r>
          </a:p>
          <a:p>
            <a:pPr>
              <a:spcBef>
                <a:spcPct val="0"/>
              </a:spcBef>
              <a:buFontTx/>
              <a:buNone/>
            </a:pPr>
            <a:r>
              <a:rPr lang="en-US" altLang="en-US" sz="2000">
                <a:latin typeface="Courier New" panose="02070309020205020404" pitchFamily="49" charset="0"/>
              </a:rPr>
              <a:t>  1 istore_2        // stack: this n </a:t>
            </a:r>
            <a:r>
              <a:rPr lang="en-US" altLang="en-US" sz="2000" b="1">
                <a:latin typeface="Courier New" panose="02070309020205020404" pitchFamily="49" charset="0"/>
              </a:rPr>
              <a:t>result</a:t>
            </a:r>
            <a:r>
              <a:rPr lang="en-US" altLang="en-US" sz="2000">
                <a:latin typeface="Courier New" panose="02070309020205020404" pitchFamily="49" charset="0"/>
              </a:rPr>
              <a:t> i      </a:t>
            </a:r>
          </a:p>
          <a:p>
            <a:pPr>
              <a:spcBef>
                <a:spcPct val="0"/>
              </a:spcBef>
              <a:buFontTx/>
              <a:buNone/>
            </a:pPr>
            <a:r>
              <a:rPr lang="en-US" altLang="en-US" sz="2000">
                <a:latin typeface="Courier New" panose="02070309020205020404" pitchFamily="49" charset="0"/>
              </a:rPr>
              <a:t>  2 iconst_2        // stack: this n result i 2     </a:t>
            </a:r>
          </a:p>
          <a:p>
            <a:pPr>
              <a:spcBef>
                <a:spcPct val="0"/>
              </a:spcBef>
              <a:buFontTx/>
              <a:buNone/>
            </a:pPr>
            <a:r>
              <a:rPr lang="en-US" altLang="en-US" sz="2000">
                <a:latin typeface="Courier New" panose="02070309020205020404" pitchFamily="49" charset="0"/>
              </a:rPr>
              <a:t>  3 istore_3        // stack: this n result </a:t>
            </a:r>
            <a:r>
              <a:rPr lang="en-US" altLang="en-US" sz="2000" b="1">
                <a:latin typeface="Courier New" panose="02070309020205020404" pitchFamily="49" charset="0"/>
              </a:rPr>
              <a:t>i</a:t>
            </a:r>
          </a:p>
          <a:p>
            <a:pPr>
              <a:spcBef>
                <a:spcPct val="0"/>
              </a:spcBef>
              <a:buFontTx/>
              <a:buNone/>
            </a:pPr>
            <a:r>
              <a:rPr lang="en-US" altLang="en-US" sz="2000">
                <a:latin typeface="Courier New" panose="02070309020205020404" pitchFamily="49" charset="0"/>
              </a:rPr>
              <a:t>  4 goto 14</a:t>
            </a:r>
          </a:p>
          <a:p>
            <a:pPr>
              <a:spcBef>
                <a:spcPct val="0"/>
              </a:spcBef>
              <a:buFontTx/>
              <a:buNone/>
            </a:pPr>
            <a:r>
              <a:rPr lang="en-US" altLang="en-US" sz="2000">
                <a:latin typeface="Courier New" panose="02070309020205020404" pitchFamily="49" charset="0"/>
              </a:rPr>
              <a:t>  7 iload_2         // stack: this n </a:t>
            </a:r>
            <a:r>
              <a:rPr lang="en-US" altLang="en-US" sz="2000" b="1">
                <a:latin typeface="Courier New" panose="02070309020205020404" pitchFamily="49" charset="0"/>
              </a:rPr>
              <a:t>result</a:t>
            </a:r>
            <a:r>
              <a:rPr lang="en-US" altLang="en-US" sz="2000">
                <a:latin typeface="Courier New" panose="02070309020205020404" pitchFamily="49" charset="0"/>
              </a:rPr>
              <a:t> i result</a:t>
            </a:r>
          </a:p>
          <a:p>
            <a:pPr>
              <a:spcBef>
                <a:spcPct val="0"/>
              </a:spcBef>
              <a:buFontTx/>
              <a:buNone/>
            </a:pPr>
            <a:r>
              <a:rPr lang="en-US" altLang="en-US" sz="2000">
                <a:latin typeface="Courier New" panose="02070309020205020404" pitchFamily="49" charset="0"/>
              </a:rPr>
              <a:t>  8 iload_3         // stack: this n result </a:t>
            </a:r>
            <a:r>
              <a:rPr lang="en-US" altLang="en-US" sz="2000" b="1">
                <a:latin typeface="Courier New" panose="02070309020205020404" pitchFamily="49" charset="0"/>
              </a:rPr>
              <a:t>i</a:t>
            </a:r>
            <a:r>
              <a:rPr lang="en-US" altLang="en-US" sz="2000">
                <a:latin typeface="Courier New" panose="02070309020205020404" pitchFamily="49" charset="0"/>
              </a:rPr>
              <a:t> result i</a:t>
            </a:r>
          </a:p>
          <a:p>
            <a:pPr>
              <a:spcBef>
                <a:spcPct val="0"/>
              </a:spcBef>
              <a:buFontTx/>
              <a:buNone/>
            </a:pPr>
            <a:r>
              <a:rPr lang="en-US" altLang="en-US" sz="2000">
                <a:latin typeface="Courier New" panose="02070309020205020404" pitchFamily="49" charset="0"/>
              </a:rPr>
              <a:t>  9 imul            // stack: this n result i result*i</a:t>
            </a:r>
          </a:p>
          <a:p>
            <a:pPr>
              <a:spcBef>
                <a:spcPct val="0"/>
              </a:spcBef>
              <a:buFontTx/>
              <a:buNone/>
            </a:pPr>
            <a:r>
              <a:rPr lang="en-US" altLang="en-US" sz="2000">
                <a:latin typeface="Courier New" panose="02070309020205020404" pitchFamily="49" charset="0"/>
              </a:rPr>
              <a:t>  10 istore_2       // stack: this n </a:t>
            </a:r>
            <a:r>
              <a:rPr lang="en-US" altLang="en-US" sz="2000" b="1">
                <a:latin typeface="Courier New" panose="02070309020205020404" pitchFamily="49" charset="0"/>
              </a:rPr>
              <a:t>result</a:t>
            </a:r>
            <a:r>
              <a:rPr lang="en-US" altLang="en-US" sz="2000">
                <a:latin typeface="Courier New" panose="02070309020205020404" pitchFamily="49" charset="0"/>
              </a:rPr>
              <a:t> i</a:t>
            </a:r>
            <a:r>
              <a:rPr lang="en-US" altLang="en-US" sz="2400">
                <a:latin typeface="Times" panose="02020603050405020304" pitchFamily="18" charset="0"/>
              </a:rPr>
              <a:t> </a:t>
            </a:r>
            <a:endParaRPr lang="en-US" altLang="en-US" sz="2000">
              <a:latin typeface="Courier New" panose="02070309020205020404" pitchFamily="49" charset="0"/>
            </a:endParaRPr>
          </a:p>
          <a:p>
            <a:pPr>
              <a:spcBef>
                <a:spcPct val="0"/>
              </a:spcBef>
              <a:buFontTx/>
              <a:buNone/>
            </a:pPr>
            <a:r>
              <a:rPr lang="en-US" altLang="en-US" sz="2000">
                <a:latin typeface="Courier New" panose="02070309020205020404" pitchFamily="49" charset="0"/>
              </a:rPr>
              <a:t>  11 iinc 3 1       // stack: this n result </a:t>
            </a:r>
            <a:r>
              <a:rPr lang="en-US" altLang="en-US" sz="2000" b="1">
                <a:latin typeface="Courier New" panose="02070309020205020404" pitchFamily="49" charset="0"/>
              </a:rPr>
              <a:t>i</a:t>
            </a:r>
            <a:r>
              <a:rPr lang="en-US" altLang="en-US" sz="2400">
                <a:latin typeface="Times" panose="02020603050405020304" pitchFamily="18" charset="0"/>
              </a:rPr>
              <a:t> </a:t>
            </a:r>
            <a:endParaRPr lang="en-US" altLang="en-US" sz="2000">
              <a:latin typeface="Courier New" panose="02070309020205020404" pitchFamily="49" charset="0"/>
            </a:endParaRPr>
          </a:p>
          <a:p>
            <a:pPr>
              <a:spcBef>
                <a:spcPct val="0"/>
              </a:spcBef>
              <a:buFontTx/>
              <a:buNone/>
            </a:pPr>
            <a:r>
              <a:rPr lang="en-US" altLang="en-US" sz="2000">
                <a:latin typeface="Courier New" panose="02070309020205020404" pitchFamily="49" charset="0"/>
              </a:rPr>
              <a:t>  14 iload_3        // stack: this n result </a:t>
            </a:r>
            <a:r>
              <a:rPr lang="en-US" altLang="en-US" sz="2000" b="1">
                <a:latin typeface="Courier New" panose="02070309020205020404" pitchFamily="49" charset="0"/>
              </a:rPr>
              <a:t>i</a:t>
            </a:r>
            <a:r>
              <a:rPr lang="en-US" altLang="en-US" sz="2000">
                <a:latin typeface="Courier New" panose="02070309020205020404" pitchFamily="49" charset="0"/>
              </a:rPr>
              <a:t> i</a:t>
            </a:r>
          </a:p>
          <a:p>
            <a:pPr>
              <a:spcBef>
                <a:spcPct val="0"/>
              </a:spcBef>
              <a:buFontTx/>
              <a:buNone/>
            </a:pPr>
            <a:r>
              <a:rPr lang="en-US" altLang="en-US" sz="2000">
                <a:latin typeface="Courier New" panose="02070309020205020404" pitchFamily="49" charset="0"/>
              </a:rPr>
              <a:t>  15 iload_1        // stack: this </a:t>
            </a:r>
            <a:r>
              <a:rPr lang="en-US" altLang="en-US" sz="2000" b="1">
                <a:latin typeface="Courier New" panose="02070309020205020404" pitchFamily="49" charset="0"/>
              </a:rPr>
              <a:t>n</a:t>
            </a:r>
            <a:r>
              <a:rPr lang="en-US" altLang="en-US" sz="2000">
                <a:latin typeface="Courier New" panose="02070309020205020404" pitchFamily="49" charset="0"/>
              </a:rPr>
              <a:t> result i i n</a:t>
            </a:r>
          </a:p>
          <a:p>
            <a:pPr>
              <a:spcBef>
                <a:spcPct val="0"/>
              </a:spcBef>
              <a:buFontTx/>
              <a:buNone/>
            </a:pPr>
            <a:r>
              <a:rPr lang="en-US" altLang="en-US" sz="2000">
                <a:latin typeface="Courier New" panose="02070309020205020404" pitchFamily="49" charset="0"/>
              </a:rPr>
              <a:t>  16 if_icmplt 7    // stack: this n result i</a:t>
            </a:r>
          </a:p>
          <a:p>
            <a:pPr>
              <a:spcBef>
                <a:spcPct val="0"/>
              </a:spcBef>
              <a:buFontTx/>
              <a:buNone/>
            </a:pPr>
            <a:r>
              <a:rPr lang="en-US" altLang="en-US" sz="2000">
                <a:latin typeface="Courier New" panose="02070309020205020404" pitchFamily="49" charset="0"/>
              </a:rPr>
              <a:t>  19 iload_2        // stack: this n </a:t>
            </a:r>
            <a:r>
              <a:rPr lang="en-US" altLang="en-US" sz="2000" b="1">
                <a:latin typeface="Courier New" panose="02070309020205020404" pitchFamily="49" charset="0"/>
              </a:rPr>
              <a:t>result</a:t>
            </a:r>
            <a:r>
              <a:rPr lang="en-US" altLang="en-US" sz="2000">
                <a:latin typeface="Courier New" panose="02070309020205020404" pitchFamily="49" charset="0"/>
              </a:rPr>
              <a:t> i result</a:t>
            </a:r>
          </a:p>
          <a:p>
            <a:pPr>
              <a:spcBef>
                <a:spcPct val="0"/>
              </a:spcBef>
              <a:buFontTx/>
              <a:buNone/>
            </a:pPr>
            <a:r>
              <a:rPr lang="en-US" altLang="en-US" sz="2000">
                <a:latin typeface="Courier New" panose="02070309020205020404" pitchFamily="49" charset="0"/>
              </a:rPr>
              <a:t>  20 ireturn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Slide Number Placeholder 3">
            <a:extLst>
              <a:ext uri="{FF2B5EF4-FFF2-40B4-BE49-F238E27FC236}">
                <a16:creationId xmlns:a16="http://schemas.microsoft.com/office/drawing/2014/main" id="{E6B16C52-FF76-4C00-A8A4-87F9966E2608}"/>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ED193988-14A8-410C-A31D-101D86521475}" type="slidenum">
              <a:rPr lang="en-US" altLang="en-US" sz="1400">
                <a:latin typeface="Times" panose="02020603050405020304" pitchFamily="18" charset="0"/>
              </a:rPr>
              <a:pPr>
                <a:spcBef>
                  <a:spcPct val="0"/>
                </a:spcBef>
                <a:buFontTx/>
                <a:buNone/>
              </a:pPr>
              <a:t>4</a:t>
            </a:fld>
            <a:endParaRPr lang="en-US" altLang="en-US" sz="1400">
              <a:latin typeface="Times" panose="02020603050405020304" pitchFamily="18" charset="0"/>
            </a:endParaRPr>
          </a:p>
        </p:txBody>
      </p:sp>
      <p:sp>
        <p:nvSpPr>
          <p:cNvPr id="8196" name="Text Box 18">
            <a:extLst>
              <a:ext uri="{FF2B5EF4-FFF2-40B4-BE49-F238E27FC236}">
                <a16:creationId xmlns:a16="http://schemas.microsoft.com/office/drawing/2014/main" id="{E820AD7D-1B99-49AF-AAD6-346777AE7A94}"/>
              </a:ext>
            </a:extLst>
          </p:cNvPr>
          <p:cNvSpPr txBox="1">
            <a:spLocks noChangeArrowheads="1"/>
          </p:cNvSpPr>
          <p:nvPr/>
        </p:nvSpPr>
        <p:spPr bwMode="auto">
          <a:xfrm>
            <a:off x="152400" y="1143000"/>
            <a:ext cx="8915400" cy="547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400">
                <a:solidFill>
                  <a:schemeClr val="tx1"/>
                </a:solidFill>
                <a:latin typeface="Times" panose="02020603050405020304" pitchFamily="18" charset="0"/>
              </a:defRPr>
            </a:lvl4pPr>
            <a:lvl5pPr marL="2057400" indent="-228600">
              <a:spcBef>
                <a:spcPct val="20000"/>
              </a:spcBef>
              <a:buChar char="»"/>
              <a:defRPr sz="24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4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4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4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400">
                <a:solidFill>
                  <a:schemeClr val="tx1"/>
                </a:solidFill>
                <a:latin typeface="Times" panose="02020603050405020304" pitchFamily="18" charset="0"/>
              </a:defRPr>
            </a:lvl9pPr>
          </a:lstStyle>
          <a:p>
            <a:pPr>
              <a:spcBef>
                <a:spcPct val="0"/>
              </a:spcBef>
              <a:buFontTx/>
              <a:buNone/>
              <a:defRPr/>
            </a:pPr>
            <a:r>
              <a:rPr lang="en-US" altLang="en-US" dirty="0"/>
              <a:t>An abstract machine is intended specifically as a runtime system for a particular (kind of) programming language.</a:t>
            </a:r>
          </a:p>
          <a:p>
            <a:pPr>
              <a:spcBef>
                <a:spcPct val="50000"/>
              </a:spcBef>
              <a:defRPr/>
            </a:pPr>
            <a:r>
              <a:rPr lang="en-US" altLang="en-US" dirty="0"/>
              <a:t> JVM is a virtual machine for Java programs.</a:t>
            </a:r>
          </a:p>
          <a:p>
            <a:pPr marL="174625" indent="-174625">
              <a:spcBef>
                <a:spcPct val="50000"/>
              </a:spcBef>
              <a:defRPr/>
            </a:pPr>
            <a:r>
              <a:rPr lang="en-US" altLang="en-US" dirty="0"/>
              <a:t> It directly supports object-oriented concepts such as classes,   objects, methods, method invocation etc.</a:t>
            </a:r>
          </a:p>
          <a:p>
            <a:pPr>
              <a:spcBef>
                <a:spcPct val="50000"/>
              </a:spcBef>
              <a:defRPr/>
            </a:pPr>
            <a:r>
              <a:rPr lang="en-US" altLang="en-US" dirty="0"/>
              <a:t> Easy to compile Java to JVM</a:t>
            </a:r>
            <a:br>
              <a:rPr lang="en-US" altLang="en-US" dirty="0"/>
            </a:br>
            <a:r>
              <a:rPr lang="en-US" altLang="en-US" dirty="0"/>
              <a:t>	 1. easy to implement compiler</a:t>
            </a:r>
            <a:br>
              <a:rPr lang="en-US" altLang="en-US" dirty="0"/>
            </a:br>
            <a:r>
              <a:rPr lang="en-US" altLang="en-US" dirty="0"/>
              <a:t>      2. fast compilation </a:t>
            </a:r>
          </a:p>
          <a:p>
            <a:pPr>
              <a:spcBef>
                <a:spcPct val="50000"/>
              </a:spcBef>
              <a:defRPr/>
            </a:pPr>
            <a:r>
              <a:rPr lang="en-US" altLang="en-US" dirty="0"/>
              <a:t> Another advantage: portability</a:t>
            </a:r>
          </a:p>
          <a:p>
            <a:pPr>
              <a:spcBef>
                <a:spcPct val="50000"/>
              </a:spcBef>
              <a:defRPr/>
            </a:pPr>
            <a:endParaRPr lang="en-US" altLang="en-US" dirty="0"/>
          </a:p>
        </p:txBody>
      </p:sp>
      <p:sp>
        <p:nvSpPr>
          <p:cNvPr id="7172" name="Rectangle 2">
            <a:extLst>
              <a:ext uri="{FF2B5EF4-FFF2-40B4-BE49-F238E27FC236}">
                <a16:creationId xmlns:a16="http://schemas.microsoft.com/office/drawing/2014/main" id="{2B898D90-5F29-449C-81E3-2BD58350C375}"/>
              </a:ext>
            </a:extLst>
          </p:cNvPr>
          <p:cNvSpPr txBox="1">
            <a:spLocks noChangeArrowheads="1"/>
          </p:cNvSpPr>
          <p:nvPr/>
        </p:nvSpPr>
        <p:spPr bwMode="auto">
          <a:xfrm>
            <a:off x="2286000" y="76200"/>
            <a:ext cx="46482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defTabSz="914400">
              <a:spcBef>
                <a:spcPct val="0"/>
              </a:spcBef>
              <a:buFontTx/>
              <a:buNone/>
              <a:defRPr/>
            </a:pPr>
            <a:r>
              <a:rPr lang="en-US" altLang="en-US" sz="3800" b="1" dirty="0">
                <a:effectLst>
                  <a:outerShdw blurRad="38100" dist="38100" dir="2700000" algn="tl">
                    <a:srgbClr val="000000">
                      <a:alpha val="43137"/>
                    </a:srgbClr>
                  </a:outerShdw>
                </a:effectLst>
              </a:rPr>
              <a:t>Abstract Machines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Slide Number Placeholder 2">
            <a:extLst>
              <a:ext uri="{FF2B5EF4-FFF2-40B4-BE49-F238E27FC236}">
                <a16:creationId xmlns:a16="http://schemas.microsoft.com/office/drawing/2014/main" id="{DB960874-F004-4D34-B057-F384AA56543F}"/>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A48E4A4A-C4C8-49C4-B1BE-80597DB3B42F}" type="slidenum">
              <a:rPr lang="en-US" altLang="en-US" sz="1400">
                <a:latin typeface="Times" panose="02020603050405020304" pitchFamily="18" charset="0"/>
              </a:rPr>
              <a:pPr>
                <a:spcBef>
                  <a:spcPct val="0"/>
                </a:spcBef>
                <a:buFontTx/>
                <a:buNone/>
              </a:pPr>
              <a:t>5</a:t>
            </a:fld>
            <a:endParaRPr lang="en-US" altLang="en-US" sz="1400">
              <a:latin typeface="Times" panose="02020603050405020304" pitchFamily="18" charset="0"/>
            </a:endParaRPr>
          </a:p>
        </p:txBody>
      </p:sp>
      <p:sp>
        <p:nvSpPr>
          <p:cNvPr id="8195" name="Rectangle 2">
            <a:extLst>
              <a:ext uri="{FF2B5EF4-FFF2-40B4-BE49-F238E27FC236}">
                <a16:creationId xmlns:a16="http://schemas.microsoft.com/office/drawing/2014/main" id="{E0E5F89B-3502-4D55-A301-77BF96AAA377}"/>
              </a:ext>
            </a:extLst>
          </p:cNvPr>
          <p:cNvSpPr>
            <a:spLocks noGrp="1" noChangeArrowheads="1"/>
          </p:cNvSpPr>
          <p:nvPr>
            <p:ph type="title"/>
          </p:nvPr>
        </p:nvSpPr>
        <p:spPr>
          <a:xfrm>
            <a:off x="228600" y="76200"/>
            <a:ext cx="8566150" cy="685800"/>
          </a:xfrm>
        </p:spPr>
        <p:txBody>
          <a:bodyPr/>
          <a:lstStyle/>
          <a:p>
            <a:pPr algn="ctr">
              <a:defRPr/>
            </a:pPr>
            <a:r>
              <a:rPr lang="en-US" altLang="en-US" b="1" dirty="0">
                <a:solidFill>
                  <a:schemeClr val="tx1"/>
                </a:solidFill>
                <a:effectLst>
                  <a:outerShdw blurRad="38100" dist="38100" dir="2700000" algn="tl">
                    <a:srgbClr val="000000">
                      <a:alpha val="43137"/>
                    </a:srgbClr>
                  </a:outerShdw>
                </a:effectLst>
              </a:rPr>
              <a:t>Class Files and Class File Format</a:t>
            </a:r>
          </a:p>
        </p:txBody>
      </p:sp>
      <p:sp>
        <p:nvSpPr>
          <p:cNvPr id="9220" name="Text Box 3">
            <a:extLst>
              <a:ext uri="{FF2B5EF4-FFF2-40B4-BE49-F238E27FC236}">
                <a16:creationId xmlns:a16="http://schemas.microsoft.com/office/drawing/2014/main" id="{DCB9B6DD-E626-4E97-8517-25059F085215}"/>
              </a:ext>
            </a:extLst>
          </p:cNvPr>
          <p:cNvSpPr txBox="1">
            <a:spLocks noChangeArrowheads="1"/>
          </p:cNvSpPr>
          <p:nvPr/>
        </p:nvSpPr>
        <p:spPr bwMode="auto">
          <a:xfrm>
            <a:off x="228600" y="4114800"/>
            <a:ext cx="86868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33363">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just">
              <a:spcBef>
                <a:spcPct val="0"/>
              </a:spcBef>
              <a:buFontTx/>
              <a:buNone/>
            </a:pPr>
            <a:r>
              <a:rPr lang="en-US" altLang="en-US" sz="2400">
                <a:latin typeface="Times" panose="02020603050405020304" pitchFamily="18" charset="0"/>
              </a:rPr>
              <a:t>The </a:t>
            </a:r>
            <a:r>
              <a:rPr lang="en-US" altLang="en-US" sz="2400" b="1">
                <a:latin typeface="Times" panose="02020603050405020304" pitchFamily="18" charset="0"/>
              </a:rPr>
              <a:t>JVM </a:t>
            </a:r>
            <a:r>
              <a:rPr lang="en-US" altLang="en-US" sz="2400">
                <a:latin typeface="Times" panose="02020603050405020304" pitchFamily="18" charset="0"/>
              </a:rPr>
              <a:t>is an </a:t>
            </a:r>
            <a:r>
              <a:rPr lang="en-US" altLang="en-US" sz="2400" b="1">
                <a:latin typeface="Times" panose="02020603050405020304" pitchFamily="18" charset="0"/>
              </a:rPr>
              <a:t>abstract</a:t>
            </a:r>
            <a:r>
              <a:rPr lang="en-US" altLang="en-US" sz="2400">
                <a:latin typeface="Times" panose="02020603050405020304" pitchFamily="18" charset="0"/>
              </a:rPr>
              <a:t> machine in the truest sense of the word.</a:t>
            </a:r>
          </a:p>
          <a:p>
            <a:pPr algn="just">
              <a:spcBef>
                <a:spcPct val="0"/>
              </a:spcBef>
              <a:buFontTx/>
              <a:buNone/>
            </a:pPr>
            <a:r>
              <a:rPr lang="en-US" altLang="en-US" sz="2400">
                <a:solidFill>
                  <a:srgbClr val="00B050"/>
                </a:solidFill>
                <a:latin typeface="Times" panose="02020603050405020304" pitchFamily="18" charset="0"/>
              </a:rPr>
              <a:t>The JVM specification does </a:t>
            </a:r>
            <a:r>
              <a:rPr lang="en-US" altLang="en-US" sz="2400" i="1">
                <a:solidFill>
                  <a:srgbClr val="00B050"/>
                </a:solidFill>
                <a:latin typeface="Times" panose="02020603050405020304" pitchFamily="18" charset="0"/>
              </a:rPr>
              <a:t>not</a:t>
            </a:r>
            <a:r>
              <a:rPr lang="en-US" altLang="en-US" sz="2400">
                <a:solidFill>
                  <a:srgbClr val="00B050"/>
                </a:solidFill>
                <a:latin typeface="Times" panose="02020603050405020304" pitchFamily="18" charset="0"/>
              </a:rPr>
              <a:t> give implementation details (can be dependent on target OS/platform, performance requirements, etc.) </a:t>
            </a:r>
          </a:p>
          <a:p>
            <a:pPr algn="just">
              <a:spcBef>
                <a:spcPct val="0"/>
              </a:spcBef>
              <a:buFontTx/>
              <a:buNone/>
            </a:pPr>
            <a:r>
              <a:rPr lang="en-US" altLang="en-US" sz="2400">
                <a:latin typeface="Times" panose="02020603050405020304" pitchFamily="18" charset="0"/>
              </a:rPr>
              <a:t>The JVM specification defines a machine independent “</a:t>
            </a:r>
            <a:r>
              <a:rPr lang="en-US" altLang="en-US" sz="2400" b="1">
                <a:latin typeface="Times" panose="02020603050405020304" pitchFamily="18" charset="0"/>
              </a:rPr>
              <a:t>class file format</a:t>
            </a:r>
            <a:r>
              <a:rPr lang="en-US" altLang="en-US" sz="2400">
                <a:latin typeface="Times" panose="02020603050405020304" pitchFamily="18" charset="0"/>
              </a:rPr>
              <a:t>” that all JVM implementations must support.</a:t>
            </a:r>
          </a:p>
        </p:txBody>
      </p:sp>
      <p:sp>
        <p:nvSpPr>
          <p:cNvPr id="9221" name="Text Box 4">
            <a:extLst>
              <a:ext uri="{FF2B5EF4-FFF2-40B4-BE49-F238E27FC236}">
                <a16:creationId xmlns:a16="http://schemas.microsoft.com/office/drawing/2014/main" id="{B6127039-189E-45AC-902D-305132C16FE4}"/>
              </a:ext>
            </a:extLst>
          </p:cNvPr>
          <p:cNvSpPr txBox="1">
            <a:spLocks noChangeArrowheads="1"/>
          </p:cNvSpPr>
          <p:nvPr/>
        </p:nvSpPr>
        <p:spPr bwMode="auto">
          <a:xfrm>
            <a:off x="304800" y="1778000"/>
            <a:ext cx="237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Courier New" panose="02070309020205020404" pitchFamily="49" charset="0"/>
              </a:rPr>
              <a:t>.class files</a:t>
            </a:r>
          </a:p>
        </p:txBody>
      </p:sp>
      <p:sp>
        <p:nvSpPr>
          <p:cNvPr id="9222" name="Rectangle 5">
            <a:extLst>
              <a:ext uri="{FF2B5EF4-FFF2-40B4-BE49-F238E27FC236}">
                <a16:creationId xmlns:a16="http://schemas.microsoft.com/office/drawing/2014/main" id="{F694BD56-2CFB-48C8-A776-FFF4EC40A290}"/>
              </a:ext>
            </a:extLst>
          </p:cNvPr>
          <p:cNvSpPr>
            <a:spLocks noChangeArrowheads="1"/>
          </p:cNvSpPr>
          <p:nvPr/>
        </p:nvSpPr>
        <p:spPr bwMode="auto">
          <a:xfrm>
            <a:off x="457200" y="2209800"/>
            <a:ext cx="685800" cy="838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panose="02020603050405020304" pitchFamily="18" charset="0"/>
            </a:endParaRPr>
          </a:p>
        </p:txBody>
      </p:sp>
      <p:sp>
        <p:nvSpPr>
          <p:cNvPr id="9223" name="Rectangle 6">
            <a:extLst>
              <a:ext uri="{FF2B5EF4-FFF2-40B4-BE49-F238E27FC236}">
                <a16:creationId xmlns:a16="http://schemas.microsoft.com/office/drawing/2014/main" id="{2E9DD0C8-AEE5-428E-9368-4B14B0614F54}"/>
              </a:ext>
            </a:extLst>
          </p:cNvPr>
          <p:cNvSpPr>
            <a:spLocks noChangeArrowheads="1"/>
          </p:cNvSpPr>
          <p:nvPr/>
        </p:nvSpPr>
        <p:spPr bwMode="auto">
          <a:xfrm>
            <a:off x="1371600" y="2209800"/>
            <a:ext cx="685800" cy="838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panose="02020603050405020304" pitchFamily="18" charset="0"/>
            </a:endParaRPr>
          </a:p>
        </p:txBody>
      </p:sp>
      <p:sp>
        <p:nvSpPr>
          <p:cNvPr id="9224" name="Rectangle 7">
            <a:extLst>
              <a:ext uri="{FF2B5EF4-FFF2-40B4-BE49-F238E27FC236}">
                <a16:creationId xmlns:a16="http://schemas.microsoft.com/office/drawing/2014/main" id="{B1082942-7A53-4075-B75E-186371ADD273}"/>
              </a:ext>
            </a:extLst>
          </p:cNvPr>
          <p:cNvSpPr>
            <a:spLocks noChangeArrowheads="1"/>
          </p:cNvSpPr>
          <p:nvPr/>
        </p:nvSpPr>
        <p:spPr bwMode="auto">
          <a:xfrm>
            <a:off x="457200" y="3200400"/>
            <a:ext cx="685800" cy="838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panose="02020603050405020304" pitchFamily="18" charset="0"/>
            </a:endParaRPr>
          </a:p>
        </p:txBody>
      </p:sp>
      <p:sp>
        <p:nvSpPr>
          <p:cNvPr id="9225" name="Rectangle 8">
            <a:extLst>
              <a:ext uri="{FF2B5EF4-FFF2-40B4-BE49-F238E27FC236}">
                <a16:creationId xmlns:a16="http://schemas.microsoft.com/office/drawing/2014/main" id="{5DD9C89D-4F50-4FBD-B1CB-9B210DF66E27}"/>
              </a:ext>
            </a:extLst>
          </p:cNvPr>
          <p:cNvSpPr>
            <a:spLocks noChangeArrowheads="1"/>
          </p:cNvSpPr>
          <p:nvPr/>
        </p:nvSpPr>
        <p:spPr bwMode="auto">
          <a:xfrm>
            <a:off x="1371600" y="3200400"/>
            <a:ext cx="685800" cy="838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panose="02020603050405020304" pitchFamily="18" charset="0"/>
            </a:endParaRPr>
          </a:p>
        </p:txBody>
      </p:sp>
      <p:sp>
        <p:nvSpPr>
          <p:cNvPr id="9226" name="Rectangle 9">
            <a:extLst>
              <a:ext uri="{FF2B5EF4-FFF2-40B4-BE49-F238E27FC236}">
                <a16:creationId xmlns:a16="http://schemas.microsoft.com/office/drawing/2014/main" id="{59197069-11D4-4D1A-98F6-2B5415F5357B}"/>
              </a:ext>
            </a:extLst>
          </p:cNvPr>
          <p:cNvSpPr>
            <a:spLocks noChangeArrowheads="1"/>
          </p:cNvSpPr>
          <p:nvPr/>
        </p:nvSpPr>
        <p:spPr bwMode="auto">
          <a:xfrm>
            <a:off x="3505200" y="1143000"/>
            <a:ext cx="4648200" cy="28956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pPr>
            <a:endParaRPr lang="en-US" altLang="en-US" sz="4400">
              <a:latin typeface="Times" panose="02020603050405020304" pitchFamily="18" charset="0"/>
            </a:endParaRPr>
          </a:p>
        </p:txBody>
      </p:sp>
      <p:sp>
        <p:nvSpPr>
          <p:cNvPr id="9227" name="Rectangle 10">
            <a:extLst>
              <a:ext uri="{FF2B5EF4-FFF2-40B4-BE49-F238E27FC236}">
                <a16:creationId xmlns:a16="http://schemas.microsoft.com/office/drawing/2014/main" id="{285672D5-2345-4BC4-993D-80D457FB84DB}"/>
              </a:ext>
            </a:extLst>
          </p:cNvPr>
          <p:cNvSpPr>
            <a:spLocks noChangeArrowheads="1"/>
          </p:cNvSpPr>
          <p:nvPr/>
        </p:nvSpPr>
        <p:spPr bwMode="auto">
          <a:xfrm>
            <a:off x="5181600" y="1066800"/>
            <a:ext cx="1301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4400">
                <a:latin typeface="Times" panose="02020603050405020304" pitchFamily="18" charset="0"/>
              </a:rPr>
              <a:t>JVM</a:t>
            </a:r>
          </a:p>
        </p:txBody>
      </p:sp>
      <p:sp>
        <p:nvSpPr>
          <p:cNvPr id="9228" name="Line 11">
            <a:extLst>
              <a:ext uri="{FF2B5EF4-FFF2-40B4-BE49-F238E27FC236}">
                <a16:creationId xmlns:a16="http://schemas.microsoft.com/office/drawing/2014/main" id="{2E23F4FE-350D-46FF-A444-5DD38245859B}"/>
              </a:ext>
            </a:extLst>
          </p:cNvPr>
          <p:cNvSpPr>
            <a:spLocks noChangeShapeType="1"/>
          </p:cNvSpPr>
          <p:nvPr/>
        </p:nvSpPr>
        <p:spPr bwMode="auto">
          <a:xfrm>
            <a:off x="2286000" y="2590800"/>
            <a:ext cx="1524000" cy="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29" name="Text Box 12">
            <a:extLst>
              <a:ext uri="{FF2B5EF4-FFF2-40B4-BE49-F238E27FC236}">
                <a16:creationId xmlns:a16="http://schemas.microsoft.com/office/drawing/2014/main" id="{87EF4B95-1BD9-4A46-8C75-996DC1290561}"/>
              </a:ext>
            </a:extLst>
          </p:cNvPr>
          <p:cNvSpPr txBox="1">
            <a:spLocks noChangeArrowheads="1"/>
          </p:cNvSpPr>
          <p:nvPr/>
        </p:nvSpPr>
        <p:spPr bwMode="auto">
          <a:xfrm>
            <a:off x="2514600" y="21336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i="1">
                <a:solidFill>
                  <a:srgbClr val="FF3300"/>
                </a:solidFill>
                <a:latin typeface="Times" panose="02020603050405020304" pitchFamily="18" charset="0"/>
              </a:rPr>
              <a:t>load</a:t>
            </a:r>
            <a:endParaRPr lang="en-US" altLang="en-US" sz="2400">
              <a:solidFill>
                <a:srgbClr val="FF3300"/>
              </a:solidFill>
              <a:latin typeface="Times" panose="02020603050405020304" pitchFamily="18" charset="0"/>
            </a:endParaRPr>
          </a:p>
        </p:txBody>
      </p:sp>
      <p:sp>
        <p:nvSpPr>
          <p:cNvPr id="9230" name="Text Box 13">
            <a:extLst>
              <a:ext uri="{FF2B5EF4-FFF2-40B4-BE49-F238E27FC236}">
                <a16:creationId xmlns:a16="http://schemas.microsoft.com/office/drawing/2014/main" id="{22839D95-785E-44CC-BA68-01A80D456B37}"/>
              </a:ext>
            </a:extLst>
          </p:cNvPr>
          <p:cNvSpPr txBox="1">
            <a:spLocks noChangeArrowheads="1"/>
          </p:cNvSpPr>
          <p:nvPr/>
        </p:nvSpPr>
        <p:spPr bwMode="auto">
          <a:xfrm>
            <a:off x="152400" y="914400"/>
            <a:ext cx="3289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b="1">
                <a:latin typeface="Times" panose="02020603050405020304" pitchFamily="18" charset="0"/>
              </a:rPr>
              <a:t>External representation</a:t>
            </a:r>
            <a:endParaRPr lang="en-US" altLang="en-US" sz="2400">
              <a:latin typeface="Times" panose="02020603050405020304" pitchFamily="18" charset="0"/>
            </a:endParaRPr>
          </a:p>
          <a:p>
            <a:pPr>
              <a:spcBef>
                <a:spcPct val="0"/>
              </a:spcBef>
              <a:buFontTx/>
              <a:buNone/>
            </a:pPr>
            <a:r>
              <a:rPr lang="en-US" altLang="en-US" sz="2400">
                <a:latin typeface="Times" panose="02020603050405020304" pitchFamily="18" charset="0"/>
              </a:rPr>
              <a:t>(platform independent)</a:t>
            </a:r>
          </a:p>
        </p:txBody>
      </p:sp>
      <p:sp>
        <p:nvSpPr>
          <p:cNvPr id="9231" name="Text Box 14">
            <a:extLst>
              <a:ext uri="{FF2B5EF4-FFF2-40B4-BE49-F238E27FC236}">
                <a16:creationId xmlns:a16="http://schemas.microsoft.com/office/drawing/2014/main" id="{4A8E6352-254A-4CCC-B500-2DD3C3CBBED2}"/>
              </a:ext>
            </a:extLst>
          </p:cNvPr>
          <p:cNvSpPr txBox="1">
            <a:spLocks noChangeArrowheads="1"/>
          </p:cNvSpPr>
          <p:nvPr/>
        </p:nvSpPr>
        <p:spPr bwMode="auto">
          <a:xfrm>
            <a:off x="3733800" y="1600200"/>
            <a:ext cx="411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pPr>
            <a:r>
              <a:rPr lang="en-US" altLang="en-US" sz="2400" b="1">
                <a:latin typeface="Times" panose="02020603050405020304" pitchFamily="18" charset="0"/>
              </a:rPr>
              <a:t>Internal representation</a:t>
            </a:r>
            <a:endParaRPr lang="en-US" altLang="en-US" sz="2400">
              <a:latin typeface="Times" panose="02020603050405020304" pitchFamily="18" charset="0"/>
            </a:endParaRPr>
          </a:p>
          <a:p>
            <a:pPr algn="ctr">
              <a:spcBef>
                <a:spcPct val="0"/>
              </a:spcBef>
              <a:buFontTx/>
              <a:buNone/>
            </a:pPr>
            <a:r>
              <a:rPr lang="en-US" altLang="en-US" sz="2400">
                <a:latin typeface="Times" panose="02020603050405020304" pitchFamily="18" charset="0"/>
              </a:rPr>
              <a:t>(implementation dependent)</a:t>
            </a:r>
          </a:p>
        </p:txBody>
      </p:sp>
      <p:sp>
        <p:nvSpPr>
          <p:cNvPr id="9232" name="Text Box 25">
            <a:extLst>
              <a:ext uri="{FF2B5EF4-FFF2-40B4-BE49-F238E27FC236}">
                <a16:creationId xmlns:a16="http://schemas.microsoft.com/office/drawing/2014/main" id="{FE0A7139-AE88-41CE-8857-026B143251FB}"/>
              </a:ext>
            </a:extLst>
          </p:cNvPr>
          <p:cNvSpPr txBox="1">
            <a:spLocks noChangeArrowheads="1"/>
          </p:cNvSpPr>
          <p:nvPr/>
        </p:nvSpPr>
        <p:spPr bwMode="auto">
          <a:xfrm>
            <a:off x="3886200" y="3124200"/>
            <a:ext cx="1046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objects</a:t>
            </a:r>
          </a:p>
        </p:txBody>
      </p:sp>
      <p:sp>
        <p:nvSpPr>
          <p:cNvPr id="9233" name="Text Box 26">
            <a:extLst>
              <a:ext uri="{FF2B5EF4-FFF2-40B4-BE49-F238E27FC236}">
                <a16:creationId xmlns:a16="http://schemas.microsoft.com/office/drawing/2014/main" id="{438A3648-27BF-491D-BE42-1C1BB5AA6C20}"/>
              </a:ext>
            </a:extLst>
          </p:cNvPr>
          <p:cNvSpPr txBox="1">
            <a:spLocks noChangeArrowheads="1"/>
          </p:cNvSpPr>
          <p:nvPr/>
        </p:nvSpPr>
        <p:spPr bwMode="auto">
          <a:xfrm>
            <a:off x="4267200" y="2438400"/>
            <a:ext cx="103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classes</a:t>
            </a:r>
          </a:p>
        </p:txBody>
      </p:sp>
      <p:sp>
        <p:nvSpPr>
          <p:cNvPr id="9234" name="Text Box 27">
            <a:extLst>
              <a:ext uri="{FF2B5EF4-FFF2-40B4-BE49-F238E27FC236}">
                <a16:creationId xmlns:a16="http://schemas.microsoft.com/office/drawing/2014/main" id="{355852E4-2ED9-4CE6-8E3D-F1ABC75E8D68}"/>
              </a:ext>
            </a:extLst>
          </p:cNvPr>
          <p:cNvSpPr txBox="1">
            <a:spLocks noChangeArrowheads="1"/>
          </p:cNvSpPr>
          <p:nvPr/>
        </p:nvSpPr>
        <p:spPr bwMode="auto">
          <a:xfrm>
            <a:off x="5257800" y="3429000"/>
            <a:ext cx="1216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methods</a:t>
            </a:r>
          </a:p>
        </p:txBody>
      </p:sp>
      <p:sp>
        <p:nvSpPr>
          <p:cNvPr id="9235" name="Text Box 29">
            <a:extLst>
              <a:ext uri="{FF2B5EF4-FFF2-40B4-BE49-F238E27FC236}">
                <a16:creationId xmlns:a16="http://schemas.microsoft.com/office/drawing/2014/main" id="{1E991C38-0000-4063-A602-6E5B6703F410}"/>
              </a:ext>
            </a:extLst>
          </p:cNvPr>
          <p:cNvSpPr txBox="1">
            <a:spLocks noChangeArrowheads="1"/>
          </p:cNvSpPr>
          <p:nvPr/>
        </p:nvSpPr>
        <p:spPr bwMode="auto">
          <a:xfrm>
            <a:off x="5257800" y="2895600"/>
            <a:ext cx="928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arrays</a:t>
            </a:r>
          </a:p>
        </p:txBody>
      </p:sp>
      <p:sp>
        <p:nvSpPr>
          <p:cNvPr id="9236" name="Text Box 30">
            <a:extLst>
              <a:ext uri="{FF2B5EF4-FFF2-40B4-BE49-F238E27FC236}">
                <a16:creationId xmlns:a16="http://schemas.microsoft.com/office/drawing/2014/main" id="{C3FE2592-F2E1-42DD-944D-81684B8A0C54}"/>
              </a:ext>
            </a:extLst>
          </p:cNvPr>
          <p:cNvSpPr txBox="1">
            <a:spLocks noChangeArrowheads="1"/>
          </p:cNvSpPr>
          <p:nvPr/>
        </p:nvSpPr>
        <p:spPr bwMode="auto">
          <a:xfrm>
            <a:off x="6705600" y="3124200"/>
            <a:ext cx="99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strings</a:t>
            </a:r>
          </a:p>
        </p:txBody>
      </p:sp>
      <p:sp>
        <p:nvSpPr>
          <p:cNvPr id="9237" name="Text Box 31">
            <a:extLst>
              <a:ext uri="{FF2B5EF4-FFF2-40B4-BE49-F238E27FC236}">
                <a16:creationId xmlns:a16="http://schemas.microsoft.com/office/drawing/2014/main" id="{74C442D5-4976-4429-BA99-EC0E909B3B4D}"/>
              </a:ext>
            </a:extLst>
          </p:cNvPr>
          <p:cNvSpPr txBox="1">
            <a:spLocks noChangeArrowheads="1"/>
          </p:cNvSpPr>
          <p:nvPr/>
        </p:nvSpPr>
        <p:spPr bwMode="auto">
          <a:xfrm>
            <a:off x="5867400" y="2438400"/>
            <a:ext cx="2017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primitive types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Slide Number Placeholder 2">
            <a:extLst>
              <a:ext uri="{FF2B5EF4-FFF2-40B4-BE49-F238E27FC236}">
                <a16:creationId xmlns:a16="http://schemas.microsoft.com/office/drawing/2014/main" id="{5CB29ADC-A2BA-4C9F-B7B4-A814D3075F12}"/>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024A8888-BE2E-4D7B-AF6E-37029BF46BEE}" type="slidenum">
              <a:rPr lang="en-US" altLang="en-US" sz="1400">
                <a:latin typeface="Times" panose="02020603050405020304" pitchFamily="18" charset="0"/>
              </a:rPr>
              <a:pPr>
                <a:spcBef>
                  <a:spcPct val="0"/>
                </a:spcBef>
                <a:buFontTx/>
                <a:buNone/>
              </a:pPr>
              <a:t>6</a:t>
            </a:fld>
            <a:endParaRPr lang="en-US" altLang="en-US" sz="1400">
              <a:latin typeface="Times" panose="02020603050405020304" pitchFamily="18" charset="0"/>
            </a:endParaRPr>
          </a:p>
        </p:txBody>
      </p:sp>
      <p:sp>
        <p:nvSpPr>
          <p:cNvPr id="9219" name="Rectangle 2">
            <a:extLst>
              <a:ext uri="{FF2B5EF4-FFF2-40B4-BE49-F238E27FC236}">
                <a16:creationId xmlns:a16="http://schemas.microsoft.com/office/drawing/2014/main" id="{3FB83AAF-5511-4963-AEBC-37DB658C45B1}"/>
              </a:ext>
            </a:extLst>
          </p:cNvPr>
          <p:cNvSpPr>
            <a:spLocks noGrp="1" noChangeArrowheads="1"/>
          </p:cNvSpPr>
          <p:nvPr>
            <p:ph type="title"/>
          </p:nvPr>
        </p:nvSpPr>
        <p:spPr>
          <a:xfrm>
            <a:off x="762000" y="76200"/>
            <a:ext cx="7772400" cy="631825"/>
          </a:xfrm>
        </p:spPr>
        <p:txBody>
          <a:bodyPr/>
          <a:lstStyle/>
          <a:p>
            <a:pPr algn="ctr">
              <a:defRPr/>
            </a:pPr>
            <a:r>
              <a:rPr lang="en-US" altLang="en-US" b="1" dirty="0">
                <a:solidFill>
                  <a:schemeClr val="tx1"/>
                </a:solidFill>
                <a:effectLst>
                  <a:outerShdw blurRad="38100" dist="38100" dir="2700000" algn="tl">
                    <a:srgbClr val="000000">
                      <a:alpha val="43137"/>
                    </a:srgbClr>
                  </a:outerShdw>
                </a:effectLst>
              </a:rPr>
              <a:t>Data Types</a:t>
            </a:r>
          </a:p>
        </p:txBody>
      </p:sp>
      <p:sp>
        <p:nvSpPr>
          <p:cNvPr id="10244" name="Text Box 3">
            <a:extLst>
              <a:ext uri="{FF2B5EF4-FFF2-40B4-BE49-F238E27FC236}">
                <a16:creationId xmlns:a16="http://schemas.microsoft.com/office/drawing/2014/main" id="{B3611710-548C-4659-BFD0-E4A5368397B5}"/>
              </a:ext>
            </a:extLst>
          </p:cNvPr>
          <p:cNvSpPr txBox="1">
            <a:spLocks noChangeArrowheads="1"/>
          </p:cNvSpPr>
          <p:nvPr/>
        </p:nvSpPr>
        <p:spPr bwMode="auto">
          <a:xfrm>
            <a:off x="517525" y="708025"/>
            <a:ext cx="8626475"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indent="-282575">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a:latin typeface="Times" panose="02020603050405020304" pitchFamily="18" charset="0"/>
              </a:rPr>
              <a:t>JVM (and Java) distinguishes between two kinds:</a:t>
            </a:r>
          </a:p>
          <a:p>
            <a:pPr>
              <a:spcBef>
                <a:spcPct val="0"/>
              </a:spcBef>
              <a:buFontTx/>
              <a:buNone/>
            </a:pPr>
            <a:endParaRPr lang="en-US" altLang="en-US" sz="2400">
              <a:latin typeface="Times" panose="02020603050405020304" pitchFamily="18" charset="0"/>
            </a:endParaRPr>
          </a:p>
          <a:p>
            <a:pPr>
              <a:spcBef>
                <a:spcPct val="0"/>
              </a:spcBef>
              <a:buFontTx/>
              <a:buNone/>
            </a:pPr>
            <a:r>
              <a:rPr lang="en-US" altLang="en-US" sz="2400" b="1">
                <a:solidFill>
                  <a:srgbClr val="002060"/>
                </a:solidFill>
                <a:latin typeface="Times" panose="02020603050405020304" pitchFamily="18" charset="0"/>
              </a:rPr>
              <a:t>Primitive types:</a:t>
            </a:r>
          </a:p>
          <a:p>
            <a:pPr lvl="1">
              <a:spcBef>
                <a:spcPct val="0"/>
              </a:spcBef>
              <a:buFontTx/>
              <a:buChar char="•"/>
            </a:pPr>
            <a:r>
              <a:rPr lang="en-US" altLang="en-US" sz="2400">
                <a:latin typeface="Times" panose="02020603050405020304" pitchFamily="18" charset="0"/>
              </a:rPr>
              <a:t>boolean: </a:t>
            </a:r>
            <a:r>
              <a:rPr lang="en-US" altLang="en-US" sz="2400">
                <a:latin typeface="Courier New" panose="02070309020205020404" pitchFamily="49" charset="0"/>
              </a:rPr>
              <a:t>boolean</a:t>
            </a:r>
            <a:r>
              <a:rPr lang="en-US" altLang="en-US" sz="2400">
                <a:latin typeface="Courier" charset="0"/>
              </a:rPr>
              <a:t> </a:t>
            </a:r>
          </a:p>
          <a:p>
            <a:pPr lvl="1">
              <a:spcBef>
                <a:spcPct val="0"/>
              </a:spcBef>
              <a:buFontTx/>
              <a:buChar char="•"/>
            </a:pPr>
            <a:r>
              <a:rPr lang="en-US" altLang="en-US" sz="2400">
                <a:latin typeface="Times" panose="02020603050405020304" pitchFamily="18" charset="0"/>
              </a:rPr>
              <a:t>numeric integral: </a:t>
            </a:r>
            <a:r>
              <a:rPr lang="en-US" altLang="en-US" sz="2400">
                <a:latin typeface="Courier New" panose="02070309020205020404" pitchFamily="49" charset="0"/>
              </a:rPr>
              <a:t>byte, short, int, long, char</a:t>
            </a:r>
          </a:p>
          <a:p>
            <a:pPr lvl="1">
              <a:spcBef>
                <a:spcPct val="0"/>
              </a:spcBef>
              <a:buFontTx/>
              <a:buChar char="•"/>
            </a:pPr>
            <a:r>
              <a:rPr lang="en-US" altLang="en-US" sz="2400">
                <a:latin typeface="Times" panose="02020603050405020304" pitchFamily="18" charset="0"/>
              </a:rPr>
              <a:t>numeric floating point:</a:t>
            </a:r>
            <a:r>
              <a:rPr lang="en-US" altLang="en-US" sz="2400">
                <a:latin typeface="Courier" charset="0"/>
              </a:rPr>
              <a:t> </a:t>
            </a:r>
            <a:r>
              <a:rPr lang="en-US" altLang="en-US" sz="2400">
                <a:latin typeface="Courier New" panose="02070309020205020404" pitchFamily="49" charset="0"/>
              </a:rPr>
              <a:t>float, double</a:t>
            </a:r>
          </a:p>
          <a:p>
            <a:pPr lvl="1">
              <a:spcBef>
                <a:spcPct val="0"/>
              </a:spcBef>
              <a:buFontTx/>
              <a:buChar char="•"/>
            </a:pPr>
            <a:r>
              <a:rPr lang="en-US" altLang="en-US" sz="2400">
                <a:latin typeface="Times" panose="02020603050405020304" pitchFamily="18" charset="0"/>
              </a:rPr>
              <a:t>internal, for exception handling:</a:t>
            </a:r>
            <a:r>
              <a:rPr lang="en-US" altLang="en-US" sz="2400">
                <a:latin typeface="Courier" charset="0"/>
              </a:rPr>
              <a:t> </a:t>
            </a:r>
            <a:r>
              <a:rPr lang="en-US" altLang="en-US" sz="2400">
                <a:latin typeface="Courier New" panose="02070309020205020404" pitchFamily="49" charset="0"/>
              </a:rPr>
              <a:t>returnAddress</a:t>
            </a:r>
            <a:endParaRPr lang="en-US" altLang="en-US" sz="2400" b="1">
              <a:latin typeface="Courier New" panose="02070309020205020404" pitchFamily="49" charset="0"/>
            </a:endParaRPr>
          </a:p>
          <a:p>
            <a:pPr>
              <a:spcBef>
                <a:spcPct val="0"/>
              </a:spcBef>
              <a:buFontTx/>
              <a:buNone/>
            </a:pPr>
            <a:r>
              <a:rPr lang="en-US" altLang="en-US" sz="2400" b="1">
                <a:solidFill>
                  <a:srgbClr val="002060"/>
                </a:solidFill>
                <a:latin typeface="Times" panose="02020603050405020304" pitchFamily="18" charset="0"/>
              </a:rPr>
              <a:t>Reference types:</a:t>
            </a:r>
          </a:p>
          <a:p>
            <a:pPr lvl="1">
              <a:spcBef>
                <a:spcPct val="0"/>
              </a:spcBef>
              <a:buFontTx/>
              <a:buChar char="•"/>
            </a:pPr>
            <a:r>
              <a:rPr lang="en-US" altLang="en-US" sz="2400">
                <a:latin typeface="Times" panose="02020603050405020304" pitchFamily="18" charset="0"/>
              </a:rPr>
              <a:t>class types</a:t>
            </a:r>
          </a:p>
          <a:p>
            <a:pPr lvl="1">
              <a:spcBef>
                <a:spcPct val="0"/>
              </a:spcBef>
              <a:buFontTx/>
              <a:buChar char="•"/>
            </a:pPr>
            <a:r>
              <a:rPr lang="en-US" altLang="en-US" sz="2400">
                <a:latin typeface="Times" panose="02020603050405020304" pitchFamily="18" charset="0"/>
              </a:rPr>
              <a:t>array types</a:t>
            </a:r>
          </a:p>
          <a:p>
            <a:pPr lvl="1">
              <a:spcBef>
                <a:spcPct val="0"/>
              </a:spcBef>
              <a:buFontTx/>
              <a:buChar char="•"/>
            </a:pPr>
            <a:r>
              <a:rPr lang="en-US" altLang="en-US" sz="2400">
                <a:latin typeface="Times" panose="02020603050405020304" pitchFamily="18" charset="0"/>
              </a:rPr>
              <a:t>interface types</a:t>
            </a:r>
          </a:p>
        </p:txBody>
      </p:sp>
      <p:sp>
        <p:nvSpPr>
          <p:cNvPr id="10245" name="Text Box 5">
            <a:extLst>
              <a:ext uri="{FF2B5EF4-FFF2-40B4-BE49-F238E27FC236}">
                <a16:creationId xmlns:a16="http://schemas.microsoft.com/office/drawing/2014/main" id="{9D98EED6-B9C2-4D3F-8653-B567116D2FAE}"/>
              </a:ext>
            </a:extLst>
          </p:cNvPr>
          <p:cNvSpPr txBox="1">
            <a:spLocks noChangeArrowheads="1"/>
          </p:cNvSpPr>
          <p:nvPr/>
        </p:nvSpPr>
        <p:spPr bwMode="auto">
          <a:xfrm>
            <a:off x="228600" y="5181600"/>
            <a:ext cx="847407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2400" b="1">
                <a:latin typeface="Times" panose="02020603050405020304" pitchFamily="18" charset="0"/>
              </a:rPr>
              <a:t>Note:  </a:t>
            </a:r>
            <a:r>
              <a:rPr lang="en-US" altLang="en-US" sz="2400">
                <a:solidFill>
                  <a:srgbClr val="00B050"/>
                </a:solidFill>
                <a:latin typeface="Times" panose="02020603050405020304" pitchFamily="18" charset="0"/>
              </a:rPr>
              <a:t>Primitive types are represented directly, reference types are represented indirectly (as pointers to array or class instances).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DB96B6F-D0AD-4C96-AAEB-72182C40A1D9}"/>
              </a:ext>
            </a:extLst>
          </p:cNvPr>
          <p:cNvSpPr>
            <a:spLocks noGrp="1"/>
          </p:cNvSpPr>
          <p:nvPr>
            <p:ph type="title"/>
          </p:nvPr>
        </p:nvSpPr>
        <p:spPr>
          <a:xfrm>
            <a:off x="228600" y="0"/>
            <a:ext cx="8686800" cy="685800"/>
          </a:xfrm>
        </p:spPr>
        <p:txBody>
          <a:bodyPr/>
          <a:lstStyle/>
          <a:p>
            <a:pPr algn="ctr">
              <a:defRPr/>
            </a:pPr>
            <a:r>
              <a:rPr lang="en-US" altLang="en-US" sz="4000" b="1" dirty="0">
                <a:solidFill>
                  <a:schemeClr val="tx1"/>
                </a:solidFill>
                <a:effectLst>
                  <a:outerShdw blurRad="38100" dist="38100" dir="2700000" algn="tl">
                    <a:srgbClr val="000000">
                      <a:alpha val="43137"/>
                    </a:srgbClr>
                  </a:outerShdw>
                </a:effectLst>
              </a:rPr>
              <a:t>Java JVM Run-time Data Areas</a:t>
            </a:r>
            <a:br>
              <a:rPr lang="en-US" altLang="en-US" sz="4000" b="1" dirty="0">
                <a:solidFill>
                  <a:schemeClr val="tx1"/>
                </a:solidFill>
                <a:effectLst>
                  <a:outerShdw blurRad="38100" dist="38100" dir="2700000" algn="tl">
                    <a:srgbClr val="000000">
                      <a:alpha val="43137"/>
                    </a:srgbClr>
                  </a:outerShdw>
                </a:effectLst>
              </a:rPr>
            </a:br>
            <a:endParaRPr lang="en-US" altLang="en-US" sz="4000" b="1" dirty="0">
              <a:solidFill>
                <a:schemeClr val="tx1"/>
              </a:solidFill>
              <a:effectLst>
                <a:outerShdw blurRad="38100" dist="38100" dir="2700000" algn="tl">
                  <a:srgbClr val="000000">
                    <a:alpha val="43137"/>
                  </a:srgbClr>
                </a:outerShdw>
              </a:effectLst>
            </a:endParaRPr>
          </a:p>
        </p:txBody>
      </p:sp>
      <p:sp>
        <p:nvSpPr>
          <p:cNvPr id="11267" name="Slide Number Placeholder 2">
            <a:extLst>
              <a:ext uri="{FF2B5EF4-FFF2-40B4-BE49-F238E27FC236}">
                <a16:creationId xmlns:a16="http://schemas.microsoft.com/office/drawing/2014/main" id="{A88F2636-63F8-43F8-8FC7-3D7DA2D9B09A}"/>
              </a:ext>
            </a:extLst>
          </p:cNvPr>
          <p:cNvSpPr>
            <a:spLocks noGrp="1"/>
          </p:cNvSpPr>
          <p:nvPr>
            <p:ph type="sldNum" sz="quarter" idx="4294967295"/>
          </p:nvPr>
        </p:nvSpPr>
        <p:spPr bwMode="auto">
          <a:xfrm>
            <a:off x="8458200" y="65532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fld id="{02E16CD6-96B6-456E-B91D-351F00DDFC79}" type="slidenum">
              <a:rPr lang="en-US" altLang="en-US" sz="1400">
                <a:latin typeface="Times" panose="02020603050405020304" pitchFamily="18" charset="0"/>
              </a:rPr>
              <a:pPr>
                <a:spcBef>
                  <a:spcPct val="0"/>
                </a:spcBef>
                <a:buFontTx/>
                <a:buNone/>
              </a:pPr>
              <a:t>7</a:t>
            </a:fld>
            <a:endParaRPr lang="en-US" altLang="en-US" sz="1400">
              <a:latin typeface="Times" panose="02020603050405020304" pitchFamily="18" charset="0"/>
            </a:endParaRPr>
          </a:p>
        </p:txBody>
      </p:sp>
      <p:sp>
        <p:nvSpPr>
          <p:cNvPr id="11268" name="Rectangle 1">
            <a:extLst>
              <a:ext uri="{FF2B5EF4-FFF2-40B4-BE49-F238E27FC236}">
                <a16:creationId xmlns:a16="http://schemas.microsoft.com/office/drawing/2014/main" id="{D97A4382-E1D0-4F7C-97D4-5F1A234CB3AB}"/>
              </a:ext>
            </a:extLst>
          </p:cNvPr>
          <p:cNvSpPr>
            <a:spLocks noChangeArrowheads="1"/>
          </p:cNvSpPr>
          <p:nvPr/>
        </p:nvSpPr>
        <p:spPr bwMode="auto">
          <a:xfrm>
            <a:off x="161925" y="838200"/>
            <a:ext cx="4257675"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r>
              <a:rPr lang="en-US" altLang="en-US" sz="1600">
                <a:solidFill>
                  <a:srgbClr val="000000"/>
                </a:solidFill>
                <a:latin typeface="Georgia" panose="02040502050405020303" pitchFamily="18" charset="0"/>
              </a:rPr>
              <a:t>Types of Java JVM Run-time Memory Areas,</a:t>
            </a:r>
          </a:p>
          <a:p>
            <a:pPr>
              <a:spcBef>
                <a:spcPct val="0"/>
              </a:spcBef>
              <a:buFontTx/>
              <a:buNone/>
            </a:pPr>
            <a:endParaRPr lang="en-US" altLang="en-US" sz="1600">
              <a:solidFill>
                <a:srgbClr val="000000"/>
              </a:solidFill>
              <a:latin typeface="Georgia" panose="02040502050405020303" pitchFamily="18" charset="0"/>
            </a:endParaRPr>
          </a:p>
          <a:p>
            <a:pPr>
              <a:spcBef>
                <a:spcPct val="0"/>
              </a:spcBef>
              <a:buFontTx/>
              <a:buAutoNum type="arabicPeriod"/>
            </a:pPr>
            <a:r>
              <a:rPr lang="en-US" altLang="en-US" sz="1600">
                <a:solidFill>
                  <a:srgbClr val="0000EE"/>
                </a:solidFill>
                <a:latin typeface="Arial" panose="020B0604020202020204" pitchFamily="34" charset="0"/>
                <a:cs typeface="Arial" panose="020B0604020202020204" pitchFamily="34" charset="0"/>
              </a:rPr>
              <a:t>Program Counter (PC) Register</a:t>
            </a:r>
            <a:endParaRPr lang="en-US" altLang="en-US" sz="1600">
              <a:solidFill>
                <a:srgbClr val="000000"/>
              </a:solidFill>
              <a:latin typeface="Arial" panose="020B0604020202020204" pitchFamily="34" charset="0"/>
              <a:cs typeface="Arial" panose="020B0604020202020204" pitchFamily="34" charset="0"/>
            </a:endParaRPr>
          </a:p>
          <a:p>
            <a:pPr>
              <a:spcBef>
                <a:spcPct val="0"/>
              </a:spcBef>
              <a:buFontTx/>
              <a:buAutoNum type="arabicPeriod" startAt="2"/>
            </a:pPr>
            <a:r>
              <a:rPr lang="en-US" altLang="en-US" sz="1600">
                <a:solidFill>
                  <a:srgbClr val="0000EE"/>
                </a:solidFill>
                <a:latin typeface="Arial" panose="020B0604020202020204" pitchFamily="34" charset="0"/>
                <a:cs typeface="Arial" panose="020B0604020202020204" pitchFamily="34" charset="0"/>
              </a:rPr>
              <a:t>Java Virtual Machine Stacks</a:t>
            </a:r>
            <a:endParaRPr lang="en-US" altLang="en-US" sz="1600">
              <a:solidFill>
                <a:srgbClr val="000000"/>
              </a:solidFill>
              <a:latin typeface="Arial" panose="020B0604020202020204" pitchFamily="34" charset="0"/>
              <a:cs typeface="Arial" panose="020B0604020202020204" pitchFamily="34" charset="0"/>
            </a:endParaRPr>
          </a:p>
          <a:p>
            <a:pPr>
              <a:spcBef>
                <a:spcPct val="0"/>
              </a:spcBef>
              <a:buFontTx/>
              <a:buAutoNum type="arabicPeriod" startAt="3"/>
            </a:pPr>
            <a:r>
              <a:rPr lang="en-US" altLang="en-US" sz="1600">
                <a:solidFill>
                  <a:srgbClr val="0000EE"/>
                </a:solidFill>
                <a:latin typeface="Arial" panose="020B0604020202020204" pitchFamily="34" charset="0"/>
                <a:cs typeface="Arial" panose="020B0604020202020204" pitchFamily="34" charset="0"/>
              </a:rPr>
              <a:t>Heap Memory</a:t>
            </a:r>
            <a:endParaRPr lang="en-US" altLang="en-US" sz="1600">
              <a:solidFill>
                <a:srgbClr val="000000"/>
              </a:solidFill>
              <a:latin typeface="Arial" panose="020B0604020202020204" pitchFamily="34" charset="0"/>
              <a:cs typeface="Arial" panose="020B0604020202020204" pitchFamily="34" charset="0"/>
            </a:endParaRPr>
          </a:p>
          <a:p>
            <a:pPr>
              <a:spcBef>
                <a:spcPct val="0"/>
              </a:spcBef>
              <a:buFontTx/>
              <a:buAutoNum type="arabicPeriod" startAt="4"/>
            </a:pPr>
            <a:r>
              <a:rPr lang="en-US" altLang="en-US" sz="1600">
                <a:solidFill>
                  <a:srgbClr val="0000EE"/>
                </a:solidFill>
                <a:latin typeface="Arial" panose="020B0604020202020204" pitchFamily="34" charset="0"/>
                <a:cs typeface="Arial" panose="020B0604020202020204" pitchFamily="34" charset="0"/>
              </a:rPr>
              <a:t>Method Area</a:t>
            </a:r>
            <a:endParaRPr lang="en-US" altLang="en-US" sz="1600">
              <a:solidFill>
                <a:srgbClr val="000000"/>
              </a:solidFill>
              <a:latin typeface="Arial" panose="020B0604020202020204" pitchFamily="34" charset="0"/>
              <a:cs typeface="Arial" panose="020B0604020202020204" pitchFamily="34" charset="0"/>
            </a:endParaRPr>
          </a:p>
          <a:p>
            <a:pPr>
              <a:spcBef>
                <a:spcPct val="0"/>
              </a:spcBef>
              <a:buFontTx/>
              <a:buAutoNum type="arabicPeriod" startAt="5"/>
            </a:pPr>
            <a:r>
              <a:rPr lang="en-US" altLang="en-US" sz="1600">
                <a:solidFill>
                  <a:srgbClr val="0000EE"/>
                </a:solidFill>
                <a:latin typeface="Arial" panose="020B0604020202020204" pitchFamily="34" charset="0"/>
                <a:cs typeface="Arial" panose="020B0604020202020204" pitchFamily="34" charset="0"/>
              </a:rPr>
              <a:t>Run-time Constant Pool</a:t>
            </a:r>
            <a:endParaRPr lang="en-US" altLang="en-US" sz="1600">
              <a:solidFill>
                <a:srgbClr val="000000"/>
              </a:solidFill>
              <a:latin typeface="Arial" panose="020B0604020202020204" pitchFamily="34" charset="0"/>
              <a:cs typeface="Arial" panose="020B0604020202020204" pitchFamily="34" charset="0"/>
            </a:endParaRPr>
          </a:p>
          <a:p>
            <a:pPr>
              <a:spcBef>
                <a:spcPct val="0"/>
              </a:spcBef>
              <a:buFontTx/>
              <a:buAutoNum type="arabicPeriod" startAt="6"/>
            </a:pPr>
            <a:r>
              <a:rPr lang="en-US" altLang="en-US" sz="1600">
                <a:solidFill>
                  <a:srgbClr val="0000EE"/>
                </a:solidFill>
                <a:latin typeface="Arial" panose="020B0604020202020204" pitchFamily="34" charset="0"/>
                <a:cs typeface="Arial" panose="020B0604020202020204" pitchFamily="34" charset="0"/>
              </a:rPr>
              <a:t>Native Method Stacks</a:t>
            </a:r>
            <a:endParaRPr lang="en-US" altLang="en-US" sz="1600">
              <a:solidFill>
                <a:srgbClr val="000000"/>
              </a:solidFill>
              <a:latin typeface="Arial" panose="020B0604020202020204" pitchFamily="34" charset="0"/>
              <a:cs typeface="Arial" panose="020B0604020202020204" pitchFamily="34" charset="0"/>
            </a:endParaRPr>
          </a:p>
          <a:p>
            <a:pPr>
              <a:spcBef>
                <a:spcPct val="0"/>
              </a:spcBef>
              <a:buFontTx/>
              <a:buNone/>
            </a:pPr>
            <a:r>
              <a:rPr lang="en-US" altLang="en-US" sz="1600">
                <a:solidFill>
                  <a:srgbClr val="000000"/>
                </a:solidFill>
                <a:latin typeface="Arial" panose="020B0604020202020204" pitchFamily="34" charset="0"/>
                <a:cs typeface="Arial" panose="020B0604020202020204" pitchFamily="34" charset="0"/>
              </a:rPr>
              <a:t>  </a:t>
            </a:r>
            <a:endParaRPr lang="en-US" altLang="en-US" sz="61900">
              <a:solidFill>
                <a:srgbClr val="000000"/>
              </a:solidFill>
              <a:latin typeface="Arial" panose="020B0604020202020204" pitchFamily="34" charset="0"/>
              <a:cs typeface="Arial" panose="020B0604020202020204" pitchFamily="34" charset="0"/>
            </a:endParaRPr>
          </a:p>
        </p:txBody>
      </p:sp>
      <p:pic>
        <p:nvPicPr>
          <p:cNvPr id="11269" name="Picture 2" descr="JVM Run-time Data Areas">
            <a:extLst>
              <a:ext uri="{FF2B5EF4-FFF2-40B4-BE49-F238E27FC236}">
                <a16:creationId xmlns:a16="http://schemas.microsoft.com/office/drawing/2014/main" id="{831BCCDF-BDA1-4098-A2A9-22CFBA49C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077913"/>
            <a:ext cx="4419600" cy="524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Rectangle 4">
            <a:extLst>
              <a:ext uri="{FF2B5EF4-FFF2-40B4-BE49-F238E27FC236}">
                <a16:creationId xmlns:a16="http://schemas.microsoft.com/office/drawing/2014/main" id="{4AA34D7C-9051-4F5E-85EC-09910DBD2E98}"/>
              </a:ext>
            </a:extLst>
          </p:cNvPr>
          <p:cNvSpPr>
            <a:spLocks noChangeArrowheads="1"/>
          </p:cNvSpPr>
          <p:nvPr/>
        </p:nvSpPr>
        <p:spPr bwMode="auto">
          <a:xfrm>
            <a:off x="0" y="3014663"/>
            <a:ext cx="4724400" cy="338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just">
              <a:spcBef>
                <a:spcPct val="0"/>
              </a:spcBef>
              <a:buFontTx/>
              <a:buNone/>
            </a:pPr>
            <a:r>
              <a:rPr lang="en-US" altLang="en-US" sz="1800">
                <a:solidFill>
                  <a:srgbClr val="000000"/>
                </a:solidFill>
                <a:latin typeface="Arial" panose="020B0604020202020204" pitchFamily="34" charset="0"/>
              </a:rPr>
              <a:t>These six JVM run-time memory areas can be broadly classified into two groups:</a:t>
            </a:r>
          </a:p>
          <a:p>
            <a:pPr algn="just">
              <a:spcBef>
                <a:spcPct val="0"/>
              </a:spcBef>
              <a:buFontTx/>
              <a:buNone/>
            </a:pPr>
            <a:endParaRPr lang="en-US" altLang="en-US" sz="1600">
              <a:solidFill>
                <a:srgbClr val="000000"/>
              </a:solidFill>
              <a:latin typeface="Arial" panose="020B0604020202020204" pitchFamily="34" charset="0"/>
            </a:endParaRPr>
          </a:p>
          <a:p>
            <a:pPr algn="just">
              <a:spcBef>
                <a:spcPct val="0"/>
              </a:spcBef>
              <a:buFont typeface="Times" panose="02020603050405020304" pitchFamily="18" charset="0"/>
              <a:buAutoNum type="arabicPeriod"/>
            </a:pPr>
            <a:r>
              <a:rPr lang="en-US" altLang="en-US" sz="1800">
                <a:solidFill>
                  <a:schemeClr val="accent2"/>
                </a:solidFill>
                <a:latin typeface="Arial" panose="020B0604020202020204" pitchFamily="34" charset="0"/>
              </a:rPr>
              <a:t>Managed per-thread </a:t>
            </a:r>
            <a:r>
              <a:rPr lang="en-US" altLang="en-US" sz="1800">
                <a:solidFill>
                  <a:srgbClr val="000000"/>
                </a:solidFill>
                <a:latin typeface="Arial" panose="020B0604020202020204" pitchFamily="34" charset="0"/>
              </a:rPr>
              <a:t>– If the memory area is uniquely allocated for every single thread created. These data area are initialized on thread start and destroyed once the thread completes.</a:t>
            </a:r>
          </a:p>
          <a:p>
            <a:pPr algn="just">
              <a:spcBef>
                <a:spcPct val="0"/>
              </a:spcBef>
              <a:buFont typeface="Times" panose="02020603050405020304" pitchFamily="18" charset="0"/>
              <a:buAutoNum type="arabicPeriod"/>
            </a:pPr>
            <a:r>
              <a:rPr lang="en-US" altLang="en-US" sz="1800">
                <a:solidFill>
                  <a:schemeClr val="accent2"/>
                </a:solidFill>
                <a:latin typeface="Arial" panose="020B0604020202020204" pitchFamily="34" charset="0"/>
              </a:rPr>
              <a:t>Shared with all threads </a:t>
            </a:r>
            <a:r>
              <a:rPr lang="en-US" altLang="en-US" sz="1800">
                <a:solidFill>
                  <a:srgbClr val="000000"/>
                </a:solidFill>
                <a:latin typeface="Arial" panose="020B0604020202020204" pitchFamily="34" charset="0"/>
              </a:rPr>
              <a:t>– If the memory area is common and can be accessed by all the threads. These are initialized when JVM is started and destroyed on shutdown.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C944F6-2FBF-4722-B613-134271BDC625}"/>
              </a:ext>
            </a:extLst>
          </p:cNvPr>
          <p:cNvSpPr/>
          <p:nvPr/>
        </p:nvSpPr>
        <p:spPr>
          <a:xfrm>
            <a:off x="228600" y="941388"/>
            <a:ext cx="4495800" cy="5078412"/>
          </a:xfrm>
          <a:prstGeom prst="rect">
            <a:avLst/>
          </a:prstGeom>
        </p:spPr>
        <p:txBody>
          <a:bodyPr>
            <a:spAutoFit/>
          </a:bodyPr>
          <a:lstStyle/>
          <a:p>
            <a:pPr marL="457200" indent="-457200">
              <a:buFontTx/>
              <a:buAutoNum type="arabicPeriod"/>
              <a:defRPr/>
            </a:pPr>
            <a:r>
              <a:rPr lang="en-US" sz="2000" dirty="0">
                <a:solidFill>
                  <a:schemeClr val="accent2"/>
                </a:solidFill>
                <a:latin typeface="Georgia" panose="02040502050405020303" pitchFamily="18" charset="0"/>
              </a:rPr>
              <a:t>Program Counter (PC) Register</a:t>
            </a:r>
          </a:p>
          <a:p>
            <a:pPr marL="457200" indent="-457200">
              <a:buFontTx/>
              <a:buAutoNum type="arabicPeriod"/>
              <a:defRPr/>
            </a:pPr>
            <a:endParaRPr lang="en-IN" sz="1800" dirty="0">
              <a:solidFill>
                <a:schemeClr val="accent2"/>
              </a:solidFill>
              <a:latin typeface="Georgia" panose="02040502050405020303" pitchFamily="18" charset="0"/>
            </a:endParaRPr>
          </a:p>
          <a:p>
            <a:pPr algn="just">
              <a:defRPr/>
            </a:pPr>
            <a:r>
              <a:rPr lang="en-US" sz="1800" dirty="0">
                <a:solidFill>
                  <a:srgbClr val="000000"/>
                </a:solidFill>
                <a:latin typeface="Arial" panose="020B0604020202020204" pitchFamily="34" charset="0"/>
              </a:rPr>
              <a:t>In general computer architecture terms,</a:t>
            </a:r>
            <a:r>
              <a:rPr lang="en-US" sz="1800" b="1" dirty="0">
                <a:solidFill>
                  <a:srgbClr val="000000"/>
                </a:solidFill>
                <a:latin typeface="Arial" panose="020B0604020202020204" pitchFamily="34" charset="0"/>
              </a:rPr>
              <a:t> program counter (PC) register </a:t>
            </a:r>
            <a:r>
              <a:rPr lang="en-US" sz="1800" dirty="0">
                <a:solidFill>
                  <a:srgbClr val="000000"/>
                </a:solidFill>
                <a:latin typeface="Arial" panose="020B0604020202020204" pitchFamily="34" charset="0"/>
              </a:rPr>
              <a:t>keeps track of the current instruction executing at any moment. That is like a pointer to the current instruction in sequence of instructions in a program. This is same in Java JVM terms also. We have multithreaded architecture as Java supports multithreading and so, a program counter (PC) Register is created every time a new thread is created. PC keeps a pointer to the current statement that is being executed in its thread. If the current executing </a:t>
            </a:r>
            <a:r>
              <a:rPr lang="en-US" sz="1800" dirty="0">
                <a:solidFill>
                  <a:srgbClr val="0000EE"/>
                </a:solidFill>
                <a:latin typeface="Arial" panose="020B0604020202020204" pitchFamily="34" charset="0"/>
              </a:rPr>
              <a:t>method is ‘native’</a:t>
            </a:r>
            <a:r>
              <a:rPr lang="en-US" sz="1800" dirty="0">
                <a:solidFill>
                  <a:srgbClr val="000000"/>
                </a:solidFill>
                <a:latin typeface="Arial" panose="020B0604020202020204" pitchFamily="34" charset="0"/>
              </a:rPr>
              <a:t>, then the value of program counter register will be undefined.</a:t>
            </a:r>
          </a:p>
        </p:txBody>
      </p:sp>
      <p:sp>
        <p:nvSpPr>
          <p:cNvPr id="11267" name="Title 1">
            <a:extLst>
              <a:ext uri="{FF2B5EF4-FFF2-40B4-BE49-F238E27FC236}">
                <a16:creationId xmlns:a16="http://schemas.microsoft.com/office/drawing/2014/main" id="{50A187E3-4DE3-4B19-8EE6-B37361FB2FCE}"/>
              </a:ext>
            </a:extLst>
          </p:cNvPr>
          <p:cNvSpPr txBox="1">
            <a:spLocks/>
          </p:cNvSpPr>
          <p:nvPr/>
        </p:nvSpPr>
        <p:spPr bwMode="auto">
          <a:xfrm>
            <a:off x="228600" y="76200"/>
            <a:ext cx="8686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defRPr/>
            </a:pPr>
            <a:r>
              <a:rPr lang="en-US" altLang="en-US" sz="4000" b="1" dirty="0">
                <a:effectLst>
                  <a:outerShdw blurRad="38100" dist="38100" dir="2700000" algn="tl">
                    <a:srgbClr val="000000">
                      <a:alpha val="43137"/>
                    </a:srgbClr>
                  </a:outerShdw>
                </a:effectLst>
                <a:latin typeface="Times" panose="02020603050405020304" pitchFamily="18" charset="0"/>
              </a:rPr>
              <a:t>Java JVM Runtime Data Areas</a:t>
            </a:r>
          </a:p>
        </p:txBody>
      </p:sp>
      <p:pic>
        <p:nvPicPr>
          <p:cNvPr id="12292" name="Picture 2" descr="JVM Run-time Data Areas">
            <a:extLst>
              <a:ext uri="{FF2B5EF4-FFF2-40B4-BE49-F238E27FC236}">
                <a16:creationId xmlns:a16="http://schemas.microsoft.com/office/drawing/2014/main" id="{93737DEE-797B-4360-AAD6-14CE50ECB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825" y="1077913"/>
            <a:ext cx="4321175" cy="524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D0D88E30-BC08-4C5F-8735-9468544C0215}"/>
              </a:ext>
            </a:extLst>
          </p:cNvPr>
          <p:cNvSpPr>
            <a:spLocks noChangeArrowheads="1"/>
          </p:cNvSpPr>
          <p:nvPr/>
        </p:nvSpPr>
        <p:spPr bwMode="auto">
          <a:xfrm>
            <a:off x="76200" y="1022350"/>
            <a:ext cx="89916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just">
              <a:spcBef>
                <a:spcPct val="0"/>
              </a:spcBef>
              <a:buFontTx/>
              <a:buNone/>
            </a:pPr>
            <a:r>
              <a:rPr lang="en-US" altLang="en-US">
                <a:solidFill>
                  <a:schemeClr val="accent2"/>
                </a:solidFill>
                <a:latin typeface="Georgia" panose="02040502050405020303" pitchFamily="18" charset="0"/>
              </a:rPr>
              <a:t>2. Java Virtual Machine Stacks</a:t>
            </a:r>
          </a:p>
          <a:p>
            <a:pPr algn="just">
              <a:spcBef>
                <a:spcPct val="0"/>
              </a:spcBef>
              <a:buFontTx/>
              <a:buNone/>
            </a:pPr>
            <a:endParaRPr lang="en-IN" altLang="en-US" sz="2000">
              <a:solidFill>
                <a:schemeClr val="accent2"/>
              </a:solidFill>
              <a:latin typeface="Georgia" panose="02040502050405020303" pitchFamily="18" charset="0"/>
            </a:endParaRPr>
          </a:p>
          <a:p>
            <a:pPr algn="just">
              <a:spcBef>
                <a:spcPct val="0"/>
              </a:spcBef>
              <a:buFontTx/>
              <a:buNone/>
            </a:pPr>
            <a:r>
              <a:rPr lang="en-US" altLang="en-US" sz="2000" b="1">
                <a:solidFill>
                  <a:srgbClr val="000000"/>
                </a:solidFill>
                <a:latin typeface="Arial" panose="020B0604020202020204" pitchFamily="34" charset="0"/>
              </a:rPr>
              <a:t>JVM stacks</a:t>
            </a:r>
            <a:r>
              <a:rPr lang="en-US" altLang="en-US" sz="2000">
                <a:solidFill>
                  <a:srgbClr val="000000"/>
                </a:solidFill>
                <a:latin typeface="Arial" panose="020B0604020202020204" pitchFamily="34" charset="0"/>
              </a:rPr>
              <a:t> are used to store Java virtual machine frames. JVM will not do any manipulation directly with the stacks and they are only storage units for frames. Memory size of stacks can be of two types, fixed and varying size. Varying size can dynamically expand as per the need. Java JVM frames are created when a method is invoked, it performs the dynamic linking. JVM stacks are created and managed for each thread.</a:t>
            </a:r>
          </a:p>
          <a:p>
            <a:pPr algn="just">
              <a:spcBef>
                <a:spcPct val="0"/>
              </a:spcBef>
              <a:buFontTx/>
              <a:buNone/>
            </a:pPr>
            <a:endParaRPr lang="en-US" altLang="en-US" sz="2000">
              <a:solidFill>
                <a:srgbClr val="000000"/>
              </a:solidFill>
              <a:latin typeface="Arial" panose="020B0604020202020204" pitchFamily="34" charset="0"/>
            </a:endParaRPr>
          </a:p>
          <a:p>
            <a:pPr algn="just">
              <a:spcBef>
                <a:spcPct val="0"/>
              </a:spcBef>
            </a:pPr>
            <a:r>
              <a:rPr lang="en-US" altLang="en-US" sz="2000">
                <a:solidFill>
                  <a:srgbClr val="00B050"/>
                </a:solidFill>
                <a:latin typeface="Arial" panose="020B0604020202020204" pitchFamily="34" charset="0"/>
              </a:rPr>
              <a:t>StackOverflowError</a:t>
            </a:r>
            <a:r>
              <a:rPr lang="en-US" altLang="en-US" sz="2000">
                <a:solidFill>
                  <a:srgbClr val="000000"/>
                </a:solidFill>
                <a:latin typeface="Arial" panose="020B0604020202020204" pitchFamily="34" charset="0"/>
              </a:rPr>
              <a:t> – this error occurs in fixed size JVM stacks, if the memory size is not sufficient during the program execution.</a:t>
            </a:r>
          </a:p>
          <a:p>
            <a:pPr algn="just">
              <a:spcBef>
                <a:spcPct val="0"/>
              </a:spcBef>
            </a:pPr>
            <a:endParaRPr lang="en-US" altLang="en-US" sz="2000">
              <a:solidFill>
                <a:srgbClr val="000000"/>
              </a:solidFill>
              <a:latin typeface="Arial" panose="020B0604020202020204" pitchFamily="34" charset="0"/>
            </a:endParaRPr>
          </a:p>
          <a:p>
            <a:pPr algn="just">
              <a:spcBef>
                <a:spcPct val="0"/>
              </a:spcBef>
            </a:pPr>
            <a:r>
              <a:rPr lang="en-US" altLang="en-US" sz="2000">
                <a:solidFill>
                  <a:srgbClr val="00B050"/>
                </a:solidFill>
                <a:latin typeface="Arial" panose="020B0604020202020204" pitchFamily="34" charset="0"/>
              </a:rPr>
              <a:t>OutOfMemoryError</a:t>
            </a:r>
            <a:r>
              <a:rPr lang="en-US" altLang="en-US" sz="2000">
                <a:solidFill>
                  <a:srgbClr val="000000"/>
                </a:solidFill>
                <a:latin typeface="Arial" panose="020B0604020202020204" pitchFamily="34" charset="0"/>
              </a:rPr>
              <a:t> – in dynamic sized stacks, while trying to expand for more memory need and there is no additional memory available to allocate and we get OutOfMemoryError.</a:t>
            </a:r>
          </a:p>
        </p:txBody>
      </p:sp>
      <p:sp>
        <p:nvSpPr>
          <p:cNvPr id="12291" name="Title 1">
            <a:extLst>
              <a:ext uri="{FF2B5EF4-FFF2-40B4-BE49-F238E27FC236}">
                <a16:creationId xmlns:a16="http://schemas.microsoft.com/office/drawing/2014/main" id="{34961DF1-C975-4236-8264-416BA630AED5}"/>
              </a:ext>
            </a:extLst>
          </p:cNvPr>
          <p:cNvSpPr txBox="1">
            <a:spLocks/>
          </p:cNvSpPr>
          <p:nvPr/>
        </p:nvSpPr>
        <p:spPr bwMode="auto">
          <a:xfrm>
            <a:off x="228600" y="152400"/>
            <a:ext cx="868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defTabSz="4572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lgn="ctr">
              <a:spcBef>
                <a:spcPct val="0"/>
              </a:spcBef>
              <a:buFontTx/>
              <a:buNone/>
              <a:defRPr/>
            </a:pPr>
            <a:r>
              <a:rPr lang="en-US" altLang="en-US" sz="4000" b="1" dirty="0">
                <a:effectLst>
                  <a:outerShdw blurRad="38100" dist="38100" dir="2700000" algn="tl">
                    <a:srgbClr val="000000">
                      <a:alpha val="43137"/>
                    </a:srgbClr>
                  </a:outerShdw>
                </a:effectLst>
                <a:latin typeface="Times" panose="02020603050405020304" pitchFamily="18" charset="0"/>
              </a:rPr>
              <a:t>Java JVM Runtime Data Areas</a:t>
            </a:r>
          </a:p>
        </p:txBody>
      </p:sp>
    </p:spTree>
  </p:cSld>
  <p:clrMapOvr>
    <a:masterClrMapping/>
  </p:clrMapOvr>
</p:sld>
</file>

<file path=ppt/theme/theme1.xml><?xml version="1.0" encoding="utf-8"?>
<a:theme xmlns:a="http://schemas.openxmlformats.org/drawingml/2006/main" name="DNS">
  <a:themeElements>
    <a:clrScheme name="DN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NS">
      <a:majorFont>
        <a:latin typeface="ITC Stone Sans Std Semibold"/>
        <a:ea typeface="ＭＳ Ｐゴシック"/>
        <a:cs typeface=""/>
      </a:majorFont>
      <a:minorFont>
        <a:latin typeface="ITC Stone Sans Std Semibold"/>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FFFFCC"/>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FFFFCC"/>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defRPr>
        </a:defPPr>
      </a:lstStyle>
    </a:lnDef>
  </a:objectDefaults>
  <a:extraClrSchemeLst>
    <a:extraClrScheme>
      <a:clrScheme name="DN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N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N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N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N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N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N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N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N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N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N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N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3266</TotalTime>
  <Words>3961</Words>
  <Application>Microsoft Office PowerPoint</Application>
  <PresentationFormat>On-screen Show (4:3)</PresentationFormat>
  <Paragraphs>506</Paragraphs>
  <Slides>36</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Times New Roman</vt:lpstr>
      <vt:lpstr>MS PGothic</vt:lpstr>
      <vt:lpstr>Arial</vt:lpstr>
      <vt:lpstr>ITC Stone Sans Std Semibold</vt:lpstr>
      <vt:lpstr>StarSymbol</vt:lpstr>
      <vt:lpstr>Times</vt:lpstr>
      <vt:lpstr>Courier New</vt:lpstr>
      <vt:lpstr>Courier</vt:lpstr>
      <vt:lpstr>Georgia</vt:lpstr>
      <vt:lpstr>Arial Unicode MS</vt:lpstr>
      <vt:lpstr>SimSun</vt:lpstr>
      <vt:lpstr>DNS</vt:lpstr>
      <vt:lpstr>Java Virtual Machine</vt:lpstr>
      <vt:lpstr>What this Topic is About</vt:lpstr>
      <vt:lpstr>Abstract Machines</vt:lpstr>
      <vt:lpstr>PowerPoint Presentation</vt:lpstr>
      <vt:lpstr>Class Files and Class File Format</vt:lpstr>
      <vt:lpstr>Data Types</vt:lpstr>
      <vt:lpstr>Java JVM Run-time Data Areas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Instruction-set: typed instructions!</vt:lpstr>
      <vt:lpstr>PowerPoint Presentation</vt:lpstr>
      <vt:lpstr>Instruction-set: accessing arguments and locals</vt:lpstr>
      <vt:lpstr>Instruction-set: non-local memory access</vt:lpstr>
      <vt:lpstr>Instruction-set: operations on numbers</vt:lpstr>
      <vt:lpstr>Instruction-set …</vt:lpstr>
      <vt:lpstr>Instruction-set …</vt:lpstr>
      <vt:lpstr>Instruction-set: Heap Memory Allocation</vt:lpstr>
      <vt:lpstr>Instructions and the “Constant Pool”</vt:lpstr>
      <vt:lpstr>Instructions and the “Constant Pool”</vt:lpstr>
      <vt:lpstr>PowerPoint Presentation</vt:lpstr>
      <vt:lpstr>PowerPoint Presentation</vt:lpstr>
      <vt:lpstr>PowerPoint Presentation</vt:lpstr>
      <vt:lpstr>PowerPoint Presentation</vt:lpstr>
      <vt:lpstr>PowerPoint Presentation</vt:lpstr>
      <vt:lpstr>Linking</vt:lpstr>
      <vt:lpstr>Loading and Linking in JVM</vt:lpstr>
      <vt:lpstr>Closing Example</vt:lpstr>
      <vt:lpstr>Compiling and Disassembling</vt:lpstr>
      <vt:lpstr>Compiling and Disassembling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Types Tutorial</dc:title>
  <dc:creator>Sandeep Tayal</dc:creator>
  <cp:lastModifiedBy>Sandeep Tayal</cp:lastModifiedBy>
  <cp:revision>160</cp:revision>
  <dcterms:modified xsi:type="dcterms:W3CDTF">2020-07-16T04:37:48Z</dcterms:modified>
</cp:coreProperties>
</file>