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4"/>
  </p:notesMasterIdLst>
  <p:handoutMasterIdLst>
    <p:handoutMasterId r:id="rId25"/>
  </p:handoutMasterIdLst>
  <p:sldIdLst>
    <p:sldId id="256" r:id="rId2"/>
    <p:sldId id="257" r:id="rId3"/>
    <p:sldId id="261" r:id="rId4"/>
    <p:sldId id="262" r:id="rId5"/>
    <p:sldId id="263" r:id="rId6"/>
    <p:sldId id="264" r:id="rId7"/>
    <p:sldId id="265" r:id="rId8"/>
    <p:sldId id="266" r:id="rId9"/>
    <p:sldId id="267" r:id="rId10"/>
    <p:sldId id="270" r:id="rId11"/>
    <p:sldId id="271" r:id="rId12"/>
    <p:sldId id="268" r:id="rId13"/>
    <p:sldId id="272" r:id="rId14"/>
    <p:sldId id="273" r:id="rId15"/>
    <p:sldId id="274" r:id="rId16"/>
    <p:sldId id="275" r:id="rId17"/>
    <p:sldId id="276" r:id="rId18"/>
    <p:sldId id="277" r:id="rId19"/>
    <p:sldId id="278" r:id="rId20"/>
    <p:sldId id="279" r:id="rId21"/>
    <p:sldId id="280" r:id="rId22"/>
    <p:sldId id="281" r:id="rId2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5pPr>
    <a:lvl6pPr marL="2286000" algn="l" defTabSz="914400" rtl="0" eaLnBrk="1" latinLnBrk="0" hangingPunct="1">
      <a:defRPr sz="2400" kern="1200">
        <a:solidFill>
          <a:schemeClr val="tx1"/>
        </a:solidFill>
        <a:latin typeface="Times" panose="02020603050405020304" pitchFamily="18" charset="0"/>
        <a:ea typeface="+mn-ea"/>
        <a:cs typeface="+mn-cs"/>
      </a:defRPr>
    </a:lvl6pPr>
    <a:lvl7pPr marL="2743200" algn="l" defTabSz="914400" rtl="0" eaLnBrk="1" latinLnBrk="0" hangingPunct="1">
      <a:defRPr sz="2400" kern="1200">
        <a:solidFill>
          <a:schemeClr val="tx1"/>
        </a:solidFill>
        <a:latin typeface="Times" panose="02020603050405020304" pitchFamily="18" charset="0"/>
        <a:ea typeface="+mn-ea"/>
        <a:cs typeface="+mn-cs"/>
      </a:defRPr>
    </a:lvl7pPr>
    <a:lvl8pPr marL="3200400" algn="l" defTabSz="914400" rtl="0" eaLnBrk="1" latinLnBrk="0" hangingPunct="1">
      <a:defRPr sz="2400" kern="1200">
        <a:solidFill>
          <a:schemeClr val="tx1"/>
        </a:solidFill>
        <a:latin typeface="Times" panose="02020603050405020304" pitchFamily="18" charset="0"/>
        <a:ea typeface="+mn-ea"/>
        <a:cs typeface="+mn-cs"/>
      </a:defRPr>
    </a:lvl8pPr>
    <a:lvl9pPr marL="3657600" algn="l" defTabSz="914400" rtl="0" eaLnBrk="1" latinLnBrk="0" hangingPunct="1">
      <a:defRPr sz="24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008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16" autoAdjust="0"/>
    <p:restoredTop sz="90710" autoAdjust="0"/>
  </p:normalViewPr>
  <p:slideViewPr>
    <p:cSldViewPr>
      <p:cViewPr varScale="1">
        <p:scale>
          <a:sx n="67" d="100"/>
          <a:sy n="67" d="100"/>
        </p:scale>
        <p:origin x="1218"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4306" name="Rectangle 2">
            <a:extLst>
              <a:ext uri="{FF2B5EF4-FFF2-40B4-BE49-F238E27FC236}">
                <a16:creationId xmlns:a16="http://schemas.microsoft.com/office/drawing/2014/main" id="{6EF9786B-CB88-4FB6-9F92-83250B73CF7A}"/>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t" anchorCtr="0" compatLnSpc="1">
            <a:prstTxWarp prst="textNoShape">
              <a:avLst/>
            </a:prstTxWarp>
          </a:bodyPr>
          <a:lstStyle>
            <a:lvl1pPr>
              <a:defRPr sz="1200"/>
            </a:lvl1pPr>
          </a:lstStyle>
          <a:p>
            <a:pPr>
              <a:defRPr/>
            </a:pPr>
            <a:endParaRPr lang="en-US" altLang="en-US"/>
          </a:p>
        </p:txBody>
      </p:sp>
      <p:sp>
        <p:nvSpPr>
          <p:cNvPr id="354307" name="Rectangle 3">
            <a:extLst>
              <a:ext uri="{FF2B5EF4-FFF2-40B4-BE49-F238E27FC236}">
                <a16:creationId xmlns:a16="http://schemas.microsoft.com/office/drawing/2014/main" id="{688F447B-F66C-4820-BA85-305EED8655A4}"/>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t" anchorCtr="0" compatLnSpc="1">
            <a:prstTxWarp prst="textNoShape">
              <a:avLst/>
            </a:prstTxWarp>
          </a:bodyPr>
          <a:lstStyle>
            <a:lvl1pPr algn="r">
              <a:defRPr sz="1200"/>
            </a:lvl1pPr>
          </a:lstStyle>
          <a:p>
            <a:pPr>
              <a:defRPr/>
            </a:pPr>
            <a:endParaRPr lang="en-US" altLang="en-US"/>
          </a:p>
        </p:txBody>
      </p:sp>
      <p:sp>
        <p:nvSpPr>
          <p:cNvPr id="354308" name="Rectangle 4">
            <a:extLst>
              <a:ext uri="{FF2B5EF4-FFF2-40B4-BE49-F238E27FC236}">
                <a16:creationId xmlns:a16="http://schemas.microsoft.com/office/drawing/2014/main" id="{367A20B2-7B01-4249-B5CB-13F0228B804E}"/>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b" anchorCtr="0" compatLnSpc="1">
            <a:prstTxWarp prst="textNoShape">
              <a:avLst/>
            </a:prstTxWarp>
          </a:bodyPr>
          <a:lstStyle>
            <a:lvl1pPr>
              <a:defRPr sz="1200"/>
            </a:lvl1pPr>
          </a:lstStyle>
          <a:p>
            <a:pPr>
              <a:defRPr/>
            </a:pPr>
            <a:endParaRPr lang="en-US" altLang="en-US"/>
          </a:p>
        </p:txBody>
      </p:sp>
      <p:sp>
        <p:nvSpPr>
          <p:cNvPr id="354309" name="Rectangle 5">
            <a:extLst>
              <a:ext uri="{FF2B5EF4-FFF2-40B4-BE49-F238E27FC236}">
                <a16:creationId xmlns:a16="http://schemas.microsoft.com/office/drawing/2014/main" id="{5B756798-5879-4ED8-A304-39B2446D4B64}"/>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b" anchorCtr="0" compatLnSpc="1">
            <a:prstTxWarp prst="textNoShape">
              <a:avLst/>
            </a:prstTxWarp>
          </a:bodyPr>
          <a:lstStyle>
            <a:lvl1pPr algn="r">
              <a:defRPr sz="1200"/>
            </a:lvl1pPr>
          </a:lstStyle>
          <a:p>
            <a:fld id="{9C74B098-9137-4829-AB13-5BDDCD9D6853}"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6CC12B0-9E1C-40BF-BC6B-49470312F84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t" anchorCtr="0" compatLnSpc="1">
            <a:prstTxWarp prst="textNoShape">
              <a:avLst/>
            </a:prstTxWarp>
          </a:bodyPr>
          <a:lstStyle>
            <a:lvl1pPr>
              <a:defRPr sz="1200"/>
            </a:lvl1pPr>
          </a:lstStyle>
          <a:p>
            <a:pPr>
              <a:defRPr/>
            </a:pPr>
            <a:endParaRPr lang="en-US" altLang="en-US"/>
          </a:p>
        </p:txBody>
      </p:sp>
      <p:sp>
        <p:nvSpPr>
          <p:cNvPr id="4099" name="Rectangle 3">
            <a:extLst>
              <a:ext uri="{FF2B5EF4-FFF2-40B4-BE49-F238E27FC236}">
                <a16:creationId xmlns:a16="http://schemas.microsoft.com/office/drawing/2014/main" id="{6C4227CA-31F5-4B99-9B19-E097E0507BFA}"/>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t" anchorCtr="0" compatLnSpc="1">
            <a:prstTxWarp prst="textNoShape">
              <a:avLst/>
            </a:prstTxWarp>
          </a:bodyPr>
          <a:lstStyle>
            <a:lvl1pPr algn="r">
              <a:defRPr sz="1200"/>
            </a:lvl1pPr>
          </a:lstStyle>
          <a:p>
            <a:pPr>
              <a:defRPr/>
            </a:pPr>
            <a:endParaRPr lang="en-US" altLang="en-US"/>
          </a:p>
        </p:txBody>
      </p:sp>
      <p:sp>
        <p:nvSpPr>
          <p:cNvPr id="13316" name="Rectangle 4">
            <a:extLst>
              <a:ext uri="{FF2B5EF4-FFF2-40B4-BE49-F238E27FC236}">
                <a16:creationId xmlns:a16="http://schemas.microsoft.com/office/drawing/2014/main" id="{FD81D9F8-06CB-4BCB-9DFD-99427384A4EB}"/>
              </a:ext>
            </a:extLst>
          </p:cNvPr>
          <p:cNvSpPr>
            <a:spLocks noGrp="1" noRot="1" noChangeAspect="1" noChangeArrowheads="1" noTextEdit="1"/>
          </p:cNvSpPr>
          <p:nvPr>
            <p:ph type="sldImg" idx="2"/>
          </p:nvPr>
        </p:nvSpPr>
        <p:spPr bwMode="auto">
          <a:xfrm>
            <a:off x="1144588"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a:extLst>
              <a:ext uri="{FF2B5EF4-FFF2-40B4-BE49-F238E27FC236}">
                <a16:creationId xmlns:a16="http://schemas.microsoft.com/office/drawing/2014/main" id="{3D524D14-5C4F-4ED8-B89E-2A5C4279F04C}"/>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4102" name="Rectangle 6">
            <a:extLst>
              <a:ext uri="{FF2B5EF4-FFF2-40B4-BE49-F238E27FC236}">
                <a16:creationId xmlns:a16="http://schemas.microsoft.com/office/drawing/2014/main" id="{7D512E13-D1B3-4299-AA50-EB7075AEA87A}"/>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b" anchorCtr="0" compatLnSpc="1">
            <a:prstTxWarp prst="textNoShape">
              <a:avLst/>
            </a:prstTxWarp>
          </a:bodyPr>
          <a:lstStyle>
            <a:lvl1pPr>
              <a:defRPr sz="1200"/>
            </a:lvl1pPr>
          </a:lstStyle>
          <a:p>
            <a:pPr>
              <a:defRPr/>
            </a:pPr>
            <a:endParaRPr lang="en-US" altLang="en-US"/>
          </a:p>
        </p:txBody>
      </p:sp>
      <p:sp>
        <p:nvSpPr>
          <p:cNvPr id="4103" name="Rectangle 7">
            <a:extLst>
              <a:ext uri="{FF2B5EF4-FFF2-40B4-BE49-F238E27FC236}">
                <a16:creationId xmlns:a16="http://schemas.microsoft.com/office/drawing/2014/main" id="{3240C9C9-A6AB-4BA0-8B1B-56B75AA0CA50}"/>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b" anchorCtr="0" compatLnSpc="1">
            <a:prstTxWarp prst="textNoShape">
              <a:avLst/>
            </a:prstTxWarp>
          </a:bodyPr>
          <a:lstStyle>
            <a:lvl1pPr algn="r">
              <a:defRPr sz="1200"/>
            </a:lvl1pPr>
          </a:lstStyle>
          <a:p>
            <a:fld id="{374C7541-4679-42A8-A1DB-DE0E2F85965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4ECE19A9-BC4D-4BBD-803A-E1DB70D2362C}"/>
              </a:ext>
            </a:extLst>
          </p:cNvPr>
          <p:cNvSpPr>
            <a:spLocks noGrp="1" noRot="1" noChangeAspect="1" noTextEdit="1"/>
          </p:cNvSpPr>
          <p:nvPr>
            <p:ph type="sldImg"/>
          </p:nvPr>
        </p:nvSpPr>
        <p:spPr>
          <a:ln/>
        </p:spPr>
      </p:sp>
      <p:sp>
        <p:nvSpPr>
          <p:cNvPr id="30723" name="Notes Placeholder 2">
            <a:extLst>
              <a:ext uri="{FF2B5EF4-FFF2-40B4-BE49-F238E27FC236}">
                <a16:creationId xmlns:a16="http://schemas.microsoft.com/office/drawing/2014/main" id="{101FED2A-54F3-43A9-89E1-B0A533CA18C8}"/>
              </a:ext>
            </a:extLst>
          </p:cNvPr>
          <p:cNvSpPr>
            <a:spLocks noGrp="1"/>
          </p:cNvSpPr>
          <p:nvPr>
            <p:ph type="body" idx="1"/>
          </p:nvPr>
        </p:nvSpPr>
        <p:spPr>
          <a:noFill/>
        </p:spPr>
        <p:txBody>
          <a:bodyPr/>
          <a:lstStyle/>
          <a:p>
            <a:endParaRPr lang="en-US" altLang="en-US"/>
          </a:p>
        </p:txBody>
      </p:sp>
      <p:sp>
        <p:nvSpPr>
          <p:cNvPr id="30724" name="Slide Number Placeholder 3">
            <a:extLst>
              <a:ext uri="{FF2B5EF4-FFF2-40B4-BE49-F238E27FC236}">
                <a16:creationId xmlns:a16="http://schemas.microsoft.com/office/drawing/2014/main" id="{B1F6E601-C1BA-4DEA-8740-4DEDA1E5DE0F}"/>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68CECECC-3E38-4950-92AA-C2ED6A0EB541}" type="slidenum">
              <a:rPr lang="en-US" altLang="en-US" sz="1200"/>
              <a:pPr/>
              <a:t>18</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4BA88691-8707-4EEB-8911-621D7B532EE8}"/>
              </a:ext>
            </a:extLst>
          </p:cNvPr>
          <p:cNvSpPr>
            <a:spLocks noGrp="1" noRot="1" noChangeAspect="1" noTextEdit="1"/>
          </p:cNvSpPr>
          <p:nvPr>
            <p:ph type="sldImg"/>
          </p:nvPr>
        </p:nvSpPr>
        <p:spPr>
          <a:ln/>
        </p:spPr>
      </p:sp>
      <p:sp>
        <p:nvSpPr>
          <p:cNvPr id="32771" name="Notes Placeholder 2">
            <a:extLst>
              <a:ext uri="{FF2B5EF4-FFF2-40B4-BE49-F238E27FC236}">
                <a16:creationId xmlns:a16="http://schemas.microsoft.com/office/drawing/2014/main" id="{C439A82C-44CD-4928-85E9-22CD62BAA1CA}"/>
              </a:ext>
            </a:extLst>
          </p:cNvPr>
          <p:cNvSpPr>
            <a:spLocks noGrp="1"/>
          </p:cNvSpPr>
          <p:nvPr>
            <p:ph type="body" idx="1"/>
          </p:nvPr>
        </p:nvSpPr>
        <p:spPr>
          <a:noFill/>
        </p:spPr>
        <p:txBody>
          <a:bodyPr/>
          <a:lstStyle/>
          <a:p>
            <a:endParaRPr lang="en-US" altLang="en-US"/>
          </a:p>
        </p:txBody>
      </p:sp>
      <p:sp>
        <p:nvSpPr>
          <p:cNvPr id="32772" name="Slide Number Placeholder 3">
            <a:extLst>
              <a:ext uri="{FF2B5EF4-FFF2-40B4-BE49-F238E27FC236}">
                <a16:creationId xmlns:a16="http://schemas.microsoft.com/office/drawing/2014/main" id="{483105AE-0911-47D0-8000-3C5452E70EE1}"/>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59422D20-31F8-4638-81C2-DE0564460E42}" type="slidenum">
              <a:rPr lang="en-US" altLang="en-US" sz="1200"/>
              <a:pPr/>
              <a:t>19</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F91EBE8D-BBA3-44A5-9A4B-ABBA8D33E663}"/>
              </a:ext>
            </a:extLst>
          </p:cNvPr>
          <p:cNvSpPr>
            <a:spLocks noGrp="1" noRot="1" noChangeAspect="1" noTextEdit="1"/>
          </p:cNvSpPr>
          <p:nvPr>
            <p:ph type="sldImg"/>
          </p:nvPr>
        </p:nvSpPr>
        <p:spPr>
          <a:ln/>
        </p:spPr>
      </p:sp>
      <p:sp>
        <p:nvSpPr>
          <p:cNvPr id="34819" name="Notes Placeholder 2">
            <a:extLst>
              <a:ext uri="{FF2B5EF4-FFF2-40B4-BE49-F238E27FC236}">
                <a16:creationId xmlns:a16="http://schemas.microsoft.com/office/drawing/2014/main" id="{A3090F8D-769C-43CD-8B17-EA1AED74824F}"/>
              </a:ext>
            </a:extLst>
          </p:cNvPr>
          <p:cNvSpPr>
            <a:spLocks noGrp="1"/>
          </p:cNvSpPr>
          <p:nvPr>
            <p:ph type="body" idx="1"/>
          </p:nvPr>
        </p:nvSpPr>
        <p:spPr>
          <a:noFill/>
        </p:spPr>
        <p:txBody>
          <a:bodyPr/>
          <a:lstStyle/>
          <a:p>
            <a:endParaRPr lang="en-US" altLang="en-US"/>
          </a:p>
        </p:txBody>
      </p:sp>
      <p:sp>
        <p:nvSpPr>
          <p:cNvPr id="34820" name="Slide Number Placeholder 3">
            <a:extLst>
              <a:ext uri="{FF2B5EF4-FFF2-40B4-BE49-F238E27FC236}">
                <a16:creationId xmlns:a16="http://schemas.microsoft.com/office/drawing/2014/main" id="{524DF238-FA9F-404E-B862-A5D5682EA468}"/>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8BAC6AAD-7C4E-4A8C-9D69-2336E64E14E1}" type="slidenum">
              <a:rPr lang="en-US" altLang="en-US" sz="1200"/>
              <a:pPr/>
              <a:t>20</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940F649D-69B5-46E4-BE53-6301B0129A42}"/>
              </a:ext>
            </a:extLst>
          </p:cNvPr>
          <p:cNvSpPr>
            <a:spLocks noGrp="1" noRot="1" noChangeAspect="1" noTextEdit="1"/>
          </p:cNvSpPr>
          <p:nvPr>
            <p:ph type="sldImg"/>
          </p:nvPr>
        </p:nvSpPr>
        <p:spPr>
          <a:ln/>
        </p:spPr>
      </p:sp>
      <p:sp>
        <p:nvSpPr>
          <p:cNvPr id="36867" name="Notes Placeholder 2">
            <a:extLst>
              <a:ext uri="{FF2B5EF4-FFF2-40B4-BE49-F238E27FC236}">
                <a16:creationId xmlns:a16="http://schemas.microsoft.com/office/drawing/2014/main" id="{EF5C7A1F-36B0-4E92-9E40-4904BD080900}"/>
              </a:ext>
            </a:extLst>
          </p:cNvPr>
          <p:cNvSpPr>
            <a:spLocks noGrp="1"/>
          </p:cNvSpPr>
          <p:nvPr>
            <p:ph type="body" idx="1"/>
          </p:nvPr>
        </p:nvSpPr>
        <p:spPr>
          <a:noFill/>
        </p:spPr>
        <p:txBody>
          <a:bodyPr/>
          <a:lstStyle/>
          <a:p>
            <a:endParaRPr lang="en-US" altLang="en-US"/>
          </a:p>
        </p:txBody>
      </p:sp>
      <p:sp>
        <p:nvSpPr>
          <p:cNvPr id="36868" name="Slide Number Placeholder 3">
            <a:extLst>
              <a:ext uri="{FF2B5EF4-FFF2-40B4-BE49-F238E27FC236}">
                <a16:creationId xmlns:a16="http://schemas.microsoft.com/office/drawing/2014/main" id="{06B1FACE-D554-44C2-BAF5-CC094F617906}"/>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C73CEFE2-C250-4CCF-945A-630CD4A20D87}" type="slidenum">
              <a:rPr lang="en-US" altLang="en-US" sz="1200"/>
              <a:pPr/>
              <a:t>21</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F1CDACC1-F316-4DF2-B7C0-B315AAAE17D2}"/>
              </a:ext>
            </a:extLst>
          </p:cNvPr>
          <p:cNvSpPr>
            <a:spLocks noGrp="1" noRot="1" noChangeAspect="1" noTextEdit="1"/>
          </p:cNvSpPr>
          <p:nvPr>
            <p:ph type="sldImg"/>
          </p:nvPr>
        </p:nvSpPr>
        <p:spPr>
          <a:ln/>
        </p:spPr>
      </p:sp>
      <p:sp>
        <p:nvSpPr>
          <p:cNvPr id="38915" name="Notes Placeholder 2">
            <a:extLst>
              <a:ext uri="{FF2B5EF4-FFF2-40B4-BE49-F238E27FC236}">
                <a16:creationId xmlns:a16="http://schemas.microsoft.com/office/drawing/2014/main" id="{475F8DDE-1043-44D3-8534-C499F3B0E1D9}"/>
              </a:ext>
            </a:extLst>
          </p:cNvPr>
          <p:cNvSpPr>
            <a:spLocks noGrp="1"/>
          </p:cNvSpPr>
          <p:nvPr>
            <p:ph type="body" idx="1"/>
          </p:nvPr>
        </p:nvSpPr>
        <p:spPr>
          <a:noFill/>
        </p:spPr>
        <p:txBody>
          <a:bodyPr/>
          <a:lstStyle/>
          <a:p>
            <a:endParaRPr lang="en-US" altLang="en-US"/>
          </a:p>
        </p:txBody>
      </p:sp>
      <p:sp>
        <p:nvSpPr>
          <p:cNvPr id="38916" name="Slide Number Placeholder 3">
            <a:extLst>
              <a:ext uri="{FF2B5EF4-FFF2-40B4-BE49-F238E27FC236}">
                <a16:creationId xmlns:a16="http://schemas.microsoft.com/office/drawing/2014/main" id="{645EBF2C-DAC0-4116-A44A-838DFD335BB2}"/>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BB7021E9-7A49-44F1-BAA7-A91B40496D87}" type="slidenum">
              <a:rPr lang="en-US" altLang="en-US" sz="1200"/>
              <a:pPr/>
              <a:t>22</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6">
            <a:extLst>
              <a:ext uri="{FF2B5EF4-FFF2-40B4-BE49-F238E27FC236}">
                <a16:creationId xmlns:a16="http://schemas.microsoft.com/office/drawing/2014/main" id="{08E2DCB9-943E-4A35-AD12-03C2FFF34869}"/>
              </a:ext>
            </a:extLst>
          </p:cNvPr>
          <p:cNvSpPr>
            <a:spLocks noGrp="1" noChangeArrowheads="1"/>
          </p:cNvSpPr>
          <p:nvPr>
            <p:ph type="sldNum" sz="quarter" idx="10"/>
          </p:nvPr>
        </p:nvSpPr>
        <p:spPr/>
        <p:txBody>
          <a:bodyPr/>
          <a:lstStyle>
            <a:lvl1pPr>
              <a:defRPr/>
            </a:lvl1pPr>
          </a:lstStyle>
          <a:p>
            <a:fld id="{73B405E3-EFA2-4277-92B4-727D6FB9A88E}" type="slidenum">
              <a:rPr lang="en-US" altLang="en-US"/>
              <a:pPr/>
              <a:t>‹#›</a:t>
            </a:fld>
            <a:endParaRPr lang="en-US" altLang="en-US"/>
          </a:p>
        </p:txBody>
      </p:sp>
    </p:spTree>
    <p:extLst>
      <p:ext uri="{BB962C8B-B14F-4D97-AF65-F5344CB8AC3E}">
        <p14:creationId xmlns:p14="http://schemas.microsoft.com/office/powerpoint/2010/main" val="2548113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04800" y="914400"/>
            <a:ext cx="8610600" cy="5410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7EDE12FD-A2C8-4100-B773-7A4F11F3B377}"/>
              </a:ext>
            </a:extLst>
          </p:cNvPr>
          <p:cNvSpPr>
            <a:spLocks noGrp="1" noChangeArrowheads="1"/>
          </p:cNvSpPr>
          <p:nvPr>
            <p:ph type="sldNum" sz="quarter" idx="10"/>
          </p:nvPr>
        </p:nvSpPr>
        <p:spPr/>
        <p:txBody>
          <a:bodyPr/>
          <a:lstStyle>
            <a:lvl1pPr>
              <a:defRPr/>
            </a:lvl1pPr>
          </a:lstStyle>
          <a:p>
            <a:fld id="{BFC7EACA-5E6B-4563-9D66-0C4582868D36}" type="slidenum">
              <a:rPr lang="en-US" altLang="en-US"/>
              <a:pPr/>
              <a:t>‹#›</a:t>
            </a:fld>
            <a:endParaRPr lang="en-US" altLang="en-US"/>
          </a:p>
        </p:txBody>
      </p:sp>
    </p:spTree>
    <p:extLst>
      <p:ext uri="{BB962C8B-B14F-4D97-AF65-F5344CB8AC3E}">
        <p14:creationId xmlns:p14="http://schemas.microsoft.com/office/powerpoint/2010/main" val="1228746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
            <a:ext cx="2171700" cy="624840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76200"/>
            <a:ext cx="6362700" cy="62484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BD62AB42-7494-4861-8069-AD07B9E2B034}"/>
              </a:ext>
            </a:extLst>
          </p:cNvPr>
          <p:cNvSpPr>
            <a:spLocks noGrp="1" noChangeArrowheads="1"/>
          </p:cNvSpPr>
          <p:nvPr>
            <p:ph type="sldNum" sz="quarter" idx="10"/>
          </p:nvPr>
        </p:nvSpPr>
        <p:spPr/>
        <p:txBody>
          <a:bodyPr/>
          <a:lstStyle>
            <a:lvl1pPr>
              <a:defRPr/>
            </a:lvl1pPr>
          </a:lstStyle>
          <a:p>
            <a:fld id="{6E41B434-7EB5-448F-8E01-838DA0D50DF3}" type="slidenum">
              <a:rPr lang="en-US" altLang="en-US"/>
              <a:pPr/>
              <a:t>‹#›</a:t>
            </a:fld>
            <a:endParaRPr lang="en-US" altLang="en-US"/>
          </a:p>
        </p:txBody>
      </p:sp>
    </p:spTree>
    <p:extLst>
      <p:ext uri="{BB962C8B-B14F-4D97-AF65-F5344CB8AC3E}">
        <p14:creationId xmlns:p14="http://schemas.microsoft.com/office/powerpoint/2010/main" val="2521313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685800"/>
          </a:xfrm>
          <a:prstGeom prst="rect">
            <a:avLst/>
          </a:prstGeo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304800" y="914400"/>
            <a:ext cx="86106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580ECE7D-72F6-4EA3-AFFE-F8F0CF27E2E4}"/>
              </a:ext>
            </a:extLst>
          </p:cNvPr>
          <p:cNvSpPr>
            <a:spLocks noGrp="1" noChangeArrowheads="1"/>
          </p:cNvSpPr>
          <p:nvPr>
            <p:ph type="sldNum" sz="quarter" idx="10"/>
          </p:nvPr>
        </p:nvSpPr>
        <p:spPr/>
        <p:txBody>
          <a:bodyPr/>
          <a:lstStyle>
            <a:lvl1pPr>
              <a:defRPr/>
            </a:lvl1pPr>
          </a:lstStyle>
          <a:p>
            <a:fld id="{61F86038-408C-42CE-875B-59D7F7F8ED1B}" type="slidenum">
              <a:rPr lang="en-US" altLang="en-US"/>
              <a:pPr/>
              <a:t>‹#›</a:t>
            </a:fld>
            <a:endParaRPr lang="en-US" altLang="en-US"/>
          </a:p>
        </p:txBody>
      </p:sp>
    </p:spTree>
    <p:extLst>
      <p:ext uri="{BB962C8B-B14F-4D97-AF65-F5344CB8AC3E}">
        <p14:creationId xmlns:p14="http://schemas.microsoft.com/office/powerpoint/2010/main" val="3869050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6">
            <a:extLst>
              <a:ext uri="{FF2B5EF4-FFF2-40B4-BE49-F238E27FC236}">
                <a16:creationId xmlns:a16="http://schemas.microsoft.com/office/drawing/2014/main" id="{C5B1F232-30F1-4666-B841-4DEDF7796512}"/>
              </a:ext>
            </a:extLst>
          </p:cNvPr>
          <p:cNvSpPr>
            <a:spLocks noGrp="1" noChangeArrowheads="1"/>
          </p:cNvSpPr>
          <p:nvPr>
            <p:ph type="sldNum" sz="quarter" idx="10"/>
          </p:nvPr>
        </p:nvSpPr>
        <p:spPr/>
        <p:txBody>
          <a:bodyPr/>
          <a:lstStyle>
            <a:lvl1pPr>
              <a:defRPr/>
            </a:lvl1pPr>
          </a:lstStyle>
          <a:p>
            <a:fld id="{37FBC539-7A93-4A33-8912-EEB0E22E75B5}" type="slidenum">
              <a:rPr lang="en-US" altLang="en-US"/>
              <a:pPr/>
              <a:t>‹#›</a:t>
            </a:fld>
            <a:endParaRPr lang="en-US" altLang="en-US"/>
          </a:p>
        </p:txBody>
      </p:sp>
    </p:spTree>
    <p:extLst>
      <p:ext uri="{BB962C8B-B14F-4D97-AF65-F5344CB8AC3E}">
        <p14:creationId xmlns:p14="http://schemas.microsoft.com/office/powerpoint/2010/main" val="3135333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6858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304800" y="914400"/>
            <a:ext cx="42291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914400"/>
            <a:ext cx="42291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DD0DC20B-A4EF-47EC-A292-107CB7CB47A4}"/>
              </a:ext>
            </a:extLst>
          </p:cNvPr>
          <p:cNvSpPr>
            <a:spLocks noGrp="1" noChangeArrowheads="1"/>
          </p:cNvSpPr>
          <p:nvPr>
            <p:ph type="sldNum" sz="quarter" idx="10"/>
          </p:nvPr>
        </p:nvSpPr>
        <p:spPr/>
        <p:txBody>
          <a:bodyPr/>
          <a:lstStyle>
            <a:lvl1pPr>
              <a:defRPr/>
            </a:lvl1pPr>
          </a:lstStyle>
          <a:p>
            <a:fld id="{1895AA76-7E60-4089-9B32-21240DC0F49B}" type="slidenum">
              <a:rPr lang="en-US" altLang="en-US"/>
              <a:pPr/>
              <a:t>‹#›</a:t>
            </a:fld>
            <a:endParaRPr lang="en-US" altLang="en-US"/>
          </a:p>
        </p:txBody>
      </p:sp>
    </p:spTree>
    <p:extLst>
      <p:ext uri="{BB962C8B-B14F-4D97-AF65-F5344CB8AC3E}">
        <p14:creationId xmlns:p14="http://schemas.microsoft.com/office/powerpoint/2010/main" val="942626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51370CFE-3CF2-4241-B0A0-57B4829EF23C}"/>
              </a:ext>
            </a:extLst>
          </p:cNvPr>
          <p:cNvSpPr>
            <a:spLocks noGrp="1" noChangeArrowheads="1"/>
          </p:cNvSpPr>
          <p:nvPr>
            <p:ph type="sldNum" sz="quarter" idx="10"/>
          </p:nvPr>
        </p:nvSpPr>
        <p:spPr/>
        <p:txBody>
          <a:bodyPr/>
          <a:lstStyle>
            <a:lvl1pPr>
              <a:defRPr/>
            </a:lvl1pPr>
          </a:lstStyle>
          <a:p>
            <a:fld id="{153A9E32-3621-4EDB-9FB7-CE476DDE6A90}" type="slidenum">
              <a:rPr lang="en-US" altLang="en-US"/>
              <a:pPr/>
              <a:t>‹#›</a:t>
            </a:fld>
            <a:endParaRPr lang="en-US" altLang="en-US"/>
          </a:p>
        </p:txBody>
      </p:sp>
    </p:spTree>
    <p:extLst>
      <p:ext uri="{BB962C8B-B14F-4D97-AF65-F5344CB8AC3E}">
        <p14:creationId xmlns:p14="http://schemas.microsoft.com/office/powerpoint/2010/main" val="177306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685800"/>
          </a:xfrm>
          <a:prstGeom prst="rect">
            <a:avLst/>
          </a:prstGeom>
        </p:spPr>
        <p:txBody>
          <a:bodyPr/>
          <a:lstStyle/>
          <a:p>
            <a:r>
              <a:rPr lang="en-US"/>
              <a:t>Click to edit Master title style</a:t>
            </a:r>
          </a:p>
        </p:txBody>
      </p:sp>
      <p:sp>
        <p:nvSpPr>
          <p:cNvPr id="3" name="Rectangle 6">
            <a:extLst>
              <a:ext uri="{FF2B5EF4-FFF2-40B4-BE49-F238E27FC236}">
                <a16:creationId xmlns:a16="http://schemas.microsoft.com/office/drawing/2014/main" id="{0BBB763A-B0E5-45C6-A929-5B2D7F2EDB78}"/>
              </a:ext>
            </a:extLst>
          </p:cNvPr>
          <p:cNvSpPr>
            <a:spLocks noGrp="1" noChangeArrowheads="1"/>
          </p:cNvSpPr>
          <p:nvPr>
            <p:ph type="sldNum" sz="quarter" idx="10"/>
          </p:nvPr>
        </p:nvSpPr>
        <p:spPr/>
        <p:txBody>
          <a:bodyPr/>
          <a:lstStyle>
            <a:lvl1pPr>
              <a:defRPr/>
            </a:lvl1pPr>
          </a:lstStyle>
          <a:p>
            <a:fld id="{8D3A51AB-42C6-470B-AD0A-1F535F12D977}" type="slidenum">
              <a:rPr lang="en-US" altLang="en-US"/>
              <a:pPr/>
              <a:t>‹#›</a:t>
            </a:fld>
            <a:endParaRPr lang="en-US" altLang="en-US"/>
          </a:p>
        </p:txBody>
      </p:sp>
    </p:spTree>
    <p:extLst>
      <p:ext uri="{BB962C8B-B14F-4D97-AF65-F5344CB8AC3E}">
        <p14:creationId xmlns:p14="http://schemas.microsoft.com/office/powerpoint/2010/main" val="57868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057F3672-09B4-4700-9F1A-FD153EE9E3E3}"/>
              </a:ext>
            </a:extLst>
          </p:cNvPr>
          <p:cNvSpPr>
            <a:spLocks noGrp="1" noChangeArrowheads="1"/>
          </p:cNvSpPr>
          <p:nvPr>
            <p:ph type="sldNum" sz="quarter" idx="10"/>
          </p:nvPr>
        </p:nvSpPr>
        <p:spPr/>
        <p:txBody>
          <a:bodyPr/>
          <a:lstStyle>
            <a:lvl1pPr>
              <a:defRPr/>
            </a:lvl1pPr>
          </a:lstStyle>
          <a:p>
            <a:fld id="{8EBF7B6E-95D9-45B3-ACC2-2FE491CCD993}" type="slidenum">
              <a:rPr lang="en-US" altLang="en-US"/>
              <a:pPr/>
              <a:t>‹#›</a:t>
            </a:fld>
            <a:endParaRPr lang="en-US" altLang="en-US"/>
          </a:p>
        </p:txBody>
      </p:sp>
    </p:spTree>
    <p:extLst>
      <p:ext uri="{BB962C8B-B14F-4D97-AF65-F5344CB8AC3E}">
        <p14:creationId xmlns:p14="http://schemas.microsoft.com/office/powerpoint/2010/main" val="1810516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6">
            <a:extLst>
              <a:ext uri="{FF2B5EF4-FFF2-40B4-BE49-F238E27FC236}">
                <a16:creationId xmlns:a16="http://schemas.microsoft.com/office/drawing/2014/main" id="{44DE7BDD-CB4D-4F42-AD49-76DA3E1FE08C}"/>
              </a:ext>
            </a:extLst>
          </p:cNvPr>
          <p:cNvSpPr>
            <a:spLocks noGrp="1" noChangeArrowheads="1"/>
          </p:cNvSpPr>
          <p:nvPr>
            <p:ph type="sldNum" sz="quarter" idx="10"/>
          </p:nvPr>
        </p:nvSpPr>
        <p:spPr/>
        <p:txBody>
          <a:bodyPr/>
          <a:lstStyle>
            <a:lvl1pPr>
              <a:defRPr/>
            </a:lvl1pPr>
          </a:lstStyle>
          <a:p>
            <a:fld id="{5FB7B567-7708-4B24-92DB-B428903D089E}" type="slidenum">
              <a:rPr lang="en-US" altLang="en-US"/>
              <a:pPr/>
              <a:t>‹#›</a:t>
            </a:fld>
            <a:endParaRPr lang="en-US" altLang="en-US"/>
          </a:p>
        </p:txBody>
      </p:sp>
    </p:spTree>
    <p:extLst>
      <p:ext uri="{BB962C8B-B14F-4D97-AF65-F5344CB8AC3E}">
        <p14:creationId xmlns:p14="http://schemas.microsoft.com/office/powerpoint/2010/main" val="2932607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6">
            <a:extLst>
              <a:ext uri="{FF2B5EF4-FFF2-40B4-BE49-F238E27FC236}">
                <a16:creationId xmlns:a16="http://schemas.microsoft.com/office/drawing/2014/main" id="{589CC45B-40FA-46C0-B7F1-38B9701F9118}"/>
              </a:ext>
            </a:extLst>
          </p:cNvPr>
          <p:cNvSpPr>
            <a:spLocks noGrp="1" noChangeArrowheads="1"/>
          </p:cNvSpPr>
          <p:nvPr>
            <p:ph type="sldNum" sz="quarter" idx="10"/>
          </p:nvPr>
        </p:nvSpPr>
        <p:spPr/>
        <p:txBody>
          <a:bodyPr/>
          <a:lstStyle>
            <a:lvl1pPr>
              <a:defRPr/>
            </a:lvl1pPr>
          </a:lstStyle>
          <a:p>
            <a:fld id="{919F5D70-C5BE-455C-A007-73255EA29196}" type="slidenum">
              <a:rPr lang="en-US" altLang="en-US"/>
              <a:pPr/>
              <a:t>‹#›</a:t>
            </a:fld>
            <a:endParaRPr lang="en-US" altLang="en-US"/>
          </a:p>
        </p:txBody>
      </p:sp>
    </p:spTree>
    <p:extLst>
      <p:ext uri="{BB962C8B-B14F-4D97-AF65-F5344CB8AC3E}">
        <p14:creationId xmlns:p14="http://schemas.microsoft.com/office/powerpoint/2010/main" val="2957083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C6D1F82A-F7F8-43CF-95A0-438B1B1CCA32}"/>
              </a:ext>
            </a:extLst>
          </p:cNvPr>
          <p:cNvSpPr>
            <a:spLocks noChangeArrowheads="1"/>
          </p:cNvSpPr>
          <p:nvPr userDrawn="1"/>
        </p:nvSpPr>
        <p:spPr bwMode="auto">
          <a:xfrm>
            <a:off x="0" y="6356350"/>
            <a:ext cx="9144000" cy="501650"/>
          </a:xfrm>
          <a:prstGeom prst="rect">
            <a:avLst/>
          </a:prstGeom>
          <a:solidFill>
            <a:srgbClr val="FF0000"/>
          </a:solidFill>
          <a:ln w="9525" algn="ctr">
            <a:solidFill>
              <a:schemeClr val="bg1"/>
            </a:solidFill>
            <a:round/>
            <a:headEnd/>
            <a:tailEnd/>
          </a:ln>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defRPr/>
            </a:pPr>
            <a:endParaRPr lang="en-US" altLang="en-US"/>
          </a:p>
        </p:txBody>
      </p:sp>
      <p:sp>
        <p:nvSpPr>
          <p:cNvPr id="1030" name="Rectangle 6">
            <a:extLst>
              <a:ext uri="{FF2B5EF4-FFF2-40B4-BE49-F238E27FC236}">
                <a16:creationId xmlns:a16="http://schemas.microsoft.com/office/drawing/2014/main" id="{366B7AFE-05C9-4683-A0A6-1295D5D65E14}"/>
              </a:ext>
            </a:extLst>
          </p:cNvPr>
          <p:cNvSpPr>
            <a:spLocks noGrp="1" noChangeArrowheads="1"/>
          </p:cNvSpPr>
          <p:nvPr>
            <p:ph type="sldNum" sz="quarter" idx="4"/>
          </p:nvPr>
        </p:nvSpPr>
        <p:spPr bwMode="auto">
          <a:xfrm>
            <a:off x="8458200" y="6553200"/>
            <a:ext cx="685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2EFF0189-D530-47B0-AABC-CFB2BC2C6FF0}" type="slidenum">
              <a:rPr lang="en-US" altLang="en-US"/>
              <a:pPr/>
              <a:t>‹#›</a:t>
            </a:fld>
            <a:endParaRPr lang="en-US" altLang="en-US"/>
          </a:p>
        </p:txBody>
      </p:sp>
      <p:sp>
        <p:nvSpPr>
          <p:cNvPr id="3" name="Footer Placeholder 2">
            <a:extLst>
              <a:ext uri="{FF2B5EF4-FFF2-40B4-BE49-F238E27FC236}">
                <a16:creationId xmlns:a16="http://schemas.microsoft.com/office/drawing/2014/main" id="{416D7B84-DA0C-494A-A314-3B7F1A14834F}"/>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2" name="Text Box 9">
            <a:extLst>
              <a:ext uri="{FF2B5EF4-FFF2-40B4-BE49-F238E27FC236}">
                <a16:creationId xmlns:a16="http://schemas.microsoft.com/office/drawing/2014/main" id="{02DE9DB6-0F88-4987-9A24-19D44B0F176F}"/>
              </a:ext>
            </a:extLst>
          </p:cNvPr>
          <p:cNvSpPr txBox="1">
            <a:spLocks noChangeArrowheads="1"/>
          </p:cNvSpPr>
          <p:nvPr/>
        </p:nvSpPr>
        <p:spPr bwMode="auto">
          <a:xfrm>
            <a:off x="71438" y="6423025"/>
            <a:ext cx="295751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defRPr/>
            </a:pPr>
            <a:r>
              <a:rPr lang="en-US" altLang="en-US" dirty="0">
                <a:solidFill>
                  <a:schemeClr val="bg1"/>
                </a:solidFill>
              </a:rPr>
              <a:t> </a:t>
            </a:r>
            <a:r>
              <a:rPr lang="en-US" altLang="en-US" dirty="0" err="1">
                <a:solidFill>
                  <a:schemeClr val="bg1"/>
                </a:solidFill>
              </a:rPr>
              <a:t>Jdk</a:t>
            </a:r>
            <a:r>
              <a:rPr lang="en-US" altLang="en-US" dirty="0">
                <a:solidFill>
                  <a:schemeClr val="bg1"/>
                </a:solidFill>
              </a:rPr>
              <a:t>/</a:t>
            </a:r>
            <a:r>
              <a:rPr lang="en-US" altLang="en-US" dirty="0" err="1">
                <a:solidFill>
                  <a:schemeClr val="bg1"/>
                </a:solidFill>
              </a:rPr>
              <a:t>jre</a:t>
            </a:r>
            <a:r>
              <a:rPr lang="en-US" altLang="en-US" dirty="0">
                <a:solidFill>
                  <a:schemeClr val="bg1"/>
                </a:solidFill>
              </a:rPr>
              <a:t>/</a:t>
            </a:r>
            <a:r>
              <a:rPr lang="en-US" altLang="en-US" dirty="0" err="1">
                <a:solidFill>
                  <a:schemeClr val="bg1"/>
                </a:solidFill>
              </a:rPr>
              <a:t>jit</a:t>
            </a:r>
            <a:r>
              <a:rPr lang="en-US" altLang="en-US" dirty="0">
                <a:solidFill>
                  <a:schemeClr val="bg1"/>
                </a:solidFill>
              </a:rPr>
              <a:t>/</a:t>
            </a:r>
            <a:r>
              <a:rPr lang="en-US" altLang="en-US" dirty="0" err="1">
                <a:solidFill>
                  <a:schemeClr val="bg1"/>
                </a:solidFill>
              </a:rPr>
              <a:t>jvm</a:t>
            </a:r>
            <a:r>
              <a:rPr lang="en-US" altLang="en-US" dirty="0">
                <a:solidFill>
                  <a:schemeClr val="bg1"/>
                </a:solidFill>
              </a:rPr>
              <a:t>– Unit-I</a:t>
            </a:r>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hdr="0" ftr="0" dt="0"/>
  <p:txStyles>
    <p:titleStyle>
      <a:lvl1pPr algn="ctr" rtl="0" eaLnBrk="0" fontAlgn="base" hangingPunct="0">
        <a:spcBef>
          <a:spcPct val="0"/>
        </a:spcBef>
        <a:spcAft>
          <a:spcPct val="0"/>
        </a:spcAft>
        <a:defRPr sz="3200" kern="1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imes" panose="02020603050405020304" pitchFamily="18" charset="0"/>
        </a:defRPr>
      </a:lvl2pPr>
      <a:lvl3pPr algn="ctr" rtl="0" eaLnBrk="0" fontAlgn="base" hangingPunct="0">
        <a:spcBef>
          <a:spcPct val="0"/>
        </a:spcBef>
        <a:spcAft>
          <a:spcPct val="0"/>
        </a:spcAft>
        <a:defRPr sz="3200">
          <a:solidFill>
            <a:schemeClr val="tx2"/>
          </a:solidFill>
          <a:latin typeface="Times" panose="02020603050405020304" pitchFamily="18" charset="0"/>
        </a:defRPr>
      </a:lvl3pPr>
      <a:lvl4pPr algn="ctr" rtl="0" eaLnBrk="0" fontAlgn="base" hangingPunct="0">
        <a:spcBef>
          <a:spcPct val="0"/>
        </a:spcBef>
        <a:spcAft>
          <a:spcPct val="0"/>
        </a:spcAft>
        <a:defRPr sz="3200">
          <a:solidFill>
            <a:schemeClr val="tx2"/>
          </a:solidFill>
          <a:latin typeface="Times" panose="02020603050405020304" pitchFamily="18" charset="0"/>
        </a:defRPr>
      </a:lvl4pPr>
      <a:lvl5pPr algn="ctr" rtl="0" eaLnBrk="0" fontAlgn="base" hangingPunct="0">
        <a:spcBef>
          <a:spcPct val="0"/>
        </a:spcBef>
        <a:spcAft>
          <a:spcPct val="0"/>
        </a:spcAft>
        <a:defRPr sz="3200">
          <a:solidFill>
            <a:schemeClr val="tx2"/>
          </a:solidFill>
          <a:latin typeface="Times" panose="02020603050405020304" pitchFamily="18" charset="0"/>
        </a:defRPr>
      </a:lvl5pPr>
      <a:lvl6pPr marL="457200" algn="ctr" rtl="0" eaLnBrk="0" fontAlgn="base" hangingPunct="0">
        <a:spcBef>
          <a:spcPct val="0"/>
        </a:spcBef>
        <a:spcAft>
          <a:spcPct val="0"/>
        </a:spcAft>
        <a:defRPr sz="3200">
          <a:solidFill>
            <a:schemeClr val="tx2"/>
          </a:solidFill>
          <a:latin typeface="Times" panose="02020603050405020304" pitchFamily="18" charset="0"/>
        </a:defRPr>
      </a:lvl6pPr>
      <a:lvl7pPr marL="914400" algn="ctr" rtl="0" eaLnBrk="0" fontAlgn="base" hangingPunct="0">
        <a:spcBef>
          <a:spcPct val="0"/>
        </a:spcBef>
        <a:spcAft>
          <a:spcPct val="0"/>
        </a:spcAft>
        <a:defRPr sz="3200">
          <a:solidFill>
            <a:schemeClr val="tx2"/>
          </a:solidFill>
          <a:latin typeface="Times" panose="02020603050405020304" pitchFamily="18" charset="0"/>
        </a:defRPr>
      </a:lvl7pPr>
      <a:lvl8pPr marL="1371600" algn="ctr" rtl="0" eaLnBrk="0" fontAlgn="base" hangingPunct="0">
        <a:spcBef>
          <a:spcPct val="0"/>
        </a:spcBef>
        <a:spcAft>
          <a:spcPct val="0"/>
        </a:spcAft>
        <a:defRPr sz="3200">
          <a:solidFill>
            <a:schemeClr val="tx2"/>
          </a:solidFill>
          <a:latin typeface="Times" panose="02020603050405020304" pitchFamily="18" charset="0"/>
        </a:defRPr>
      </a:lvl8pPr>
      <a:lvl9pPr marL="1828800" algn="ctr" rtl="0" eaLnBrk="0" fontAlgn="base" hangingPunct="0">
        <a:spcBef>
          <a:spcPct val="0"/>
        </a:spcBef>
        <a:spcAft>
          <a:spcPct val="0"/>
        </a:spcAft>
        <a:defRPr sz="3200">
          <a:solidFill>
            <a:schemeClr val="tx2"/>
          </a:solidFill>
          <a:latin typeface="Times" panose="02020603050405020304" pitchFamily="18" charset="0"/>
        </a:defRPr>
      </a:lvl9pPr>
    </p:titleStyle>
    <p:body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4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8398466-1659-42E4-BA86-3591E0439D7A}"/>
              </a:ext>
            </a:extLst>
          </p:cNvPr>
          <p:cNvSpPr>
            <a:spLocks noGrp="1"/>
          </p:cNvSpPr>
          <p:nvPr>
            <p:ph type="title"/>
          </p:nvPr>
        </p:nvSpPr>
        <p:spPr>
          <a:xfrm>
            <a:off x="571500" y="3856150"/>
            <a:ext cx="8001000" cy="1401650"/>
          </a:xfrm>
        </p:spPr>
        <p:txBody>
          <a:bodyPr>
            <a:normAutofit fontScale="90000"/>
          </a:bodyPr>
          <a:lstStyle/>
          <a:p>
            <a:pPr algn="ctr" eaLnBrk="1" hangingPunct="1"/>
            <a:r>
              <a:rPr lang="en-US" altLang="en-US" sz="4400" b="1" dirty="0">
                <a:latin typeface="+mn-lt"/>
              </a:rPr>
              <a:t>Difference b/w JDK, JRE, JIT, JVM, Class File Format</a:t>
            </a:r>
          </a:p>
        </p:txBody>
      </p:sp>
      <p:sp>
        <p:nvSpPr>
          <p:cNvPr id="3" name="Rectangle 2">
            <a:extLst>
              <a:ext uri="{FF2B5EF4-FFF2-40B4-BE49-F238E27FC236}">
                <a16:creationId xmlns:a16="http://schemas.microsoft.com/office/drawing/2014/main" id="{DD0C98C6-552E-4CCB-B59E-0F64006E1CE9}"/>
              </a:ext>
            </a:extLst>
          </p:cNvPr>
          <p:cNvSpPr txBox="1">
            <a:spLocks/>
          </p:cNvSpPr>
          <p:nvPr/>
        </p:nvSpPr>
        <p:spPr bwMode="auto">
          <a:xfrm>
            <a:off x="952500" y="2514600"/>
            <a:ext cx="7239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lgn="ctr" eaLnBrk="1" hangingPunct="1"/>
            <a:r>
              <a:rPr lang="en-IN" sz="4800" b="1" dirty="0">
                <a:latin typeface="+mn-lt"/>
              </a:rPr>
              <a:t>Lecture</a:t>
            </a:r>
            <a:r>
              <a:rPr lang="en-IN" sz="2000" b="1" i="0" u="none" strike="noStrike" baseline="0" dirty="0">
                <a:latin typeface="+mn-lt"/>
              </a:rPr>
              <a:t> </a:t>
            </a:r>
            <a:r>
              <a:rPr lang="en-IN" sz="4800" b="1" i="0" u="none" strike="noStrike" baseline="0" dirty="0">
                <a:latin typeface="+mn-lt"/>
              </a:rPr>
              <a:t> 3</a:t>
            </a:r>
            <a:endParaRPr lang="en-US" altLang="en-US" sz="4800" b="1" dirty="0">
              <a:latin typeface="+mn-lt"/>
            </a:endParaRPr>
          </a:p>
        </p:txBody>
      </p:sp>
      <p:sp>
        <p:nvSpPr>
          <p:cNvPr id="2" name="TextBox 1">
            <a:extLst>
              <a:ext uri="{FF2B5EF4-FFF2-40B4-BE49-F238E27FC236}">
                <a16:creationId xmlns:a16="http://schemas.microsoft.com/office/drawing/2014/main" id="{0E328BF9-1768-4D99-98D8-1F944655B51B}"/>
              </a:ext>
            </a:extLst>
          </p:cNvPr>
          <p:cNvSpPr txBox="1"/>
          <p:nvPr/>
        </p:nvSpPr>
        <p:spPr>
          <a:xfrm>
            <a:off x="381000" y="236327"/>
            <a:ext cx="8458200" cy="1692771"/>
          </a:xfrm>
          <a:prstGeom prst="rect">
            <a:avLst/>
          </a:prstGeom>
          <a:noFill/>
        </p:spPr>
        <p:txBody>
          <a:bodyPr wrap="square" rtlCol="0">
            <a:spAutoFit/>
          </a:bodyPr>
          <a:lstStyle/>
          <a:p>
            <a:pPr algn="ctr">
              <a:spcBef>
                <a:spcPct val="50000"/>
              </a:spcBef>
              <a:defRPr/>
            </a:pPr>
            <a:r>
              <a:rPr lang="en-US" sz="3600" b="1" dirty="0">
                <a:solidFill>
                  <a:schemeClr val="tx1"/>
                </a:solidFill>
                <a:latin typeface="+mn-lt"/>
                <a:cs typeface="Times New Roman" charset="0"/>
              </a:rPr>
              <a:t>Maharaja Agrasen Institute of Technology</a:t>
            </a:r>
          </a:p>
          <a:p>
            <a:pPr algn="ctr">
              <a:defRPr/>
            </a:pPr>
            <a:r>
              <a:rPr lang="en-US" sz="3600" b="1" dirty="0">
                <a:solidFill>
                  <a:schemeClr val="tx1"/>
                </a:solidFill>
                <a:latin typeface="+mn-lt"/>
                <a:cs typeface="Times New Roman" charset="0"/>
              </a:rPr>
              <a:t>ETCS 307</a:t>
            </a:r>
          </a:p>
          <a:p>
            <a:pPr algn="ctr">
              <a:defRPr/>
            </a:pPr>
            <a:r>
              <a:rPr lang="en-US" sz="3200" b="1" dirty="0">
                <a:solidFill>
                  <a:schemeClr val="tx1"/>
                </a:solidFill>
                <a:latin typeface="+mn-lt"/>
                <a:cs typeface="Times New Roman" charset="0"/>
              </a:rPr>
              <a:t>Java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2414800-C55D-498F-BCE4-9DA4EBDA9F5F}"/>
              </a:ext>
            </a:extLst>
          </p:cNvPr>
          <p:cNvSpPr>
            <a:spLocks noChangeArrowheads="1"/>
          </p:cNvSpPr>
          <p:nvPr/>
        </p:nvSpPr>
        <p:spPr bwMode="auto">
          <a:xfrm>
            <a:off x="228600" y="914400"/>
            <a:ext cx="56388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b="1">
                <a:solidFill>
                  <a:schemeClr val="accent2"/>
                </a:solidFill>
              </a:rPr>
              <a:t>2.  Version of Class file</a:t>
            </a:r>
          </a:p>
          <a:p>
            <a:pPr algn="just"/>
            <a:r>
              <a:rPr lang="en-US" altLang="en-US" sz="2000"/>
              <a:t>The next four bytes of the class file contains major and minor version numbers. This number allows the JVM to verify and identify the class file. If the number is greater than what JVM can load, the class file will be rejected with the error </a:t>
            </a:r>
            <a:r>
              <a:rPr lang="en-US" altLang="en-US" sz="2000">
                <a:solidFill>
                  <a:srgbClr val="FF0000"/>
                </a:solidFill>
              </a:rPr>
              <a:t>java.lang.UnsupportedClassVersionError</a:t>
            </a:r>
            <a:r>
              <a:rPr lang="en-US" altLang="en-US" sz="2000"/>
              <a:t>.</a:t>
            </a:r>
          </a:p>
          <a:p>
            <a:pPr algn="just"/>
            <a:r>
              <a:rPr lang="en-US" altLang="en-US" sz="2000"/>
              <a:t>You can find class version of any Java class file using </a:t>
            </a:r>
            <a:r>
              <a:rPr lang="en-US" altLang="en-US" sz="2000">
                <a:solidFill>
                  <a:schemeClr val="accent2"/>
                </a:solidFill>
              </a:rPr>
              <a:t>javap</a:t>
            </a:r>
            <a:r>
              <a:rPr lang="en-US" altLang="en-US" sz="2000"/>
              <a:t> command line utility. For example:</a:t>
            </a:r>
          </a:p>
          <a:p>
            <a:pPr algn="just"/>
            <a:endParaRPr lang="en-IN" altLang="en-US" sz="2000"/>
          </a:p>
          <a:p>
            <a:pPr algn="just"/>
            <a:endParaRPr lang="en-IN" altLang="en-US" sz="2000"/>
          </a:p>
          <a:p>
            <a:pPr algn="just"/>
            <a:r>
              <a:rPr lang="en-US" altLang="en-US" sz="2000"/>
              <a:t>Consider we have a sample Java class:</a:t>
            </a:r>
          </a:p>
        </p:txBody>
      </p:sp>
      <p:pic>
        <p:nvPicPr>
          <p:cNvPr id="21507" name="Picture 7" descr="java-class-file-internal-structure">
            <a:extLst>
              <a:ext uri="{FF2B5EF4-FFF2-40B4-BE49-F238E27FC236}">
                <a16:creationId xmlns:a16="http://schemas.microsoft.com/office/drawing/2014/main" id="{65B4C4E4-32B2-4C84-9D2E-A49E601CD8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9175" y="1143000"/>
            <a:ext cx="2892425" cy="428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Table 3">
            <a:extLst>
              <a:ext uri="{FF2B5EF4-FFF2-40B4-BE49-F238E27FC236}">
                <a16:creationId xmlns:a16="http://schemas.microsoft.com/office/drawing/2014/main" id="{91F0372E-7D37-4254-AFA2-275DC597F951}"/>
              </a:ext>
            </a:extLst>
          </p:cNvPr>
          <p:cNvGraphicFramePr>
            <a:graphicFrameLocks noGrp="1"/>
          </p:cNvGraphicFramePr>
          <p:nvPr/>
        </p:nvGraphicFramePr>
        <p:xfrm>
          <a:off x="342900" y="3886200"/>
          <a:ext cx="2705100" cy="347663"/>
        </p:xfrm>
        <a:graphic>
          <a:graphicData uri="http://schemas.openxmlformats.org/drawingml/2006/table">
            <a:tbl>
              <a:tblPr firstRow="1" firstCol="1" bandRow="1">
                <a:tableStyleId>{5C22544A-7EE6-4342-B048-85BDC9FD1C3A}</a:tableStyleId>
              </a:tblPr>
              <a:tblGrid>
                <a:gridCol w="2705100">
                  <a:extLst>
                    <a:ext uri="{9D8B030D-6E8A-4147-A177-3AD203B41FA5}">
                      <a16:colId xmlns:a16="http://schemas.microsoft.com/office/drawing/2014/main" val="20000"/>
                    </a:ext>
                  </a:extLst>
                </a:gridCol>
              </a:tblGrid>
              <a:tr h="347663">
                <a:tc>
                  <a:txBody>
                    <a:bodyPr/>
                    <a:lstStyle/>
                    <a:p>
                      <a:pPr marL="180975" indent="0">
                        <a:lnSpc>
                          <a:spcPct val="107000"/>
                        </a:lnSpc>
                        <a:spcAft>
                          <a:spcPts val="0"/>
                        </a:spcAft>
                      </a:pPr>
                      <a:r>
                        <a:rPr lang="en-US" sz="1600" dirty="0" err="1">
                          <a:effectLst/>
                        </a:rPr>
                        <a:t>javap</a:t>
                      </a:r>
                      <a:r>
                        <a:rPr lang="en-US" sz="1600" dirty="0">
                          <a:effectLst/>
                        </a:rPr>
                        <a:t> -verbose </a:t>
                      </a:r>
                      <a:r>
                        <a:rPr lang="en-US" sz="1600" dirty="0" err="1">
                          <a:effectLst/>
                        </a:rPr>
                        <a:t>MyClass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bl>
          </a:graphicData>
        </a:graphic>
      </p:graphicFrame>
      <p:graphicFrame>
        <p:nvGraphicFramePr>
          <p:cNvPr id="5" name="Table 4">
            <a:extLst>
              <a:ext uri="{FF2B5EF4-FFF2-40B4-BE49-F238E27FC236}">
                <a16:creationId xmlns:a16="http://schemas.microsoft.com/office/drawing/2014/main" id="{852ACAC9-6448-428C-90F6-81430B3034CD}"/>
              </a:ext>
            </a:extLst>
          </p:cNvPr>
          <p:cNvGraphicFramePr>
            <a:graphicFrameLocks noGrp="1"/>
          </p:cNvGraphicFramePr>
          <p:nvPr/>
        </p:nvGraphicFramePr>
        <p:xfrm>
          <a:off x="381000" y="4714875"/>
          <a:ext cx="3657600" cy="1533525"/>
        </p:xfrm>
        <a:graphic>
          <a:graphicData uri="http://schemas.openxmlformats.org/drawingml/2006/table">
            <a:tbl>
              <a:tblPr firstRow="1" firstCol="1" bandRow="1">
                <a:tableStyleId>{5C22544A-7EE6-4342-B048-85BDC9FD1C3A}</a:tableStyleId>
              </a:tblPr>
              <a:tblGrid>
                <a:gridCol w="3657600">
                  <a:extLst>
                    <a:ext uri="{9D8B030D-6E8A-4147-A177-3AD203B41FA5}">
                      <a16:colId xmlns:a16="http://schemas.microsoft.com/office/drawing/2014/main" val="20000"/>
                    </a:ext>
                  </a:extLst>
                </a:gridCol>
              </a:tblGrid>
              <a:tr h="1533525">
                <a:tc>
                  <a:txBody>
                    <a:bodyPr/>
                    <a:lstStyle/>
                    <a:p>
                      <a:pPr marL="180975" indent="0">
                        <a:lnSpc>
                          <a:spcPct val="107000"/>
                        </a:lnSpc>
                        <a:spcAft>
                          <a:spcPts val="0"/>
                        </a:spcAft>
                      </a:pPr>
                      <a:r>
                        <a:rPr lang="en-US" sz="1400" dirty="0">
                          <a:effectLst/>
                        </a:rPr>
                        <a:t>public</a:t>
                      </a:r>
                      <a:r>
                        <a:rPr lang="en-US" sz="2000" dirty="0">
                          <a:effectLst/>
                        </a:rPr>
                        <a:t> </a:t>
                      </a:r>
                      <a:r>
                        <a:rPr lang="en-US" sz="1400" dirty="0">
                          <a:effectLst/>
                        </a:rPr>
                        <a:t>class</a:t>
                      </a:r>
                      <a:r>
                        <a:rPr lang="en-US" sz="2000" dirty="0">
                          <a:effectLst/>
                        </a:rPr>
                        <a:t> </a:t>
                      </a:r>
                      <a:r>
                        <a:rPr lang="en-US" sz="1400" dirty="0">
                          <a:effectLst/>
                        </a:rPr>
                        <a:t>Main {</a:t>
                      </a:r>
                      <a:endParaRPr lang="en-US" sz="1800" dirty="0">
                        <a:effectLst/>
                      </a:endParaRPr>
                    </a:p>
                    <a:p>
                      <a:pPr marL="180975" indent="0">
                        <a:lnSpc>
                          <a:spcPct val="107000"/>
                        </a:lnSpc>
                        <a:spcAft>
                          <a:spcPts val="0"/>
                        </a:spcAft>
                      </a:pPr>
                      <a:r>
                        <a:rPr lang="en-US" sz="2000" dirty="0">
                          <a:effectLst/>
                        </a:rPr>
                        <a:t> </a:t>
                      </a:r>
                      <a:r>
                        <a:rPr lang="en-US" sz="1400" dirty="0">
                          <a:effectLst/>
                        </a:rPr>
                        <a:t>    public</a:t>
                      </a:r>
                      <a:r>
                        <a:rPr lang="en-US" sz="2000" dirty="0">
                          <a:effectLst/>
                        </a:rPr>
                        <a:t> </a:t>
                      </a:r>
                      <a:r>
                        <a:rPr lang="en-US" sz="1400" dirty="0">
                          <a:effectLst/>
                        </a:rPr>
                        <a:t>static</a:t>
                      </a:r>
                      <a:r>
                        <a:rPr lang="en-US" sz="2000" dirty="0">
                          <a:effectLst/>
                        </a:rPr>
                        <a:t> </a:t>
                      </a:r>
                      <a:r>
                        <a:rPr lang="en-US" sz="1400" dirty="0">
                          <a:effectLst/>
                        </a:rPr>
                        <a:t>void</a:t>
                      </a:r>
                      <a:r>
                        <a:rPr lang="en-US" sz="2000" dirty="0">
                          <a:effectLst/>
                        </a:rPr>
                        <a:t> </a:t>
                      </a:r>
                      <a:r>
                        <a:rPr lang="en-US" sz="1400" dirty="0">
                          <a:effectLst/>
                        </a:rPr>
                        <a:t>main(String [] </a:t>
                      </a:r>
                      <a:r>
                        <a:rPr lang="en-US" sz="1400" dirty="0" err="1">
                          <a:effectLst/>
                        </a:rPr>
                        <a:t>args</a:t>
                      </a:r>
                      <a:r>
                        <a:rPr lang="en-US" sz="1400" dirty="0">
                          <a:effectLst/>
                        </a:rPr>
                        <a:t>) {</a:t>
                      </a:r>
                      <a:endParaRPr lang="en-US" sz="1800" dirty="0">
                        <a:effectLst/>
                      </a:endParaRPr>
                    </a:p>
                    <a:p>
                      <a:pPr marL="180975" indent="0">
                        <a:lnSpc>
                          <a:spcPct val="107000"/>
                        </a:lnSpc>
                        <a:spcAft>
                          <a:spcPts val="0"/>
                        </a:spcAft>
                      </a:pPr>
                      <a:r>
                        <a:rPr lang="en-US" sz="2000" dirty="0">
                          <a:effectLst/>
                        </a:rPr>
                        <a:t> </a:t>
                      </a:r>
                      <a:r>
                        <a:rPr lang="en-US" sz="1400" dirty="0">
                          <a:effectLst/>
                        </a:rPr>
                        <a:t>        </a:t>
                      </a:r>
                      <a:r>
                        <a:rPr lang="en-US" sz="1400" dirty="0" err="1">
                          <a:effectLst/>
                        </a:rPr>
                        <a:t>int</a:t>
                      </a:r>
                      <a:r>
                        <a:rPr lang="en-US" sz="2000" dirty="0">
                          <a:effectLst/>
                        </a:rPr>
                        <a:t> </a:t>
                      </a:r>
                      <a:r>
                        <a:rPr lang="en-US" sz="1400" dirty="0" err="1">
                          <a:effectLst/>
                        </a:rPr>
                        <a:t>my_integer</a:t>
                      </a:r>
                      <a:r>
                        <a:rPr lang="en-US" sz="1400" dirty="0">
                          <a:effectLst/>
                        </a:rPr>
                        <a:t> = 0xFEEDED;      </a:t>
                      </a:r>
                      <a:endParaRPr lang="en-US" sz="1800" dirty="0">
                        <a:effectLst/>
                      </a:endParaRPr>
                    </a:p>
                    <a:p>
                      <a:pPr marL="180975" indent="0">
                        <a:lnSpc>
                          <a:spcPct val="107000"/>
                        </a:lnSpc>
                        <a:spcAft>
                          <a:spcPts val="0"/>
                        </a:spcAft>
                      </a:pPr>
                      <a:r>
                        <a:rPr lang="en-US" sz="2000" dirty="0">
                          <a:effectLst/>
                        </a:rPr>
                        <a:t> </a:t>
                      </a:r>
                      <a:r>
                        <a:rPr lang="en-US" sz="1400" dirty="0">
                          <a:effectLst/>
                        </a:rPr>
                        <a:t>    }</a:t>
                      </a:r>
                      <a:endParaRPr lang="en-US" sz="1800" dirty="0">
                        <a:effectLst/>
                      </a:endParaRPr>
                    </a:p>
                    <a:p>
                      <a:pPr marL="180975" indent="0">
                        <a:lnSpc>
                          <a:spcPct val="107000"/>
                        </a:lnSpc>
                        <a:spcAft>
                          <a:spcPts val="0"/>
                        </a:spcAft>
                      </a:pPr>
                      <a:r>
                        <a:rPr lang="en-US" sz="1400" dirty="0">
                          <a:effectLst/>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bl>
          </a:graphicData>
        </a:graphic>
      </p:graphicFrame>
      <p:sp>
        <p:nvSpPr>
          <p:cNvPr id="8" name="Title 1">
            <a:extLst>
              <a:ext uri="{FF2B5EF4-FFF2-40B4-BE49-F238E27FC236}">
                <a16:creationId xmlns:a16="http://schemas.microsoft.com/office/drawing/2014/main" id="{BFF9CAB6-3888-4808-A6CF-7682C27EF31C}"/>
              </a:ext>
            </a:extLst>
          </p:cNvPr>
          <p:cNvSpPr>
            <a:spLocks noGrp="1"/>
          </p:cNvSpPr>
          <p:nvPr>
            <p:ph type="title"/>
          </p:nvPr>
        </p:nvSpPr>
        <p:spPr/>
        <p:txBody>
          <a:bodyPr/>
          <a:lstStyle/>
          <a:p>
            <a:pPr>
              <a:defRPr/>
            </a:pPr>
            <a:r>
              <a:rPr lang="en-IN" altLang="en-US" sz="4000" b="1" dirty="0">
                <a:solidFill>
                  <a:schemeClr val="tx1"/>
                </a:solidFill>
                <a:effectLst>
                  <a:outerShdw blurRad="38100" dist="38100" dir="2700000" algn="tl">
                    <a:srgbClr val="000000">
                      <a:alpha val="43137"/>
                    </a:srgbClr>
                  </a:outerShdw>
                </a:effectLst>
              </a:rPr>
              <a:t>Java .class File Structure</a:t>
            </a:r>
            <a:endParaRPr lang="en-US" altLang="en-US" sz="4000" b="1" dirty="0">
              <a:solidFill>
                <a:schemeClr val="tx1"/>
              </a:solidFill>
              <a:effectLst>
                <a:outerShdw blurRad="38100" dist="38100" dir="2700000" algn="tl">
                  <a:srgbClr val="000000">
                    <a:alpha val="43137"/>
                  </a:srgb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0B263A7-46D7-4440-B3B0-1E05A77C0420}"/>
              </a:ext>
            </a:extLst>
          </p:cNvPr>
          <p:cNvSpPr>
            <a:spLocks noChangeArrowheads="1"/>
          </p:cNvSpPr>
          <p:nvPr/>
        </p:nvSpPr>
        <p:spPr bwMode="auto">
          <a:xfrm>
            <a:off x="228600" y="914400"/>
            <a:ext cx="56388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b="1">
                <a:solidFill>
                  <a:schemeClr val="accent2"/>
                </a:solidFill>
              </a:rPr>
              <a:t>2.  Version of Class file</a:t>
            </a:r>
          </a:p>
          <a:p>
            <a:pPr algn="just"/>
            <a:r>
              <a:rPr lang="en-US" altLang="en-US" sz="2000"/>
              <a:t>We compile this class using </a:t>
            </a:r>
            <a:r>
              <a:rPr lang="en-US" altLang="en-US" sz="2000">
                <a:solidFill>
                  <a:schemeClr val="accent2"/>
                </a:solidFill>
              </a:rPr>
              <a:t>javac</a:t>
            </a:r>
            <a:r>
              <a:rPr lang="en-US" altLang="en-US" sz="2000"/>
              <a:t> Main.java command and create class file. Now execute following command to see the major and minor version of class file.</a:t>
            </a:r>
          </a:p>
          <a:p>
            <a:pPr algn="just"/>
            <a:endParaRPr lang="en-US" altLang="en-US" sz="2000"/>
          </a:p>
        </p:txBody>
      </p:sp>
      <p:pic>
        <p:nvPicPr>
          <p:cNvPr id="22531" name="Picture 7" descr="java-class-file-internal-structure">
            <a:extLst>
              <a:ext uri="{FF2B5EF4-FFF2-40B4-BE49-F238E27FC236}">
                <a16:creationId xmlns:a16="http://schemas.microsoft.com/office/drawing/2014/main" id="{72CE715D-7878-46C6-BFA7-595A81E70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9175" y="1143000"/>
            <a:ext cx="2892425" cy="428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a:extLst>
              <a:ext uri="{FF2B5EF4-FFF2-40B4-BE49-F238E27FC236}">
                <a16:creationId xmlns:a16="http://schemas.microsoft.com/office/drawing/2014/main" id="{D765F249-F44F-42EF-9F88-4C88E5287833}"/>
              </a:ext>
            </a:extLst>
          </p:cNvPr>
          <p:cNvGraphicFramePr>
            <a:graphicFrameLocks noGrp="1"/>
          </p:cNvGraphicFramePr>
          <p:nvPr/>
        </p:nvGraphicFramePr>
        <p:xfrm>
          <a:off x="495300" y="3048000"/>
          <a:ext cx="3467100" cy="2528888"/>
        </p:xfrm>
        <a:graphic>
          <a:graphicData uri="http://schemas.openxmlformats.org/drawingml/2006/table">
            <a:tbl>
              <a:tblPr firstRow="1" firstCol="1" bandRow="1">
                <a:tableStyleId>{5C22544A-7EE6-4342-B048-85BDC9FD1C3A}</a:tableStyleId>
              </a:tblPr>
              <a:tblGrid>
                <a:gridCol w="3467100">
                  <a:extLst>
                    <a:ext uri="{9D8B030D-6E8A-4147-A177-3AD203B41FA5}">
                      <a16:colId xmlns:a16="http://schemas.microsoft.com/office/drawing/2014/main" val="20000"/>
                    </a:ext>
                  </a:extLst>
                </a:gridCol>
              </a:tblGrid>
              <a:tr h="2528888">
                <a:tc>
                  <a:txBody>
                    <a:bodyPr/>
                    <a:lstStyle/>
                    <a:p>
                      <a:pPr marL="180975" indent="0">
                        <a:lnSpc>
                          <a:spcPct val="107000"/>
                        </a:lnSpc>
                        <a:spcAft>
                          <a:spcPts val="0"/>
                        </a:spcAft>
                      </a:pPr>
                      <a:r>
                        <a:rPr lang="en-US" sz="1600" dirty="0">
                          <a:effectLst/>
                        </a:rPr>
                        <a:t>C:\&gt;javap -verbose Main</a:t>
                      </a:r>
                      <a:endParaRPr lang="en-US" sz="2000" dirty="0">
                        <a:effectLst/>
                      </a:endParaRPr>
                    </a:p>
                    <a:p>
                      <a:pPr marL="180975" indent="0">
                        <a:lnSpc>
                          <a:spcPct val="107000"/>
                        </a:lnSpc>
                        <a:spcAft>
                          <a:spcPts val="0"/>
                        </a:spcAft>
                      </a:pPr>
                      <a:r>
                        <a:rPr lang="en-US" sz="1600" dirty="0">
                          <a:effectLst/>
                        </a:rPr>
                        <a:t>Compiled from "Main.java"</a:t>
                      </a:r>
                      <a:endParaRPr lang="en-US" sz="2000" dirty="0">
                        <a:effectLst/>
                      </a:endParaRPr>
                    </a:p>
                    <a:p>
                      <a:pPr marL="180975" indent="0">
                        <a:lnSpc>
                          <a:spcPct val="107000"/>
                        </a:lnSpc>
                        <a:spcAft>
                          <a:spcPts val="0"/>
                        </a:spcAft>
                      </a:pPr>
                      <a:r>
                        <a:rPr lang="en-US" sz="1600" dirty="0">
                          <a:effectLst/>
                        </a:rPr>
                        <a:t>public</a:t>
                      </a:r>
                      <a:r>
                        <a:rPr lang="en-US" sz="2400" dirty="0">
                          <a:effectLst/>
                        </a:rPr>
                        <a:t> </a:t>
                      </a:r>
                      <a:r>
                        <a:rPr lang="en-US" sz="1600" dirty="0">
                          <a:effectLst/>
                        </a:rPr>
                        <a:t>class</a:t>
                      </a:r>
                      <a:r>
                        <a:rPr lang="en-US" sz="2400" dirty="0">
                          <a:effectLst/>
                        </a:rPr>
                        <a:t> </a:t>
                      </a:r>
                      <a:r>
                        <a:rPr lang="en-US" sz="1600" dirty="0">
                          <a:effectLst/>
                        </a:rPr>
                        <a:t>Main extends</a:t>
                      </a:r>
                      <a:r>
                        <a:rPr lang="en-US" sz="2400" dirty="0">
                          <a:effectLst/>
                        </a:rPr>
                        <a:t> </a:t>
                      </a:r>
                      <a:r>
                        <a:rPr lang="en-US" sz="1600" dirty="0" err="1">
                          <a:effectLst/>
                        </a:rPr>
                        <a:t>java.lang.Object</a:t>
                      </a:r>
                      <a:endParaRPr lang="en-US" sz="2000" dirty="0">
                        <a:effectLst/>
                      </a:endParaRPr>
                    </a:p>
                    <a:p>
                      <a:pPr marL="180975" indent="0">
                        <a:lnSpc>
                          <a:spcPct val="107000"/>
                        </a:lnSpc>
                        <a:spcAft>
                          <a:spcPts val="0"/>
                        </a:spcAft>
                      </a:pPr>
                      <a:r>
                        <a:rPr lang="en-US" sz="1600" dirty="0">
                          <a:effectLst/>
                        </a:rPr>
                        <a:t>  </a:t>
                      </a:r>
                      <a:r>
                        <a:rPr lang="en-US" sz="1600" dirty="0" err="1">
                          <a:effectLst/>
                        </a:rPr>
                        <a:t>SourceFile</a:t>
                      </a:r>
                      <a:r>
                        <a:rPr lang="en-US" sz="1600" dirty="0">
                          <a:effectLst/>
                        </a:rPr>
                        <a:t>: "Main.java"</a:t>
                      </a:r>
                      <a:endParaRPr lang="en-US" sz="2000" dirty="0">
                        <a:effectLst/>
                      </a:endParaRPr>
                    </a:p>
                    <a:p>
                      <a:pPr marL="180975" indent="0">
                        <a:lnSpc>
                          <a:spcPct val="107000"/>
                        </a:lnSpc>
                        <a:spcAft>
                          <a:spcPts val="0"/>
                        </a:spcAft>
                      </a:pPr>
                      <a:r>
                        <a:rPr lang="en-US" sz="1600" dirty="0">
                          <a:effectLst/>
                        </a:rPr>
                        <a:t>  minor version: 0</a:t>
                      </a:r>
                      <a:endParaRPr lang="en-US" sz="2000" dirty="0">
                        <a:effectLst/>
                      </a:endParaRPr>
                    </a:p>
                    <a:p>
                      <a:pPr marL="180975" indent="0">
                        <a:lnSpc>
                          <a:spcPct val="107000"/>
                        </a:lnSpc>
                        <a:spcAft>
                          <a:spcPts val="0"/>
                        </a:spcAft>
                      </a:pPr>
                      <a:r>
                        <a:rPr lang="en-US" sz="1600" dirty="0">
                          <a:effectLst/>
                        </a:rPr>
                        <a:t>  major version: 50</a:t>
                      </a:r>
                      <a:endParaRPr lang="en-US" sz="2000" dirty="0">
                        <a:effectLst/>
                      </a:endParaRPr>
                    </a:p>
                    <a:p>
                      <a:pPr marL="180975" indent="0">
                        <a:lnSpc>
                          <a:spcPct val="107000"/>
                        </a:lnSpc>
                        <a:spcAft>
                          <a:spcPts val="0"/>
                        </a:spcAft>
                      </a:pPr>
                      <a:r>
                        <a:rPr lang="en-US" sz="16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bl>
          </a:graphicData>
        </a:graphic>
      </p:graphicFrame>
      <p:sp>
        <p:nvSpPr>
          <p:cNvPr id="7" name="Title 1">
            <a:extLst>
              <a:ext uri="{FF2B5EF4-FFF2-40B4-BE49-F238E27FC236}">
                <a16:creationId xmlns:a16="http://schemas.microsoft.com/office/drawing/2014/main" id="{E162BF0F-56CB-4A25-8A23-34FF7F11BF00}"/>
              </a:ext>
            </a:extLst>
          </p:cNvPr>
          <p:cNvSpPr>
            <a:spLocks noGrp="1"/>
          </p:cNvSpPr>
          <p:nvPr>
            <p:ph type="title"/>
          </p:nvPr>
        </p:nvSpPr>
        <p:spPr/>
        <p:txBody>
          <a:bodyPr/>
          <a:lstStyle/>
          <a:p>
            <a:pPr>
              <a:defRPr/>
            </a:pPr>
            <a:r>
              <a:rPr lang="en-IN" altLang="en-US" sz="4000" b="1" dirty="0">
                <a:solidFill>
                  <a:schemeClr val="tx1"/>
                </a:solidFill>
                <a:effectLst>
                  <a:outerShdw blurRad="38100" dist="38100" dir="2700000" algn="tl">
                    <a:srgbClr val="000000">
                      <a:alpha val="43137"/>
                    </a:srgbClr>
                  </a:outerShdw>
                </a:effectLst>
              </a:rPr>
              <a:t>Java .class File Structure</a:t>
            </a:r>
            <a:endParaRPr lang="en-US" altLang="en-US" sz="4000" b="1" dirty="0">
              <a:solidFill>
                <a:schemeClr val="tx1"/>
              </a:solidFill>
              <a:effectLst>
                <a:outerShdw blurRad="38100" dist="38100" dir="2700000" algn="tl">
                  <a:srgbClr val="000000">
                    <a:alpha val="43137"/>
                  </a:srgb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337FB975-CD89-4977-A738-0E330ED40EE9}"/>
              </a:ext>
            </a:extLst>
          </p:cNvPr>
          <p:cNvSpPr>
            <a:spLocks noChangeArrowheads="1"/>
          </p:cNvSpPr>
          <p:nvPr/>
        </p:nvSpPr>
        <p:spPr bwMode="auto">
          <a:xfrm>
            <a:off x="381000" y="838200"/>
            <a:ext cx="830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2000">
                <a:solidFill>
                  <a:schemeClr val="accent2"/>
                </a:solidFill>
                <a:latin typeface="inherit"/>
                <a:ea typeface="Times New Roman" panose="02020603050405020304" pitchFamily="18" charset="0"/>
                <a:cs typeface="Arial" panose="020B0604020202020204" pitchFamily="34" charset="0"/>
              </a:rPr>
              <a:t>List of Major versions and corresponding JDK version of class file</a:t>
            </a:r>
            <a:endParaRPr lang="en-US" altLang="en-US" sz="2000">
              <a:solidFill>
                <a:schemeClr val="accent2"/>
              </a:solidFill>
              <a:ea typeface="Times New Roman" panose="02020603050405020304" pitchFamily="18" charset="0"/>
              <a:cs typeface="Arial" panose="020B0604020202020204" pitchFamily="34" charset="0"/>
            </a:endParaRPr>
          </a:p>
        </p:txBody>
      </p:sp>
      <p:graphicFrame>
        <p:nvGraphicFramePr>
          <p:cNvPr id="5" name="Table 4">
            <a:extLst>
              <a:ext uri="{FF2B5EF4-FFF2-40B4-BE49-F238E27FC236}">
                <a16:creationId xmlns:a16="http://schemas.microsoft.com/office/drawing/2014/main" id="{8ED9F619-CED5-47C3-AF05-667CA7C1B739}"/>
              </a:ext>
            </a:extLst>
          </p:cNvPr>
          <p:cNvGraphicFramePr>
            <a:graphicFrameLocks noGrp="1"/>
          </p:cNvGraphicFramePr>
          <p:nvPr/>
        </p:nvGraphicFramePr>
        <p:xfrm>
          <a:off x="609600" y="1600200"/>
          <a:ext cx="7772400" cy="4343398"/>
        </p:xfrm>
        <a:graphic>
          <a:graphicData uri="http://schemas.openxmlformats.org/drawingml/2006/table">
            <a:tbl>
              <a:tblPr firstRow="1" firstCol="1" bandRow="1">
                <a:tableStyleId>{5C22544A-7EE6-4342-B048-85BDC9FD1C3A}</a:tableStyleId>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710573">
                <a:tc>
                  <a:txBody>
                    <a:bodyPr/>
                    <a:lstStyle/>
                    <a:p>
                      <a:pPr algn="ctr">
                        <a:lnSpc>
                          <a:spcPct val="107000"/>
                        </a:lnSpc>
                        <a:spcAft>
                          <a:spcPts val="0"/>
                        </a:spcAft>
                      </a:pPr>
                      <a:r>
                        <a:rPr lang="en-US" sz="2400" dirty="0">
                          <a:effectLst/>
                        </a:rPr>
                        <a:t>Major Version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tc>
                <a:tc>
                  <a:txBody>
                    <a:bodyPr/>
                    <a:lstStyle/>
                    <a:p>
                      <a:pPr algn="ctr">
                        <a:lnSpc>
                          <a:spcPct val="107000"/>
                        </a:lnSpc>
                        <a:spcAft>
                          <a:spcPts val="0"/>
                        </a:spcAft>
                      </a:pPr>
                      <a:r>
                        <a:rPr lang="en-US" sz="2400" dirty="0">
                          <a:effectLst/>
                        </a:rPr>
                        <a:t>Hex</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tc>
                <a:tc>
                  <a:txBody>
                    <a:bodyPr/>
                    <a:lstStyle/>
                    <a:p>
                      <a:pPr algn="ctr">
                        <a:lnSpc>
                          <a:spcPct val="107000"/>
                        </a:lnSpc>
                        <a:spcAft>
                          <a:spcPts val="0"/>
                        </a:spcAft>
                      </a:pPr>
                      <a:r>
                        <a:rPr lang="en-US" sz="2400">
                          <a:effectLst/>
                        </a:rPr>
                        <a:t>JDK version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tc>
                <a:extLst>
                  <a:ext uri="{0D108BD9-81ED-4DB2-BD59-A6C34878D82A}">
                    <a16:rowId xmlns:a16="http://schemas.microsoft.com/office/drawing/2014/main" val="10000"/>
                  </a:ext>
                </a:extLst>
              </a:tr>
              <a:tr h="518975">
                <a:tc>
                  <a:txBody>
                    <a:bodyPr/>
                    <a:lstStyle/>
                    <a:p>
                      <a:pPr algn="ctr">
                        <a:lnSpc>
                          <a:spcPct val="107000"/>
                        </a:lnSpc>
                        <a:spcAft>
                          <a:spcPts val="0"/>
                        </a:spcAft>
                      </a:pPr>
                      <a:r>
                        <a:rPr lang="en-US" sz="2400">
                          <a:effectLst/>
                        </a:rPr>
                        <a:t>51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gn="ctr">
                        <a:lnSpc>
                          <a:spcPct val="107000"/>
                        </a:lnSpc>
                        <a:spcAft>
                          <a:spcPts val="0"/>
                        </a:spcAft>
                      </a:pPr>
                      <a:r>
                        <a:rPr lang="en-US" sz="2400" dirty="0">
                          <a:effectLst/>
                        </a:rPr>
                        <a:t>0x33</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gn="ctr">
                        <a:lnSpc>
                          <a:spcPct val="107000"/>
                        </a:lnSpc>
                        <a:spcAft>
                          <a:spcPts val="0"/>
                        </a:spcAft>
                      </a:pPr>
                      <a:r>
                        <a:rPr lang="en-US" sz="2400" dirty="0">
                          <a:effectLst/>
                        </a:rPr>
                        <a:t>J2SE 7.0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10001"/>
                  </a:ext>
                </a:extLst>
              </a:tr>
              <a:tr h="518975">
                <a:tc>
                  <a:txBody>
                    <a:bodyPr/>
                    <a:lstStyle/>
                    <a:p>
                      <a:pPr algn="ctr">
                        <a:lnSpc>
                          <a:spcPct val="107000"/>
                        </a:lnSpc>
                        <a:spcAft>
                          <a:spcPts val="0"/>
                        </a:spcAft>
                      </a:pPr>
                      <a:r>
                        <a:rPr lang="en-US" sz="2400">
                          <a:effectLst/>
                        </a:rPr>
                        <a:t>50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gn="ctr">
                        <a:lnSpc>
                          <a:spcPct val="107000"/>
                        </a:lnSpc>
                        <a:spcAft>
                          <a:spcPts val="0"/>
                        </a:spcAft>
                      </a:pPr>
                      <a:r>
                        <a:rPr lang="en-US" sz="2400" dirty="0">
                          <a:effectLst/>
                        </a:rPr>
                        <a:t>0x32</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gn="ctr">
                        <a:lnSpc>
                          <a:spcPct val="107000"/>
                        </a:lnSpc>
                        <a:spcAft>
                          <a:spcPts val="0"/>
                        </a:spcAft>
                      </a:pPr>
                      <a:r>
                        <a:rPr lang="en-US" sz="2400" dirty="0">
                          <a:effectLst/>
                        </a:rPr>
                        <a:t>J2SE 6.0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10002"/>
                  </a:ext>
                </a:extLst>
              </a:tr>
              <a:tr h="518975">
                <a:tc>
                  <a:txBody>
                    <a:bodyPr/>
                    <a:lstStyle/>
                    <a:p>
                      <a:pPr algn="ctr">
                        <a:lnSpc>
                          <a:spcPct val="107000"/>
                        </a:lnSpc>
                        <a:spcAft>
                          <a:spcPts val="0"/>
                        </a:spcAft>
                      </a:pPr>
                      <a:r>
                        <a:rPr lang="en-US" sz="2400">
                          <a:effectLst/>
                        </a:rPr>
                        <a:t>49</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gn="ctr">
                        <a:lnSpc>
                          <a:spcPct val="107000"/>
                        </a:lnSpc>
                        <a:spcAft>
                          <a:spcPts val="0"/>
                        </a:spcAft>
                      </a:pPr>
                      <a:r>
                        <a:rPr lang="en-US" sz="2400">
                          <a:effectLst/>
                        </a:rPr>
                        <a:t>0x31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gn="ctr">
                        <a:lnSpc>
                          <a:spcPct val="107000"/>
                        </a:lnSpc>
                        <a:spcAft>
                          <a:spcPts val="0"/>
                        </a:spcAft>
                      </a:pPr>
                      <a:r>
                        <a:rPr lang="en-US" sz="2400" dirty="0">
                          <a:effectLst/>
                        </a:rPr>
                        <a:t>J2SE 5.0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10003"/>
                  </a:ext>
                </a:extLst>
              </a:tr>
              <a:tr h="518975">
                <a:tc>
                  <a:txBody>
                    <a:bodyPr/>
                    <a:lstStyle/>
                    <a:p>
                      <a:pPr algn="ctr">
                        <a:lnSpc>
                          <a:spcPct val="107000"/>
                        </a:lnSpc>
                        <a:spcAft>
                          <a:spcPts val="0"/>
                        </a:spcAft>
                      </a:pPr>
                      <a:r>
                        <a:rPr lang="en-US" sz="2400">
                          <a:effectLst/>
                        </a:rPr>
                        <a:t>48</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gn="ctr">
                        <a:lnSpc>
                          <a:spcPct val="107000"/>
                        </a:lnSpc>
                        <a:spcAft>
                          <a:spcPts val="0"/>
                        </a:spcAft>
                      </a:pPr>
                      <a:r>
                        <a:rPr lang="en-US" sz="2400">
                          <a:effectLst/>
                        </a:rPr>
                        <a:t>0x30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gn="ctr">
                        <a:lnSpc>
                          <a:spcPct val="107000"/>
                        </a:lnSpc>
                        <a:spcAft>
                          <a:spcPts val="0"/>
                        </a:spcAft>
                      </a:pPr>
                      <a:r>
                        <a:rPr lang="en-US" sz="2400" dirty="0">
                          <a:effectLst/>
                        </a:rPr>
                        <a:t>JDK 1.4</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10004"/>
                  </a:ext>
                </a:extLst>
              </a:tr>
              <a:tr h="518975">
                <a:tc>
                  <a:txBody>
                    <a:bodyPr/>
                    <a:lstStyle/>
                    <a:p>
                      <a:pPr algn="ctr">
                        <a:lnSpc>
                          <a:spcPct val="107000"/>
                        </a:lnSpc>
                        <a:spcAft>
                          <a:spcPts val="0"/>
                        </a:spcAft>
                      </a:pPr>
                      <a:r>
                        <a:rPr lang="en-US" sz="2400">
                          <a:effectLst/>
                        </a:rPr>
                        <a:t>47</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gn="ctr">
                        <a:lnSpc>
                          <a:spcPct val="107000"/>
                        </a:lnSpc>
                        <a:spcAft>
                          <a:spcPts val="0"/>
                        </a:spcAft>
                      </a:pPr>
                      <a:r>
                        <a:rPr lang="en-US" sz="2400">
                          <a:effectLst/>
                        </a:rPr>
                        <a:t>0x2F</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gn="ctr">
                        <a:lnSpc>
                          <a:spcPct val="107000"/>
                        </a:lnSpc>
                        <a:spcAft>
                          <a:spcPts val="0"/>
                        </a:spcAft>
                      </a:pPr>
                      <a:r>
                        <a:rPr lang="en-US" sz="2400" dirty="0">
                          <a:effectLst/>
                        </a:rPr>
                        <a:t>JDK 1.3</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10005"/>
                  </a:ext>
                </a:extLst>
              </a:tr>
              <a:tr h="518975">
                <a:tc>
                  <a:txBody>
                    <a:bodyPr/>
                    <a:lstStyle/>
                    <a:p>
                      <a:pPr algn="ctr">
                        <a:lnSpc>
                          <a:spcPct val="107000"/>
                        </a:lnSpc>
                        <a:spcAft>
                          <a:spcPts val="0"/>
                        </a:spcAft>
                      </a:pPr>
                      <a:r>
                        <a:rPr lang="en-US" sz="2400">
                          <a:effectLst/>
                        </a:rPr>
                        <a:t>46</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gn="ctr">
                        <a:lnSpc>
                          <a:spcPct val="107000"/>
                        </a:lnSpc>
                        <a:spcAft>
                          <a:spcPts val="0"/>
                        </a:spcAft>
                      </a:pPr>
                      <a:r>
                        <a:rPr lang="en-US" sz="2400">
                          <a:effectLst/>
                        </a:rPr>
                        <a:t>0x2E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gn="ctr">
                        <a:lnSpc>
                          <a:spcPct val="107000"/>
                        </a:lnSpc>
                        <a:spcAft>
                          <a:spcPts val="0"/>
                        </a:spcAft>
                      </a:pPr>
                      <a:r>
                        <a:rPr lang="en-US" sz="2400" dirty="0">
                          <a:effectLst/>
                        </a:rPr>
                        <a:t>JDK 1.2</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10006"/>
                  </a:ext>
                </a:extLst>
              </a:tr>
              <a:tr h="518975">
                <a:tc>
                  <a:txBody>
                    <a:bodyPr/>
                    <a:lstStyle/>
                    <a:p>
                      <a:pPr algn="ctr">
                        <a:lnSpc>
                          <a:spcPct val="107000"/>
                        </a:lnSpc>
                        <a:spcAft>
                          <a:spcPts val="0"/>
                        </a:spcAft>
                      </a:pPr>
                      <a:r>
                        <a:rPr lang="en-US" sz="2400">
                          <a:effectLst/>
                        </a:rPr>
                        <a:t>45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gn="ctr">
                        <a:lnSpc>
                          <a:spcPct val="107000"/>
                        </a:lnSpc>
                        <a:spcAft>
                          <a:spcPts val="0"/>
                        </a:spcAft>
                      </a:pPr>
                      <a:r>
                        <a:rPr lang="en-US" sz="2400">
                          <a:effectLst/>
                        </a:rPr>
                        <a:t>0x2D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gn="ctr">
                        <a:lnSpc>
                          <a:spcPct val="107000"/>
                        </a:lnSpc>
                        <a:spcAft>
                          <a:spcPts val="0"/>
                        </a:spcAft>
                      </a:pPr>
                      <a:r>
                        <a:rPr lang="en-US" sz="2400" dirty="0">
                          <a:effectLst/>
                        </a:rPr>
                        <a:t>JDK 1.1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10007"/>
                  </a:ext>
                </a:extLst>
              </a:tr>
            </a:tbl>
          </a:graphicData>
        </a:graphic>
      </p:graphicFrame>
      <p:sp>
        <p:nvSpPr>
          <p:cNvPr id="6" name="Title 1">
            <a:extLst>
              <a:ext uri="{FF2B5EF4-FFF2-40B4-BE49-F238E27FC236}">
                <a16:creationId xmlns:a16="http://schemas.microsoft.com/office/drawing/2014/main" id="{DC3A1319-789E-4841-9A4E-987F5FC3A9C2}"/>
              </a:ext>
            </a:extLst>
          </p:cNvPr>
          <p:cNvSpPr>
            <a:spLocks noGrp="1"/>
          </p:cNvSpPr>
          <p:nvPr>
            <p:ph type="title"/>
          </p:nvPr>
        </p:nvSpPr>
        <p:spPr/>
        <p:txBody>
          <a:bodyPr/>
          <a:lstStyle/>
          <a:p>
            <a:pPr>
              <a:defRPr/>
            </a:pPr>
            <a:r>
              <a:rPr lang="en-IN" altLang="en-US" sz="4000" b="1" dirty="0">
                <a:solidFill>
                  <a:schemeClr val="tx1"/>
                </a:solidFill>
                <a:effectLst>
                  <a:outerShdw blurRad="38100" dist="38100" dir="2700000" algn="tl">
                    <a:srgbClr val="000000">
                      <a:alpha val="43137"/>
                    </a:srgbClr>
                  </a:outerShdw>
                </a:effectLst>
              </a:rPr>
              <a:t>Java .class File Structure</a:t>
            </a:r>
            <a:endParaRPr lang="en-US" altLang="en-US" sz="4000" b="1" dirty="0">
              <a:solidFill>
                <a:schemeClr val="tx1"/>
              </a:solidFill>
              <a:effectLst>
                <a:outerShdw blurRad="38100" dist="38100" dir="2700000" algn="tl">
                  <a:srgbClr val="000000">
                    <a:alpha val="43137"/>
                  </a:srgb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14D3CD4-DDEA-4554-98E6-E4B26052CD5F}"/>
              </a:ext>
            </a:extLst>
          </p:cNvPr>
          <p:cNvSpPr>
            <a:spLocks noChangeArrowheads="1"/>
          </p:cNvSpPr>
          <p:nvPr/>
        </p:nvSpPr>
        <p:spPr bwMode="auto">
          <a:xfrm>
            <a:off x="228600" y="914400"/>
            <a:ext cx="56388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b="1">
                <a:solidFill>
                  <a:schemeClr val="accent2"/>
                </a:solidFill>
              </a:rPr>
              <a:t>3. </a:t>
            </a:r>
            <a:r>
              <a:rPr lang="en-US" altLang="en-US" sz="2000">
                <a:solidFill>
                  <a:schemeClr val="accent2"/>
                </a:solidFill>
              </a:rPr>
              <a:t>Constant Pool</a:t>
            </a:r>
          </a:p>
          <a:p>
            <a:pPr algn="just"/>
            <a:r>
              <a:rPr lang="en-US" altLang="en-US" sz="2000"/>
              <a:t>All the constants related to the Class or an Interface will get stored in the Constant Pool. The constants includes class names, variable names, interface names, method names and signature, final variable values, string literals etc.</a:t>
            </a:r>
          </a:p>
          <a:p>
            <a:pPr algn="just"/>
            <a:endParaRPr lang="en-US" altLang="en-US" sz="2000"/>
          </a:p>
        </p:txBody>
      </p:sp>
      <p:pic>
        <p:nvPicPr>
          <p:cNvPr id="24579" name="Picture 7" descr="java-class-file-internal-structure">
            <a:extLst>
              <a:ext uri="{FF2B5EF4-FFF2-40B4-BE49-F238E27FC236}">
                <a16:creationId xmlns:a16="http://schemas.microsoft.com/office/drawing/2014/main" id="{8360BF8E-6BCA-4DF3-97C9-A83A1A3273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9175" y="838200"/>
            <a:ext cx="2892425" cy="428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6" descr="java-class-file-constant-pool-structure">
            <a:extLst>
              <a:ext uri="{FF2B5EF4-FFF2-40B4-BE49-F238E27FC236}">
                <a16:creationId xmlns:a16="http://schemas.microsoft.com/office/drawing/2014/main" id="{10A37306-4B1A-46ED-8784-DBE4772918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871788"/>
            <a:ext cx="2806700" cy="208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Rectangle 3">
            <a:extLst>
              <a:ext uri="{FF2B5EF4-FFF2-40B4-BE49-F238E27FC236}">
                <a16:creationId xmlns:a16="http://schemas.microsoft.com/office/drawing/2014/main" id="{C66D56CA-FDE4-4C84-AAF1-874ECC83B9E9}"/>
              </a:ext>
            </a:extLst>
          </p:cNvPr>
          <p:cNvSpPr>
            <a:spLocks noChangeArrowheads="1"/>
          </p:cNvSpPr>
          <p:nvPr/>
        </p:nvSpPr>
        <p:spPr bwMode="auto">
          <a:xfrm>
            <a:off x="152400" y="5076825"/>
            <a:ext cx="83058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just"/>
            <a:r>
              <a:rPr lang="en-US" altLang="en-US" sz="2000"/>
              <a:t>The constants are stored as a variable length array element in the Constant pool. The arrays of constants are preceded by its array size, hence JVM knows how many constants it will expect while loading the class file. In above diagram, the portion represented in </a:t>
            </a:r>
            <a:r>
              <a:rPr lang="en-US" altLang="en-US" sz="2000">
                <a:solidFill>
                  <a:srgbClr val="669900"/>
                </a:solidFill>
              </a:rPr>
              <a:t>green</a:t>
            </a:r>
            <a:r>
              <a:rPr lang="en-US" altLang="en-US" sz="2000"/>
              <a:t> contains the size of the array.</a:t>
            </a:r>
          </a:p>
        </p:txBody>
      </p:sp>
      <p:sp>
        <p:nvSpPr>
          <p:cNvPr id="8" name="Title 1">
            <a:extLst>
              <a:ext uri="{FF2B5EF4-FFF2-40B4-BE49-F238E27FC236}">
                <a16:creationId xmlns:a16="http://schemas.microsoft.com/office/drawing/2014/main" id="{01DFDB3D-9CDD-404C-B5FB-4B947820883B}"/>
              </a:ext>
            </a:extLst>
          </p:cNvPr>
          <p:cNvSpPr>
            <a:spLocks noGrp="1"/>
          </p:cNvSpPr>
          <p:nvPr>
            <p:ph type="title"/>
          </p:nvPr>
        </p:nvSpPr>
        <p:spPr/>
        <p:txBody>
          <a:bodyPr/>
          <a:lstStyle/>
          <a:p>
            <a:pPr>
              <a:defRPr/>
            </a:pPr>
            <a:r>
              <a:rPr lang="en-IN" altLang="en-US" sz="4000" b="1" dirty="0">
                <a:solidFill>
                  <a:schemeClr val="tx1"/>
                </a:solidFill>
                <a:effectLst>
                  <a:outerShdw blurRad="38100" dist="38100" dir="2700000" algn="tl">
                    <a:srgbClr val="000000">
                      <a:alpha val="43137"/>
                    </a:srgbClr>
                  </a:outerShdw>
                </a:effectLst>
              </a:rPr>
              <a:t>Java .class File Structure</a:t>
            </a:r>
            <a:endParaRPr lang="en-US" altLang="en-US" sz="4000" b="1" dirty="0">
              <a:solidFill>
                <a:schemeClr val="tx1"/>
              </a:solidFill>
              <a:effectLst>
                <a:outerShdw blurRad="38100" dist="38100" dir="2700000" algn="tl">
                  <a:srgbClr val="000000">
                    <a:alpha val="43137"/>
                  </a:srgbClr>
                </a:outerShdw>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A2804116-D2A4-4B2E-9CDA-160F9905258A}"/>
              </a:ext>
            </a:extLst>
          </p:cNvPr>
          <p:cNvSpPr>
            <a:spLocks noChangeArrowheads="1"/>
          </p:cNvSpPr>
          <p:nvPr/>
        </p:nvSpPr>
        <p:spPr bwMode="auto">
          <a:xfrm>
            <a:off x="228600" y="914400"/>
            <a:ext cx="56388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b="1">
                <a:solidFill>
                  <a:schemeClr val="accent2"/>
                </a:solidFill>
              </a:rPr>
              <a:t>3. </a:t>
            </a:r>
            <a:r>
              <a:rPr lang="en-US" altLang="en-US" sz="2000">
                <a:solidFill>
                  <a:schemeClr val="accent2"/>
                </a:solidFill>
              </a:rPr>
              <a:t>Constant Pool</a:t>
            </a:r>
          </a:p>
          <a:p>
            <a:pPr algn="just"/>
            <a:r>
              <a:rPr lang="en-US" altLang="en-US" sz="2000"/>
              <a:t>Within each array elements first byte represents a tag specifying the type of constant at that position in the array. </a:t>
            </a:r>
          </a:p>
          <a:p>
            <a:pPr algn="just"/>
            <a:r>
              <a:rPr lang="en-US" altLang="en-US" sz="2000"/>
              <a:t>In below diagram the portion in </a:t>
            </a:r>
            <a:r>
              <a:rPr lang="en-US" altLang="en-US" sz="2000" b="1">
                <a:solidFill>
                  <a:srgbClr val="FF6600"/>
                </a:solidFill>
              </a:rPr>
              <a:t>orange</a:t>
            </a:r>
            <a:r>
              <a:rPr lang="en-US" altLang="en-US" sz="2000"/>
              <a:t> represent the one-byte tag. JVM identifies the type of the constant by reading one-byte tag. Hence if one-byte tag represents a String literal then JVM knows that next 2 bytes represents length of the String literal and rest of the entry is string literal itself.</a:t>
            </a:r>
          </a:p>
        </p:txBody>
      </p:sp>
      <p:pic>
        <p:nvPicPr>
          <p:cNvPr id="25603" name="Picture 7" descr="java-class-file-internal-structure">
            <a:extLst>
              <a:ext uri="{FF2B5EF4-FFF2-40B4-BE49-F238E27FC236}">
                <a16:creationId xmlns:a16="http://schemas.microsoft.com/office/drawing/2014/main" id="{5329F405-685A-47FE-A97A-0D7694B6FC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9175" y="838200"/>
            <a:ext cx="2892425"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Picture 6" descr="java-class-file-constant-pool-structure">
            <a:extLst>
              <a:ext uri="{FF2B5EF4-FFF2-40B4-BE49-F238E27FC236}">
                <a16:creationId xmlns:a16="http://schemas.microsoft.com/office/drawing/2014/main" id="{1CF110C6-4012-4FEC-84FE-8644A1A3CE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395788"/>
            <a:ext cx="2806700" cy="208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Text Box 6">
            <a:extLst>
              <a:ext uri="{FF2B5EF4-FFF2-40B4-BE49-F238E27FC236}">
                <a16:creationId xmlns:a16="http://schemas.microsoft.com/office/drawing/2014/main" id="{2B16EEBA-DFA8-4C90-95D7-C4D09F54F8EB}"/>
              </a:ext>
            </a:extLst>
          </p:cNvPr>
          <p:cNvSpPr txBox="1">
            <a:spLocks noChangeArrowheads="1"/>
          </p:cNvSpPr>
          <p:nvPr/>
        </p:nvSpPr>
        <p:spPr bwMode="auto">
          <a:xfrm>
            <a:off x="3048000" y="4352925"/>
            <a:ext cx="2971800" cy="21240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059238" algn="l"/>
              </a:tabLst>
              <a:defRPr sz="2400">
                <a:solidFill>
                  <a:schemeClr val="tx1"/>
                </a:solidFill>
                <a:latin typeface="Times" panose="02020603050405020304" pitchFamily="18" charset="0"/>
              </a:defRPr>
            </a:lvl1pPr>
            <a:lvl2pPr marL="742950" indent="-285750">
              <a:tabLst>
                <a:tab pos="4059238" algn="l"/>
              </a:tabLst>
              <a:defRPr sz="2400">
                <a:solidFill>
                  <a:schemeClr val="tx1"/>
                </a:solidFill>
                <a:latin typeface="Times" panose="02020603050405020304" pitchFamily="18" charset="0"/>
              </a:defRPr>
            </a:lvl2pPr>
            <a:lvl3pPr marL="1143000" indent="-228600">
              <a:tabLst>
                <a:tab pos="4059238" algn="l"/>
              </a:tabLst>
              <a:defRPr sz="2400">
                <a:solidFill>
                  <a:schemeClr val="tx1"/>
                </a:solidFill>
                <a:latin typeface="Times" panose="02020603050405020304" pitchFamily="18" charset="0"/>
              </a:defRPr>
            </a:lvl3pPr>
            <a:lvl4pPr marL="1600200" indent="-228600">
              <a:tabLst>
                <a:tab pos="4059238" algn="l"/>
              </a:tabLst>
              <a:defRPr sz="2400">
                <a:solidFill>
                  <a:schemeClr val="tx1"/>
                </a:solidFill>
                <a:latin typeface="Times" panose="02020603050405020304" pitchFamily="18" charset="0"/>
              </a:defRPr>
            </a:lvl4pPr>
            <a:lvl5pPr marL="2057400" indent="-228600">
              <a:tabLst>
                <a:tab pos="4059238" algn="l"/>
              </a:tabLst>
              <a:defRPr sz="2400">
                <a:solidFill>
                  <a:schemeClr val="tx1"/>
                </a:solidFill>
                <a:latin typeface="Times" panose="02020603050405020304" pitchFamily="18" charset="0"/>
              </a:defRPr>
            </a:lvl5pPr>
            <a:lvl6pPr marL="2514600" indent="-228600" eaLnBrk="0" fontAlgn="base" hangingPunct="0">
              <a:spcBef>
                <a:spcPct val="0"/>
              </a:spcBef>
              <a:spcAft>
                <a:spcPct val="0"/>
              </a:spcAft>
              <a:tabLst>
                <a:tab pos="4059238" algn="l"/>
              </a:tabLst>
              <a:defRPr sz="2400">
                <a:solidFill>
                  <a:schemeClr val="tx1"/>
                </a:solidFill>
                <a:latin typeface="Times" panose="02020603050405020304" pitchFamily="18" charset="0"/>
              </a:defRPr>
            </a:lvl6pPr>
            <a:lvl7pPr marL="2971800" indent="-228600" eaLnBrk="0" fontAlgn="base" hangingPunct="0">
              <a:spcBef>
                <a:spcPct val="0"/>
              </a:spcBef>
              <a:spcAft>
                <a:spcPct val="0"/>
              </a:spcAft>
              <a:tabLst>
                <a:tab pos="4059238" algn="l"/>
              </a:tabLst>
              <a:defRPr sz="2400">
                <a:solidFill>
                  <a:schemeClr val="tx1"/>
                </a:solidFill>
                <a:latin typeface="Times" panose="02020603050405020304" pitchFamily="18" charset="0"/>
              </a:defRPr>
            </a:lvl7pPr>
            <a:lvl8pPr marL="3429000" indent="-228600" eaLnBrk="0" fontAlgn="base" hangingPunct="0">
              <a:spcBef>
                <a:spcPct val="0"/>
              </a:spcBef>
              <a:spcAft>
                <a:spcPct val="0"/>
              </a:spcAft>
              <a:tabLst>
                <a:tab pos="4059238" algn="l"/>
              </a:tabLst>
              <a:defRPr sz="2400">
                <a:solidFill>
                  <a:schemeClr val="tx1"/>
                </a:solidFill>
                <a:latin typeface="Times" panose="02020603050405020304" pitchFamily="18" charset="0"/>
              </a:defRPr>
            </a:lvl8pPr>
            <a:lvl9pPr marL="3886200" indent="-228600" eaLnBrk="0" fontAlgn="base" hangingPunct="0">
              <a:spcBef>
                <a:spcPct val="0"/>
              </a:spcBef>
              <a:spcAft>
                <a:spcPct val="0"/>
              </a:spcAft>
              <a:tabLst>
                <a:tab pos="4059238" algn="l"/>
              </a:tabLst>
              <a:defRPr sz="2400">
                <a:solidFill>
                  <a:schemeClr val="tx1"/>
                </a:solidFill>
                <a:latin typeface="Times" panose="02020603050405020304" pitchFamily="18" charset="0"/>
              </a:defRPr>
            </a:lvl9pPr>
          </a:lstStyle>
          <a:p>
            <a:pPr>
              <a:defRPr/>
            </a:pPr>
            <a:r>
              <a:rPr lang="en-US" altLang="en-US" sz="1100" b="1" u="sng" dirty="0">
                <a:solidFill>
                  <a:schemeClr val="bg1"/>
                </a:solidFill>
                <a:latin typeface="Courier New" panose="02070309020205020404" pitchFamily="49" charset="0"/>
              </a:rPr>
              <a:t>Java</a:t>
            </a:r>
            <a:r>
              <a:rPr lang="en-US" altLang="en-US" sz="1100" dirty="0">
                <a:solidFill>
                  <a:schemeClr val="bg1"/>
                </a:solidFill>
                <a:latin typeface="Courier New" panose="02070309020205020404" pitchFamily="49" charset="0"/>
              </a:rPr>
              <a:t>         </a:t>
            </a:r>
            <a:r>
              <a:rPr lang="en-US" altLang="en-US" sz="1100" b="1" u="sng" dirty="0">
                <a:solidFill>
                  <a:schemeClr val="bg1"/>
                </a:solidFill>
                <a:latin typeface="Courier New" panose="02070309020205020404" pitchFamily="49" charset="0"/>
              </a:rPr>
              <a:t>descriptor</a:t>
            </a:r>
          </a:p>
          <a:p>
            <a:pPr>
              <a:defRPr/>
            </a:pPr>
            <a:endParaRPr lang="en-US" altLang="en-US" sz="1100" b="1" dirty="0">
              <a:solidFill>
                <a:schemeClr val="bg1"/>
              </a:solidFill>
              <a:latin typeface="Courier New" panose="02070309020205020404" pitchFamily="49" charset="0"/>
            </a:endParaRPr>
          </a:p>
          <a:p>
            <a:pPr>
              <a:defRPr/>
            </a:pPr>
            <a:r>
              <a:rPr lang="en-US" altLang="en-US" sz="1100" b="1" dirty="0">
                <a:solidFill>
                  <a:schemeClr val="bg1"/>
                </a:solidFill>
                <a:latin typeface="Courier New" panose="02070309020205020404" pitchFamily="49" charset="0"/>
              </a:rPr>
              <a:t>Boolean       Z</a:t>
            </a:r>
          </a:p>
          <a:p>
            <a:pPr>
              <a:defRPr/>
            </a:pPr>
            <a:endParaRPr lang="en-US" altLang="en-US" sz="1100" b="1" dirty="0">
              <a:solidFill>
                <a:schemeClr val="bg1"/>
              </a:solidFill>
              <a:latin typeface="Courier New" panose="02070309020205020404" pitchFamily="49" charset="0"/>
            </a:endParaRPr>
          </a:p>
          <a:p>
            <a:pPr>
              <a:defRPr/>
            </a:pPr>
            <a:r>
              <a:rPr lang="en-US" altLang="en-US" sz="1100" b="1" dirty="0">
                <a:solidFill>
                  <a:schemeClr val="bg1"/>
                </a:solidFill>
                <a:latin typeface="Courier New" panose="02070309020205020404" pitchFamily="49" charset="0"/>
              </a:rPr>
              <a:t>integer       I</a:t>
            </a:r>
          </a:p>
          <a:p>
            <a:pPr>
              <a:defRPr/>
            </a:pPr>
            <a:endParaRPr lang="en-US" altLang="en-US" sz="1100" b="1" dirty="0">
              <a:solidFill>
                <a:schemeClr val="bg1"/>
              </a:solidFill>
              <a:latin typeface="Courier New" panose="02070309020205020404" pitchFamily="49" charset="0"/>
            </a:endParaRPr>
          </a:p>
          <a:p>
            <a:pPr>
              <a:defRPr/>
            </a:pPr>
            <a:r>
              <a:rPr lang="en-US" altLang="en-US" sz="1100" b="1" dirty="0">
                <a:solidFill>
                  <a:schemeClr val="bg1"/>
                </a:solidFill>
                <a:latin typeface="Courier New" panose="02070309020205020404" pitchFamily="49" charset="0"/>
              </a:rPr>
              <a:t>Object        </a:t>
            </a:r>
            <a:r>
              <a:rPr lang="en-US" altLang="en-US" sz="1100" b="1" dirty="0" err="1">
                <a:solidFill>
                  <a:schemeClr val="bg1"/>
                </a:solidFill>
                <a:latin typeface="Courier New" panose="02070309020205020404" pitchFamily="49" charset="0"/>
              </a:rPr>
              <a:t>Ljava</a:t>
            </a:r>
            <a:r>
              <a:rPr lang="en-US" altLang="en-US" sz="1100" b="1" dirty="0">
                <a:solidFill>
                  <a:schemeClr val="bg1"/>
                </a:solidFill>
                <a:latin typeface="Courier New" panose="02070309020205020404" pitchFamily="49" charset="0"/>
              </a:rPr>
              <a:t>/</a:t>
            </a:r>
            <a:r>
              <a:rPr lang="en-US" altLang="en-US" sz="1100" b="1" dirty="0" err="1">
                <a:solidFill>
                  <a:schemeClr val="bg1"/>
                </a:solidFill>
                <a:latin typeface="Courier New" panose="02070309020205020404" pitchFamily="49" charset="0"/>
              </a:rPr>
              <a:t>lang</a:t>
            </a:r>
            <a:r>
              <a:rPr lang="en-US" altLang="en-US" sz="1100" b="1" dirty="0">
                <a:solidFill>
                  <a:schemeClr val="bg1"/>
                </a:solidFill>
                <a:latin typeface="Courier New" panose="02070309020205020404" pitchFamily="49" charset="0"/>
              </a:rPr>
              <a:t>/Object;</a:t>
            </a:r>
          </a:p>
          <a:p>
            <a:pPr>
              <a:defRPr/>
            </a:pPr>
            <a:endParaRPr lang="en-US" altLang="en-US" sz="1100" b="1" dirty="0">
              <a:solidFill>
                <a:schemeClr val="bg1"/>
              </a:solidFill>
              <a:latin typeface="Courier New" panose="02070309020205020404" pitchFamily="49" charset="0"/>
            </a:endParaRPr>
          </a:p>
          <a:p>
            <a:pPr>
              <a:defRPr/>
            </a:pPr>
            <a:r>
              <a:rPr lang="en-US" altLang="en-US" sz="1100" b="1" dirty="0">
                <a:solidFill>
                  <a:schemeClr val="bg1"/>
                </a:solidFill>
                <a:latin typeface="Courier New" panose="02070309020205020404" pitchFamily="49" charset="0"/>
              </a:rPr>
              <a:t>String[]      </a:t>
            </a:r>
            <a:r>
              <a:rPr lang="en-US" altLang="en-US" sz="1100" b="1" dirty="0" err="1">
                <a:solidFill>
                  <a:schemeClr val="bg1"/>
                </a:solidFill>
                <a:latin typeface="Courier New" panose="02070309020205020404" pitchFamily="49" charset="0"/>
              </a:rPr>
              <a:t>Ljava</a:t>
            </a:r>
            <a:r>
              <a:rPr lang="en-US" altLang="en-US" sz="1100" b="1" dirty="0">
                <a:solidFill>
                  <a:schemeClr val="bg1"/>
                </a:solidFill>
                <a:latin typeface="Courier New" panose="02070309020205020404" pitchFamily="49" charset="0"/>
              </a:rPr>
              <a:t>/</a:t>
            </a:r>
            <a:r>
              <a:rPr lang="en-US" altLang="en-US" sz="1100" b="1" dirty="0" err="1">
                <a:solidFill>
                  <a:schemeClr val="bg1"/>
                </a:solidFill>
                <a:latin typeface="Courier New" panose="02070309020205020404" pitchFamily="49" charset="0"/>
              </a:rPr>
              <a:t>lang</a:t>
            </a:r>
            <a:r>
              <a:rPr lang="en-US" altLang="en-US" sz="1100" b="1" dirty="0">
                <a:solidFill>
                  <a:schemeClr val="bg1"/>
                </a:solidFill>
                <a:latin typeface="Courier New" panose="02070309020205020404" pitchFamily="49" charset="0"/>
              </a:rPr>
              <a:t>/String;</a:t>
            </a:r>
          </a:p>
          <a:p>
            <a:pPr>
              <a:defRPr/>
            </a:pPr>
            <a:endParaRPr lang="en-US" altLang="en-US" sz="1100" b="1" dirty="0">
              <a:solidFill>
                <a:schemeClr val="bg1"/>
              </a:solidFill>
              <a:latin typeface="Courier New" panose="02070309020205020404" pitchFamily="49" charset="0"/>
            </a:endParaRPr>
          </a:p>
          <a:p>
            <a:pPr marL="901700" indent="-901700">
              <a:defRPr/>
            </a:pPr>
            <a:r>
              <a:rPr lang="en-US" altLang="en-US" sz="1100" b="1" dirty="0" err="1">
                <a:solidFill>
                  <a:schemeClr val="bg1"/>
                </a:solidFill>
                <a:latin typeface="Courier New" panose="02070309020205020404" pitchFamily="49" charset="0"/>
              </a:rPr>
              <a:t>int</a:t>
            </a:r>
            <a:r>
              <a:rPr lang="en-US" altLang="en-US" sz="1100" b="1" dirty="0">
                <a:solidFill>
                  <a:schemeClr val="bg1"/>
                </a:solidFill>
                <a:latin typeface="Courier New" panose="02070309020205020404" pitchFamily="49" charset="0"/>
              </a:rPr>
              <a:t> foo(</a:t>
            </a:r>
            <a:r>
              <a:rPr lang="en-US" altLang="en-US" sz="1100" b="1" dirty="0" err="1">
                <a:solidFill>
                  <a:schemeClr val="bg1"/>
                </a:solidFill>
                <a:latin typeface="Courier New" panose="02070309020205020404" pitchFamily="49" charset="0"/>
              </a:rPr>
              <a:t>int,Object</a:t>
            </a:r>
            <a:r>
              <a:rPr lang="en-US" altLang="en-US" sz="1100" b="1" dirty="0">
                <a:solidFill>
                  <a:schemeClr val="bg1"/>
                </a:solidFill>
                <a:latin typeface="Courier New" panose="02070309020205020404" pitchFamily="49" charset="0"/>
              </a:rPr>
              <a:t>)    (</a:t>
            </a:r>
            <a:r>
              <a:rPr lang="en-US" altLang="en-US" sz="1100" b="1" dirty="0" err="1">
                <a:solidFill>
                  <a:schemeClr val="bg1"/>
                </a:solidFill>
                <a:latin typeface="Courier New" panose="02070309020205020404" pitchFamily="49" charset="0"/>
              </a:rPr>
              <a:t>ILjava</a:t>
            </a:r>
            <a:r>
              <a:rPr lang="en-US" altLang="en-US" sz="1100" b="1" dirty="0">
                <a:solidFill>
                  <a:schemeClr val="bg1"/>
                </a:solidFill>
                <a:latin typeface="Courier New" panose="02070309020205020404" pitchFamily="49" charset="0"/>
              </a:rPr>
              <a:t>/</a:t>
            </a:r>
            <a:r>
              <a:rPr lang="en-US" altLang="en-US" sz="1100" b="1" dirty="0" err="1">
                <a:solidFill>
                  <a:schemeClr val="bg1"/>
                </a:solidFill>
                <a:latin typeface="Courier New" panose="02070309020205020404" pitchFamily="49" charset="0"/>
              </a:rPr>
              <a:t>lang</a:t>
            </a:r>
            <a:r>
              <a:rPr lang="en-US" altLang="en-US" sz="1100" b="1" dirty="0">
                <a:solidFill>
                  <a:schemeClr val="bg1"/>
                </a:solidFill>
                <a:latin typeface="Courier New" panose="02070309020205020404" pitchFamily="49" charset="0"/>
              </a:rPr>
              <a:t>/Object;)I</a:t>
            </a:r>
          </a:p>
        </p:txBody>
      </p:sp>
      <p:sp>
        <p:nvSpPr>
          <p:cNvPr id="8" name="Title 1">
            <a:extLst>
              <a:ext uri="{FF2B5EF4-FFF2-40B4-BE49-F238E27FC236}">
                <a16:creationId xmlns:a16="http://schemas.microsoft.com/office/drawing/2014/main" id="{AEA4320F-6A75-4CAA-81AB-D9B16C927CD8}"/>
              </a:ext>
            </a:extLst>
          </p:cNvPr>
          <p:cNvSpPr>
            <a:spLocks noGrp="1"/>
          </p:cNvSpPr>
          <p:nvPr>
            <p:ph type="title"/>
          </p:nvPr>
        </p:nvSpPr>
        <p:spPr/>
        <p:txBody>
          <a:bodyPr/>
          <a:lstStyle/>
          <a:p>
            <a:pPr>
              <a:defRPr/>
            </a:pPr>
            <a:r>
              <a:rPr lang="en-IN" altLang="en-US" sz="4000" b="1" dirty="0">
                <a:solidFill>
                  <a:schemeClr val="tx1"/>
                </a:solidFill>
                <a:effectLst>
                  <a:outerShdw blurRad="38100" dist="38100" dir="2700000" algn="tl">
                    <a:srgbClr val="000000">
                      <a:alpha val="43137"/>
                    </a:srgbClr>
                  </a:outerShdw>
                </a:effectLst>
              </a:rPr>
              <a:t>Java .class File Structure</a:t>
            </a:r>
            <a:endParaRPr lang="en-US" altLang="en-US" sz="4000" b="1" dirty="0">
              <a:solidFill>
                <a:schemeClr val="tx1"/>
              </a:solidFill>
              <a:effectLst>
                <a:outerShdw blurRad="38100" dist="38100" dir="2700000" algn="tl">
                  <a:srgbClr val="000000">
                    <a:alpha val="43137"/>
                  </a:srgbClr>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4AAF2DF-FAEF-4126-BF0F-DC6C01E53708}"/>
              </a:ext>
            </a:extLst>
          </p:cNvPr>
          <p:cNvSpPr>
            <a:spLocks noChangeArrowheads="1"/>
          </p:cNvSpPr>
          <p:nvPr/>
        </p:nvSpPr>
        <p:spPr bwMode="auto">
          <a:xfrm>
            <a:off x="228600" y="838200"/>
            <a:ext cx="8839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b="1">
                <a:solidFill>
                  <a:schemeClr val="accent2"/>
                </a:solidFill>
              </a:rPr>
              <a:t>3. </a:t>
            </a:r>
            <a:r>
              <a:rPr lang="en-US" altLang="en-US" sz="2000">
                <a:solidFill>
                  <a:schemeClr val="accent2"/>
                </a:solidFill>
              </a:rPr>
              <a:t>Constant Pool</a:t>
            </a:r>
          </a:p>
          <a:p>
            <a:pPr algn="just"/>
            <a:r>
              <a:rPr lang="en-US" altLang="en-US" sz="2000"/>
              <a:t>We can analyse the Constant Pool of any class file using </a:t>
            </a:r>
            <a:r>
              <a:rPr lang="en-US" altLang="en-US" sz="2000">
                <a:solidFill>
                  <a:schemeClr val="accent2"/>
                </a:solidFill>
              </a:rPr>
              <a:t>javap</a:t>
            </a:r>
            <a:r>
              <a:rPr lang="en-US" altLang="en-US" sz="2000"/>
              <a:t> command. Executing </a:t>
            </a:r>
            <a:r>
              <a:rPr lang="en-US" altLang="en-US" sz="2000">
                <a:solidFill>
                  <a:schemeClr val="accent2"/>
                </a:solidFill>
              </a:rPr>
              <a:t>javap</a:t>
            </a:r>
            <a:r>
              <a:rPr lang="en-US" altLang="en-US" sz="2000"/>
              <a:t> on above </a:t>
            </a:r>
            <a:r>
              <a:rPr lang="en-US" altLang="en-US" sz="2000">
                <a:solidFill>
                  <a:schemeClr val="accent1"/>
                </a:solidFill>
              </a:rPr>
              <a:t>Main</a:t>
            </a:r>
            <a:r>
              <a:rPr lang="en-US" altLang="en-US" sz="2000"/>
              <a:t> class, we get following symbol table.</a:t>
            </a:r>
          </a:p>
        </p:txBody>
      </p:sp>
      <p:graphicFrame>
        <p:nvGraphicFramePr>
          <p:cNvPr id="4" name="Table 3">
            <a:extLst>
              <a:ext uri="{FF2B5EF4-FFF2-40B4-BE49-F238E27FC236}">
                <a16:creationId xmlns:a16="http://schemas.microsoft.com/office/drawing/2014/main" id="{93576497-A0FF-426D-92F8-7A5F0AD508B2}"/>
              </a:ext>
            </a:extLst>
          </p:cNvPr>
          <p:cNvGraphicFramePr>
            <a:graphicFrameLocks noGrp="1"/>
          </p:cNvGraphicFramePr>
          <p:nvPr/>
        </p:nvGraphicFramePr>
        <p:xfrm>
          <a:off x="228600" y="1946275"/>
          <a:ext cx="4267200" cy="4378325"/>
        </p:xfrm>
        <a:graphic>
          <a:graphicData uri="http://schemas.openxmlformats.org/drawingml/2006/table">
            <a:tbl>
              <a:tblPr firstRow="1" firstCol="1" bandRow="1">
                <a:tableStyleId>{5C22544A-7EE6-4342-B048-85BDC9FD1C3A}</a:tableStyleId>
              </a:tblPr>
              <a:tblGrid>
                <a:gridCol w="4267200">
                  <a:extLst>
                    <a:ext uri="{9D8B030D-6E8A-4147-A177-3AD203B41FA5}">
                      <a16:colId xmlns:a16="http://schemas.microsoft.com/office/drawing/2014/main" val="20000"/>
                    </a:ext>
                  </a:extLst>
                </a:gridCol>
              </a:tblGrid>
              <a:tr h="4378325">
                <a:tc>
                  <a:txBody>
                    <a:bodyPr/>
                    <a:lstStyle/>
                    <a:p>
                      <a:pPr marL="180975" indent="0">
                        <a:lnSpc>
                          <a:spcPct val="107000"/>
                        </a:lnSpc>
                        <a:spcAft>
                          <a:spcPts val="0"/>
                        </a:spcAft>
                      </a:pP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C:\&gt;javap -verbose Main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975" indent="0">
                        <a:lnSpc>
                          <a:spcPct val="107000"/>
                        </a:lnSpc>
                        <a:spcAft>
                          <a:spcPts val="0"/>
                        </a:spcAft>
                      </a:pP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Compiled from "Main.java"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975" indent="0">
                        <a:lnSpc>
                          <a:spcPct val="107000"/>
                        </a:lnSpc>
                        <a:spcAft>
                          <a:spcPts val="0"/>
                        </a:spcAft>
                      </a:pP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public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class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Main extends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java.lang.Object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975" indent="0">
                        <a:lnSpc>
                          <a:spcPct val="107000"/>
                        </a:lnSpc>
                        <a:spcAft>
                          <a:spcPts val="0"/>
                        </a:spcAft>
                      </a:pPr>
                      <a:r>
                        <a:rPr lang="en-US" sz="1200" dirty="0">
                          <a:solidFill>
                            <a:srgbClr val="AA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SourceFile</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"Main.java"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975" indent="0">
                        <a:lnSpc>
                          <a:spcPct val="107000"/>
                        </a:lnSpc>
                        <a:spcAft>
                          <a:spcPts val="0"/>
                        </a:spcAft>
                      </a:pPr>
                      <a:r>
                        <a:rPr lang="en-US" sz="1200" dirty="0">
                          <a:solidFill>
                            <a:srgbClr val="AA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minor version: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975" indent="0">
                        <a:lnSpc>
                          <a:spcPct val="107000"/>
                        </a:lnSpc>
                        <a:spcAft>
                          <a:spcPts val="0"/>
                        </a:spcAft>
                      </a:pPr>
                      <a:r>
                        <a:rPr lang="en-US" sz="1200" dirty="0">
                          <a:solidFill>
                            <a:srgbClr val="AA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major version: 50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975" indent="0">
                        <a:lnSpc>
                          <a:spcPct val="107000"/>
                        </a:lnSpc>
                        <a:spcAft>
                          <a:spcPts val="0"/>
                        </a:spcAft>
                      </a:pPr>
                      <a:r>
                        <a:rPr lang="en-US" sz="1200" dirty="0">
                          <a:solidFill>
                            <a:srgbClr val="AA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Constant pool: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975" indent="0">
                        <a:lnSpc>
                          <a:spcPct val="107000"/>
                        </a:lnSpc>
                        <a:spcAft>
                          <a:spcPts val="0"/>
                        </a:spcAft>
                      </a:pP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const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#1</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Method   #4.#13; //  java/</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lang</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/Object."&lt;</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init</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&gt;":()V</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975" indent="0">
                        <a:lnSpc>
                          <a:spcPct val="107000"/>
                        </a:lnSpc>
                        <a:spcAft>
                          <a:spcPts val="0"/>
                        </a:spcAft>
                      </a:pP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const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int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16707053;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975" indent="0">
                        <a:lnSpc>
                          <a:spcPct val="107000"/>
                        </a:lnSpc>
                        <a:spcAft>
                          <a:spcPts val="0"/>
                        </a:spcAft>
                      </a:pP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const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#3</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class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#14;  //  Main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975" indent="0">
                        <a:lnSpc>
                          <a:spcPct val="107000"/>
                        </a:lnSpc>
                        <a:spcAft>
                          <a:spcPts val="0"/>
                        </a:spcAft>
                      </a:pP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const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#4</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class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#15; // java/</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lang</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/Object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975" indent="0">
                        <a:lnSpc>
                          <a:spcPct val="107000"/>
                        </a:lnSpc>
                        <a:spcAft>
                          <a:spcPts val="0"/>
                        </a:spcAft>
                      </a:pP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const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#5</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Asciz</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&lt;</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init</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&gt;;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975" indent="0">
                        <a:lnSpc>
                          <a:spcPct val="107000"/>
                        </a:lnSpc>
                        <a:spcAft>
                          <a:spcPts val="0"/>
                        </a:spcAft>
                      </a:pP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const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#6</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Asciz</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()V;</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bl>
          </a:graphicData>
        </a:graphic>
      </p:graphicFrame>
      <p:graphicFrame>
        <p:nvGraphicFramePr>
          <p:cNvPr id="9" name="Table 8">
            <a:extLst>
              <a:ext uri="{FF2B5EF4-FFF2-40B4-BE49-F238E27FC236}">
                <a16:creationId xmlns:a16="http://schemas.microsoft.com/office/drawing/2014/main" id="{B7DD42D4-55FE-421B-8388-D3086A975060}"/>
              </a:ext>
            </a:extLst>
          </p:cNvPr>
          <p:cNvGraphicFramePr>
            <a:graphicFrameLocks noGrp="1"/>
          </p:cNvGraphicFramePr>
          <p:nvPr/>
        </p:nvGraphicFramePr>
        <p:xfrm>
          <a:off x="4724400" y="1946275"/>
          <a:ext cx="4343400" cy="4378325"/>
        </p:xfrm>
        <a:graphic>
          <a:graphicData uri="http://schemas.openxmlformats.org/drawingml/2006/table">
            <a:tbl>
              <a:tblPr firstRow="1" firstCol="1" bandRow="1">
                <a:tableStyleId>{5C22544A-7EE6-4342-B048-85BDC9FD1C3A}</a:tableStyleId>
              </a:tblPr>
              <a:tblGrid>
                <a:gridCol w="4343400">
                  <a:extLst>
                    <a:ext uri="{9D8B030D-6E8A-4147-A177-3AD203B41FA5}">
                      <a16:colId xmlns:a16="http://schemas.microsoft.com/office/drawing/2014/main" val="20000"/>
                    </a:ext>
                  </a:extLst>
                </a:gridCol>
              </a:tblGrid>
              <a:tr h="4378325">
                <a:tc>
                  <a:txBody>
                    <a:bodyPr/>
                    <a:lstStyle/>
                    <a:p>
                      <a:pPr marL="180975" indent="0">
                        <a:lnSpc>
                          <a:spcPct val="107000"/>
                        </a:lnSpc>
                        <a:spcAft>
                          <a:spcPts val="0"/>
                        </a:spcAft>
                      </a:pP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const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#7</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Asciz</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Code;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975" indent="0">
                        <a:lnSpc>
                          <a:spcPct val="107000"/>
                        </a:lnSpc>
                        <a:spcAft>
                          <a:spcPts val="0"/>
                        </a:spcAft>
                      </a:pP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const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#8</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Asciz</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LineNumberTable</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975" indent="0">
                        <a:lnSpc>
                          <a:spcPct val="107000"/>
                        </a:lnSpc>
                        <a:spcAft>
                          <a:spcPts val="0"/>
                        </a:spcAft>
                      </a:pP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const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#9</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Asciz</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main;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975" indent="0">
                        <a:lnSpc>
                          <a:spcPct val="107000"/>
                        </a:lnSpc>
                        <a:spcAft>
                          <a:spcPts val="0"/>
                        </a:spcAft>
                      </a:pP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const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#10</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Asciz</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Ljava</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lang</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/String;)V;</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975" indent="0">
                        <a:lnSpc>
                          <a:spcPct val="107000"/>
                        </a:lnSpc>
                        <a:spcAft>
                          <a:spcPts val="0"/>
                        </a:spcAft>
                      </a:pP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const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#11</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Asciz</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SourceFile</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975" indent="0">
                        <a:lnSpc>
                          <a:spcPct val="107000"/>
                        </a:lnSpc>
                        <a:spcAft>
                          <a:spcPts val="0"/>
                        </a:spcAft>
                      </a:pP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const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#12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Asciz</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Main.java;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975" indent="0">
                        <a:lnSpc>
                          <a:spcPct val="107000"/>
                        </a:lnSpc>
                        <a:spcAft>
                          <a:spcPts val="0"/>
                        </a:spcAft>
                      </a:pP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const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#13</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NameAndType</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#5:#6;// "&lt;</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init</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&gt;":()V</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975" indent="0">
                        <a:lnSpc>
                          <a:spcPct val="107000"/>
                        </a:lnSpc>
                        <a:spcAft>
                          <a:spcPts val="0"/>
                        </a:spcAft>
                      </a:pP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const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#14</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Asciz</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Main;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975" indent="0">
                        <a:lnSpc>
                          <a:spcPct val="107000"/>
                        </a:lnSpc>
                        <a:spcAft>
                          <a:spcPts val="0"/>
                        </a:spcAft>
                      </a:pP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const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#15</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Asciz</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java/</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lang</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/Object;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bl>
          </a:graphicData>
        </a:graphic>
      </p:graphicFrame>
      <p:sp>
        <p:nvSpPr>
          <p:cNvPr id="7" name="Title 1">
            <a:extLst>
              <a:ext uri="{FF2B5EF4-FFF2-40B4-BE49-F238E27FC236}">
                <a16:creationId xmlns:a16="http://schemas.microsoft.com/office/drawing/2014/main" id="{1695AF03-B50D-4E06-8097-402D5CA80FDC}"/>
              </a:ext>
            </a:extLst>
          </p:cNvPr>
          <p:cNvSpPr>
            <a:spLocks noGrp="1"/>
          </p:cNvSpPr>
          <p:nvPr>
            <p:ph type="title"/>
          </p:nvPr>
        </p:nvSpPr>
        <p:spPr/>
        <p:txBody>
          <a:bodyPr/>
          <a:lstStyle/>
          <a:p>
            <a:pPr>
              <a:defRPr/>
            </a:pPr>
            <a:r>
              <a:rPr lang="en-IN" altLang="en-US" sz="4000" b="1" dirty="0">
                <a:solidFill>
                  <a:schemeClr val="tx1"/>
                </a:solidFill>
                <a:effectLst>
                  <a:outerShdw blurRad="38100" dist="38100" dir="2700000" algn="tl">
                    <a:srgbClr val="000000">
                      <a:alpha val="43137"/>
                    </a:srgbClr>
                  </a:outerShdw>
                </a:effectLst>
              </a:rPr>
              <a:t>Java .class File Structure</a:t>
            </a:r>
            <a:endParaRPr lang="en-US" altLang="en-US" sz="4000" b="1" dirty="0">
              <a:solidFill>
                <a:schemeClr val="tx1"/>
              </a:solidFill>
              <a:effectLst>
                <a:outerShdw blurRad="38100" dist="38100" dir="2700000" algn="tl">
                  <a:srgbClr val="000000">
                    <a:alpha val="43137"/>
                  </a:srgbClr>
                </a:out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73419B33-E556-4143-9F57-3E92EA533BBF}"/>
              </a:ext>
            </a:extLst>
          </p:cNvPr>
          <p:cNvSpPr>
            <a:spLocks noChangeArrowheads="1"/>
          </p:cNvSpPr>
          <p:nvPr/>
        </p:nvSpPr>
        <p:spPr bwMode="auto">
          <a:xfrm>
            <a:off x="228600" y="838200"/>
            <a:ext cx="88392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b="1">
                <a:solidFill>
                  <a:schemeClr val="accent2"/>
                </a:solidFill>
              </a:rPr>
              <a:t>3. </a:t>
            </a:r>
            <a:r>
              <a:rPr lang="en-US" altLang="en-US" sz="2000">
                <a:solidFill>
                  <a:schemeClr val="accent2"/>
                </a:solidFill>
              </a:rPr>
              <a:t>Constant Pool</a:t>
            </a:r>
          </a:p>
          <a:p>
            <a:pPr algn="just"/>
            <a:r>
              <a:rPr lang="en-US" altLang="en-US" sz="2000"/>
              <a:t>The constant pool has 15 entries in total. Entry #1 is Method </a:t>
            </a:r>
            <a:r>
              <a:rPr lang="en-US" altLang="en-US" sz="2000">
                <a:solidFill>
                  <a:schemeClr val="accent2"/>
                </a:solidFill>
              </a:rPr>
              <a:t>public static void main</a:t>
            </a:r>
            <a:r>
              <a:rPr lang="en-US" altLang="en-US" sz="2000"/>
              <a:t>; #2 is for integer value 0xFEEDED (decimal 16707053). Also we have two entries #3 and #4 which corresponds to </a:t>
            </a:r>
            <a:r>
              <a:rPr lang="en-US" altLang="en-US" sz="2000">
                <a:solidFill>
                  <a:schemeClr val="accent2"/>
                </a:solidFill>
              </a:rPr>
              <a:t>this</a:t>
            </a:r>
            <a:r>
              <a:rPr lang="en-US" altLang="en-US" sz="2000"/>
              <a:t> class and </a:t>
            </a:r>
            <a:r>
              <a:rPr lang="en-US" altLang="en-US" sz="2000">
                <a:solidFill>
                  <a:schemeClr val="accent2"/>
                </a:solidFill>
              </a:rPr>
              <a:t>super</a:t>
            </a:r>
            <a:r>
              <a:rPr lang="en-US" altLang="en-US" sz="2000"/>
              <a:t> class. Rest is the symbol table storing string literals.</a:t>
            </a:r>
          </a:p>
        </p:txBody>
      </p:sp>
      <p:graphicFrame>
        <p:nvGraphicFramePr>
          <p:cNvPr id="6" name="Table 5">
            <a:extLst>
              <a:ext uri="{FF2B5EF4-FFF2-40B4-BE49-F238E27FC236}">
                <a16:creationId xmlns:a16="http://schemas.microsoft.com/office/drawing/2014/main" id="{BA0D6BC2-62AF-41D8-AAE5-390D66FD2981}"/>
              </a:ext>
            </a:extLst>
          </p:cNvPr>
          <p:cNvGraphicFramePr>
            <a:graphicFrameLocks noGrp="1"/>
          </p:cNvGraphicFramePr>
          <p:nvPr/>
        </p:nvGraphicFramePr>
        <p:xfrm>
          <a:off x="228600" y="2546350"/>
          <a:ext cx="4267200" cy="3854450"/>
        </p:xfrm>
        <a:graphic>
          <a:graphicData uri="http://schemas.openxmlformats.org/drawingml/2006/table">
            <a:tbl>
              <a:tblPr firstRow="1" firstCol="1" bandRow="1">
                <a:tableStyleId>{5C22544A-7EE6-4342-B048-85BDC9FD1C3A}</a:tableStyleId>
              </a:tblPr>
              <a:tblGrid>
                <a:gridCol w="4267200">
                  <a:extLst>
                    <a:ext uri="{9D8B030D-6E8A-4147-A177-3AD203B41FA5}">
                      <a16:colId xmlns:a16="http://schemas.microsoft.com/office/drawing/2014/main" val="20000"/>
                    </a:ext>
                  </a:extLst>
                </a:gridCol>
              </a:tblGrid>
              <a:tr h="3854450">
                <a:tc>
                  <a:txBody>
                    <a:bodyPr/>
                    <a:lstStyle/>
                    <a:p>
                      <a:pPr marL="180975" indent="0">
                        <a:lnSpc>
                          <a:spcPct val="107000"/>
                        </a:lnSpc>
                        <a:spcAft>
                          <a:spcPts val="0"/>
                        </a:spcAft>
                      </a:pP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C:\&gt;javap -verbose Main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975" indent="0">
                        <a:lnSpc>
                          <a:spcPct val="107000"/>
                        </a:lnSpc>
                        <a:spcAft>
                          <a:spcPts val="0"/>
                        </a:spcAft>
                      </a:pP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Compiled from "Main.java"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975" indent="0">
                        <a:lnSpc>
                          <a:spcPct val="107000"/>
                        </a:lnSpc>
                        <a:spcAft>
                          <a:spcPts val="0"/>
                        </a:spcAft>
                      </a:pP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public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class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Main extends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java.lang.Object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975" indent="0">
                        <a:lnSpc>
                          <a:spcPct val="107000"/>
                        </a:lnSpc>
                        <a:spcAft>
                          <a:spcPts val="0"/>
                        </a:spcAft>
                      </a:pPr>
                      <a:r>
                        <a:rPr lang="en-US" sz="1200" dirty="0">
                          <a:solidFill>
                            <a:srgbClr val="AA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SourceFile</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"Main.java"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975" indent="0">
                        <a:lnSpc>
                          <a:spcPct val="107000"/>
                        </a:lnSpc>
                        <a:spcAft>
                          <a:spcPts val="0"/>
                        </a:spcAft>
                      </a:pPr>
                      <a:r>
                        <a:rPr lang="en-US" sz="1200" dirty="0">
                          <a:solidFill>
                            <a:srgbClr val="AA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minor version: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975" indent="0">
                        <a:lnSpc>
                          <a:spcPct val="107000"/>
                        </a:lnSpc>
                        <a:spcAft>
                          <a:spcPts val="0"/>
                        </a:spcAft>
                      </a:pPr>
                      <a:r>
                        <a:rPr lang="en-US" sz="1200" dirty="0">
                          <a:solidFill>
                            <a:srgbClr val="AA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major version: 50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975" indent="0">
                        <a:lnSpc>
                          <a:spcPct val="107000"/>
                        </a:lnSpc>
                        <a:spcAft>
                          <a:spcPts val="0"/>
                        </a:spcAft>
                      </a:pPr>
                      <a:r>
                        <a:rPr lang="en-US" sz="1200" dirty="0">
                          <a:solidFill>
                            <a:srgbClr val="AA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Constant pool: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975" indent="0">
                        <a:lnSpc>
                          <a:spcPct val="107000"/>
                        </a:lnSpc>
                        <a:spcAft>
                          <a:spcPts val="0"/>
                        </a:spcAft>
                      </a:pP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const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#1</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Method   #4.#13; //  java/</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lang</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/Object."&lt;</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init</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&gt;":()V</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975" indent="0">
                        <a:lnSpc>
                          <a:spcPct val="107000"/>
                        </a:lnSpc>
                        <a:spcAft>
                          <a:spcPts val="0"/>
                        </a:spcAft>
                      </a:pP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const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int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16707053;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975" indent="0">
                        <a:lnSpc>
                          <a:spcPct val="107000"/>
                        </a:lnSpc>
                        <a:spcAft>
                          <a:spcPts val="0"/>
                        </a:spcAft>
                      </a:pP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const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#3</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class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#14;  //  Main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975" indent="0">
                        <a:lnSpc>
                          <a:spcPct val="107000"/>
                        </a:lnSpc>
                        <a:spcAft>
                          <a:spcPts val="0"/>
                        </a:spcAft>
                      </a:pP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const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#4</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class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#15; // java/</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lang</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/Object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975" indent="0">
                        <a:lnSpc>
                          <a:spcPct val="107000"/>
                        </a:lnSpc>
                        <a:spcAft>
                          <a:spcPts val="0"/>
                        </a:spcAft>
                      </a:pP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const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#5</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Asciz</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&lt;</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init</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&gt;;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975" indent="0">
                        <a:lnSpc>
                          <a:spcPct val="107000"/>
                        </a:lnSpc>
                        <a:spcAft>
                          <a:spcPts val="0"/>
                        </a:spcAft>
                      </a:pP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const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#6</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Asciz</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()V;</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bl>
          </a:graphicData>
        </a:graphic>
      </p:graphicFrame>
      <p:graphicFrame>
        <p:nvGraphicFramePr>
          <p:cNvPr id="7" name="Table 6">
            <a:extLst>
              <a:ext uri="{FF2B5EF4-FFF2-40B4-BE49-F238E27FC236}">
                <a16:creationId xmlns:a16="http://schemas.microsoft.com/office/drawing/2014/main" id="{BE6CB6FB-DCD9-430D-BB5D-F7432AA0F948}"/>
              </a:ext>
            </a:extLst>
          </p:cNvPr>
          <p:cNvGraphicFramePr>
            <a:graphicFrameLocks noGrp="1"/>
          </p:cNvGraphicFramePr>
          <p:nvPr/>
        </p:nvGraphicFramePr>
        <p:xfrm>
          <a:off x="4724400" y="2667000"/>
          <a:ext cx="4343400" cy="3657600"/>
        </p:xfrm>
        <a:graphic>
          <a:graphicData uri="http://schemas.openxmlformats.org/drawingml/2006/table">
            <a:tbl>
              <a:tblPr firstRow="1" firstCol="1" bandRow="1">
                <a:tableStyleId>{5C22544A-7EE6-4342-B048-85BDC9FD1C3A}</a:tableStyleId>
              </a:tblPr>
              <a:tblGrid>
                <a:gridCol w="4343400">
                  <a:extLst>
                    <a:ext uri="{9D8B030D-6E8A-4147-A177-3AD203B41FA5}">
                      <a16:colId xmlns:a16="http://schemas.microsoft.com/office/drawing/2014/main" val="20000"/>
                    </a:ext>
                  </a:extLst>
                </a:gridCol>
              </a:tblGrid>
              <a:tr h="3657600">
                <a:tc>
                  <a:txBody>
                    <a:bodyPr/>
                    <a:lstStyle/>
                    <a:p>
                      <a:pPr marL="180975" indent="0">
                        <a:lnSpc>
                          <a:spcPct val="107000"/>
                        </a:lnSpc>
                        <a:spcAft>
                          <a:spcPts val="0"/>
                        </a:spcAft>
                      </a:pP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const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#7</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Asciz</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Code;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975" indent="0">
                        <a:lnSpc>
                          <a:spcPct val="107000"/>
                        </a:lnSpc>
                        <a:spcAft>
                          <a:spcPts val="0"/>
                        </a:spcAft>
                      </a:pP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const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#8</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Asciz</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LineNumberTable</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975" indent="0">
                        <a:lnSpc>
                          <a:spcPct val="107000"/>
                        </a:lnSpc>
                        <a:spcAft>
                          <a:spcPts val="0"/>
                        </a:spcAft>
                      </a:pP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const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#9</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Asciz</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main;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975" indent="0">
                        <a:lnSpc>
                          <a:spcPct val="107000"/>
                        </a:lnSpc>
                        <a:spcAft>
                          <a:spcPts val="0"/>
                        </a:spcAft>
                      </a:pP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const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#10</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Asciz</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Ljava</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lang</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/String;)V;</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975" indent="0">
                        <a:lnSpc>
                          <a:spcPct val="107000"/>
                        </a:lnSpc>
                        <a:spcAft>
                          <a:spcPts val="0"/>
                        </a:spcAft>
                      </a:pP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const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#11</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Asciz</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SourceFile</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975" indent="0">
                        <a:lnSpc>
                          <a:spcPct val="107000"/>
                        </a:lnSpc>
                        <a:spcAft>
                          <a:spcPts val="0"/>
                        </a:spcAft>
                      </a:pP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const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#12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Asciz</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Main.java;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975" indent="0">
                        <a:lnSpc>
                          <a:spcPct val="107000"/>
                        </a:lnSpc>
                        <a:spcAft>
                          <a:spcPts val="0"/>
                        </a:spcAft>
                      </a:pP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const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#13</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NameAndType</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#5:#6;// "&lt;</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init</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&gt;":()V</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975" indent="0">
                        <a:lnSpc>
                          <a:spcPct val="107000"/>
                        </a:lnSpc>
                        <a:spcAft>
                          <a:spcPts val="0"/>
                        </a:spcAft>
                      </a:pP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const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#14</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Asciz</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Main;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975" indent="0">
                        <a:lnSpc>
                          <a:spcPct val="107000"/>
                        </a:lnSpc>
                        <a:spcAft>
                          <a:spcPts val="0"/>
                        </a:spcAft>
                      </a:pP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const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#15</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Asciz</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java/</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lang</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/Object;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bl>
          </a:graphicData>
        </a:graphic>
      </p:graphicFrame>
      <p:sp>
        <p:nvSpPr>
          <p:cNvPr id="8" name="Title 1">
            <a:extLst>
              <a:ext uri="{FF2B5EF4-FFF2-40B4-BE49-F238E27FC236}">
                <a16:creationId xmlns:a16="http://schemas.microsoft.com/office/drawing/2014/main" id="{5BD64D7E-EF41-4803-8AD4-A6275B29BF91}"/>
              </a:ext>
            </a:extLst>
          </p:cNvPr>
          <p:cNvSpPr>
            <a:spLocks noGrp="1"/>
          </p:cNvSpPr>
          <p:nvPr>
            <p:ph type="title"/>
          </p:nvPr>
        </p:nvSpPr>
        <p:spPr/>
        <p:txBody>
          <a:bodyPr/>
          <a:lstStyle/>
          <a:p>
            <a:pPr>
              <a:defRPr/>
            </a:pPr>
            <a:r>
              <a:rPr lang="en-IN" altLang="en-US" sz="4000" b="1" dirty="0">
                <a:solidFill>
                  <a:schemeClr val="tx1"/>
                </a:solidFill>
                <a:effectLst>
                  <a:outerShdw blurRad="38100" dist="38100" dir="2700000" algn="tl">
                    <a:srgbClr val="000000">
                      <a:alpha val="43137"/>
                    </a:srgbClr>
                  </a:outerShdw>
                </a:effectLst>
              </a:rPr>
              <a:t>Java .class File Structure</a:t>
            </a:r>
            <a:endParaRPr lang="en-US" altLang="en-US" sz="4000" b="1" dirty="0">
              <a:solidFill>
                <a:schemeClr val="tx1"/>
              </a:solidFill>
              <a:effectLst>
                <a:outerShdw blurRad="38100" dist="38100" dir="2700000" algn="tl">
                  <a:srgbClr val="000000">
                    <a:alpha val="43137"/>
                  </a:srgbClr>
                </a:outerShdw>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37B9AA9-01A1-4919-829A-12A4DA972464}"/>
              </a:ext>
            </a:extLst>
          </p:cNvPr>
          <p:cNvSpPr/>
          <p:nvPr/>
        </p:nvSpPr>
        <p:spPr>
          <a:xfrm>
            <a:off x="228600" y="914400"/>
            <a:ext cx="5638800" cy="2862263"/>
          </a:xfrm>
          <a:prstGeom prst="rect">
            <a:avLst/>
          </a:prstGeom>
        </p:spPr>
        <p:txBody>
          <a:bodyPr>
            <a:spAutoFit/>
          </a:bodyPr>
          <a:lstStyle/>
          <a:p>
            <a:pPr>
              <a:defRPr/>
            </a:pPr>
            <a:r>
              <a:rPr lang="en-US" sz="2000" b="1" dirty="0">
                <a:solidFill>
                  <a:schemeClr val="accent2"/>
                </a:solidFill>
              </a:rPr>
              <a:t>4. Access flags</a:t>
            </a:r>
          </a:p>
          <a:p>
            <a:pPr algn="just">
              <a:defRPr/>
            </a:pPr>
            <a:r>
              <a:rPr lang="en-US" sz="2000" dirty="0"/>
              <a:t>Access flags follows the Constant Pool. It is a two byte entry that indicates whether the file defines a class or an interface, whether it is public or abstract or final in case it is a class. Below is a list of some of the access flags and their interpretation.</a:t>
            </a:r>
          </a:p>
          <a:p>
            <a:pPr marL="457200" indent="-457200" algn="just">
              <a:buFont typeface="+mj-lt"/>
              <a:buAutoNum type="arabicPeriod"/>
              <a:defRPr/>
            </a:pPr>
            <a:endParaRPr lang="en-US" sz="2000" dirty="0"/>
          </a:p>
          <a:p>
            <a:pPr marL="457200" indent="-457200" algn="just">
              <a:buFont typeface="+mj-lt"/>
              <a:buAutoNum type="arabicPeriod"/>
              <a:defRPr/>
            </a:pPr>
            <a:endParaRPr lang="en-US" sz="2000" dirty="0"/>
          </a:p>
          <a:p>
            <a:pPr marL="457200" indent="-457200" algn="just">
              <a:buFont typeface="+mj-lt"/>
              <a:buAutoNum type="arabicPeriod"/>
              <a:defRPr/>
            </a:pPr>
            <a:endParaRPr lang="en-US" sz="2000" dirty="0"/>
          </a:p>
        </p:txBody>
      </p:sp>
      <p:pic>
        <p:nvPicPr>
          <p:cNvPr id="28675" name="Picture 7" descr="java-class-file-internal-structure">
            <a:extLst>
              <a:ext uri="{FF2B5EF4-FFF2-40B4-BE49-F238E27FC236}">
                <a16:creationId xmlns:a16="http://schemas.microsoft.com/office/drawing/2014/main" id="{EB099EB7-B3EF-4076-938C-C396900542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9175" y="1143000"/>
            <a:ext cx="2892425" cy="428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Table 3">
            <a:extLst>
              <a:ext uri="{FF2B5EF4-FFF2-40B4-BE49-F238E27FC236}">
                <a16:creationId xmlns:a16="http://schemas.microsoft.com/office/drawing/2014/main" id="{51800F64-2103-48D8-9B93-4D137361069B}"/>
              </a:ext>
            </a:extLst>
          </p:cNvPr>
          <p:cNvGraphicFramePr>
            <a:graphicFrameLocks noGrp="1"/>
          </p:cNvGraphicFramePr>
          <p:nvPr/>
        </p:nvGraphicFramePr>
        <p:xfrm>
          <a:off x="152400" y="3048000"/>
          <a:ext cx="5715000" cy="3048000"/>
        </p:xfrm>
        <a:graphic>
          <a:graphicData uri="http://schemas.openxmlformats.org/drawingml/2006/table">
            <a:tbl>
              <a:tblPr firstRow="1" firstCol="1" bandRow="1">
                <a:tableStyleId>{5C22544A-7EE6-4342-B048-85BDC9FD1C3A}</a:tableStyleId>
              </a:tblPr>
              <a:tblGrid>
                <a:gridCol w="1381351">
                  <a:extLst>
                    <a:ext uri="{9D8B030D-6E8A-4147-A177-3AD203B41FA5}">
                      <a16:colId xmlns:a16="http://schemas.microsoft.com/office/drawing/2014/main" val="20000"/>
                    </a:ext>
                  </a:extLst>
                </a:gridCol>
                <a:gridCol w="1040076">
                  <a:extLst>
                    <a:ext uri="{9D8B030D-6E8A-4147-A177-3AD203B41FA5}">
                      <a16:colId xmlns:a16="http://schemas.microsoft.com/office/drawing/2014/main" val="20001"/>
                    </a:ext>
                  </a:extLst>
                </a:gridCol>
                <a:gridCol w="3293573">
                  <a:extLst>
                    <a:ext uri="{9D8B030D-6E8A-4147-A177-3AD203B41FA5}">
                      <a16:colId xmlns:a16="http://schemas.microsoft.com/office/drawing/2014/main" val="20002"/>
                    </a:ext>
                  </a:extLst>
                </a:gridCol>
              </a:tblGrid>
              <a:tr h="512011">
                <a:tc>
                  <a:txBody>
                    <a:bodyPr/>
                    <a:lstStyle/>
                    <a:p>
                      <a:pPr algn="ctr">
                        <a:lnSpc>
                          <a:spcPct val="107000"/>
                        </a:lnSpc>
                        <a:spcAft>
                          <a:spcPts val="0"/>
                        </a:spcAft>
                      </a:pPr>
                      <a:r>
                        <a:rPr lang="en-US" sz="1400" dirty="0">
                          <a:effectLst/>
                        </a:rPr>
                        <a:t>Flag 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tc>
                <a:tc>
                  <a:txBody>
                    <a:bodyPr/>
                    <a:lstStyle/>
                    <a:p>
                      <a:pPr algn="ctr">
                        <a:lnSpc>
                          <a:spcPct val="107000"/>
                        </a:lnSpc>
                        <a:spcAft>
                          <a:spcPts val="0"/>
                        </a:spcAft>
                      </a:pPr>
                      <a:r>
                        <a:rPr lang="en-US" sz="1400">
                          <a:effectLst/>
                        </a:rPr>
                        <a:t>Value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tc>
                <a:tc>
                  <a:txBody>
                    <a:bodyPr/>
                    <a:lstStyle/>
                    <a:p>
                      <a:pPr algn="ctr">
                        <a:lnSpc>
                          <a:spcPct val="107000"/>
                        </a:lnSpc>
                        <a:spcAft>
                          <a:spcPts val="0"/>
                        </a:spcAft>
                      </a:pPr>
                      <a:r>
                        <a:rPr lang="en-US" sz="1400">
                          <a:effectLst/>
                        </a:rPr>
                        <a:t>Interpretation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nchor="ctr"/>
                </a:tc>
                <a:extLst>
                  <a:ext uri="{0D108BD9-81ED-4DB2-BD59-A6C34878D82A}">
                    <a16:rowId xmlns:a16="http://schemas.microsoft.com/office/drawing/2014/main" val="10000"/>
                  </a:ext>
                </a:extLst>
              </a:tr>
              <a:tr h="674659">
                <a:tc>
                  <a:txBody>
                    <a:bodyPr/>
                    <a:lstStyle/>
                    <a:p>
                      <a:pPr algn="ctr">
                        <a:lnSpc>
                          <a:spcPct val="107000"/>
                        </a:lnSpc>
                        <a:spcAft>
                          <a:spcPts val="0"/>
                        </a:spcAft>
                      </a:pPr>
                      <a:r>
                        <a:rPr lang="en-US" sz="1100">
                          <a:effectLst/>
                        </a:rPr>
                        <a:t>ACC_PUBLIC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gn="ctr">
                        <a:lnSpc>
                          <a:spcPct val="107000"/>
                        </a:lnSpc>
                        <a:spcAft>
                          <a:spcPts val="0"/>
                        </a:spcAft>
                      </a:pPr>
                      <a:r>
                        <a:rPr lang="en-US" sz="1400" dirty="0">
                          <a:effectLst/>
                        </a:rPr>
                        <a:t>0x0001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gn="ctr">
                        <a:lnSpc>
                          <a:spcPct val="107000"/>
                        </a:lnSpc>
                        <a:spcAft>
                          <a:spcPts val="0"/>
                        </a:spcAft>
                      </a:pPr>
                      <a:r>
                        <a:rPr lang="en-US" sz="1400" dirty="0">
                          <a:effectLst/>
                        </a:rPr>
                        <a:t>Declared </a:t>
                      </a:r>
                      <a:r>
                        <a:rPr lang="en-US" sz="1400" b="1" dirty="0">
                          <a:solidFill>
                            <a:schemeClr val="accent2"/>
                          </a:solidFill>
                          <a:effectLst/>
                        </a:rPr>
                        <a:t>public</a:t>
                      </a:r>
                      <a:r>
                        <a:rPr lang="en-US" sz="1400" dirty="0">
                          <a:effectLst/>
                        </a:rPr>
                        <a:t>; may be accessed from outside its package.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10001"/>
                  </a:ext>
                </a:extLst>
              </a:tr>
              <a:tr h="395557">
                <a:tc>
                  <a:txBody>
                    <a:bodyPr/>
                    <a:lstStyle/>
                    <a:p>
                      <a:pPr algn="ctr">
                        <a:lnSpc>
                          <a:spcPct val="107000"/>
                        </a:lnSpc>
                        <a:spcAft>
                          <a:spcPts val="0"/>
                        </a:spcAft>
                      </a:pPr>
                      <a:r>
                        <a:rPr lang="en-US" sz="1100">
                          <a:effectLst/>
                        </a:rPr>
                        <a:t>ACC_FINAL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gn="ctr">
                        <a:lnSpc>
                          <a:spcPct val="107000"/>
                        </a:lnSpc>
                        <a:spcAft>
                          <a:spcPts val="0"/>
                        </a:spcAft>
                      </a:pPr>
                      <a:r>
                        <a:rPr lang="en-US" sz="1400">
                          <a:effectLst/>
                        </a:rPr>
                        <a:t>0x0010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gn="ctr">
                        <a:lnSpc>
                          <a:spcPct val="107000"/>
                        </a:lnSpc>
                        <a:spcAft>
                          <a:spcPts val="0"/>
                        </a:spcAft>
                      </a:pPr>
                      <a:r>
                        <a:rPr lang="en-US" sz="1400" dirty="0">
                          <a:effectLst/>
                        </a:rPr>
                        <a:t>Declared </a:t>
                      </a:r>
                      <a:r>
                        <a:rPr lang="en-US" sz="1400" b="1" kern="1200" dirty="0">
                          <a:solidFill>
                            <a:schemeClr val="accent2"/>
                          </a:solidFill>
                          <a:effectLst/>
                          <a:latin typeface="+mn-lt"/>
                          <a:ea typeface="+mn-ea"/>
                          <a:cs typeface="+mn-cs"/>
                        </a:rPr>
                        <a:t>final; </a:t>
                      </a:r>
                      <a:r>
                        <a:rPr lang="en-US" sz="1400" dirty="0">
                          <a:effectLst/>
                        </a:rPr>
                        <a:t>no subclasses allowed.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10002"/>
                  </a:ext>
                </a:extLst>
              </a:tr>
              <a:tr h="674659">
                <a:tc>
                  <a:txBody>
                    <a:bodyPr/>
                    <a:lstStyle/>
                    <a:p>
                      <a:pPr algn="ctr">
                        <a:lnSpc>
                          <a:spcPct val="107000"/>
                        </a:lnSpc>
                        <a:spcAft>
                          <a:spcPts val="0"/>
                        </a:spcAft>
                      </a:pPr>
                      <a:r>
                        <a:rPr lang="en-US" sz="1100">
                          <a:effectLst/>
                        </a:rPr>
                        <a:t>ACC_SUPER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gn="ctr">
                        <a:lnSpc>
                          <a:spcPct val="107000"/>
                        </a:lnSpc>
                        <a:spcAft>
                          <a:spcPts val="0"/>
                        </a:spcAft>
                      </a:pPr>
                      <a:r>
                        <a:rPr lang="en-US" sz="1400">
                          <a:effectLst/>
                        </a:rPr>
                        <a:t>0x0020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gn="ctr">
                        <a:lnSpc>
                          <a:spcPct val="107000"/>
                        </a:lnSpc>
                        <a:spcAft>
                          <a:spcPts val="0"/>
                        </a:spcAft>
                      </a:pPr>
                      <a:r>
                        <a:rPr lang="en-US" sz="1400" dirty="0">
                          <a:effectLst/>
                        </a:rPr>
                        <a:t>Treat </a:t>
                      </a:r>
                      <a:r>
                        <a:rPr lang="en-US" sz="1400" b="1" kern="1200" dirty="0">
                          <a:solidFill>
                            <a:schemeClr val="accent2"/>
                          </a:solidFill>
                          <a:effectLst/>
                          <a:latin typeface="+mn-lt"/>
                          <a:ea typeface="+mn-ea"/>
                          <a:cs typeface="+mn-cs"/>
                        </a:rPr>
                        <a:t>superclass</a:t>
                      </a:r>
                      <a:r>
                        <a:rPr lang="en-US" sz="1400" dirty="0">
                          <a:effectLst/>
                        </a:rPr>
                        <a:t> methods specially when invoked by the </a:t>
                      </a:r>
                      <a:r>
                        <a:rPr lang="en-US" sz="1400" b="1" kern="1200" dirty="0" err="1">
                          <a:solidFill>
                            <a:schemeClr val="accent2"/>
                          </a:solidFill>
                          <a:effectLst/>
                          <a:latin typeface="+mn-lt"/>
                          <a:ea typeface="+mn-ea"/>
                          <a:cs typeface="+mn-cs"/>
                        </a:rPr>
                        <a:t>invokespecial</a:t>
                      </a:r>
                      <a:r>
                        <a:rPr lang="en-US" sz="1400" dirty="0">
                          <a:effectLst/>
                        </a:rPr>
                        <a:t> instruction.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10003"/>
                  </a:ext>
                </a:extLst>
              </a:tr>
              <a:tr h="395557">
                <a:tc>
                  <a:txBody>
                    <a:bodyPr/>
                    <a:lstStyle/>
                    <a:p>
                      <a:pPr algn="ctr">
                        <a:lnSpc>
                          <a:spcPct val="107000"/>
                        </a:lnSpc>
                        <a:spcAft>
                          <a:spcPts val="0"/>
                        </a:spcAft>
                      </a:pPr>
                      <a:r>
                        <a:rPr lang="en-US" sz="1100">
                          <a:effectLst/>
                        </a:rPr>
                        <a:t>ACC_INTERFACE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gn="ctr">
                        <a:lnSpc>
                          <a:spcPct val="107000"/>
                        </a:lnSpc>
                        <a:spcAft>
                          <a:spcPts val="0"/>
                        </a:spcAft>
                      </a:pPr>
                      <a:r>
                        <a:rPr lang="en-US" sz="1400">
                          <a:effectLst/>
                        </a:rPr>
                        <a:t>0x0200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gn="ctr">
                        <a:lnSpc>
                          <a:spcPct val="107000"/>
                        </a:lnSpc>
                        <a:spcAft>
                          <a:spcPts val="0"/>
                        </a:spcAft>
                      </a:pPr>
                      <a:r>
                        <a:rPr lang="en-US" sz="1400" dirty="0">
                          <a:effectLst/>
                        </a:rPr>
                        <a:t>Is an </a:t>
                      </a:r>
                      <a:r>
                        <a:rPr lang="en-US" sz="1400" b="1" kern="1200" dirty="0">
                          <a:solidFill>
                            <a:schemeClr val="accent2"/>
                          </a:solidFill>
                          <a:effectLst/>
                          <a:latin typeface="+mn-lt"/>
                          <a:ea typeface="+mn-ea"/>
                          <a:cs typeface="+mn-cs"/>
                        </a:rPr>
                        <a:t>interface</a:t>
                      </a:r>
                      <a:r>
                        <a:rPr lang="en-US" sz="1400" dirty="0">
                          <a:effectLst/>
                        </a:rPr>
                        <a:t>, not a class.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10004"/>
                  </a:ext>
                </a:extLst>
              </a:tr>
              <a:tr h="395557">
                <a:tc>
                  <a:txBody>
                    <a:bodyPr/>
                    <a:lstStyle/>
                    <a:p>
                      <a:pPr algn="ctr">
                        <a:lnSpc>
                          <a:spcPct val="107000"/>
                        </a:lnSpc>
                        <a:spcAft>
                          <a:spcPts val="0"/>
                        </a:spcAft>
                      </a:pPr>
                      <a:r>
                        <a:rPr lang="en-US" sz="1100">
                          <a:effectLst/>
                        </a:rPr>
                        <a:t>ACC_ABSTRACT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gn="ctr">
                        <a:lnSpc>
                          <a:spcPct val="107000"/>
                        </a:lnSpc>
                        <a:spcAft>
                          <a:spcPts val="0"/>
                        </a:spcAft>
                      </a:pPr>
                      <a:r>
                        <a:rPr lang="en-US" sz="1400">
                          <a:effectLst/>
                        </a:rPr>
                        <a:t>0x0400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gn="ctr">
                        <a:lnSpc>
                          <a:spcPct val="107000"/>
                        </a:lnSpc>
                        <a:spcAft>
                          <a:spcPts val="0"/>
                        </a:spcAft>
                      </a:pPr>
                      <a:r>
                        <a:rPr lang="en-US" sz="1400" dirty="0">
                          <a:effectLst/>
                        </a:rPr>
                        <a:t>Declared </a:t>
                      </a:r>
                      <a:r>
                        <a:rPr lang="en-US" sz="1400" b="1" kern="1200" dirty="0">
                          <a:solidFill>
                            <a:schemeClr val="accent2"/>
                          </a:solidFill>
                          <a:effectLst/>
                          <a:latin typeface="+mn-lt"/>
                          <a:ea typeface="+mn-ea"/>
                          <a:cs typeface="+mn-cs"/>
                        </a:rPr>
                        <a:t>abstract</a:t>
                      </a:r>
                      <a:r>
                        <a:rPr lang="en-US" sz="1400" dirty="0">
                          <a:effectLst/>
                        </a:rPr>
                        <a:t>; may not be instantiated.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10005"/>
                  </a:ext>
                </a:extLst>
              </a:tr>
            </a:tbl>
          </a:graphicData>
        </a:graphic>
      </p:graphicFrame>
      <p:sp>
        <p:nvSpPr>
          <p:cNvPr id="7" name="Title 1">
            <a:extLst>
              <a:ext uri="{FF2B5EF4-FFF2-40B4-BE49-F238E27FC236}">
                <a16:creationId xmlns:a16="http://schemas.microsoft.com/office/drawing/2014/main" id="{538D9ACB-D13E-4D40-8938-145ED1F36C8C}"/>
              </a:ext>
            </a:extLst>
          </p:cNvPr>
          <p:cNvSpPr>
            <a:spLocks noGrp="1"/>
          </p:cNvSpPr>
          <p:nvPr>
            <p:ph type="title"/>
          </p:nvPr>
        </p:nvSpPr>
        <p:spPr/>
        <p:txBody>
          <a:bodyPr/>
          <a:lstStyle/>
          <a:p>
            <a:pPr>
              <a:defRPr/>
            </a:pPr>
            <a:r>
              <a:rPr lang="en-IN" altLang="en-US" sz="4000" b="1" dirty="0">
                <a:solidFill>
                  <a:schemeClr val="tx1"/>
                </a:solidFill>
                <a:effectLst>
                  <a:outerShdw blurRad="38100" dist="38100" dir="2700000" algn="tl">
                    <a:srgbClr val="000000">
                      <a:alpha val="43137"/>
                    </a:srgbClr>
                  </a:outerShdw>
                </a:effectLst>
              </a:rPr>
              <a:t>Java .class File Structure</a:t>
            </a:r>
            <a:endParaRPr lang="en-US" altLang="en-US" sz="4000" b="1" dirty="0">
              <a:solidFill>
                <a:schemeClr val="tx1"/>
              </a:solidFill>
              <a:effectLst>
                <a:outerShdw blurRad="38100" dist="38100" dir="2700000" algn="tl">
                  <a:srgbClr val="000000">
                    <a:alpha val="43137"/>
                  </a:srgbClr>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F686979-9207-424C-A02F-7EF2F5B9A540}"/>
              </a:ext>
            </a:extLst>
          </p:cNvPr>
          <p:cNvSpPr/>
          <p:nvPr/>
        </p:nvSpPr>
        <p:spPr>
          <a:xfrm>
            <a:off x="228600" y="914400"/>
            <a:ext cx="5638800" cy="2246313"/>
          </a:xfrm>
          <a:prstGeom prst="rect">
            <a:avLst/>
          </a:prstGeom>
        </p:spPr>
        <p:txBody>
          <a:bodyPr>
            <a:spAutoFit/>
          </a:bodyPr>
          <a:lstStyle/>
          <a:p>
            <a:pPr>
              <a:defRPr/>
            </a:pPr>
            <a:r>
              <a:rPr lang="en-US" sz="2000" b="1" dirty="0">
                <a:solidFill>
                  <a:schemeClr val="accent2"/>
                </a:solidFill>
              </a:rPr>
              <a:t>5. this class</a:t>
            </a:r>
          </a:p>
          <a:p>
            <a:pPr algn="just">
              <a:defRPr/>
            </a:pPr>
            <a:r>
              <a:rPr lang="en-US" sz="2000" dirty="0"/>
              <a:t>This Class is a two byte entry that points to an index in Constant Pool. In the diagram, this class has a value 0x0007 which is an index in Constant Pool. </a:t>
            </a:r>
          </a:p>
          <a:p>
            <a:pPr algn="just">
              <a:defRPr/>
            </a:pPr>
            <a:endParaRPr lang="en-US" sz="2000" dirty="0"/>
          </a:p>
          <a:p>
            <a:pPr marL="457200" indent="-457200" algn="just">
              <a:buFont typeface="+mj-lt"/>
              <a:buAutoNum type="arabicPeriod"/>
              <a:defRPr/>
            </a:pPr>
            <a:endParaRPr lang="en-US" sz="2000" dirty="0"/>
          </a:p>
          <a:p>
            <a:pPr marL="457200" indent="-457200" algn="just">
              <a:buFont typeface="+mj-lt"/>
              <a:buAutoNum type="arabicPeriod"/>
              <a:defRPr/>
            </a:pPr>
            <a:endParaRPr lang="en-US" sz="2000" dirty="0"/>
          </a:p>
        </p:txBody>
      </p:sp>
      <p:pic>
        <p:nvPicPr>
          <p:cNvPr id="29699" name="Picture 7" descr="java-class-file-internal-structure">
            <a:extLst>
              <a:ext uri="{FF2B5EF4-FFF2-40B4-BE49-F238E27FC236}">
                <a16:creationId xmlns:a16="http://schemas.microsoft.com/office/drawing/2014/main" id="{A043B838-CDC0-4397-A0A2-27D222BD3D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9175" y="1143000"/>
            <a:ext cx="2892425" cy="428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5" descr="http://img.viralpatel.net/java-class-this-class-constant-pool-mapping.png">
            <a:extLst>
              <a:ext uri="{FF2B5EF4-FFF2-40B4-BE49-F238E27FC236}">
                <a16:creationId xmlns:a16="http://schemas.microsoft.com/office/drawing/2014/main" id="{00B49648-C016-4692-939E-D8F0F9FFCA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286000"/>
            <a:ext cx="2727325" cy="297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Rectangle 4">
            <a:extLst>
              <a:ext uri="{FF2B5EF4-FFF2-40B4-BE49-F238E27FC236}">
                <a16:creationId xmlns:a16="http://schemas.microsoft.com/office/drawing/2014/main" id="{ED0A0EC3-6F3B-4171-AAC1-50FF6C80ED70}"/>
              </a:ext>
            </a:extLst>
          </p:cNvPr>
          <p:cNvSpPr>
            <a:spLocks noChangeArrowheads="1"/>
          </p:cNvSpPr>
          <p:nvPr/>
        </p:nvSpPr>
        <p:spPr bwMode="auto">
          <a:xfrm>
            <a:off x="228600" y="2241550"/>
            <a:ext cx="2895600"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just">
              <a:lnSpc>
                <a:spcPts val="1925"/>
              </a:lnSpc>
            </a:pPr>
            <a:r>
              <a:rPr lang="en-US" altLang="en-US" sz="2000"/>
              <a:t>The corresponding entry that is pointed by this class Constant_pool [this_class] in Constant pool has two parts, first part is the one-byte tag that represents the type of entry in constant pool, in this case it is Class or Interface. In the diagram this is shown in </a:t>
            </a:r>
            <a:r>
              <a:rPr lang="en-US" altLang="en-US" sz="2000">
                <a:solidFill>
                  <a:srgbClr val="FF6600"/>
                </a:solidFill>
              </a:rPr>
              <a:t>orange</a:t>
            </a:r>
            <a:r>
              <a:rPr lang="en-US" altLang="en-US" sz="2000"/>
              <a:t> color. </a:t>
            </a:r>
          </a:p>
        </p:txBody>
      </p:sp>
      <p:sp>
        <p:nvSpPr>
          <p:cNvPr id="29702" name="Rectangle 6">
            <a:extLst>
              <a:ext uri="{FF2B5EF4-FFF2-40B4-BE49-F238E27FC236}">
                <a16:creationId xmlns:a16="http://schemas.microsoft.com/office/drawing/2014/main" id="{1C7B0507-C957-457F-8704-7B8CF2A6686D}"/>
              </a:ext>
            </a:extLst>
          </p:cNvPr>
          <p:cNvSpPr>
            <a:spLocks noChangeArrowheads="1"/>
          </p:cNvSpPr>
          <p:nvPr/>
        </p:nvSpPr>
        <p:spPr bwMode="auto">
          <a:xfrm>
            <a:off x="228600" y="5334000"/>
            <a:ext cx="8915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just"/>
            <a:r>
              <a:rPr lang="en-US" altLang="en-US" sz="2000"/>
              <a:t>And second entry is two-byte having index again in Constant pool. This above diagram, two byte contain value 0x0004. Thus it points to Constant_pool [0x0004] which is the String literal having name of the interface or class.</a:t>
            </a:r>
          </a:p>
        </p:txBody>
      </p:sp>
      <p:sp>
        <p:nvSpPr>
          <p:cNvPr id="9" name="Title 1">
            <a:extLst>
              <a:ext uri="{FF2B5EF4-FFF2-40B4-BE49-F238E27FC236}">
                <a16:creationId xmlns:a16="http://schemas.microsoft.com/office/drawing/2014/main" id="{C244E02E-54D1-4075-9EF9-F941F31E1EA9}"/>
              </a:ext>
            </a:extLst>
          </p:cNvPr>
          <p:cNvSpPr>
            <a:spLocks noGrp="1"/>
          </p:cNvSpPr>
          <p:nvPr>
            <p:ph type="title"/>
          </p:nvPr>
        </p:nvSpPr>
        <p:spPr/>
        <p:txBody>
          <a:bodyPr/>
          <a:lstStyle/>
          <a:p>
            <a:pPr>
              <a:defRPr/>
            </a:pPr>
            <a:r>
              <a:rPr lang="en-IN" altLang="en-US" sz="4000" b="1" dirty="0">
                <a:solidFill>
                  <a:schemeClr val="tx1"/>
                </a:solidFill>
                <a:effectLst>
                  <a:outerShdw blurRad="38100" dist="38100" dir="2700000" algn="tl">
                    <a:srgbClr val="000000">
                      <a:alpha val="43137"/>
                    </a:srgbClr>
                  </a:outerShdw>
                </a:effectLst>
              </a:rPr>
              <a:t>Java .class File Structure</a:t>
            </a:r>
            <a:endParaRPr lang="en-US" altLang="en-US" sz="4000" b="1" dirty="0">
              <a:solidFill>
                <a:schemeClr val="tx1"/>
              </a:solidFill>
              <a:effectLst>
                <a:outerShdw blurRad="38100" dist="38100" dir="2700000" algn="tl">
                  <a:srgbClr val="000000">
                    <a:alpha val="43137"/>
                  </a:srgbClr>
                </a:outerShdw>
              </a:effectLs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4ACC5AF-F367-4F3F-B19B-F8FFDCDE5D7B}"/>
              </a:ext>
            </a:extLst>
          </p:cNvPr>
          <p:cNvSpPr/>
          <p:nvPr/>
        </p:nvSpPr>
        <p:spPr>
          <a:xfrm>
            <a:off x="228600" y="1225550"/>
            <a:ext cx="5638800" cy="5632450"/>
          </a:xfrm>
          <a:prstGeom prst="rect">
            <a:avLst/>
          </a:prstGeom>
        </p:spPr>
        <p:txBody>
          <a:bodyPr>
            <a:spAutoFit/>
          </a:bodyPr>
          <a:lstStyle/>
          <a:p>
            <a:pPr>
              <a:defRPr/>
            </a:pPr>
            <a:r>
              <a:rPr lang="en-US" sz="2000" b="1" dirty="0">
                <a:solidFill>
                  <a:schemeClr val="accent2"/>
                </a:solidFill>
              </a:rPr>
              <a:t>6. super Class</a:t>
            </a:r>
          </a:p>
          <a:p>
            <a:pPr algn="just">
              <a:defRPr/>
            </a:pPr>
            <a:r>
              <a:rPr lang="en-US" sz="2000" dirty="0"/>
              <a:t>Next 2 bytes after </a:t>
            </a:r>
            <a:r>
              <a:rPr lang="en-US" sz="2000" dirty="0">
                <a:solidFill>
                  <a:schemeClr val="accent2"/>
                </a:solidFill>
              </a:rPr>
              <a:t>this</a:t>
            </a:r>
            <a:r>
              <a:rPr lang="en-US" sz="2000" dirty="0"/>
              <a:t> Class is of Super Class. Similar to </a:t>
            </a:r>
            <a:r>
              <a:rPr lang="en-US" sz="2000" dirty="0">
                <a:solidFill>
                  <a:schemeClr val="accent2"/>
                </a:solidFill>
              </a:rPr>
              <a:t>this</a:t>
            </a:r>
            <a:r>
              <a:rPr lang="en-US" sz="2000" dirty="0"/>
              <a:t> class, value of two bytes is a pointer that points to Constant pool which has entry for super class of the class.</a:t>
            </a:r>
          </a:p>
          <a:p>
            <a:pPr algn="just">
              <a:defRPr/>
            </a:pPr>
            <a:endParaRPr lang="en-US" sz="2000" dirty="0"/>
          </a:p>
          <a:p>
            <a:pPr>
              <a:defRPr/>
            </a:pPr>
            <a:r>
              <a:rPr lang="en-US" sz="2000" b="1" dirty="0">
                <a:solidFill>
                  <a:schemeClr val="accent2"/>
                </a:solidFill>
              </a:rPr>
              <a:t>7. Interfaces</a:t>
            </a:r>
          </a:p>
          <a:p>
            <a:pPr algn="just">
              <a:defRPr/>
            </a:pPr>
            <a:r>
              <a:rPr lang="en-US" sz="2000" dirty="0"/>
              <a:t>All the interfaces that are implemented by the class (or interface) defined in the file goes in Interface section of a class file. Starting two byte of the Interface section is the count that provides information about total number of interfaces being implemented. Immediately following is an array that contains one index into the constant pool for each interface implemented by class.</a:t>
            </a:r>
          </a:p>
          <a:p>
            <a:pPr algn="just">
              <a:defRPr/>
            </a:pPr>
            <a:endParaRPr lang="en-US" sz="2000" dirty="0"/>
          </a:p>
          <a:p>
            <a:pPr marL="457200" indent="-457200" algn="just">
              <a:buFont typeface="+mj-lt"/>
              <a:buAutoNum type="arabicPeriod"/>
              <a:defRPr/>
            </a:pPr>
            <a:endParaRPr lang="en-US" sz="2000" dirty="0"/>
          </a:p>
          <a:p>
            <a:pPr marL="457200" indent="-457200" algn="just">
              <a:buFont typeface="+mj-lt"/>
              <a:buAutoNum type="arabicPeriod"/>
              <a:defRPr/>
            </a:pPr>
            <a:endParaRPr lang="en-US" sz="2000" dirty="0"/>
          </a:p>
        </p:txBody>
      </p:sp>
      <p:pic>
        <p:nvPicPr>
          <p:cNvPr id="31747" name="Picture 7" descr="java-class-file-internal-structure">
            <a:extLst>
              <a:ext uri="{FF2B5EF4-FFF2-40B4-BE49-F238E27FC236}">
                <a16:creationId xmlns:a16="http://schemas.microsoft.com/office/drawing/2014/main" id="{7687DAA3-7176-4D88-B2F8-A8CF8BDE80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9175" y="1143000"/>
            <a:ext cx="2892425" cy="428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6AA8B429-05BE-4F75-A286-4A3B58E2C5B5}"/>
              </a:ext>
            </a:extLst>
          </p:cNvPr>
          <p:cNvSpPr>
            <a:spLocks noGrp="1"/>
          </p:cNvSpPr>
          <p:nvPr>
            <p:ph type="title"/>
          </p:nvPr>
        </p:nvSpPr>
        <p:spPr/>
        <p:txBody>
          <a:bodyPr/>
          <a:lstStyle/>
          <a:p>
            <a:pPr>
              <a:defRPr/>
            </a:pPr>
            <a:r>
              <a:rPr lang="en-IN" altLang="en-US" sz="4000" b="1" dirty="0">
                <a:solidFill>
                  <a:schemeClr val="tx1"/>
                </a:solidFill>
                <a:effectLst>
                  <a:outerShdw blurRad="38100" dist="38100" dir="2700000" algn="tl">
                    <a:srgbClr val="000000">
                      <a:alpha val="43137"/>
                    </a:srgbClr>
                  </a:outerShdw>
                </a:effectLst>
              </a:rPr>
              <a:t>Java .class File Structure</a:t>
            </a:r>
            <a:endParaRPr lang="en-US" altLang="en-US" sz="4000" b="1" dirty="0">
              <a:solidFill>
                <a:schemeClr val="tx1"/>
              </a:solidFill>
              <a:effectLst>
                <a:outerShdw blurRad="38100" dist="38100" dir="2700000" algn="tl">
                  <a:srgbClr val="000000">
                    <a:alpha val="43137"/>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itle 4">
            <a:extLst>
              <a:ext uri="{FF2B5EF4-FFF2-40B4-BE49-F238E27FC236}">
                <a16:creationId xmlns:a16="http://schemas.microsoft.com/office/drawing/2014/main" id="{25D5CD36-8A43-4433-98CC-CAF665C35177}"/>
              </a:ext>
            </a:extLst>
          </p:cNvPr>
          <p:cNvSpPr>
            <a:spLocks noGrp="1"/>
          </p:cNvSpPr>
          <p:nvPr>
            <p:ph type="title"/>
          </p:nvPr>
        </p:nvSpPr>
        <p:spPr/>
        <p:txBody>
          <a:bodyPr/>
          <a:lstStyle/>
          <a:p>
            <a:pPr>
              <a:defRPr/>
            </a:pPr>
            <a:r>
              <a:rPr lang="en-IN" altLang="en-US" sz="3600" b="1" dirty="0">
                <a:solidFill>
                  <a:schemeClr val="tx1"/>
                </a:solidFill>
                <a:effectLst>
                  <a:outerShdw blurRad="38100" dist="38100" dir="2700000" algn="tl">
                    <a:srgbClr val="000000">
                      <a:alpha val="43137"/>
                    </a:srgbClr>
                  </a:outerShdw>
                </a:effectLst>
              </a:rPr>
              <a:t>Difference between JDK/JRE/JVM/JIT</a:t>
            </a:r>
            <a:endParaRPr lang="en-US" altLang="en-US" sz="3600" b="1" dirty="0">
              <a:solidFill>
                <a:schemeClr val="tx1"/>
              </a:solidFill>
              <a:effectLst>
                <a:outerShdw blurRad="38100" dist="38100" dir="2700000" algn="tl">
                  <a:srgbClr val="000000">
                    <a:alpha val="43137"/>
                  </a:srgbClr>
                </a:outerShdw>
              </a:effectLst>
            </a:endParaRPr>
          </a:p>
        </p:txBody>
      </p:sp>
      <p:sp>
        <p:nvSpPr>
          <p:cNvPr id="17411" name="Slide Number Placeholder 3">
            <a:extLst>
              <a:ext uri="{FF2B5EF4-FFF2-40B4-BE49-F238E27FC236}">
                <a16:creationId xmlns:a16="http://schemas.microsoft.com/office/drawing/2014/main" id="{61134D67-6FFC-4A9B-89DC-76DBCDA890C5}"/>
              </a:ext>
            </a:extLst>
          </p:cNvPr>
          <p:cNvSpPr>
            <a:spLocks noGrp="1"/>
          </p:cNvSpPr>
          <p:nvPr>
            <p:ph type="sldNum" sz="quarter" idx="10"/>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1BF43CC1-AB0F-42C8-8C85-B20EC2D80485}" type="slidenum">
              <a:rPr lang="en-US" altLang="en-US" sz="1400"/>
              <a:pPr/>
              <a:t>2</a:t>
            </a:fld>
            <a:endParaRPr lang="en-US" altLang="en-US" sz="1400"/>
          </a:p>
        </p:txBody>
      </p:sp>
      <p:sp>
        <p:nvSpPr>
          <p:cNvPr id="17412" name="Rectangle 7">
            <a:extLst>
              <a:ext uri="{FF2B5EF4-FFF2-40B4-BE49-F238E27FC236}">
                <a16:creationId xmlns:a16="http://schemas.microsoft.com/office/drawing/2014/main" id="{C113F3D1-6973-4A4C-B9EF-6C772B8020D6}"/>
              </a:ext>
            </a:extLst>
          </p:cNvPr>
          <p:cNvSpPr>
            <a:spLocks noChangeArrowheads="1"/>
          </p:cNvSpPr>
          <p:nvPr/>
        </p:nvSpPr>
        <p:spPr bwMode="auto">
          <a:xfrm>
            <a:off x="0" y="990600"/>
            <a:ext cx="4294188" cy="572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just"/>
            <a:r>
              <a:rPr lang="en-US" altLang="en-US" sz="2000" b="1">
                <a:solidFill>
                  <a:schemeClr val="accent2"/>
                </a:solidFill>
                <a:latin typeface="Arial" panose="020B0604020202020204" pitchFamily="34" charset="0"/>
                <a:cs typeface="Arial" panose="020B0604020202020204" pitchFamily="34" charset="0"/>
              </a:rPr>
              <a:t>JVM: </a:t>
            </a:r>
            <a:r>
              <a:rPr lang="en-US" altLang="en-US" sz="1800">
                <a:solidFill>
                  <a:srgbClr val="000000"/>
                </a:solidFill>
                <a:latin typeface="Arial" panose="020B0604020202020204" pitchFamily="34" charset="0"/>
                <a:cs typeface="Arial" panose="020B0604020202020204" pitchFamily="34" charset="0"/>
              </a:rPr>
              <a:t>Java Virtual Machine (JVM) is an abstract computing machine.</a:t>
            </a:r>
            <a:r>
              <a:rPr lang="en-US" altLang="en-US" sz="1800">
                <a:latin typeface="Arial" panose="020B0604020202020204" pitchFamily="34" charset="0"/>
                <a:cs typeface="Arial" panose="020B0604020202020204" pitchFamily="34" charset="0"/>
              </a:rPr>
              <a:t> Java programs are written against the JVM specification. JVM is specific for OS platform and they translate the Java instructions to the underlying platform specific instructions and execute them. JVM enables the Java programs to be platform independent.</a:t>
            </a:r>
            <a:r>
              <a:rPr lang="en-US" altLang="en-US" sz="1800">
                <a:solidFill>
                  <a:srgbClr val="000000"/>
                </a:solidFill>
                <a:latin typeface="Arial" panose="020B0604020202020204" pitchFamily="34" charset="0"/>
                <a:cs typeface="Arial" panose="020B0604020202020204" pitchFamily="34" charset="0"/>
              </a:rPr>
              <a:t> </a:t>
            </a:r>
          </a:p>
          <a:p>
            <a:pPr algn="just"/>
            <a:endParaRPr lang="en-US" altLang="en-US" sz="1800">
              <a:solidFill>
                <a:srgbClr val="000000"/>
              </a:solidFill>
              <a:latin typeface="Arial" panose="020B0604020202020204" pitchFamily="34" charset="0"/>
              <a:cs typeface="Arial" panose="020B0604020202020204" pitchFamily="34" charset="0"/>
            </a:endParaRPr>
          </a:p>
          <a:p>
            <a:pPr algn="just"/>
            <a:r>
              <a:rPr lang="en-US" altLang="en-US" sz="2000" b="1">
                <a:solidFill>
                  <a:schemeClr val="accent2"/>
                </a:solidFill>
                <a:latin typeface="Arial" panose="020B0604020202020204" pitchFamily="34" charset="0"/>
                <a:cs typeface="Arial" panose="020B0604020202020204" pitchFamily="34" charset="0"/>
              </a:rPr>
              <a:t>JRE: </a:t>
            </a:r>
            <a:r>
              <a:rPr lang="en-US" altLang="en-US" sz="1800">
                <a:solidFill>
                  <a:srgbClr val="000000"/>
                </a:solidFill>
                <a:latin typeface="Arial" panose="020B0604020202020204" pitchFamily="34" charset="0"/>
                <a:cs typeface="Arial" panose="020B0604020202020204" pitchFamily="34" charset="0"/>
              </a:rPr>
              <a:t>Java Runtime Environment (JRE) is an implementation of the JVM and Java API.</a:t>
            </a:r>
          </a:p>
          <a:p>
            <a:pPr algn="just"/>
            <a:endParaRPr lang="en-US" altLang="en-US" sz="1800">
              <a:solidFill>
                <a:srgbClr val="000000"/>
              </a:solidFill>
              <a:latin typeface="Arial" panose="020B0604020202020204" pitchFamily="34" charset="0"/>
              <a:cs typeface="Arial" panose="020B0604020202020204" pitchFamily="34" charset="0"/>
            </a:endParaRPr>
          </a:p>
          <a:p>
            <a:pPr algn="just"/>
            <a:r>
              <a:rPr lang="en-US" altLang="en-US" sz="2000" b="1">
                <a:solidFill>
                  <a:schemeClr val="accent2"/>
                </a:solidFill>
                <a:latin typeface="Arial" panose="020B0604020202020204" pitchFamily="34" charset="0"/>
                <a:cs typeface="Arial" panose="020B0604020202020204" pitchFamily="34" charset="0"/>
              </a:rPr>
              <a:t>JDK: </a:t>
            </a:r>
            <a:r>
              <a:rPr lang="en-US" altLang="en-US" sz="1800">
                <a:solidFill>
                  <a:srgbClr val="000000"/>
                </a:solidFill>
                <a:latin typeface="Arial" panose="020B0604020202020204" pitchFamily="34" charset="0"/>
                <a:cs typeface="Arial" panose="020B0604020202020204" pitchFamily="34" charset="0"/>
              </a:rPr>
              <a:t>Java Development Kit (JDK) contains JRE along with various development tools like Java libraries, Java source compilers, Java debuggers, bundling and deployment tools.</a:t>
            </a:r>
          </a:p>
          <a:p>
            <a:pPr algn="just"/>
            <a:endParaRPr lang="en-US" altLang="en-US" sz="1800">
              <a:solidFill>
                <a:srgbClr val="000000"/>
              </a:solidFill>
              <a:latin typeface="Arial" panose="020B0604020202020204" pitchFamily="34" charset="0"/>
              <a:cs typeface="Arial" panose="020B0604020202020204" pitchFamily="34" charset="0"/>
            </a:endParaRPr>
          </a:p>
        </p:txBody>
      </p:sp>
      <p:pic>
        <p:nvPicPr>
          <p:cNvPr id="17413" name="Picture 2" descr="Diagram to show the relations between JVM JRE JDK">
            <a:extLst>
              <a:ext uri="{FF2B5EF4-FFF2-40B4-BE49-F238E27FC236}">
                <a16:creationId xmlns:a16="http://schemas.microsoft.com/office/drawing/2014/main" id="{09DB812B-63DB-4609-935B-5AC58A174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4188" y="1219200"/>
            <a:ext cx="44831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EB77998-0E29-4228-AFB4-08431243764E}"/>
              </a:ext>
            </a:extLst>
          </p:cNvPr>
          <p:cNvSpPr>
            <a:spLocks noChangeArrowheads="1"/>
          </p:cNvSpPr>
          <p:nvPr/>
        </p:nvSpPr>
        <p:spPr bwMode="auto">
          <a:xfrm>
            <a:off x="228600" y="1225550"/>
            <a:ext cx="56388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b="1">
                <a:solidFill>
                  <a:schemeClr val="accent2"/>
                </a:solidFill>
              </a:rPr>
              <a:t>8. Fields</a:t>
            </a:r>
          </a:p>
          <a:p>
            <a:pPr algn="just"/>
            <a:r>
              <a:rPr lang="en-US" altLang="en-US" sz="2000"/>
              <a:t>A field is an instance or a class level variable (property) of the class or interface. Fields section contains only those fields that are defined by the class or an interface of the file and not those fields which are inherited from the super class or super interface.</a:t>
            </a:r>
          </a:p>
          <a:p>
            <a:pPr algn="just"/>
            <a:r>
              <a:rPr lang="en-US" altLang="en-US" sz="2000"/>
              <a:t>First two bytes in Fields section represents count: that is the total number of fields in Fields Section. Following the count is an array of variable length structure one for each field. Each element in this array represent one field. Some information is stored in this structure where as some information like name of the fields are stored in Constant pool.</a:t>
            </a:r>
          </a:p>
          <a:p>
            <a:pPr algn="just"/>
            <a:endParaRPr lang="en-US" altLang="en-US" sz="2000"/>
          </a:p>
        </p:txBody>
      </p:sp>
      <p:pic>
        <p:nvPicPr>
          <p:cNvPr id="33795" name="Picture 7" descr="java-class-file-internal-structure">
            <a:extLst>
              <a:ext uri="{FF2B5EF4-FFF2-40B4-BE49-F238E27FC236}">
                <a16:creationId xmlns:a16="http://schemas.microsoft.com/office/drawing/2014/main" id="{23B4A52F-97DE-4B8F-99F8-7FC0C8D64C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9175" y="1143000"/>
            <a:ext cx="2892425" cy="428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C1913495-7804-461C-B25E-DF96B39E50CF}"/>
              </a:ext>
            </a:extLst>
          </p:cNvPr>
          <p:cNvSpPr>
            <a:spLocks noGrp="1"/>
          </p:cNvSpPr>
          <p:nvPr>
            <p:ph type="title"/>
          </p:nvPr>
        </p:nvSpPr>
        <p:spPr/>
        <p:txBody>
          <a:bodyPr/>
          <a:lstStyle/>
          <a:p>
            <a:pPr>
              <a:defRPr/>
            </a:pPr>
            <a:r>
              <a:rPr lang="en-IN" altLang="en-US" sz="4000" b="1" dirty="0">
                <a:solidFill>
                  <a:schemeClr val="tx1"/>
                </a:solidFill>
                <a:effectLst>
                  <a:outerShdw blurRad="38100" dist="38100" dir="2700000" algn="tl">
                    <a:srgbClr val="000000">
                      <a:alpha val="43137"/>
                    </a:srgbClr>
                  </a:outerShdw>
                </a:effectLst>
              </a:rPr>
              <a:t>Java .class File Structure</a:t>
            </a:r>
            <a:endParaRPr lang="en-US" altLang="en-US" sz="4000" b="1" dirty="0">
              <a:solidFill>
                <a:schemeClr val="tx1"/>
              </a:solidFill>
              <a:effectLst>
                <a:outerShdw blurRad="38100" dist="38100" dir="2700000" algn="tl">
                  <a:srgbClr val="000000">
                    <a:alpha val="43137"/>
                  </a:srgbClr>
                </a:outerShdw>
              </a:effectLs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11616890-3A2E-4AB6-BB8E-16431F0E7CB5}"/>
              </a:ext>
            </a:extLst>
          </p:cNvPr>
          <p:cNvSpPr>
            <a:spLocks noChangeArrowheads="1"/>
          </p:cNvSpPr>
          <p:nvPr/>
        </p:nvSpPr>
        <p:spPr bwMode="auto">
          <a:xfrm>
            <a:off x="228600" y="1225550"/>
            <a:ext cx="5638800" cy="440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b="1">
                <a:solidFill>
                  <a:schemeClr val="accent2"/>
                </a:solidFill>
              </a:rPr>
              <a:t>9. Methods</a:t>
            </a:r>
          </a:p>
          <a:p>
            <a:pPr algn="just"/>
            <a:r>
              <a:rPr lang="en-US" altLang="en-US" sz="2000"/>
              <a:t>The Methods component host the methods that are explicitly defined by this class, not any other methods that may be inherited from super class.</a:t>
            </a:r>
          </a:p>
          <a:p>
            <a:pPr algn="just"/>
            <a:r>
              <a:rPr lang="en-US" altLang="en-US" sz="2000"/>
              <a:t>First two byte is the count of the number of methods in the class or interface. The rest is again a variable length array which holds each method structure. Method structure contains several pieces of information about the method like method argument list, its return type, the number of stack words required for the method’s local variables, stack words required for method’s operand stack, a table for exceptions, byte code sequence etc.</a:t>
            </a:r>
          </a:p>
          <a:p>
            <a:pPr algn="just"/>
            <a:endParaRPr lang="en-US" altLang="en-US" sz="2000"/>
          </a:p>
        </p:txBody>
      </p:sp>
      <p:pic>
        <p:nvPicPr>
          <p:cNvPr id="35843" name="Picture 7" descr="java-class-file-internal-structure">
            <a:extLst>
              <a:ext uri="{FF2B5EF4-FFF2-40B4-BE49-F238E27FC236}">
                <a16:creationId xmlns:a16="http://schemas.microsoft.com/office/drawing/2014/main" id="{BB94A2EF-2F8B-488A-AEBA-FF45BB0ACA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9175" y="1143000"/>
            <a:ext cx="2892425" cy="428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51C7DC1B-9290-4570-858F-899713513123}"/>
              </a:ext>
            </a:extLst>
          </p:cNvPr>
          <p:cNvSpPr>
            <a:spLocks noGrp="1"/>
          </p:cNvSpPr>
          <p:nvPr>
            <p:ph type="title"/>
          </p:nvPr>
        </p:nvSpPr>
        <p:spPr/>
        <p:txBody>
          <a:bodyPr/>
          <a:lstStyle/>
          <a:p>
            <a:pPr>
              <a:defRPr/>
            </a:pPr>
            <a:r>
              <a:rPr lang="en-IN" altLang="en-US" sz="4000" b="1" dirty="0">
                <a:solidFill>
                  <a:schemeClr val="tx1"/>
                </a:solidFill>
                <a:effectLst>
                  <a:outerShdw blurRad="38100" dist="38100" dir="2700000" algn="tl">
                    <a:srgbClr val="000000">
                      <a:alpha val="43137"/>
                    </a:srgbClr>
                  </a:outerShdw>
                </a:effectLst>
              </a:rPr>
              <a:t>Java .class File Structure</a:t>
            </a:r>
            <a:endParaRPr lang="en-US" altLang="en-US" sz="4000" b="1" dirty="0">
              <a:solidFill>
                <a:schemeClr val="tx1"/>
              </a:solidFill>
              <a:effectLst>
                <a:outerShdw blurRad="38100" dist="38100" dir="2700000" algn="tl">
                  <a:srgbClr val="000000">
                    <a:alpha val="43137"/>
                  </a:srgbClr>
                </a:outerShdw>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C8CCD5EE-D4B2-4FBB-ADE7-D28F1CB36375}"/>
              </a:ext>
            </a:extLst>
          </p:cNvPr>
          <p:cNvSpPr>
            <a:spLocks noChangeArrowheads="1"/>
          </p:cNvSpPr>
          <p:nvPr/>
        </p:nvSpPr>
        <p:spPr bwMode="auto">
          <a:xfrm>
            <a:off x="228600" y="1225550"/>
            <a:ext cx="56388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b="1">
                <a:solidFill>
                  <a:schemeClr val="accent2"/>
                </a:solidFill>
              </a:rPr>
              <a:t>10. Attributes</a:t>
            </a:r>
          </a:p>
          <a:p>
            <a:pPr algn="just"/>
            <a:r>
              <a:rPr lang="en-US" altLang="en-US" sz="2000"/>
              <a:t>Attribute section contains several attribute about the class file, e.g. one of the attribute is the source code attribute which reveals the name of the source file from which this class file was compiled.</a:t>
            </a:r>
          </a:p>
          <a:p>
            <a:pPr algn="just"/>
            <a:r>
              <a:rPr lang="en-US" altLang="en-US" sz="2000"/>
              <a:t>First two bytes in Attribute section is count of the number of attributes, followed by the attributes themselves. The JVMs will ignore any attributes they don’t understand.</a:t>
            </a:r>
          </a:p>
        </p:txBody>
      </p:sp>
      <p:pic>
        <p:nvPicPr>
          <p:cNvPr id="37891" name="Picture 7" descr="java-class-file-internal-structure">
            <a:extLst>
              <a:ext uri="{FF2B5EF4-FFF2-40B4-BE49-F238E27FC236}">
                <a16:creationId xmlns:a16="http://schemas.microsoft.com/office/drawing/2014/main" id="{A6D26166-D285-4FA0-8E1D-6D54231ECF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9175" y="1143000"/>
            <a:ext cx="2892425" cy="428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39F0FA53-BDF6-40D8-BE55-CE3B70B17F15}"/>
              </a:ext>
            </a:extLst>
          </p:cNvPr>
          <p:cNvSpPr>
            <a:spLocks noGrp="1"/>
          </p:cNvSpPr>
          <p:nvPr>
            <p:ph type="title"/>
          </p:nvPr>
        </p:nvSpPr>
        <p:spPr/>
        <p:txBody>
          <a:bodyPr/>
          <a:lstStyle/>
          <a:p>
            <a:pPr>
              <a:defRPr/>
            </a:pPr>
            <a:r>
              <a:rPr lang="en-IN" altLang="en-US" sz="4000" b="1" dirty="0">
                <a:solidFill>
                  <a:schemeClr val="tx1"/>
                </a:solidFill>
                <a:effectLst>
                  <a:outerShdw blurRad="38100" dist="38100" dir="2700000" algn="tl">
                    <a:srgbClr val="000000">
                      <a:alpha val="43137"/>
                    </a:srgbClr>
                  </a:outerShdw>
                </a:effectLst>
              </a:rPr>
              <a:t>Java .class File Structure</a:t>
            </a:r>
            <a:endParaRPr lang="en-US" altLang="en-US" sz="4000" b="1" dirty="0">
              <a:solidFill>
                <a:schemeClr val="tx1"/>
              </a:solidFill>
              <a:effectLst>
                <a:outerShdw blurRad="38100" dist="38100" dir="2700000" algn="tl">
                  <a:srgbClr val="000000">
                    <a:alpha val="43137"/>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itle 4">
            <a:extLst>
              <a:ext uri="{FF2B5EF4-FFF2-40B4-BE49-F238E27FC236}">
                <a16:creationId xmlns:a16="http://schemas.microsoft.com/office/drawing/2014/main" id="{F7617DD3-B910-4AB5-8213-DCD02C219350}"/>
              </a:ext>
            </a:extLst>
          </p:cNvPr>
          <p:cNvSpPr>
            <a:spLocks noGrp="1"/>
          </p:cNvSpPr>
          <p:nvPr>
            <p:ph type="title"/>
          </p:nvPr>
        </p:nvSpPr>
        <p:spPr/>
        <p:txBody>
          <a:bodyPr/>
          <a:lstStyle/>
          <a:p>
            <a:pPr>
              <a:defRPr/>
            </a:pPr>
            <a:r>
              <a:rPr lang="en-IN" altLang="en-US" sz="3600" b="1" dirty="0">
                <a:solidFill>
                  <a:schemeClr val="tx1"/>
                </a:solidFill>
                <a:effectLst>
                  <a:outerShdw blurRad="38100" dist="38100" dir="2700000" algn="tl">
                    <a:srgbClr val="000000">
                      <a:alpha val="43137"/>
                    </a:srgbClr>
                  </a:outerShdw>
                </a:effectLst>
              </a:rPr>
              <a:t>Difference between JDK/JRE/JVM/JIT</a:t>
            </a:r>
            <a:endParaRPr lang="en-US" altLang="en-US" sz="3600" b="1" dirty="0">
              <a:solidFill>
                <a:schemeClr val="tx1"/>
              </a:solidFill>
              <a:effectLst>
                <a:outerShdw blurRad="38100" dist="38100" dir="2700000" algn="tl">
                  <a:srgbClr val="000000">
                    <a:alpha val="43137"/>
                  </a:srgbClr>
                </a:outerShdw>
              </a:effectLst>
            </a:endParaRPr>
          </a:p>
        </p:txBody>
      </p:sp>
      <p:sp>
        <p:nvSpPr>
          <p:cNvPr id="18435" name="Slide Number Placeholder 3">
            <a:extLst>
              <a:ext uri="{FF2B5EF4-FFF2-40B4-BE49-F238E27FC236}">
                <a16:creationId xmlns:a16="http://schemas.microsoft.com/office/drawing/2014/main" id="{9B072A60-DCC3-4D51-901C-3D1A7E071D5A}"/>
              </a:ext>
            </a:extLst>
          </p:cNvPr>
          <p:cNvSpPr>
            <a:spLocks noGrp="1"/>
          </p:cNvSpPr>
          <p:nvPr>
            <p:ph type="sldNum" sz="quarter" idx="10"/>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046567D2-E121-47DB-9272-7862D43C57D3}" type="slidenum">
              <a:rPr lang="en-US" altLang="en-US" sz="1400"/>
              <a:pPr/>
              <a:t>3</a:t>
            </a:fld>
            <a:endParaRPr lang="en-US" altLang="en-US" sz="1400"/>
          </a:p>
        </p:txBody>
      </p:sp>
      <p:sp>
        <p:nvSpPr>
          <p:cNvPr id="18436" name="Rectangle 8">
            <a:extLst>
              <a:ext uri="{FF2B5EF4-FFF2-40B4-BE49-F238E27FC236}">
                <a16:creationId xmlns:a16="http://schemas.microsoft.com/office/drawing/2014/main" id="{979105C8-1D08-4116-B9F4-728DF1EF94F7}"/>
              </a:ext>
            </a:extLst>
          </p:cNvPr>
          <p:cNvSpPr>
            <a:spLocks noChangeArrowheads="1"/>
          </p:cNvSpPr>
          <p:nvPr/>
        </p:nvSpPr>
        <p:spPr bwMode="auto">
          <a:xfrm>
            <a:off x="76200" y="1143000"/>
            <a:ext cx="4217988"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just"/>
            <a:r>
              <a:rPr lang="en-US" altLang="en-US" sz="2000">
                <a:solidFill>
                  <a:schemeClr val="accent2"/>
                </a:solidFill>
                <a:latin typeface="Arial" panose="020B0604020202020204" pitchFamily="34" charset="0"/>
              </a:rPr>
              <a:t>JVM</a:t>
            </a:r>
            <a:r>
              <a:rPr lang="en-US" altLang="en-US" sz="2000">
                <a:solidFill>
                  <a:srgbClr val="FF0000"/>
                </a:solidFill>
                <a:latin typeface="Arial" panose="020B0604020202020204" pitchFamily="34" charset="0"/>
              </a:rPr>
              <a:t> </a:t>
            </a:r>
            <a:r>
              <a:rPr lang="en-US" altLang="en-US" sz="2000">
                <a:latin typeface="Arial" panose="020B0604020202020204" pitchFamily="34" charset="0"/>
              </a:rPr>
              <a:t>becomes an instance of </a:t>
            </a:r>
            <a:r>
              <a:rPr lang="en-US" altLang="en-US" sz="2000">
                <a:solidFill>
                  <a:schemeClr val="accent2"/>
                </a:solidFill>
                <a:latin typeface="Arial" panose="020B0604020202020204" pitchFamily="34" charset="0"/>
              </a:rPr>
              <a:t>JRE</a:t>
            </a:r>
            <a:r>
              <a:rPr lang="en-US" altLang="en-US" sz="2000">
                <a:latin typeface="Arial" panose="020B0604020202020204" pitchFamily="34" charset="0"/>
              </a:rPr>
              <a:t> at runtime of a java program. It is widely known as a runtime interpreter. The Java virtual machine (</a:t>
            </a:r>
            <a:r>
              <a:rPr lang="en-US" altLang="en-US" sz="2000">
                <a:solidFill>
                  <a:schemeClr val="accent2"/>
                </a:solidFill>
                <a:latin typeface="Arial" panose="020B0604020202020204" pitchFamily="34" charset="0"/>
              </a:rPr>
              <a:t>JVM</a:t>
            </a:r>
            <a:r>
              <a:rPr lang="en-US" altLang="en-US" sz="2000">
                <a:latin typeface="Arial" panose="020B0604020202020204" pitchFamily="34" charset="0"/>
              </a:rPr>
              <a:t>) is the cornerstone on top of which the Java technology is built upon. It is the component of the Java technology responsible for its hardware and platform independence. </a:t>
            </a:r>
            <a:r>
              <a:rPr lang="en-US" altLang="en-US" sz="2000">
                <a:solidFill>
                  <a:schemeClr val="accent2"/>
                </a:solidFill>
                <a:latin typeface="Arial" panose="020B0604020202020204" pitchFamily="34" charset="0"/>
              </a:rPr>
              <a:t>JVM</a:t>
            </a:r>
            <a:r>
              <a:rPr lang="en-US" altLang="en-US" sz="2000">
                <a:latin typeface="Arial" panose="020B0604020202020204" pitchFamily="34" charset="0"/>
              </a:rPr>
              <a:t> largely helps in the abstraction of inner implementation from the programmers who make use of libraries for their programmes from </a:t>
            </a:r>
            <a:r>
              <a:rPr lang="en-US" altLang="en-US" sz="2000">
                <a:solidFill>
                  <a:schemeClr val="accent2"/>
                </a:solidFill>
                <a:latin typeface="Arial" panose="020B0604020202020204" pitchFamily="34" charset="0"/>
              </a:rPr>
              <a:t>JDK</a:t>
            </a:r>
            <a:r>
              <a:rPr lang="en-US" altLang="en-US" sz="2000">
                <a:latin typeface="Arial" panose="020B0604020202020204" pitchFamily="34" charset="0"/>
              </a:rPr>
              <a:t>.</a:t>
            </a:r>
          </a:p>
        </p:txBody>
      </p:sp>
      <p:pic>
        <p:nvPicPr>
          <p:cNvPr id="18437" name="Picture 2" descr="Diagram to show the relations between JVM JRE JDK">
            <a:extLst>
              <a:ext uri="{FF2B5EF4-FFF2-40B4-BE49-F238E27FC236}">
                <a16:creationId xmlns:a16="http://schemas.microsoft.com/office/drawing/2014/main" id="{DB49DF04-B23F-4C73-B212-0260DB290D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4188" y="1143000"/>
            <a:ext cx="4703762"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itle 4">
            <a:extLst>
              <a:ext uri="{FF2B5EF4-FFF2-40B4-BE49-F238E27FC236}">
                <a16:creationId xmlns:a16="http://schemas.microsoft.com/office/drawing/2014/main" id="{B308146B-F434-4DAA-833D-B79CAA8E10B5}"/>
              </a:ext>
            </a:extLst>
          </p:cNvPr>
          <p:cNvSpPr>
            <a:spLocks noGrp="1"/>
          </p:cNvSpPr>
          <p:nvPr>
            <p:ph type="title"/>
          </p:nvPr>
        </p:nvSpPr>
        <p:spPr/>
        <p:txBody>
          <a:bodyPr/>
          <a:lstStyle/>
          <a:p>
            <a:pPr>
              <a:defRPr/>
            </a:pPr>
            <a:r>
              <a:rPr lang="en-IN" altLang="en-US" sz="3600" b="1" dirty="0">
                <a:solidFill>
                  <a:schemeClr val="tx1"/>
                </a:solidFill>
                <a:effectLst>
                  <a:outerShdw blurRad="38100" dist="38100" dir="2700000" algn="tl">
                    <a:srgbClr val="000000">
                      <a:alpha val="43137"/>
                    </a:srgbClr>
                  </a:outerShdw>
                </a:effectLst>
              </a:rPr>
              <a:t>Difference between JDK/JRE/JVM/JIT</a:t>
            </a:r>
            <a:endParaRPr lang="en-US" altLang="en-US" sz="3600" b="1" dirty="0">
              <a:solidFill>
                <a:schemeClr val="tx1"/>
              </a:solidFill>
              <a:effectLst>
                <a:outerShdw blurRad="38100" dist="38100" dir="2700000" algn="tl">
                  <a:srgbClr val="000000">
                    <a:alpha val="43137"/>
                  </a:srgbClr>
                </a:outerShdw>
              </a:effectLst>
            </a:endParaRPr>
          </a:p>
        </p:txBody>
      </p:sp>
      <p:sp>
        <p:nvSpPr>
          <p:cNvPr id="19459" name="Slide Number Placeholder 3">
            <a:extLst>
              <a:ext uri="{FF2B5EF4-FFF2-40B4-BE49-F238E27FC236}">
                <a16:creationId xmlns:a16="http://schemas.microsoft.com/office/drawing/2014/main" id="{5A20CD18-8662-4DBF-A112-C3FCD06B2E2A}"/>
              </a:ext>
            </a:extLst>
          </p:cNvPr>
          <p:cNvSpPr>
            <a:spLocks noGrp="1"/>
          </p:cNvSpPr>
          <p:nvPr>
            <p:ph type="sldNum" sz="quarter" idx="10"/>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A2992868-CB6D-4F41-A284-A4A0FDC60106}" type="slidenum">
              <a:rPr lang="en-US" altLang="en-US" sz="1400"/>
              <a:pPr/>
              <a:t>4</a:t>
            </a:fld>
            <a:endParaRPr lang="en-US" altLang="en-US" sz="1400"/>
          </a:p>
        </p:txBody>
      </p:sp>
      <p:pic>
        <p:nvPicPr>
          <p:cNvPr id="19460" name="Picture 2" descr="Diagram to show the relations between JVM JRE JDK">
            <a:extLst>
              <a:ext uri="{FF2B5EF4-FFF2-40B4-BE49-F238E27FC236}">
                <a16:creationId xmlns:a16="http://schemas.microsoft.com/office/drawing/2014/main" id="{38A07305-681A-4338-A549-859DA3468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0900" y="1219200"/>
            <a:ext cx="44831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Rectangle 1">
            <a:extLst>
              <a:ext uri="{FF2B5EF4-FFF2-40B4-BE49-F238E27FC236}">
                <a16:creationId xmlns:a16="http://schemas.microsoft.com/office/drawing/2014/main" id="{9F45E461-A9EA-4CCA-BB07-F898DEC3BE44}"/>
              </a:ext>
            </a:extLst>
          </p:cNvPr>
          <p:cNvSpPr>
            <a:spLocks noChangeArrowheads="1"/>
          </p:cNvSpPr>
          <p:nvPr/>
        </p:nvSpPr>
        <p:spPr bwMode="auto">
          <a:xfrm>
            <a:off x="152400" y="990600"/>
            <a:ext cx="45720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just"/>
            <a:r>
              <a:rPr lang="en-US" altLang="en-US" sz="2000">
                <a:solidFill>
                  <a:schemeClr val="accent2"/>
                </a:solidFill>
                <a:latin typeface="Georgia" panose="02040502050405020303" pitchFamily="18" charset="0"/>
              </a:rPr>
              <a:t>JVM Internals</a:t>
            </a:r>
          </a:p>
          <a:p>
            <a:pPr algn="just"/>
            <a:r>
              <a:rPr lang="en-US" altLang="en-US" sz="1600">
                <a:solidFill>
                  <a:srgbClr val="000000"/>
                </a:solidFill>
                <a:latin typeface="Arial" panose="020B0604020202020204" pitchFamily="34" charset="0"/>
              </a:rPr>
              <a:t>Like a real computing machine, JVM has an instruction set and manipulates various memory areas at run time. Thus for different hardware platforms one has corresponding implementation of JVM available as vendor supplied JREs. It is common to implement a programming language using a virtual machine. </a:t>
            </a:r>
          </a:p>
          <a:p>
            <a:pPr algn="just"/>
            <a:endParaRPr lang="en-US" altLang="en-US" sz="1600">
              <a:solidFill>
                <a:srgbClr val="000000"/>
              </a:solidFill>
              <a:latin typeface="Arial" panose="020B0604020202020204" pitchFamily="34" charset="0"/>
            </a:endParaRPr>
          </a:p>
          <a:p>
            <a:pPr algn="just"/>
            <a:r>
              <a:rPr lang="en-US" altLang="en-US" sz="1600">
                <a:solidFill>
                  <a:srgbClr val="000000"/>
                </a:solidFill>
                <a:latin typeface="Arial" panose="020B0604020202020204" pitchFamily="34" charset="0"/>
              </a:rPr>
              <a:t>A Java virtual machine instruction consists of an opcode specifying the operation to be performed, followed by zero or more operands embodying values to be operated upon. From the point of view of a compiler, the Java Virtual Machine (JVM)is just another processor with an instruction set, Java bytecode, for which code can be generated. Life cycle is as follows, source code to byte code to be interpreted by the JRE and gets converted to the platform specific executable ones.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Title 4">
            <a:extLst>
              <a:ext uri="{FF2B5EF4-FFF2-40B4-BE49-F238E27FC236}">
                <a16:creationId xmlns:a16="http://schemas.microsoft.com/office/drawing/2014/main" id="{F8DA777F-BE29-4C49-B7AA-9C17F0D883D5}"/>
              </a:ext>
            </a:extLst>
          </p:cNvPr>
          <p:cNvSpPr>
            <a:spLocks noGrp="1"/>
          </p:cNvSpPr>
          <p:nvPr>
            <p:ph type="title"/>
          </p:nvPr>
        </p:nvSpPr>
        <p:spPr/>
        <p:txBody>
          <a:bodyPr/>
          <a:lstStyle/>
          <a:p>
            <a:pPr>
              <a:defRPr/>
            </a:pPr>
            <a:r>
              <a:rPr lang="en-IN" altLang="en-US" sz="3600" b="1" dirty="0">
                <a:solidFill>
                  <a:schemeClr val="tx1"/>
                </a:solidFill>
                <a:effectLst>
                  <a:outerShdw blurRad="38100" dist="38100" dir="2700000" algn="tl">
                    <a:srgbClr val="000000">
                      <a:alpha val="43137"/>
                    </a:srgbClr>
                  </a:outerShdw>
                </a:effectLst>
              </a:rPr>
              <a:t>Difference between JDK/JRE/JVM/JIT</a:t>
            </a:r>
            <a:endParaRPr lang="en-US" altLang="en-US" sz="3600" b="1" dirty="0">
              <a:solidFill>
                <a:schemeClr val="tx1"/>
              </a:solidFill>
              <a:effectLst>
                <a:outerShdw blurRad="38100" dist="38100" dir="2700000" algn="tl">
                  <a:srgbClr val="000000">
                    <a:alpha val="43137"/>
                  </a:srgbClr>
                </a:outerShdw>
              </a:effectLst>
            </a:endParaRPr>
          </a:p>
        </p:txBody>
      </p:sp>
      <p:sp>
        <p:nvSpPr>
          <p:cNvPr id="20483" name="Slide Number Placeholder 3">
            <a:extLst>
              <a:ext uri="{FF2B5EF4-FFF2-40B4-BE49-F238E27FC236}">
                <a16:creationId xmlns:a16="http://schemas.microsoft.com/office/drawing/2014/main" id="{F3C4740C-9B09-4C2A-96B5-6A47B51A2DCB}"/>
              </a:ext>
            </a:extLst>
          </p:cNvPr>
          <p:cNvSpPr>
            <a:spLocks noGrp="1"/>
          </p:cNvSpPr>
          <p:nvPr>
            <p:ph type="sldNum" sz="quarter" idx="10"/>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77CA3A5D-BFF2-4767-92AD-0563D9B412AE}" type="slidenum">
              <a:rPr lang="en-US" altLang="en-US" sz="1400"/>
              <a:pPr/>
              <a:t>5</a:t>
            </a:fld>
            <a:endParaRPr lang="en-US" altLang="en-US" sz="1400"/>
          </a:p>
        </p:txBody>
      </p:sp>
      <p:pic>
        <p:nvPicPr>
          <p:cNvPr id="20484" name="Picture 2" descr="Diagram to show the relations between JVM JRE JDK">
            <a:extLst>
              <a:ext uri="{FF2B5EF4-FFF2-40B4-BE49-F238E27FC236}">
                <a16:creationId xmlns:a16="http://schemas.microsoft.com/office/drawing/2014/main" id="{9F682E78-80B4-4A57-B3E1-04FD4F4DB3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0900" y="1219200"/>
            <a:ext cx="44831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Rectangle 2">
            <a:extLst>
              <a:ext uri="{FF2B5EF4-FFF2-40B4-BE49-F238E27FC236}">
                <a16:creationId xmlns:a16="http://schemas.microsoft.com/office/drawing/2014/main" id="{0A2ECB14-5704-4D61-A7CD-5E022974E71C}"/>
              </a:ext>
            </a:extLst>
          </p:cNvPr>
          <p:cNvSpPr>
            <a:spLocks noChangeArrowheads="1"/>
          </p:cNvSpPr>
          <p:nvPr/>
        </p:nvSpPr>
        <p:spPr bwMode="auto">
          <a:xfrm>
            <a:off x="152400" y="1422400"/>
            <a:ext cx="4572000"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solidFill>
                  <a:schemeClr val="accent2"/>
                </a:solidFill>
                <a:latin typeface="Georgia" panose="02040502050405020303" pitchFamily="18" charset="0"/>
              </a:rPr>
              <a:t>Just-in-time Compiler (JIT)</a:t>
            </a:r>
          </a:p>
          <a:p>
            <a:endParaRPr lang="en-US" altLang="en-US">
              <a:solidFill>
                <a:schemeClr val="accent2"/>
              </a:solidFill>
              <a:latin typeface="Georgia" panose="02040502050405020303" pitchFamily="18" charset="0"/>
            </a:endParaRPr>
          </a:p>
          <a:p>
            <a:pPr algn="just"/>
            <a:r>
              <a:rPr lang="en-US" altLang="en-US" sz="2000">
                <a:solidFill>
                  <a:srgbClr val="000000"/>
                </a:solidFill>
                <a:latin typeface="Arial" panose="020B0604020202020204" pitchFamily="34" charset="0"/>
              </a:rPr>
              <a:t>JIT is the part of the Java Virtual Machine (JVM) that is used to speed up the execution time. JIT compiles parts of the byte code that have similar functionality at the same time, and hence reduces the amount of time needed for compilation. Here the term “compiler” refers to a translator from the instruction set of a Java virtual machine (JVM) to the instruction set of a specific CPU.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A5EA0597-D2AB-4786-A4B3-B641EC1D782F}"/>
              </a:ext>
            </a:extLst>
          </p:cNvPr>
          <p:cNvSpPr>
            <a:spLocks noGrp="1"/>
          </p:cNvSpPr>
          <p:nvPr>
            <p:ph type="title"/>
          </p:nvPr>
        </p:nvSpPr>
        <p:spPr/>
        <p:txBody>
          <a:bodyPr/>
          <a:lstStyle/>
          <a:p>
            <a:pPr>
              <a:defRPr/>
            </a:pPr>
            <a:r>
              <a:rPr lang="en-IN" altLang="en-US" sz="4000" b="1" dirty="0">
                <a:solidFill>
                  <a:schemeClr val="tx1"/>
                </a:solidFill>
                <a:effectLst>
                  <a:outerShdw blurRad="38100" dist="38100" dir="2700000" algn="tl">
                    <a:srgbClr val="000000">
                      <a:alpha val="43137"/>
                    </a:srgbClr>
                  </a:outerShdw>
                </a:effectLst>
              </a:rPr>
              <a:t>Java .class File Structure</a:t>
            </a:r>
            <a:endParaRPr lang="en-US" altLang="en-US" sz="4000" b="1" dirty="0">
              <a:solidFill>
                <a:schemeClr val="tx1"/>
              </a:solidFill>
              <a:effectLst>
                <a:outerShdw blurRad="38100" dist="38100" dir="2700000" algn="tl">
                  <a:srgbClr val="000000">
                    <a:alpha val="43137"/>
                  </a:srgbClr>
                </a:outerShdw>
              </a:effectLst>
            </a:endParaRPr>
          </a:p>
        </p:txBody>
      </p:sp>
      <p:sp>
        <p:nvSpPr>
          <p:cNvPr id="3" name="Rectangle 2">
            <a:extLst>
              <a:ext uri="{FF2B5EF4-FFF2-40B4-BE49-F238E27FC236}">
                <a16:creationId xmlns:a16="http://schemas.microsoft.com/office/drawing/2014/main" id="{D36B148A-A207-4A5C-A02C-0E30C5FA6ABE}"/>
              </a:ext>
            </a:extLst>
          </p:cNvPr>
          <p:cNvSpPr/>
          <p:nvPr/>
        </p:nvSpPr>
        <p:spPr>
          <a:xfrm>
            <a:off x="304800" y="1009650"/>
            <a:ext cx="5638800" cy="1200150"/>
          </a:xfrm>
          <a:prstGeom prst="rect">
            <a:avLst/>
          </a:prstGeom>
        </p:spPr>
        <p:txBody>
          <a:bodyPr>
            <a:spAutoFit/>
          </a:bodyPr>
          <a:lstStyle/>
          <a:p>
            <a:pPr algn="just">
              <a:spcAft>
                <a:spcPts val="0"/>
              </a:spcAft>
              <a:defRPr/>
            </a:pPr>
            <a:r>
              <a:rPr lang="en-US" dirty="0">
                <a:latin typeface="+mj-lt"/>
                <a:ea typeface="Times New Roman" panose="02020603050405020304" pitchFamily="18" charset="0"/>
                <a:cs typeface="Arial" panose="020B0604020202020204" pitchFamily="34" charset="0"/>
              </a:rPr>
              <a:t>We saw some basic of internals of JVM and how it is divided into different components that helps in execution of Java byte code. </a:t>
            </a:r>
            <a:endParaRPr lang="en-US" sz="1800" dirty="0">
              <a:latin typeface="+mj-lt"/>
              <a:ea typeface="Calibri" panose="020F0502020204030204" pitchFamily="34" charset="0"/>
              <a:cs typeface="Times New Roman" panose="02020603050405020304" pitchFamily="18" charset="0"/>
            </a:endParaRPr>
          </a:p>
        </p:txBody>
      </p:sp>
      <p:pic>
        <p:nvPicPr>
          <p:cNvPr id="17412" name="Picture 7" descr="java-class-file-internal-structure">
            <a:extLst>
              <a:ext uri="{FF2B5EF4-FFF2-40B4-BE49-F238E27FC236}">
                <a16:creationId xmlns:a16="http://schemas.microsoft.com/office/drawing/2014/main" id="{F7E26B09-AA22-4A07-9C21-D292DE7ABA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9175" y="1143000"/>
            <a:ext cx="2892425" cy="428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Rectangle 3">
            <a:extLst>
              <a:ext uri="{FF2B5EF4-FFF2-40B4-BE49-F238E27FC236}">
                <a16:creationId xmlns:a16="http://schemas.microsoft.com/office/drawing/2014/main" id="{774CB000-EC3F-40C6-A710-1A8F91AABCC3}"/>
              </a:ext>
            </a:extLst>
          </p:cNvPr>
          <p:cNvSpPr>
            <a:spLocks noChangeArrowheads="1"/>
          </p:cNvSpPr>
          <p:nvPr/>
        </p:nvSpPr>
        <p:spPr bwMode="auto">
          <a:xfrm>
            <a:off x="228600" y="2516188"/>
            <a:ext cx="5867400" cy="295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just"/>
            <a:r>
              <a:rPr lang="en-US" altLang="en-US">
                <a:ea typeface="Times New Roman" panose="02020603050405020304" pitchFamily="18" charset="0"/>
                <a:cs typeface="Arial" panose="020B0604020202020204" pitchFamily="34" charset="0"/>
              </a:rPr>
              <a:t>Java Byte code as we saw is packed in a file called class file (with .class extension). In this ppt we will discuss the internals of a class file. How the data is being written in a class file and the class file format.</a:t>
            </a:r>
          </a:p>
          <a:p>
            <a:pPr algn="just"/>
            <a:endParaRPr lang="en-US" altLang="en-US" sz="1800">
              <a:ea typeface="Calibri" panose="020F0502020204030204" pitchFamily="34" charset="0"/>
              <a:cs typeface="Times New Roman" panose="02020603050405020304" pitchFamily="18" charset="0"/>
            </a:endParaRPr>
          </a:p>
          <a:p>
            <a:pPr algn="just">
              <a:spcAft>
                <a:spcPts val="1200"/>
              </a:spcAft>
            </a:pPr>
            <a:r>
              <a:rPr lang="en-US" altLang="en-US">
                <a:ea typeface="Times New Roman" panose="02020603050405020304" pitchFamily="18" charset="0"/>
                <a:cs typeface="Arial" panose="020B0604020202020204" pitchFamily="34" charset="0"/>
              </a:rPr>
              <a:t>Let us see first the Diagrammatic representation of a Java Class file.</a:t>
            </a:r>
            <a:endParaRPr lang="en-US" altLang="en-US" sz="180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901D1AD-A779-44FA-9202-2254DB1558DE}"/>
              </a:ext>
            </a:extLst>
          </p:cNvPr>
          <p:cNvSpPr/>
          <p:nvPr/>
        </p:nvSpPr>
        <p:spPr>
          <a:xfrm>
            <a:off x="228600" y="850900"/>
            <a:ext cx="5638800" cy="4400550"/>
          </a:xfrm>
          <a:prstGeom prst="rect">
            <a:avLst/>
          </a:prstGeom>
        </p:spPr>
        <p:txBody>
          <a:bodyPr>
            <a:spAutoFit/>
          </a:bodyPr>
          <a:lstStyle/>
          <a:p>
            <a:pPr>
              <a:defRPr/>
            </a:pPr>
            <a:r>
              <a:rPr lang="en-US" sz="2000" dirty="0"/>
              <a:t>A Java class file is consist of 10 basic sections:</a:t>
            </a:r>
          </a:p>
          <a:p>
            <a:pPr marL="457200" indent="-457200">
              <a:buFont typeface="+mj-lt"/>
              <a:buAutoNum type="arabicPeriod"/>
              <a:defRPr/>
            </a:pPr>
            <a:r>
              <a:rPr lang="en-US" sz="2000" dirty="0">
                <a:solidFill>
                  <a:schemeClr val="accent2"/>
                </a:solidFill>
              </a:rPr>
              <a:t>Magic Number</a:t>
            </a:r>
            <a:r>
              <a:rPr lang="en-US" sz="2000" dirty="0"/>
              <a:t>: 0xCAFEBABE</a:t>
            </a:r>
          </a:p>
          <a:p>
            <a:pPr marL="457200" indent="-457200">
              <a:buFont typeface="+mj-lt"/>
              <a:buAutoNum type="arabicPeriod"/>
              <a:defRPr/>
            </a:pPr>
            <a:r>
              <a:rPr lang="en-US" sz="2000" dirty="0">
                <a:solidFill>
                  <a:schemeClr val="accent2"/>
                </a:solidFill>
              </a:rPr>
              <a:t>Version of Class File Format</a:t>
            </a:r>
            <a:r>
              <a:rPr lang="en-US" sz="2000" dirty="0"/>
              <a:t>: the minor and major versions of the class file</a:t>
            </a:r>
          </a:p>
          <a:p>
            <a:pPr marL="457200" indent="-457200">
              <a:buFont typeface="+mj-lt"/>
              <a:buAutoNum type="arabicPeriod"/>
              <a:defRPr/>
            </a:pPr>
            <a:r>
              <a:rPr lang="en-US" sz="2000" dirty="0">
                <a:solidFill>
                  <a:schemeClr val="accent2"/>
                </a:solidFill>
              </a:rPr>
              <a:t>Constant Pool</a:t>
            </a:r>
            <a:r>
              <a:rPr lang="en-US" sz="2000" dirty="0"/>
              <a:t>: Pool of constants for the class</a:t>
            </a:r>
          </a:p>
          <a:p>
            <a:pPr marL="457200" indent="-457200">
              <a:buFont typeface="+mj-lt"/>
              <a:buAutoNum type="arabicPeriod"/>
              <a:defRPr/>
            </a:pPr>
            <a:r>
              <a:rPr lang="en-US" sz="2000" dirty="0">
                <a:solidFill>
                  <a:schemeClr val="accent2"/>
                </a:solidFill>
              </a:rPr>
              <a:t>Access Flags: </a:t>
            </a:r>
            <a:r>
              <a:rPr lang="en-US" sz="2000" dirty="0"/>
              <a:t>for example whether the class is abstract, static, etc.</a:t>
            </a:r>
          </a:p>
          <a:p>
            <a:pPr marL="457200" indent="-457200">
              <a:buFont typeface="+mj-lt"/>
              <a:buAutoNum type="arabicPeriod"/>
              <a:defRPr/>
            </a:pPr>
            <a:r>
              <a:rPr lang="en-US" sz="2000" dirty="0">
                <a:solidFill>
                  <a:schemeClr val="accent2"/>
                </a:solidFill>
              </a:rPr>
              <a:t>this Class: </a:t>
            </a:r>
            <a:r>
              <a:rPr lang="en-US" sz="2000" dirty="0"/>
              <a:t>The name of the current class</a:t>
            </a:r>
          </a:p>
          <a:p>
            <a:pPr marL="457200" indent="-457200">
              <a:buFont typeface="+mj-lt"/>
              <a:buAutoNum type="arabicPeriod"/>
              <a:defRPr/>
            </a:pPr>
            <a:r>
              <a:rPr lang="en-US" sz="2000" dirty="0">
                <a:solidFill>
                  <a:schemeClr val="accent2"/>
                </a:solidFill>
              </a:rPr>
              <a:t>super Class</a:t>
            </a:r>
            <a:r>
              <a:rPr lang="en-US" sz="2000" dirty="0"/>
              <a:t>: The name of the super class</a:t>
            </a:r>
          </a:p>
          <a:p>
            <a:pPr marL="457200" indent="-457200">
              <a:buFont typeface="+mj-lt"/>
              <a:buAutoNum type="arabicPeriod"/>
              <a:defRPr/>
            </a:pPr>
            <a:r>
              <a:rPr lang="en-US" sz="2000" dirty="0">
                <a:solidFill>
                  <a:schemeClr val="accent2"/>
                </a:solidFill>
              </a:rPr>
              <a:t>interfaces</a:t>
            </a:r>
            <a:r>
              <a:rPr lang="en-US" sz="2000" dirty="0"/>
              <a:t>: Any interfaces in the class</a:t>
            </a:r>
          </a:p>
          <a:p>
            <a:pPr marL="457200" indent="-457200">
              <a:buFont typeface="+mj-lt"/>
              <a:buAutoNum type="arabicPeriod"/>
              <a:defRPr/>
            </a:pPr>
            <a:r>
              <a:rPr lang="en-US" sz="2000" dirty="0">
                <a:solidFill>
                  <a:schemeClr val="accent2"/>
                </a:solidFill>
              </a:rPr>
              <a:t>Fields: </a:t>
            </a:r>
            <a:r>
              <a:rPr lang="en-US" sz="2000" dirty="0"/>
              <a:t>Any fields in the class</a:t>
            </a:r>
          </a:p>
          <a:p>
            <a:pPr marL="457200" indent="-457200">
              <a:buFont typeface="+mj-lt"/>
              <a:buAutoNum type="arabicPeriod"/>
              <a:defRPr/>
            </a:pPr>
            <a:r>
              <a:rPr lang="en-US" sz="2000" dirty="0">
                <a:solidFill>
                  <a:schemeClr val="accent2"/>
                </a:solidFill>
              </a:rPr>
              <a:t>Methods</a:t>
            </a:r>
            <a:r>
              <a:rPr lang="en-US" sz="2000" dirty="0"/>
              <a:t>: Any methods in the class</a:t>
            </a:r>
          </a:p>
          <a:p>
            <a:pPr marL="457200" indent="-457200">
              <a:buFont typeface="+mj-lt"/>
              <a:buAutoNum type="arabicPeriod"/>
              <a:defRPr/>
            </a:pPr>
            <a:r>
              <a:rPr lang="en-US" sz="2000" dirty="0">
                <a:solidFill>
                  <a:schemeClr val="accent2"/>
                </a:solidFill>
              </a:rPr>
              <a:t>Attributes: </a:t>
            </a:r>
            <a:r>
              <a:rPr lang="en-US" sz="2000" dirty="0"/>
              <a:t>Any attributes of the class (for example the name of the </a:t>
            </a:r>
            <a:r>
              <a:rPr lang="en-US" sz="2000" dirty="0" err="1"/>
              <a:t>sourcefile</a:t>
            </a:r>
            <a:r>
              <a:rPr lang="en-US" sz="2000" dirty="0"/>
              <a:t>, etc.)</a:t>
            </a:r>
          </a:p>
        </p:txBody>
      </p:sp>
      <p:pic>
        <p:nvPicPr>
          <p:cNvPr id="18435" name="Picture 7" descr="java-class-file-internal-structure">
            <a:extLst>
              <a:ext uri="{FF2B5EF4-FFF2-40B4-BE49-F238E27FC236}">
                <a16:creationId xmlns:a16="http://schemas.microsoft.com/office/drawing/2014/main" id="{EBBC7100-E1DE-41EC-AADE-4BBE54317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9175" y="1143000"/>
            <a:ext cx="2892425" cy="428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Rectangle 3">
            <a:extLst>
              <a:ext uri="{FF2B5EF4-FFF2-40B4-BE49-F238E27FC236}">
                <a16:creationId xmlns:a16="http://schemas.microsoft.com/office/drawing/2014/main" id="{238A6817-FAD1-464C-B3E0-E5C091FCC4B1}"/>
              </a:ext>
            </a:extLst>
          </p:cNvPr>
          <p:cNvSpPr>
            <a:spLocks noChangeArrowheads="1"/>
          </p:cNvSpPr>
          <p:nvPr/>
        </p:nvSpPr>
        <p:spPr bwMode="auto">
          <a:xfrm>
            <a:off x="0" y="5494338"/>
            <a:ext cx="8915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solidFill>
                  <a:srgbClr val="FF0000"/>
                </a:solidFill>
              </a:rPr>
              <a:t>To Remember: </a:t>
            </a:r>
          </a:p>
          <a:p>
            <a:r>
              <a:rPr lang="en-US" altLang="en-US" b="1">
                <a:solidFill>
                  <a:schemeClr val="accent2"/>
                </a:solidFill>
              </a:rPr>
              <a:t>M</a:t>
            </a:r>
            <a:r>
              <a:rPr lang="en-US" altLang="en-US"/>
              <a:t>y </a:t>
            </a:r>
            <a:r>
              <a:rPr lang="en-US" altLang="en-US" b="1">
                <a:solidFill>
                  <a:schemeClr val="accent2"/>
                </a:solidFill>
              </a:rPr>
              <a:t>V</a:t>
            </a:r>
            <a:r>
              <a:rPr lang="en-US" altLang="en-US"/>
              <a:t>ery </a:t>
            </a:r>
            <a:r>
              <a:rPr lang="en-US" altLang="en-US" b="1">
                <a:solidFill>
                  <a:schemeClr val="accent2"/>
                </a:solidFill>
              </a:rPr>
              <a:t>C</a:t>
            </a:r>
            <a:r>
              <a:rPr lang="en-US" altLang="en-US"/>
              <a:t>ute </a:t>
            </a:r>
            <a:r>
              <a:rPr lang="en-US" altLang="en-US" b="1">
                <a:solidFill>
                  <a:schemeClr val="accent2"/>
                </a:solidFill>
              </a:rPr>
              <a:t>A</a:t>
            </a:r>
            <a:r>
              <a:rPr lang="en-US" altLang="en-US"/>
              <a:t>nimal </a:t>
            </a:r>
            <a:r>
              <a:rPr lang="en-US" altLang="en-US" b="1">
                <a:solidFill>
                  <a:schemeClr val="accent2"/>
                </a:solidFill>
              </a:rPr>
              <a:t>T</a:t>
            </a:r>
            <a:r>
              <a:rPr lang="en-US" altLang="en-US"/>
              <a:t>urns </a:t>
            </a:r>
            <a:r>
              <a:rPr lang="en-US" altLang="en-US" b="1">
                <a:solidFill>
                  <a:schemeClr val="accent2"/>
                </a:solidFill>
              </a:rPr>
              <a:t>S</a:t>
            </a:r>
            <a:r>
              <a:rPr lang="en-US" altLang="en-US"/>
              <a:t>avage </a:t>
            </a:r>
            <a:r>
              <a:rPr lang="en-US" altLang="en-US" b="1">
                <a:solidFill>
                  <a:schemeClr val="accent2"/>
                </a:solidFill>
              </a:rPr>
              <a:t>I</a:t>
            </a:r>
            <a:r>
              <a:rPr lang="en-US" altLang="en-US"/>
              <a:t>n </a:t>
            </a:r>
            <a:r>
              <a:rPr lang="en-US" altLang="en-US" b="1">
                <a:solidFill>
                  <a:schemeClr val="accent2"/>
                </a:solidFill>
              </a:rPr>
              <a:t>F</a:t>
            </a:r>
            <a:r>
              <a:rPr lang="en-US" altLang="en-US"/>
              <a:t>ull </a:t>
            </a:r>
            <a:r>
              <a:rPr lang="en-US" altLang="en-US" b="1">
                <a:solidFill>
                  <a:schemeClr val="accent2"/>
                </a:solidFill>
              </a:rPr>
              <a:t>M</a:t>
            </a:r>
            <a:r>
              <a:rPr lang="en-US" altLang="en-US"/>
              <a:t>oon </a:t>
            </a:r>
            <a:r>
              <a:rPr lang="en-US" altLang="en-US" b="1">
                <a:solidFill>
                  <a:schemeClr val="accent2"/>
                </a:solidFill>
              </a:rPr>
              <a:t>A</a:t>
            </a:r>
            <a:r>
              <a:rPr lang="en-US" altLang="en-US"/>
              <a:t>reas.</a:t>
            </a:r>
          </a:p>
        </p:txBody>
      </p:sp>
      <p:sp>
        <p:nvSpPr>
          <p:cNvPr id="7" name="Title 1">
            <a:extLst>
              <a:ext uri="{FF2B5EF4-FFF2-40B4-BE49-F238E27FC236}">
                <a16:creationId xmlns:a16="http://schemas.microsoft.com/office/drawing/2014/main" id="{72D8FE64-085C-4E5D-937E-72CC843851B4}"/>
              </a:ext>
            </a:extLst>
          </p:cNvPr>
          <p:cNvSpPr>
            <a:spLocks noGrp="1"/>
          </p:cNvSpPr>
          <p:nvPr>
            <p:ph type="title"/>
          </p:nvPr>
        </p:nvSpPr>
        <p:spPr/>
        <p:txBody>
          <a:bodyPr/>
          <a:lstStyle/>
          <a:p>
            <a:pPr>
              <a:defRPr/>
            </a:pPr>
            <a:r>
              <a:rPr lang="en-IN" altLang="en-US" sz="4000" b="1" dirty="0">
                <a:solidFill>
                  <a:schemeClr val="tx1"/>
                </a:solidFill>
                <a:effectLst>
                  <a:outerShdw blurRad="38100" dist="38100" dir="2700000" algn="tl">
                    <a:srgbClr val="000000">
                      <a:alpha val="43137"/>
                    </a:srgbClr>
                  </a:outerShdw>
                </a:effectLst>
              </a:rPr>
              <a:t>Java .class File Structure</a:t>
            </a:r>
            <a:endParaRPr lang="en-US" altLang="en-US" sz="4000" b="1" dirty="0">
              <a:solidFill>
                <a:schemeClr val="tx1"/>
              </a:solidFill>
              <a:effectLst>
                <a:outerShdw blurRad="38100" dist="38100" dir="2700000" algn="tl">
                  <a:srgbClr val="000000">
                    <a:alpha val="43137"/>
                  </a:srgb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9EACD305-A69D-4A7D-AF55-61C2C924103C}"/>
              </a:ext>
            </a:extLst>
          </p:cNvPr>
          <p:cNvSpPr>
            <a:spLocks noChangeArrowheads="1"/>
          </p:cNvSpPr>
          <p:nvPr/>
        </p:nvSpPr>
        <p:spPr bwMode="auto">
          <a:xfrm>
            <a:off x="228600" y="850900"/>
            <a:ext cx="563880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just">
              <a:buFont typeface="Arial" panose="020B0604020202020204" pitchFamily="34" charset="0"/>
              <a:buChar char="•"/>
            </a:pPr>
            <a:r>
              <a:rPr lang="en-US" altLang="en-US" sz="2000"/>
              <a:t>The length of the Java class is not known before it gets loaded. There are variable length sections such as constant pool, methods, attributes etc. These sections are organized in such a way that they are prefaced by their size or length. This way JVM knows the size of variable length sections before actually loading them.</a:t>
            </a:r>
          </a:p>
          <a:p>
            <a:pPr algn="just">
              <a:buFont typeface="Arial" panose="020B0604020202020204" pitchFamily="34" charset="0"/>
              <a:buChar char="•"/>
            </a:pPr>
            <a:endParaRPr lang="en-US" altLang="en-US" sz="2000"/>
          </a:p>
          <a:p>
            <a:pPr algn="just">
              <a:buFont typeface="Arial" panose="020B0604020202020204" pitchFamily="34" charset="0"/>
              <a:buChar char="•"/>
            </a:pPr>
            <a:r>
              <a:rPr lang="en-US" altLang="en-US" sz="2000"/>
              <a:t>The data written in a Class file is kept at one byte aligned and is tightly packed. This helps in making class file compact.</a:t>
            </a:r>
          </a:p>
          <a:p>
            <a:pPr algn="just">
              <a:buFont typeface="Arial" panose="020B0604020202020204" pitchFamily="34" charset="0"/>
              <a:buChar char="•"/>
            </a:pPr>
            <a:endParaRPr lang="en-US" altLang="en-US" sz="2000"/>
          </a:p>
          <a:p>
            <a:pPr algn="just">
              <a:buFont typeface="Arial" panose="020B0604020202020204" pitchFamily="34" charset="0"/>
              <a:buChar char="•"/>
            </a:pPr>
            <a:r>
              <a:rPr lang="en-US" altLang="en-US" sz="2000"/>
              <a:t>The order of different sections in a Java Class file is strictly defined so that the JVM knows what to expect in a Class file and in which order it is loading different components.</a:t>
            </a:r>
          </a:p>
          <a:p>
            <a:pPr algn="just">
              <a:buFont typeface="Arial" panose="020B0604020202020204" pitchFamily="34" charset="0"/>
              <a:buChar char="•"/>
            </a:pPr>
            <a:endParaRPr lang="en-US" altLang="en-US" sz="2000"/>
          </a:p>
        </p:txBody>
      </p:sp>
      <p:pic>
        <p:nvPicPr>
          <p:cNvPr id="19459" name="Picture 7" descr="java-class-file-internal-structure">
            <a:extLst>
              <a:ext uri="{FF2B5EF4-FFF2-40B4-BE49-F238E27FC236}">
                <a16:creationId xmlns:a16="http://schemas.microsoft.com/office/drawing/2014/main" id="{83BF979F-B817-4DCE-8984-79E80E1085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9175" y="1143000"/>
            <a:ext cx="2892425" cy="428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A60134CC-24B9-4151-B301-3C51F6FC2199}"/>
              </a:ext>
            </a:extLst>
          </p:cNvPr>
          <p:cNvSpPr>
            <a:spLocks noGrp="1"/>
          </p:cNvSpPr>
          <p:nvPr>
            <p:ph type="title"/>
          </p:nvPr>
        </p:nvSpPr>
        <p:spPr/>
        <p:txBody>
          <a:bodyPr/>
          <a:lstStyle/>
          <a:p>
            <a:pPr>
              <a:defRPr/>
            </a:pPr>
            <a:r>
              <a:rPr lang="en-IN" altLang="en-US" sz="4000" b="1" dirty="0">
                <a:solidFill>
                  <a:schemeClr val="tx1"/>
                </a:solidFill>
                <a:effectLst>
                  <a:outerShdw blurRad="38100" dist="38100" dir="2700000" algn="tl">
                    <a:srgbClr val="000000">
                      <a:alpha val="43137"/>
                    </a:srgbClr>
                  </a:outerShdw>
                </a:effectLst>
              </a:rPr>
              <a:t>Java .class File Structure</a:t>
            </a:r>
            <a:endParaRPr lang="en-US" altLang="en-US" sz="4000" b="1" dirty="0">
              <a:solidFill>
                <a:schemeClr val="tx1"/>
              </a:solidFill>
              <a:effectLst>
                <a:outerShdw blurRad="38100" dist="38100" dir="2700000" algn="tl">
                  <a:srgbClr val="000000">
                    <a:alpha val="43137"/>
                  </a:srgb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4DF864F-A09C-463C-AD57-E962E6B5B976}"/>
              </a:ext>
            </a:extLst>
          </p:cNvPr>
          <p:cNvSpPr>
            <a:spLocks noChangeArrowheads="1"/>
          </p:cNvSpPr>
          <p:nvPr/>
        </p:nvSpPr>
        <p:spPr bwMode="auto">
          <a:xfrm>
            <a:off x="228600" y="2481263"/>
            <a:ext cx="56388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just">
              <a:buFont typeface="Times" panose="02020603050405020304" pitchFamily="18" charset="0"/>
              <a:buAutoNum type="arabicPeriod"/>
            </a:pPr>
            <a:r>
              <a:rPr lang="en-US" altLang="en-US" sz="2000" b="1">
                <a:solidFill>
                  <a:schemeClr val="accent2"/>
                </a:solidFill>
              </a:rPr>
              <a:t>Magic number</a:t>
            </a:r>
            <a:r>
              <a:rPr lang="en-US" altLang="en-US" sz="2000"/>
              <a:t> is used to uniquely identify the format and to distinguish it from other formats. The first four bytes of the Class file are </a:t>
            </a:r>
            <a:r>
              <a:rPr lang="en-US" altLang="en-US" sz="2000" b="1"/>
              <a:t>0xCAFEBABE</a:t>
            </a:r>
            <a:r>
              <a:rPr lang="en-US" altLang="en-US" sz="2000"/>
              <a:t>.</a:t>
            </a:r>
          </a:p>
          <a:p>
            <a:pPr algn="just">
              <a:buFont typeface="Times" panose="02020603050405020304" pitchFamily="18" charset="0"/>
              <a:buAutoNum type="arabicPeriod"/>
            </a:pPr>
            <a:endParaRPr lang="en-US" altLang="en-US" sz="2000"/>
          </a:p>
          <a:p>
            <a:pPr algn="just">
              <a:buFont typeface="Times" panose="02020603050405020304" pitchFamily="18" charset="0"/>
              <a:buAutoNum type="arabicPeriod"/>
            </a:pPr>
            <a:endParaRPr lang="en-US" altLang="en-US" sz="2000"/>
          </a:p>
        </p:txBody>
      </p:sp>
      <p:pic>
        <p:nvPicPr>
          <p:cNvPr id="20483" name="Picture 7" descr="java-class-file-internal-structure">
            <a:extLst>
              <a:ext uri="{FF2B5EF4-FFF2-40B4-BE49-F238E27FC236}">
                <a16:creationId xmlns:a16="http://schemas.microsoft.com/office/drawing/2014/main" id="{F0AD504B-D2CB-4CBE-8C88-794EB22491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9175" y="1143000"/>
            <a:ext cx="2892425" cy="428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E0249904-FAAB-4327-8327-CA38777BAD88}"/>
              </a:ext>
            </a:extLst>
          </p:cNvPr>
          <p:cNvSpPr>
            <a:spLocks noGrp="1"/>
          </p:cNvSpPr>
          <p:nvPr>
            <p:ph type="title"/>
          </p:nvPr>
        </p:nvSpPr>
        <p:spPr/>
        <p:txBody>
          <a:bodyPr/>
          <a:lstStyle/>
          <a:p>
            <a:pPr>
              <a:defRPr/>
            </a:pPr>
            <a:r>
              <a:rPr lang="en-IN" altLang="en-US" sz="4000" b="1" dirty="0">
                <a:solidFill>
                  <a:schemeClr val="tx1"/>
                </a:solidFill>
                <a:effectLst>
                  <a:outerShdw blurRad="38100" dist="38100" dir="2700000" algn="tl">
                    <a:srgbClr val="000000">
                      <a:alpha val="43137"/>
                    </a:srgbClr>
                  </a:outerShdw>
                </a:effectLst>
              </a:rPr>
              <a:t>Java .class File Structure</a:t>
            </a:r>
            <a:endParaRPr lang="en-US" altLang="en-US" sz="4000" b="1" dirty="0">
              <a:solidFill>
                <a:schemeClr val="tx1"/>
              </a:solidFill>
              <a:effectLst>
                <a:outerShdw blurRad="38100" dist="38100" dir="2700000" algn="tl">
                  <a:srgbClr val="000000">
                    <a:alpha val="43137"/>
                  </a:srgbClr>
                </a:outerShdw>
              </a:effectLst>
            </a:endParaRP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anose="02020603050405020304"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HD:Kris-Extras:Applications:Microsoft Office 98:Templates:Blank Presentation</Template>
  <TotalTime>7682</TotalTime>
  <Words>2582</Words>
  <Application>Microsoft Office PowerPoint</Application>
  <PresentationFormat>On-screen Show (4:3)</PresentationFormat>
  <Paragraphs>223</Paragraphs>
  <Slides>22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Courier New</vt:lpstr>
      <vt:lpstr>Georgia</vt:lpstr>
      <vt:lpstr>inherit</vt:lpstr>
      <vt:lpstr>Times</vt:lpstr>
      <vt:lpstr>Times New Roman</vt:lpstr>
      <vt:lpstr>Blank Presentation</vt:lpstr>
      <vt:lpstr>Difference b/w JDK, JRE, JIT, JVM, Class File Format</vt:lpstr>
      <vt:lpstr>Difference between JDK/JRE/JVM/JIT</vt:lpstr>
      <vt:lpstr>Difference between JDK/JRE/JVM/JIT</vt:lpstr>
      <vt:lpstr>Difference between JDK/JRE/JVM/JIT</vt:lpstr>
      <vt:lpstr>Difference between JDK/JRE/JVM/JIT</vt:lpstr>
      <vt:lpstr>Java .class File Structure</vt:lpstr>
      <vt:lpstr>Java .class File Structure</vt:lpstr>
      <vt:lpstr>Java .class File Structure</vt:lpstr>
      <vt:lpstr>Java .class File Structure</vt:lpstr>
      <vt:lpstr>Java .class File Structure</vt:lpstr>
      <vt:lpstr>Java .class File Structure</vt:lpstr>
      <vt:lpstr>Java .class File Structure</vt:lpstr>
      <vt:lpstr>Java .class File Structure</vt:lpstr>
      <vt:lpstr>Java .class File Structure</vt:lpstr>
      <vt:lpstr>Java .class File Structure</vt:lpstr>
      <vt:lpstr>Java .class File Structure</vt:lpstr>
      <vt:lpstr>Java .class File Structure</vt:lpstr>
      <vt:lpstr>Java .class File Structure</vt:lpstr>
      <vt:lpstr>Java .class File Structure</vt:lpstr>
      <vt:lpstr>Java .class File Structure</vt:lpstr>
      <vt:lpstr>Java .class File Structure</vt:lpstr>
      <vt:lpstr>Java .class File Structure</vt:lpstr>
    </vt:vector>
  </TitlesOfParts>
  <Company>UBC 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Virtual Machine</dc:title>
  <dc:creator>Sandeep Tayal</dc:creator>
  <cp:lastModifiedBy>Sandeep Tayal</cp:lastModifiedBy>
  <cp:revision>145</cp:revision>
  <dcterms:created xsi:type="dcterms:W3CDTF">2001-12-19T18:41:30Z</dcterms:created>
  <dcterms:modified xsi:type="dcterms:W3CDTF">2020-07-16T05:01:41Z</dcterms:modified>
</cp:coreProperties>
</file>