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256" r:id="rId2"/>
    <p:sldId id="257" r:id="rId3"/>
    <p:sldId id="264" r:id="rId4"/>
    <p:sldId id="265" r:id="rId5"/>
    <p:sldId id="266" r:id="rId6"/>
    <p:sldId id="267" r:id="rId7"/>
    <p:sldId id="268" r:id="rId8"/>
    <p:sldId id="269" r:id="rId9"/>
    <p:sldId id="270"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66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6" autoAdjust="0"/>
    <p:restoredTop sz="89115" autoAdjust="0"/>
  </p:normalViewPr>
  <p:slideViewPr>
    <p:cSldViewPr>
      <p:cViewPr varScale="1">
        <p:scale>
          <a:sx n="66" d="100"/>
          <a:sy n="66" d="100"/>
        </p:scale>
        <p:origin x="124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0696D874-BB3A-4838-B3D8-2D1CB5A617F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vl1pPr>
          </a:lstStyle>
          <a:p>
            <a:pPr>
              <a:defRPr/>
            </a:pPr>
            <a:endParaRPr lang="en-US" altLang="en-US"/>
          </a:p>
        </p:txBody>
      </p:sp>
      <p:sp>
        <p:nvSpPr>
          <p:cNvPr id="354307" name="Rectangle 3">
            <a:extLst>
              <a:ext uri="{FF2B5EF4-FFF2-40B4-BE49-F238E27FC236}">
                <a16:creationId xmlns:a16="http://schemas.microsoft.com/office/drawing/2014/main" id="{B72D5ACE-3030-464A-9FC1-303FFB379717}"/>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vl1pPr>
          </a:lstStyle>
          <a:p>
            <a:pPr>
              <a:defRPr/>
            </a:pPr>
            <a:endParaRPr lang="en-US" altLang="en-US"/>
          </a:p>
        </p:txBody>
      </p:sp>
      <p:sp>
        <p:nvSpPr>
          <p:cNvPr id="354308" name="Rectangle 4">
            <a:extLst>
              <a:ext uri="{FF2B5EF4-FFF2-40B4-BE49-F238E27FC236}">
                <a16:creationId xmlns:a16="http://schemas.microsoft.com/office/drawing/2014/main" id="{043913CF-42F3-46DB-A91E-598D047CE69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vl1pPr>
          </a:lstStyle>
          <a:p>
            <a:pPr>
              <a:defRPr/>
            </a:pPr>
            <a:endParaRPr lang="en-US" altLang="en-US"/>
          </a:p>
        </p:txBody>
      </p:sp>
      <p:sp>
        <p:nvSpPr>
          <p:cNvPr id="354309" name="Rectangle 5">
            <a:extLst>
              <a:ext uri="{FF2B5EF4-FFF2-40B4-BE49-F238E27FC236}">
                <a16:creationId xmlns:a16="http://schemas.microsoft.com/office/drawing/2014/main" id="{0BEC921C-9982-4F0B-B136-21FD81A23D8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vl1pPr>
          </a:lstStyle>
          <a:p>
            <a:fld id="{26A3AAD6-ADF4-469D-93FE-FBAB3B224C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CE8019D-D099-483E-9E82-6FAAFA2220C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vl1pPr>
          </a:lstStyle>
          <a:p>
            <a:pPr>
              <a:defRPr/>
            </a:pPr>
            <a:endParaRPr lang="en-US" altLang="en-US"/>
          </a:p>
        </p:txBody>
      </p:sp>
      <p:sp>
        <p:nvSpPr>
          <p:cNvPr id="4099" name="Rectangle 3">
            <a:extLst>
              <a:ext uri="{FF2B5EF4-FFF2-40B4-BE49-F238E27FC236}">
                <a16:creationId xmlns:a16="http://schemas.microsoft.com/office/drawing/2014/main" id="{C005591B-D127-4D18-B5F2-060B9F579FB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vl1pPr>
          </a:lstStyle>
          <a:p>
            <a:pPr>
              <a:defRPr/>
            </a:pPr>
            <a:endParaRPr lang="en-US" altLang="en-US"/>
          </a:p>
        </p:txBody>
      </p:sp>
      <p:sp>
        <p:nvSpPr>
          <p:cNvPr id="13316" name="Rectangle 4">
            <a:extLst>
              <a:ext uri="{FF2B5EF4-FFF2-40B4-BE49-F238E27FC236}">
                <a16:creationId xmlns:a16="http://schemas.microsoft.com/office/drawing/2014/main" id="{57B9EA98-7EE8-41BD-800B-6803826A8A3D}"/>
              </a:ext>
            </a:extLst>
          </p:cNvPr>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55E34C8E-DD60-43F7-BC4C-441EF01658F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7A106D57-9BBE-4318-9ADB-1E9AA3398FE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vl1pPr>
          </a:lstStyle>
          <a:p>
            <a:pPr>
              <a:defRPr/>
            </a:pPr>
            <a:endParaRPr lang="en-US" altLang="en-US"/>
          </a:p>
        </p:txBody>
      </p:sp>
      <p:sp>
        <p:nvSpPr>
          <p:cNvPr id="4103" name="Rectangle 7">
            <a:extLst>
              <a:ext uri="{FF2B5EF4-FFF2-40B4-BE49-F238E27FC236}">
                <a16:creationId xmlns:a16="http://schemas.microsoft.com/office/drawing/2014/main" id="{6EAE31C3-1118-4374-A217-09AFFE90602C}"/>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vl1pPr>
          </a:lstStyle>
          <a:p>
            <a:fld id="{C2D6BC77-0D2E-4E66-ADC0-DBF9F08370C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B8E80B0-2F6A-40F9-B212-7A93EFCB3B7C}"/>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0F1A89E9-9B19-41BC-8F2E-97772A403055}"/>
              </a:ext>
            </a:extLst>
          </p:cNvPr>
          <p:cNvSpPr>
            <a:spLocks noGrp="1"/>
          </p:cNvSpPr>
          <p:nvPr>
            <p:ph type="body" idx="1"/>
          </p:nvPr>
        </p:nvSpPr>
        <p:spPr>
          <a:noFill/>
        </p:spPr>
        <p:txBody>
          <a:bodyPr/>
          <a:lstStyle/>
          <a:p>
            <a:endParaRPr lang="en-US" altLang="en-US"/>
          </a:p>
        </p:txBody>
      </p:sp>
      <p:sp>
        <p:nvSpPr>
          <p:cNvPr id="19460" name="Slide Number Placeholder 3">
            <a:extLst>
              <a:ext uri="{FF2B5EF4-FFF2-40B4-BE49-F238E27FC236}">
                <a16:creationId xmlns:a16="http://schemas.microsoft.com/office/drawing/2014/main" id="{CA1E0ABB-A80E-408E-8442-F1096AE96609}"/>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646078E-486D-4323-94D7-B3686892A632}" type="slidenum">
              <a:rPr lang="en-US" altLang="en-US" sz="1200"/>
              <a:pPr/>
              <a:t>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BD54CE6-F139-4D27-AEA6-CFCA0FE11E2F}"/>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E5535D8B-16AB-42BB-B289-72F53FFE40F2}"/>
              </a:ext>
            </a:extLst>
          </p:cNvPr>
          <p:cNvSpPr>
            <a:spLocks noGrp="1"/>
          </p:cNvSpPr>
          <p:nvPr>
            <p:ph type="body" idx="1"/>
          </p:nvPr>
        </p:nvSpPr>
        <p:spPr>
          <a:noFill/>
        </p:spPr>
        <p:txBody>
          <a:bodyPr/>
          <a:lstStyle/>
          <a:p>
            <a:endParaRPr lang="en-US" altLang="en-US"/>
          </a:p>
        </p:txBody>
      </p:sp>
      <p:sp>
        <p:nvSpPr>
          <p:cNvPr id="21508" name="Slide Number Placeholder 3">
            <a:extLst>
              <a:ext uri="{FF2B5EF4-FFF2-40B4-BE49-F238E27FC236}">
                <a16:creationId xmlns:a16="http://schemas.microsoft.com/office/drawing/2014/main" id="{7EA98484-22F8-42BA-8F03-00ACB450185B}"/>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32BB48F-B71A-45AC-B1CE-73315E182DE5}" type="slidenum">
              <a:rPr lang="en-US" altLang="en-US" sz="1200"/>
              <a:pPr/>
              <a:t>4</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1F9CF1F-35F2-447E-A505-0C9E44B1C167}"/>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03ACD90D-222F-4414-88BF-7C74225E58C7}"/>
              </a:ext>
            </a:extLst>
          </p:cNvPr>
          <p:cNvSpPr>
            <a:spLocks noGrp="1"/>
          </p:cNvSpPr>
          <p:nvPr>
            <p:ph type="body" idx="1"/>
          </p:nvPr>
        </p:nvSpPr>
        <p:spPr>
          <a:noFill/>
        </p:spPr>
        <p:txBody>
          <a:bodyPr/>
          <a:lstStyle/>
          <a:p>
            <a:endParaRPr lang="en-US" altLang="en-US"/>
          </a:p>
        </p:txBody>
      </p:sp>
      <p:sp>
        <p:nvSpPr>
          <p:cNvPr id="23556" name="Slide Number Placeholder 3">
            <a:extLst>
              <a:ext uri="{FF2B5EF4-FFF2-40B4-BE49-F238E27FC236}">
                <a16:creationId xmlns:a16="http://schemas.microsoft.com/office/drawing/2014/main" id="{52DA7372-E07F-4B76-B0BA-C7EBD49E31DF}"/>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AFCC1B4-2F52-43C5-B502-714634ABB2A8}" type="slidenum">
              <a:rPr lang="en-US" altLang="en-US" sz="1200"/>
              <a:pPr/>
              <a:t>5</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0F6768FA-E386-4A4C-A566-D2D042DD427B}"/>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776292BE-7DC7-43F8-8CD8-28C34F3F3F55}"/>
              </a:ext>
            </a:extLst>
          </p:cNvPr>
          <p:cNvSpPr>
            <a:spLocks noGrp="1"/>
          </p:cNvSpPr>
          <p:nvPr>
            <p:ph type="body" idx="1"/>
          </p:nvPr>
        </p:nvSpPr>
        <p:spPr>
          <a:noFill/>
        </p:spPr>
        <p:txBody>
          <a:bodyPr/>
          <a:lstStyle/>
          <a:p>
            <a:endParaRPr lang="en-US" altLang="en-US"/>
          </a:p>
        </p:txBody>
      </p:sp>
      <p:sp>
        <p:nvSpPr>
          <p:cNvPr id="25604" name="Slide Number Placeholder 3">
            <a:extLst>
              <a:ext uri="{FF2B5EF4-FFF2-40B4-BE49-F238E27FC236}">
                <a16:creationId xmlns:a16="http://schemas.microsoft.com/office/drawing/2014/main" id="{931695F3-49D1-426B-A1A5-6FCE8A2DE126}"/>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04D26C8-D1E3-4183-A8F1-2D704E5DA330}" type="slidenum">
              <a:rPr lang="en-US" altLang="en-US" sz="1200"/>
              <a:pPr/>
              <a:t>6</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A55BDC4-E09C-4ACE-9465-FE03DD181923}"/>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9DD621A2-AA82-40E8-8519-08A0DA489112}"/>
              </a:ext>
            </a:extLst>
          </p:cNvPr>
          <p:cNvSpPr>
            <a:spLocks noGrp="1"/>
          </p:cNvSpPr>
          <p:nvPr>
            <p:ph type="body" idx="1"/>
          </p:nvPr>
        </p:nvSpPr>
        <p:spPr>
          <a:noFill/>
        </p:spPr>
        <p:txBody>
          <a:bodyPr/>
          <a:lstStyle/>
          <a:p>
            <a:endParaRPr lang="en-US" altLang="en-US"/>
          </a:p>
        </p:txBody>
      </p:sp>
      <p:sp>
        <p:nvSpPr>
          <p:cNvPr id="27652" name="Slide Number Placeholder 3">
            <a:extLst>
              <a:ext uri="{FF2B5EF4-FFF2-40B4-BE49-F238E27FC236}">
                <a16:creationId xmlns:a16="http://schemas.microsoft.com/office/drawing/2014/main" id="{7351DB10-EE41-4D6C-9F0E-FD3E31B00968}"/>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4454C61-39D3-48CC-88A9-3B9FFC7E8C54}" type="slidenum">
              <a:rPr lang="en-US" altLang="en-US" sz="1200"/>
              <a:pPr/>
              <a:t>7</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54F81C3-684D-4254-8117-CEE143886CA0}"/>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20EDD7EB-9BEA-4250-A957-D9EA5973162F}"/>
              </a:ext>
            </a:extLst>
          </p:cNvPr>
          <p:cNvSpPr>
            <a:spLocks noGrp="1"/>
          </p:cNvSpPr>
          <p:nvPr>
            <p:ph type="body" idx="1"/>
          </p:nvPr>
        </p:nvSpPr>
        <p:spPr>
          <a:noFill/>
        </p:spPr>
        <p:txBody>
          <a:bodyPr/>
          <a:lstStyle/>
          <a:p>
            <a:endParaRPr lang="en-US" altLang="en-US"/>
          </a:p>
        </p:txBody>
      </p:sp>
      <p:sp>
        <p:nvSpPr>
          <p:cNvPr id="29700" name="Slide Number Placeholder 3">
            <a:extLst>
              <a:ext uri="{FF2B5EF4-FFF2-40B4-BE49-F238E27FC236}">
                <a16:creationId xmlns:a16="http://schemas.microsoft.com/office/drawing/2014/main" id="{4A0320A0-018E-4343-B35C-295ECACE65CC}"/>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5A716CD-B8DB-4A17-9F53-105E1BFF4343}" type="slidenum">
              <a:rPr lang="en-US" altLang="en-US" sz="1200"/>
              <a:pPr/>
              <a:t>8</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5449DB6-ED17-4310-9102-C9F1B1A4F0A1}"/>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5694F3F2-C63F-45C1-ACE7-9E9E926E9425}"/>
              </a:ext>
            </a:extLst>
          </p:cNvPr>
          <p:cNvSpPr>
            <a:spLocks noGrp="1"/>
          </p:cNvSpPr>
          <p:nvPr>
            <p:ph type="body" idx="1"/>
          </p:nvPr>
        </p:nvSpPr>
        <p:spPr>
          <a:noFill/>
        </p:spPr>
        <p:txBody>
          <a:bodyPr/>
          <a:lstStyle/>
          <a:p>
            <a:endParaRPr lang="en-US" altLang="en-US"/>
          </a:p>
        </p:txBody>
      </p:sp>
      <p:sp>
        <p:nvSpPr>
          <p:cNvPr id="31748" name="Slide Number Placeholder 3">
            <a:extLst>
              <a:ext uri="{FF2B5EF4-FFF2-40B4-BE49-F238E27FC236}">
                <a16:creationId xmlns:a16="http://schemas.microsoft.com/office/drawing/2014/main" id="{A6B03706-E2E6-4E2D-A5FC-05CC0A46E3D5}"/>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7F651E1-EFFF-444C-99F3-B7A5C4A49360}" type="slidenum">
              <a:rPr lang="en-US" altLang="en-US" sz="120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DE07CB53-CE14-4271-B044-84F79C89771A}"/>
              </a:ext>
            </a:extLst>
          </p:cNvPr>
          <p:cNvSpPr>
            <a:spLocks noGrp="1" noChangeArrowheads="1"/>
          </p:cNvSpPr>
          <p:nvPr>
            <p:ph type="sldNum" sz="quarter" idx="10"/>
          </p:nvPr>
        </p:nvSpPr>
        <p:spPr/>
        <p:txBody>
          <a:bodyPr/>
          <a:lstStyle>
            <a:lvl1pPr>
              <a:defRPr/>
            </a:lvl1pPr>
          </a:lstStyle>
          <a:p>
            <a:fld id="{59AD5FFE-2EE3-4005-85AA-872B3C36C84F}" type="slidenum">
              <a:rPr lang="en-US" altLang="en-US"/>
              <a:pPr/>
              <a:t>‹#›</a:t>
            </a:fld>
            <a:endParaRPr lang="en-US" altLang="en-US"/>
          </a:p>
        </p:txBody>
      </p:sp>
    </p:spTree>
    <p:extLst>
      <p:ext uri="{BB962C8B-B14F-4D97-AF65-F5344CB8AC3E}">
        <p14:creationId xmlns:p14="http://schemas.microsoft.com/office/powerpoint/2010/main" val="209632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304800" y="914400"/>
            <a:ext cx="8610600" cy="5410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DFD36D2-C605-4B4F-9F23-7478814179C9}"/>
              </a:ext>
            </a:extLst>
          </p:cNvPr>
          <p:cNvSpPr>
            <a:spLocks noGrp="1" noChangeArrowheads="1"/>
          </p:cNvSpPr>
          <p:nvPr>
            <p:ph type="sldNum" sz="quarter" idx="10"/>
          </p:nvPr>
        </p:nvSpPr>
        <p:spPr/>
        <p:txBody>
          <a:bodyPr/>
          <a:lstStyle>
            <a:lvl1pPr>
              <a:defRPr/>
            </a:lvl1pPr>
          </a:lstStyle>
          <a:p>
            <a:fld id="{9B738127-FF1A-4074-8780-E4C479899FC6}" type="slidenum">
              <a:rPr lang="en-US" altLang="en-US"/>
              <a:pPr/>
              <a:t>‹#›</a:t>
            </a:fld>
            <a:endParaRPr lang="en-US" altLang="en-US"/>
          </a:p>
        </p:txBody>
      </p:sp>
    </p:spTree>
    <p:extLst>
      <p:ext uri="{BB962C8B-B14F-4D97-AF65-F5344CB8AC3E}">
        <p14:creationId xmlns:p14="http://schemas.microsoft.com/office/powerpoint/2010/main" val="207112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48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C78FA67-4DDD-4D7B-9F1B-A9BF19847181}"/>
              </a:ext>
            </a:extLst>
          </p:cNvPr>
          <p:cNvSpPr>
            <a:spLocks noGrp="1" noChangeArrowheads="1"/>
          </p:cNvSpPr>
          <p:nvPr>
            <p:ph type="sldNum" sz="quarter" idx="10"/>
          </p:nvPr>
        </p:nvSpPr>
        <p:spPr/>
        <p:txBody>
          <a:bodyPr/>
          <a:lstStyle>
            <a:lvl1pPr>
              <a:defRPr/>
            </a:lvl1pPr>
          </a:lstStyle>
          <a:p>
            <a:fld id="{C1F7D486-9488-4A7F-944C-A5DF5101027B}" type="slidenum">
              <a:rPr lang="en-US" altLang="en-US"/>
              <a:pPr/>
              <a:t>‹#›</a:t>
            </a:fld>
            <a:endParaRPr lang="en-US" altLang="en-US"/>
          </a:p>
        </p:txBody>
      </p:sp>
    </p:spTree>
    <p:extLst>
      <p:ext uri="{BB962C8B-B14F-4D97-AF65-F5344CB8AC3E}">
        <p14:creationId xmlns:p14="http://schemas.microsoft.com/office/powerpoint/2010/main" val="11383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14400"/>
            <a:ext cx="86106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E47C0A9-1C09-40AC-94BC-5BCE92C21E67}"/>
              </a:ext>
            </a:extLst>
          </p:cNvPr>
          <p:cNvSpPr>
            <a:spLocks noGrp="1" noChangeArrowheads="1"/>
          </p:cNvSpPr>
          <p:nvPr>
            <p:ph type="sldNum" sz="quarter" idx="10"/>
          </p:nvPr>
        </p:nvSpPr>
        <p:spPr/>
        <p:txBody>
          <a:bodyPr/>
          <a:lstStyle>
            <a:lvl1pPr>
              <a:defRPr/>
            </a:lvl1pPr>
          </a:lstStyle>
          <a:p>
            <a:fld id="{AA381ACF-28F3-4E8B-9615-5699F3E57672}" type="slidenum">
              <a:rPr lang="en-US" altLang="en-US"/>
              <a:pPr/>
              <a:t>‹#›</a:t>
            </a:fld>
            <a:endParaRPr lang="en-US" altLang="en-US"/>
          </a:p>
        </p:txBody>
      </p:sp>
    </p:spTree>
    <p:extLst>
      <p:ext uri="{BB962C8B-B14F-4D97-AF65-F5344CB8AC3E}">
        <p14:creationId xmlns:p14="http://schemas.microsoft.com/office/powerpoint/2010/main" val="92921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AD589F1B-AC4E-441C-AE02-36EA8514A157}"/>
              </a:ext>
            </a:extLst>
          </p:cNvPr>
          <p:cNvSpPr>
            <a:spLocks noGrp="1" noChangeArrowheads="1"/>
          </p:cNvSpPr>
          <p:nvPr>
            <p:ph type="sldNum" sz="quarter" idx="10"/>
          </p:nvPr>
        </p:nvSpPr>
        <p:spPr/>
        <p:txBody>
          <a:bodyPr/>
          <a:lstStyle>
            <a:lvl1pPr>
              <a:defRPr/>
            </a:lvl1pPr>
          </a:lstStyle>
          <a:p>
            <a:fld id="{B5FFA98D-E760-4CD0-AAB0-AB373662A004}" type="slidenum">
              <a:rPr lang="en-US" altLang="en-US"/>
              <a:pPr/>
              <a:t>‹#›</a:t>
            </a:fld>
            <a:endParaRPr lang="en-US" altLang="en-US"/>
          </a:p>
        </p:txBody>
      </p:sp>
    </p:spTree>
    <p:extLst>
      <p:ext uri="{BB962C8B-B14F-4D97-AF65-F5344CB8AC3E}">
        <p14:creationId xmlns:p14="http://schemas.microsoft.com/office/powerpoint/2010/main" val="218181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914400"/>
            <a:ext cx="42291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14400"/>
            <a:ext cx="42291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E798C6DD-F852-4AA1-9105-FC1E86CC1092}"/>
              </a:ext>
            </a:extLst>
          </p:cNvPr>
          <p:cNvSpPr>
            <a:spLocks noGrp="1" noChangeArrowheads="1"/>
          </p:cNvSpPr>
          <p:nvPr>
            <p:ph type="sldNum" sz="quarter" idx="10"/>
          </p:nvPr>
        </p:nvSpPr>
        <p:spPr/>
        <p:txBody>
          <a:bodyPr/>
          <a:lstStyle>
            <a:lvl1pPr>
              <a:defRPr/>
            </a:lvl1pPr>
          </a:lstStyle>
          <a:p>
            <a:fld id="{C6D27B9C-C0BE-48E4-B3DE-AD96DA673E11}" type="slidenum">
              <a:rPr lang="en-US" altLang="en-US"/>
              <a:pPr/>
              <a:t>‹#›</a:t>
            </a:fld>
            <a:endParaRPr lang="en-US" altLang="en-US"/>
          </a:p>
        </p:txBody>
      </p:sp>
    </p:spTree>
    <p:extLst>
      <p:ext uri="{BB962C8B-B14F-4D97-AF65-F5344CB8AC3E}">
        <p14:creationId xmlns:p14="http://schemas.microsoft.com/office/powerpoint/2010/main" val="376298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BDB28C8-7EBF-47B3-ACE9-BF5A359A354F}"/>
              </a:ext>
            </a:extLst>
          </p:cNvPr>
          <p:cNvSpPr>
            <a:spLocks noGrp="1" noChangeArrowheads="1"/>
          </p:cNvSpPr>
          <p:nvPr>
            <p:ph type="sldNum" sz="quarter" idx="10"/>
          </p:nvPr>
        </p:nvSpPr>
        <p:spPr/>
        <p:txBody>
          <a:bodyPr/>
          <a:lstStyle>
            <a:lvl1pPr>
              <a:defRPr/>
            </a:lvl1pPr>
          </a:lstStyle>
          <a:p>
            <a:fld id="{857CD069-9F9D-4A42-BFB6-37741EAAE4E6}" type="slidenum">
              <a:rPr lang="en-US" altLang="en-US"/>
              <a:pPr/>
              <a:t>‹#›</a:t>
            </a:fld>
            <a:endParaRPr lang="en-US" altLang="en-US"/>
          </a:p>
        </p:txBody>
      </p:sp>
    </p:spTree>
    <p:extLst>
      <p:ext uri="{BB962C8B-B14F-4D97-AF65-F5344CB8AC3E}">
        <p14:creationId xmlns:p14="http://schemas.microsoft.com/office/powerpoint/2010/main" val="232458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57E96E2-C23F-44A0-BFA1-E09836D357EE}"/>
              </a:ext>
            </a:extLst>
          </p:cNvPr>
          <p:cNvSpPr>
            <a:spLocks noGrp="1" noChangeArrowheads="1"/>
          </p:cNvSpPr>
          <p:nvPr>
            <p:ph type="sldNum" sz="quarter" idx="10"/>
          </p:nvPr>
        </p:nvSpPr>
        <p:spPr/>
        <p:txBody>
          <a:bodyPr/>
          <a:lstStyle>
            <a:lvl1pPr>
              <a:defRPr/>
            </a:lvl1pPr>
          </a:lstStyle>
          <a:p>
            <a:fld id="{BA65148F-F9FF-4289-A43E-959E3BD37758}" type="slidenum">
              <a:rPr lang="en-US" altLang="en-US"/>
              <a:pPr/>
              <a:t>‹#›</a:t>
            </a:fld>
            <a:endParaRPr lang="en-US" altLang="en-US"/>
          </a:p>
        </p:txBody>
      </p:sp>
    </p:spTree>
    <p:extLst>
      <p:ext uri="{BB962C8B-B14F-4D97-AF65-F5344CB8AC3E}">
        <p14:creationId xmlns:p14="http://schemas.microsoft.com/office/powerpoint/2010/main" val="130489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8B929F-EBDA-42EC-AAD8-44001641965B}"/>
              </a:ext>
            </a:extLst>
          </p:cNvPr>
          <p:cNvSpPr>
            <a:spLocks noGrp="1" noChangeArrowheads="1"/>
          </p:cNvSpPr>
          <p:nvPr>
            <p:ph type="sldNum" sz="quarter" idx="10"/>
          </p:nvPr>
        </p:nvSpPr>
        <p:spPr/>
        <p:txBody>
          <a:bodyPr/>
          <a:lstStyle>
            <a:lvl1pPr>
              <a:defRPr/>
            </a:lvl1pPr>
          </a:lstStyle>
          <a:p>
            <a:fld id="{6FF01728-6A31-4EF6-854A-1D96FFFF0773}" type="slidenum">
              <a:rPr lang="en-US" altLang="en-US"/>
              <a:pPr/>
              <a:t>‹#›</a:t>
            </a:fld>
            <a:endParaRPr lang="en-US" altLang="en-US"/>
          </a:p>
        </p:txBody>
      </p:sp>
    </p:spTree>
    <p:extLst>
      <p:ext uri="{BB962C8B-B14F-4D97-AF65-F5344CB8AC3E}">
        <p14:creationId xmlns:p14="http://schemas.microsoft.com/office/powerpoint/2010/main" val="30232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633E47C4-B7F3-4D78-A997-29993B0D5583}"/>
              </a:ext>
            </a:extLst>
          </p:cNvPr>
          <p:cNvSpPr>
            <a:spLocks noGrp="1" noChangeArrowheads="1"/>
          </p:cNvSpPr>
          <p:nvPr>
            <p:ph type="sldNum" sz="quarter" idx="10"/>
          </p:nvPr>
        </p:nvSpPr>
        <p:spPr/>
        <p:txBody>
          <a:bodyPr/>
          <a:lstStyle>
            <a:lvl1pPr>
              <a:defRPr/>
            </a:lvl1pPr>
          </a:lstStyle>
          <a:p>
            <a:fld id="{C4F33AFB-377D-48A9-B868-90775A3BE378}" type="slidenum">
              <a:rPr lang="en-US" altLang="en-US"/>
              <a:pPr/>
              <a:t>‹#›</a:t>
            </a:fld>
            <a:endParaRPr lang="en-US" altLang="en-US"/>
          </a:p>
        </p:txBody>
      </p:sp>
    </p:spTree>
    <p:extLst>
      <p:ext uri="{BB962C8B-B14F-4D97-AF65-F5344CB8AC3E}">
        <p14:creationId xmlns:p14="http://schemas.microsoft.com/office/powerpoint/2010/main" val="15403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4C81DDC-B4D0-4626-BA76-994B920616C5}"/>
              </a:ext>
            </a:extLst>
          </p:cNvPr>
          <p:cNvSpPr>
            <a:spLocks noGrp="1" noChangeArrowheads="1"/>
          </p:cNvSpPr>
          <p:nvPr>
            <p:ph type="sldNum" sz="quarter" idx="10"/>
          </p:nvPr>
        </p:nvSpPr>
        <p:spPr/>
        <p:txBody>
          <a:bodyPr/>
          <a:lstStyle>
            <a:lvl1pPr>
              <a:defRPr/>
            </a:lvl1pPr>
          </a:lstStyle>
          <a:p>
            <a:fld id="{1BE77E12-ABE4-41A2-9822-EE556482E01A}" type="slidenum">
              <a:rPr lang="en-US" altLang="en-US"/>
              <a:pPr/>
              <a:t>‹#›</a:t>
            </a:fld>
            <a:endParaRPr lang="en-US" altLang="en-US"/>
          </a:p>
        </p:txBody>
      </p:sp>
    </p:spTree>
    <p:extLst>
      <p:ext uri="{BB962C8B-B14F-4D97-AF65-F5344CB8AC3E}">
        <p14:creationId xmlns:p14="http://schemas.microsoft.com/office/powerpoint/2010/main" val="199014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39241879-FADC-46EE-AFD0-2A7B2368CEC7}"/>
              </a:ext>
            </a:extLst>
          </p:cNvPr>
          <p:cNvSpPr>
            <a:spLocks noChangeArrowheads="1"/>
          </p:cNvSpPr>
          <p:nvPr userDrawn="1"/>
        </p:nvSpPr>
        <p:spPr bwMode="auto">
          <a:xfrm>
            <a:off x="0" y="6400800"/>
            <a:ext cx="9144000" cy="457200"/>
          </a:xfrm>
          <a:prstGeom prst="rect">
            <a:avLst/>
          </a:prstGeom>
          <a:solidFill>
            <a:srgbClr val="FF0000"/>
          </a:solidFill>
          <a:ln w="9525" algn="ctr">
            <a:solidFill>
              <a:schemeClr val="tx1"/>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defRPr/>
            </a:pPr>
            <a:endParaRPr lang="en-US" altLang="en-US"/>
          </a:p>
        </p:txBody>
      </p:sp>
      <p:sp>
        <p:nvSpPr>
          <p:cNvPr id="1027" name="Rectangle 2">
            <a:extLst>
              <a:ext uri="{FF2B5EF4-FFF2-40B4-BE49-F238E27FC236}">
                <a16:creationId xmlns:a16="http://schemas.microsoft.com/office/drawing/2014/main" id="{3850194E-7788-4C74-B16C-3E095AACC59D}"/>
              </a:ext>
            </a:extLst>
          </p:cNvPr>
          <p:cNvSpPr>
            <a:spLocks noGrp="1" noChangeArrowheads="1"/>
          </p:cNvSpPr>
          <p:nvPr>
            <p:ph type="title"/>
          </p:nvPr>
        </p:nvSpPr>
        <p:spPr bwMode="auto">
          <a:xfrm>
            <a:off x="228600" y="762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1030" name="Rectangle 6">
            <a:extLst>
              <a:ext uri="{FF2B5EF4-FFF2-40B4-BE49-F238E27FC236}">
                <a16:creationId xmlns:a16="http://schemas.microsoft.com/office/drawing/2014/main" id="{AAB88610-9733-44BD-B1CE-D0463172AD61}"/>
              </a:ext>
            </a:extLst>
          </p:cNvPr>
          <p:cNvSpPr>
            <a:spLocks noGrp="1" noChangeArrowheads="1"/>
          </p:cNvSpPr>
          <p:nvPr>
            <p:ph type="sldNum" sz="quarter" idx="4"/>
          </p:nvPr>
        </p:nvSpPr>
        <p:spPr bwMode="auto">
          <a:xfrm>
            <a:off x="8458200" y="65532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C5A4580-B5B2-448F-8F4F-848F1963400C}" type="slidenum">
              <a:rPr lang="en-US" altLang="en-US"/>
              <a:pPr/>
              <a:t>‹#›</a:t>
            </a:fld>
            <a:endParaRPr lang="en-US" altLang="en-US"/>
          </a:p>
        </p:txBody>
      </p:sp>
      <p:sp>
        <p:nvSpPr>
          <p:cNvPr id="2" name="Text Box 9">
            <a:extLst>
              <a:ext uri="{FF2B5EF4-FFF2-40B4-BE49-F238E27FC236}">
                <a16:creationId xmlns:a16="http://schemas.microsoft.com/office/drawing/2014/main" id="{A1FA518C-86FA-460C-AD61-9B7484409F62}"/>
              </a:ext>
            </a:extLst>
          </p:cNvPr>
          <p:cNvSpPr txBox="1">
            <a:spLocks noChangeArrowheads="1"/>
          </p:cNvSpPr>
          <p:nvPr/>
        </p:nvSpPr>
        <p:spPr bwMode="auto">
          <a:xfrm>
            <a:off x="0" y="6400800"/>
            <a:ext cx="3962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defRPr/>
            </a:pPr>
            <a:r>
              <a:rPr lang="en-US" altLang="en-US" sz="2000" dirty="0">
                <a:solidFill>
                  <a:schemeClr val="bg1"/>
                </a:solidFill>
              </a:rPr>
              <a:t> Java Garbage Collection– Unit-I</a:t>
            </a:r>
          </a:p>
        </p:txBody>
      </p:sp>
      <p:sp>
        <p:nvSpPr>
          <p:cNvPr id="3" name="Footer Placeholder 2">
            <a:extLst>
              <a:ext uri="{FF2B5EF4-FFF2-40B4-BE49-F238E27FC236}">
                <a16:creationId xmlns:a16="http://schemas.microsoft.com/office/drawing/2014/main" id="{66855E18-0E71-4D00-B451-B5C1574AD16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imes" panose="02020603050405020304" pitchFamily="18" charset="0"/>
        </a:defRPr>
      </a:lvl2pPr>
      <a:lvl3pPr algn="ctr" rtl="0" eaLnBrk="0" fontAlgn="base" hangingPunct="0">
        <a:spcBef>
          <a:spcPct val="0"/>
        </a:spcBef>
        <a:spcAft>
          <a:spcPct val="0"/>
        </a:spcAft>
        <a:defRPr sz="3200">
          <a:solidFill>
            <a:schemeClr val="tx2"/>
          </a:solidFill>
          <a:latin typeface="Times" panose="02020603050405020304" pitchFamily="18" charset="0"/>
        </a:defRPr>
      </a:lvl3pPr>
      <a:lvl4pPr algn="ctr" rtl="0" eaLnBrk="0" fontAlgn="base" hangingPunct="0">
        <a:spcBef>
          <a:spcPct val="0"/>
        </a:spcBef>
        <a:spcAft>
          <a:spcPct val="0"/>
        </a:spcAft>
        <a:defRPr sz="3200">
          <a:solidFill>
            <a:schemeClr val="tx2"/>
          </a:solidFill>
          <a:latin typeface="Times" panose="02020603050405020304" pitchFamily="18" charset="0"/>
        </a:defRPr>
      </a:lvl4pPr>
      <a:lvl5pPr algn="ctr" rtl="0" eaLnBrk="0" fontAlgn="base" hangingPunct="0">
        <a:spcBef>
          <a:spcPct val="0"/>
        </a:spcBef>
        <a:spcAft>
          <a:spcPct val="0"/>
        </a:spcAft>
        <a:defRPr sz="3200">
          <a:solidFill>
            <a:schemeClr val="tx2"/>
          </a:solidFill>
          <a:latin typeface="Times" panose="02020603050405020304" pitchFamily="18" charset="0"/>
        </a:defRPr>
      </a:lvl5pPr>
      <a:lvl6pPr marL="457200" algn="ctr" rtl="0" eaLnBrk="0" fontAlgn="base" hangingPunct="0">
        <a:spcBef>
          <a:spcPct val="0"/>
        </a:spcBef>
        <a:spcAft>
          <a:spcPct val="0"/>
        </a:spcAft>
        <a:defRPr sz="3200">
          <a:solidFill>
            <a:schemeClr val="tx2"/>
          </a:solidFill>
          <a:latin typeface="Times" panose="02020603050405020304" pitchFamily="18" charset="0"/>
        </a:defRPr>
      </a:lvl6pPr>
      <a:lvl7pPr marL="914400" algn="ctr" rtl="0" eaLnBrk="0" fontAlgn="base" hangingPunct="0">
        <a:spcBef>
          <a:spcPct val="0"/>
        </a:spcBef>
        <a:spcAft>
          <a:spcPct val="0"/>
        </a:spcAft>
        <a:defRPr sz="3200">
          <a:solidFill>
            <a:schemeClr val="tx2"/>
          </a:solidFill>
          <a:latin typeface="Times" panose="02020603050405020304" pitchFamily="18" charset="0"/>
        </a:defRPr>
      </a:lvl7pPr>
      <a:lvl8pPr marL="1371600" algn="ctr" rtl="0" eaLnBrk="0" fontAlgn="base" hangingPunct="0">
        <a:spcBef>
          <a:spcPct val="0"/>
        </a:spcBef>
        <a:spcAft>
          <a:spcPct val="0"/>
        </a:spcAft>
        <a:defRPr sz="3200">
          <a:solidFill>
            <a:schemeClr val="tx2"/>
          </a:solidFill>
          <a:latin typeface="Times" panose="02020603050405020304" pitchFamily="18" charset="0"/>
        </a:defRPr>
      </a:lvl8pPr>
      <a:lvl9pPr marL="1828800" algn="ctr" rtl="0" eaLnBrk="0" fontAlgn="base" hangingPunct="0">
        <a:spcBef>
          <a:spcPct val="0"/>
        </a:spcBef>
        <a:spcAft>
          <a:spcPct val="0"/>
        </a:spcAft>
        <a:defRPr sz="3200">
          <a:solidFill>
            <a:schemeClr val="tx2"/>
          </a:solidFill>
          <a:latin typeface="Times" panose="02020603050405020304" pitchFamily="18"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8398466-1659-42E4-BA86-3591E0439D7A}"/>
              </a:ext>
            </a:extLst>
          </p:cNvPr>
          <p:cNvSpPr>
            <a:spLocks noGrp="1"/>
          </p:cNvSpPr>
          <p:nvPr>
            <p:ph type="title"/>
          </p:nvPr>
        </p:nvSpPr>
        <p:spPr>
          <a:xfrm>
            <a:off x="571500" y="3856150"/>
            <a:ext cx="8001000" cy="1401650"/>
          </a:xfrm>
        </p:spPr>
        <p:txBody>
          <a:bodyPr>
            <a:normAutofit/>
          </a:bodyPr>
          <a:lstStyle/>
          <a:p>
            <a:pPr algn="ctr" eaLnBrk="1" hangingPunct="1"/>
            <a:r>
              <a:rPr lang="en-US" altLang="en-US" sz="4400" b="1" dirty="0">
                <a:latin typeface="+mn-lt"/>
              </a:rPr>
              <a:t>Java Garbage Collection</a:t>
            </a:r>
          </a:p>
        </p:txBody>
      </p:sp>
      <p:sp>
        <p:nvSpPr>
          <p:cNvPr id="3" name="Rectangle 2">
            <a:extLst>
              <a:ext uri="{FF2B5EF4-FFF2-40B4-BE49-F238E27FC236}">
                <a16:creationId xmlns:a16="http://schemas.microsoft.com/office/drawing/2014/main" id="{DD0C98C6-552E-4CCB-B59E-0F64006E1CE9}"/>
              </a:ext>
            </a:extLst>
          </p:cNvPr>
          <p:cNvSpPr txBox="1">
            <a:spLocks/>
          </p:cNvSpPr>
          <p:nvPr/>
        </p:nvSpPr>
        <p:spPr bwMode="auto">
          <a:xfrm>
            <a:off x="952500" y="2514600"/>
            <a:ext cx="723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IN" sz="4800" b="1">
                <a:latin typeface="+mn-lt"/>
              </a:rPr>
              <a:t>Lecture</a:t>
            </a:r>
            <a:r>
              <a:rPr lang="en-IN" sz="2000" b="1" i="0" u="none" strike="noStrike" baseline="0">
                <a:latin typeface="+mn-lt"/>
              </a:rPr>
              <a:t> </a:t>
            </a:r>
            <a:r>
              <a:rPr lang="en-IN" sz="4800" b="1" i="0" u="none" strike="noStrike" baseline="0">
                <a:latin typeface="+mn-lt"/>
              </a:rPr>
              <a:t> 4</a:t>
            </a:r>
            <a:endParaRPr lang="en-US" altLang="en-US" sz="4800" b="1" dirty="0">
              <a:latin typeface="+mn-lt"/>
            </a:endParaRPr>
          </a:p>
        </p:txBody>
      </p:sp>
      <p:sp>
        <p:nvSpPr>
          <p:cNvPr id="2" name="TextBox 1">
            <a:extLst>
              <a:ext uri="{FF2B5EF4-FFF2-40B4-BE49-F238E27FC236}">
                <a16:creationId xmlns:a16="http://schemas.microsoft.com/office/drawing/2014/main" id="{0E328BF9-1768-4D99-98D8-1F944655B51B}"/>
              </a:ext>
            </a:extLst>
          </p:cNvPr>
          <p:cNvSpPr txBox="1"/>
          <p:nvPr/>
        </p:nvSpPr>
        <p:spPr>
          <a:xfrm>
            <a:off x="381000" y="236327"/>
            <a:ext cx="8458200" cy="1692771"/>
          </a:xfrm>
          <a:prstGeom prst="rect">
            <a:avLst/>
          </a:prstGeom>
          <a:noFill/>
        </p:spPr>
        <p:txBody>
          <a:bodyPr wrap="square" rtlCol="0">
            <a:spAutoFit/>
          </a:bodyPr>
          <a:lstStyle/>
          <a:p>
            <a:pPr algn="ctr">
              <a:spcBef>
                <a:spcPct val="50000"/>
              </a:spcBef>
              <a:defRPr/>
            </a:pPr>
            <a:r>
              <a:rPr lang="en-US" sz="3600" b="1" dirty="0">
                <a:solidFill>
                  <a:schemeClr val="tx1"/>
                </a:solidFill>
                <a:latin typeface="+mn-lt"/>
                <a:cs typeface="Times New Roman" charset="0"/>
              </a:rPr>
              <a:t>Maharaja Agrasen Institute of Technology</a:t>
            </a:r>
          </a:p>
          <a:p>
            <a:pPr algn="ctr">
              <a:defRPr/>
            </a:pPr>
            <a:r>
              <a:rPr lang="en-US" sz="3600" b="1" dirty="0">
                <a:solidFill>
                  <a:schemeClr val="tx1"/>
                </a:solidFill>
                <a:latin typeface="+mn-lt"/>
                <a:cs typeface="Times New Roman" charset="0"/>
              </a:rPr>
              <a:t>ETCS 307</a:t>
            </a:r>
          </a:p>
          <a:p>
            <a:pPr algn="ctr">
              <a:defRPr/>
            </a:pPr>
            <a:r>
              <a:rPr lang="en-US" sz="3200" b="1" dirty="0">
                <a:solidFill>
                  <a:schemeClr val="tx1"/>
                </a:solidFill>
                <a:latin typeface="+mn-lt"/>
                <a:cs typeface="Times New Roman" charset="0"/>
              </a:rPr>
              <a:t>Java Programming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68E1D809-9008-4F31-AF8E-A3E53F27E2CC}"/>
              </a:ext>
            </a:extLst>
          </p:cNvPr>
          <p:cNvSpPr>
            <a:spLocks noGrp="1"/>
          </p:cNvSpPr>
          <p:nvPr>
            <p:ph type="title"/>
          </p:nvPr>
        </p:nvSpPr>
        <p:spPr/>
        <p:txBody>
          <a:bodyPr/>
          <a:lstStyle/>
          <a:p>
            <a:pPr>
              <a:defRPr/>
            </a:pPr>
            <a:r>
              <a:rPr lang="en-IN" altLang="en-US" sz="4000" b="1" dirty="0">
                <a:solidFill>
                  <a:schemeClr val="tx1"/>
                </a:solidFill>
                <a:effectLst>
                  <a:outerShdw blurRad="38100" dist="38100" dir="2700000" algn="tl">
                    <a:srgbClr val="000000">
                      <a:alpha val="43137"/>
                    </a:srgbClr>
                  </a:outerShdw>
                </a:effectLst>
              </a:rPr>
              <a:t>Introduction</a:t>
            </a:r>
            <a:endParaRPr lang="en-US" altLang="en-US" sz="4000" b="1" dirty="0">
              <a:solidFill>
                <a:schemeClr val="tx1"/>
              </a:solidFill>
              <a:effectLst>
                <a:outerShdw blurRad="38100" dist="38100" dir="2700000" algn="tl">
                  <a:srgbClr val="000000">
                    <a:alpha val="43137"/>
                  </a:srgbClr>
                </a:outerShdw>
              </a:effectLst>
            </a:endParaRPr>
          </a:p>
        </p:txBody>
      </p:sp>
      <p:sp>
        <p:nvSpPr>
          <p:cNvPr id="17411" name="Slide Number Placeholder 3">
            <a:extLst>
              <a:ext uri="{FF2B5EF4-FFF2-40B4-BE49-F238E27FC236}">
                <a16:creationId xmlns:a16="http://schemas.microsoft.com/office/drawing/2014/main" id="{B656C447-CBCF-4199-B95C-0CC1880C886E}"/>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AC3D240-48BC-41A9-A270-72358592A18C}" type="slidenum">
              <a:rPr lang="en-US" altLang="en-US" sz="1400"/>
              <a:pPr/>
              <a:t>2</a:t>
            </a:fld>
            <a:endParaRPr lang="en-US" altLang="en-US" sz="1400"/>
          </a:p>
        </p:txBody>
      </p:sp>
      <p:sp>
        <p:nvSpPr>
          <p:cNvPr id="11" name="Rectangle 10">
            <a:extLst>
              <a:ext uri="{FF2B5EF4-FFF2-40B4-BE49-F238E27FC236}">
                <a16:creationId xmlns:a16="http://schemas.microsoft.com/office/drawing/2014/main" id="{36AF6FBA-B4B0-4E49-AC31-964BFD5808F6}"/>
              </a:ext>
            </a:extLst>
          </p:cNvPr>
          <p:cNvSpPr/>
          <p:nvPr/>
        </p:nvSpPr>
        <p:spPr>
          <a:xfrm>
            <a:off x="76200" y="762000"/>
            <a:ext cx="8839200" cy="5586413"/>
          </a:xfrm>
          <a:prstGeom prst="rect">
            <a:avLst/>
          </a:prstGeom>
        </p:spPr>
        <p:txBody>
          <a:bodyPr>
            <a:spAutoFit/>
          </a:bodyPr>
          <a:lstStyle/>
          <a:p>
            <a:pPr algn="just">
              <a:defRPr/>
            </a:pPr>
            <a:r>
              <a:rPr lang="en-US" sz="2550" dirty="0">
                <a:latin typeface="Arial" panose="020B0604020202020204" pitchFamily="34" charset="0"/>
                <a:cs typeface="Arial" panose="020B0604020202020204" pitchFamily="34" charset="0"/>
              </a:rPr>
              <a:t>In Java, allocation and de-allocation of memory space for objects are done by the garbage collection process in an automated way by the JVM. Unlike C language the developers need not write code for garbage collection in Java. This is one among the many features that made Java popular and helps programmers write better Java applications.</a:t>
            </a:r>
          </a:p>
          <a:p>
            <a:pPr algn="just">
              <a:defRPr/>
            </a:pPr>
            <a:r>
              <a:rPr lang="en-US" sz="2550" dirty="0">
                <a:latin typeface="Arial" panose="020B0604020202020204" pitchFamily="34" charset="0"/>
                <a:cs typeface="Arial" panose="020B0604020202020204" pitchFamily="34" charset="0"/>
              </a:rPr>
              <a:t>Java garbage collection is an automatic process to manage the runtime memory used by programs. By doing it automatic, JVM relieves the programmer of the overhead of assigning and freeing up memory resources in a program.</a:t>
            </a:r>
          </a:p>
          <a:p>
            <a:pPr algn="just">
              <a:defRPr/>
            </a:pPr>
            <a:r>
              <a:rPr lang="en-US" sz="2550" dirty="0">
                <a:latin typeface="Arial" panose="020B0604020202020204" pitchFamily="34" charset="0"/>
                <a:cs typeface="Arial" panose="020B0604020202020204" pitchFamily="34" charset="0"/>
              </a:rPr>
              <a:t>Garbage collection is the process of reclaiming the unused memory space and making it available for the future instances</a:t>
            </a:r>
            <a:r>
              <a:rPr lang="en-US" sz="2550" dirty="0"/>
              <a:t>.</a:t>
            </a:r>
            <a:endParaRPr lang="en-US" sz="255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4">
            <a:extLst>
              <a:ext uri="{FF2B5EF4-FFF2-40B4-BE49-F238E27FC236}">
                <a16:creationId xmlns:a16="http://schemas.microsoft.com/office/drawing/2014/main" id="{93F1F8D7-B682-4DB3-B946-54DE962557F1}"/>
              </a:ext>
            </a:extLst>
          </p:cNvPr>
          <p:cNvSpPr>
            <a:spLocks noGrp="1"/>
          </p:cNvSpPr>
          <p:nvPr>
            <p:ph type="title"/>
          </p:nvPr>
        </p:nvSpPr>
        <p:spPr/>
        <p:txBody>
          <a:bodyPr/>
          <a:lstStyle/>
          <a:p>
            <a:pPr>
              <a:defRPr/>
            </a:pPr>
            <a:r>
              <a:rPr lang="en-US" altLang="en-US" sz="4000" b="1" dirty="0">
                <a:solidFill>
                  <a:schemeClr val="tx1"/>
                </a:solidFill>
                <a:effectLst>
                  <a:outerShdw blurRad="38100" dist="38100" dir="2700000" algn="tl">
                    <a:srgbClr val="000000">
                      <a:alpha val="43137"/>
                    </a:srgbClr>
                  </a:outerShdw>
                </a:effectLst>
              </a:rPr>
              <a:t>How Java Garbage Collection Works?</a:t>
            </a:r>
          </a:p>
        </p:txBody>
      </p:sp>
      <p:sp>
        <p:nvSpPr>
          <p:cNvPr id="18435" name="Slide Number Placeholder 3">
            <a:extLst>
              <a:ext uri="{FF2B5EF4-FFF2-40B4-BE49-F238E27FC236}">
                <a16:creationId xmlns:a16="http://schemas.microsoft.com/office/drawing/2014/main" id="{8A0C3331-7B25-4A49-8641-C29079C207A1}"/>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539361B-824D-4B27-8823-E81631E93C21}" type="slidenum">
              <a:rPr lang="en-US" altLang="en-US" sz="1400"/>
              <a:pPr/>
              <a:t>3</a:t>
            </a:fld>
            <a:endParaRPr lang="en-US" altLang="en-US" sz="1400"/>
          </a:p>
        </p:txBody>
      </p:sp>
      <p:sp>
        <p:nvSpPr>
          <p:cNvPr id="18436" name="Rectangle 1">
            <a:extLst>
              <a:ext uri="{FF2B5EF4-FFF2-40B4-BE49-F238E27FC236}">
                <a16:creationId xmlns:a16="http://schemas.microsoft.com/office/drawing/2014/main" id="{3824082B-4FCB-4E35-BC66-C13A7E46F2C0}"/>
              </a:ext>
            </a:extLst>
          </p:cNvPr>
          <p:cNvSpPr>
            <a:spLocks noChangeArrowheads="1"/>
          </p:cNvSpPr>
          <p:nvPr/>
        </p:nvSpPr>
        <p:spPr bwMode="auto">
          <a:xfrm>
            <a:off x="228600" y="838200"/>
            <a:ext cx="8763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dirty="0">
                <a:latin typeface="Georgia" panose="02040502050405020303" pitchFamily="18" charset="0"/>
              </a:rPr>
              <a:t>Java Garbage Collection GC Initiation</a:t>
            </a:r>
          </a:p>
          <a:p>
            <a:pPr algn="just"/>
            <a:endParaRPr lang="en-US" altLang="en-US" dirty="0">
              <a:latin typeface="Georgia" panose="02040502050405020303" pitchFamily="18" charset="0"/>
            </a:endParaRPr>
          </a:p>
          <a:p>
            <a:pPr algn="just"/>
            <a:r>
              <a:rPr lang="en-US" altLang="en-US" dirty="0">
                <a:latin typeface="Arial" panose="020B0604020202020204" pitchFamily="34" charset="0"/>
                <a:cs typeface="Arial" panose="020B0604020202020204" pitchFamily="34" charset="0"/>
              </a:rPr>
              <a:t>Being an automatic process, programmers need not initiate the garbage collection process explicitly in the code.</a:t>
            </a:r>
            <a:r>
              <a:rPr lang="en-US" altLang="en-US" dirty="0">
                <a:cs typeface="Arial" panose="020B0604020202020204" pitchFamily="34" charset="0"/>
              </a:rPr>
              <a:t> </a:t>
            </a:r>
            <a:r>
              <a:rPr lang="en-US" altLang="en-US" dirty="0" err="1">
                <a:latin typeface="Consolas" panose="020B0609020204030204" pitchFamily="49" charset="0"/>
                <a:ea typeface="Consolas" panose="020B0609020204030204" pitchFamily="49" charset="0"/>
                <a:cs typeface="Consolas" panose="020B0609020204030204" pitchFamily="49" charset="0"/>
              </a:rPr>
              <a:t>System.gc</a:t>
            </a:r>
            <a:r>
              <a:rPr lang="en-US" altLang="en-US" dirty="0">
                <a:latin typeface="Consolas" panose="020B0609020204030204" pitchFamily="49" charset="0"/>
                <a:ea typeface="Consolas" panose="020B0609020204030204" pitchFamily="49" charset="0"/>
                <a:cs typeface="Consolas" panose="020B0609020204030204" pitchFamily="49" charset="0"/>
              </a:rPr>
              <a:t>()</a:t>
            </a:r>
            <a:r>
              <a:rPr lang="en-US" altLang="en-US" dirty="0">
                <a:cs typeface="Arial" panose="020B0604020202020204" pitchFamily="34" charset="0"/>
              </a:rPr>
              <a:t> </a:t>
            </a:r>
            <a:r>
              <a:rPr lang="en-US" altLang="en-US" dirty="0">
                <a:latin typeface="Arial" panose="020B0604020202020204" pitchFamily="34" charset="0"/>
                <a:cs typeface="Arial" panose="020B0604020202020204" pitchFamily="34" charset="0"/>
              </a:rPr>
              <a:t>and</a:t>
            </a:r>
            <a:r>
              <a:rPr lang="en-US" altLang="en-US" dirty="0">
                <a:cs typeface="Arial" panose="020B0604020202020204" pitchFamily="34" charset="0"/>
              </a:rPr>
              <a:t> </a:t>
            </a:r>
            <a:r>
              <a:rPr lang="en-US" altLang="en-US" dirty="0" err="1">
                <a:latin typeface="Consolas" panose="020B0609020204030204" pitchFamily="49" charset="0"/>
                <a:ea typeface="Consolas" panose="020B0609020204030204" pitchFamily="49" charset="0"/>
                <a:cs typeface="Consolas" panose="020B0609020204030204" pitchFamily="49" charset="0"/>
              </a:rPr>
              <a:t>Runtime.gc</a:t>
            </a:r>
            <a:r>
              <a:rPr lang="en-US" altLang="en-US" dirty="0">
                <a:latin typeface="Consolas" panose="020B0609020204030204" pitchFamily="49" charset="0"/>
                <a:ea typeface="Consolas" panose="020B0609020204030204" pitchFamily="49" charset="0"/>
                <a:cs typeface="Consolas" panose="020B0609020204030204" pitchFamily="49" charset="0"/>
              </a:rPr>
              <a:t>()</a:t>
            </a:r>
            <a:r>
              <a:rPr lang="en-US" altLang="en-US" dirty="0">
                <a:latin typeface="Arial" panose="020B0604020202020204" pitchFamily="34" charset="0"/>
                <a:cs typeface="Arial" panose="020B0604020202020204" pitchFamily="34" charset="0"/>
              </a:rPr>
              <a:t>are hooks to request the JVM to initiate the garbage collection process.</a:t>
            </a:r>
          </a:p>
          <a:p>
            <a:pPr algn="just"/>
            <a:endParaRPr lang="en-US" altLang="en-US" sz="1600" dirty="0"/>
          </a:p>
          <a:p>
            <a:pPr algn="just"/>
            <a:r>
              <a:rPr lang="en-US" altLang="en-US" dirty="0">
                <a:latin typeface="Arial" panose="020B0604020202020204" pitchFamily="34" charset="0"/>
                <a:cs typeface="Arial" panose="020B0604020202020204" pitchFamily="34" charset="0"/>
              </a:rPr>
              <a:t>Though this request mechanism provides an opportunity for the programmer to initiate the process but the onus is on the JVM. It can choose to reject the request and so it is not guaranteed that these calls will do the garbage collection. This decision is taken by the JVM based on the “</a:t>
            </a:r>
            <a:r>
              <a:rPr lang="en-US" altLang="en-US" dirty="0" err="1">
                <a:latin typeface="Arial" panose="020B0604020202020204" pitchFamily="34" charset="0"/>
                <a:cs typeface="Arial" panose="020B0604020202020204" pitchFamily="34" charset="0"/>
              </a:rPr>
              <a:t>eden</a:t>
            </a:r>
            <a:r>
              <a:rPr lang="en-US" altLang="en-US" dirty="0">
                <a:latin typeface="Arial" panose="020B0604020202020204" pitchFamily="34" charset="0"/>
                <a:cs typeface="Arial" panose="020B0604020202020204" pitchFamily="34" charset="0"/>
              </a:rPr>
              <a:t>” space availability in heap memory. The JVM specification leaves this choice to the implementation and so these details are implementation specific.</a:t>
            </a:r>
            <a:endParaRPr lang="en-US" alt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4">
            <a:extLst>
              <a:ext uri="{FF2B5EF4-FFF2-40B4-BE49-F238E27FC236}">
                <a16:creationId xmlns:a16="http://schemas.microsoft.com/office/drawing/2014/main" id="{4A3F62B5-9EFD-4820-9B16-7B3852898385}"/>
              </a:ext>
            </a:extLst>
          </p:cNvPr>
          <p:cNvSpPr>
            <a:spLocks noGrp="1"/>
          </p:cNvSpPr>
          <p:nvPr>
            <p:ph type="title"/>
          </p:nvPr>
        </p:nvSpPr>
        <p:spPr/>
        <p:txBody>
          <a:bodyPr/>
          <a:lstStyle/>
          <a:p>
            <a:pPr>
              <a:defRPr/>
            </a:pPr>
            <a:r>
              <a:rPr lang="en-US" altLang="en-US" sz="4000" b="1" dirty="0">
                <a:solidFill>
                  <a:schemeClr val="tx1"/>
                </a:solidFill>
                <a:effectLst>
                  <a:outerShdw blurRad="38100" dist="38100" dir="2700000" algn="tl">
                    <a:srgbClr val="000000">
                      <a:alpha val="43137"/>
                    </a:srgbClr>
                  </a:outerShdw>
                </a:effectLst>
              </a:rPr>
              <a:t>How Java Garbage Collection Works?</a:t>
            </a:r>
          </a:p>
        </p:txBody>
      </p:sp>
      <p:sp>
        <p:nvSpPr>
          <p:cNvPr id="20483" name="Slide Number Placeholder 3">
            <a:extLst>
              <a:ext uri="{FF2B5EF4-FFF2-40B4-BE49-F238E27FC236}">
                <a16:creationId xmlns:a16="http://schemas.microsoft.com/office/drawing/2014/main" id="{37FACAF8-AB8D-4F28-B787-C89CAFDD1D56}"/>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EB08F18-5DF9-41F6-A0FD-9E4A76ECEADD}" type="slidenum">
              <a:rPr lang="en-US" altLang="en-US" sz="1400"/>
              <a:pPr/>
              <a:t>4</a:t>
            </a:fld>
            <a:endParaRPr lang="en-US" altLang="en-US" sz="1400"/>
          </a:p>
        </p:txBody>
      </p:sp>
      <p:sp>
        <p:nvSpPr>
          <p:cNvPr id="20484" name="Rectangle 2">
            <a:extLst>
              <a:ext uri="{FF2B5EF4-FFF2-40B4-BE49-F238E27FC236}">
                <a16:creationId xmlns:a16="http://schemas.microsoft.com/office/drawing/2014/main" id="{147D2DD3-7A91-4243-9A29-B3B5E888B568}"/>
              </a:ext>
            </a:extLst>
          </p:cNvPr>
          <p:cNvSpPr>
            <a:spLocks noChangeArrowheads="1"/>
          </p:cNvSpPr>
          <p:nvPr/>
        </p:nvSpPr>
        <p:spPr bwMode="auto">
          <a:xfrm>
            <a:off x="228600" y="838200"/>
            <a:ext cx="868680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900" dirty="0">
                <a:latin typeface="Georgia" panose="02040502050405020303" pitchFamily="18" charset="0"/>
              </a:rPr>
              <a:t>Memory Generations</a:t>
            </a:r>
          </a:p>
          <a:p>
            <a:pPr algn="just"/>
            <a:r>
              <a:rPr lang="en-US" altLang="en-US" sz="1900" dirty="0" err="1">
                <a:latin typeface="Arial" panose="020B0604020202020204" pitchFamily="34" charset="0"/>
              </a:rPr>
              <a:t>HotSpot</a:t>
            </a:r>
            <a:r>
              <a:rPr lang="en-US" altLang="en-US" sz="1900" dirty="0">
                <a:latin typeface="Arial" panose="020B0604020202020204" pitchFamily="34" charset="0"/>
              </a:rPr>
              <a:t> VM’s garbage collector uses generational garbage collection. It separates the JVM’s memory into two parts and they are called young generation and old generation.</a:t>
            </a:r>
          </a:p>
          <a:p>
            <a:pPr algn="just"/>
            <a:endParaRPr lang="en-US" altLang="en-US" sz="1900" dirty="0">
              <a:latin typeface="Arial" panose="020B0604020202020204" pitchFamily="34" charset="0"/>
            </a:endParaRPr>
          </a:p>
          <a:p>
            <a:pPr algn="just"/>
            <a:r>
              <a:rPr lang="en-US" altLang="en-US" sz="1900" dirty="0">
                <a:latin typeface="Georgia" panose="02040502050405020303" pitchFamily="18" charset="0"/>
              </a:rPr>
              <a:t>Young Generation</a:t>
            </a:r>
          </a:p>
          <a:p>
            <a:pPr algn="just"/>
            <a:r>
              <a:rPr lang="en-US" altLang="en-US" sz="1900" dirty="0">
                <a:latin typeface="Arial" panose="020B0604020202020204" pitchFamily="34" charset="0"/>
              </a:rPr>
              <a:t>Young generation memory consists of two parts, Eden space and survivor space. </a:t>
            </a:r>
            <a:r>
              <a:rPr lang="en-US" altLang="en-US" sz="1900" dirty="0" err="1">
                <a:latin typeface="Arial" panose="020B0604020202020204" pitchFamily="34" charset="0"/>
              </a:rPr>
              <a:t>Shortlived</a:t>
            </a:r>
            <a:r>
              <a:rPr lang="en-US" altLang="en-US" sz="1900" dirty="0">
                <a:latin typeface="Arial" panose="020B0604020202020204" pitchFamily="34" charset="0"/>
              </a:rPr>
              <a:t> objects will be available in Eden space. Every object starts its life from Eden space. When GC happens, if an object is still alive then it will be moved to survivor space and other dereferenced objects will be removed.</a:t>
            </a:r>
          </a:p>
          <a:p>
            <a:pPr algn="just"/>
            <a:endParaRPr lang="en-US" altLang="en-US" sz="1900" dirty="0">
              <a:latin typeface="Arial" panose="020B0604020202020204" pitchFamily="34" charset="0"/>
            </a:endParaRPr>
          </a:p>
          <a:p>
            <a:pPr algn="just"/>
            <a:r>
              <a:rPr lang="en-US" altLang="en-US" sz="1900" dirty="0">
                <a:latin typeface="Georgia" panose="02040502050405020303" pitchFamily="18" charset="0"/>
              </a:rPr>
              <a:t>Old Generation – Tenured and </a:t>
            </a:r>
            <a:r>
              <a:rPr lang="en-US" altLang="en-US" sz="1900" dirty="0" err="1">
                <a:latin typeface="Georgia" panose="02040502050405020303" pitchFamily="18" charset="0"/>
              </a:rPr>
              <a:t>PermGen</a:t>
            </a:r>
            <a:endParaRPr lang="en-US" altLang="en-US" sz="1900" dirty="0">
              <a:latin typeface="Georgia" panose="02040502050405020303" pitchFamily="18" charset="0"/>
            </a:endParaRPr>
          </a:p>
          <a:p>
            <a:pPr algn="just"/>
            <a:r>
              <a:rPr lang="en-US" altLang="en-US" sz="1900" dirty="0">
                <a:latin typeface="Arial" panose="020B0604020202020204" pitchFamily="34" charset="0"/>
              </a:rPr>
              <a:t>Old generation memory has two parts, tenured generation and permanent generation (</a:t>
            </a:r>
            <a:r>
              <a:rPr lang="en-US" altLang="en-US" sz="1900" dirty="0" err="1">
                <a:latin typeface="Arial" panose="020B0604020202020204" pitchFamily="34" charset="0"/>
              </a:rPr>
              <a:t>PermGen</a:t>
            </a:r>
            <a:r>
              <a:rPr lang="en-US" altLang="en-US" sz="1900" dirty="0">
                <a:latin typeface="Arial" panose="020B0604020202020204" pitchFamily="34" charset="0"/>
              </a:rPr>
              <a:t>). </a:t>
            </a:r>
            <a:r>
              <a:rPr lang="en-US" altLang="en-US" sz="1900" dirty="0" err="1">
                <a:latin typeface="Arial" panose="020B0604020202020204" pitchFamily="34" charset="0"/>
              </a:rPr>
              <a:t>PermGen</a:t>
            </a:r>
            <a:r>
              <a:rPr lang="en-US" altLang="en-US" sz="1900" dirty="0">
                <a:latin typeface="Arial" panose="020B0604020202020204" pitchFamily="34" charset="0"/>
              </a:rPr>
              <a:t> is a popular term. We used to get error like </a:t>
            </a:r>
            <a:r>
              <a:rPr lang="en-US" altLang="en-US" sz="1900" dirty="0" err="1">
                <a:latin typeface="Arial" panose="020B0604020202020204" pitchFamily="34" charset="0"/>
              </a:rPr>
              <a:t>PermGen</a:t>
            </a:r>
            <a:r>
              <a:rPr lang="en-US" altLang="en-US" sz="1900" dirty="0">
                <a:latin typeface="Arial" panose="020B0604020202020204" pitchFamily="34" charset="0"/>
              </a:rPr>
              <a:t> space not sufficient.</a:t>
            </a:r>
          </a:p>
          <a:p>
            <a:pPr algn="just"/>
            <a:endParaRPr lang="en-US" altLang="en-US" sz="1900" dirty="0">
              <a:latin typeface="Arial" panose="020B0604020202020204" pitchFamily="34" charset="0"/>
            </a:endParaRPr>
          </a:p>
          <a:p>
            <a:pPr algn="just"/>
            <a:r>
              <a:rPr lang="en-US" altLang="en-US" sz="1900" dirty="0">
                <a:latin typeface="Arial" panose="020B0604020202020204" pitchFamily="34" charset="0"/>
              </a:rPr>
              <a:t>GC moves live objects from survivor space to tenured generation. The permanent generation contains meta data of the virtual machine, class and method objects.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7BC3692D-820E-4651-B51A-4B2E2B358975}"/>
              </a:ext>
            </a:extLst>
          </p:cNvPr>
          <p:cNvSpPr>
            <a:spLocks noGrp="1"/>
          </p:cNvSpPr>
          <p:nvPr>
            <p:ph type="title"/>
          </p:nvPr>
        </p:nvSpPr>
        <p:spPr/>
        <p:txBody>
          <a:bodyPr/>
          <a:lstStyle/>
          <a:p>
            <a:pPr>
              <a:defRPr/>
            </a:pPr>
            <a:r>
              <a:rPr lang="en-US" altLang="en-US" sz="4000" b="1" dirty="0">
                <a:solidFill>
                  <a:schemeClr val="tx1"/>
                </a:solidFill>
                <a:effectLst>
                  <a:outerShdw blurRad="38100" dist="38100" dir="2700000" algn="tl">
                    <a:srgbClr val="000000">
                      <a:alpha val="43137"/>
                    </a:srgbClr>
                  </a:outerShdw>
                </a:effectLst>
              </a:rPr>
              <a:t>Java Garbage Collection Process</a:t>
            </a:r>
          </a:p>
        </p:txBody>
      </p:sp>
      <p:sp>
        <p:nvSpPr>
          <p:cNvPr id="22531" name="Slide Number Placeholder 3">
            <a:extLst>
              <a:ext uri="{FF2B5EF4-FFF2-40B4-BE49-F238E27FC236}">
                <a16:creationId xmlns:a16="http://schemas.microsoft.com/office/drawing/2014/main" id="{286B479B-B3B4-4F0D-B57F-5181A1E72356}"/>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484BB73-7810-41C8-8B5D-29403E904040}" type="slidenum">
              <a:rPr lang="en-US" altLang="en-US" sz="1400"/>
              <a:pPr/>
              <a:t>5</a:t>
            </a:fld>
            <a:endParaRPr lang="en-US" altLang="en-US" sz="1400"/>
          </a:p>
        </p:txBody>
      </p:sp>
      <p:pic>
        <p:nvPicPr>
          <p:cNvPr id="22532" name="Picture 2" descr="Java-Garbage-Collection-Process[3]">
            <a:extLst>
              <a:ext uri="{FF2B5EF4-FFF2-40B4-BE49-F238E27FC236}">
                <a16:creationId xmlns:a16="http://schemas.microsoft.com/office/drawing/2014/main" id="{486BC469-EB1F-41BF-A58C-34DF2538F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066800"/>
            <a:ext cx="39814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B8735E1-F8B6-4076-93A2-C9D8D3EDCF34}"/>
              </a:ext>
            </a:extLst>
          </p:cNvPr>
          <p:cNvSpPr/>
          <p:nvPr/>
        </p:nvSpPr>
        <p:spPr>
          <a:xfrm>
            <a:off x="0" y="914400"/>
            <a:ext cx="5105400" cy="5632450"/>
          </a:xfrm>
          <a:prstGeom prst="rect">
            <a:avLst/>
          </a:prstGeom>
        </p:spPr>
        <p:txBody>
          <a:bodyPr>
            <a:spAutoFit/>
          </a:bodyPr>
          <a:lstStyle/>
          <a:p>
            <a:pPr algn="just">
              <a:defRPr/>
            </a:pPr>
            <a:r>
              <a:rPr lang="en-US" sz="2000" b="1" u="sng" dirty="0">
                <a:latin typeface="+mj-lt"/>
              </a:rPr>
              <a:t>Eden Space:</a:t>
            </a:r>
            <a:r>
              <a:rPr lang="en-US" sz="2000" dirty="0">
                <a:latin typeface="+mj-lt"/>
              </a:rPr>
              <a:t> When an instance is created, it is first stored in the “</a:t>
            </a:r>
            <a:r>
              <a:rPr lang="en-US" sz="2000" dirty="0" err="1">
                <a:latin typeface="+mj-lt"/>
              </a:rPr>
              <a:t>eden</a:t>
            </a:r>
            <a:r>
              <a:rPr lang="en-US" sz="2000" dirty="0">
                <a:latin typeface="+mj-lt"/>
              </a:rPr>
              <a:t>” space in young generation of heap memory area.</a:t>
            </a:r>
          </a:p>
          <a:p>
            <a:pPr algn="just">
              <a:defRPr/>
            </a:pPr>
            <a:endParaRPr lang="en-US" sz="2000" dirty="0">
              <a:latin typeface="+mj-lt"/>
            </a:endParaRPr>
          </a:p>
          <a:p>
            <a:pPr algn="just">
              <a:defRPr/>
            </a:pPr>
            <a:r>
              <a:rPr lang="en-US" sz="2000" b="1" u="sng" dirty="0">
                <a:latin typeface="+mj-lt"/>
              </a:rPr>
              <a:t>Survivor Space (S0 and S1):</a:t>
            </a:r>
            <a:r>
              <a:rPr lang="en-US" sz="2000" dirty="0">
                <a:latin typeface="+mj-lt"/>
              </a:rPr>
              <a:t> As part of the minor garbage collection cycle, objects that are live (which is still referenced) are moved to survivor space S0 from </a:t>
            </a:r>
            <a:r>
              <a:rPr lang="en-US" sz="2000" dirty="0" err="1">
                <a:latin typeface="+mj-lt"/>
              </a:rPr>
              <a:t>eden</a:t>
            </a:r>
            <a:r>
              <a:rPr lang="en-US" sz="2000" dirty="0">
                <a:latin typeface="+mj-lt"/>
              </a:rPr>
              <a:t> space. Similarly the garbage collector scans S0 and moves the live instances to S1.</a:t>
            </a:r>
          </a:p>
          <a:p>
            <a:pPr algn="just">
              <a:defRPr/>
            </a:pPr>
            <a:r>
              <a:rPr lang="en-US" sz="2000" dirty="0">
                <a:latin typeface="+mj-lt"/>
              </a:rPr>
              <a:t>Instances that are not live (dereferenced) are marked for garbage collection. Depending on the garbage collector (there are four types of garbage collectors available) chosen either the marked instances will be removed from memory on the go or the eviction process will be done in a separate process.</a:t>
            </a:r>
          </a:p>
          <a:p>
            <a:pPr algn="just">
              <a:defRPr/>
            </a:pP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4">
            <a:extLst>
              <a:ext uri="{FF2B5EF4-FFF2-40B4-BE49-F238E27FC236}">
                <a16:creationId xmlns:a16="http://schemas.microsoft.com/office/drawing/2014/main" id="{339197B2-4254-4968-840C-9A449B241D12}"/>
              </a:ext>
            </a:extLst>
          </p:cNvPr>
          <p:cNvSpPr>
            <a:spLocks noGrp="1"/>
          </p:cNvSpPr>
          <p:nvPr>
            <p:ph type="title"/>
          </p:nvPr>
        </p:nvSpPr>
        <p:spPr/>
        <p:txBody>
          <a:bodyPr/>
          <a:lstStyle/>
          <a:p>
            <a:pPr>
              <a:defRPr/>
            </a:pPr>
            <a:r>
              <a:rPr lang="en-US" altLang="en-US" sz="4000" b="1" dirty="0">
                <a:solidFill>
                  <a:schemeClr val="tx1"/>
                </a:solidFill>
                <a:effectLst>
                  <a:outerShdw blurRad="38100" dist="38100" dir="2700000" algn="tl">
                    <a:srgbClr val="000000">
                      <a:alpha val="43137"/>
                    </a:srgbClr>
                  </a:outerShdw>
                </a:effectLst>
              </a:rPr>
              <a:t>Java Garbage Collection Process</a:t>
            </a:r>
          </a:p>
        </p:txBody>
      </p:sp>
      <p:sp>
        <p:nvSpPr>
          <p:cNvPr id="24579" name="Slide Number Placeholder 3">
            <a:extLst>
              <a:ext uri="{FF2B5EF4-FFF2-40B4-BE49-F238E27FC236}">
                <a16:creationId xmlns:a16="http://schemas.microsoft.com/office/drawing/2014/main" id="{8D3EF801-4089-48BC-8E62-D272B9DB688A}"/>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D01FDB7-B9F3-42BA-8149-4C66D95E38D3}" type="slidenum">
              <a:rPr lang="en-US" altLang="en-US" sz="1400"/>
              <a:pPr/>
              <a:t>6</a:t>
            </a:fld>
            <a:endParaRPr lang="en-US" altLang="en-US" sz="1400"/>
          </a:p>
        </p:txBody>
      </p:sp>
      <p:pic>
        <p:nvPicPr>
          <p:cNvPr id="24580" name="Picture 2" descr="Java-Garbage-Collection-Process[3]">
            <a:extLst>
              <a:ext uri="{FF2B5EF4-FFF2-40B4-BE49-F238E27FC236}">
                <a16:creationId xmlns:a16="http://schemas.microsoft.com/office/drawing/2014/main" id="{EDA7ADFD-C878-431D-85CD-D50EC0718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066800"/>
            <a:ext cx="39814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5">
            <a:extLst>
              <a:ext uri="{FF2B5EF4-FFF2-40B4-BE49-F238E27FC236}">
                <a16:creationId xmlns:a16="http://schemas.microsoft.com/office/drawing/2014/main" id="{0BB1A134-0880-4BAE-BCE0-3BB104792518}"/>
              </a:ext>
            </a:extLst>
          </p:cNvPr>
          <p:cNvSpPr>
            <a:spLocks noChangeArrowheads="1"/>
          </p:cNvSpPr>
          <p:nvPr/>
        </p:nvSpPr>
        <p:spPr bwMode="auto">
          <a:xfrm>
            <a:off x="0" y="1079500"/>
            <a:ext cx="51054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100" b="1" u="sng" dirty="0"/>
              <a:t>Old Generation:</a:t>
            </a:r>
            <a:r>
              <a:rPr lang="en-US" altLang="en-US" sz="2100" dirty="0"/>
              <a:t> Old or tenured generation is the second logical part of the heap memory. When the garbage collector does the minor GC cycle, instances that are still live in the S1 survivor space will be promoted to the old generation. Objects that are dereferenced in the S1 space is marked for eviction.</a:t>
            </a:r>
          </a:p>
          <a:p>
            <a:pPr algn="just"/>
            <a:endParaRPr lang="en-US" altLang="en-US" sz="2100" dirty="0"/>
          </a:p>
          <a:p>
            <a:pPr algn="just"/>
            <a:r>
              <a:rPr lang="en-US" altLang="en-US" sz="2100" b="1" u="sng" dirty="0"/>
              <a:t>Major GC:</a:t>
            </a:r>
            <a:r>
              <a:rPr lang="en-US" altLang="en-US" sz="2100" dirty="0"/>
              <a:t> Old generation is the last phase in the instance life cycle with respect to the Java garbage collection process. Major GC is the garbage collection process that scans the old generation part of the heap memory. If instances are dereferenced, then they are marked for eviction and if not they just continue to stay in the old generation.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4">
            <a:extLst>
              <a:ext uri="{FF2B5EF4-FFF2-40B4-BE49-F238E27FC236}">
                <a16:creationId xmlns:a16="http://schemas.microsoft.com/office/drawing/2014/main" id="{7F7D2C10-E727-4606-842C-4639D3EB3813}"/>
              </a:ext>
            </a:extLst>
          </p:cNvPr>
          <p:cNvSpPr>
            <a:spLocks noGrp="1"/>
          </p:cNvSpPr>
          <p:nvPr>
            <p:ph type="title"/>
          </p:nvPr>
        </p:nvSpPr>
        <p:spPr/>
        <p:txBody>
          <a:bodyPr/>
          <a:lstStyle/>
          <a:p>
            <a:pPr>
              <a:defRPr/>
            </a:pPr>
            <a:r>
              <a:rPr lang="en-US" altLang="en-US" sz="4000" b="1" dirty="0">
                <a:solidFill>
                  <a:schemeClr val="tx1"/>
                </a:solidFill>
                <a:effectLst>
                  <a:outerShdw blurRad="38100" dist="38100" dir="2700000" algn="tl">
                    <a:srgbClr val="000000">
                      <a:alpha val="43137"/>
                    </a:srgbClr>
                  </a:outerShdw>
                </a:effectLst>
              </a:rPr>
              <a:t>Java Garbage Collection Process</a:t>
            </a:r>
          </a:p>
        </p:txBody>
      </p:sp>
      <p:sp>
        <p:nvSpPr>
          <p:cNvPr id="26627" name="Slide Number Placeholder 3">
            <a:extLst>
              <a:ext uri="{FF2B5EF4-FFF2-40B4-BE49-F238E27FC236}">
                <a16:creationId xmlns:a16="http://schemas.microsoft.com/office/drawing/2014/main" id="{D0EA944C-FA61-4BC4-BF4C-9475D61F34C4}"/>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4EC0B48-8CCD-46A4-A2BA-0AB7123F88E6}" type="slidenum">
              <a:rPr lang="en-US" altLang="en-US" sz="1400"/>
              <a:pPr/>
              <a:t>7</a:t>
            </a:fld>
            <a:endParaRPr lang="en-US" altLang="en-US" sz="1400"/>
          </a:p>
        </p:txBody>
      </p:sp>
      <p:pic>
        <p:nvPicPr>
          <p:cNvPr id="26628" name="Picture 2" descr="Java-Garbage-Collection-Process[3]">
            <a:extLst>
              <a:ext uri="{FF2B5EF4-FFF2-40B4-BE49-F238E27FC236}">
                <a16:creationId xmlns:a16="http://schemas.microsoft.com/office/drawing/2014/main" id="{477019EF-221F-431D-99A9-D6EE29252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066800"/>
            <a:ext cx="39814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5">
            <a:extLst>
              <a:ext uri="{FF2B5EF4-FFF2-40B4-BE49-F238E27FC236}">
                <a16:creationId xmlns:a16="http://schemas.microsoft.com/office/drawing/2014/main" id="{772D2CDB-A2BB-44F0-B9E7-BF09AFDDF311}"/>
              </a:ext>
            </a:extLst>
          </p:cNvPr>
          <p:cNvSpPr>
            <a:spLocks noChangeArrowheads="1"/>
          </p:cNvSpPr>
          <p:nvPr/>
        </p:nvSpPr>
        <p:spPr bwMode="auto">
          <a:xfrm>
            <a:off x="0" y="1554163"/>
            <a:ext cx="51054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200" b="1" u="sng" dirty="0"/>
              <a:t>Memory Fragmentation:</a:t>
            </a:r>
            <a:r>
              <a:rPr lang="en-US" altLang="en-US" sz="2200" dirty="0"/>
              <a:t> Once the instances are deleted from the heap memory the location becomes empty and becomes available for future allocation of live instances. These empty spaces will be fragmented across the memory area. For quicker allocation of the instance it should be defragmented. Based on the choice of the garbage collector, the reclaimed memory area will either be compacted on the go or will be done in a separate pass of the GC.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B25AD7DB-0F68-4321-9674-559A7BEB08D9}"/>
              </a:ext>
            </a:extLst>
          </p:cNvPr>
          <p:cNvSpPr>
            <a:spLocks noGrp="1"/>
          </p:cNvSpPr>
          <p:nvPr>
            <p:ph type="title"/>
          </p:nvPr>
        </p:nvSpPr>
        <p:spPr/>
        <p:txBody>
          <a:bodyPr/>
          <a:lstStyle/>
          <a:p>
            <a:pPr>
              <a:defRPr/>
            </a:pPr>
            <a:r>
              <a:rPr lang="en-US" altLang="en-US" sz="4000" b="1" dirty="0">
                <a:solidFill>
                  <a:schemeClr val="tx1"/>
                </a:solidFill>
                <a:effectLst>
                  <a:outerShdw blurRad="38100" dist="38100" dir="2700000" algn="tl">
                    <a:srgbClr val="000000">
                      <a:alpha val="43137"/>
                    </a:srgbClr>
                  </a:outerShdw>
                </a:effectLst>
              </a:rPr>
              <a:t>Java Garbage Collection Process</a:t>
            </a:r>
          </a:p>
        </p:txBody>
      </p:sp>
      <p:sp>
        <p:nvSpPr>
          <p:cNvPr id="28675" name="Slide Number Placeholder 3">
            <a:extLst>
              <a:ext uri="{FF2B5EF4-FFF2-40B4-BE49-F238E27FC236}">
                <a16:creationId xmlns:a16="http://schemas.microsoft.com/office/drawing/2014/main" id="{5B9B6980-3059-4A65-A2B4-C8638099977E}"/>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CA077E9-9EAE-4268-A4F2-2BDCE3F3D259}" type="slidenum">
              <a:rPr lang="en-US" altLang="en-US" sz="1400"/>
              <a:pPr/>
              <a:t>8</a:t>
            </a:fld>
            <a:endParaRPr lang="en-US" altLang="en-US" sz="1400"/>
          </a:p>
        </p:txBody>
      </p:sp>
      <p:sp>
        <p:nvSpPr>
          <p:cNvPr id="28676" name="Rectangle 1">
            <a:extLst>
              <a:ext uri="{FF2B5EF4-FFF2-40B4-BE49-F238E27FC236}">
                <a16:creationId xmlns:a16="http://schemas.microsoft.com/office/drawing/2014/main" id="{4B1F9527-B4AE-469F-AF49-AE0E07B6E33A}"/>
              </a:ext>
            </a:extLst>
          </p:cNvPr>
          <p:cNvSpPr>
            <a:spLocks noChangeArrowheads="1"/>
          </p:cNvSpPr>
          <p:nvPr/>
        </p:nvSpPr>
        <p:spPr bwMode="auto">
          <a:xfrm>
            <a:off x="152400" y="652463"/>
            <a:ext cx="4572000"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dirty="0">
                <a:latin typeface="Georgia" panose="02040502050405020303" pitchFamily="18" charset="0"/>
              </a:rPr>
              <a:t>Finalization of Instances in Garbage Collection</a:t>
            </a:r>
          </a:p>
          <a:p>
            <a:pPr algn="just"/>
            <a:endParaRPr lang="en-US" altLang="en-US" sz="1800" dirty="0">
              <a:latin typeface="Georgia" panose="02040502050405020303" pitchFamily="18" charset="0"/>
            </a:endParaRPr>
          </a:p>
          <a:p>
            <a:pPr algn="just"/>
            <a:r>
              <a:rPr lang="en-US" altLang="en-US" sz="1800" dirty="0">
                <a:latin typeface="Arial" panose="020B0604020202020204" pitchFamily="34" charset="0"/>
                <a:cs typeface="Arial" panose="020B0604020202020204" pitchFamily="34" charset="0"/>
              </a:rPr>
              <a:t>Just before evicting an instance and reclaiming the memory space, the Java garbage collector invokes the</a:t>
            </a:r>
            <a:r>
              <a:rPr lang="en-US" altLang="en-US" sz="1800" dirty="0">
                <a:cs typeface="Arial" panose="020B0604020202020204" pitchFamily="34" charset="0"/>
              </a:rPr>
              <a:t> </a:t>
            </a:r>
            <a:r>
              <a:rPr lang="en-US" altLang="en-US" sz="1800" dirty="0">
                <a:latin typeface="Consolas" panose="020B0609020204030204" pitchFamily="49" charset="0"/>
                <a:ea typeface="Consolas" panose="020B0609020204030204" pitchFamily="49" charset="0"/>
                <a:cs typeface="Consolas" panose="020B0609020204030204" pitchFamily="49" charset="0"/>
              </a:rPr>
              <a:t>finalize()</a:t>
            </a:r>
            <a:r>
              <a:rPr lang="en-US" altLang="en-US" sz="1800" dirty="0">
                <a:cs typeface="Arial" panose="020B0604020202020204" pitchFamily="34" charset="0"/>
              </a:rPr>
              <a:t> </a:t>
            </a:r>
            <a:r>
              <a:rPr lang="en-US" altLang="en-US" sz="1800" dirty="0">
                <a:latin typeface="Arial" panose="020B0604020202020204" pitchFamily="34" charset="0"/>
                <a:cs typeface="Arial" panose="020B0604020202020204" pitchFamily="34" charset="0"/>
              </a:rPr>
              <a:t>method of the respective instance so that the instance will get a chance to free up any resources held by it.</a:t>
            </a:r>
          </a:p>
          <a:p>
            <a:pPr algn="just"/>
            <a:endParaRPr lang="en-US" altLang="en-US" sz="1800" dirty="0">
              <a:latin typeface="Arial" panose="020B0604020202020204" pitchFamily="34" charset="0"/>
              <a:cs typeface="Arial" panose="020B0604020202020204" pitchFamily="34" charset="0"/>
            </a:endParaRPr>
          </a:p>
          <a:p>
            <a:pPr algn="just"/>
            <a:r>
              <a:rPr lang="en-US" altLang="en-US" sz="1800" dirty="0">
                <a:latin typeface="Arial" panose="020B0604020202020204" pitchFamily="34" charset="0"/>
                <a:cs typeface="Arial" panose="020B0604020202020204" pitchFamily="34" charset="0"/>
              </a:rPr>
              <a:t>Though there is a guarantee that the </a:t>
            </a:r>
            <a:r>
              <a:rPr lang="en-US" altLang="en-US" sz="1800" dirty="0">
                <a:latin typeface="Consolas" panose="020B0609020204030204" pitchFamily="49" charset="0"/>
                <a:ea typeface="Consolas" panose="020B0609020204030204" pitchFamily="49" charset="0"/>
                <a:cs typeface="Consolas" panose="020B0609020204030204" pitchFamily="49" charset="0"/>
              </a:rPr>
              <a:t>finalize() </a:t>
            </a:r>
            <a:r>
              <a:rPr lang="en-US" altLang="en-US" sz="1800" dirty="0">
                <a:latin typeface="Arial" panose="020B0604020202020204" pitchFamily="34" charset="0"/>
                <a:cs typeface="Arial" panose="020B0604020202020204" pitchFamily="34" charset="0"/>
              </a:rPr>
              <a:t>will be invoked before reclaiming the memory space, there is no order or time specified. The order between multiple instances cannot be predetermined, they can even happen in parallel. Programs should not pre-mediate an order between instances and reclaim resources using the</a:t>
            </a:r>
            <a:r>
              <a:rPr lang="en-US" altLang="en-US" sz="1800" dirty="0">
                <a:cs typeface="Arial" panose="020B0604020202020204" pitchFamily="34" charset="0"/>
              </a:rPr>
              <a:t> </a:t>
            </a:r>
            <a:r>
              <a:rPr lang="en-US" altLang="en-US" sz="1800" dirty="0">
                <a:latin typeface="Consolas" panose="020B0609020204030204" pitchFamily="49" charset="0"/>
                <a:ea typeface="Consolas" panose="020B0609020204030204" pitchFamily="49" charset="0"/>
                <a:cs typeface="Consolas" panose="020B0609020204030204" pitchFamily="49" charset="0"/>
              </a:rPr>
              <a:t>finalize()</a:t>
            </a:r>
            <a:r>
              <a:rPr lang="en-US" altLang="en-US" sz="1800" dirty="0">
                <a:cs typeface="Arial" panose="020B0604020202020204" pitchFamily="34" charset="0"/>
              </a:rPr>
              <a:t> </a:t>
            </a:r>
            <a:r>
              <a:rPr lang="en-US" altLang="en-US" sz="1800" dirty="0">
                <a:latin typeface="Arial" panose="020B0604020202020204" pitchFamily="34" charset="0"/>
                <a:cs typeface="Arial" panose="020B0604020202020204" pitchFamily="34" charset="0"/>
              </a:rPr>
              <a:t>method.</a:t>
            </a:r>
            <a:endParaRPr lang="en-US" altLang="en-US" sz="1200" dirty="0"/>
          </a:p>
          <a:p>
            <a:pPr algn="just"/>
            <a:endParaRPr lang="en-US" altLang="en-US" sz="4400" dirty="0"/>
          </a:p>
        </p:txBody>
      </p:sp>
      <p:pic>
        <p:nvPicPr>
          <p:cNvPr id="28677" name="Picture 2" descr="Java-Garbage-Collection-Process[3]">
            <a:extLst>
              <a:ext uri="{FF2B5EF4-FFF2-40B4-BE49-F238E27FC236}">
                <a16:creationId xmlns:a16="http://schemas.microsoft.com/office/drawing/2014/main" id="{E6810B74-9D58-4354-8B68-794FBA71F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066800"/>
            <a:ext cx="39814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4">
            <a:extLst>
              <a:ext uri="{FF2B5EF4-FFF2-40B4-BE49-F238E27FC236}">
                <a16:creationId xmlns:a16="http://schemas.microsoft.com/office/drawing/2014/main" id="{17FB4457-E01D-424D-B0E4-B6FDCBF3A96C}"/>
              </a:ext>
            </a:extLst>
          </p:cNvPr>
          <p:cNvSpPr>
            <a:spLocks noGrp="1"/>
          </p:cNvSpPr>
          <p:nvPr>
            <p:ph type="title"/>
          </p:nvPr>
        </p:nvSpPr>
        <p:spPr>
          <a:xfrm>
            <a:off x="0" y="76200"/>
            <a:ext cx="9144000" cy="685800"/>
          </a:xfrm>
        </p:spPr>
        <p:txBody>
          <a:bodyPr/>
          <a:lstStyle/>
          <a:p>
            <a:pPr>
              <a:defRPr/>
            </a:pPr>
            <a:r>
              <a:rPr lang="en-US" altLang="en-US" b="1" dirty="0">
                <a:solidFill>
                  <a:schemeClr val="tx1"/>
                </a:solidFill>
                <a:effectLst>
                  <a:outerShdw blurRad="38100" dist="38100" dir="2700000" algn="tl">
                    <a:srgbClr val="000000">
                      <a:alpha val="43137"/>
                    </a:srgbClr>
                  </a:outerShdw>
                </a:effectLst>
                <a:latin typeface="Georgia" panose="02040502050405020303" pitchFamily="18" charset="0"/>
              </a:rPr>
              <a:t>Example Program for GC </a:t>
            </a:r>
            <a:r>
              <a:rPr lang="en-US" altLang="en-US" b="1" dirty="0" err="1">
                <a:solidFill>
                  <a:schemeClr val="tx1"/>
                </a:solidFill>
                <a:effectLst>
                  <a:outerShdw blurRad="38100" dist="38100" dir="2700000" algn="tl">
                    <a:srgbClr val="000000">
                      <a:alpha val="43137"/>
                    </a:srgbClr>
                  </a:outerShdw>
                </a:effectLst>
                <a:latin typeface="Georgia" panose="02040502050405020303" pitchFamily="18" charset="0"/>
              </a:rPr>
              <a:t>OutOfMemoryError</a:t>
            </a:r>
            <a:endParaRPr lang="en-US" altLang="en-US" b="1" dirty="0">
              <a:solidFill>
                <a:schemeClr val="tx1"/>
              </a:solidFill>
              <a:effectLst>
                <a:outerShdw blurRad="38100" dist="38100" dir="2700000" algn="tl">
                  <a:srgbClr val="000000">
                    <a:alpha val="43137"/>
                  </a:srgbClr>
                </a:outerShdw>
              </a:effectLst>
              <a:latin typeface="Georgia" panose="02040502050405020303" pitchFamily="18" charset="0"/>
            </a:endParaRPr>
          </a:p>
        </p:txBody>
      </p:sp>
      <p:sp>
        <p:nvSpPr>
          <p:cNvPr id="30723" name="Slide Number Placeholder 3">
            <a:extLst>
              <a:ext uri="{FF2B5EF4-FFF2-40B4-BE49-F238E27FC236}">
                <a16:creationId xmlns:a16="http://schemas.microsoft.com/office/drawing/2014/main" id="{ECB9FFDE-61A9-43D9-B8C0-46617E128C4C}"/>
              </a:ext>
            </a:extLst>
          </p:cNvPr>
          <p:cNvSpPr>
            <a:spLocks noGrp="1"/>
          </p:cNvSpPr>
          <p:nvPr>
            <p:ph type="sldNum" sz="quarter" idx="10"/>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230CCD9-27F3-4D1A-93BD-C4EEC445422C}" type="slidenum">
              <a:rPr lang="en-US" altLang="en-US" sz="1400"/>
              <a:pPr/>
              <a:t>9</a:t>
            </a:fld>
            <a:endParaRPr lang="en-US" altLang="en-US" sz="1400"/>
          </a:p>
        </p:txBody>
      </p:sp>
      <p:sp>
        <p:nvSpPr>
          <p:cNvPr id="30724" name="Rectangle 1">
            <a:extLst>
              <a:ext uri="{FF2B5EF4-FFF2-40B4-BE49-F238E27FC236}">
                <a16:creationId xmlns:a16="http://schemas.microsoft.com/office/drawing/2014/main" id="{90FEBC44-3015-4BD0-8387-C853E8D7B058}"/>
              </a:ext>
            </a:extLst>
          </p:cNvPr>
          <p:cNvSpPr>
            <a:spLocks noChangeArrowheads="1"/>
          </p:cNvSpPr>
          <p:nvPr/>
        </p:nvSpPr>
        <p:spPr bwMode="auto">
          <a:xfrm>
            <a:off x="457200" y="1031875"/>
            <a:ext cx="8001000" cy="510857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36482"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IN" altLang="en-US" sz="1200" dirty="0">
              <a:latin typeface="Georgia" panose="02040502050405020303" pitchFamily="18" charset="0"/>
            </a:endParaRPr>
          </a:p>
          <a:p>
            <a:r>
              <a:rPr lang="en-US" altLang="en-US" sz="1600" dirty="0">
                <a:latin typeface="Arial" panose="020B0604020202020204" pitchFamily="34" charset="0"/>
                <a:cs typeface="Arial" panose="020B0604020202020204" pitchFamily="34" charset="0"/>
              </a:rPr>
              <a:t>Garbage collection does not guarantee safety from out of memory issues. Mindless code will lead us to</a:t>
            </a:r>
            <a:r>
              <a:rPr lang="en-US" altLang="en-US" sz="1600" dirty="0">
                <a:cs typeface="Arial" panose="020B0604020202020204" pitchFamily="34" charset="0"/>
              </a:rPr>
              <a:t> </a:t>
            </a:r>
            <a:r>
              <a:rPr lang="en-US" altLang="en-US" sz="1600" dirty="0" err="1">
                <a:latin typeface="Consolas" panose="020B0609020204030204" pitchFamily="49" charset="0"/>
                <a:ea typeface="Consolas" panose="020B0609020204030204" pitchFamily="49" charset="0"/>
                <a:cs typeface="Consolas" panose="020B0609020204030204" pitchFamily="49" charset="0"/>
              </a:rPr>
              <a:t>OutOfMemoryError</a:t>
            </a:r>
            <a:r>
              <a:rPr lang="en-US" altLang="en-US" sz="1600" dirty="0">
                <a:latin typeface="Arial" panose="020B0604020202020204" pitchFamily="34" charset="0"/>
                <a:cs typeface="Arial" panose="020B0604020202020204" pitchFamily="34" charset="0"/>
              </a:rPr>
              <a:t>.</a:t>
            </a:r>
          </a:p>
          <a:p>
            <a:endParaRPr lang="en-IN" altLang="en-US" sz="1600" dirty="0">
              <a:latin typeface="Arial" panose="020B0604020202020204" pitchFamily="34" charset="0"/>
              <a:cs typeface="Arial" panose="020B0604020202020204" pitchFamily="34" charset="0"/>
            </a:endParaRPr>
          </a:p>
          <a:p>
            <a:endParaRPr lang="en-US" altLang="en-US" sz="1600" dirty="0">
              <a:latin typeface="Consolas" panose="020B0609020204030204" pitchFamily="49" charset="0"/>
              <a:ea typeface="Consolas" panose="020B0609020204030204" pitchFamily="49" charset="0"/>
              <a:cs typeface="Consolas" panose="020B0609020204030204" pitchFamily="49" charset="0"/>
            </a:endParaRPr>
          </a:p>
          <a:p>
            <a:r>
              <a:rPr lang="en-US" altLang="en-US" sz="1600" dirty="0">
                <a:latin typeface="Consolas" panose="020B0609020204030204" pitchFamily="49" charset="0"/>
                <a:ea typeface="Consolas" panose="020B0609020204030204" pitchFamily="49" charset="0"/>
                <a:cs typeface="Consolas" panose="020B0609020204030204" pitchFamily="49" charset="0"/>
              </a:rPr>
              <a:t>import </a:t>
            </a:r>
            <a:r>
              <a:rPr lang="en-US" altLang="en-US" sz="1600" dirty="0" err="1">
                <a:latin typeface="Consolas" panose="020B0609020204030204" pitchFamily="49" charset="0"/>
                <a:ea typeface="Consolas" panose="020B0609020204030204" pitchFamily="49" charset="0"/>
                <a:cs typeface="Consolas" panose="020B0609020204030204" pitchFamily="49" charset="0"/>
              </a:rPr>
              <a:t>java.util.LinkedList</a:t>
            </a:r>
            <a:r>
              <a:rPr lang="en-US" altLang="en-US" sz="1600" dirty="0">
                <a:latin typeface="Consolas" panose="020B0609020204030204" pitchFamily="49" charset="0"/>
                <a:ea typeface="Consolas" panose="020B0609020204030204" pitchFamily="49" charset="0"/>
                <a:cs typeface="Consolas" panose="020B0609020204030204" pitchFamily="49" charset="0"/>
              </a:rPr>
              <a:t>; </a:t>
            </a:r>
          </a:p>
          <a:p>
            <a:r>
              <a:rPr lang="en-US" altLang="en-US" sz="1600" dirty="0">
                <a:latin typeface="Consolas" panose="020B0609020204030204" pitchFamily="49" charset="0"/>
                <a:ea typeface="Consolas" panose="020B0609020204030204" pitchFamily="49" charset="0"/>
                <a:cs typeface="Consolas" panose="020B0609020204030204" pitchFamily="49" charset="0"/>
              </a:rPr>
              <a:t>import </a:t>
            </a:r>
            <a:r>
              <a:rPr lang="en-US" altLang="en-US" sz="1600" dirty="0" err="1">
                <a:latin typeface="Consolas" panose="020B0609020204030204" pitchFamily="49" charset="0"/>
                <a:ea typeface="Consolas" panose="020B0609020204030204" pitchFamily="49" charset="0"/>
                <a:cs typeface="Consolas" panose="020B0609020204030204" pitchFamily="49" charset="0"/>
              </a:rPr>
              <a:t>java.util.List</a:t>
            </a:r>
            <a:r>
              <a:rPr lang="en-US" altLang="en-US" sz="1600" dirty="0">
                <a:latin typeface="Consolas" panose="020B0609020204030204" pitchFamily="49" charset="0"/>
                <a:ea typeface="Consolas" panose="020B0609020204030204" pitchFamily="49" charset="0"/>
                <a:cs typeface="Consolas" panose="020B0609020204030204" pitchFamily="49" charset="0"/>
              </a:rPr>
              <a:t>; </a:t>
            </a:r>
          </a:p>
          <a:p>
            <a:r>
              <a:rPr lang="en-US" altLang="en-US" sz="1600" dirty="0">
                <a:latin typeface="Consolas" panose="020B0609020204030204" pitchFamily="49" charset="0"/>
                <a:ea typeface="Consolas" panose="020B0609020204030204" pitchFamily="49" charset="0"/>
                <a:cs typeface="Consolas" panose="020B0609020204030204" pitchFamily="49" charset="0"/>
              </a:rPr>
              <a:t>public class GC { public static void main(String[] main) </a:t>
            </a:r>
          </a:p>
          <a:p>
            <a:r>
              <a:rPr lang="en-US" altLang="en-US" sz="1600" dirty="0">
                <a:latin typeface="Consolas" panose="020B0609020204030204" pitchFamily="49" charset="0"/>
                <a:ea typeface="Consolas" panose="020B0609020204030204" pitchFamily="49" charset="0"/>
                <a:cs typeface="Consolas" panose="020B0609020204030204" pitchFamily="49" charset="0"/>
              </a:rPr>
              <a:t>{ </a:t>
            </a:r>
          </a:p>
          <a:p>
            <a:r>
              <a:rPr lang="en-US" altLang="en-US" sz="1600" dirty="0">
                <a:latin typeface="Consolas" panose="020B0609020204030204" pitchFamily="49" charset="0"/>
                <a:ea typeface="Consolas" panose="020B0609020204030204" pitchFamily="49" charset="0"/>
                <a:cs typeface="Consolas" panose="020B0609020204030204" pitchFamily="49" charset="0"/>
              </a:rPr>
              <a:t>List l = new LinkedList(); // Enter infinite loop which will add a String to the list: l on each // iteration. </a:t>
            </a:r>
          </a:p>
          <a:p>
            <a:r>
              <a:rPr lang="en-US" altLang="en-US" sz="1600" dirty="0">
                <a:latin typeface="Consolas" panose="020B0609020204030204" pitchFamily="49" charset="0"/>
                <a:ea typeface="Consolas" panose="020B0609020204030204" pitchFamily="49" charset="0"/>
                <a:cs typeface="Consolas" panose="020B0609020204030204" pitchFamily="49" charset="0"/>
              </a:rPr>
              <a:t>do { </a:t>
            </a:r>
            <a:r>
              <a:rPr lang="en-US" altLang="en-US" sz="1600" dirty="0" err="1">
                <a:latin typeface="Consolas" panose="020B0609020204030204" pitchFamily="49" charset="0"/>
                <a:ea typeface="Consolas" panose="020B0609020204030204" pitchFamily="49" charset="0"/>
                <a:cs typeface="Consolas" panose="020B0609020204030204" pitchFamily="49" charset="0"/>
              </a:rPr>
              <a:t>l.add</a:t>
            </a:r>
            <a:r>
              <a:rPr lang="en-US" altLang="en-US" sz="1600" dirty="0">
                <a:latin typeface="Consolas" panose="020B0609020204030204" pitchFamily="49" charset="0"/>
                <a:ea typeface="Consolas" panose="020B0609020204030204" pitchFamily="49" charset="0"/>
                <a:cs typeface="Consolas" panose="020B0609020204030204" pitchFamily="49" charset="0"/>
              </a:rPr>
              <a:t>(new String("Hello, World")); }</a:t>
            </a:r>
          </a:p>
          <a:p>
            <a:r>
              <a:rPr lang="en-US" altLang="en-US" sz="1600" dirty="0">
                <a:latin typeface="Consolas" panose="020B0609020204030204" pitchFamily="49" charset="0"/>
                <a:ea typeface="Consolas" panose="020B0609020204030204" pitchFamily="49" charset="0"/>
                <a:cs typeface="Consolas" panose="020B0609020204030204" pitchFamily="49" charset="0"/>
              </a:rPr>
              <a:t>while (true); } }</a:t>
            </a:r>
          </a:p>
          <a:p>
            <a:endParaRPr lang="en-US" altLang="en-US" sz="1100" dirty="0"/>
          </a:p>
          <a:p>
            <a:r>
              <a:rPr lang="en-US" altLang="en-US" sz="1600" dirty="0">
                <a:latin typeface="Arial" panose="020B0604020202020204" pitchFamily="34" charset="0"/>
                <a:cs typeface="Arial" panose="020B0604020202020204" pitchFamily="34" charset="0"/>
              </a:rPr>
              <a:t>Output:</a:t>
            </a:r>
          </a:p>
          <a:p>
            <a:endParaRPr lang="en-US" altLang="en-US" sz="1600" dirty="0">
              <a:latin typeface="Consolas" panose="020B0609020204030204" pitchFamily="49" charset="0"/>
              <a:ea typeface="Consolas" panose="020B0609020204030204" pitchFamily="49" charset="0"/>
              <a:cs typeface="Consolas" panose="020B0609020204030204" pitchFamily="49" charset="0"/>
            </a:endParaRPr>
          </a:p>
          <a:p>
            <a:r>
              <a:rPr lang="en-US" altLang="en-US" sz="1600" dirty="0">
                <a:latin typeface="Consolas" panose="020B0609020204030204" pitchFamily="49" charset="0"/>
                <a:ea typeface="Consolas" panose="020B0609020204030204" pitchFamily="49" charset="0"/>
                <a:cs typeface="Consolas" panose="020B0609020204030204" pitchFamily="49" charset="0"/>
              </a:rPr>
              <a:t>Exception in thread "main" </a:t>
            </a:r>
            <a:r>
              <a:rPr lang="en-US" altLang="en-US" sz="1600" dirty="0" err="1">
                <a:latin typeface="Consolas" panose="020B0609020204030204" pitchFamily="49" charset="0"/>
                <a:ea typeface="Consolas" panose="020B0609020204030204" pitchFamily="49" charset="0"/>
                <a:cs typeface="Consolas" panose="020B0609020204030204" pitchFamily="49" charset="0"/>
              </a:rPr>
              <a:t>java.lang.OutOfMemoryError</a:t>
            </a:r>
            <a:r>
              <a:rPr lang="en-US" altLang="en-US" sz="1600" dirty="0">
                <a:latin typeface="Consolas" panose="020B0609020204030204" pitchFamily="49" charset="0"/>
                <a:ea typeface="Consolas" panose="020B0609020204030204" pitchFamily="49" charset="0"/>
                <a:cs typeface="Consolas" panose="020B0609020204030204" pitchFamily="49" charset="0"/>
              </a:rPr>
              <a:t>: Java heap space at </a:t>
            </a:r>
            <a:r>
              <a:rPr lang="en-US" altLang="en-US" sz="1600" dirty="0" err="1">
                <a:latin typeface="Consolas" panose="020B0609020204030204" pitchFamily="49" charset="0"/>
                <a:ea typeface="Consolas" panose="020B0609020204030204" pitchFamily="49" charset="0"/>
                <a:cs typeface="Consolas" panose="020B0609020204030204" pitchFamily="49" charset="0"/>
              </a:rPr>
              <a:t>java.util.LinkedList.linkLast</a:t>
            </a:r>
            <a:r>
              <a:rPr lang="en-US" altLang="en-US" sz="1600" dirty="0">
                <a:latin typeface="Consolas" panose="020B0609020204030204" pitchFamily="49" charset="0"/>
                <a:ea typeface="Consolas" panose="020B0609020204030204" pitchFamily="49" charset="0"/>
                <a:cs typeface="Consolas" panose="020B0609020204030204" pitchFamily="49" charset="0"/>
              </a:rPr>
              <a:t>(LinkedList.java:142) at </a:t>
            </a:r>
            <a:r>
              <a:rPr lang="en-US" altLang="en-US" sz="1600" dirty="0" err="1">
                <a:latin typeface="Consolas" panose="020B0609020204030204" pitchFamily="49" charset="0"/>
                <a:ea typeface="Consolas" panose="020B0609020204030204" pitchFamily="49" charset="0"/>
                <a:cs typeface="Consolas" panose="020B0609020204030204" pitchFamily="49" charset="0"/>
              </a:rPr>
              <a:t>java.util.LinkedList.add</a:t>
            </a:r>
            <a:r>
              <a:rPr lang="en-US" altLang="en-US" sz="1600" dirty="0">
                <a:latin typeface="Consolas" panose="020B0609020204030204" pitchFamily="49" charset="0"/>
                <a:ea typeface="Consolas" panose="020B0609020204030204" pitchFamily="49" charset="0"/>
                <a:cs typeface="Consolas" panose="020B0609020204030204" pitchFamily="49" charset="0"/>
              </a:rPr>
              <a:t>(LinkedList.java:338) at </a:t>
            </a:r>
            <a:r>
              <a:rPr lang="en-US" altLang="en-US" sz="1600" dirty="0" err="1">
                <a:latin typeface="Consolas" panose="020B0609020204030204" pitchFamily="49" charset="0"/>
                <a:ea typeface="Consolas" panose="020B0609020204030204" pitchFamily="49" charset="0"/>
                <a:cs typeface="Consolas" panose="020B0609020204030204" pitchFamily="49" charset="0"/>
              </a:rPr>
              <a:t>com.javapapers.java.GCScope.main</a:t>
            </a:r>
            <a:r>
              <a:rPr lang="en-US" altLang="en-US" sz="1600" dirty="0">
                <a:latin typeface="Consolas" panose="020B0609020204030204" pitchFamily="49" charset="0"/>
                <a:ea typeface="Consolas" panose="020B0609020204030204" pitchFamily="49" charset="0"/>
                <a:cs typeface="Consolas" panose="020B0609020204030204" pitchFamily="49" charset="0"/>
              </a:rPr>
              <a:t>(GCScope.java:12)</a:t>
            </a:r>
            <a:r>
              <a:rPr lang="en-US" altLang="en-US" sz="1100" dirty="0"/>
              <a:t> </a:t>
            </a:r>
            <a:endParaRPr lang="en-US" altLang="en-US" sz="4400"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HD:Kris-Extras:Applications:Microsoft Office 98:Templates:Blank Presentation</Template>
  <TotalTime>7774</TotalTime>
  <Words>1058</Words>
  <Application>Microsoft Office PowerPoint</Application>
  <PresentationFormat>On-screen Show (4:3)</PresentationFormat>
  <Paragraphs>74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Consolas</vt:lpstr>
      <vt:lpstr>Georgia</vt:lpstr>
      <vt:lpstr>Times</vt:lpstr>
      <vt:lpstr>Blank Presentation</vt:lpstr>
      <vt:lpstr>Java Garbage Collection</vt:lpstr>
      <vt:lpstr>Introduction</vt:lpstr>
      <vt:lpstr>How Java Garbage Collection Works?</vt:lpstr>
      <vt:lpstr>How Java Garbage Collection Works?</vt:lpstr>
      <vt:lpstr>Java Garbage Collection Process</vt:lpstr>
      <vt:lpstr>Java Garbage Collection Process</vt:lpstr>
      <vt:lpstr>Java Garbage Collection Process</vt:lpstr>
      <vt:lpstr>Java Garbage Collection Process</vt:lpstr>
      <vt:lpstr>Example Program for GC OutOfMemoryError</vt:lpstr>
    </vt:vector>
  </TitlesOfParts>
  <Company>UBC 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Virtual Machine</dc:title>
  <dc:creator>Sandeep Tayal</dc:creator>
  <cp:lastModifiedBy>Sandeep Tayal</cp:lastModifiedBy>
  <cp:revision>167</cp:revision>
  <dcterms:created xsi:type="dcterms:W3CDTF">2001-12-19T18:41:30Z</dcterms:created>
  <dcterms:modified xsi:type="dcterms:W3CDTF">2020-07-16T05:13:04Z</dcterms:modified>
</cp:coreProperties>
</file>