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271" r:id="rId4"/>
    <p:sldId id="272" r:id="rId5"/>
    <p:sldId id="273" r:id="rId6"/>
    <p:sldId id="274" r:id="rId7"/>
    <p:sldId id="281" r:id="rId8"/>
    <p:sldId id="282" r:id="rId9"/>
    <p:sldId id="283" r:id="rId10"/>
    <p:sldId id="261" r:id="rId11"/>
    <p:sldId id="284" r:id="rId12"/>
    <p:sldId id="285" r:id="rId13"/>
    <p:sldId id="263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008000"/>
    <a:srgbClr val="99FF66"/>
    <a:srgbClr val="FFFF99"/>
    <a:srgbClr val="4D4D4D"/>
    <a:srgbClr val="333333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0878BF4-98C8-43EE-ABCF-A4E7354E3B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96F2213-04FD-4E55-865D-0226839DB2E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EE3B958-491F-41D0-B236-76E1F8FA771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D96CBB2-B248-42E5-A947-9077E7CB779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785264C-FE46-4913-9C77-2D0A3583D6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4F67DFA-DD2D-4765-B232-CEABC3E0B2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C004D25-5BEE-4E8D-9E33-DE31160ABC0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F358E4FA-66A6-4664-951E-985D4BD506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C0F25E54-B509-4A00-945B-CFC7065CD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A302F382-9F63-4DAE-8068-3C1573BC8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C1A228-88FA-4BF1-9C6B-FCD1A745E8E7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FBE5D98E-D140-4B05-894C-58530CA1D7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364143C5-421A-4A27-A661-02F6A4052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A5E82A84-C3CC-46A0-897D-D9C57E311F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6C9767-73DE-4445-8F36-3003978CC522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8FDA7-71E1-4CEF-B4B4-FE2A9228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EB68B-137A-4734-99F1-C1C39FD9CE86}" type="datetimeFigureOut">
              <a:rPr lang="en-US"/>
              <a:pPr>
                <a:defRPr/>
              </a:pPr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7382-18A6-4CC3-9FD9-798E8777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D5EA6-3169-475F-BA98-8C0EE980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E19EE-D15E-4559-A20A-C69625D40C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375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87EC0-CE6A-42ED-978F-9451AD3D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9ED82-5DF1-4AA2-A440-85BDCD4E551A}" type="datetimeFigureOut">
              <a:rPr lang="en-US"/>
              <a:pPr>
                <a:defRPr/>
              </a:pPr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3B138-2E4D-41E4-A969-B1391FC2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9EB61-3222-4300-B917-00350A68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ED2A8-BCFA-4DBE-A53B-BFFF012053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76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74DE-CC31-4D05-BF77-E9400042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FAC3D-0CA1-4D7D-837D-BDE419C67D4A}" type="datetimeFigureOut">
              <a:rPr lang="en-US"/>
              <a:pPr>
                <a:defRPr/>
              </a:pPr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14EC5-7BB4-4994-879A-DE8ED52E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5004E-4903-49CF-A83F-DF033F9A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B68DA-B9F5-4271-B663-D7115532F7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25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3571E-65AD-4E78-88FE-ABBC6C19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BFE44-3D76-4058-B1AA-7E2A66966941}" type="datetimeFigureOut">
              <a:rPr lang="en-US"/>
              <a:pPr>
                <a:defRPr/>
              </a:pPr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0AD4C-D2A9-4E75-BA75-B117015A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7F72D-8D71-47C4-92B3-230226A1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F5AA04-BFBD-4141-A625-DBEA092AC2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92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F491A-5963-487B-B290-C0C41A91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BD8AF-AF7F-410F-BB07-F33CEAB3AC45}" type="datetimeFigureOut">
              <a:rPr lang="en-US"/>
              <a:pPr>
                <a:defRPr/>
              </a:pPr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F0F3C-D8F2-4ECC-B604-DE6F9125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94766-24A0-409A-8813-1CD10AE5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C5D8-84BB-4A69-8081-5A33CE6906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59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818D689-123B-4BEF-BE4C-039C2BED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F9E3E-338F-4078-9C15-596DFDCDF388}" type="datetimeFigureOut">
              <a:rPr lang="en-US"/>
              <a:pPr>
                <a:defRPr/>
              </a:pPr>
              <a:t>7/16/2020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B348A8-2460-48D4-AA8A-F4D070EE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ECC987-97AA-4E45-B8CE-599B1F78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DFE3F6-F0F6-47E3-BAD4-AAC24476A3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42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5058D3E-9D89-4F88-A93D-83977529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16656-16B4-457E-8BCD-C3AD05320A56}" type="datetimeFigureOut">
              <a:rPr lang="en-US"/>
              <a:pPr>
                <a:defRPr/>
              </a:pPr>
              <a:t>7/16/2020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593ECE3-8445-4FE8-833F-B73F116F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24E7B46-4210-4442-A185-B10AC9B1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BA887-5E1C-4508-885D-FCC84B7487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7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A5E64EF-0A89-44D6-8E72-B2FEB58C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7A61D-71F4-4ECE-AE16-672B1544D039}" type="datetimeFigureOut">
              <a:rPr lang="en-US"/>
              <a:pPr>
                <a:defRPr/>
              </a:pPr>
              <a:t>7/16/2020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A9874F8-FF14-4426-8B94-A67B2D3B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17D2D69-A3D6-4B2E-8A81-E582FFBB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C7161-561C-49F6-ABC4-803255A3E2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38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05798D4-4437-4460-835C-B5DE2010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FFA9A-48C2-42B9-8F59-780EEC193744}" type="datetimeFigureOut">
              <a:rPr lang="en-US"/>
              <a:pPr>
                <a:defRPr/>
              </a:pPr>
              <a:t>7/16/2020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03BE8DD-45FF-4E08-991D-D7F23103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39D4CBD-00D4-4DBE-BAD8-1843B970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9CB38-41FE-4929-9499-F570DCFE13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59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735CC50-BB7F-4141-8339-D98D9D0B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655B2-53D2-4600-99B4-D95350BC8664}" type="datetimeFigureOut">
              <a:rPr lang="en-US"/>
              <a:pPr>
                <a:defRPr/>
              </a:pPr>
              <a:t>7/16/2020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5ADEC1-67D0-412A-886E-DD74AA36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9F9FD7-FE6E-4E76-8DE4-3D45F93D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4BE01-587E-4222-B9DA-4ECD88D170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0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674430-9547-48AC-87C7-C5525886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9D09D-58EB-4405-AD73-43E5767BE34B}" type="datetimeFigureOut">
              <a:rPr lang="en-US"/>
              <a:pPr>
                <a:defRPr/>
              </a:pPr>
              <a:t>7/16/2020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9FF74E4-5392-4B14-8A37-0A1B5BE3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85105F2-503D-408E-A3D9-ECB38690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C52239-1310-485D-9564-72FCCE7676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01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50D460F-64B7-442D-BF57-8DA1C724E2C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7CF723-870F-4D88-8DDC-01E8F281D3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FA514-4269-4AB5-A06C-68D863AF3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7CEC84-3275-4190-9590-AD975AD14DED}" type="datetimeFigureOut">
              <a:rPr lang="en-US"/>
              <a:pPr>
                <a:defRPr/>
              </a:pPr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A5A70-E966-4A6C-94AB-12FD69AA7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BB3B4-3A92-4344-BCBD-0732D5CB9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fld id="{36630C13-C11A-4C4F-868F-590E1ED1406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8137194-1FB1-41B7-9E15-22A4951AEF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24600"/>
            <a:ext cx="9144000" cy="5334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FFFFCC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dirty="0"/>
              <a:t>UNIT-I                              Java Security Models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8398466-1659-42E4-BA86-3591E043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856150"/>
            <a:ext cx="8001000" cy="14016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400" b="1" dirty="0">
                <a:latin typeface="+mn-lt"/>
              </a:rPr>
              <a:t>Java Security Models, sandbox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0C98C6-552E-4CCB-B59E-0F64006E1CE9}"/>
              </a:ext>
            </a:extLst>
          </p:cNvPr>
          <p:cNvSpPr txBox="1">
            <a:spLocks/>
          </p:cNvSpPr>
          <p:nvPr/>
        </p:nvSpPr>
        <p:spPr bwMode="auto">
          <a:xfrm>
            <a:off x="952500" y="2514600"/>
            <a:ext cx="7239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 eaLnBrk="1" hangingPunct="1"/>
            <a:r>
              <a:rPr lang="en-IN" sz="4800" b="1">
                <a:latin typeface="+mn-lt"/>
              </a:rPr>
              <a:t>Lecture</a:t>
            </a:r>
            <a:r>
              <a:rPr lang="en-IN" sz="2000" b="1" i="0" u="none" strike="noStrike" baseline="0">
                <a:latin typeface="+mn-lt"/>
              </a:rPr>
              <a:t> </a:t>
            </a:r>
            <a:r>
              <a:rPr lang="en-IN" sz="4800" b="1" i="0" u="none" strike="noStrike" baseline="0">
                <a:latin typeface="+mn-lt"/>
              </a:rPr>
              <a:t> 5</a:t>
            </a:r>
            <a:endParaRPr lang="en-US" altLang="en-US" sz="4800" b="1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328BF9-1768-4D99-98D8-1F944655B51B}"/>
              </a:ext>
            </a:extLst>
          </p:cNvPr>
          <p:cNvSpPr txBox="1"/>
          <p:nvPr/>
        </p:nvSpPr>
        <p:spPr>
          <a:xfrm>
            <a:off x="381000" y="236327"/>
            <a:ext cx="8458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b="1" dirty="0">
                <a:solidFill>
                  <a:schemeClr val="tx1"/>
                </a:solidFill>
                <a:latin typeface="+mn-lt"/>
                <a:cs typeface="Times New Roman" charset="0"/>
              </a:rPr>
              <a:t>Maharaja Agrasen Institute of Technology</a:t>
            </a:r>
          </a:p>
          <a:p>
            <a:pPr algn="ctr">
              <a:defRPr/>
            </a:pPr>
            <a:r>
              <a:rPr lang="en-US" sz="3600" b="1" dirty="0">
                <a:solidFill>
                  <a:schemeClr val="tx1"/>
                </a:solidFill>
                <a:latin typeface="+mn-lt"/>
                <a:cs typeface="Times New Roman" charset="0"/>
              </a:rPr>
              <a:t>ETCS 307</a:t>
            </a:r>
          </a:p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+mn-lt"/>
                <a:cs typeface="Times New Roman" charset="0"/>
              </a:rPr>
              <a:t>Java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EA49A3B-97C8-467C-92B7-314EDE884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367188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Stone Sans Std Semibold"/>
              </a:rPr>
              <a:t>Class loaders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B59ACFB-03FE-477A-B684-3C03CD7336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separate name spaces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classes loaded by a class loader instance belong to the same name space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since classes with the same name may exist on different Web sites, different Web sites are handled by different instances of the applet class loader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a class in one name space cannot access a class in another name space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ym typeface="Wingdings" panose="05000000000000000000" pitchFamily="2" charset="2"/>
              </a:rPr>
              <a:t>classes from different Web sites cannot access each other</a:t>
            </a:r>
            <a:endParaRPr lang="en-US" altLang="en-US" sz="20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establish the protection domain (set of permissions) for a loaded class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/>
              <a:t>enforce a search order that prevents trusted system classes from being replaced by classes from less trusted sources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see next two slide …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200ED52-1A9E-46E5-B122-AF854FA9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3F2A49-5158-4FE8-8FB2-DFA2C2DAE1DC}" type="slidenum">
              <a:rPr lang="en-US" altLang="en-US">
                <a:solidFill>
                  <a:srgbClr val="898989"/>
                </a:solidFill>
              </a:rPr>
              <a:pPr/>
              <a:t>10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155F692-0EE8-4767-A02F-891149E85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619750" cy="777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Stone Sans Std Semibold"/>
              </a:rPr>
              <a:t>Class loading process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2FD12F8-CEAA-467F-9FEF-4B68C30832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943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/>
              <a:t>when a class is referenced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JVM: </a:t>
            </a:r>
            <a:r>
              <a:rPr lang="en-US" altLang="en-US" sz="2400" dirty="0"/>
              <a:t>invokes the class loader associated with the requesting program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loader: </a:t>
            </a:r>
            <a:r>
              <a:rPr lang="en-US" altLang="en-US" sz="2400" dirty="0"/>
              <a:t>has the class already been loaded?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b="1" dirty="0"/>
              <a:t>yes: </a:t>
            </a:r>
          </a:p>
          <a:p>
            <a:pPr lvl="2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does the program have permission to access the class?</a:t>
            </a:r>
          </a:p>
          <a:p>
            <a:pPr lvl="3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2000" dirty="0"/>
              <a:t>yes: return object reference</a:t>
            </a:r>
          </a:p>
          <a:p>
            <a:pPr lvl="3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2000" dirty="0"/>
              <a:t>no: security exception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b="1" dirty="0"/>
              <a:t>no: </a:t>
            </a:r>
          </a:p>
          <a:p>
            <a:pPr lvl="2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does the program have permission to create the requested class?</a:t>
            </a:r>
          </a:p>
          <a:p>
            <a:pPr marL="1200150" lvl="1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b="1" dirty="0"/>
              <a:t>yes:</a:t>
            </a:r>
          </a:p>
          <a:p>
            <a:pPr lvl="3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2000" dirty="0"/>
              <a:t>first delegate loading task to parent</a:t>
            </a:r>
          </a:p>
          <a:p>
            <a:pPr lvl="3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2000" dirty="0"/>
              <a:t>if parent returns success, then return (class is loaded)</a:t>
            </a:r>
          </a:p>
          <a:p>
            <a:pPr lvl="3" eaLnBrk="1" fontAlgn="auto" hangingPunct="1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altLang="en-US" sz="2000" dirty="0"/>
              <a:t>if parent returned  failure, then load class and return</a:t>
            </a:r>
          </a:p>
          <a:p>
            <a:pPr lvl="3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400" b="1" dirty="0"/>
              <a:t>no: </a:t>
            </a:r>
            <a:r>
              <a:rPr lang="en-US" altLang="en-US" sz="2000" dirty="0"/>
              <a:t>security exception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3271679-B393-4EE4-A804-CDECC5CD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1D9CBA-01FC-420C-B724-2A0FC1F8E839}" type="slidenum">
              <a:rPr lang="en-US" altLang="en-US">
                <a:solidFill>
                  <a:srgbClr val="898989"/>
                </a:solidFill>
              </a:rPr>
              <a:pPr/>
              <a:t>11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F41BD4D-BBED-4624-B930-024B70F10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6125" y="236538"/>
            <a:ext cx="7448550" cy="701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Stone Sans Std Semibold"/>
              </a:rPr>
              <a:t>Class loading task delegation</a:t>
            </a:r>
          </a:p>
        </p:txBody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5B5D27EA-178F-4AEB-A5B5-22238F90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329A80-CD22-49B5-BC80-6A50E19AF5D6}" type="slidenum">
              <a:rPr lang="en-US" altLang="en-US">
                <a:solidFill>
                  <a:srgbClr val="898989"/>
                </a:solidFill>
              </a:rPr>
              <a:pPr/>
              <a:t>12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3F977008-8DC3-4AB1-89D1-860EB8BCA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990600"/>
            <a:ext cx="2286000" cy="1143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primordial class loader</a:t>
            </a:r>
          </a:p>
          <a:p>
            <a:pPr algn="ctr" eaLnBrk="1" hangingPunct="1"/>
            <a:r>
              <a:rPr lang="en-US" altLang="en-US" sz="1600"/>
              <a:t>(searches on </a:t>
            </a:r>
          </a:p>
          <a:p>
            <a:pPr algn="ctr" eaLnBrk="1" hangingPunct="1"/>
            <a:r>
              <a:rPr lang="en-US" altLang="en-US" sz="1600"/>
              <a:t>the boot class path) </a:t>
            </a:r>
          </a:p>
        </p:txBody>
      </p:sp>
      <p:sp>
        <p:nvSpPr>
          <p:cNvPr id="17413" name="Rectangle 7">
            <a:extLst>
              <a:ext uri="{FF2B5EF4-FFF2-40B4-BE49-F238E27FC236}">
                <a16:creationId xmlns:a16="http://schemas.microsoft.com/office/drawing/2014/main" id="{BBA00151-C7DD-476F-9D59-3E03BAEAD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2743200"/>
            <a:ext cx="2286000" cy="1143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a class loader instance</a:t>
            </a:r>
          </a:p>
          <a:p>
            <a:pPr algn="ctr" eaLnBrk="1" hangingPunct="1"/>
            <a:r>
              <a:rPr lang="en-US" altLang="en-US" sz="1600"/>
              <a:t>started at JVM startup</a:t>
            </a:r>
          </a:p>
          <a:p>
            <a:pPr algn="ctr" eaLnBrk="1" hangingPunct="1"/>
            <a:r>
              <a:rPr lang="en-US" altLang="en-US" sz="1600"/>
              <a:t>(searches on </a:t>
            </a:r>
          </a:p>
          <a:p>
            <a:pPr algn="ctr" eaLnBrk="1" hangingPunct="1"/>
            <a:r>
              <a:rPr lang="en-US" altLang="en-US" sz="1600"/>
              <a:t>the class path) </a:t>
            </a:r>
          </a:p>
        </p:txBody>
      </p:sp>
      <p:sp>
        <p:nvSpPr>
          <p:cNvPr id="17414" name="Rectangle 9">
            <a:extLst>
              <a:ext uri="{FF2B5EF4-FFF2-40B4-BE49-F238E27FC236}">
                <a16:creationId xmlns:a16="http://schemas.microsoft.com/office/drawing/2014/main" id="{ACDE82A1-A446-4182-8279-95345D112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4495800"/>
            <a:ext cx="2286000" cy="1143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a class loader instance </a:t>
            </a:r>
          </a:p>
          <a:p>
            <a:pPr algn="ctr" eaLnBrk="1" hangingPunct="1"/>
            <a:r>
              <a:rPr lang="en-US" altLang="en-US" sz="1600"/>
              <a:t>associated with a URL</a:t>
            </a:r>
          </a:p>
          <a:p>
            <a:pPr algn="ctr" eaLnBrk="1" hangingPunct="1"/>
            <a:r>
              <a:rPr lang="en-US" altLang="en-US" sz="1600"/>
              <a:t>(searches on the site </a:t>
            </a:r>
          </a:p>
          <a:p>
            <a:pPr algn="ctr" eaLnBrk="1" hangingPunct="1"/>
            <a:r>
              <a:rPr lang="en-US" altLang="en-US" sz="1600"/>
              <a:t>specified by the URL) </a:t>
            </a:r>
          </a:p>
        </p:txBody>
      </p:sp>
      <p:sp>
        <p:nvSpPr>
          <p:cNvPr id="17415" name="Text Box 28">
            <a:extLst>
              <a:ext uri="{FF2B5EF4-FFF2-40B4-BE49-F238E27FC236}">
                <a16:creationId xmlns:a16="http://schemas.microsoft.com/office/drawing/2014/main" id="{6C6EE917-A596-4A3A-AFDD-6F50E9FD8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0" y="5911850"/>
            <a:ext cx="1381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rgbClr val="002060"/>
                </a:solidFill>
              </a:rPr>
              <a:t>class request</a:t>
            </a:r>
          </a:p>
        </p:txBody>
      </p:sp>
      <p:grpSp>
        <p:nvGrpSpPr>
          <p:cNvPr id="17416" name="Group 30">
            <a:extLst>
              <a:ext uri="{FF2B5EF4-FFF2-40B4-BE49-F238E27FC236}">
                <a16:creationId xmlns:a16="http://schemas.microsoft.com/office/drawing/2014/main" id="{BAEBB587-2358-426B-ADEF-5A377204CF6C}"/>
              </a:ext>
            </a:extLst>
          </p:cNvPr>
          <p:cNvGrpSpPr>
            <a:grpSpLocks/>
          </p:cNvGrpSpPr>
          <p:nvPr/>
        </p:nvGrpSpPr>
        <p:grpSpPr bwMode="auto">
          <a:xfrm>
            <a:off x="2613025" y="5607050"/>
            <a:ext cx="282575" cy="381000"/>
            <a:chOff x="1646" y="3696"/>
            <a:chExt cx="178" cy="240"/>
          </a:xfrm>
        </p:grpSpPr>
        <p:sp>
          <p:nvSpPr>
            <p:cNvPr id="17446" name="Line 10">
              <a:extLst>
                <a:ext uri="{FF2B5EF4-FFF2-40B4-BE49-F238E27FC236}">
                  <a16:creationId xmlns:a16="http://schemas.microsoft.com/office/drawing/2014/main" id="{F864696F-50C4-4CDD-BB99-668E064F36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47" name="Text Box 29">
              <a:extLst>
                <a:ext uri="{FF2B5EF4-FFF2-40B4-BE49-F238E27FC236}">
                  <a16:creationId xmlns:a16="http://schemas.microsoft.com/office/drawing/2014/main" id="{73711CDF-5102-49E5-92E3-D503AB847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6" y="374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1</a:t>
              </a:r>
            </a:p>
          </p:txBody>
        </p:sp>
      </p:grpSp>
      <p:grpSp>
        <p:nvGrpSpPr>
          <p:cNvPr id="17417" name="Group 37">
            <a:extLst>
              <a:ext uri="{FF2B5EF4-FFF2-40B4-BE49-F238E27FC236}">
                <a16:creationId xmlns:a16="http://schemas.microsoft.com/office/drawing/2014/main" id="{DF07D691-0D11-41F4-9715-3F1B97697076}"/>
              </a:ext>
            </a:extLst>
          </p:cNvPr>
          <p:cNvGrpSpPr>
            <a:grpSpLocks/>
          </p:cNvGrpSpPr>
          <p:nvPr/>
        </p:nvGrpSpPr>
        <p:grpSpPr bwMode="auto">
          <a:xfrm>
            <a:off x="2536825" y="3886200"/>
            <a:ext cx="282575" cy="609600"/>
            <a:chOff x="1598" y="2592"/>
            <a:chExt cx="178" cy="384"/>
          </a:xfrm>
        </p:grpSpPr>
        <p:sp>
          <p:nvSpPr>
            <p:cNvPr id="17444" name="Line 11">
              <a:extLst>
                <a:ext uri="{FF2B5EF4-FFF2-40B4-BE49-F238E27FC236}">
                  <a16:creationId xmlns:a16="http://schemas.microsoft.com/office/drawing/2014/main" id="{335A3E2F-240D-4398-A238-38B2BEAC2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0" y="25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45" name="Text Box 34">
              <a:extLst>
                <a:ext uri="{FF2B5EF4-FFF2-40B4-BE49-F238E27FC236}">
                  <a16:creationId xmlns:a16="http://schemas.microsoft.com/office/drawing/2014/main" id="{05CE3928-0192-44B4-A52B-69855E759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2688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2</a:t>
              </a:r>
            </a:p>
          </p:txBody>
        </p:sp>
      </p:grpSp>
      <p:grpSp>
        <p:nvGrpSpPr>
          <p:cNvPr id="17418" name="Group 36">
            <a:extLst>
              <a:ext uri="{FF2B5EF4-FFF2-40B4-BE49-F238E27FC236}">
                <a16:creationId xmlns:a16="http://schemas.microsoft.com/office/drawing/2014/main" id="{0CC81823-E8DE-4E92-B72D-B21171129140}"/>
              </a:ext>
            </a:extLst>
          </p:cNvPr>
          <p:cNvGrpSpPr>
            <a:grpSpLocks/>
          </p:cNvGrpSpPr>
          <p:nvPr/>
        </p:nvGrpSpPr>
        <p:grpSpPr bwMode="auto">
          <a:xfrm>
            <a:off x="2536825" y="2133600"/>
            <a:ext cx="282575" cy="609600"/>
            <a:chOff x="1598" y="1488"/>
            <a:chExt cx="178" cy="384"/>
          </a:xfrm>
        </p:grpSpPr>
        <p:sp>
          <p:nvSpPr>
            <p:cNvPr id="17442" name="Line 12">
              <a:extLst>
                <a:ext uri="{FF2B5EF4-FFF2-40B4-BE49-F238E27FC236}">
                  <a16:creationId xmlns:a16="http://schemas.microsoft.com/office/drawing/2014/main" id="{2A5ACF3E-82FC-43C0-BC6E-7251BE2281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0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43" name="Text Box 35">
              <a:extLst>
                <a:ext uri="{FF2B5EF4-FFF2-40B4-BE49-F238E27FC236}">
                  <a16:creationId xmlns:a16="http://schemas.microsoft.com/office/drawing/2014/main" id="{95403FB3-E74C-48A3-B08E-768B052AE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158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3</a:t>
              </a:r>
            </a:p>
          </p:txBody>
        </p:sp>
      </p:grpSp>
      <p:grpSp>
        <p:nvGrpSpPr>
          <p:cNvPr id="17419" name="Group 49">
            <a:extLst>
              <a:ext uri="{FF2B5EF4-FFF2-40B4-BE49-F238E27FC236}">
                <a16:creationId xmlns:a16="http://schemas.microsoft.com/office/drawing/2014/main" id="{16FB7042-0A9E-4611-9151-0E47DFB17D59}"/>
              </a:ext>
            </a:extLst>
          </p:cNvPr>
          <p:cNvGrpSpPr>
            <a:grpSpLocks/>
          </p:cNvGrpSpPr>
          <p:nvPr/>
        </p:nvGrpSpPr>
        <p:grpSpPr bwMode="auto">
          <a:xfrm>
            <a:off x="4438650" y="1295400"/>
            <a:ext cx="2547938" cy="581025"/>
            <a:chOff x="2796" y="960"/>
            <a:chExt cx="1605" cy="366"/>
          </a:xfrm>
        </p:grpSpPr>
        <p:sp>
          <p:nvSpPr>
            <p:cNvPr id="17438" name="Text Box 22">
              <a:extLst>
                <a:ext uri="{FF2B5EF4-FFF2-40B4-BE49-F238E27FC236}">
                  <a16:creationId xmlns:a16="http://schemas.microsoft.com/office/drawing/2014/main" id="{803B1E2C-7722-4599-974C-9BBE2ACE2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960"/>
              <a:ext cx="107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2060"/>
                  </a:solidFill>
                </a:rPr>
                <a:t>loads class from </a:t>
              </a:r>
            </a:p>
            <a:p>
              <a:pPr eaLnBrk="1" hangingPunct="1"/>
              <a:r>
                <a:rPr lang="en-US" altLang="en-US" sz="1600">
                  <a:solidFill>
                    <a:srgbClr val="002060"/>
                  </a:solidFill>
                </a:rPr>
                <a:t>boot class path</a:t>
              </a:r>
            </a:p>
          </p:txBody>
        </p:sp>
        <p:grpSp>
          <p:nvGrpSpPr>
            <p:cNvPr id="17439" name="Group 39">
              <a:extLst>
                <a:ext uri="{FF2B5EF4-FFF2-40B4-BE49-F238E27FC236}">
                  <a16:creationId xmlns:a16="http://schemas.microsoft.com/office/drawing/2014/main" id="{B34574A6-E4E6-4CFC-A4ED-6394BB8D9F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6" y="960"/>
              <a:ext cx="480" cy="192"/>
              <a:chOff x="2796" y="960"/>
              <a:chExt cx="480" cy="192"/>
            </a:xfrm>
          </p:grpSpPr>
          <p:sp>
            <p:nvSpPr>
              <p:cNvPr id="17440" name="Line 18">
                <a:extLst>
                  <a:ext uri="{FF2B5EF4-FFF2-40B4-BE49-F238E27FC236}">
                    <a16:creationId xmlns:a16="http://schemas.microsoft.com/office/drawing/2014/main" id="{C86A944D-4C92-48E3-9A74-E59307940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6" y="115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41" name="Text Box 38">
                <a:extLst>
                  <a:ext uri="{FF2B5EF4-FFF2-40B4-BE49-F238E27FC236}">
                    <a16:creationId xmlns:a16="http://schemas.microsoft.com/office/drawing/2014/main" id="{0ADAB0E9-11C9-4D8E-B3F9-5E637F1AAC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960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>
                    <a:solidFill>
                      <a:srgbClr val="002060"/>
                    </a:solidFill>
                  </a:rPr>
                  <a:t>4a</a:t>
                </a:r>
              </a:p>
            </p:txBody>
          </p:sp>
        </p:grpSp>
      </p:grpSp>
      <p:grpSp>
        <p:nvGrpSpPr>
          <p:cNvPr id="17420" name="Group 41">
            <a:extLst>
              <a:ext uri="{FF2B5EF4-FFF2-40B4-BE49-F238E27FC236}">
                <a16:creationId xmlns:a16="http://schemas.microsoft.com/office/drawing/2014/main" id="{13182939-E3D8-45DF-8441-3631A9ED92F3}"/>
              </a:ext>
            </a:extLst>
          </p:cNvPr>
          <p:cNvGrpSpPr>
            <a:grpSpLocks/>
          </p:cNvGrpSpPr>
          <p:nvPr/>
        </p:nvGrpSpPr>
        <p:grpSpPr bwMode="auto">
          <a:xfrm>
            <a:off x="3379788" y="2133600"/>
            <a:ext cx="1090612" cy="609600"/>
            <a:chOff x="2129" y="1488"/>
            <a:chExt cx="687" cy="384"/>
          </a:xfrm>
        </p:grpSpPr>
        <p:sp>
          <p:nvSpPr>
            <p:cNvPr id="17435" name="Line 14">
              <a:extLst>
                <a:ext uri="{FF2B5EF4-FFF2-40B4-BE49-F238E27FC236}">
                  <a16:creationId xmlns:a16="http://schemas.microsoft.com/office/drawing/2014/main" id="{016E10EE-7F2E-4F6B-8BFF-145DA12516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4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36" name="Text Box 25">
              <a:extLst>
                <a:ext uri="{FF2B5EF4-FFF2-40B4-BE49-F238E27FC236}">
                  <a16:creationId xmlns:a16="http://schemas.microsoft.com/office/drawing/2014/main" id="{E70DD301-5CDC-4B0D-B2FB-48270C315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584"/>
              <a:ext cx="4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rgbClr val="002060"/>
                  </a:solidFill>
                </a:rPr>
                <a:t>failure</a:t>
              </a:r>
            </a:p>
          </p:txBody>
        </p:sp>
        <p:sp>
          <p:nvSpPr>
            <p:cNvPr id="17437" name="Text Box 40">
              <a:extLst>
                <a:ext uri="{FF2B5EF4-FFF2-40B4-BE49-F238E27FC236}">
                  <a16:creationId xmlns:a16="http://schemas.microsoft.com/office/drawing/2014/main" id="{A9CC9805-7354-4649-BDDD-2677C5657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9" y="1584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2060"/>
                  </a:solidFill>
                </a:rPr>
                <a:t>4b</a:t>
              </a:r>
            </a:p>
          </p:txBody>
        </p:sp>
      </p:grpSp>
      <p:grpSp>
        <p:nvGrpSpPr>
          <p:cNvPr id="17421" name="Group 50">
            <a:extLst>
              <a:ext uri="{FF2B5EF4-FFF2-40B4-BE49-F238E27FC236}">
                <a16:creationId xmlns:a16="http://schemas.microsoft.com/office/drawing/2014/main" id="{D4A2CD4F-94C1-4955-AA60-65960308A646}"/>
              </a:ext>
            </a:extLst>
          </p:cNvPr>
          <p:cNvGrpSpPr>
            <a:grpSpLocks/>
          </p:cNvGrpSpPr>
          <p:nvPr/>
        </p:nvGrpSpPr>
        <p:grpSpPr bwMode="auto">
          <a:xfrm>
            <a:off x="4438650" y="3048000"/>
            <a:ext cx="2490788" cy="581025"/>
            <a:chOff x="2796" y="2064"/>
            <a:chExt cx="1569" cy="366"/>
          </a:xfrm>
        </p:grpSpPr>
        <p:sp>
          <p:nvSpPr>
            <p:cNvPr id="17431" name="Text Box 23">
              <a:extLst>
                <a:ext uri="{FF2B5EF4-FFF2-40B4-BE49-F238E27FC236}">
                  <a16:creationId xmlns:a16="http://schemas.microsoft.com/office/drawing/2014/main" id="{F83EC92F-043F-4404-9B7B-F1FBFECEE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2064"/>
              <a:ext cx="104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2060"/>
                  </a:solidFill>
                </a:rPr>
                <a:t>loads class from</a:t>
              </a:r>
            </a:p>
            <a:p>
              <a:pPr eaLnBrk="1" hangingPunct="1"/>
              <a:r>
                <a:rPr lang="en-US" altLang="en-US" sz="1600">
                  <a:solidFill>
                    <a:srgbClr val="002060"/>
                  </a:solidFill>
                </a:rPr>
                <a:t>class path</a:t>
              </a:r>
            </a:p>
          </p:txBody>
        </p:sp>
        <p:grpSp>
          <p:nvGrpSpPr>
            <p:cNvPr id="17432" name="Group 43">
              <a:extLst>
                <a:ext uri="{FF2B5EF4-FFF2-40B4-BE49-F238E27FC236}">
                  <a16:creationId xmlns:a16="http://schemas.microsoft.com/office/drawing/2014/main" id="{B89310F5-1CB3-4DC1-BD7D-EA85A1ECC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6" y="2064"/>
              <a:ext cx="480" cy="192"/>
              <a:chOff x="2796" y="2064"/>
              <a:chExt cx="480" cy="192"/>
            </a:xfrm>
          </p:grpSpPr>
          <p:sp>
            <p:nvSpPr>
              <p:cNvPr id="17433" name="Line 19">
                <a:extLst>
                  <a:ext uri="{FF2B5EF4-FFF2-40B4-BE49-F238E27FC236}">
                    <a16:creationId xmlns:a16="http://schemas.microsoft.com/office/drawing/2014/main" id="{482DE9EE-56A2-4E3D-872D-86A726F07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6" y="225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34" name="Text Box 42">
                <a:extLst>
                  <a:ext uri="{FF2B5EF4-FFF2-40B4-BE49-F238E27FC236}">
                    <a16:creationId xmlns:a16="http://schemas.microsoft.com/office/drawing/2014/main" id="{4415D7D2-991A-4C0D-BED4-DFBC2AC921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206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>
                    <a:solidFill>
                      <a:srgbClr val="002060"/>
                    </a:solidFill>
                  </a:rPr>
                  <a:t>5a</a:t>
                </a:r>
              </a:p>
            </p:txBody>
          </p:sp>
        </p:grpSp>
      </p:grpSp>
      <p:grpSp>
        <p:nvGrpSpPr>
          <p:cNvPr id="17422" name="Group 45">
            <a:extLst>
              <a:ext uri="{FF2B5EF4-FFF2-40B4-BE49-F238E27FC236}">
                <a16:creationId xmlns:a16="http://schemas.microsoft.com/office/drawing/2014/main" id="{EDDFA721-BEEE-4A1B-8A9B-C25003B9E87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886200"/>
            <a:ext cx="1965325" cy="609600"/>
            <a:chOff x="2160" y="2592"/>
            <a:chExt cx="1238" cy="384"/>
          </a:xfrm>
        </p:grpSpPr>
        <p:sp>
          <p:nvSpPr>
            <p:cNvPr id="17428" name="Line 16">
              <a:extLst>
                <a:ext uri="{FF2B5EF4-FFF2-40B4-BE49-F238E27FC236}">
                  <a16:creationId xmlns:a16="http://schemas.microsoft.com/office/drawing/2014/main" id="{00752409-8C99-4911-B85B-5338508B7A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4" y="259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29" name="Text Box 27">
              <a:extLst>
                <a:ext uri="{FF2B5EF4-FFF2-40B4-BE49-F238E27FC236}">
                  <a16:creationId xmlns:a16="http://schemas.microsoft.com/office/drawing/2014/main" id="{58B39A8D-D205-431D-8115-ECBD872FD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2688"/>
              <a:ext cx="10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>
                  <a:solidFill>
                    <a:srgbClr val="002060"/>
                  </a:solidFill>
                </a:rPr>
                <a:t>success / failure</a:t>
              </a:r>
            </a:p>
          </p:txBody>
        </p:sp>
        <p:sp>
          <p:nvSpPr>
            <p:cNvPr id="17430" name="Text Box 44">
              <a:extLst>
                <a:ext uri="{FF2B5EF4-FFF2-40B4-BE49-F238E27FC236}">
                  <a16:creationId xmlns:a16="http://schemas.microsoft.com/office/drawing/2014/main" id="{A3F25AE5-EC28-4B30-BC0E-AB379EBD5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68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2060"/>
                  </a:solidFill>
                </a:rPr>
                <a:t>5b</a:t>
              </a:r>
            </a:p>
          </p:txBody>
        </p:sp>
      </p:grpSp>
      <p:grpSp>
        <p:nvGrpSpPr>
          <p:cNvPr id="17423" name="Group 51">
            <a:extLst>
              <a:ext uri="{FF2B5EF4-FFF2-40B4-BE49-F238E27FC236}">
                <a16:creationId xmlns:a16="http://schemas.microsoft.com/office/drawing/2014/main" id="{BB3801FB-FEE0-41B3-8A92-4803EC4E2BE4}"/>
              </a:ext>
            </a:extLst>
          </p:cNvPr>
          <p:cNvGrpSpPr>
            <a:grpSpLocks/>
          </p:cNvGrpSpPr>
          <p:nvPr/>
        </p:nvGrpSpPr>
        <p:grpSpPr bwMode="auto">
          <a:xfrm>
            <a:off x="4438650" y="4724400"/>
            <a:ext cx="2876550" cy="488950"/>
            <a:chOff x="2796" y="3120"/>
            <a:chExt cx="1812" cy="308"/>
          </a:xfrm>
        </p:grpSpPr>
        <p:sp>
          <p:nvSpPr>
            <p:cNvPr id="17424" name="Text Box 24">
              <a:extLst>
                <a:ext uri="{FF2B5EF4-FFF2-40B4-BE49-F238E27FC236}">
                  <a16:creationId xmlns:a16="http://schemas.microsoft.com/office/drawing/2014/main" id="{642344F0-E885-4584-A782-5483D7780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" y="3216"/>
              <a:ext cx="13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002060"/>
                  </a:solidFill>
                </a:rPr>
                <a:t>loads class from URL</a:t>
              </a:r>
            </a:p>
          </p:txBody>
        </p:sp>
        <p:grpSp>
          <p:nvGrpSpPr>
            <p:cNvPr id="17425" name="Group 47">
              <a:extLst>
                <a:ext uri="{FF2B5EF4-FFF2-40B4-BE49-F238E27FC236}">
                  <a16:creationId xmlns:a16="http://schemas.microsoft.com/office/drawing/2014/main" id="{701D8DBB-C5DC-452A-89DA-388B67B220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6" y="3120"/>
              <a:ext cx="480" cy="192"/>
              <a:chOff x="2796" y="3120"/>
              <a:chExt cx="480" cy="192"/>
            </a:xfrm>
          </p:grpSpPr>
          <p:sp>
            <p:nvSpPr>
              <p:cNvPr id="17426" name="Line 20">
                <a:extLst>
                  <a:ext uri="{FF2B5EF4-FFF2-40B4-BE49-F238E27FC236}">
                    <a16:creationId xmlns:a16="http://schemas.microsoft.com/office/drawing/2014/main" id="{378E5AFE-B749-4FB8-991B-069508196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6" y="331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427" name="Text Box 46">
                <a:extLst>
                  <a:ext uri="{FF2B5EF4-FFF2-40B4-BE49-F238E27FC236}">
                    <a16:creationId xmlns:a16="http://schemas.microsoft.com/office/drawing/2014/main" id="{CD71BFE9-7704-4903-8200-C0219524FD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12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>
                    <a:solidFill>
                      <a:srgbClr val="002060"/>
                    </a:solidFill>
                  </a:rPr>
                  <a:t>6</a:t>
                </a: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CB4C4DF-996C-438D-9574-B31465384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4476750" cy="777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Stone Sans Std Semibold"/>
              </a:rPr>
              <a:t>Byte code verifier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138F471-162A-4218-9F9B-F8A844BF6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930275"/>
            <a:ext cx="8610600" cy="52419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/>
              <a:t>performs </a:t>
            </a:r>
            <a:r>
              <a:rPr lang="en-US" altLang="en-US" sz="2800" i="1" dirty="0"/>
              <a:t>static</a:t>
            </a:r>
            <a:r>
              <a:rPr lang="en-US" altLang="en-US" sz="2800" dirty="0"/>
              <a:t> analysis of the bytecode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/>
              <a:t>syntactic analysis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all arguments to flow control instructions must cause branches to the start of a valid instruction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all references to local variables must be legal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all references to the constant pool must be to an entry of appropriate type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all opcodes must have the correct number of arguments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exception handlers must start at the beginning of a valid instruction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/>
              <a:t>data flow analysis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attempts to reconstruct the behavior of the code at run time without actually running the code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keeps track only of types not the actual values in the stack and in local variables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/>
              <a:t>it is theoretically impossible to identify all problems that may occur at run time with static analysis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sz="28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2406D6E-54B6-4CFD-A4B7-406D9265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53A0F1-90A3-44EF-82A1-F4A56D68B33E}" type="slidenum">
              <a:rPr lang="en-US" altLang="en-US">
                <a:solidFill>
                  <a:srgbClr val="898989"/>
                </a:solidFill>
              </a:rPr>
              <a:pPr/>
              <a:t>13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49F2973-8532-4294-B69D-53D1CDC55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334000" cy="701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Stone Sans Std Semibold"/>
              </a:rPr>
              <a:t>Java</a:t>
            </a:r>
            <a:r>
              <a:rPr lang="en-US" altLang="en-US" dirty="0"/>
              <a:t> </a:t>
            </a:r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Stone Sans Std Semibold"/>
              </a:rPr>
              <a:t>Security Models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A11199D-78B0-49AB-8A4F-6C2452138F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3200" dirty="0"/>
              <a:t>the need for Java security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3200" dirty="0"/>
              <a:t>the sandbox (Java 1.0)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3200" dirty="0"/>
              <a:t>the concept of trusted code (Java 1.1)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3200" dirty="0"/>
              <a:t>fine grained access control (Java 2)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8B60BB3-4570-4AE6-AB97-761B5DE7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BA786C-7DFF-455D-B180-51DB89B29565}" type="slidenum">
              <a:rPr lang="en-US" altLang="en-US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CB927A1-56C9-41C7-A628-67DFD7A80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838950" cy="854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Stone Sans Std Semibold"/>
              </a:rPr>
              <a:t>The need for Java Security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2A58695-7043-4979-8B99-8E66E8937E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82675"/>
            <a:ext cx="8763000" cy="5546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b="1" dirty="0"/>
              <a:t>code mobility can be useful (though not indispensable)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300" b="1" dirty="0"/>
              <a:t>may reduce bandwidth requirements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300" b="1" dirty="0"/>
              <a:t>improve functionality of web services  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 sz="2300" b="1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400" b="1" dirty="0"/>
              <a:t>but downloaded executable content is dangerous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300" b="1" dirty="0"/>
              <a:t>the source may be unknown hence untrusted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300" b="1" dirty="0"/>
              <a:t>hostile applets may modify or destroy data in your file system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300" b="1" dirty="0"/>
              <a:t>hostile applets may read private data from your file system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300" b="1" dirty="0"/>
              <a:t>hostile applets may install other hostile code on your system (e.g., virus, back-door, keyboard sniffer, …)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300" b="1" dirty="0"/>
              <a:t>hostile applets may try to attack someone else from your system (making you appear as the responsible for the attack)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300" b="1" dirty="0"/>
              <a:t>hostile applets may use (up) the resources of your system (DoS)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300" b="1" dirty="0"/>
              <a:t>all this may happen without you knowing about it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en-US" altLang="en-US" sz="2000" b="1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05D5236-ABEB-47D0-BB52-1AECB153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AE546B-7B81-4311-9594-9BC367F11D8C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2FCF534-96B1-4CC4-9288-3F5F2E657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27000"/>
            <a:ext cx="5284788" cy="635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Stone Sans Std Semibold"/>
              </a:rPr>
              <a:t>The Sandbox Model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323A81D-DF06-4B93-BBDA-D4BC26B632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762000"/>
            <a:ext cx="8839200" cy="5699125"/>
          </a:xfrm>
        </p:spPr>
        <p:txBody>
          <a:bodyPr rtlCol="0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</a:t>
            </a: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en-US" sz="2800" b="1" dirty="0"/>
              <a:t>Limit the resources that can be accessed by applets</a:t>
            </a:r>
          </a:p>
          <a:p>
            <a:pPr eaLnBrk="1" hangingPunct="1">
              <a:defRPr/>
            </a:pPr>
            <a:endParaRPr lang="en-US" altLang="en-US" sz="2000" dirty="0"/>
          </a:p>
          <a:p>
            <a:pPr eaLnBrk="1" hangingPunct="1">
              <a:defRPr/>
            </a:pPr>
            <a:endParaRPr lang="en-US" altLang="en-US" sz="2000" dirty="0"/>
          </a:p>
          <a:p>
            <a:pPr eaLnBrk="1" hangingPunct="1">
              <a:defRPr/>
            </a:pPr>
            <a:endParaRPr lang="en-US" altLang="en-US" sz="2000" dirty="0"/>
          </a:p>
          <a:p>
            <a:pPr eaLnBrk="1" hangingPunct="1">
              <a:defRPr/>
            </a:pPr>
            <a:endParaRPr lang="en-US" altLang="en-US" sz="2000" dirty="0"/>
          </a:p>
          <a:p>
            <a:pPr eaLnBrk="1" hangingPunct="1">
              <a:defRPr/>
            </a:pPr>
            <a:endParaRPr lang="en-US" altLang="en-US" sz="2000" dirty="0"/>
          </a:p>
          <a:p>
            <a:pPr eaLnBrk="1" hangingPunct="1">
              <a:defRPr/>
            </a:pPr>
            <a:endParaRPr lang="en-US" altLang="en-US" sz="2000" dirty="0"/>
          </a:p>
          <a:p>
            <a:pPr eaLnBrk="1" hangingPunct="1">
              <a:defRPr/>
            </a:pPr>
            <a:endParaRPr lang="en-US" altLang="en-US" sz="2000" dirty="0"/>
          </a:p>
          <a:p>
            <a:pPr eaLnBrk="1" hangingPunct="1">
              <a:defRPr/>
            </a:pPr>
            <a:endParaRPr lang="en-US" altLang="en-US" sz="2000" dirty="0"/>
          </a:p>
          <a:p>
            <a:pPr lvl="1"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sz="2400" b="1" dirty="0"/>
              <a:t>introduced in Java 1.0</a:t>
            </a:r>
          </a:p>
          <a:p>
            <a:pPr lvl="1"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sz="2400" b="1" dirty="0"/>
              <a:t>local code had unrestricted access to resources </a:t>
            </a:r>
          </a:p>
          <a:p>
            <a:pPr lvl="1" eaLnBrk="1" hangingPunct="1">
              <a:buFont typeface="Wingdings" panose="05000000000000000000" pitchFamily="2" charset="2"/>
              <a:buChar char="v"/>
              <a:defRPr/>
            </a:pPr>
            <a:r>
              <a:rPr lang="en-US" altLang="en-US" sz="2400" b="1" dirty="0"/>
              <a:t>downloaded code (applet) was restricted to the sandbox 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000" b="1" dirty="0"/>
              <a:t>cannot access the local file system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000" b="1" dirty="0"/>
              <a:t>cannot access system resources,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en-US" sz="2000" b="1" dirty="0"/>
              <a:t>can establish a network connection only with its originating web server 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BFBDCF4F-18E1-4D89-A2E6-03D3B159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02621B-B75F-4768-BEC6-F9B38BBC3080}" type="slidenum">
              <a:rPr lang="en-US" altLang="en-US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grpSp>
        <p:nvGrpSpPr>
          <p:cNvPr id="7173" name="Group 19">
            <a:extLst>
              <a:ext uri="{FF2B5EF4-FFF2-40B4-BE49-F238E27FC236}">
                <a16:creationId xmlns:a16="http://schemas.microsoft.com/office/drawing/2014/main" id="{44A900E8-F990-424F-88F6-47ADE3EEB8B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524000"/>
            <a:ext cx="5867400" cy="2819400"/>
            <a:chOff x="1152" y="1104"/>
            <a:chExt cx="2976" cy="1488"/>
          </a:xfrm>
        </p:grpSpPr>
        <p:sp>
          <p:nvSpPr>
            <p:cNvPr id="7174" name="Rectangle 4">
              <a:extLst>
                <a:ext uri="{FF2B5EF4-FFF2-40B4-BE49-F238E27FC236}">
                  <a16:creationId xmlns:a16="http://schemas.microsoft.com/office/drawing/2014/main" id="{49B39166-D5E9-458B-934E-938AB7CE1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104"/>
              <a:ext cx="1872" cy="115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175" name="Text Box 6">
              <a:extLst>
                <a:ext uri="{FF2B5EF4-FFF2-40B4-BE49-F238E27FC236}">
                  <a16:creationId xmlns:a16="http://schemas.microsoft.com/office/drawing/2014/main" id="{FC984670-B74C-4500-B9AF-AD22378EB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104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JVM</a:t>
              </a:r>
            </a:p>
          </p:txBody>
        </p:sp>
        <p:sp>
          <p:nvSpPr>
            <p:cNvPr id="7176" name="Rectangle 7">
              <a:extLst>
                <a:ext uri="{FF2B5EF4-FFF2-40B4-BE49-F238E27FC236}">
                  <a16:creationId xmlns:a16="http://schemas.microsoft.com/office/drawing/2014/main" id="{9999D3D1-58F7-4845-AFD3-C8A25533F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440"/>
              <a:ext cx="672" cy="624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177" name="Text Box 9">
              <a:extLst>
                <a:ext uri="{FF2B5EF4-FFF2-40B4-BE49-F238E27FC236}">
                  <a16:creationId xmlns:a16="http://schemas.microsoft.com/office/drawing/2014/main" id="{2A5C8066-BB5C-4557-AAD9-276BAF02B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" y="1440"/>
              <a:ext cx="5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sandbox</a:t>
              </a:r>
            </a:p>
          </p:txBody>
        </p:sp>
        <p:pic>
          <p:nvPicPr>
            <p:cNvPr id="7178" name="Picture 10" descr="j0078728">
              <a:extLst>
                <a:ext uri="{FF2B5EF4-FFF2-40B4-BE49-F238E27FC236}">
                  <a16:creationId xmlns:a16="http://schemas.microsoft.com/office/drawing/2014/main" id="{2282FAA8-749C-4738-BCE4-4CBCA48FC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584"/>
              <a:ext cx="428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9" name="Rectangle 11">
              <a:extLst>
                <a:ext uri="{FF2B5EF4-FFF2-40B4-BE49-F238E27FC236}">
                  <a16:creationId xmlns:a16="http://schemas.microsoft.com/office/drawing/2014/main" id="{7E5AA697-99A0-4699-9221-90875D7DA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256"/>
              <a:ext cx="1872" cy="3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>
                  <a:solidFill>
                    <a:srgbClr val="002060"/>
                  </a:solidFill>
                </a:rPr>
                <a:t>resources</a:t>
              </a:r>
            </a:p>
          </p:txBody>
        </p:sp>
        <p:pic>
          <p:nvPicPr>
            <p:cNvPr id="7180" name="Picture 14" descr="j0078624">
              <a:extLst>
                <a:ext uri="{FF2B5EF4-FFF2-40B4-BE49-F238E27FC236}">
                  <a16:creationId xmlns:a16="http://schemas.microsoft.com/office/drawing/2014/main" id="{4B9008F0-CDB6-4215-83AD-0E43C1CB3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1296"/>
              <a:ext cx="528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5">
              <a:extLst>
                <a:ext uri="{FF2B5EF4-FFF2-40B4-BE49-F238E27FC236}">
                  <a16:creationId xmlns:a16="http://schemas.microsoft.com/office/drawing/2014/main" id="{DA2BC8E7-3560-4785-BD9D-9F18CCB1B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680"/>
              <a:ext cx="867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en-US" sz="2000" b="1">
                  <a:solidFill>
                    <a:srgbClr val="00B050"/>
                  </a:solidFill>
                </a:rPr>
                <a:t>remote code</a:t>
              </a:r>
            </a:p>
            <a:p>
              <a:pPr algn="r" eaLnBrk="1" hangingPunct="1"/>
              <a:r>
                <a:rPr lang="en-US" altLang="en-US" sz="2000" b="1">
                  <a:solidFill>
                    <a:srgbClr val="00B050"/>
                  </a:solidFill>
                </a:rPr>
                <a:t>(applets)</a:t>
              </a:r>
            </a:p>
          </p:txBody>
        </p:sp>
        <p:sp>
          <p:nvSpPr>
            <p:cNvPr id="7182" name="Text Box 16">
              <a:extLst>
                <a:ext uri="{FF2B5EF4-FFF2-40B4-BE49-F238E27FC236}">
                  <a16:creationId xmlns:a16="http://schemas.microsoft.com/office/drawing/2014/main" id="{F1A1ECEA-DEA4-47D0-A7B9-FA7E84E98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458"/>
              <a:ext cx="72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en-US" sz="2000" b="1">
                  <a:solidFill>
                    <a:srgbClr val="C00000"/>
                  </a:solidFill>
                </a:rPr>
                <a:t>local code</a:t>
              </a:r>
            </a:p>
          </p:txBody>
        </p:sp>
        <p:sp>
          <p:nvSpPr>
            <p:cNvPr id="7183" name="Line 17">
              <a:extLst>
                <a:ext uri="{FF2B5EF4-FFF2-40B4-BE49-F238E27FC236}">
                  <a16:creationId xmlns:a16="http://schemas.microsoft.com/office/drawing/2014/main" id="{467E0D3E-C113-4F30-AD19-15F5000AC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5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84" name="Line 18">
              <a:extLst>
                <a:ext uri="{FF2B5EF4-FFF2-40B4-BE49-F238E27FC236}">
                  <a16:creationId xmlns:a16="http://schemas.microsoft.com/office/drawing/2014/main" id="{B8F292CD-477C-4DE3-A0D7-24DBFF755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72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FE3DD49-A8DD-4678-9541-171A49134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013" y="182563"/>
            <a:ext cx="7021512" cy="593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Stone Sans Std Semibold"/>
              </a:rPr>
              <a:t>The concept of trusted code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3EE22C5-1291-4BB4-904D-4C1B559204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885825"/>
            <a:ext cx="8686800" cy="5667375"/>
          </a:xfrm>
        </p:spPr>
        <p:txBody>
          <a:bodyPr rtlCol="0">
            <a:normAutofit fontScale="925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idea: </a:t>
            </a:r>
            <a:r>
              <a:rPr lang="en-US" altLang="en-US" sz="2600" b="1" dirty="0"/>
              <a:t>Applets that originate from a trusted source could be trusted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  <a:p>
            <a:pPr marL="228600" lvl="1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en-US" sz="2600" b="1" dirty="0"/>
          </a:p>
          <a:p>
            <a:pPr marL="228600" lvl="1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600" b="1" dirty="0"/>
              <a:t>introduced in Java 1.1</a:t>
            </a:r>
          </a:p>
          <a:p>
            <a:pPr marL="228600" lvl="1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600" b="1" dirty="0"/>
              <a:t>applets could be digitally signed</a:t>
            </a:r>
          </a:p>
          <a:p>
            <a:pPr marL="228600" lvl="1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600" b="1" dirty="0"/>
              <a:t>unsigned applets and applets signed by an untrusted principal were restricted to the sandbox</a:t>
            </a:r>
          </a:p>
          <a:p>
            <a:pPr marL="228600" lvl="1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600" b="1" dirty="0"/>
              <a:t>local applications and applets signed by a trusted principal had unrestricted access to resources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34BD87DE-ACB6-44BF-9465-286431B5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A07737-F7E1-41F8-AE3B-7EE127E43F32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  <p:grpSp>
        <p:nvGrpSpPr>
          <p:cNvPr id="8197" name="Group 19">
            <a:extLst>
              <a:ext uri="{FF2B5EF4-FFF2-40B4-BE49-F238E27FC236}">
                <a16:creationId xmlns:a16="http://schemas.microsoft.com/office/drawing/2014/main" id="{B56D5022-EA15-477B-86C6-42A89225FD1F}"/>
              </a:ext>
            </a:extLst>
          </p:cNvPr>
          <p:cNvGrpSpPr>
            <a:grpSpLocks/>
          </p:cNvGrpSpPr>
          <p:nvPr/>
        </p:nvGrpSpPr>
        <p:grpSpPr bwMode="auto">
          <a:xfrm>
            <a:off x="1487488" y="1295400"/>
            <a:ext cx="6361112" cy="3200400"/>
            <a:chOff x="937" y="1104"/>
            <a:chExt cx="3191" cy="1728"/>
          </a:xfrm>
        </p:grpSpPr>
        <p:sp>
          <p:nvSpPr>
            <p:cNvPr id="8198" name="Rectangle 5">
              <a:extLst>
                <a:ext uri="{FF2B5EF4-FFF2-40B4-BE49-F238E27FC236}">
                  <a16:creationId xmlns:a16="http://schemas.microsoft.com/office/drawing/2014/main" id="{3F70C0AC-6ADA-4145-86FD-5905EF94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104"/>
              <a:ext cx="1872" cy="13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199" name="Text Box 6">
              <a:extLst>
                <a:ext uri="{FF2B5EF4-FFF2-40B4-BE49-F238E27FC236}">
                  <a16:creationId xmlns:a16="http://schemas.microsoft.com/office/drawing/2014/main" id="{D0C3602A-6B37-4DAB-9228-E2765D80E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104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JVM</a:t>
              </a:r>
            </a:p>
          </p:txBody>
        </p:sp>
        <p:sp>
          <p:nvSpPr>
            <p:cNvPr id="8200" name="Rectangle 7">
              <a:extLst>
                <a:ext uri="{FF2B5EF4-FFF2-40B4-BE49-F238E27FC236}">
                  <a16:creationId xmlns:a16="http://schemas.microsoft.com/office/drawing/2014/main" id="{36738CD1-4A53-4512-9226-ED9C67B36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584"/>
              <a:ext cx="672" cy="624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201" name="Text Box 8">
              <a:extLst>
                <a:ext uri="{FF2B5EF4-FFF2-40B4-BE49-F238E27FC236}">
                  <a16:creationId xmlns:a16="http://schemas.microsoft.com/office/drawing/2014/main" id="{A14EAF2B-E31E-4A38-8C08-F5EE3514C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" y="1584"/>
              <a:ext cx="5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sandbox</a:t>
              </a:r>
            </a:p>
          </p:txBody>
        </p:sp>
        <p:pic>
          <p:nvPicPr>
            <p:cNvPr id="8202" name="Picture 9" descr="j0078728">
              <a:extLst>
                <a:ext uri="{FF2B5EF4-FFF2-40B4-BE49-F238E27FC236}">
                  <a16:creationId xmlns:a16="http://schemas.microsoft.com/office/drawing/2014/main" id="{B08B75C1-1211-4B23-854A-C91E876FAD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1728"/>
              <a:ext cx="428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3" name="Rectangle 10">
              <a:extLst>
                <a:ext uri="{FF2B5EF4-FFF2-40B4-BE49-F238E27FC236}">
                  <a16:creationId xmlns:a16="http://schemas.microsoft.com/office/drawing/2014/main" id="{158B42BA-0FA1-440E-B482-642D7D3FA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496"/>
              <a:ext cx="1872" cy="3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resources</a:t>
              </a:r>
            </a:p>
          </p:txBody>
        </p:sp>
        <p:pic>
          <p:nvPicPr>
            <p:cNvPr id="8204" name="Picture 11" descr="j0078624">
              <a:extLst>
                <a:ext uri="{FF2B5EF4-FFF2-40B4-BE49-F238E27FC236}">
                  <a16:creationId xmlns:a16="http://schemas.microsoft.com/office/drawing/2014/main" id="{7BF98A3F-5C4C-4D2C-8604-A319EEFDC2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1152"/>
              <a:ext cx="528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5" name="Text Box 12">
              <a:extLst>
                <a:ext uri="{FF2B5EF4-FFF2-40B4-BE49-F238E27FC236}">
                  <a16:creationId xmlns:a16="http://schemas.microsoft.com/office/drawing/2014/main" id="{9DCD932D-53E6-4096-9CE5-089BC0901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" y="1822"/>
              <a:ext cx="107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en-US" sz="2000" b="1">
                  <a:solidFill>
                    <a:srgbClr val="002060"/>
                  </a:solidFill>
                </a:rPr>
                <a:t>remote code</a:t>
              </a:r>
            </a:p>
            <a:p>
              <a:pPr algn="r" eaLnBrk="1" hangingPunct="1"/>
              <a:r>
                <a:rPr lang="en-US" altLang="en-US" sz="2000" b="1">
                  <a:solidFill>
                    <a:srgbClr val="002060"/>
                  </a:solidFill>
                </a:rPr>
                <a:t>(applets)</a:t>
              </a:r>
            </a:p>
          </p:txBody>
        </p:sp>
        <p:sp>
          <p:nvSpPr>
            <p:cNvPr id="8206" name="Text Box 13">
              <a:extLst>
                <a:ext uri="{FF2B5EF4-FFF2-40B4-BE49-F238E27FC236}">
                  <a16:creationId xmlns:a16="http://schemas.microsoft.com/office/drawing/2014/main" id="{9A45AFCB-9391-4DF7-88CF-CCF48F13E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" y="1314"/>
              <a:ext cx="9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en-US" sz="2000" b="1">
                  <a:solidFill>
                    <a:srgbClr val="C00000"/>
                  </a:solidFill>
                </a:rPr>
                <a:t>local code</a:t>
              </a:r>
            </a:p>
          </p:txBody>
        </p:sp>
        <p:sp>
          <p:nvSpPr>
            <p:cNvPr id="8207" name="Line 14">
              <a:extLst>
                <a:ext uri="{FF2B5EF4-FFF2-40B4-BE49-F238E27FC236}">
                  <a16:creationId xmlns:a16="http://schemas.microsoft.com/office/drawing/2014/main" id="{962FE3A8-C3DE-446C-8B8E-5538EAD88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4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8" name="Line 15">
              <a:extLst>
                <a:ext uri="{FF2B5EF4-FFF2-40B4-BE49-F238E27FC236}">
                  <a16:creationId xmlns:a16="http://schemas.microsoft.com/office/drawing/2014/main" id="{ADE9B7F6-77A9-4BF2-A090-F9F88690E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01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9" name="Line 16">
              <a:extLst>
                <a:ext uri="{FF2B5EF4-FFF2-40B4-BE49-F238E27FC236}">
                  <a16:creationId xmlns:a16="http://schemas.microsoft.com/office/drawing/2014/main" id="{8FF9A42B-606E-49E2-B624-D77DE03E14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16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10" name="Text Box 17">
              <a:extLst>
                <a:ext uri="{FF2B5EF4-FFF2-40B4-BE49-F238E27FC236}">
                  <a16:creationId xmlns:a16="http://schemas.microsoft.com/office/drawing/2014/main" id="{5734F166-2163-4B79-BF9E-13DC27828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2" y="1632"/>
              <a:ext cx="66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signed and</a:t>
              </a:r>
            </a:p>
            <a:p>
              <a:pPr eaLnBrk="1" hangingPunct="1"/>
              <a:r>
                <a:rPr lang="en-US" altLang="en-US" sz="1400"/>
                <a:t>trusted</a:t>
              </a:r>
            </a:p>
          </p:txBody>
        </p:sp>
        <p:sp>
          <p:nvSpPr>
            <p:cNvPr id="8211" name="Text Box 18">
              <a:extLst>
                <a:ext uri="{FF2B5EF4-FFF2-40B4-BE49-F238E27FC236}">
                  <a16:creationId xmlns:a16="http://schemas.microsoft.com/office/drawing/2014/main" id="{E0F11390-FF34-43E8-BB3B-733FDA7F9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1988"/>
              <a:ext cx="730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en-US" sz="1400"/>
                <a:t>unsigned, or</a:t>
              </a:r>
            </a:p>
            <a:p>
              <a:pPr algn="r" eaLnBrk="1" hangingPunct="1"/>
              <a:r>
                <a:rPr lang="en-US" altLang="en-US" sz="1400"/>
                <a:t>signed and</a:t>
              </a:r>
            </a:p>
            <a:p>
              <a:pPr algn="r" eaLnBrk="1" hangingPunct="1"/>
              <a:r>
                <a:rPr lang="en-US" altLang="en-US" sz="1400"/>
                <a:t>untrusted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B59D621-B491-4053-8635-1765A9820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9338" y="149225"/>
            <a:ext cx="7143750" cy="6254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Stone Sans Std Semibold"/>
              </a:rPr>
              <a:t>Fine grained access control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C55C9DE-E3BB-4ACA-A19A-4E154B83E8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876300"/>
            <a:ext cx="8763000" cy="5845175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</a:t>
            </a:r>
            <a:r>
              <a:rPr lang="en-US" altLang="en-US" sz="2400" b="1" dirty="0"/>
              <a:t>: every code (remote or local) has access to the system resources based on what is defined in a policy file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1800" i="1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1800" i="1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1800" i="1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1800" i="1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1800" i="1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1800" i="1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1800" i="1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1800" i="1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1800" i="1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1800" i="1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1800" i="1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1800" i="1" dirty="0"/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en-US" sz="2300" b="1" dirty="0"/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300" b="1" dirty="0"/>
              <a:t>introduced in Java 2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300" b="1" dirty="0"/>
              <a:t>a protection domain is an association of a code source and the permissions granted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300" b="1" dirty="0"/>
              <a:t>the code source consists of a URL and an optional signature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300" b="1" dirty="0"/>
              <a:t>permissions granted to a code source are specified in the policy file</a:t>
            </a:r>
          </a:p>
          <a:p>
            <a:pPr marL="34290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300" b="1" dirty="0"/>
              <a:t>	</a:t>
            </a:r>
            <a:r>
              <a:rPr lang="en-US" altLang="en-US" sz="2400" b="1" dirty="0"/>
              <a:t>grant </a:t>
            </a:r>
            <a:r>
              <a:rPr lang="en-US" altLang="en-US" sz="2400" b="1" dirty="0" err="1"/>
              <a:t>CodeBase</a:t>
            </a:r>
            <a:r>
              <a:rPr lang="en-US" altLang="en-US" sz="2400" b="1" dirty="0"/>
              <a:t> “http://java.sun.com”, </a:t>
            </a:r>
            <a:r>
              <a:rPr lang="en-US" altLang="en-US" sz="2400" b="1" dirty="0" err="1"/>
              <a:t>SignedBy</a:t>
            </a:r>
            <a:r>
              <a:rPr lang="en-US" altLang="en-US" sz="2400" b="1" dirty="0"/>
              <a:t> “Sun” {</a:t>
            </a:r>
          </a:p>
          <a:p>
            <a:pPr marL="34290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b="1" dirty="0"/>
              <a:t>  permission </a:t>
            </a:r>
            <a:r>
              <a:rPr lang="en-US" altLang="en-US" sz="2400" b="1" dirty="0" err="1"/>
              <a:t>java.io.FilePermission</a:t>
            </a:r>
            <a:r>
              <a:rPr lang="en-US" altLang="en-US" sz="2400" b="1" dirty="0"/>
              <a:t> “${</a:t>
            </a:r>
            <a:r>
              <a:rPr lang="en-US" altLang="en-US" sz="2400" b="1" dirty="0" err="1"/>
              <a:t>user.home</a:t>
            </a:r>
            <a:r>
              <a:rPr lang="en-US" altLang="en-US" sz="2400" b="1" dirty="0"/>
              <a:t>}${/}*”, “read, write”</a:t>
            </a:r>
          </a:p>
          <a:p>
            <a:pPr marL="342900" lvl="1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400" b="1" dirty="0"/>
              <a:t>  </a:t>
            </a:r>
            <a:r>
              <a:rPr lang="en-US" altLang="en-US" sz="2300" b="1" dirty="0"/>
              <a:t>permission </a:t>
            </a:r>
            <a:r>
              <a:rPr lang="en-US" altLang="en-US" sz="2300" b="1" dirty="0" err="1"/>
              <a:t>java.net.SocketPermission</a:t>
            </a:r>
            <a:r>
              <a:rPr lang="en-US" altLang="en-US" sz="2300" b="1" dirty="0"/>
              <a:t> “localhost:1024-”, “listen”;};</a:t>
            </a:r>
          </a:p>
        </p:txBody>
      </p: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9F7EAA02-0056-494E-BF0F-9A5F52F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92A26C-1790-464D-943D-FA8B937ECFE4}" type="slidenum">
              <a:rPr lang="en-US" altLang="en-US">
                <a:solidFill>
                  <a:srgbClr val="898989"/>
                </a:solidFill>
              </a:rPr>
              <a:pPr/>
              <a:t>6</a:t>
            </a:fld>
            <a:endParaRPr lang="en-US" altLang="en-US">
              <a:solidFill>
                <a:srgbClr val="898989"/>
              </a:solidFill>
            </a:endParaRPr>
          </a:p>
        </p:txBody>
      </p:sp>
      <p:grpSp>
        <p:nvGrpSpPr>
          <p:cNvPr id="9221" name="Group 36">
            <a:extLst>
              <a:ext uri="{FF2B5EF4-FFF2-40B4-BE49-F238E27FC236}">
                <a16:creationId xmlns:a16="http://schemas.microsoft.com/office/drawing/2014/main" id="{ECD9DEED-E67F-4535-BB99-157984723A17}"/>
              </a:ext>
            </a:extLst>
          </p:cNvPr>
          <p:cNvGrpSpPr>
            <a:grpSpLocks/>
          </p:cNvGrpSpPr>
          <p:nvPr/>
        </p:nvGrpSpPr>
        <p:grpSpPr bwMode="auto">
          <a:xfrm>
            <a:off x="735013" y="1676400"/>
            <a:ext cx="7570787" cy="2743200"/>
            <a:chOff x="655" y="1440"/>
            <a:chExt cx="4769" cy="1728"/>
          </a:xfrm>
        </p:grpSpPr>
        <p:sp>
          <p:nvSpPr>
            <p:cNvPr id="9222" name="Rectangle 5">
              <a:extLst>
                <a:ext uri="{FF2B5EF4-FFF2-40B4-BE49-F238E27FC236}">
                  <a16:creationId xmlns:a16="http://schemas.microsoft.com/office/drawing/2014/main" id="{1FE494DD-D810-4C46-96CF-963668E84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440"/>
              <a:ext cx="3120" cy="13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9223" name="Text Box 6">
              <a:extLst>
                <a:ext uri="{FF2B5EF4-FFF2-40B4-BE49-F238E27FC236}">
                  <a16:creationId xmlns:a16="http://schemas.microsoft.com/office/drawing/2014/main" id="{4C92D0CF-7077-4CE3-84F1-13BC282D4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440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/>
                <a:t>JVM</a:t>
              </a:r>
            </a:p>
          </p:txBody>
        </p:sp>
        <p:grpSp>
          <p:nvGrpSpPr>
            <p:cNvPr id="9224" name="Group 27">
              <a:extLst>
                <a:ext uri="{FF2B5EF4-FFF2-40B4-BE49-F238E27FC236}">
                  <a16:creationId xmlns:a16="http://schemas.microsoft.com/office/drawing/2014/main" id="{B5FD596D-448F-4DB3-9EAF-8E9ACF652A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728"/>
              <a:ext cx="480" cy="624"/>
              <a:chOff x="4896" y="1728"/>
              <a:chExt cx="480" cy="624"/>
            </a:xfrm>
          </p:grpSpPr>
          <p:sp>
            <p:nvSpPr>
              <p:cNvPr id="9244" name="Rectangle 7">
                <a:extLst>
                  <a:ext uri="{FF2B5EF4-FFF2-40B4-BE49-F238E27FC236}">
                    <a16:creationId xmlns:a16="http://schemas.microsoft.com/office/drawing/2014/main" id="{EA670B1F-60EB-46F7-A532-CCE70407B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728"/>
                <a:ext cx="480" cy="624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pic>
            <p:nvPicPr>
              <p:cNvPr id="9245" name="Picture 9" descr="j0078728">
                <a:extLst>
                  <a:ext uri="{FF2B5EF4-FFF2-40B4-BE49-F238E27FC236}">
                    <a16:creationId xmlns:a16="http://schemas.microsoft.com/office/drawing/2014/main" id="{2D5734D4-983C-4C3C-AB8C-B3241F04DF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44" y="1872"/>
                <a:ext cx="428" cy="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225" name="Rectangle 10">
              <a:extLst>
                <a:ext uri="{FF2B5EF4-FFF2-40B4-BE49-F238E27FC236}">
                  <a16:creationId xmlns:a16="http://schemas.microsoft.com/office/drawing/2014/main" id="{F9C95901-1A6E-4D78-B4F3-7E228C820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32"/>
              <a:ext cx="3120" cy="3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1">
                  <a:solidFill>
                    <a:srgbClr val="002060"/>
                  </a:solidFill>
                </a:rPr>
                <a:t>resources</a:t>
              </a:r>
            </a:p>
          </p:txBody>
        </p:sp>
        <p:sp>
          <p:nvSpPr>
            <p:cNvPr id="9226" name="Text Box 13">
              <a:extLst>
                <a:ext uri="{FF2B5EF4-FFF2-40B4-BE49-F238E27FC236}">
                  <a16:creationId xmlns:a16="http://schemas.microsoft.com/office/drawing/2014/main" id="{87DC5E33-C07B-4DF4-806D-F44C1ED34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" y="1920"/>
              <a:ext cx="139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US" altLang="en-US" sz="1600" b="1">
                  <a:solidFill>
                    <a:srgbClr val="C00000"/>
                  </a:solidFill>
                </a:rPr>
                <a:t>local or remote code</a:t>
              </a:r>
            </a:p>
            <a:p>
              <a:pPr algn="r" eaLnBrk="1" hangingPunct="1"/>
              <a:r>
                <a:rPr lang="en-US" altLang="en-US" sz="1600" b="1">
                  <a:solidFill>
                    <a:srgbClr val="C00000"/>
                  </a:solidFill>
                </a:rPr>
                <a:t>(signed or unsigned)</a:t>
              </a:r>
            </a:p>
          </p:txBody>
        </p:sp>
        <p:grpSp>
          <p:nvGrpSpPr>
            <p:cNvPr id="9227" name="Group 28">
              <a:extLst>
                <a:ext uri="{FF2B5EF4-FFF2-40B4-BE49-F238E27FC236}">
                  <a16:creationId xmlns:a16="http://schemas.microsoft.com/office/drawing/2014/main" id="{8BECE477-0D89-4C4D-8438-EC9D650C59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968"/>
              <a:ext cx="864" cy="384"/>
              <a:chOff x="1584" y="2544"/>
              <a:chExt cx="864" cy="384"/>
            </a:xfrm>
          </p:grpSpPr>
          <p:sp>
            <p:nvSpPr>
              <p:cNvPr id="9241" name="Rectangle 21">
                <a:extLst>
                  <a:ext uri="{FF2B5EF4-FFF2-40B4-BE49-F238E27FC236}">
                    <a16:creationId xmlns:a16="http://schemas.microsoft.com/office/drawing/2014/main" id="{9A566589-3116-478C-9E14-AD6A26E9C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640"/>
                <a:ext cx="768" cy="28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1400"/>
              </a:p>
            </p:txBody>
          </p:sp>
          <p:sp>
            <p:nvSpPr>
              <p:cNvPr id="9242" name="Rectangle 20">
                <a:extLst>
                  <a:ext uri="{FF2B5EF4-FFF2-40B4-BE49-F238E27FC236}">
                    <a16:creationId xmlns:a16="http://schemas.microsoft.com/office/drawing/2014/main" id="{A6DBABD6-BCB4-473C-A1C7-7DAFCF4A5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768" cy="28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 sz="1400"/>
              </a:p>
            </p:txBody>
          </p:sp>
          <p:sp>
            <p:nvSpPr>
              <p:cNvPr id="9243" name="Rectangle 19">
                <a:extLst>
                  <a:ext uri="{FF2B5EF4-FFF2-40B4-BE49-F238E27FC236}">
                    <a16:creationId xmlns:a16="http://schemas.microsoft.com/office/drawing/2014/main" id="{E1CBF708-B0B5-4BAD-99E1-DA19D5C5A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768" cy="28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>
                    <a:solidFill>
                      <a:srgbClr val="002060"/>
                    </a:solidFill>
                  </a:rPr>
                  <a:t>class loaders</a:t>
                </a:r>
              </a:p>
            </p:txBody>
          </p:sp>
        </p:grpSp>
        <p:grpSp>
          <p:nvGrpSpPr>
            <p:cNvPr id="9228" name="Group 26">
              <a:extLst>
                <a:ext uri="{FF2B5EF4-FFF2-40B4-BE49-F238E27FC236}">
                  <a16:creationId xmlns:a16="http://schemas.microsoft.com/office/drawing/2014/main" id="{E2BAAAE4-8C77-4662-8E6E-2106C6B910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160"/>
              <a:ext cx="480" cy="624"/>
              <a:chOff x="4272" y="2112"/>
              <a:chExt cx="480" cy="624"/>
            </a:xfrm>
          </p:grpSpPr>
          <p:sp>
            <p:nvSpPr>
              <p:cNvPr id="9239" name="Rectangle 23">
                <a:extLst>
                  <a:ext uri="{FF2B5EF4-FFF2-40B4-BE49-F238E27FC236}">
                    <a16:creationId xmlns:a16="http://schemas.microsoft.com/office/drawing/2014/main" id="{3A31042E-8203-4789-A099-AC4D5762E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112"/>
                <a:ext cx="480" cy="624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pic>
            <p:nvPicPr>
              <p:cNvPr id="9240" name="Picture 22" descr="j0078628">
                <a:extLst>
                  <a:ext uri="{FF2B5EF4-FFF2-40B4-BE49-F238E27FC236}">
                    <a16:creationId xmlns:a16="http://schemas.microsoft.com/office/drawing/2014/main" id="{5C3E2DAB-CE02-43A6-9219-DFCDB4E91F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" y="2256"/>
                <a:ext cx="353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229" name="Group 25">
              <a:extLst>
                <a:ext uri="{FF2B5EF4-FFF2-40B4-BE49-F238E27FC236}">
                  <a16:creationId xmlns:a16="http://schemas.microsoft.com/office/drawing/2014/main" id="{CBC9616F-FAF5-433F-91E3-DB67BC646D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536"/>
              <a:ext cx="528" cy="576"/>
              <a:chOff x="3648" y="1920"/>
              <a:chExt cx="528" cy="576"/>
            </a:xfrm>
          </p:grpSpPr>
          <p:sp>
            <p:nvSpPr>
              <p:cNvPr id="9237" name="Rectangle 24">
                <a:extLst>
                  <a:ext uri="{FF2B5EF4-FFF2-40B4-BE49-F238E27FC236}">
                    <a16:creationId xmlns:a16="http://schemas.microsoft.com/office/drawing/2014/main" id="{F478370C-5377-406B-90BD-76891E4EF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920"/>
                <a:ext cx="528" cy="576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pic>
            <p:nvPicPr>
              <p:cNvPr id="9238" name="Picture 11" descr="j0078624">
                <a:extLst>
                  <a:ext uri="{FF2B5EF4-FFF2-40B4-BE49-F238E27FC236}">
                    <a16:creationId xmlns:a16="http://schemas.microsoft.com/office/drawing/2014/main" id="{74CC0CBA-E98A-4961-A872-CF1555C101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6" y="2016"/>
                <a:ext cx="480" cy="4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230" name="Rectangle 29">
              <a:extLst>
                <a:ext uri="{FF2B5EF4-FFF2-40B4-BE49-F238E27FC236}">
                  <a16:creationId xmlns:a16="http://schemas.microsoft.com/office/drawing/2014/main" id="{F4BFF16F-68CA-4375-92C9-204D64C85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544"/>
              <a:ext cx="480" cy="52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srgbClr val="002060"/>
                  </a:solidFill>
                </a:rPr>
                <a:t>policy</a:t>
              </a:r>
            </a:p>
            <a:p>
              <a:pPr algn="ctr" eaLnBrk="1" hangingPunct="1"/>
              <a:r>
                <a:rPr lang="en-US" altLang="en-US" sz="1400" b="1">
                  <a:solidFill>
                    <a:srgbClr val="002060"/>
                  </a:solidFill>
                </a:rPr>
                <a:t>file</a:t>
              </a:r>
            </a:p>
          </p:txBody>
        </p:sp>
        <p:sp>
          <p:nvSpPr>
            <p:cNvPr id="9231" name="Line 30">
              <a:extLst>
                <a:ext uri="{FF2B5EF4-FFF2-40B4-BE49-F238E27FC236}">
                  <a16:creationId xmlns:a16="http://schemas.microsoft.com/office/drawing/2014/main" id="{E2660D7F-1B3C-4FBC-9C25-14CA45C05E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3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32" name="Line 31">
              <a:extLst>
                <a:ext uri="{FF2B5EF4-FFF2-40B4-BE49-F238E27FC236}">
                  <a16:creationId xmlns:a16="http://schemas.microsoft.com/office/drawing/2014/main" id="{87BC725B-A85F-4C5E-9939-FC0833BF78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968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33" name="Line 32">
              <a:extLst>
                <a:ext uri="{FF2B5EF4-FFF2-40B4-BE49-F238E27FC236}">
                  <a16:creationId xmlns:a16="http://schemas.microsoft.com/office/drawing/2014/main" id="{3C15F403-119F-4E96-9880-C7D605983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2016"/>
              <a:ext cx="18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34" name="Line 33">
              <a:extLst>
                <a:ext uri="{FF2B5EF4-FFF2-40B4-BE49-F238E27FC236}">
                  <a16:creationId xmlns:a16="http://schemas.microsoft.com/office/drawing/2014/main" id="{10B35EB0-C33F-47D0-8575-2CD0F2CE1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208"/>
              <a:ext cx="110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35" name="Line 34">
              <a:extLst>
                <a:ext uri="{FF2B5EF4-FFF2-40B4-BE49-F238E27FC236}">
                  <a16:creationId xmlns:a16="http://schemas.microsoft.com/office/drawing/2014/main" id="{8ED9E7F5-DEA6-4683-B5DD-6A17ED6E8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36" name="Line 35">
              <a:extLst>
                <a:ext uri="{FF2B5EF4-FFF2-40B4-BE49-F238E27FC236}">
                  <a16:creationId xmlns:a16="http://schemas.microsoft.com/office/drawing/2014/main" id="{A80B5176-0115-4334-9741-E7B95EBBF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D5FC6EE-5E93-47CF-94CF-27ADFA484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91550" cy="777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Stone Sans Std Semibold"/>
              </a:rPr>
              <a:t>The three pillars of Java security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1628547-A365-4888-BBB0-217330821A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78867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3600" dirty="0"/>
              <a:t>the Security Manager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3600" dirty="0"/>
              <a:t>class loaders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3600" dirty="0"/>
              <a:t>the bytecode verifier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D22655C-07AB-4969-ADE5-79591846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D59889-C25C-4E53-B0AE-D9C610E3D4BD}" type="slidenum">
              <a:rPr lang="en-US" altLang="en-US">
                <a:solidFill>
                  <a:srgbClr val="898989"/>
                </a:solidFill>
              </a:rPr>
              <a:pPr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6554F23-0AA3-461B-A6BE-FEABD79E2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5543550" cy="6254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Stone Sans Std Semibold"/>
              </a:rPr>
              <a:t>The Security Manager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3C4BC05-EE1C-4D05-A4AD-13435BDD26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838200"/>
            <a:ext cx="8915400" cy="58832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/>
              <a:t>ensures that the permissions specified in the policy file are not overridden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/>
              <a:t>implements a </a:t>
            </a:r>
            <a:r>
              <a:rPr lang="en-US" altLang="en-US" sz="2800" dirty="0" err="1"/>
              <a:t>checkPermission</a:t>
            </a:r>
            <a:r>
              <a:rPr lang="en-US" altLang="en-US" sz="2800" dirty="0"/>
              <a:t>() method, which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takes a permission object as parameter, and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returns a yes or a no (based on the code source and the permissions granted for that code source in the policy file)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 err="1"/>
              <a:t>checkPermission</a:t>
            </a:r>
            <a:r>
              <a:rPr lang="en-US" altLang="en-US" sz="2800" dirty="0"/>
              <a:t>() is called from trusted system classes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e.g., if you want to open a socket you need to create a Socket object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the Socket class is a trusted system class that always invokes the </a:t>
            </a:r>
            <a:r>
              <a:rPr lang="en-US" altLang="en-US" sz="2000" dirty="0" err="1"/>
              <a:t>checkPermission</a:t>
            </a:r>
            <a:r>
              <a:rPr lang="en-US" altLang="en-US" sz="2000" dirty="0"/>
              <a:t>() method 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/>
              <a:t>this requires </a:t>
            </a:r>
            <a:r>
              <a:rPr lang="en-US" altLang="en-US" sz="2800" dirty="0" err="1"/>
              <a:t>thaat</a:t>
            </a:r>
            <a:endParaRPr lang="en-US" altLang="en-US" sz="2800" dirty="0"/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all system resources are accessible only via trusted system classes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trusted system classes cannot be overwritten (ensured by the class loading mechanism)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E53F70F-F45A-4BD5-8AB2-3EADEF5A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844C91-0D2E-4573-B1B6-6890433481E1}" type="slidenum">
              <a:rPr lang="en-US" altLang="en-US">
                <a:solidFill>
                  <a:srgbClr val="898989"/>
                </a:solidFill>
              </a:rPr>
              <a:pPr/>
              <a:t>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id="{7F087BCB-CE51-4D78-9A7E-A7DCC9C472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686800" cy="39624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/>
              <a:t>the JVM allows only one SM to be active at a time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/>
              <a:t>there is a default SM provided by the JDK 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400" dirty="0"/>
              <a:t>Java programs (applications, applets, beans, …) can replace the default SM by their own SM only if they have permission to do so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two permissions are needed:</a:t>
            </a:r>
          </a:p>
          <a:p>
            <a:pPr lvl="2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000" b="1" dirty="0"/>
              <a:t>create an instance of </a:t>
            </a:r>
            <a:r>
              <a:rPr lang="en-US" altLang="en-US" sz="2000" b="1" dirty="0" err="1"/>
              <a:t>SecurityManager</a:t>
            </a:r>
            <a:endParaRPr lang="en-US" altLang="en-US" sz="2000" b="1" dirty="0"/>
          </a:p>
          <a:p>
            <a:pPr lvl="2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000" b="1" dirty="0"/>
              <a:t>set an SM instance as active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example:</a:t>
            </a:r>
          </a:p>
          <a:p>
            <a:pPr marL="228600" lvl="1" indent="0" algn="just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000" dirty="0"/>
              <a:t>grant </a:t>
            </a:r>
            <a:r>
              <a:rPr lang="en-US" altLang="en-US" sz="2000" dirty="0" err="1"/>
              <a:t>CodeBase</a:t>
            </a:r>
            <a:r>
              <a:rPr lang="en-US" altLang="en-US" sz="2000" dirty="0"/>
              <a:t> “…”, </a:t>
            </a:r>
            <a:r>
              <a:rPr lang="en-US" altLang="en-US" sz="2000" dirty="0" err="1"/>
              <a:t>SignedBy</a:t>
            </a:r>
            <a:r>
              <a:rPr lang="en-US" altLang="en-US" sz="2000" dirty="0"/>
              <a:t> “…” { </a:t>
            </a:r>
          </a:p>
          <a:p>
            <a:pPr marL="228600" lvl="1" indent="0" algn="just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000" dirty="0"/>
              <a:t>       permission </a:t>
            </a:r>
            <a:r>
              <a:rPr lang="en-US" altLang="en-US" sz="2000" dirty="0" err="1"/>
              <a:t>java.lang.RuntimePermission</a:t>
            </a:r>
            <a:r>
              <a:rPr lang="en-US" altLang="en-US" sz="2000" dirty="0"/>
              <a:t> “</a:t>
            </a:r>
            <a:r>
              <a:rPr lang="en-US" altLang="en-US" sz="2000" dirty="0" err="1"/>
              <a:t>createSecurityManager</a:t>
            </a:r>
            <a:r>
              <a:rPr lang="en-US" altLang="en-US" sz="2000" dirty="0"/>
              <a:t>”;</a:t>
            </a:r>
          </a:p>
          <a:p>
            <a:pPr marL="228600" lvl="1" indent="0" algn="just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000" dirty="0"/>
              <a:t>       permission </a:t>
            </a:r>
            <a:r>
              <a:rPr lang="en-US" altLang="en-US" sz="2000" dirty="0" err="1"/>
              <a:t>java.lang.RuntimePermission</a:t>
            </a:r>
            <a:r>
              <a:rPr lang="en-US" altLang="en-US" sz="2000" dirty="0"/>
              <a:t> “</a:t>
            </a:r>
            <a:r>
              <a:rPr lang="en-US" altLang="en-US" sz="2000" dirty="0" err="1"/>
              <a:t>setSecurityManager</a:t>
            </a:r>
            <a:r>
              <a:rPr lang="en-US" altLang="en-US" sz="2000" dirty="0"/>
              <a:t>”;};</a:t>
            </a:r>
          </a:p>
          <a:p>
            <a:pPr marL="228600" lvl="1" indent="0" algn="just" eaLnBrk="1" hangingPunct="1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12AEF39-B1D7-4BC0-92A3-CF49069E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72F505-5FDF-4C81-A97C-61A099EE7389}" type="slidenum">
              <a:rPr lang="en-US" altLang="en-US">
                <a:solidFill>
                  <a:srgbClr val="898989"/>
                </a:solidFill>
              </a:rPr>
              <a:pPr/>
              <a:t>9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FEC3B04-0D24-4B16-BEB1-167EB5B78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5543550" cy="6254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Stone Sans Std Semibold"/>
              </a:rPr>
              <a:t>The Security Manager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8A1C-121F-4F9A-A023-C3BE5E414991}"/>
              </a:ext>
            </a:extLst>
          </p:cNvPr>
          <p:cNvSpPr/>
          <p:nvPr/>
        </p:nvSpPr>
        <p:spPr>
          <a:xfrm>
            <a:off x="152400" y="5156200"/>
            <a:ext cx="8686800" cy="1016000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pPr marL="342900" lvl="1" algn="just" eaLnBrk="1" hangingPunct="1">
              <a:defRPr/>
            </a:pPr>
            <a:r>
              <a:rPr lang="en-US" altLang="en-US" sz="2000" dirty="0"/>
              <a:t>invoking the </a:t>
            </a:r>
            <a:r>
              <a:rPr lang="en-US" altLang="en-US" sz="2000" dirty="0" err="1"/>
              <a:t>SecurityManager</a:t>
            </a:r>
            <a:r>
              <a:rPr lang="en-US" altLang="en-US" sz="2000" dirty="0"/>
              <a:t> constructor or the </a:t>
            </a:r>
            <a:r>
              <a:rPr lang="en-US" altLang="en-US" sz="2000" dirty="0" err="1"/>
              <a:t>setSecurityManager</a:t>
            </a:r>
            <a:r>
              <a:rPr lang="en-US" altLang="en-US" sz="2000" dirty="0"/>
              <a:t>() method will call the </a:t>
            </a:r>
            <a:r>
              <a:rPr lang="en-US" altLang="en-US" sz="2000" dirty="0" err="1"/>
              <a:t>checkPermissions</a:t>
            </a:r>
            <a:r>
              <a:rPr lang="en-US" altLang="en-US" sz="2000" dirty="0"/>
              <a:t>() method of the current SM and verify if the caller has the needed permissions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</TotalTime>
  <Words>1120</Words>
  <Application>Microsoft Office PowerPoint</Application>
  <PresentationFormat>On-screen Show (4:3)</PresentationFormat>
  <Paragraphs>207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ITC Stone Sans Std Semibold</vt:lpstr>
      <vt:lpstr>Times New Roman</vt:lpstr>
      <vt:lpstr>Wingdings</vt:lpstr>
      <vt:lpstr>Office Theme</vt:lpstr>
      <vt:lpstr>Java Security Models, sandbox model</vt:lpstr>
      <vt:lpstr>Java Security Models</vt:lpstr>
      <vt:lpstr>The need for Java Security</vt:lpstr>
      <vt:lpstr>The Sandbox Model</vt:lpstr>
      <vt:lpstr>The concept of trusted code</vt:lpstr>
      <vt:lpstr>Fine grained access control</vt:lpstr>
      <vt:lpstr>The three pillars of Java security</vt:lpstr>
      <vt:lpstr>The Security Manager</vt:lpstr>
      <vt:lpstr>The Security Manager</vt:lpstr>
      <vt:lpstr>Class loaders</vt:lpstr>
      <vt:lpstr>Class loading process</vt:lpstr>
      <vt:lpstr>Class loading task delegation</vt:lpstr>
      <vt:lpstr>Byte code verifier</vt:lpstr>
    </vt:vector>
  </TitlesOfParts>
  <Company>BME-HIT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security (in a nutshell)</dc:title>
  <dc:creator>Sandeep Tayal</dc:creator>
  <cp:lastModifiedBy>Sandeep Tayal</cp:lastModifiedBy>
  <cp:revision>24</cp:revision>
  <dcterms:created xsi:type="dcterms:W3CDTF">2003-04-17T07:02:43Z</dcterms:created>
  <dcterms:modified xsi:type="dcterms:W3CDTF">2020-07-16T05:13:14Z</dcterms:modified>
</cp:coreProperties>
</file>