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4"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AC5"/>
    <a:srgbClr val="2EAB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Col>
    <a:lastRow>
      <a:tcTxStyle b="off" i="off">
        <a:fontRef idx="minor">
          <a:srgbClr val="000000"/>
        </a:fontRef>
        <a:srgbClr val="000000"/>
      </a:tcTxStyle>
      <a:tcStyle>
        <a:tcBdr>
          <a:left>
            <a:ln w="12700" cap="flat">
              <a:solidFill>
                <a:srgbClr val="B4B4B4"/>
              </a:solidFill>
              <a:prstDash val="solid"/>
              <a:miter lim="400000"/>
            </a:ln>
          </a:left>
          <a:right>
            <a:ln w="12700" cap="flat">
              <a:solidFill>
                <a:srgbClr val="B4B4B4"/>
              </a:solidFill>
              <a:prstDash val="solid"/>
              <a:miter lim="400000"/>
            </a:ln>
          </a:right>
          <a:top>
            <a:ln w="25400" cap="flat">
              <a:solidFill>
                <a:srgbClr val="000000"/>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Row>
  </a:tblStyle>
  <a:tblStyle styleId="{C7B018BB-80A7-4F77-B60F-C8B233D01FF8}"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808785"/>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AB1802"/>
          </a:solidFill>
        </a:fill>
      </a:tcStyle>
    </a:firstRow>
  </a:tblStyle>
  <a:tblStyle styleId="{EEE7283C-3CF3-47DC-8721-378D4A62B228}" styleName="">
    <a:tblBg/>
    <a:wholeTbl>
      <a:tcTxStyle b="off" i="off">
        <a:fontRef idx="minor">
          <a:srgbClr val="5A5F5E"/>
        </a:fontRef>
        <a:srgbClr val="5A5F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satOff val="1848"/>
              <a:lumOff val="-15262"/>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B4B4B4"/>
              </a:solidFill>
              <a:prstDash val="solid"/>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noFill/>
              <a:miter lim="400000"/>
            </a:ln>
          </a:bottom>
          <a:insideH>
            <a:ln w="12700" cap="flat">
              <a:solidFill>
                <a:schemeClr val="accent6">
                  <a:satOff val="1848"/>
                  <a:lumOff val="-1526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Ref idx="minor">
          <a:srgbClr val="5A5F5E"/>
        </a:fontRef>
        <a:srgbClr val="5A5F5E"/>
      </a:tcTxStyle>
      <a:tcStyle>
        <a:tcBdr>
          <a:left>
            <a:ln w="0" cap="flat">
              <a:noFill/>
              <a:miter lim="400000"/>
            </a:ln>
          </a:left>
          <a:right>
            <a:ln w="0" cap="flat">
              <a:noFill/>
              <a:miter lim="400000"/>
            </a:ln>
          </a:right>
          <a:top>
            <a:ln w="0" cap="flat">
              <a:noFill/>
              <a:miter lim="400000"/>
            </a:ln>
          </a:top>
          <a:bottom>
            <a:ln w="0" cap="flat">
              <a:noFill/>
              <a:miter lim="400000"/>
            </a:ln>
          </a:bottom>
          <a:insideH>
            <a:ln w="0" cap="flat">
              <a:noFill/>
              <a:miter lim="400000"/>
            </a:ln>
          </a:insideH>
          <a:insideV>
            <a:ln w="0" cap="flat">
              <a:noFill/>
              <a:miter lim="400000"/>
            </a:ln>
          </a:insideV>
        </a:tcBdr>
        <a:fill>
          <a:noFill/>
        </a:fill>
      </a:tcStyle>
    </a:wholeTbl>
    <a:band2H>
      <a:tcTxStyle/>
      <a:tcStyle>
        <a:tcBdr/>
        <a:fill>
          <a:solidFill>
            <a:srgbClr val="000000">
              <a:alpha val="5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08785"/>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noFill/>
              <a:miter lim="400000"/>
            </a:ln>
          </a:insideH>
          <a:insideV>
            <a:ln w="12700" cap="flat">
              <a:noFill/>
              <a:miter lim="400000"/>
            </a:ln>
          </a:insideV>
        </a:tcBdr>
        <a:fill>
          <a:solidFill>
            <a:srgbClr val="E5E6E5"/>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4B4B4"/>
              </a:solidFill>
              <a:prstDash val="solid"/>
              <a:miter lim="400000"/>
            </a:ln>
          </a:top>
          <a:bottom>
            <a:ln w="0" cap="flat">
              <a:noFill/>
              <a:miter lim="400000"/>
            </a:ln>
          </a:bottom>
          <a:insideH>
            <a:ln w="12700" cap="flat">
              <a:noFill/>
              <a:miter lim="400000"/>
            </a:ln>
          </a:insideH>
          <a:insideV>
            <a:ln w="12700" cap="flat">
              <a:noFill/>
              <a:miter lim="400000"/>
            </a:ln>
          </a:insideV>
        </a:tcBdr>
        <a:fill>
          <a:solidFill>
            <a:srgbClr val="5A5F5E"/>
          </a:solidFill>
        </a:fill>
      </a:tcStyle>
    </a:firstRow>
  </a:tblStyle>
  <a:tblStyle styleId="{33BA23B1-9221-436E-865A-0063620EA4FD}" styleName="">
    <a:tblBg/>
    <a:wholeTb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EBEBEB"/>
          </a:solidFill>
        </a:fill>
      </a:tcStyle>
    </a:band2H>
    <a:firstCol>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E5E6E5"/>
          </a:solidFill>
        </a:fill>
      </a:tcStyle>
    </a:firstCol>
    <a:la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lastRow>
    <a:firstRow>
      <a:tcTxStyle b="off" i="off">
        <a:fontRef idx="minor">
          <a:srgbClr val="5A5F5E"/>
        </a:fontRef>
        <a:srgbClr val="5A5F5E"/>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CCCCCC"/>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custDash>
                <a:ds d="200000" sp="200000"/>
              </a:custDash>
              <a:miter lim="400000"/>
            </a:ln>
          </a:top>
          <a:bottom>
            <a:ln w="12700" cap="flat">
              <a:solidFill>
                <a:srgbClr val="5A5F5E"/>
              </a:solidFill>
              <a:custDash>
                <a:ds d="200000" sp="200000"/>
              </a:custDash>
              <a:miter lim="400000"/>
            </a:ln>
          </a:bottom>
          <a:insideH>
            <a:ln w="12700" cap="flat">
              <a:solidFill>
                <a:srgbClr val="5A5F5E"/>
              </a:solidFill>
              <a:custDash>
                <a:ds d="200000" sp="200000"/>
              </a:custDash>
              <a:miter lim="400000"/>
            </a:ln>
          </a:insideH>
          <a:insideV>
            <a:ln w="12700" cap="flat">
              <a:solidFill>
                <a:srgbClr val="C8C8C8"/>
              </a:solidFill>
              <a:prstDash val="solid"/>
              <a:miter lim="400000"/>
            </a:ln>
          </a:insideV>
        </a:tcBdr>
        <a:fill>
          <a:noFill/>
        </a:fill>
      </a:tcStyle>
    </a:wholeTbl>
    <a:band2H>
      <a:tcTxStyle/>
      <a:tcStyle>
        <a:tcBdr/>
        <a:fill>
          <a:solidFill>
            <a:srgbClr val="000000">
              <a:alpha val="5000"/>
            </a:srgbClr>
          </a:solidFill>
        </a:fill>
      </a:tcStyle>
    </a:band2H>
    <a:firstCol>
      <a:tcTxStyle b="off" i="off">
        <a:fontRef idx="minor">
          <a:srgbClr val="000000"/>
        </a:fontRef>
        <a:srgbClr val="000000"/>
      </a:tcTxStyle>
      <a:tcStyle>
        <a:tcBdr>
          <a:left>
            <a:ln w="12700" cap="flat">
              <a:noFill/>
              <a:miter lim="400000"/>
            </a:ln>
          </a:left>
          <a:right>
            <a:ln w="12700" cap="flat">
              <a:solidFill>
                <a:srgbClr val="5A5F5E"/>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Col>
    <a:la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5A5F5E"/>
              </a:solidFill>
              <a:prstDash val="solid"/>
              <a:miter lim="400000"/>
            </a:ln>
          </a:top>
          <a:bottom>
            <a:ln w="12700" cap="flat">
              <a:noFill/>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lastRow>
    <a:firstRow>
      <a:tcTxStyle b="off" i="off">
        <a:fontRef idx="minor">
          <a:srgbClr val="000000"/>
        </a:fontRef>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noFill/>
              <a:miter lim="400000"/>
            </a:ln>
          </a:top>
          <a:bottom>
            <a:ln w="12700" cap="flat">
              <a:solidFill>
                <a:srgbClr val="5A5F5E"/>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73100" y="2870200"/>
            <a:ext cx="23050500" cy="4559300"/>
          </a:xfrm>
          <a:prstGeom prst="rect">
            <a:avLst/>
          </a:prstGeom>
        </p:spPr>
        <p:txBody>
          <a:bodyPr anchor="b"/>
          <a:lstStyle/>
          <a:p>
            <a:r>
              <a:t>Title Text</a:t>
            </a:r>
          </a:p>
        </p:txBody>
      </p:sp>
      <p:sp>
        <p:nvSpPr>
          <p:cNvPr id="12" name="Body Level One…"/>
          <p:cNvSpPr txBox="1">
            <a:spLocks noGrp="1"/>
          </p:cNvSpPr>
          <p:nvPr>
            <p:ph type="body" sz="quarter" idx="1"/>
          </p:nvPr>
        </p:nvSpPr>
        <p:spPr>
          <a:xfrm>
            <a:off x="673100" y="7416800"/>
            <a:ext cx="23050500" cy="18161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2387600" y="8001000"/>
            <a:ext cx="19621500" cy="6477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94" name="“Type a quote here.”"/>
          <p:cNvSpPr txBox="1">
            <a:spLocks noGrp="1"/>
          </p:cNvSpPr>
          <p:nvPr>
            <p:ph type="body" sz="quarter" idx="14"/>
          </p:nvPr>
        </p:nvSpPr>
        <p:spPr>
          <a:xfrm>
            <a:off x="2374900" y="5892800"/>
            <a:ext cx="19621500" cy="850900"/>
          </a:xfrm>
          <a:prstGeom prst="rect">
            <a:avLst/>
          </a:prstGeom>
        </p:spPr>
        <p:txBody>
          <a:bodyPr>
            <a:spAutoFit/>
          </a:bodyPr>
          <a:lstStyle>
            <a:lvl1pPr marL="0" indent="0" algn="ctr">
              <a:spcBef>
                <a:spcPts val="0"/>
              </a:spcBef>
              <a:buSzTx/>
              <a:buNone/>
            </a:lvl1pPr>
          </a:lstStyle>
          <a:p>
            <a:r>
              <a:t>“Type a quote here.”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4280774" y="-1688429"/>
            <a:ext cx="15829857" cy="1184910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2387600" y="9728200"/>
            <a:ext cx="19621500" cy="1803400"/>
          </a:xfrm>
          <a:prstGeom prst="rect">
            <a:avLst/>
          </a:prstGeom>
        </p:spPr>
        <p:txBody>
          <a:bodyPr/>
          <a:lstStyle/>
          <a:p>
            <a:r>
              <a:t>Title Text</a:t>
            </a:r>
          </a:p>
        </p:txBody>
      </p:sp>
      <p:sp>
        <p:nvSpPr>
          <p:cNvPr id="22" name="Body Level One…"/>
          <p:cNvSpPr txBox="1">
            <a:spLocks noGrp="1"/>
          </p:cNvSpPr>
          <p:nvPr>
            <p:ph type="body" sz="quarter" idx="1"/>
          </p:nvPr>
        </p:nvSpPr>
        <p:spPr>
          <a:xfrm>
            <a:off x="2387600" y="11518900"/>
            <a:ext cx="19621500" cy="16002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673100" y="4572000"/>
            <a:ext cx="23050500" cy="45593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10590462" y="1511300"/>
            <a:ext cx="13644824" cy="1212873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673100" y="1435100"/>
            <a:ext cx="11049000" cy="5461000"/>
          </a:xfrm>
          <a:prstGeom prst="rect">
            <a:avLst/>
          </a:prstGeom>
        </p:spPr>
        <p:txBody>
          <a:bodyPr anchor="b"/>
          <a:lstStyle/>
          <a:p>
            <a:r>
              <a:t>Title Text</a:t>
            </a:r>
          </a:p>
        </p:txBody>
      </p:sp>
      <p:sp>
        <p:nvSpPr>
          <p:cNvPr id="40" name="Body Level One…"/>
          <p:cNvSpPr txBox="1">
            <a:spLocks noGrp="1"/>
          </p:cNvSpPr>
          <p:nvPr>
            <p:ph type="body" sz="quarter" idx="1"/>
          </p:nvPr>
        </p:nvSpPr>
        <p:spPr>
          <a:xfrm>
            <a:off x="673100" y="6870700"/>
            <a:ext cx="11049000" cy="5461000"/>
          </a:xfrm>
          <a:prstGeom prst="rect">
            <a:avLst/>
          </a:prstGeom>
        </p:spPr>
        <p:txBody>
          <a:bodyPr anchor="t"/>
          <a:lstStyle>
            <a:lvl1pPr marL="0" indent="0" algn="ctr">
              <a:spcBef>
                <a:spcPts val="0"/>
              </a:spcBef>
              <a:buSzTx/>
              <a:buNone/>
            </a:lvl1pPr>
            <a:lvl2pPr marL="0" indent="0" algn="ctr">
              <a:spcBef>
                <a:spcPts val="0"/>
              </a:spcBef>
              <a:buSzTx/>
              <a:buNone/>
            </a:lvl2pPr>
            <a:lvl3pPr marL="0" indent="0" algn="ctr">
              <a:spcBef>
                <a:spcPts val="0"/>
              </a:spcBef>
              <a:buSzTx/>
              <a:buNone/>
            </a:lvl3pPr>
            <a:lvl4pPr marL="0" indent="0" algn="ctr">
              <a:spcBef>
                <a:spcPts val="0"/>
              </a:spcBef>
              <a:buSzTx/>
              <a:buNone/>
            </a:lvl4pPr>
            <a:lvl5pPr marL="0" indent="0" algn="ctr">
              <a:spcBef>
                <a:spcPts val="0"/>
              </a:spcBef>
              <a:buSzTx/>
              <a:buNone/>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1814854" y="3230211"/>
            <a:ext cx="11753235" cy="1044731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673100" y="3835400"/>
            <a:ext cx="11049000" cy="8864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435100" y="1066800"/>
            <a:ext cx="21501100" cy="11557000"/>
          </a:xfrm>
          <a:prstGeom prst="rect">
            <a:avLst/>
          </a:prstGeom>
        </p:spPr>
        <p:txBody>
          <a:bodyPr/>
          <a:lstStyle>
            <a:lvl1pPr marL="736600" indent="-736600">
              <a:lnSpc>
                <a:spcPct val="120000"/>
              </a:lnSpc>
              <a:spcBef>
                <a:spcPts val="6500"/>
              </a:spcBef>
              <a:defRPr sz="6400"/>
            </a:lvl1pPr>
            <a:lvl2pPr marL="1473200" indent="-736600">
              <a:lnSpc>
                <a:spcPct val="120000"/>
              </a:lnSpc>
              <a:spcBef>
                <a:spcPts val="6500"/>
              </a:spcBef>
              <a:defRPr sz="6400"/>
            </a:lvl2pPr>
            <a:lvl3pPr marL="2209800" indent="-736600">
              <a:lnSpc>
                <a:spcPct val="120000"/>
              </a:lnSpc>
              <a:spcBef>
                <a:spcPts val="6500"/>
              </a:spcBef>
              <a:defRPr sz="6400"/>
            </a:lvl3pPr>
            <a:lvl4pPr marL="2946400" indent="-736600">
              <a:lnSpc>
                <a:spcPct val="120000"/>
              </a:lnSpc>
              <a:spcBef>
                <a:spcPts val="6500"/>
              </a:spcBef>
              <a:defRPr sz="6400"/>
            </a:lvl4pPr>
            <a:lvl5pPr marL="3683000" indent="-736600">
              <a:lnSpc>
                <a:spcPct val="120000"/>
              </a:lnSpc>
              <a:spcBef>
                <a:spcPts val="6500"/>
              </a:spcBef>
              <a:defRPr sz="64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2-033_1302x975.jpeg"/>
          <p:cNvSpPr>
            <a:spLocks noGrp="1"/>
          </p:cNvSpPr>
          <p:nvPr>
            <p:ph type="pic" sz="half" idx="13"/>
          </p:nvPr>
        </p:nvSpPr>
        <p:spPr>
          <a:xfrm>
            <a:off x="12407900" y="5715000"/>
            <a:ext cx="11023600" cy="8255000"/>
          </a:xfrm>
          <a:prstGeom prst="rect">
            <a:avLst/>
          </a:prstGeom>
        </p:spPr>
        <p:txBody>
          <a:bodyPr lIns="91439" tIns="45719" rIns="91439" bIns="45719" anchor="t">
            <a:noAutofit/>
          </a:bodyPr>
          <a:lstStyle/>
          <a:p>
            <a:endParaRPr/>
          </a:p>
        </p:txBody>
      </p:sp>
      <p:sp>
        <p:nvSpPr>
          <p:cNvPr id="84" name="Image"/>
          <p:cNvSpPr>
            <a:spLocks noGrp="1"/>
          </p:cNvSpPr>
          <p:nvPr>
            <p:ph type="pic" sz="half" idx="14"/>
          </p:nvPr>
        </p:nvSpPr>
        <p:spPr>
          <a:xfrm>
            <a:off x="12420600" y="-673100"/>
            <a:ext cx="11023600" cy="8255000"/>
          </a:xfrm>
          <a:prstGeom prst="rect">
            <a:avLst/>
          </a:prstGeom>
        </p:spPr>
        <p:txBody>
          <a:bodyPr lIns="91439" tIns="45719" rIns="91439" bIns="45719" anchor="t">
            <a:noAutofit/>
          </a:bodyPr>
          <a:lstStyle/>
          <a:p>
            <a:endParaRPr/>
          </a:p>
        </p:txBody>
      </p:sp>
      <p:sp>
        <p:nvSpPr>
          <p:cNvPr id="85" name="2-10-superquadro_1631x2178.jpeg"/>
          <p:cNvSpPr>
            <a:spLocks noGrp="1"/>
          </p:cNvSpPr>
          <p:nvPr>
            <p:ph type="pic" idx="15"/>
          </p:nvPr>
        </p:nvSpPr>
        <p:spPr>
          <a:xfrm>
            <a:off x="-825499" y="-2108200"/>
            <a:ext cx="13804901" cy="18443211"/>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73100" y="355600"/>
            <a:ext cx="23050500" cy="342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673100" y="3835400"/>
            <a:ext cx="23050500" cy="8864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76099" y="13080999"/>
            <a:ext cx="419101" cy="457201"/>
          </a:xfrm>
          <a:prstGeom prst="rect">
            <a:avLst/>
          </a:prstGeom>
          <a:ln w="12700">
            <a:miter lim="400000"/>
          </a:ln>
        </p:spPr>
        <p:txBody>
          <a:bodyPr wrap="none" lIns="50800" tIns="50800" rIns="50800" bIns="50800" anchor="b">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1pPr>
      <a:lvl2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2pPr>
      <a:lvl3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3pPr>
      <a:lvl4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4pPr>
      <a:lvl5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5pPr>
      <a:lvl6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6pPr>
      <a:lvl7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7pPr>
      <a:lvl8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8pPr>
      <a:lvl9pPr marL="0" marR="0" indent="0" algn="ctr" defTabSz="825500" rtl="0" latinLnBrk="0">
        <a:lnSpc>
          <a:spcPct val="100000"/>
        </a:lnSpc>
        <a:spcBef>
          <a:spcPts val="0"/>
        </a:spcBef>
        <a:spcAft>
          <a:spcPts val="0"/>
        </a:spcAft>
        <a:buClrTx/>
        <a:buSzTx/>
        <a:buFontTx/>
        <a:buNone/>
        <a:tabLst/>
        <a:defRPr sz="10000" b="0" i="0" u="none" strike="noStrike" cap="all" spc="0" baseline="0">
          <a:solidFill>
            <a:srgbClr val="535353"/>
          </a:solidFill>
          <a:uFillTx/>
          <a:latin typeface="+mn-lt"/>
          <a:ea typeface="+mn-ea"/>
          <a:cs typeface="+mn-cs"/>
          <a:sym typeface="Gill Sans Light"/>
        </a:defRPr>
      </a:lvl9pPr>
    </p:titleStyle>
    <p:bodyStyle>
      <a:lvl1pPr marL="5842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1pPr>
      <a:lvl2pPr marL="11684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2pPr>
      <a:lvl3pPr marL="17526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3pPr>
      <a:lvl4pPr marL="23368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4pPr>
      <a:lvl5pPr marL="29210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5pPr>
      <a:lvl6pPr marL="35052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6pPr>
      <a:lvl7pPr marL="40894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7pPr>
      <a:lvl8pPr marL="46736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8pPr>
      <a:lvl9pPr marL="5257800" marR="0" indent="-584200" algn="l" defTabSz="825500" rtl="0" latinLnBrk="0">
        <a:lnSpc>
          <a:spcPct val="100000"/>
        </a:lnSpc>
        <a:spcBef>
          <a:spcPts val="5300"/>
        </a:spcBef>
        <a:spcAft>
          <a:spcPts val="0"/>
        </a:spcAft>
        <a:buClrTx/>
        <a:buSzPct val="82000"/>
        <a:buFontTx/>
        <a:buChar char="•"/>
        <a:tabLst/>
        <a:defRPr sz="5200" b="0" i="0" u="none" strike="noStrike" cap="none" spc="0" baseline="0">
          <a:solidFill>
            <a:srgbClr val="535353"/>
          </a:solidFill>
          <a:uFillTx/>
          <a:latin typeface="+mn-lt"/>
          <a:ea typeface="+mn-ea"/>
          <a:cs typeface="+mn-cs"/>
          <a:sym typeface="Gill Sans Ligh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A3EF-8D02-4775-82AF-FCE35C0E17FC}"/>
              </a:ext>
            </a:extLst>
          </p:cNvPr>
          <p:cNvSpPr>
            <a:spLocks noGrp="1"/>
          </p:cNvSpPr>
          <p:nvPr>
            <p:ph type="title"/>
          </p:nvPr>
        </p:nvSpPr>
        <p:spPr/>
        <p:txBody>
          <a:bodyPr/>
          <a:lstStyle/>
          <a:p>
            <a:r>
              <a:rPr lang="en-US" dirty="0"/>
              <a:t>HealthCare AIDER</a:t>
            </a:r>
          </a:p>
        </p:txBody>
      </p:sp>
      <p:sp>
        <p:nvSpPr>
          <p:cNvPr id="3" name="Text Placeholder 2">
            <a:extLst>
              <a:ext uri="{FF2B5EF4-FFF2-40B4-BE49-F238E27FC236}">
                <a16:creationId xmlns:a16="http://schemas.microsoft.com/office/drawing/2014/main" id="{5F4D3AB6-4BA5-4A1B-AFB7-1A07F716D128}"/>
              </a:ext>
            </a:extLst>
          </p:cNvPr>
          <p:cNvSpPr>
            <a:spLocks noGrp="1"/>
          </p:cNvSpPr>
          <p:nvPr>
            <p:ph type="body" sz="quarter" idx="1"/>
          </p:nvPr>
        </p:nvSpPr>
        <p:spPr/>
        <p:txBody>
          <a:bodyPr/>
          <a:lstStyle/>
          <a:p>
            <a:r>
              <a:rPr lang="en-US" dirty="0"/>
              <a:t>A Disease Predictor and Healthy Lifestyle aiding AI bot</a:t>
            </a:r>
          </a:p>
        </p:txBody>
      </p:sp>
    </p:spTree>
    <p:extLst>
      <p:ext uri="{BB962C8B-B14F-4D97-AF65-F5344CB8AC3E}">
        <p14:creationId xmlns:p14="http://schemas.microsoft.com/office/powerpoint/2010/main" val="11175579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earch"/>
          <p:cNvSpPr/>
          <p:nvPr/>
        </p:nvSpPr>
        <p:spPr>
          <a:xfrm>
            <a:off x="6259587" y="9704671"/>
            <a:ext cx="555554"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30" name="Rectangle"/>
          <p:cNvSpPr/>
          <p:nvPr/>
        </p:nvSpPr>
        <p:spPr>
          <a:xfrm>
            <a:off x="7316212" y="91646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1" name="Rectangle"/>
          <p:cNvSpPr/>
          <p:nvPr/>
        </p:nvSpPr>
        <p:spPr>
          <a:xfrm>
            <a:off x="12591673" y="9129945"/>
            <a:ext cx="264320" cy="1552108"/>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2" name="Shape"/>
          <p:cNvSpPr/>
          <p:nvPr/>
        </p:nvSpPr>
        <p:spPr>
          <a:xfrm flipH="1">
            <a:off x="5583297" y="91472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p:spPr>
        <p:txBody>
          <a:bodyPr lIns="50800" tIns="50800" rIns="50800" bIns="50800" anchor="ctr"/>
          <a:lstStyle/>
          <a:p>
            <a:pPr>
              <a:defRPr>
                <a:solidFill>
                  <a:srgbClr val="FFFFFF"/>
                </a:solidFill>
              </a:defRPr>
            </a:pPr>
            <a:endParaRPr/>
          </a:p>
        </p:txBody>
      </p:sp>
      <p:sp>
        <p:nvSpPr>
          <p:cNvPr id="133" name="Shape"/>
          <p:cNvSpPr/>
          <p:nvPr/>
        </p:nvSpPr>
        <p:spPr>
          <a:xfrm rot="10800000" flipH="1">
            <a:off x="7158097" y="91472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34" name="Rectangle"/>
          <p:cNvSpPr/>
          <p:nvPr/>
        </p:nvSpPr>
        <p:spPr>
          <a:xfrm>
            <a:off x="8840212" y="76152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5" name="Rectangle"/>
          <p:cNvSpPr/>
          <p:nvPr/>
        </p:nvSpPr>
        <p:spPr>
          <a:xfrm>
            <a:off x="14115673" y="7580545"/>
            <a:ext cx="264320" cy="1552108"/>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36" name="Shape"/>
          <p:cNvSpPr/>
          <p:nvPr/>
        </p:nvSpPr>
        <p:spPr>
          <a:xfrm flipH="1">
            <a:off x="7107297" y="75978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A5F89"/>
          </a:solidFill>
          <a:ln w="12700">
            <a:miter lim="400000"/>
          </a:ln>
        </p:spPr>
        <p:txBody>
          <a:bodyPr lIns="50800" tIns="50800" rIns="50800" bIns="50800" anchor="ctr"/>
          <a:lstStyle/>
          <a:p>
            <a:pPr>
              <a:defRPr>
                <a:solidFill>
                  <a:srgbClr val="FFFFFF"/>
                </a:solidFill>
              </a:defRPr>
            </a:pPr>
            <a:endParaRPr/>
          </a:p>
        </p:txBody>
      </p:sp>
      <p:sp>
        <p:nvSpPr>
          <p:cNvPr id="137" name="Shape"/>
          <p:cNvSpPr/>
          <p:nvPr/>
        </p:nvSpPr>
        <p:spPr>
          <a:xfrm rot="10800000" flipH="1">
            <a:off x="8682097" y="75978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6556E"/>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38" name="OPPORTUNITY ANALYSIS"/>
          <p:cNvSpPr txBox="1"/>
          <p:nvPr/>
        </p:nvSpPr>
        <p:spPr>
          <a:xfrm>
            <a:off x="8985684" y="9475642"/>
            <a:ext cx="3119083"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OPPORTUNITY ANALYSIS</a:t>
            </a:r>
          </a:p>
        </p:txBody>
      </p:sp>
      <p:sp>
        <p:nvSpPr>
          <p:cNvPr id="139" name="1"/>
          <p:cNvSpPr txBox="1"/>
          <p:nvPr/>
        </p:nvSpPr>
        <p:spPr>
          <a:xfrm>
            <a:off x="7634933" y="9474199"/>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1</a:t>
            </a:r>
          </a:p>
        </p:txBody>
      </p:sp>
      <p:sp>
        <p:nvSpPr>
          <p:cNvPr id="140" name="2"/>
          <p:cNvSpPr txBox="1"/>
          <p:nvPr/>
        </p:nvSpPr>
        <p:spPr>
          <a:xfrm>
            <a:off x="9158933" y="7924799"/>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2</a:t>
            </a:r>
          </a:p>
        </p:txBody>
      </p:sp>
      <p:sp>
        <p:nvSpPr>
          <p:cNvPr id="141" name="Paint Splatter"/>
          <p:cNvSpPr/>
          <p:nvPr/>
        </p:nvSpPr>
        <p:spPr>
          <a:xfrm>
            <a:off x="5982354" y="9618991"/>
            <a:ext cx="832787" cy="822497"/>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2" name="Search"/>
          <p:cNvSpPr/>
          <p:nvPr/>
        </p:nvSpPr>
        <p:spPr>
          <a:xfrm>
            <a:off x="7725067" y="8192507"/>
            <a:ext cx="555553"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3" name="Rectangle"/>
          <p:cNvSpPr/>
          <p:nvPr/>
        </p:nvSpPr>
        <p:spPr>
          <a:xfrm>
            <a:off x="10404747" y="606663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44" name="Rectangle"/>
          <p:cNvSpPr/>
          <p:nvPr/>
        </p:nvSpPr>
        <p:spPr>
          <a:xfrm>
            <a:off x="15680208" y="6031974"/>
            <a:ext cx="264320" cy="1552108"/>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45" name="Shape"/>
          <p:cNvSpPr/>
          <p:nvPr/>
        </p:nvSpPr>
        <p:spPr>
          <a:xfrm flipH="1">
            <a:off x="8671833" y="6049301"/>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olidFill>
          <a:ln w="12700">
            <a:miter lim="400000"/>
          </a:ln>
        </p:spPr>
        <p:txBody>
          <a:bodyPr lIns="50800" tIns="50800" rIns="50800" bIns="50800" anchor="ctr"/>
          <a:lstStyle/>
          <a:p>
            <a:pPr>
              <a:defRPr>
                <a:solidFill>
                  <a:srgbClr val="FFFFFF"/>
                </a:solidFill>
              </a:defRPr>
            </a:pPr>
            <a:endParaRPr/>
          </a:p>
        </p:txBody>
      </p:sp>
      <p:sp>
        <p:nvSpPr>
          <p:cNvPr id="146" name="Shape"/>
          <p:cNvSpPr/>
          <p:nvPr/>
        </p:nvSpPr>
        <p:spPr>
          <a:xfrm rot="10800000" flipH="1">
            <a:off x="10246633" y="6049301"/>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atOff val="1848"/>
              <a:lumOff val="-15262"/>
            </a:schemeClr>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47" name="3"/>
          <p:cNvSpPr txBox="1"/>
          <p:nvPr/>
        </p:nvSpPr>
        <p:spPr>
          <a:xfrm>
            <a:off x="10654607" y="6293678"/>
            <a:ext cx="530957"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3</a:t>
            </a:r>
          </a:p>
        </p:txBody>
      </p:sp>
      <p:sp>
        <p:nvSpPr>
          <p:cNvPr id="148" name="Hammer"/>
          <p:cNvSpPr/>
          <p:nvPr/>
        </p:nvSpPr>
        <p:spPr>
          <a:xfrm rot="18900000">
            <a:off x="9426759" y="6598753"/>
            <a:ext cx="347001" cy="716876"/>
          </a:xfrm>
          <a:custGeom>
            <a:avLst/>
            <a:gdLst/>
            <a:ahLst/>
            <a:cxnLst>
              <a:cxn ang="0">
                <a:pos x="wd2" y="hd2"/>
              </a:cxn>
              <a:cxn ang="5400000">
                <a:pos x="wd2" y="hd2"/>
              </a:cxn>
              <a:cxn ang="10800000">
                <a:pos x="wd2" y="hd2"/>
              </a:cxn>
              <a:cxn ang="16200000">
                <a:pos x="wd2" y="hd2"/>
              </a:cxn>
            </a:cxnLst>
            <a:rect l="0" t="0" r="r" b="b"/>
            <a:pathLst>
              <a:path w="21504" h="21595" extrusionOk="0">
                <a:moveTo>
                  <a:pt x="12161" y="5"/>
                </a:moveTo>
                <a:cubicBezTo>
                  <a:pt x="7931" y="77"/>
                  <a:pt x="3428" y="850"/>
                  <a:pt x="31" y="3980"/>
                </a:cubicBezTo>
                <a:cubicBezTo>
                  <a:pt x="-96" y="4097"/>
                  <a:pt x="199" y="4215"/>
                  <a:pt x="410" y="4130"/>
                </a:cubicBezTo>
                <a:cubicBezTo>
                  <a:pt x="2319" y="3363"/>
                  <a:pt x="4025" y="2246"/>
                  <a:pt x="6056" y="2246"/>
                </a:cubicBezTo>
                <a:cubicBezTo>
                  <a:pt x="8156" y="2246"/>
                  <a:pt x="8496" y="3611"/>
                  <a:pt x="8496" y="3611"/>
                </a:cubicBezTo>
                <a:lnTo>
                  <a:pt x="9038" y="3611"/>
                </a:lnTo>
                <a:lnTo>
                  <a:pt x="9038" y="9084"/>
                </a:lnTo>
                <a:cubicBezTo>
                  <a:pt x="8731" y="9095"/>
                  <a:pt x="8451" y="9190"/>
                  <a:pt x="8382" y="9337"/>
                </a:cubicBezTo>
                <a:cubicBezTo>
                  <a:pt x="7788" y="10594"/>
                  <a:pt x="8323" y="14242"/>
                  <a:pt x="8323" y="16546"/>
                </a:cubicBezTo>
                <a:cubicBezTo>
                  <a:pt x="8323" y="18416"/>
                  <a:pt x="8011" y="20381"/>
                  <a:pt x="7864" y="21200"/>
                </a:cubicBezTo>
                <a:cubicBezTo>
                  <a:pt x="7827" y="21413"/>
                  <a:pt x="8169" y="21595"/>
                  <a:pt x="8607" y="21595"/>
                </a:cubicBezTo>
                <a:lnTo>
                  <a:pt x="12682" y="21595"/>
                </a:lnTo>
                <a:cubicBezTo>
                  <a:pt x="13120" y="21595"/>
                  <a:pt x="13466" y="21413"/>
                  <a:pt x="13428" y="21200"/>
                </a:cubicBezTo>
                <a:cubicBezTo>
                  <a:pt x="13282" y="20381"/>
                  <a:pt x="12970" y="18416"/>
                  <a:pt x="12970" y="16546"/>
                </a:cubicBezTo>
                <a:cubicBezTo>
                  <a:pt x="12970" y="14242"/>
                  <a:pt x="13504" y="10594"/>
                  <a:pt x="12911" y="9337"/>
                </a:cubicBezTo>
                <a:cubicBezTo>
                  <a:pt x="12842" y="9190"/>
                  <a:pt x="12561" y="9095"/>
                  <a:pt x="12255" y="9084"/>
                </a:cubicBezTo>
                <a:lnTo>
                  <a:pt x="12255" y="3611"/>
                </a:lnTo>
                <a:lnTo>
                  <a:pt x="12796" y="3611"/>
                </a:lnTo>
                <a:cubicBezTo>
                  <a:pt x="12796" y="3611"/>
                  <a:pt x="13547" y="2180"/>
                  <a:pt x="15941" y="2180"/>
                </a:cubicBezTo>
                <a:cubicBezTo>
                  <a:pt x="18334" y="2180"/>
                  <a:pt x="18630" y="2608"/>
                  <a:pt x="18630" y="2608"/>
                </a:cubicBezTo>
                <a:lnTo>
                  <a:pt x="21504" y="2608"/>
                </a:lnTo>
                <a:lnTo>
                  <a:pt x="21504" y="353"/>
                </a:lnTo>
                <a:lnTo>
                  <a:pt x="18592" y="353"/>
                </a:lnTo>
                <a:cubicBezTo>
                  <a:pt x="18592" y="353"/>
                  <a:pt x="16383" y="1518"/>
                  <a:pt x="13952" y="14"/>
                </a:cubicBezTo>
                <a:cubicBezTo>
                  <a:pt x="13363" y="0"/>
                  <a:pt x="12765" y="-5"/>
                  <a:pt x="12161" y="5"/>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49" name="Rectangle"/>
          <p:cNvSpPr/>
          <p:nvPr/>
        </p:nvSpPr>
        <p:spPr>
          <a:xfrm>
            <a:off x="11909955" y="4540101"/>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0" name="Rectangle"/>
          <p:cNvSpPr/>
          <p:nvPr/>
        </p:nvSpPr>
        <p:spPr>
          <a:xfrm>
            <a:off x="17185416" y="4505445"/>
            <a:ext cx="264319" cy="1552108"/>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1" name="Shape"/>
          <p:cNvSpPr/>
          <p:nvPr/>
        </p:nvSpPr>
        <p:spPr>
          <a:xfrm flipH="1">
            <a:off x="10177041" y="45227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152" name="Shape"/>
          <p:cNvSpPr/>
          <p:nvPr/>
        </p:nvSpPr>
        <p:spPr>
          <a:xfrm rot="10800000" flipH="1">
            <a:off x="11751841" y="4522773"/>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53" name="Rectangle"/>
          <p:cNvSpPr/>
          <p:nvPr/>
        </p:nvSpPr>
        <p:spPr>
          <a:xfrm>
            <a:off x="13358310" y="3006846"/>
            <a:ext cx="5539780"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4" name="Rectangle"/>
          <p:cNvSpPr/>
          <p:nvPr/>
        </p:nvSpPr>
        <p:spPr>
          <a:xfrm>
            <a:off x="18633771" y="2972190"/>
            <a:ext cx="264319" cy="1552108"/>
          </a:xfrm>
          <a:prstGeom prst="rect">
            <a:avLst/>
          </a:prstGeom>
          <a:solidFill>
            <a:srgbClr val="DA8341"/>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55" name="Shape"/>
          <p:cNvSpPr/>
          <p:nvPr/>
        </p:nvSpPr>
        <p:spPr>
          <a:xfrm flipH="1">
            <a:off x="11625396" y="298951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F0B85D"/>
          </a:solidFill>
          <a:ln w="12700">
            <a:miter lim="400000"/>
          </a:ln>
        </p:spPr>
        <p:txBody>
          <a:bodyPr lIns="50800" tIns="50800" rIns="50800" bIns="50800" anchor="ctr"/>
          <a:lstStyle/>
          <a:p>
            <a:pPr>
              <a:defRPr>
                <a:solidFill>
                  <a:srgbClr val="FFFFFF"/>
                </a:solidFill>
              </a:defRPr>
            </a:pPr>
            <a:endParaRPr/>
          </a:p>
        </p:txBody>
      </p:sp>
      <p:sp>
        <p:nvSpPr>
          <p:cNvPr id="156" name="Shape"/>
          <p:cNvSpPr/>
          <p:nvPr/>
        </p:nvSpPr>
        <p:spPr>
          <a:xfrm rot="10800000" flipH="1">
            <a:off x="13200195" y="298951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DA8341"/>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57" name="VALIDATION METRIC"/>
          <p:cNvSpPr txBox="1"/>
          <p:nvPr/>
        </p:nvSpPr>
        <p:spPr>
          <a:xfrm>
            <a:off x="15499867" y="3325441"/>
            <a:ext cx="2420463"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rPr dirty="0"/>
              <a:t>VALIDATION METRIC</a:t>
            </a:r>
          </a:p>
        </p:txBody>
      </p:sp>
      <p:sp>
        <p:nvSpPr>
          <p:cNvPr id="158" name="SOLUTION AT GLANCE"/>
          <p:cNvSpPr txBox="1"/>
          <p:nvPr/>
        </p:nvSpPr>
        <p:spPr>
          <a:xfrm>
            <a:off x="11040934" y="7941560"/>
            <a:ext cx="230213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SOLUTION AT GLANCE</a:t>
            </a:r>
          </a:p>
        </p:txBody>
      </p:sp>
      <p:sp>
        <p:nvSpPr>
          <p:cNvPr id="159" name="4"/>
          <p:cNvSpPr txBox="1"/>
          <p:nvPr/>
        </p:nvSpPr>
        <p:spPr>
          <a:xfrm>
            <a:off x="12254077" y="484969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160" name="5"/>
          <p:cNvSpPr txBox="1"/>
          <p:nvPr/>
        </p:nvSpPr>
        <p:spPr>
          <a:xfrm>
            <a:off x="13608169" y="3233895"/>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5</a:t>
            </a:r>
          </a:p>
        </p:txBody>
      </p:sp>
      <p:sp>
        <p:nvSpPr>
          <p:cNvPr id="161" name="Clipboard"/>
          <p:cNvSpPr/>
          <p:nvPr/>
        </p:nvSpPr>
        <p:spPr>
          <a:xfrm>
            <a:off x="10949926" y="5028345"/>
            <a:ext cx="496269"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62"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a:effectLst>
            <a:outerShdw blurRad="254000" dist="162150" dir="531129"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63"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164" name="Dingbat Tick"/>
          <p:cNvSpPr/>
          <p:nvPr/>
        </p:nvSpPr>
        <p:spPr>
          <a:xfrm>
            <a:off x="12227455" y="3463863"/>
            <a:ext cx="635001" cy="60341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65"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166"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168" name="PROJECT  METRICS"/>
          <p:cNvSpPr txBox="1"/>
          <p:nvPr/>
        </p:nvSpPr>
        <p:spPr>
          <a:xfrm>
            <a:off x="13977723" y="4848197"/>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
        <p:nvSpPr>
          <p:cNvPr id="169" name="MARKET RESEARCH"/>
          <p:cNvSpPr txBox="1"/>
          <p:nvPr/>
        </p:nvSpPr>
        <p:spPr>
          <a:xfrm>
            <a:off x="11892284" y="6360351"/>
            <a:ext cx="3081205"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MARKET RESEARCH</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p:cNvSpPr/>
          <p:nvPr/>
        </p:nvSpPr>
        <p:spPr>
          <a:xfrm>
            <a:off x="3045239" y="4547850"/>
            <a:ext cx="8326738" cy="719150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b="1" dirty="0">
                <a:solidFill>
                  <a:schemeClr val="tx1">
                    <a:lumMod val="50000"/>
                  </a:schemeClr>
                </a:solidFill>
              </a:rPr>
              <a:t>With increasing population there are increasing number of healthcare concerns but number of doctors or diagnostic centers are really less also its not affordable for many. Also mental health has also became an important consult.</a:t>
            </a:r>
            <a:endParaRPr b="1" dirty="0">
              <a:solidFill>
                <a:schemeClr val="tx1">
                  <a:lumMod val="50000"/>
                </a:schemeClr>
              </a:solidFill>
            </a:endParaRPr>
          </a:p>
        </p:txBody>
      </p:sp>
      <p:sp>
        <p:nvSpPr>
          <p:cNvPr id="172" name="Rectangle"/>
          <p:cNvSpPr/>
          <p:nvPr/>
        </p:nvSpPr>
        <p:spPr>
          <a:xfrm>
            <a:off x="3045239" y="3850113"/>
            <a:ext cx="8326738" cy="712624"/>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3" name="PROBLEM STATEMENT"/>
          <p:cNvSpPr txBox="1"/>
          <p:nvPr/>
        </p:nvSpPr>
        <p:spPr>
          <a:xfrm>
            <a:off x="4706115" y="3965125"/>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PROBLEM STATEMENT</a:t>
            </a:r>
          </a:p>
        </p:txBody>
      </p:sp>
      <p:sp>
        <p:nvSpPr>
          <p:cNvPr id="174" name="Search"/>
          <p:cNvSpPr/>
          <p:nvPr/>
        </p:nvSpPr>
        <p:spPr>
          <a:xfrm>
            <a:off x="17555728" y="937520"/>
            <a:ext cx="555553" cy="651138"/>
          </a:xfrm>
          <a:custGeom>
            <a:avLst/>
            <a:gdLst/>
            <a:ahLst/>
            <a:cxnLst>
              <a:cxn ang="0">
                <a:pos x="wd2" y="hd2"/>
              </a:cxn>
              <a:cxn ang="5400000">
                <a:pos x="wd2" y="hd2"/>
              </a:cxn>
              <a:cxn ang="10800000">
                <a:pos x="wd2" y="hd2"/>
              </a:cxn>
              <a:cxn ang="16200000">
                <a:pos x="wd2" y="hd2"/>
              </a:cxn>
            </a:cxnLst>
            <a:rect l="0" t="0" r="r" b="b"/>
            <a:pathLst>
              <a:path w="20400" h="21502" extrusionOk="0">
                <a:moveTo>
                  <a:pt x="7928" y="4"/>
                </a:moveTo>
                <a:cubicBezTo>
                  <a:pt x="6343" y="54"/>
                  <a:pt x="4758" y="513"/>
                  <a:pt x="3383" y="1414"/>
                </a:cubicBezTo>
                <a:cubicBezTo>
                  <a:pt x="-286" y="3816"/>
                  <a:pt x="-1098" y="8454"/>
                  <a:pt x="1573" y="11753"/>
                </a:cubicBezTo>
                <a:cubicBezTo>
                  <a:pt x="3866" y="14587"/>
                  <a:pt x="8102" y="15587"/>
                  <a:pt x="11645" y="14130"/>
                </a:cubicBezTo>
                <a:lnTo>
                  <a:pt x="11895" y="14028"/>
                </a:lnTo>
                <a:lnTo>
                  <a:pt x="12039" y="14238"/>
                </a:lnTo>
                <a:cubicBezTo>
                  <a:pt x="12051" y="14256"/>
                  <a:pt x="12060" y="14269"/>
                  <a:pt x="12071" y="14282"/>
                </a:cubicBezTo>
                <a:lnTo>
                  <a:pt x="17686" y="21218"/>
                </a:lnTo>
                <a:cubicBezTo>
                  <a:pt x="17806" y="21366"/>
                  <a:pt x="17984" y="21464"/>
                  <a:pt x="18188" y="21493"/>
                </a:cubicBezTo>
                <a:cubicBezTo>
                  <a:pt x="18392" y="21522"/>
                  <a:pt x="18597" y="21479"/>
                  <a:pt x="18762" y="21371"/>
                </a:cubicBezTo>
                <a:lnTo>
                  <a:pt x="20082" y="20505"/>
                </a:lnTo>
                <a:cubicBezTo>
                  <a:pt x="20425" y="20281"/>
                  <a:pt x="20502" y="19847"/>
                  <a:pt x="20252" y="19538"/>
                </a:cubicBezTo>
                <a:lnTo>
                  <a:pt x="14637" y="12602"/>
                </a:lnTo>
                <a:cubicBezTo>
                  <a:pt x="14613" y="12572"/>
                  <a:pt x="14586" y="12546"/>
                  <a:pt x="14559" y="12521"/>
                </a:cubicBezTo>
                <a:lnTo>
                  <a:pt x="14359" y="12340"/>
                </a:lnTo>
                <a:lnTo>
                  <a:pt x="14540" y="12143"/>
                </a:lnTo>
                <a:cubicBezTo>
                  <a:pt x="16964" y="9533"/>
                  <a:pt x="17103" y="5790"/>
                  <a:pt x="14878" y="3042"/>
                </a:cubicBezTo>
                <a:cubicBezTo>
                  <a:pt x="13209" y="980"/>
                  <a:pt x="10569" y="-78"/>
                  <a:pt x="7928" y="4"/>
                </a:cubicBezTo>
                <a:close/>
                <a:moveTo>
                  <a:pt x="7952" y="1548"/>
                </a:moveTo>
                <a:cubicBezTo>
                  <a:pt x="8377" y="1533"/>
                  <a:pt x="8807" y="1556"/>
                  <a:pt x="9237" y="1617"/>
                </a:cubicBezTo>
                <a:cubicBezTo>
                  <a:pt x="10956" y="1861"/>
                  <a:pt x="12466" y="2690"/>
                  <a:pt x="13488" y="3952"/>
                </a:cubicBezTo>
                <a:cubicBezTo>
                  <a:pt x="15601" y="6562"/>
                  <a:pt x="14959" y="10231"/>
                  <a:pt x="12058" y="12131"/>
                </a:cubicBezTo>
                <a:cubicBezTo>
                  <a:pt x="10904" y="12887"/>
                  <a:pt x="9563" y="13250"/>
                  <a:pt x="8234" y="13250"/>
                </a:cubicBezTo>
                <a:cubicBezTo>
                  <a:pt x="6221" y="13250"/>
                  <a:pt x="4235" y="12415"/>
                  <a:pt x="2963" y="10843"/>
                </a:cubicBezTo>
                <a:cubicBezTo>
                  <a:pt x="850" y="8233"/>
                  <a:pt x="1491" y="4565"/>
                  <a:pt x="4393" y="2665"/>
                </a:cubicBezTo>
                <a:cubicBezTo>
                  <a:pt x="5446" y="1976"/>
                  <a:pt x="6677" y="1593"/>
                  <a:pt x="7952" y="1548"/>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75" name="Rectangle"/>
          <p:cNvSpPr/>
          <p:nvPr/>
        </p:nvSpPr>
        <p:spPr>
          <a:xfrm>
            <a:off x="18612352" y="397449"/>
            <a:ext cx="5539780"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6" name="Rectangle"/>
          <p:cNvSpPr/>
          <p:nvPr/>
        </p:nvSpPr>
        <p:spPr>
          <a:xfrm>
            <a:off x="23887813" y="362793"/>
            <a:ext cx="264319" cy="1552109"/>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77" name="Shape"/>
          <p:cNvSpPr/>
          <p:nvPr/>
        </p:nvSpPr>
        <p:spPr>
          <a:xfrm flipH="1">
            <a:off x="16879437"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E86069"/>
          </a:solidFill>
          <a:ln w="12700">
            <a:miter lim="400000"/>
          </a:ln>
        </p:spPr>
        <p:txBody>
          <a:bodyPr lIns="50800" tIns="50800" rIns="50800" bIns="50800" anchor="ctr"/>
          <a:lstStyle/>
          <a:p>
            <a:pPr>
              <a:defRPr>
                <a:solidFill>
                  <a:srgbClr val="FFFFFF"/>
                </a:solidFill>
              </a:defRPr>
            </a:pPr>
            <a:endParaRPr/>
          </a:p>
        </p:txBody>
      </p:sp>
      <p:sp>
        <p:nvSpPr>
          <p:cNvPr id="178" name="Shape"/>
          <p:cNvSpPr/>
          <p:nvPr/>
        </p:nvSpPr>
        <p:spPr>
          <a:xfrm rot="10800000" flipH="1">
            <a:off x="18454237"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CA555B"/>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179" name="OPPORTUNITY ANALYSIS"/>
          <p:cNvSpPr txBox="1"/>
          <p:nvPr/>
        </p:nvSpPr>
        <p:spPr>
          <a:xfrm>
            <a:off x="20384050" y="707048"/>
            <a:ext cx="3119082"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OPPORTUNITY ANALYSIS</a:t>
            </a:r>
          </a:p>
        </p:txBody>
      </p:sp>
      <p:sp>
        <p:nvSpPr>
          <p:cNvPr id="180" name="1"/>
          <p:cNvSpPr txBox="1"/>
          <p:nvPr/>
        </p:nvSpPr>
        <p:spPr>
          <a:xfrm>
            <a:off x="18931073" y="70704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1</a:t>
            </a:r>
          </a:p>
        </p:txBody>
      </p:sp>
      <p:sp>
        <p:nvSpPr>
          <p:cNvPr id="181" name="Paint Splatter"/>
          <p:cNvSpPr/>
          <p:nvPr/>
        </p:nvSpPr>
        <p:spPr>
          <a:xfrm>
            <a:off x="17278495" y="851840"/>
            <a:ext cx="832787" cy="822497"/>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5"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182"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183"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184" name="Rectangle"/>
          <p:cNvSpPr/>
          <p:nvPr/>
        </p:nvSpPr>
        <p:spPr>
          <a:xfrm>
            <a:off x="12337504" y="4447726"/>
            <a:ext cx="11163238" cy="7191505"/>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dirty="0"/>
          </a:p>
        </p:txBody>
      </p:sp>
      <p:sp>
        <p:nvSpPr>
          <p:cNvPr id="185" name="Rectangle"/>
          <p:cNvSpPr/>
          <p:nvPr/>
        </p:nvSpPr>
        <p:spPr>
          <a:xfrm>
            <a:off x="12337504" y="3821626"/>
            <a:ext cx="11236893" cy="712624"/>
          </a:xfrm>
          <a:prstGeom prst="rect">
            <a:avLst/>
          </a:prstGeom>
          <a:solidFill>
            <a:srgbClr val="CA555B"/>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186" name="LIST OF PAIN POINTS"/>
          <p:cNvSpPr txBox="1"/>
          <p:nvPr/>
        </p:nvSpPr>
        <p:spPr>
          <a:xfrm>
            <a:off x="15405230" y="3966859"/>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LIST OF PAIN POINTS</a:t>
            </a:r>
          </a:p>
        </p:txBody>
      </p:sp>
      <p:sp>
        <p:nvSpPr>
          <p:cNvPr id="187" name="Shape"/>
          <p:cNvSpPr/>
          <p:nvPr/>
        </p:nvSpPr>
        <p:spPr>
          <a:xfrm>
            <a:off x="16775827" y="7701191"/>
            <a:ext cx="2461654" cy="3541191"/>
          </a:xfrm>
          <a:custGeom>
            <a:avLst/>
            <a:gdLst/>
            <a:ahLst/>
            <a:cxnLst>
              <a:cxn ang="0">
                <a:pos x="wd2" y="hd2"/>
              </a:cxn>
              <a:cxn ang="5400000">
                <a:pos x="wd2" y="hd2"/>
              </a:cxn>
              <a:cxn ang="10800000">
                <a:pos x="wd2" y="hd2"/>
              </a:cxn>
              <a:cxn ang="16200000">
                <a:pos x="wd2" y="hd2"/>
              </a:cxn>
            </a:cxnLst>
            <a:rect l="0" t="0" r="r" b="b"/>
            <a:pathLst>
              <a:path w="21054" h="21598" extrusionOk="0">
                <a:moveTo>
                  <a:pt x="9241" y="0"/>
                </a:moveTo>
                <a:cubicBezTo>
                  <a:pt x="8623" y="3"/>
                  <a:pt x="8010" y="322"/>
                  <a:pt x="8004" y="946"/>
                </a:cubicBezTo>
                <a:cubicBezTo>
                  <a:pt x="7999" y="1470"/>
                  <a:pt x="7929" y="8910"/>
                  <a:pt x="7929" y="8910"/>
                </a:cubicBezTo>
                <a:cubicBezTo>
                  <a:pt x="7929" y="8910"/>
                  <a:pt x="7821" y="8926"/>
                  <a:pt x="7701" y="8942"/>
                </a:cubicBezTo>
                <a:cubicBezTo>
                  <a:pt x="7581" y="8958"/>
                  <a:pt x="7449" y="8974"/>
                  <a:pt x="7399" y="8974"/>
                </a:cubicBezTo>
                <a:cubicBezTo>
                  <a:pt x="7399" y="8974"/>
                  <a:pt x="5801" y="2575"/>
                  <a:pt x="5675" y="1884"/>
                </a:cubicBezTo>
                <a:cubicBezTo>
                  <a:pt x="5460" y="700"/>
                  <a:pt x="3262" y="854"/>
                  <a:pt x="3420" y="2122"/>
                </a:cubicBezTo>
                <a:cubicBezTo>
                  <a:pt x="3487" y="2667"/>
                  <a:pt x="4637" y="9621"/>
                  <a:pt x="4637" y="9621"/>
                </a:cubicBezTo>
                <a:lnTo>
                  <a:pt x="4100" y="9812"/>
                </a:lnTo>
                <a:cubicBezTo>
                  <a:pt x="4100" y="9812"/>
                  <a:pt x="2546" y="6213"/>
                  <a:pt x="2124" y="5128"/>
                </a:cubicBezTo>
                <a:cubicBezTo>
                  <a:pt x="1683" y="3995"/>
                  <a:pt x="-325" y="4416"/>
                  <a:pt x="45" y="5576"/>
                </a:cubicBezTo>
                <a:cubicBezTo>
                  <a:pt x="204" y="6073"/>
                  <a:pt x="930" y="9056"/>
                  <a:pt x="1691" y="11289"/>
                </a:cubicBezTo>
                <a:cubicBezTo>
                  <a:pt x="2402" y="14522"/>
                  <a:pt x="3401" y="16636"/>
                  <a:pt x="3675" y="19027"/>
                </a:cubicBezTo>
                <a:cubicBezTo>
                  <a:pt x="3774" y="19888"/>
                  <a:pt x="3796" y="20762"/>
                  <a:pt x="3791" y="21598"/>
                </a:cubicBezTo>
                <a:cubicBezTo>
                  <a:pt x="5651" y="21485"/>
                  <a:pt x="7518" y="21439"/>
                  <a:pt x="9385" y="21459"/>
                </a:cubicBezTo>
                <a:cubicBezTo>
                  <a:pt x="10690" y="21473"/>
                  <a:pt x="11995" y="21519"/>
                  <a:pt x="13296" y="21598"/>
                </a:cubicBezTo>
                <a:cubicBezTo>
                  <a:pt x="13296" y="18355"/>
                  <a:pt x="17266" y="16479"/>
                  <a:pt x="18181" y="15015"/>
                </a:cubicBezTo>
                <a:cubicBezTo>
                  <a:pt x="18213" y="14964"/>
                  <a:pt x="19620" y="12585"/>
                  <a:pt x="20198" y="11608"/>
                </a:cubicBezTo>
                <a:cubicBezTo>
                  <a:pt x="20356" y="11341"/>
                  <a:pt x="20444" y="11057"/>
                  <a:pt x="20458" y="10768"/>
                </a:cubicBezTo>
                <a:cubicBezTo>
                  <a:pt x="20485" y="10213"/>
                  <a:pt x="20558" y="9282"/>
                  <a:pt x="20735" y="9028"/>
                </a:cubicBezTo>
                <a:cubicBezTo>
                  <a:pt x="21275" y="8248"/>
                  <a:pt x="21229" y="7659"/>
                  <a:pt x="19813" y="7927"/>
                </a:cubicBezTo>
                <a:cubicBezTo>
                  <a:pt x="18121" y="8247"/>
                  <a:pt x="17427" y="10409"/>
                  <a:pt x="17427" y="10409"/>
                </a:cubicBezTo>
                <a:lnTo>
                  <a:pt x="16041" y="12125"/>
                </a:lnTo>
                <a:lnTo>
                  <a:pt x="15280" y="12313"/>
                </a:lnTo>
                <a:lnTo>
                  <a:pt x="14521" y="9417"/>
                </a:lnTo>
                <a:cubicBezTo>
                  <a:pt x="14521" y="9417"/>
                  <a:pt x="14899" y="2984"/>
                  <a:pt x="15008" y="1961"/>
                </a:cubicBezTo>
                <a:cubicBezTo>
                  <a:pt x="15120" y="912"/>
                  <a:pt x="13017" y="708"/>
                  <a:pt x="12778" y="1791"/>
                </a:cubicBezTo>
                <a:cubicBezTo>
                  <a:pt x="12639" y="2422"/>
                  <a:pt x="11563" y="7848"/>
                  <a:pt x="11333" y="8824"/>
                </a:cubicBezTo>
                <a:lnTo>
                  <a:pt x="10797" y="8800"/>
                </a:lnTo>
                <a:cubicBezTo>
                  <a:pt x="10797" y="8800"/>
                  <a:pt x="10538" y="1503"/>
                  <a:pt x="10513" y="956"/>
                </a:cubicBezTo>
                <a:cubicBezTo>
                  <a:pt x="10483" y="313"/>
                  <a:pt x="9859" y="-2"/>
                  <a:pt x="9241" y="0"/>
                </a:cubicBezTo>
                <a:close/>
              </a:path>
            </a:pathLst>
          </a:custGeom>
          <a:solidFill>
            <a:srgbClr val="CA555B"/>
          </a:solidFill>
          <a:ln w="12700">
            <a:miter lim="400000"/>
          </a:ln>
          <a:effectLst>
            <a:outerShdw blurRad="139700" dist="110403" dir="5400000" rotWithShape="0">
              <a:schemeClr val="accent6">
                <a:satOff val="1848"/>
                <a:lumOff val="-15262"/>
                <a:alpha val="20317"/>
              </a:schemeClr>
            </a:outerShdw>
          </a:effectLst>
        </p:spPr>
        <p:txBody>
          <a:bodyPr lIns="50800" tIns="50800" rIns="50800" bIns="50800" anchor="ctr"/>
          <a:lstStyle/>
          <a:p>
            <a:pPr>
              <a:defRPr>
                <a:solidFill>
                  <a:srgbClr val="FFFFFF"/>
                </a:solidFill>
              </a:defRPr>
            </a:pPr>
            <a:endParaRPr/>
          </a:p>
        </p:txBody>
      </p:sp>
      <p:sp>
        <p:nvSpPr>
          <p:cNvPr id="188" name="Line"/>
          <p:cNvSpPr/>
          <p:nvPr/>
        </p:nvSpPr>
        <p:spPr>
          <a:xfrm flipV="1">
            <a:off x="18328141" y="7095270"/>
            <a:ext cx="1" cy="64385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89" name="Line"/>
          <p:cNvSpPr/>
          <p:nvPr/>
        </p:nvSpPr>
        <p:spPr>
          <a:xfrm>
            <a:off x="18348053" y="7103072"/>
            <a:ext cx="1028254"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0" name="Line"/>
          <p:cNvSpPr/>
          <p:nvPr/>
        </p:nvSpPr>
        <p:spPr>
          <a:xfrm>
            <a:off x="15996713" y="8514328"/>
            <a:ext cx="555553"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1" name="Line"/>
          <p:cNvSpPr/>
          <p:nvPr/>
        </p:nvSpPr>
        <p:spPr>
          <a:xfrm flipV="1">
            <a:off x="17809048" y="6044178"/>
            <a:ext cx="1" cy="140632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2" name="PAIN POINT"/>
          <p:cNvSpPr txBox="1"/>
          <p:nvPr/>
        </p:nvSpPr>
        <p:spPr>
          <a:xfrm>
            <a:off x="14248099" y="9235425"/>
            <a:ext cx="2097331" cy="81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a:t>Time and Money investment</a:t>
            </a:r>
            <a:endParaRPr dirty="0"/>
          </a:p>
        </p:txBody>
      </p:sp>
      <p:sp>
        <p:nvSpPr>
          <p:cNvPr id="193" name="PAIN POINT"/>
          <p:cNvSpPr txBox="1"/>
          <p:nvPr/>
        </p:nvSpPr>
        <p:spPr>
          <a:xfrm>
            <a:off x="19375964" y="6883950"/>
            <a:ext cx="2097331" cy="447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a:t>Work overload</a:t>
            </a:r>
            <a:endParaRPr dirty="0"/>
          </a:p>
        </p:txBody>
      </p:sp>
      <p:sp>
        <p:nvSpPr>
          <p:cNvPr id="194" name="Line"/>
          <p:cNvSpPr/>
          <p:nvPr/>
        </p:nvSpPr>
        <p:spPr>
          <a:xfrm>
            <a:off x="19232250" y="8911409"/>
            <a:ext cx="712624"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5" name="PAIN POINT"/>
          <p:cNvSpPr txBox="1"/>
          <p:nvPr/>
        </p:nvSpPr>
        <p:spPr>
          <a:xfrm>
            <a:off x="14585540" y="5374184"/>
            <a:ext cx="6447014" cy="4473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a:t>Resource workload optimization</a:t>
            </a:r>
            <a:endParaRPr dirty="0"/>
          </a:p>
        </p:txBody>
      </p:sp>
      <p:sp>
        <p:nvSpPr>
          <p:cNvPr id="196" name="PAIN POINT"/>
          <p:cNvSpPr txBox="1"/>
          <p:nvPr/>
        </p:nvSpPr>
        <p:spPr>
          <a:xfrm>
            <a:off x="13111514" y="6653152"/>
            <a:ext cx="2461654" cy="8166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a:t>High Consultancy Price</a:t>
            </a:r>
            <a:endParaRPr dirty="0"/>
          </a:p>
        </p:txBody>
      </p:sp>
      <p:sp>
        <p:nvSpPr>
          <p:cNvPr id="197" name="Line"/>
          <p:cNvSpPr/>
          <p:nvPr/>
        </p:nvSpPr>
        <p:spPr>
          <a:xfrm flipV="1">
            <a:off x="17295612" y="7095270"/>
            <a:ext cx="1" cy="643858"/>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8" name="Line"/>
          <p:cNvSpPr/>
          <p:nvPr/>
        </p:nvSpPr>
        <p:spPr>
          <a:xfrm>
            <a:off x="15710075" y="7061468"/>
            <a:ext cx="1586229" cy="1"/>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199"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00"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02" name="PAIN POINT"/>
          <p:cNvSpPr txBox="1"/>
          <p:nvPr/>
        </p:nvSpPr>
        <p:spPr>
          <a:xfrm>
            <a:off x="19740646" y="9452607"/>
            <a:ext cx="2661171" cy="1185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120000"/>
              </a:lnSpc>
              <a:defRPr sz="2000" spc="140">
                <a:solidFill>
                  <a:schemeClr val="accent6">
                    <a:satOff val="1848"/>
                    <a:lumOff val="-15262"/>
                  </a:schemeClr>
                </a:solidFill>
                <a:latin typeface="Gill Sans"/>
                <a:ea typeface="Gill Sans"/>
                <a:cs typeface="Gill Sans"/>
                <a:sym typeface="Gill Sans"/>
              </a:defRPr>
            </a:lvl1pPr>
          </a:lstStyle>
          <a:p>
            <a:r>
              <a:rPr lang="en-US" dirty="0"/>
              <a:t>Less or no awareness about mental health and privacy concerns</a:t>
            </a:r>
            <a:endParaRPr dirty="0"/>
          </a:p>
        </p:txBody>
      </p:sp>
      <p:sp>
        <p:nvSpPr>
          <p:cNvPr id="203" name="Line"/>
          <p:cNvSpPr/>
          <p:nvPr/>
        </p:nvSpPr>
        <p:spPr>
          <a:xfrm>
            <a:off x="16006809" y="8500161"/>
            <a:ext cx="1" cy="822497"/>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04" name="Line"/>
          <p:cNvSpPr/>
          <p:nvPr/>
        </p:nvSpPr>
        <p:spPr>
          <a:xfrm>
            <a:off x="20006498" y="8901190"/>
            <a:ext cx="1" cy="651137"/>
          </a:xfrm>
          <a:prstGeom prst="line">
            <a:avLst/>
          </a:prstGeom>
          <a:ln w="12700">
            <a:solidFill>
              <a:srgbClr val="5A5F5E"/>
            </a:solidFill>
            <a:custDash>
              <a:ds d="600000" sp="600000"/>
            </a:custDash>
            <a:miter lim="400000"/>
          </a:ln>
        </p:spPr>
        <p:txBody>
          <a:bodyPr lIns="50800" tIns="50800" rIns="50800" bIns="50800" anchor="ctr"/>
          <a:lstStyle/>
          <a:p>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07"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08" name="Rectangle"/>
          <p:cNvSpPr/>
          <p:nvPr/>
        </p:nvSpPr>
        <p:spPr>
          <a:xfrm>
            <a:off x="18475208" y="39745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09" name="Rectangle"/>
          <p:cNvSpPr/>
          <p:nvPr/>
        </p:nvSpPr>
        <p:spPr>
          <a:xfrm>
            <a:off x="23750669" y="362794"/>
            <a:ext cx="264320" cy="1552108"/>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10" name="Shape"/>
          <p:cNvSpPr/>
          <p:nvPr/>
        </p:nvSpPr>
        <p:spPr>
          <a:xfrm flipH="1">
            <a:off x="16716917" y="36117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F6B8A"/>
          </a:solidFill>
          <a:ln w="12700">
            <a:miter lim="400000"/>
          </a:ln>
        </p:spPr>
        <p:txBody>
          <a:bodyPr lIns="50800" tIns="50800" rIns="50800" bIns="50800" anchor="ctr"/>
          <a:lstStyle/>
          <a:p>
            <a:pPr>
              <a:defRPr>
                <a:solidFill>
                  <a:srgbClr val="FFFFFF"/>
                </a:solidFill>
              </a:defRPr>
            </a:pPr>
            <a:endParaRPr/>
          </a:p>
        </p:txBody>
      </p:sp>
      <p:sp>
        <p:nvSpPr>
          <p:cNvPr id="211" name="Shape"/>
          <p:cNvSpPr/>
          <p:nvPr/>
        </p:nvSpPr>
        <p:spPr>
          <a:xfrm rot="10800000" flipH="1">
            <a:off x="18317094" y="380122"/>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26556E"/>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12" name="SOLUTION AT GLANCE"/>
          <p:cNvSpPr txBox="1"/>
          <p:nvPr/>
        </p:nvSpPr>
        <p:spPr>
          <a:xfrm>
            <a:off x="21111373" y="682917"/>
            <a:ext cx="230213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SOLUTION AT GLANCE</a:t>
            </a:r>
          </a:p>
        </p:txBody>
      </p:sp>
      <p:sp>
        <p:nvSpPr>
          <p:cNvPr id="213" name="2"/>
          <p:cNvSpPr txBox="1"/>
          <p:nvPr/>
        </p:nvSpPr>
        <p:spPr>
          <a:xfrm>
            <a:off x="18819330" y="707047"/>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2</a:t>
            </a:r>
          </a:p>
        </p:txBody>
      </p:sp>
      <p:sp>
        <p:nvSpPr>
          <p:cNvPr id="214" name="Clipboard"/>
          <p:cNvSpPr/>
          <p:nvPr/>
        </p:nvSpPr>
        <p:spPr>
          <a:xfrm>
            <a:off x="17535409" y="837699"/>
            <a:ext cx="496269"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15"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16"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18" name="Rectangle"/>
          <p:cNvSpPr/>
          <p:nvPr/>
        </p:nvSpPr>
        <p:spPr>
          <a:xfrm>
            <a:off x="2711943" y="4486309"/>
            <a:ext cx="10664848" cy="5047769"/>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000" b="1" dirty="0">
                <a:solidFill>
                  <a:schemeClr val="bg1"/>
                </a:solidFill>
              </a:rPr>
              <a:t>Design and deploy a chatbot as the first interface between the user and the support team and user and medical team. Chatbot can talk real time with users, understand if the request is redundant [generic in nature or procedure oriented]. Once the chatbot identifies the redundant request diverts the user to the pre-recorded solution procedure or set up a Realtime conversation with support team and medical team as per the request and appointment. Application can also predict disease when user enters the symptoms and talk and motivate users who might be feeling low.</a:t>
            </a:r>
            <a:endParaRPr sz="3000" b="1" dirty="0">
              <a:solidFill>
                <a:schemeClr val="bg1"/>
              </a:solidFill>
            </a:endParaRPr>
          </a:p>
        </p:txBody>
      </p:sp>
      <p:sp>
        <p:nvSpPr>
          <p:cNvPr id="219" name="Rectangle"/>
          <p:cNvSpPr/>
          <p:nvPr/>
        </p:nvSpPr>
        <p:spPr>
          <a:xfrm>
            <a:off x="2711943" y="3800014"/>
            <a:ext cx="10664848" cy="712624"/>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0" name="PROPOSED SOLUTION"/>
          <p:cNvSpPr txBox="1"/>
          <p:nvPr/>
        </p:nvSpPr>
        <p:spPr>
          <a:xfrm>
            <a:off x="5541874" y="3915026"/>
            <a:ext cx="5004987"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PROPOSED SOLUTION</a:t>
            </a:r>
          </a:p>
        </p:txBody>
      </p:sp>
      <p:sp>
        <p:nvSpPr>
          <p:cNvPr id="221" name="Rectangle"/>
          <p:cNvSpPr/>
          <p:nvPr/>
        </p:nvSpPr>
        <p:spPr>
          <a:xfrm>
            <a:off x="16044208" y="6619243"/>
            <a:ext cx="7034336"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200" b="1" dirty="0">
                <a:solidFill>
                  <a:srgbClr val="107AC5"/>
                </a:solidFill>
              </a:rPr>
              <a:t>AI model which can predict disease, learn and understand chat patterns, handover control to support team when necessary and track and book appointments</a:t>
            </a:r>
            <a:endParaRPr sz="3200" b="1" dirty="0">
              <a:solidFill>
                <a:srgbClr val="107AC5"/>
              </a:solidFill>
            </a:endParaRPr>
          </a:p>
        </p:txBody>
      </p:sp>
      <p:sp>
        <p:nvSpPr>
          <p:cNvPr id="222" name="Rectangle"/>
          <p:cNvSpPr/>
          <p:nvPr/>
        </p:nvSpPr>
        <p:spPr>
          <a:xfrm>
            <a:off x="14203551" y="6601914"/>
            <a:ext cx="2043286" cy="2386600"/>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3" name="AI MODEL"/>
          <p:cNvSpPr txBox="1"/>
          <p:nvPr/>
        </p:nvSpPr>
        <p:spPr>
          <a:xfrm>
            <a:off x="14445583" y="7592014"/>
            <a:ext cx="1559224"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AI MODEL</a:t>
            </a:r>
          </a:p>
        </p:txBody>
      </p:sp>
      <p:sp>
        <p:nvSpPr>
          <p:cNvPr id="224" name="Rectangle"/>
          <p:cNvSpPr/>
          <p:nvPr/>
        </p:nvSpPr>
        <p:spPr>
          <a:xfrm>
            <a:off x="16239035" y="3595330"/>
            <a:ext cx="6807165"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4000" b="1" dirty="0">
                <a:solidFill>
                  <a:srgbClr val="107AC5"/>
                </a:solidFill>
              </a:rPr>
              <a:t>Set of symptoms, healthcare concerns, conversations, user concerns, need for appointment</a:t>
            </a:r>
            <a:endParaRPr sz="4000" b="1" dirty="0">
              <a:solidFill>
                <a:srgbClr val="107AC5"/>
              </a:solidFill>
            </a:endParaRPr>
          </a:p>
        </p:txBody>
      </p:sp>
      <p:sp>
        <p:nvSpPr>
          <p:cNvPr id="225" name="Rectangle"/>
          <p:cNvSpPr/>
          <p:nvPr/>
        </p:nvSpPr>
        <p:spPr>
          <a:xfrm>
            <a:off x="14203551" y="3592491"/>
            <a:ext cx="2043286" cy="2357622"/>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6" name="INPUT"/>
          <p:cNvSpPr txBox="1"/>
          <p:nvPr/>
        </p:nvSpPr>
        <p:spPr>
          <a:xfrm>
            <a:off x="14723544" y="4638181"/>
            <a:ext cx="1003301"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INPUT</a:t>
            </a:r>
          </a:p>
        </p:txBody>
      </p:sp>
      <p:sp>
        <p:nvSpPr>
          <p:cNvPr id="227" name="Rectangle"/>
          <p:cNvSpPr/>
          <p:nvPr/>
        </p:nvSpPr>
        <p:spPr>
          <a:xfrm>
            <a:off x="16206271" y="9635945"/>
            <a:ext cx="6872694"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200" b="1" dirty="0">
                <a:solidFill>
                  <a:srgbClr val="107AC5"/>
                </a:solidFill>
              </a:rPr>
              <a:t>Users with request type classified as redundant are diverted to solution procedures and user given advise and disease prediction with suggestion to book appointment. </a:t>
            </a:r>
            <a:endParaRPr sz="3200" b="1" dirty="0">
              <a:solidFill>
                <a:srgbClr val="107AC5"/>
              </a:solidFill>
            </a:endParaRPr>
          </a:p>
        </p:txBody>
      </p:sp>
      <p:sp>
        <p:nvSpPr>
          <p:cNvPr id="228" name="Rectangle"/>
          <p:cNvSpPr/>
          <p:nvPr/>
        </p:nvSpPr>
        <p:spPr>
          <a:xfrm>
            <a:off x="14170786" y="9633105"/>
            <a:ext cx="2043286" cy="2357622"/>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29" name="OUTPUT"/>
          <p:cNvSpPr txBox="1"/>
          <p:nvPr/>
        </p:nvSpPr>
        <p:spPr>
          <a:xfrm>
            <a:off x="14537002" y="10678796"/>
            <a:ext cx="1310854"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OUTPUT</a:t>
            </a:r>
          </a:p>
        </p:txBody>
      </p:sp>
      <p:sp>
        <p:nvSpPr>
          <p:cNvPr id="230" name="Rectangle"/>
          <p:cNvSpPr/>
          <p:nvPr/>
        </p:nvSpPr>
        <p:spPr>
          <a:xfrm>
            <a:off x="3213906" y="9806285"/>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685800" indent="-685800" algn="l">
              <a:buFont typeface="Arial" panose="020B0604020202020204" pitchFamily="34" charset="0"/>
              <a:buChar char="•"/>
              <a:defRPr>
                <a:solidFill>
                  <a:srgbClr val="FFFFFF"/>
                </a:solidFill>
              </a:defRPr>
            </a:pPr>
            <a:r>
              <a:rPr lang="en-US" sz="3200" b="1" dirty="0">
                <a:solidFill>
                  <a:schemeClr val="bg1"/>
                </a:solidFill>
              </a:rPr>
              <a:t>24x7 availability.</a:t>
            </a:r>
          </a:p>
          <a:p>
            <a:pPr marL="685800" indent="-685800" algn="l">
              <a:buFont typeface="Arial" panose="020B0604020202020204" pitchFamily="34" charset="0"/>
              <a:buChar char="•"/>
              <a:defRPr>
                <a:solidFill>
                  <a:srgbClr val="FFFFFF"/>
                </a:solidFill>
              </a:defRPr>
            </a:pPr>
            <a:r>
              <a:rPr lang="en-US" sz="3200" b="1" dirty="0">
                <a:solidFill>
                  <a:schemeClr val="bg1"/>
                </a:solidFill>
              </a:rPr>
              <a:t>Workload reduction.</a:t>
            </a:r>
          </a:p>
          <a:p>
            <a:pPr marL="685800" indent="-685800" algn="l">
              <a:buFont typeface="Arial" panose="020B0604020202020204" pitchFamily="34" charset="0"/>
              <a:buChar char="•"/>
              <a:defRPr>
                <a:solidFill>
                  <a:srgbClr val="FFFFFF"/>
                </a:solidFill>
              </a:defRPr>
            </a:pPr>
            <a:r>
              <a:rPr lang="en-US" sz="3200" b="1" dirty="0">
                <a:solidFill>
                  <a:schemeClr val="bg1"/>
                </a:solidFill>
              </a:rPr>
              <a:t>Time and money saving.</a:t>
            </a:r>
            <a:endParaRPr sz="3200" b="1" dirty="0">
              <a:solidFill>
                <a:schemeClr val="bg1"/>
              </a:solidFill>
            </a:endParaRPr>
          </a:p>
        </p:txBody>
      </p:sp>
      <p:sp>
        <p:nvSpPr>
          <p:cNvPr id="231" name="Rectangle"/>
          <p:cNvSpPr/>
          <p:nvPr/>
        </p:nvSpPr>
        <p:spPr>
          <a:xfrm>
            <a:off x="3223736" y="9148743"/>
            <a:ext cx="4313825" cy="712623"/>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2" name="PRO"/>
          <p:cNvSpPr txBox="1"/>
          <p:nvPr/>
        </p:nvSpPr>
        <p:spPr>
          <a:xfrm>
            <a:off x="4041102" y="9229691"/>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PRO</a:t>
            </a:r>
            <a:r>
              <a:rPr lang="en-US" dirty="0"/>
              <a:t>S</a:t>
            </a:r>
            <a:endParaRPr dirty="0"/>
          </a:p>
        </p:txBody>
      </p:sp>
      <p:sp>
        <p:nvSpPr>
          <p:cNvPr id="233" name="Rectangle"/>
          <p:cNvSpPr/>
          <p:nvPr/>
        </p:nvSpPr>
        <p:spPr>
          <a:xfrm>
            <a:off x="8551173" y="9836468"/>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457200" indent="-457200" algn="l">
              <a:buFont typeface="Arial" panose="020B0604020202020204" pitchFamily="34" charset="0"/>
              <a:buChar char="•"/>
              <a:defRPr>
                <a:solidFill>
                  <a:srgbClr val="FFFFFF"/>
                </a:solidFill>
              </a:defRPr>
            </a:pPr>
            <a:r>
              <a:rPr lang="en-US" sz="2800" b="1" dirty="0">
                <a:solidFill>
                  <a:schemeClr val="bg1"/>
                </a:solidFill>
              </a:rPr>
              <a:t>Misclassification error due to complex English.</a:t>
            </a:r>
          </a:p>
          <a:p>
            <a:pPr marL="457200" indent="-457200" algn="l">
              <a:buFont typeface="Arial" panose="020B0604020202020204" pitchFamily="34" charset="0"/>
              <a:buChar char="•"/>
              <a:defRPr>
                <a:solidFill>
                  <a:srgbClr val="FFFFFF"/>
                </a:solidFill>
              </a:defRPr>
            </a:pPr>
            <a:r>
              <a:rPr lang="en-US" sz="2800" b="1" dirty="0">
                <a:solidFill>
                  <a:schemeClr val="bg1"/>
                </a:solidFill>
              </a:rPr>
              <a:t>Misclassification due to common symptoms.</a:t>
            </a:r>
            <a:endParaRPr sz="2800" b="1" dirty="0">
              <a:solidFill>
                <a:schemeClr val="bg1"/>
              </a:solidFill>
            </a:endParaRPr>
          </a:p>
        </p:txBody>
      </p:sp>
      <p:sp>
        <p:nvSpPr>
          <p:cNvPr id="234" name="Rectangle"/>
          <p:cNvSpPr/>
          <p:nvPr/>
        </p:nvSpPr>
        <p:spPr>
          <a:xfrm>
            <a:off x="8561003" y="9174608"/>
            <a:ext cx="4313826" cy="712624"/>
          </a:xfrm>
          <a:prstGeom prst="rect">
            <a:avLst/>
          </a:prstGeom>
          <a:solidFill>
            <a:srgbClr val="26556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dirty="0"/>
          </a:p>
        </p:txBody>
      </p:sp>
      <p:sp>
        <p:nvSpPr>
          <p:cNvPr id="235" name="CON"/>
          <p:cNvSpPr txBox="1"/>
          <p:nvPr/>
        </p:nvSpPr>
        <p:spPr>
          <a:xfrm>
            <a:off x="9378370" y="9255557"/>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CON</a:t>
            </a:r>
            <a:r>
              <a:rPr lang="en-US" dirty="0"/>
              <a:t>S</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Rectangle"/>
          <p:cNvSpPr/>
          <p:nvPr/>
        </p:nvSpPr>
        <p:spPr>
          <a:xfrm>
            <a:off x="18412967" y="397450"/>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8" name="Rectangle"/>
          <p:cNvSpPr/>
          <p:nvPr/>
        </p:nvSpPr>
        <p:spPr>
          <a:xfrm>
            <a:off x="23688428" y="362794"/>
            <a:ext cx="264320" cy="1552108"/>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39" name="Shape"/>
          <p:cNvSpPr/>
          <p:nvPr/>
        </p:nvSpPr>
        <p:spPr>
          <a:xfrm flipH="1">
            <a:off x="16680053" y="380121"/>
            <a:ext cx="1586229"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olidFill>
          <a:ln w="12700">
            <a:miter lim="400000"/>
          </a:ln>
        </p:spPr>
        <p:txBody>
          <a:bodyPr lIns="50800" tIns="50800" rIns="50800" bIns="50800" anchor="ctr"/>
          <a:lstStyle/>
          <a:p>
            <a:pPr>
              <a:defRPr>
                <a:solidFill>
                  <a:srgbClr val="FFFFFF"/>
                </a:solidFill>
              </a:defRPr>
            </a:pPr>
            <a:endParaRPr/>
          </a:p>
        </p:txBody>
      </p:sp>
      <p:sp>
        <p:nvSpPr>
          <p:cNvPr id="240" name="Shape"/>
          <p:cNvSpPr/>
          <p:nvPr/>
        </p:nvSpPr>
        <p:spPr>
          <a:xfrm rot="10800000" flipH="1">
            <a:off x="18254853" y="380121"/>
            <a:ext cx="1586229"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chemeClr val="accent6">
              <a:satOff val="1848"/>
              <a:lumOff val="-15262"/>
            </a:schemeClr>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41" name="MARKET RESEARCH"/>
          <p:cNvSpPr txBox="1"/>
          <p:nvPr/>
        </p:nvSpPr>
        <p:spPr>
          <a:xfrm>
            <a:off x="19969119" y="702602"/>
            <a:ext cx="3081204"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MARKET RESEARCH</a:t>
            </a:r>
          </a:p>
        </p:txBody>
      </p:sp>
      <p:sp>
        <p:nvSpPr>
          <p:cNvPr id="242" name="3"/>
          <p:cNvSpPr txBox="1"/>
          <p:nvPr/>
        </p:nvSpPr>
        <p:spPr>
          <a:xfrm>
            <a:off x="18662826" y="624498"/>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3</a:t>
            </a:r>
          </a:p>
        </p:txBody>
      </p:sp>
      <p:sp>
        <p:nvSpPr>
          <p:cNvPr id="243" name="Hammer"/>
          <p:cNvSpPr/>
          <p:nvPr/>
        </p:nvSpPr>
        <p:spPr>
          <a:xfrm rot="18900000">
            <a:off x="17434979" y="929573"/>
            <a:ext cx="347001" cy="716877"/>
          </a:xfrm>
          <a:custGeom>
            <a:avLst/>
            <a:gdLst/>
            <a:ahLst/>
            <a:cxnLst>
              <a:cxn ang="0">
                <a:pos x="wd2" y="hd2"/>
              </a:cxn>
              <a:cxn ang="5400000">
                <a:pos x="wd2" y="hd2"/>
              </a:cxn>
              <a:cxn ang="10800000">
                <a:pos x="wd2" y="hd2"/>
              </a:cxn>
              <a:cxn ang="16200000">
                <a:pos x="wd2" y="hd2"/>
              </a:cxn>
            </a:cxnLst>
            <a:rect l="0" t="0" r="r" b="b"/>
            <a:pathLst>
              <a:path w="21504" h="21595" extrusionOk="0">
                <a:moveTo>
                  <a:pt x="12161" y="5"/>
                </a:moveTo>
                <a:cubicBezTo>
                  <a:pt x="7931" y="77"/>
                  <a:pt x="3428" y="850"/>
                  <a:pt x="31" y="3980"/>
                </a:cubicBezTo>
                <a:cubicBezTo>
                  <a:pt x="-96" y="4097"/>
                  <a:pt x="199" y="4215"/>
                  <a:pt x="410" y="4130"/>
                </a:cubicBezTo>
                <a:cubicBezTo>
                  <a:pt x="2319" y="3363"/>
                  <a:pt x="4025" y="2246"/>
                  <a:pt x="6056" y="2246"/>
                </a:cubicBezTo>
                <a:cubicBezTo>
                  <a:pt x="8156" y="2246"/>
                  <a:pt x="8496" y="3611"/>
                  <a:pt x="8496" y="3611"/>
                </a:cubicBezTo>
                <a:lnTo>
                  <a:pt x="9038" y="3611"/>
                </a:lnTo>
                <a:lnTo>
                  <a:pt x="9038" y="9084"/>
                </a:lnTo>
                <a:cubicBezTo>
                  <a:pt x="8731" y="9095"/>
                  <a:pt x="8451" y="9190"/>
                  <a:pt x="8382" y="9337"/>
                </a:cubicBezTo>
                <a:cubicBezTo>
                  <a:pt x="7788" y="10594"/>
                  <a:pt x="8323" y="14242"/>
                  <a:pt x="8323" y="16546"/>
                </a:cubicBezTo>
                <a:cubicBezTo>
                  <a:pt x="8323" y="18416"/>
                  <a:pt x="8011" y="20381"/>
                  <a:pt x="7864" y="21200"/>
                </a:cubicBezTo>
                <a:cubicBezTo>
                  <a:pt x="7827" y="21413"/>
                  <a:pt x="8169" y="21595"/>
                  <a:pt x="8607" y="21595"/>
                </a:cubicBezTo>
                <a:lnTo>
                  <a:pt x="12682" y="21595"/>
                </a:lnTo>
                <a:cubicBezTo>
                  <a:pt x="13120" y="21595"/>
                  <a:pt x="13466" y="21413"/>
                  <a:pt x="13428" y="21200"/>
                </a:cubicBezTo>
                <a:cubicBezTo>
                  <a:pt x="13282" y="20381"/>
                  <a:pt x="12970" y="18416"/>
                  <a:pt x="12970" y="16546"/>
                </a:cubicBezTo>
                <a:cubicBezTo>
                  <a:pt x="12970" y="14242"/>
                  <a:pt x="13504" y="10594"/>
                  <a:pt x="12911" y="9337"/>
                </a:cubicBezTo>
                <a:cubicBezTo>
                  <a:pt x="12842" y="9190"/>
                  <a:pt x="12561" y="9095"/>
                  <a:pt x="12255" y="9084"/>
                </a:cubicBezTo>
                <a:lnTo>
                  <a:pt x="12255" y="3611"/>
                </a:lnTo>
                <a:lnTo>
                  <a:pt x="12796" y="3611"/>
                </a:lnTo>
                <a:cubicBezTo>
                  <a:pt x="12796" y="3611"/>
                  <a:pt x="13547" y="2180"/>
                  <a:pt x="15941" y="2180"/>
                </a:cubicBezTo>
                <a:cubicBezTo>
                  <a:pt x="18334" y="2180"/>
                  <a:pt x="18630" y="2608"/>
                  <a:pt x="18630" y="2608"/>
                </a:cubicBezTo>
                <a:lnTo>
                  <a:pt x="21504" y="2608"/>
                </a:lnTo>
                <a:lnTo>
                  <a:pt x="21504" y="353"/>
                </a:lnTo>
                <a:lnTo>
                  <a:pt x="18592" y="353"/>
                </a:lnTo>
                <a:cubicBezTo>
                  <a:pt x="18592" y="353"/>
                  <a:pt x="16383" y="1518"/>
                  <a:pt x="13952" y="14"/>
                </a:cubicBezTo>
                <a:cubicBezTo>
                  <a:pt x="13363" y="0"/>
                  <a:pt x="12765" y="-5"/>
                  <a:pt x="12161" y="5"/>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44"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45"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46" name="Rectangle"/>
          <p:cNvSpPr/>
          <p:nvPr/>
        </p:nvSpPr>
        <p:spPr>
          <a:xfrm>
            <a:off x="4126202" y="4042865"/>
            <a:ext cx="6778159" cy="783690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lgn="l">
              <a:defRPr>
                <a:solidFill>
                  <a:srgbClr val="FFFFFF"/>
                </a:solidFill>
              </a:defRPr>
            </a:pPr>
            <a:r>
              <a:rPr lang="en-US" sz="4800" b="1" dirty="0">
                <a:solidFill>
                  <a:schemeClr val="tx1">
                    <a:lumMod val="50000"/>
                  </a:schemeClr>
                </a:solidFill>
              </a:rPr>
              <a:t>Following teams need help:</a:t>
            </a:r>
          </a:p>
          <a:p>
            <a:pPr algn="l">
              <a:defRPr>
                <a:solidFill>
                  <a:srgbClr val="FFFFFF"/>
                </a:solidFill>
              </a:defRPr>
            </a:pPr>
            <a:endParaRPr lang="en-US" sz="4800" b="1" dirty="0">
              <a:solidFill>
                <a:schemeClr val="tx1">
                  <a:lumMod val="50000"/>
                </a:schemeClr>
              </a:solidFill>
            </a:endParaRPr>
          </a:p>
          <a:p>
            <a:pPr marL="742950" indent="-742950" algn="l">
              <a:lnSpc>
                <a:spcPct val="150000"/>
              </a:lnSpc>
              <a:buAutoNum type="arabicPeriod"/>
              <a:defRPr>
                <a:solidFill>
                  <a:srgbClr val="FFFFFF"/>
                </a:solidFill>
              </a:defRPr>
            </a:pPr>
            <a:r>
              <a:rPr lang="en-US" sz="4800" b="1" dirty="0">
                <a:solidFill>
                  <a:schemeClr val="tx1">
                    <a:lumMod val="50000"/>
                  </a:schemeClr>
                </a:solidFill>
              </a:rPr>
              <a:t>Healthcare organizations</a:t>
            </a:r>
          </a:p>
          <a:p>
            <a:pPr marL="742950" indent="-742950" algn="l">
              <a:lnSpc>
                <a:spcPct val="150000"/>
              </a:lnSpc>
              <a:buAutoNum type="arabicPeriod"/>
              <a:defRPr>
                <a:solidFill>
                  <a:srgbClr val="FFFFFF"/>
                </a:solidFill>
              </a:defRPr>
            </a:pPr>
            <a:r>
              <a:rPr lang="en-US" sz="4800" b="1" dirty="0">
                <a:solidFill>
                  <a:schemeClr val="tx1">
                    <a:lumMod val="50000"/>
                  </a:schemeClr>
                </a:solidFill>
              </a:rPr>
              <a:t>Healthcare management</a:t>
            </a:r>
          </a:p>
          <a:p>
            <a:pPr marL="742950" indent="-742950" algn="l">
              <a:lnSpc>
                <a:spcPct val="150000"/>
              </a:lnSpc>
              <a:buAutoNum type="arabicPeriod"/>
              <a:defRPr>
                <a:solidFill>
                  <a:srgbClr val="FFFFFF"/>
                </a:solidFill>
              </a:defRPr>
            </a:pPr>
            <a:r>
              <a:rPr lang="en-US" sz="4800" b="1" dirty="0">
                <a:solidFill>
                  <a:schemeClr val="tx1">
                    <a:lumMod val="50000"/>
                  </a:schemeClr>
                </a:solidFill>
              </a:rPr>
              <a:t>Hospitals</a:t>
            </a:r>
          </a:p>
          <a:p>
            <a:pPr marL="742950" indent="-742950" algn="l">
              <a:lnSpc>
                <a:spcPct val="150000"/>
              </a:lnSpc>
              <a:buAutoNum type="arabicPeriod"/>
              <a:defRPr>
                <a:solidFill>
                  <a:srgbClr val="FFFFFF"/>
                </a:solidFill>
              </a:defRPr>
            </a:pPr>
            <a:r>
              <a:rPr lang="en-US" sz="4800" b="1" dirty="0">
                <a:solidFill>
                  <a:schemeClr val="tx1">
                    <a:lumMod val="50000"/>
                  </a:schemeClr>
                </a:solidFill>
              </a:rPr>
              <a:t>Mental Health institutes </a:t>
            </a:r>
            <a:endParaRPr sz="4800" b="1" dirty="0">
              <a:solidFill>
                <a:schemeClr val="tx1">
                  <a:lumMod val="50000"/>
                </a:schemeClr>
              </a:solidFill>
            </a:endParaRPr>
          </a:p>
        </p:txBody>
      </p:sp>
      <p:sp>
        <p:nvSpPr>
          <p:cNvPr id="247" name="Rectangle"/>
          <p:cNvSpPr/>
          <p:nvPr/>
        </p:nvSpPr>
        <p:spPr>
          <a:xfrm>
            <a:off x="4136033" y="3381006"/>
            <a:ext cx="6758497" cy="911861"/>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48" name="DEMAND"/>
          <p:cNvSpPr txBox="1"/>
          <p:nvPr/>
        </p:nvSpPr>
        <p:spPr>
          <a:xfrm>
            <a:off x="6135034" y="3595636"/>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t>DEMAND</a:t>
            </a:r>
          </a:p>
        </p:txBody>
      </p:sp>
      <p:sp>
        <p:nvSpPr>
          <p:cNvPr id="249" name="Rectangle"/>
          <p:cNvSpPr/>
          <p:nvPr/>
        </p:nvSpPr>
        <p:spPr>
          <a:xfrm>
            <a:off x="12000372" y="3991530"/>
            <a:ext cx="11043654" cy="783690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685800" indent="-685800" algn="l">
              <a:buFont typeface="Arial" panose="020B0604020202020204" pitchFamily="34" charset="0"/>
              <a:buChar char="•"/>
              <a:defRPr>
                <a:solidFill>
                  <a:srgbClr val="FFFFFF"/>
                </a:solidFill>
              </a:defRPr>
            </a:pPr>
            <a:r>
              <a:rPr lang="en-US" b="1" dirty="0">
                <a:solidFill>
                  <a:schemeClr val="tx1">
                    <a:lumMod val="50000"/>
                  </a:schemeClr>
                </a:solidFill>
              </a:rPr>
              <a:t>Since it is an internal opportunity within the same health organization therein no direct competition.</a:t>
            </a:r>
          </a:p>
          <a:p>
            <a:pPr marL="685800" indent="-685800" algn="l">
              <a:buFont typeface="Arial" panose="020B0604020202020204" pitchFamily="34" charset="0"/>
              <a:buChar char="•"/>
              <a:defRPr>
                <a:solidFill>
                  <a:srgbClr val="FFFFFF"/>
                </a:solidFill>
              </a:defRPr>
            </a:pPr>
            <a:r>
              <a:rPr lang="en-US" b="1" dirty="0">
                <a:solidFill>
                  <a:schemeClr val="tx1">
                    <a:lumMod val="50000"/>
                  </a:schemeClr>
                </a:solidFill>
              </a:rPr>
              <a:t>Employing more resources and organizations could be a possible alternative.</a:t>
            </a:r>
            <a:endParaRPr b="1" dirty="0">
              <a:solidFill>
                <a:schemeClr val="tx1">
                  <a:lumMod val="50000"/>
                </a:schemeClr>
              </a:solidFill>
            </a:endParaRPr>
          </a:p>
        </p:txBody>
      </p:sp>
      <p:sp>
        <p:nvSpPr>
          <p:cNvPr id="250" name="Rectangle"/>
          <p:cNvSpPr/>
          <p:nvPr/>
        </p:nvSpPr>
        <p:spPr>
          <a:xfrm>
            <a:off x="12011205" y="3329671"/>
            <a:ext cx="11043655" cy="911861"/>
          </a:xfrm>
          <a:prstGeom prst="rect">
            <a:avLst/>
          </a:prstGeom>
          <a:solidFill>
            <a:schemeClr val="accent6">
              <a:satOff val="1848"/>
              <a:lumOff val="-15262"/>
            </a:schemeClr>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51" name="COMPETITION"/>
          <p:cNvSpPr txBox="1"/>
          <p:nvPr/>
        </p:nvSpPr>
        <p:spPr>
          <a:xfrm>
            <a:off x="15305478" y="3541694"/>
            <a:ext cx="4684072"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30000"/>
              </a:lnSpc>
              <a:defRPr sz="2500" b="1" spc="250">
                <a:solidFill>
                  <a:srgbClr val="FFFFFF"/>
                </a:solidFill>
                <a:latin typeface="Helvetica"/>
                <a:ea typeface="Helvetica"/>
                <a:cs typeface="Helvetica"/>
                <a:sym typeface="Helvetica"/>
              </a:defRPr>
            </a:lvl1pPr>
          </a:lstStyle>
          <a:p>
            <a:r>
              <a:rPr dirty="0"/>
              <a:t>COMPETITION</a:t>
            </a:r>
            <a:r>
              <a:rPr lang="en-US" dirty="0"/>
              <a:t> ANALYSIS</a:t>
            </a:r>
            <a:endParaRPr dirty="0"/>
          </a:p>
        </p:txBody>
      </p:sp>
      <p:sp>
        <p:nvSpPr>
          <p:cNvPr id="252"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53"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Rectangle"/>
          <p:cNvSpPr/>
          <p:nvPr/>
        </p:nvSpPr>
        <p:spPr>
          <a:xfrm>
            <a:off x="5413533" y="6696245"/>
            <a:ext cx="7561181"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200" b="1" dirty="0">
                <a:solidFill>
                  <a:schemeClr val="tx1">
                    <a:lumMod val="50000"/>
                  </a:schemeClr>
                </a:solidFill>
              </a:rPr>
              <a:t>Misclassification of diseases due to common symptoms. Language complexity and diversity can lead to misclassification leading to delivering wrong replies to user. </a:t>
            </a:r>
          </a:p>
        </p:txBody>
      </p:sp>
      <p:sp>
        <p:nvSpPr>
          <p:cNvPr id="257" name="Rectangle"/>
          <p:cNvSpPr/>
          <p:nvPr/>
        </p:nvSpPr>
        <p:spPr>
          <a:xfrm>
            <a:off x="3572876" y="6678917"/>
            <a:ext cx="2043286" cy="238659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58" name="RISK"/>
          <p:cNvSpPr txBox="1"/>
          <p:nvPr/>
        </p:nvSpPr>
        <p:spPr>
          <a:xfrm>
            <a:off x="4183145" y="7669017"/>
            <a:ext cx="822748"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RISK</a:t>
            </a:r>
          </a:p>
        </p:txBody>
      </p:sp>
      <p:sp>
        <p:nvSpPr>
          <p:cNvPr id="259" name="Rectangle"/>
          <p:cNvSpPr/>
          <p:nvPr/>
        </p:nvSpPr>
        <p:spPr>
          <a:xfrm>
            <a:off x="5608361" y="3672333"/>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200" b="1" dirty="0">
                <a:solidFill>
                  <a:schemeClr val="tx1">
                    <a:lumMod val="50000"/>
                  </a:schemeClr>
                </a:solidFill>
              </a:rPr>
              <a:t>Since it is an internal project it will be a cost center to the company where the budget will be equal to actuals of maintaining resources, hardware and software.</a:t>
            </a:r>
            <a:endParaRPr sz="3200" b="1" dirty="0">
              <a:solidFill>
                <a:schemeClr val="tx1">
                  <a:lumMod val="50000"/>
                </a:schemeClr>
              </a:solidFill>
            </a:endParaRPr>
          </a:p>
        </p:txBody>
      </p:sp>
      <p:sp>
        <p:nvSpPr>
          <p:cNvPr id="260" name="Rectangle"/>
          <p:cNvSpPr/>
          <p:nvPr/>
        </p:nvSpPr>
        <p:spPr>
          <a:xfrm>
            <a:off x="3572876" y="3669493"/>
            <a:ext cx="2043286" cy="2357622"/>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1" name="BUDGET"/>
          <p:cNvSpPr txBox="1"/>
          <p:nvPr/>
        </p:nvSpPr>
        <p:spPr>
          <a:xfrm>
            <a:off x="3924953" y="4715183"/>
            <a:ext cx="1339132"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BUDGET</a:t>
            </a:r>
          </a:p>
        </p:txBody>
      </p:sp>
      <p:sp>
        <p:nvSpPr>
          <p:cNvPr id="262" name="Rectangle"/>
          <p:cNvSpPr/>
          <p:nvPr/>
        </p:nvSpPr>
        <p:spPr>
          <a:xfrm>
            <a:off x="16012512" y="8249789"/>
            <a:ext cx="7159789"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Healthcare Expert: 1</a:t>
            </a:r>
          </a:p>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Doctor: 1</a:t>
            </a:r>
          </a:p>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Product manager: 1</a:t>
            </a:r>
          </a:p>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Data scientist: 1</a:t>
            </a:r>
          </a:p>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Data Engineer: 2</a:t>
            </a:r>
          </a:p>
          <a:p>
            <a:pPr marL="457200" indent="-457200" algn="l">
              <a:buFont typeface="Wingdings" panose="05000000000000000000" pitchFamily="2" charset="2"/>
              <a:buChar char="q"/>
              <a:defRPr>
                <a:solidFill>
                  <a:srgbClr val="FFFFFF"/>
                </a:solidFill>
              </a:defRPr>
            </a:pPr>
            <a:r>
              <a:rPr lang="en-US" sz="2400" b="1" dirty="0">
                <a:solidFill>
                  <a:schemeClr val="tx1">
                    <a:lumMod val="50000"/>
                  </a:schemeClr>
                </a:solidFill>
              </a:rPr>
              <a:t>Deployment expert: 1 </a:t>
            </a:r>
            <a:endParaRPr sz="2400" b="1" dirty="0">
              <a:solidFill>
                <a:schemeClr val="tx1">
                  <a:lumMod val="50000"/>
                </a:schemeClr>
              </a:solidFill>
            </a:endParaRPr>
          </a:p>
        </p:txBody>
      </p:sp>
      <p:sp>
        <p:nvSpPr>
          <p:cNvPr id="263" name="Rectangle"/>
          <p:cNvSpPr/>
          <p:nvPr/>
        </p:nvSpPr>
        <p:spPr>
          <a:xfrm>
            <a:off x="13961803" y="8232461"/>
            <a:ext cx="2043286" cy="238659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4" name="RESOURCE"/>
          <p:cNvSpPr txBox="1"/>
          <p:nvPr/>
        </p:nvSpPr>
        <p:spPr>
          <a:xfrm>
            <a:off x="14104926" y="9222560"/>
            <a:ext cx="1757041"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RESOURCE</a:t>
            </a:r>
          </a:p>
        </p:txBody>
      </p:sp>
      <p:sp>
        <p:nvSpPr>
          <p:cNvPr id="265" name="Rectangle"/>
          <p:cNvSpPr/>
          <p:nvPr/>
        </p:nvSpPr>
        <p:spPr>
          <a:xfrm>
            <a:off x="5575596" y="9712947"/>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b="1" dirty="0">
                <a:solidFill>
                  <a:schemeClr val="tx1">
                    <a:lumMod val="50000"/>
                  </a:schemeClr>
                </a:solidFill>
              </a:rPr>
              <a:t>~ 3 Months</a:t>
            </a:r>
            <a:endParaRPr b="1" dirty="0">
              <a:solidFill>
                <a:schemeClr val="tx1">
                  <a:lumMod val="50000"/>
                </a:schemeClr>
              </a:solidFill>
            </a:endParaRPr>
          </a:p>
        </p:txBody>
      </p:sp>
      <p:sp>
        <p:nvSpPr>
          <p:cNvPr id="266" name="Rectangle"/>
          <p:cNvSpPr/>
          <p:nvPr/>
        </p:nvSpPr>
        <p:spPr>
          <a:xfrm>
            <a:off x="3540111" y="9710108"/>
            <a:ext cx="2043286" cy="2357621"/>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67" name="TIMELINE"/>
          <p:cNvSpPr txBox="1"/>
          <p:nvPr/>
        </p:nvSpPr>
        <p:spPr>
          <a:xfrm>
            <a:off x="3810358" y="10755798"/>
            <a:ext cx="1502793" cy="40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2000" b="1" spc="200">
                <a:solidFill>
                  <a:srgbClr val="FFFFFF"/>
                </a:solidFill>
                <a:latin typeface="Helvetica"/>
                <a:ea typeface="Helvetica"/>
                <a:cs typeface="Helvetica"/>
                <a:sym typeface="Helvetica"/>
              </a:defRPr>
            </a:lvl1pPr>
          </a:lstStyle>
          <a:p>
            <a:r>
              <a:t>TIMELINE</a:t>
            </a:r>
          </a:p>
        </p:txBody>
      </p:sp>
      <p:sp>
        <p:nvSpPr>
          <p:cNvPr id="268"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269"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270"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271"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273" name="Rectangle"/>
          <p:cNvSpPr/>
          <p:nvPr/>
        </p:nvSpPr>
        <p:spPr>
          <a:xfrm>
            <a:off x="15802460" y="5142701"/>
            <a:ext cx="7369842" cy="235194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600" b="1" dirty="0">
                <a:solidFill>
                  <a:schemeClr val="tx1">
                    <a:lumMod val="50000"/>
                  </a:schemeClr>
                </a:solidFill>
              </a:rPr>
              <a:t>Convolution network based NLP based model powered by deep learning to learn and understand chat patterns</a:t>
            </a:r>
            <a:endParaRPr sz="3600" b="1" dirty="0">
              <a:solidFill>
                <a:schemeClr val="tx1">
                  <a:lumMod val="50000"/>
                </a:schemeClr>
              </a:solidFill>
            </a:endParaRPr>
          </a:p>
        </p:txBody>
      </p:sp>
      <p:sp>
        <p:nvSpPr>
          <p:cNvPr id="274" name="Rectangle"/>
          <p:cNvSpPr/>
          <p:nvPr/>
        </p:nvSpPr>
        <p:spPr>
          <a:xfrm>
            <a:off x="13961803" y="5125372"/>
            <a:ext cx="2043286" cy="2386600"/>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5" name="TECHNOLOGY"/>
          <p:cNvSpPr txBox="1"/>
          <p:nvPr/>
        </p:nvSpPr>
        <p:spPr>
          <a:xfrm>
            <a:off x="13954380" y="6121822"/>
            <a:ext cx="2058133" cy="393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900" b="1" spc="190">
                <a:solidFill>
                  <a:srgbClr val="FFFFFF"/>
                </a:solidFill>
                <a:latin typeface="Helvetica"/>
                <a:ea typeface="Helvetica"/>
                <a:cs typeface="Helvetica"/>
                <a:sym typeface="Helvetica"/>
              </a:defRPr>
            </a:lvl1pPr>
          </a:lstStyle>
          <a:p>
            <a:r>
              <a:t>TECHNOLOGY</a:t>
            </a:r>
          </a:p>
        </p:txBody>
      </p:sp>
      <p:sp>
        <p:nvSpPr>
          <p:cNvPr id="276" name="Rectangle"/>
          <p:cNvSpPr/>
          <p:nvPr/>
        </p:nvSpPr>
        <p:spPr>
          <a:xfrm>
            <a:off x="18352465" y="388785"/>
            <a:ext cx="5539781"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7" name="Rectangle"/>
          <p:cNvSpPr/>
          <p:nvPr/>
        </p:nvSpPr>
        <p:spPr>
          <a:xfrm>
            <a:off x="23627925" y="354129"/>
            <a:ext cx="264319" cy="155210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78" name="Shape"/>
          <p:cNvSpPr/>
          <p:nvPr/>
        </p:nvSpPr>
        <p:spPr>
          <a:xfrm flipH="1">
            <a:off x="166195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279" name="Shape"/>
          <p:cNvSpPr/>
          <p:nvPr/>
        </p:nvSpPr>
        <p:spPr>
          <a:xfrm rot="10800000" flipH="1">
            <a:off x="181943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280" name="4"/>
          <p:cNvSpPr txBox="1"/>
          <p:nvPr/>
        </p:nvSpPr>
        <p:spPr>
          <a:xfrm>
            <a:off x="18696587" y="698383"/>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281" name="Clipboard"/>
          <p:cNvSpPr/>
          <p:nvPr/>
        </p:nvSpPr>
        <p:spPr>
          <a:xfrm>
            <a:off x="17392436" y="877030"/>
            <a:ext cx="496268"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282" name="PROJECT  METRICS"/>
          <p:cNvSpPr txBox="1"/>
          <p:nvPr/>
        </p:nvSpPr>
        <p:spPr>
          <a:xfrm>
            <a:off x="20594795" y="696882"/>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Line"/>
          <p:cNvSpPr/>
          <p:nvPr/>
        </p:nvSpPr>
        <p:spPr>
          <a:xfrm>
            <a:off x="4146712" y="5891420"/>
            <a:ext cx="18057441" cy="1"/>
          </a:xfrm>
          <a:prstGeom prst="line">
            <a:avLst/>
          </a:prstGeom>
          <a:ln>
            <a:solidFill>
              <a:srgbClr val="5A5F5E"/>
            </a:solidFill>
            <a:miter lim="400000"/>
          </a:ln>
        </p:spPr>
        <p:txBody>
          <a:bodyPr lIns="50800" tIns="50800" rIns="50800" bIns="50800" anchor="ctr"/>
          <a:lstStyle/>
          <a:p>
            <a:endParaRPr/>
          </a:p>
        </p:txBody>
      </p:sp>
      <p:sp>
        <p:nvSpPr>
          <p:cNvPr id="285" name="Line"/>
          <p:cNvSpPr/>
          <p:nvPr/>
        </p:nvSpPr>
        <p:spPr>
          <a:xfrm flipV="1">
            <a:off x="5961249" y="5999530"/>
            <a:ext cx="1" cy="3082760"/>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86" name="Oval"/>
          <p:cNvSpPr/>
          <p:nvPr/>
        </p:nvSpPr>
        <p:spPr>
          <a:xfrm>
            <a:off x="5837694" y="5717380"/>
            <a:ext cx="269426" cy="295413"/>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287" name="25%"/>
          <p:cNvSpPr/>
          <p:nvPr/>
        </p:nvSpPr>
        <p:spPr>
          <a:xfrm>
            <a:off x="5353209" y="7158685"/>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25%</a:t>
            </a:r>
          </a:p>
        </p:txBody>
      </p:sp>
      <p:sp>
        <p:nvSpPr>
          <p:cNvPr id="288" name="Line"/>
          <p:cNvSpPr/>
          <p:nvPr/>
        </p:nvSpPr>
        <p:spPr>
          <a:xfrm flipV="1">
            <a:off x="11298516" y="5827029"/>
            <a:ext cx="1" cy="3229394"/>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289" name="Oval"/>
          <p:cNvSpPr/>
          <p:nvPr/>
        </p:nvSpPr>
        <p:spPr>
          <a:xfrm>
            <a:off x="11163803" y="5743714"/>
            <a:ext cx="269427" cy="295413"/>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290" name="Rectangle"/>
          <p:cNvSpPr/>
          <p:nvPr/>
        </p:nvSpPr>
        <p:spPr>
          <a:xfrm>
            <a:off x="3799421" y="9710846"/>
            <a:ext cx="4313826" cy="1953946"/>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2400" b="1" dirty="0">
                <a:solidFill>
                  <a:schemeClr val="tx1">
                    <a:lumMod val="50000"/>
                  </a:schemeClr>
                </a:solidFill>
              </a:rPr>
              <a:t>Data warehousing: Collection of symptoms and diseases, health concerns and solutions and historic chat between user and support </a:t>
            </a:r>
            <a:endParaRPr sz="2400" b="1" dirty="0">
              <a:solidFill>
                <a:schemeClr val="tx1">
                  <a:lumMod val="50000"/>
                </a:schemeClr>
              </a:solidFill>
            </a:endParaRPr>
          </a:p>
        </p:txBody>
      </p:sp>
      <p:sp>
        <p:nvSpPr>
          <p:cNvPr id="291" name="Rectangle"/>
          <p:cNvSpPr/>
          <p:nvPr/>
        </p:nvSpPr>
        <p:spPr>
          <a:xfrm>
            <a:off x="3809251" y="9048986"/>
            <a:ext cx="4313826"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2" name="MILESTONE 1"/>
          <p:cNvSpPr txBox="1"/>
          <p:nvPr/>
        </p:nvSpPr>
        <p:spPr>
          <a:xfrm>
            <a:off x="4626618" y="9163998"/>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t>MILESTONE 1</a:t>
            </a:r>
          </a:p>
        </p:txBody>
      </p:sp>
      <p:sp>
        <p:nvSpPr>
          <p:cNvPr id="293" name="Rectangle"/>
          <p:cNvSpPr/>
          <p:nvPr/>
        </p:nvSpPr>
        <p:spPr>
          <a:xfrm>
            <a:off x="9136688" y="9736711"/>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600" b="1" dirty="0">
                <a:solidFill>
                  <a:schemeClr val="tx1">
                    <a:lumMod val="50000"/>
                  </a:schemeClr>
                </a:solidFill>
              </a:rPr>
              <a:t>Data cleansing and validation </a:t>
            </a:r>
            <a:endParaRPr sz="3600" b="1" dirty="0">
              <a:solidFill>
                <a:schemeClr val="tx1">
                  <a:lumMod val="50000"/>
                </a:schemeClr>
              </a:solidFill>
            </a:endParaRPr>
          </a:p>
        </p:txBody>
      </p:sp>
      <p:sp>
        <p:nvSpPr>
          <p:cNvPr id="294" name="Rectangle"/>
          <p:cNvSpPr/>
          <p:nvPr/>
        </p:nvSpPr>
        <p:spPr>
          <a:xfrm>
            <a:off x="9146519" y="9074852"/>
            <a:ext cx="4313825"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5" name="MILESTONE 2"/>
          <p:cNvSpPr txBox="1"/>
          <p:nvPr/>
        </p:nvSpPr>
        <p:spPr>
          <a:xfrm>
            <a:off x="9963886" y="9189863"/>
            <a:ext cx="2760496" cy="48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t>MILESTONE 2</a:t>
            </a:r>
          </a:p>
        </p:txBody>
      </p:sp>
      <p:sp>
        <p:nvSpPr>
          <p:cNvPr id="296" name="50%"/>
          <p:cNvSpPr/>
          <p:nvPr/>
        </p:nvSpPr>
        <p:spPr>
          <a:xfrm>
            <a:off x="10751849" y="7133751"/>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50%</a:t>
            </a:r>
          </a:p>
        </p:txBody>
      </p:sp>
      <p:sp>
        <p:nvSpPr>
          <p:cNvPr id="297" name="Rectangle"/>
          <p:cNvSpPr/>
          <p:nvPr/>
        </p:nvSpPr>
        <p:spPr>
          <a:xfrm>
            <a:off x="2748322" y="5839704"/>
            <a:ext cx="1984201"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298" name="Rectangle"/>
          <p:cNvSpPr/>
          <p:nvPr/>
        </p:nvSpPr>
        <p:spPr>
          <a:xfrm>
            <a:off x="2758152" y="517784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299" name="START DATE"/>
          <p:cNvSpPr txBox="1"/>
          <p:nvPr/>
        </p:nvSpPr>
        <p:spPr>
          <a:xfrm>
            <a:off x="2865154" y="5343656"/>
            <a:ext cx="1867370"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START DATE</a:t>
            </a:r>
          </a:p>
        </p:txBody>
      </p:sp>
      <p:sp>
        <p:nvSpPr>
          <p:cNvPr id="300" name="Rectangle"/>
          <p:cNvSpPr/>
          <p:nvPr/>
        </p:nvSpPr>
        <p:spPr>
          <a:xfrm>
            <a:off x="10250869" y="5839704"/>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01" name="Rectangle"/>
          <p:cNvSpPr/>
          <p:nvPr/>
        </p:nvSpPr>
        <p:spPr>
          <a:xfrm>
            <a:off x="10260700" y="517784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02" name="DATE"/>
          <p:cNvSpPr txBox="1"/>
          <p:nvPr/>
        </p:nvSpPr>
        <p:spPr>
          <a:xfrm>
            <a:off x="10667389" y="5343656"/>
            <a:ext cx="1151163"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DATE</a:t>
            </a:r>
          </a:p>
        </p:txBody>
      </p:sp>
      <p:sp>
        <p:nvSpPr>
          <p:cNvPr id="303" name="Line"/>
          <p:cNvSpPr/>
          <p:nvPr/>
        </p:nvSpPr>
        <p:spPr>
          <a:xfrm flipV="1">
            <a:off x="16524691" y="5805925"/>
            <a:ext cx="1" cy="3229394"/>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304" name="Oval"/>
          <p:cNvSpPr/>
          <p:nvPr/>
        </p:nvSpPr>
        <p:spPr>
          <a:xfrm>
            <a:off x="16389979" y="5722610"/>
            <a:ext cx="269426" cy="295412"/>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305" name="Rectangle"/>
          <p:cNvSpPr/>
          <p:nvPr/>
        </p:nvSpPr>
        <p:spPr>
          <a:xfrm>
            <a:off x="14362864" y="9715607"/>
            <a:ext cx="4313826"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200" b="1" dirty="0">
                <a:solidFill>
                  <a:schemeClr val="tx1">
                    <a:lumMod val="50000"/>
                  </a:schemeClr>
                </a:solidFill>
              </a:rPr>
              <a:t>Model development and testing</a:t>
            </a:r>
            <a:endParaRPr sz="3200" b="1" dirty="0">
              <a:solidFill>
                <a:schemeClr val="tx1">
                  <a:lumMod val="50000"/>
                </a:schemeClr>
              </a:solidFill>
            </a:endParaRPr>
          </a:p>
        </p:txBody>
      </p:sp>
      <p:sp>
        <p:nvSpPr>
          <p:cNvPr id="306" name="Rectangle"/>
          <p:cNvSpPr/>
          <p:nvPr/>
        </p:nvSpPr>
        <p:spPr>
          <a:xfrm>
            <a:off x="14372694" y="9053748"/>
            <a:ext cx="4313826" cy="712623"/>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07" name="MILESTONE 2"/>
          <p:cNvSpPr txBox="1"/>
          <p:nvPr/>
        </p:nvSpPr>
        <p:spPr>
          <a:xfrm>
            <a:off x="15190061" y="9134696"/>
            <a:ext cx="2760497"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MILESTONE </a:t>
            </a:r>
            <a:r>
              <a:rPr lang="en-US" dirty="0"/>
              <a:t>3</a:t>
            </a:r>
            <a:endParaRPr dirty="0"/>
          </a:p>
        </p:txBody>
      </p:sp>
      <p:sp>
        <p:nvSpPr>
          <p:cNvPr id="308" name="80%"/>
          <p:cNvSpPr/>
          <p:nvPr/>
        </p:nvSpPr>
        <p:spPr>
          <a:xfrm>
            <a:off x="15978024" y="7112647"/>
            <a:ext cx="1151164"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80%</a:t>
            </a:r>
          </a:p>
        </p:txBody>
      </p:sp>
      <p:sp>
        <p:nvSpPr>
          <p:cNvPr id="309" name="Rectangle"/>
          <p:cNvSpPr/>
          <p:nvPr/>
        </p:nvSpPr>
        <p:spPr>
          <a:xfrm>
            <a:off x="15561505" y="5780275"/>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10" name="Rectangle"/>
          <p:cNvSpPr/>
          <p:nvPr/>
        </p:nvSpPr>
        <p:spPr>
          <a:xfrm>
            <a:off x="15571336" y="5118415"/>
            <a:ext cx="1964541" cy="712624"/>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11" name="DATE"/>
          <p:cNvSpPr txBox="1"/>
          <p:nvPr/>
        </p:nvSpPr>
        <p:spPr>
          <a:xfrm>
            <a:off x="15978026" y="5284227"/>
            <a:ext cx="1151163"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DATE</a:t>
            </a:r>
          </a:p>
        </p:txBody>
      </p:sp>
      <p:sp>
        <p:nvSpPr>
          <p:cNvPr id="312" name="Line"/>
          <p:cNvSpPr/>
          <p:nvPr/>
        </p:nvSpPr>
        <p:spPr>
          <a:xfrm flipV="1">
            <a:off x="21741038" y="5800929"/>
            <a:ext cx="1" cy="3229395"/>
          </a:xfrm>
          <a:prstGeom prst="line">
            <a:avLst/>
          </a:prstGeom>
          <a:ln w="12700">
            <a:solidFill>
              <a:srgbClr val="5A5F5E"/>
            </a:solidFill>
            <a:custDash>
              <a:ds d="600000" sp="600000"/>
            </a:custDash>
            <a:miter lim="400000"/>
          </a:ln>
        </p:spPr>
        <p:txBody>
          <a:bodyPr lIns="50800" tIns="50800" rIns="50800" bIns="50800" anchor="ctr"/>
          <a:lstStyle/>
          <a:p>
            <a:endParaRPr/>
          </a:p>
        </p:txBody>
      </p:sp>
      <p:sp>
        <p:nvSpPr>
          <p:cNvPr id="313" name="Oval"/>
          <p:cNvSpPr/>
          <p:nvPr/>
        </p:nvSpPr>
        <p:spPr>
          <a:xfrm>
            <a:off x="21606326" y="5717614"/>
            <a:ext cx="269426" cy="295412"/>
          </a:xfrm>
          <a:prstGeom prst="ellipse">
            <a:avLst/>
          </a:prstGeom>
          <a:solidFill>
            <a:schemeClr val="accent6">
              <a:satOff val="1848"/>
              <a:lumOff val="-15262"/>
              <a:alpha val="91786"/>
            </a:schemeClr>
          </a:solidFill>
          <a:ln w="12700">
            <a:miter lim="400000"/>
          </a:ln>
        </p:spPr>
        <p:txBody>
          <a:bodyPr lIns="50800" tIns="50800" rIns="50800" bIns="50800" anchor="ctr"/>
          <a:lstStyle/>
          <a:p>
            <a:pPr>
              <a:defRPr>
                <a:solidFill>
                  <a:srgbClr val="FFFFFF"/>
                </a:solidFill>
              </a:defRPr>
            </a:pPr>
            <a:endParaRPr/>
          </a:p>
        </p:txBody>
      </p:sp>
      <p:sp>
        <p:nvSpPr>
          <p:cNvPr id="314" name="Rectangle"/>
          <p:cNvSpPr/>
          <p:nvPr/>
        </p:nvSpPr>
        <p:spPr>
          <a:xfrm>
            <a:off x="19579211" y="9710611"/>
            <a:ext cx="4313825" cy="1953947"/>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sz="3600" b="1" dirty="0">
                <a:solidFill>
                  <a:schemeClr val="tx1">
                    <a:lumMod val="50000"/>
                  </a:schemeClr>
                </a:solidFill>
              </a:rPr>
              <a:t>Deploying the model for BETA testing </a:t>
            </a:r>
            <a:endParaRPr sz="3600" b="1" dirty="0">
              <a:solidFill>
                <a:schemeClr val="tx1">
                  <a:lumMod val="50000"/>
                </a:schemeClr>
              </a:solidFill>
            </a:endParaRPr>
          </a:p>
        </p:txBody>
      </p:sp>
      <p:sp>
        <p:nvSpPr>
          <p:cNvPr id="315" name="Rectangle"/>
          <p:cNvSpPr/>
          <p:nvPr/>
        </p:nvSpPr>
        <p:spPr>
          <a:xfrm>
            <a:off x="19589041" y="9048752"/>
            <a:ext cx="4313826" cy="712624"/>
          </a:xfrm>
          <a:prstGeom prst="rect">
            <a:avLst/>
          </a:prstGeom>
          <a:solidFill>
            <a:srgbClr val="3177B7"/>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16" name="MILESTONE 2"/>
          <p:cNvSpPr txBox="1"/>
          <p:nvPr/>
        </p:nvSpPr>
        <p:spPr>
          <a:xfrm>
            <a:off x="20406408" y="9129700"/>
            <a:ext cx="2760496" cy="55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2500">
                <a:solidFill>
                  <a:srgbClr val="FFFFFF"/>
                </a:solidFill>
                <a:latin typeface="Helvetica"/>
                <a:ea typeface="Helvetica"/>
                <a:cs typeface="Helvetica"/>
                <a:sym typeface="Helvetica"/>
              </a:defRPr>
            </a:lvl1pPr>
          </a:lstStyle>
          <a:p>
            <a:r>
              <a:rPr dirty="0"/>
              <a:t>MILESTONE </a:t>
            </a:r>
            <a:r>
              <a:rPr lang="en-US" dirty="0"/>
              <a:t>4</a:t>
            </a:r>
            <a:endParaRPr dirty="0"/>
          </a:p>
        </p:txBody>
      </p:sp>
      <p:sp>
        <p:nvSpPr>
          <p:cNvPr id="317" name="100%"/>
          <p:cNvSpPr/>
          <p:nvPr/>
        </p:nvSpPr>
        <p:spPr>
          <a:xfrm>
            <a:off x="21194371" y="7107651"/>
            <a:ext cx="1151163" cy="1167155"/>
          </a:xfrm>
          <a:prstGeom prst="ellipse">
            <a:avLst/>
          </a:prstGeom>
          <a:solidFill>
            <a:srgbClr val="3177B7">
              <a:alpha val="91786"/>
            </a:srgb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500">
                <a:solidFill>
                  <a:srgbClr val="FFFFFF"/>
                </a:solidFill>
                <a:latin typeface="Gill Sans"/>
                <a:ea typeface="Gill Sans"/>
                <a:cs typeface="Gill Sans"/>
                <a:sym typeface="Gill Sans"/>
              </a:defRPr>
            </a:lvl1pPr>
          </a:lstStyle>
          <a:p>
            <a:r>
              <a:t>100%</a:t>
            </a:r>
          </a:p>
        </p:txBody>
      </p:sp>
      <p:sp>
        <p:nvSpPr>
          <p:cNvPr id="318" name="Rectangle"/>
          <p:cNvSpPr/>
          <p:nvPr/>
        </p:nvSpPr>
        <p:spPr>
          <a:xfrm>
            <a:off x="-38009" y="-86877"/>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319" name="AIFL - PROJECT"/>
          <p:cNvSpPr txBox="1"/>
          <p:nvPr/>
        </p:nvSpPr>
        <p:spPr>
          <a:xfrm rot="16200000">
            <a:off x="-4175015" y="6982418"/>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320" name="Paint Splatter"/>
          <p:cNvSpPr/>
          <p:nvPr/>
        </p:nvSpPr>
        <p:spPr>
          <a:xfrm>
            <a:off x="96908" y="226321"/>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321" name="Image" descr="Image"/>
          <p:cNvPicPr>
            <a:picLocks noChangeAspect="1"/>
          </p:cNvPicPr>
          <p:nvPr/>
        </p:nvPicPr>
        <p:blipFill>
          <a:blip r:embed="rId2"/>
          <a:stretch>
            <a:fillRect/>
          </a:stretch>
        </p:blipFill>
        <p:spPr>
          <a:xfrm>
            <a:off x="664540" y="782536"/>
            <a:ext cx="712623" cy="712623"/>
          </a:xfrm>
          <a:prstGeom prst="rect">
            <a:avLst/>
          </a:prstGeom>
          <a:ln w="12700">
            <a:miter lim="400000"/>
          </a:ln>
        </p:spPr>
      </p:pic>
      <p:sp>
        <p:nvSpPr>
          <p:cNvPr id="322" name="XYZ MONTH"/>
          <p:cNvSpPr txBox="1"/>
          <p:nvPr/>
        </p:nvSpPr>
        <p:spPr>
          <a:xfrm>
            <a:off x="2806738" y="6005515"/>
            <a:ext cx="1867369"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US" dirty="0"/>
              <a:t>01-02-2021</a:t>
            </a:r>
            <a:endParaRPr dirty="0"/>
          </a:p>
        </p:txBody>
      </p:sp>
      <p:sp>
        <p:nvSpPr>
          <p:cNvPr id="323" name="XYZ MONTH"/>
          <p:cNvSpPr txBox="1"/>
          <p:nvPr/>
        </p:nvSpPr>
        <p:spPr>
          <a:xfrm>
            <a:off x="10304371" y="6005515"/>
            <a:ext cx="1867369"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US" dirty="0"/>
              <a:t>10-03-2021</a:t>
            </a:r>
            <a:endParaRPr dirty="0"/>
          </a:p>
        </p:txBody>
      </p:sp>
      <p:sp>
        <p:nvSpPr>
          <p:cNvPr id="324" name="XYZ MONTH"/>
          <p:cNvSpPr txBox="1"/>
          <p:nvPr/>
        </p:nvSpPr>
        <p:spPr>
          <a:xfrm>
            <a:off x="15665539" y="5967191"/>
            <a:ext cx="1867370"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US" dirty="0"/>
              <a:t>01-04-2021</a:t>
            </a:r>
            <a:endParaRPr dirty="0"/>
          </a:p>
        </p:txBody>
      </p:sp>
      <p:sp>
        <p:nvSpPr>
          <p:cNvPr id="325" name="Rectangle"/>
          <p:cNvSpPr/>
          <p:nvPr/>
        </p:nvSpPr>
        <p:spPr>
          <a:xfrm>
            <a:off x="18352465" y="388785"/>
            <a:ext cx="5539781" cy="1517453"/>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26" name="Rectangle"/>
          <p:cNvSpPr/>
          <p:nvPr/>
        </p:nvSpPr>
        <p:spPr>
          <a:xfrm>
            <a:off x="23627925" y="354129"/>
            <a:ext cx="264319" cy="1552109"/>
          </a:xfrm>
          <a:prstGeom prst="rect">
            <a:avLst/>
          </a:prstGeom>
          <a:solidFill>
            <a:srgbClr val="50ABA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27" name="Shape"/>
          <p:cNvSpPr/>
          <p:nvPr/>
        </p:nvSpPr>
        <p:spPr>
          <a:xfrm flipH="1">
            <a:off x="166195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p:spPr>
        <p:txBody>
          <a:bodyPr lIns="50800" tIns="50800" rIns="50800" bIns="50800" anchor="ctr"/>
          <a:lstStyle/>
          <a:p>
            <a:pPr>
              <a:defRPr>
                <a:solidFill>
                  <a:srgbClr val="FFFFFF"/>
                </a:solidFill>
              </a:defRPr>
            </a:pPr>
            <a:endParaRPr/>
          </a:p>
        </p:txBody>
      </p:sp>
      <p:sp>
        <p:nvSpPr>
          <p:cNvPr id="328" name="Shape"/>
          <p:cNvSpPr/>
          <p:nvPr/>
        </p:nvSpPr>
        <p:spPr>
          <a:xfrm rot="10800000" flipH="1">
            <a:off x="18194351" y="371457"/>
            <a:ext cx="1586230" cy="1552109"/>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50ABAD"/>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329" name="4"/>
          <p:cNvSpPr txBox="1"/>
          <p:nvPr/>
        </p:nvSpPr>
        <p:spPr>
          <a:xfrm>
            <a:off x="18696587" y="698383"/>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4</a:t>
            </a:r>
          </a:p>
        </p:txBody>
      </p:sp>
      <p:sp>
        <p:nvSpPr>
          <p:cNvPr id="330" name="Clipboard"/>
          <p:cNvSpPr/>
          <p:nvPr/>
        </p:nvSpPr>
        <p:spPr>
          <a:xfrm>
            <a:off x="17392436" y="877030"/>
            <a:ext cx="496268" cy="712624"/>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9801" y="0"/>
                  <a:pt x="9330" y="294"/>
                  <a:pt x="8865" y="898"/>
                </a:cubicBezTo>
                <a:cubicBezTo>
                  <a:pt x="8394" y="1511"/>
                  <a:pt x="7651" y="1943"/>
                  <a:pt x="7089" y="1943"/>
                </a:cubicBezTo>
                <a:cubicBezTo>
                  <a:pt x="6826" y="1943"/>
                  <a:pt x="6299" y="1922"/>
                  <a:pt x="6037" y="1943"/>
                </a:cubicBezTo>
                <a:cubicBezTo>
                  <a:pt x="5104" y="2016"/>
                  <a:pt x="4553" y="2318"/>
                  <a:pt x="4308" y="2794"/>
                </a:cubicBezTo>
                <a:lnTo>
                  <a:pt x="1139" y="2794"/>
                </a:lnTo>
                <a:cubicBezTo>
                  <a:pt x="510" y="2794"/>
                  <a:pt x="0" y="3149"/>
                  <a:pt x="0" y="3587"/>
                </a:cubicBezTo>
                <a:lnTo>
                  <a:pt x="0" y="20807"/>
                </a:lnTo>
                <a:cubicBezTo>
                  <a:pt x="0" y="21245"/>
                  <a:pt x="510" y="21600"/>
                  <a:pt x="1139" y="21600"/>
                </a:cubicBezTo>
                <a:lnTo>
                  <a:pt x="20461" y="21600"/>
                </a:lnTo>
                <a:cubicBezTo>
                  <a:pt x="21090" y="21600"/>
                  <a:pt x="21600" y="21245"/>
                  <a:pt x="21600" y="20807"/>
                </a:cubicBezTo>
                <a:lnTo>
                  <a:pt x="21600" y="3587"/>
                </a:lnTo>
                <a:cubicBezTo>
                  <a:pt x="21600" y="3149"/>
                  <a:pt x="21090" y="2794"/>
                  <a:pt x="20461" y="2794"/>
                </a:cubicBezTo>
                <a:lnTo>
                  <a:pt x="17292" y="2794"/>
                </a:lnTo>
                <a:cubicBezTo>
                  <a:pt x="17047" y="2318"/>
                  <a:pt x="16496" y="2016"/>
                  <a:pt x="15563" y="1943"/>
                </a:cubicBezTo>
                <a:cubicBezTo>
                  <a:pt x="15301" y="1922"/>
                  <a:pt x="14774" y="1943"/>
                  <a:pt x="14511" y="1943"/>
                </a:cubicBezTo>
                <a:cubicBezTo>
                  <a:pt x="13949" y="1943"/>
                  <a:pt x="13209" y="1511"/>
                  <a:pt x="12738" y="898"/>
                </a:cubicBezTo>
                <a:cubicBezTo>
                  <a:pt x="12273" y="294"/>
                  <a:pt x="11802" y="0"/>
                  <a:pt x="10801" y="0"/>
                </a:cubicBezTo>
                <a:close/>
                <a:moveTo>
                  <a:pt x="10799" y="593"/>
                </a:moveTo>
                <a:cubicBezTo>
                  <a:pt x="11264" y="593"/>
                  <a:pt x="11644" y="857"/>
                  <a:pt x="11644" y="1181"/>
                </a:cubicBezTo>
                <a:cubicBezTo>
                  <a:pt x="11644" y="1506"/>
                  <a:pt x="11265" y="1767"/>
                  <a:pt x="10799" y="1767"/>
                </a:cubicBezTo>
                <a:cubicBezTo>
                  <a:pt x="10332" y="1767"/>
                  <a:pt x="9956" y="1506"/>
                  <a:pt x="9956" y="1181"/>
                </a:cubicBezTo>
                <a:cubicBezTo>
                  <a:pt x="9956" y="857"/>
                  <a:pt x="10333" y="593"/>
                  <a:pt x="10799" y="593"/>
                </a:cubicBezTo>
                <a:close/>
                <a:moveTo>
                  <a:pt x="1619" y="3923"/>
                </a:moveTo>
                <a:lnTo>
                  <a:pt x="4207" y="3923"/>
                </a:lnTo>
                <a:cubicBezTo>
                  <a:pt x="4263" y="4130"/>
                  <a:pt x="4364" y="4392"/>
                  <a:pt x="4364" y="4392"/>
                </a:cubicBezTo>
                <a:lnTo>
                  <a:pt x="10799" y="4392"/>
                </a:lnTo>
                <a:lnTo>
                  <a:pt x="17236" y="4392"/>
                </a:lnTo>
                <a:cubicBezTo>
                  <a:pt x="17236" y="4392"/>
                  <a:pt x="17337" y="4130"/>
                  <a:pt x="17393" y="3923"/>
                </a:cubicBezTo>
                <a:lnTo>
                  <a:pt x="19981" y="3923"/>
                </a:lnTo>
                <a:lnTo>
                  <a:pt x="19981" y="20471"/>
                </a:lnTo>
                <a:lnTo>
                  <a:pt x="1619" y="20471"/>
                </a:lnTo>
                <a:lnTo>
                  <a:pt x="1619" y="3923"/>
                </a:ln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331" name="PROJECT  METRICS"/>
          <p:cNvSpPr txBox="1"/>
          <p:nvPr/>
        </p:nvSpPr>
        <p:spPr>
          <a:xfrm>
            <a:off x="20594795" y="696882"/>
            <a:ext cx="2568041"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PROJECT  METRICS</a:t>
            </a:r>
          </a:p>
        </p:txBody>
      </p:sp>
      <p:sp>
        <p:nvSpPr>
          <p:cNvPr id="332" name="Rectangle"/>
          <p:cNvSpPr/>
          <p:nvPr/>
        </p:nvSpPr>
        <p:spPr>
          <a:xfrm>
            <a:off x="20832858" y="5608202"/>
            <a:ext cx="1984202" cy="71262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3" name="Rectangle"/>
          <p:cNvSpPr/>
          <p:nvPr/>
        </p:nvSpPr>
        <p:spPr>
          <a:xfrm>
            <a:off x="20842689" y="4946343"/>
            <a:ext cx="1964540" cy="712623"/>
          </a:xfrm>
          <a:prstGeom prst="rect">
            <a:avLst/>
          </a:prstGeom>
          <a:solidFill>
            <a:srgbClr val="CA555B"/>
          </a:solidFill>
          <a:ln w="12700">
            <a:miter lim="400000"/>
          </a:ln>
          <a:effectLst>
            <a:outerShdw blurRad="88900" dist="70253" dir="5400000" rotWithShape="0">
              <a:schemeClr val="accent6">
                <a:hueOff val="-133706"/>
                <a:satOff val="8281"/>
                <a:lumOff val="-27269"/>
                <a:alpha val="16449"/>
              </a:schemeClr>
            </a:outerShdw>
          </a:effectLst>
        </p:spPr>
        <p:txBody>
          <a:bodyPr lIns="50800" tIns="50800" rIns="50800" bIns="50800" anchor="ctr"/>
          <a:lstStyle/>
          <a:p>
            <a:pPr>
              <a:defRPr>
                <a:solidFill>
                  <a:srgbClr val="FFFFFF"/>
                </a:solidFill>
              </a:defRPr>
            </a:pPr>
            <a:endParaRPr/>
          </a:p>
        </p:txBody>
      </p:sp>
      <p:sp>
        <p:nvSpPr>
          <p:cNvPr id="334" name="END DATE"/>
          <p:cNvSpPr txBox="1"/>
          <p:nvPr/>
        </p:nvSpPr>
        <p:spPr>
          <a:xfrm>
            <a:off x="20814312" y="5112154"/>
            <a:ext cx="1984202"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1800" b="1">
                <a:solidFill>
                  <a:srgbClr val="FFFFFF"/>
                </a:solidFill>
                <a:latin typeface="Helvetica"/>
                <a:ea typeface="Helvetica"/>
                <a:cs typeface="Helvetica"/>
                <a:sym typeface="Helvetica"/>
              </a:defRPr>
            </a:lvl1pPr>
          </a:lstStyle>
          <a:p>
            <a:r>
              <a:t>END DATE</a:t>
            </a:r>
          </a:p>
        </p:txBody>
      </p:sp>
      <p:sp>
        <p:nvSpPr>
          <p:cNvPr id="335" name="XYZ MONTH"/>
          <p:cNvSpPr txBox="1"/>
          <p:nvPr/>
        </p:nvSpPr>
        <p:spPr>
          <a:xfrm>
            <a:off x="20891275" y="5798057"/>
            <a:ext cx="1867369"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1800" b="1" spc="126">
                <a:solidFill>
                  <a:schemeClr val="accent6">
                    <a:satOff val="1848"/>
                    <a:lumOff val="-15262"/>
                  </a:schemeClr>
                </a:solidFill>
                <a:latin typeface="Helvetica"/>
                <a:ea typeface="Helvetica"/>
                <a:cs typeface="Helvetica"/>
                <a:sym typeface="Helvetica"/>
              </a:defRPr>
            </a:lvl1pPr>
          </a:lstStyle>
          <a:p>
            <a:r>
              <a:rPr lang="en-US" dirty="0"/>
              <a:t>01-05-2021</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Rectangle"/>
          <p:cNvSpPr/>
          <p:nvPr/>
        </p:nvSpPr>
        <p:spPr>
          <a:xfrm>
            <a:off x="18452449" y="357464"/>
            <a:ext cx="5539781" cy="1517452"/>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8" name="Rectangle"/>
          <p:cNvSpPr/>
          <p:nvPr/>
        </p:nvSpPr>
        <p:spPr>
          <a:xfrm>
            <a:off x="23727910" y="322808"/>
            <a:ext cx="264320" cy="1552108"/>
          </a:xfrm>
          <a:prstGeom prst="rect">
            <a:avLst/>
          </a:prstGeom>
          <a:solidFill>
            <a:srgbClr val="DA8341"/>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39" name="Shape"/>
          <p:cNvSpPr/>
          <p:nvPr/>
        </p:nvSpPr>
        <p:spPr>
          <a:xfrm flipH="1">
            <a:off x="16719534" y="340135"/>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F0B85D"/>
          </a:solidFill>
          <a:ln w="12700">
            <a:miter lim="400000"/>
          </a:ln>
        </p:spPr>
        <p:txBody>
          <a:bodyPr lIns="50800" tIns="50800" rIns="50800" bIns="50800" anchor="ctr"/>
          <a:lstStyle/>
          <a:p>
            <a:pPr>
              <a:defRPr>
                <a:solidFill>
                  <a:srgbClr val="FFFFFF"/>
                </a:solidFill>
              </a:defRPr>
            </a:pPr>
            <a:endParaRPr/>
          </a:p>
        </p:txBody>
      </p:sp>
      <p:sp>
        <p:nvSpPr>
          <p:cNvPr id="340" name="Shape"/>
          <p:cNvSpPr/>
          <p:nvPr/>
        </p:nvSpPr>
        <p:spPr>
          <a:xfrm rot="10800000" flipH="1">
            <a:off x="18294334" y="340135"/>
            <a:ext cx="1586230" cy="1552108"/>
          </a:xfrm>
          <a:custGeom>
            <a:avLst/>
            <a:gdLst/>
            <a:ahLst/>
            <a:cxnLst>
              <a:cxn ang="0">
                <a:pos x="wd2" y="hd2"/>
              </a:cxn>
              <a:cxn ang="5400000">
                <a:pos x="wd2" y="hd2"/>
              </a:cxn>
              <a:cxn ang="10800000">
                <a:pos x="wd2" y="hd2"/>
              </a:cxn>
              <a:cxn ang="16200000">
                <a:pos x="wd2" y="hd2"/>
              </a:cxn>
            </a:cxnLst>
            <a:rect l="0" t="0" r="r" b="b"/>
            <a:pathLst>
              <a:path w="21250" h="21385" extrusionOk="0">
                <a:moveTo>
                  <a:pt x="0" y="14"/>
                </a:moveTo>
                <a:lnTo>
                  <a:pt x="0" y="21385"/>
                </a:lnTo>
                <a:lnTo>
                  <a:pt x="21192" y="21385"/>
                </a:lnTo>
                <a:cubicBezTo>
                  <a:pt x="21600" y="16103"/>
                  <a:pt x="19825" y="10882"/>
                  <a:pt x="16262" y="6883"/>
                </a:cubicBezTo>
                <a:cubicBezTo>
                  <a:pt x="12188" y="2311"/>
                  <a:pt x="6208" y="-215"/>
                  <a:pt x="0" y="14"/>
                </a:cubicBezTo>
                <a:close/>
              </a:path>
            </a:pathLst>
          </a:custGeom>
          <a:solidFill>
            <a:srgbClr val="DA8341"/>
          </a:solidFill>
          <a:ln w="12700">
            <a:miter lim="400000"/>
          </a:ln>
          <a:effectLst>
            <a:outerShdw blurRad="63500" dist="25400" dir="5400000" rotWithShape="0">
              <a:srgbClr val="000000">
                <a:alpha val="50000"/>
              </a:srgbClr>
            </a:outerShdw>
          </a:effectLst>
        </p:spPr>
        <p:txBody>
          <a:bodyPr lIns="50800" tIns="50800" rIns="50800" bIns="50800" anchor="ctr"/>
          <a:lstStyle/>
          <a:p>
            <a:pPr>
              <a:defRPr>
                <a:solidFill>
                  <a:srgbClr val="FFFFFF"/>
                </a:solidFill>
              </a:defRPr>
            </a:pPr>
            <a:endParaRPr/>
          </a:p>
        </p:txBody>
      </p:sp>
      <p:sp>
        <p:nvSpPr>
          <p:cNvPr id="341" name="VALIDATION METRIC"/>
          <p:cNvSpPr txBox="1"/>
          <p:nvPr/>
        </p:nvSpPr>
        <p:spPr>
          <a:xfrm>
            <a:off x="20775774" y="736958"/>
            <a:ext cx="2420462" cy="91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lnSpc>
                <a:spcPct val="120000"/>
              </a:lnSpc>
              <a:defRPr sz="2500" spc="249">
                <a:solidFill>
                  <a:schemeClr val="accent6">
                    <a:hueOff val="-133706"/>
                    <a:satOff val="8281"/>
                    <a:lumOff val="-27269"/>
                  </a:schemeClr>
                </a:solidFill>
                <a:latin typeface="Gill Sans"/>
                <a:ea typeface="Gill Sans"/>
                <a:cs typeface="Gill Sans"/>
                <a:sym typeface="Gill Sans"/>
              </a:defRPr>
            </a:lvl1pPr>
          </a:lstStyle>
          <a:p>
            <a:r>
              <a:t>VALIDATION METRIC</a:t>
            </a:r>
          </a:p>
        </p:txBody>
      </p:sp>
      <p:sp>
        <p:nvSpPr>
          <p:cNvPr id="342" name="5"/>
          <p:cNvSpPr txBox="1"/>
          <p:nvPr/>
        </p:nvSpPr>
        <p:spPr>
          <a:xfrm>
            <a:off x="18702308" y="584513"/>
            <a:ext cx="530958"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nSpc>
                <a:spcPct val="90000"/>
              </a:lnSpc>
              <a:defRPr spc="499">
                <a:solidFill>
                  <a:srgbClr val="FFFFFF"/>
                </a:solidFill>
                <a:latin typeface="Helvetica"/>
                <a:ea typeface="Helvetica"/>
                <a:cs typeface="Helvetica"/>
                <a:sym typeface="Helvetica"/>
              </a:defRPr>
            </a:lvl1pPr>
          </a:lstStyle>
          <a:p>
            <a:r>
              <a:t>5</a:t>
            </a:r>
          </a:p>
        </p:txBody>
      </p:sp>
      <p:sp>
        <p:nvSpPr>
          <p:cNvPr id="343" name="Rectangle"/>
          <p:cNvSpPr/>
          <p:nvPr/>
        </p:nvSpPr>
        <p:spPr>
          <a:xfrm>
            <a:off x="6127392" y="3699248"/>
            <a:ext cx="16967733" cy="6869474"/>
          </a:xfrm>
          <a:prstGeom prst="rect">
            <a:avLst/>
          </a:prstGeom>
          <a:solidFill>
            <a:srgbClr val="FEFEFE"/>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r>
              <a:rPr lang="en-US" b="1" dirty="0">
                <a:solidFill>
                  <a:schemeClr val="tx1">
                    <a:lumMod val="50000"/>
                  </a:schemeClr>
                </a:solidFill>
              </a:rPr>
              <a:t>Objective of this project is to Predict diseases when given symptoms and act as a bridge between healthcare experts and user. We aim to separate all incoming requests/chats between redundant and non redundant requests.</a:t>
            </a:r>
          </a:p>
          <a:p>
            <a:pPr>
              <a:defRPr>
                <a:solidFill>
                  <a:srgbClr val="FFFFFF"/>
                </a:solidFill>
              </a:defRPr>
            </a:pPr>
            <a:r>
              <a:rPr lang="en-US" b="1" dirty="0">
                <a:solidFill>
                  <a:schemeClr val="tx1">
                    <a:lumMod val="50000"/>
                  </a:schemeClr>
                </a:solidFill>
              </a:rPr>
              <a:t>Validation ratio can be obtained by dividing correctly identified requests from total number of requests received.</a:t>
            </a:r>
          </a:p>
          <a:p>
            <a:pPr>
              <a:defRPr>
                <a:solidFill>
                  <a:srgbClr val="FFFFFF"/>
                </a:solidFill>
              </a:defRPr>
            </a:pPr>
            <a:r>
              <a:rPr lang="en-US" b="1" dirty="0">
                <a:solidFill>
                  <a:schemeClr val="tx1">
                    <a:lumMod val="50000"/>
                  </a:schemeClr>
                </a:solidFill>
              </a:rPr>
              <a:t>Another validation metric can be user feedback. If the satisfaction level is high, the AI bot has done a great job.</a:t>
            </a:r>
            <a:endParaRPr b="1" dirty="0">
              <a:solidFill>
                <a:schemeClr val="tx1">
                  <a:lumMod val="50000"/>
                </a:schemeClr>
              </a:solidFill>
            </a:endParaRPr>
          </a:p>
        </p:txBody>
      </p:sp>
      <p:sp>
        <p:nvSpPr>
          <p:cNvPr id="344" name="Rectangle"/>
          <p:cNvSpPr/>
          <p:nvPr/>
        </p:nvSpPr>
        <p:spPr>
          <a:xfrm>
            <a:off x="4790365" y="3696737"/>
            <a:ext cx="1352752" cy="6874496"/>
          </a:xfrm>
          <a:prstGeom prst="rect">
            <a:avLst/>
          </a:prstGeom>
          <a:solidFill>
            <a:srgbClr val="F1B85D"/>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sp>
        <p:nvSpPr>
          <p:cNvPr id="345" name="VALIDATION METRIC"/>
          <p:cNvSpPr txBox="1"/>
          <p:nvPr/>
        </p:nvSpPr>
        <p:spPr>
          <a:xfrm rot="16200000">
            <a:off x="2696794" y="6816485"/>
            <a:ext cx="5539894"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30000"/>
              </a:lnSpc>
              <a:defRPr sz="3500" b="1" spc="350">
                <a:solidFill>
                  <a:schemeClr val="accent6">
                    <a:hueOff val="-133706"/>
                    <a:satOff val="8281"/>
                    <a:lumOff val="-27269"/>
                  </a:schemeClr>
                </a:solidFill>
                <a:latin typeface="Helvetica"/>
                <a:ea typeface="Helvetica"/>
                <a:cs typeface="Helvetica"/>
                <a:sym typeface="Helvetica"/>
              </a:defRPr>
            </a:lvl1pPr>
          </a:lstStyle>
          <a:p>
            <a:r>
              <a:t>VALIDATION METRIC</a:t>
            </a:r>
          </a:p>
        </p:txBody>
      </p:sp>
      <p:sp>
        <p:nvSpPr>
          <p:cNvPr id="346" name="Dingbat Tick"/>
          <p:cNvSpPr/>
          <p:nvPr/>
        </p:nvSpPr>
        <p:spPr>
          <a:xfrm>
            <a:off x="17328728" y="891180"/>
            <a:ext cx="635001" cy="60341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rgbClr val="FFFFFF"/>
          </a:solidFill>
          <a:ln w="12700">
            <a:miter lim="400000"/>
          </a:ln>
        </p:spPr>
        <p:txBody>
          <a:bodyPr lIns="50800" tIns="50800" rIns="50800" bIns="50800" anchor="ctr"/>
          <a:lstStyle/>
          <a:p>
            <a:pPr>
              <a:defRPr>
                <a:solidFill>
                  <a:srgbClr val="FFFFFF"/>
                </a:solidFill>
              </a:defRPr>
            </a:pPr>
            <a:endParaRPr/>
          </a:p>
        </p:txBody>
      </p:sp>
      <p:sp>
        <p:nvSpPr>
          <p:cNvPr id="347" name="Rectangle"/>
          <p:cNvSpPr/>
          <p:nvPr/>
        </p:nvSpPr>
        <p:spPr>
          <a:xfrm>
            <a:off x="0" y="-73810"/>
            <a:ext cx="2117721" cy="13789810"/>
          </a:xfrm>
          <a:prstGeom prst="rect">
            <a:avLst/>
          </a:prstGeom>
          <a:gradFill>
            <a:gsLst>
              <a:gs pos="0">
                <a:srgbClr val="2BAFC7"/>
              </a:gs>
              <a:gs pos="100000">
                <a:srgbClr val="3476A6"/>
              </a:gs>
            </a:gsLst>
            <a:lin ang="5400000"/>
          </a:gradFill>
          <a:ln w="12700">
            <a:miter lim="400000"/>
          </a:ln>
        </p:spPr>
        <p:txBody>
          <a:bodyPr lIns="50800" tIns="50800" rIns="50800" bIns="50800" anchor="ctr"/>
          <a:lstStyle/>
          <a:p>
            <a:pPr>
              <a:defRPr>
                <a:solidFill>
                  <a:srgbClr val="FFFFFF"/>
                </a:solidFill>
              </a:defRPr>
            </a:pPr>
            <a:endParaRPr/>
          </a:p>
        </p:txBody>
      </p:sp>
      <p:sp>
        <p:nvSpPr>
          <p:cNvPr id="348" name="AIFL - PROJECT"/>
          <p:cNvSpPr txBox="1"/>
          <p:nvPr/>
        </p:nvSpPr>
        <p:spPr>
          <a:xfrm rot="16200000">
            <a:off x="-4137006" y="6995485"/>
            <a:ext cx="10391733" cy="124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90000"/>
              </a:lnSpc>
              <a:defRPr sz="7500" spc="525">
                <a:solidFill>
                  <a:srgbClr val="FFFFFF"/>
                </a:solidFill>
                <a:latin typeface="Helvetica Light"/>
                <a:ea typeface="Helvetica Light"/>
                <a:cs typeface="Helvetica Light"/>
                <a:sym typeface="Helvetica Light"/>
              </a:defRPr>
            </a:lvl1pPr>
          </a:lstStyle>
          <a:p>
            <a:r>
              <a:t>AIFL - PROJECT</a:t>
            </a:r>
          </a:p>
        </p:txBody>
      </p:sp>
      <p:sp>
        <p:nvSpPr>
          <p:cNvPr id="349" name="Paint Splatter"/>
          <p:cNvSpPr/>
          <p:nvPr/>
        </p:nvSpPr>
        <p:spPr>
          <a:xfrm>
            <a:off x="134917" y="239388"/>
            <a:ext cx="1847887" cy="1825054"/>
          </a:xfrm>
          <a:custGeom>
            <a:avLst/>
            <a:gdLst/>
            <a:ahLst/>
            <a:cxnLst>
              <a:cxn ang="0">
                <a:pos x="wd2" y="hd2"/>
              </a:cxn>
              <a:cxn ang="5400000">
                <a:pos x="wd2" y="hd2"/>
              </a:cxn>
              <a:cxn ang="10800000">
                <a:pos x="wd2" y="hd2"/>
              </a:cxn>
              <a:cxn ang="16200000">
                <a:pos x="wd2" y="hd2"/>
              </a:cxn>
            </a:cxnLst>
            <a:rect l="0" t="0" r="r" b="b"/>
            <a:pathLst>
              <a:path w="20265" h="21541" extrusionOk="0">
                <a:moveTo>
                  <a:pt x="18778" y="6"/>
                </a:moveTo>
                <a:cubicBezTo>
                  <a:pt x="17680" y="134"/>
                  <a:pt x="17057" y="2145"/>
                  <a:pt x="17057" y="2145"/>
                </a:cubicBezTo>
                <a:cubicBezTo>
                  <a:pt x="16852" y="3359"/>
                  <a:pt x="15985" y="3890"/>
                  <a:pt x="15481" y="4101"/>
                </a:cubicBezTo>
                <a:cubicBezTo>
                  <a:pt x="14194" y="4297"/>
                  <a:pt x="13397" y="3507"/>
                  <a:pt x="13053" y="1869"/>
                </a:cubicBezTo>
                <a:cubicBezTo>
                  <a:pt x="12537" y="2880"/>
                  <a:pt x="11654" y="3375"/>
                  <a:pt x="10752" y="3375"/>
                </a:cubicBezTo>
                <a:cubicBezTo>
                  <a:pt x="10038" y="3375"/>
                  <a:pt x="9410" y="2981"/>
                  <a:pt x="9042" y="2385"/>
                </a:cubicBezTo>
                <a:cubicBezTo>
                  <a:pt x="9027" y="2364"/>
                  <a:pt x="9047" y="2392"/>
                  <a:pt x="9027" y="2365"/>
                </a:cubicBezTo>
                <a:cubicBezTo>
                  <a:pt x="8712" y="1939"/>
                  <a:pt x="8495" y="1267"/>
                  <a:pt x="8495" y="1267"/>
                </a:cubicBezTo>
                <a:cubicBezTo>
                  <a:pt x="8387" y="975"/>
                  <a:pt x="8079" y="832"/>
                  <a:pt x="7808" y="949"/>
                </a:cubicBezTo>
                <a:cubicBezTo>
                  <a:pt x="7536" y="1065"/>
                  <a:pt x="7403" y="1396"/>
                  <a:pt x="7512" y="1688"/>
                </a:cubicBezTo>
                <a:cubicBezTo>
                  <a:pt x="7512" y="1688"/>
                  <a:pt x="8063" y="2709"/>
                  <a:pt x="7926" y="3310"/>
                </a:cubicBezTo>
                <a:cubicBezTo>
                  <a:pt x="7837" y="3703"/>
                  <a:pt x="7904" y="4946"/>
                  <a:pt x="6218" y="5135"/>
                </a:cubicBezTo>
                <a:cubicBezTo>
                  <a:pt x="5752" y="5188"/>
                  <a:pt x="5327" y="4932"/>
                  <a:pt x="5018" y="4604"/>
                </a:cubicBezTo>
                <a:cubicBezTo>
                  <a:pt x="5009" y="4602"/>
                  <a:pt x="5000" y="4602"/>
                  <a:pt x="4991" y="4600"/>
                </a:cubicBezTo>
                <a:cubicBezTo>
                  <a:pt x="5214" y="6253"/>
                  <a:pt x="4846" y="7549"/>
                  <a:pt x="3835" y="8175"/>
                </a:cubicBezTo>
                <a:cubicBezTo>
                  <a:pt x="3057" y="8564"/>
                  <a:pt x="1662" y="8170"/>
                  <a:pt x="1662" y="8170"/>
                </a:cubicBezTo>
                <a:cubicBezTo>
                  <a:pt x="1662" y="8170"/>
                  <a:pt x="3252" y="9037"/>
                  <a:pt x="3447" y="9405"/>
                </a:cubicBezTo>
                <a:cubicBezTo>
                  <a:pt x="3642" y="9774"/>
                  <a:pt x="3739" y="10487"/>
                  <a:pt x="3611" y="11024"/>
                </a:cubicBezTo>
                <a:cubicBezTo>
                  <a:pt x="3469" y="11466"/>
                  <a:pt x="3110" y="11975"/>
                  <a:pt x="2194" y="11735"/>
                </a:cubicBezTo>
                <a:cubicBezTo>
                  <a:pt x="2194" y="11735"/>
                  <a:pt x="-293" y="11137"/>
                  <a:pt x="29" y="13686"/>
                </a:cubicBezTo>
                <a:cubicBezTo>
                  <a:pt x="29" y="13686"/>
                  <a:pt x="572" y="16056"/>
                  <a:pt x="2540" y="14422"/>
                </a:cubicBezTo>
                <a:cubicBezTo>
                  <a:pt x="3229" y="13850"/>
                  <a:pt x="3466" y="13680"/>
                  <a:pt x="3758" y="13817"/>
                </a:cubicBezTo>
                <a:cubicBezTo>
                  <a:pt x="4891" y="14598"/>
                  <a:pt x="5317" y="15680"/>
                  <a:pt x="4758" y="17390"/>
                </a:cubicBezTo>
                <a:cubicBezTo>
                  <a:pt x="7376" y="16540"/>
                  <a:pt x="8461" y="17351"/>
                  <a:pt x="8474" y="18455"/>
                </a:cubicBezTo>
                <a:cubicBezTo>
                  <a:pt x="8487" y="19560"/>
                  <a:pt x="8015" y="19973"/>
                  <a:pt x="8015" y="19973"/>
                </a:cubicBezTo>
                <a:cubicBezTo>
                  <a:pt x="7078" y="21279"/>
                  <a:pt x="8131" y="21539"/>
                  <a:pt x="8131" y="21539"/>
                </a:cubicBezTo>
                <a:cubicBezTo>
                  <a:pt x="8923" y="21597"/>
                  <a:pt x="8788" y="20282"/>
                  <a:pt x="8788" y="20282"/>
                </a:cubicBezTo>
                <a:cubicBezTo>
                  <a:pt x="8765" y="19731"/>
                  <a:pt x="8951" y="18719"/>
                  <a:pt x="9193" y="18402"/>
                </a:cubicBezTo>
                <a:cubicBezTo>
                  <a:pt x="9719" y="17713"/>
                  <a:pt x="12920" y="16968"/>
                  <a:pt x="13661" y="20186"/>
                </a:cubicBezTo>
                <a:cubicBezTo>
                  <a:pt x="13940" y="17526"/>
                  <a:pt x="16095" y="16040"/>
                  <a:pt x="16894" y="17208"/>
                </a:cubicBezTo>
                <a:cubicBezTo>
                  <a:pt x="17606" y="18250"/>
                  <a:pt x="17592" y="18779"/>
                  <a:pt x="18341" y="19048"/>
                </a:cubicBezTo>
                <a:cubicBezTo>
                  <a:pt x="18817" y="19219"/>
                  <a:pt x="19267" y="18578"/>
                  <a:pt x="19121" y="18094"/>
                </a:cubicBezTo>
                <a:cubicBezTo>
                  <a:pt x="18976" y="17610"/>
                  <a:pt x="18406" y="17609"/>
                  <a:pt x="17445" y="16640"/>
                </a:cubicBezTo>
                <a:cubicBezTo>
                  <a:pt x="16491" y="15680"/>
                  <a:pt x="17449" y="12361"/>
                  <a:pt x="18805" y="12812"/>
                </a:cubicBezTo>
                <a:cubicBezTo>
                  <a:pt x="19049" y="12893"/>
                  <a:pt x="19141" y="12986"/>
                  <a:pt x="19373" y="13014"/>
                </a:cubicBezTo>
                <a:cubicBezTo>
                  <a:pt x="19604" y="13043"/>
                  <a:pt x="19842" y="12954"/>
                  <a:pt x="19868" y="12752"/>
                </a:cubicBezTo>
                <a:cubicBezTo>
                  <a:pt x="19895" y="12550"/>
                  <a:pt x="19769" y="12416"/>
                  <a:pt x="19498" y="12345"/>
                </a:cubicBezTo>
                <a:cubicBezTo>
                  <a:pt x="19278" y="12287"/>
                  <a:pt x="19167" y="12369"/>
                  <a:pt x="18803" y="12220"/>
                </a:cubicBezTo>
                <a:cubicBezTo>
                  <a:pt x="17193" y="11564"/>
                  <a:pt x="17586" y="8705"/>
                  <a:pt x="19810" y="7865"/>
                </a:cubicBezTo>
                <a:cubicBezTo>
                  <a:pt x="17967" y="7771"/>
                  <a:pt x="16765" y="6843"/>
                  <a:pt x="16623" y="5495"/>
                </a:cubicBezTo>
                <a:cubicBezTo>
                  <a:pt x="16548" y="3927"/>
                  <a:pt x="18428" y="3479"/>
                  <a:pt x="18428" y="3479"/>
                </a:cubicBezTo>
                <a:cubicBezTo>
                  <a:pt x="21307" y="2438"/>
                  <a:pt x="19943" y="558"/>
                  <a:pt x="19943" y="558"/>
                </a:cubicBezTo>
                <a:cubicBezTo>
                  <a:pt x="19603" y="206"/>
                  <a:pt x="19290" y="41"/>
                  <a:pt x="19004" y="6"/>
                </a:cubicBezTo>
                <a:cubicBezTo>
                  <a:pt x="18927" y="-3"/>
                  <a:pt x="18851" y="-2"/>
                  <a:pt x="18778" y="6"/>
                </a:cubicBezTo>
                <a:close/>
              </a:path>
            </a:pathLst>
          </a:custGeom>
          <a:solidFill>
            <a:srgbClr val="FAFAFA"/>
          </a:solidFill>
          <a:ln w="12700">
            <a:miter lim="400000"/>
          </a:ln>
          <a:effectLst>
            <a:outerShdw blurRad="254000" dist="162150" dir="5400000" rotWithShape="0">
              <a:schemeClr val="accent6">
                <a:hueOff val="-133706"/>
                <a:satOff val="8281"/>
                <a:lumOff val="-27269"/>
                <a:alpha val="39237"/>
              </a:schemeClr>
            </a:outerShdw>
          </a:effectLst>
        </p:spPr>
        <p:txBody>
          <a:bodyPr lIns="50800" tIns="50800" rIns="50800" bIns="50800" anchor="ctr"/>
          <a:lstStyle/>
          <a:p>
            <a:pPr>
              <a:defRPr>
                <a:solidFill>
                  <a:srgbClr val="FFFFFF"/>
                </a:solidFill>
              </a:defRPr>
            </a:pPr>
            <a:endParaRPr/>
          </a:p>
        </p:txBody>
      </p:sp>
      <p:pic>
        <p:nvPicPr>
          <p:cNvPr id="350" name="Image" descr="Image"/>
          <p:cNvPicPr>
            <a:picLocks noChangeAspect="1"/>
          </p:cNvPicPr>
          <p:nvPr/>
        </p:nvPicPr>
        <p:blipFill>
          <a:blip r:embed="rId2"/>
          <a:stretch>
            <a:fillRect/>
          </a:stretch>
        </p:blipFill>
        <p:spPr>
          <a:xfrm>
            <a:off x="702549" y="795603"/>
            <a:ext cx="712623" cy="712623"/>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Showroom">
      <a:majorFont>
        <a:latin typeface="Gill Sans Light"/>
        <a:ea typeface="Gill Sans Light"/>
        <a:cs typeface="Gill Sans Light"/>
      </a:majorFont>
      <a:minorFont>
        <a:latin typeface="Gill Sans Light"/>
        <a:ea typeface="Gill Sans Light"/>
        <a:cs typeface="Gill Sans Light"/>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08785"/>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A5F5E"/>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35353"/>
            </a:solidFill>
            <a:effectLst/>
            <a:uFillTx/>
            <a:latin typeface="+mn-lt"/>
            <a:ea typeface="+mn-ea"/>
            <a:cs typeface="+mn-cs"/>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435</TotalTime>
  <Words>616</Words>
  <Application>Microsoft Office PowerPoint</Application>
  <PresentationFormat>Custom</PresentationFormat>
  <Paragraphs>103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Gill Sans</vt:lpstr>
      <vt:lpstr>Gill Sans Light</vt:lpstr>
      <vt:lpstr>Helvetica</vt:lpstr>
      <vt:lpstr>Helvetica Light</vt:lpstr>
      <vt:lpstr>Helvetica Neue</vt:lpstr>
      <vt:lpstr>Wingdings</vt:lpstr>
      <vt:lpstr>Showroom</vt:lpstr>
      <vt:lpstr>HealthCare AIDER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syeda reeha quasar</cp:lastModifiedBy>
  <cp:revision>9</cp:revision>
  <dcterms:modified xsi:type="dcterms:W3CDTF">2021-01-23T09:42:36Z</dcterms:modified>
</cp:coreProperties>
</file>