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embeddedFontLst>
    <p:embeddedFont>
      <p:font typeface="Belleza" panose="020B0604020202020204" charset="0"/>
      <p:regular r:id="rId12"/>
    </p:embeddedFont>
    <p:embeddedFont>
      <p:font typeface="Gill Sans" panose="020B0604020202020204" charset="0"/>
      <p:regular r:id="rId13"/>
      <p:bold r:id="rId14"/>
    </p:embeddedFont>
    <p:embeddedFont>
      <p:font typeface="Helvetica Neue"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
      <p:font typeface="Inter"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Wjn8GSP8JBEleDZdWLoT35SUD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73100" y="2870200"/>
            <a:ext cx="23050499" cy="4559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11" name="Google Shape;11;p11"/>
          <p:cNvSpPr txBox="1">
            <a:spLocks noGrp="1"/>
          </p:cNvSpPr>
          <p:nvPr>
            <p:ph type="body" idx="1"/>
          </p:nvPr>
        </p:nvSpPr>
        <p:spPr>
          <a:xfrm>
            <a:off x="673100" y="7416800"/>
            <a:ext cx="23050499" cy="1816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2" name="Google Shape;12;p11"/>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Google Shape;47;p20"/>
          <p:cNvSpPr txBox="1">
            <a:spLocks noGrp="1"/>
          </p:cNvSpPr>
          <p:nvPr>
            <p:ph type="body" idx="1"/>
          </p:nvPr>
        </p:nvSpPr>
        <p:spPr>
          <a:xfrm>
            <a:off x="2387600" y="8001000"/>
            <a:ext cx="19621500" cy="6477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8" name="Google Shape;48;p20"/>
          <p:cNvSpPr txBox="1">
            <a:spLocks noGrp="1"/>
          </p:cNvSpPr>
          <p:nvPr>
            <p:ph type="body" idx="2"/>
          </p:nvPr>
        </p:nvSpPr>
        <p:spPr>
          <a:xfrm>
            <a:off x="2374900" y="5892800"/>
            <a:ext cx="19621500" cy="8509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9" name="Google Shape;49;p20"/>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Google Shape;51;p21"/>
          <p:cNvSpPr>
            <a:spLocks noGrp="1"/>
          </p:cNvSpPr>
          <p:nvPr>
            <p:ph type="pic" idx="2"/>
          </p:nvPr>
        </p:nvSpPr>
        <p:spPr>
          <a:xfrm>
            <a:off x="0" y="0"/>
            <a:ext cx="24384001" cy="13716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52" name="Google Shape;52;p21"/>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Google Shape;54;p22"/>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2">
    <p:bg>
      <p:bgPr>
        <a:solidFill>
          <a:srgbClr val="FFFFFF"/>
        </a:solidFill>
        <a:effectLst/>
      </p:bgPr>
    </p:bg>
    <p:spTree>
      <p:nvGrpSpPr>
        <p:cNvPr id="1" name="Shape 55"/>
        <p:cNvGrpSpPr/>
        <p:nvPr/>
      </p:nvGrpSpPr>
      <p:grpSpPr>
        <a:xfrm>
          <a:off x="0" y="0"/>
          <a:ext cx="0" cy="0"/>
          <a:chOff x="0" y="0"/>
          <a:chExt cx="0" cy="0"/>
        </a:xfrm>
      </p:grpSpPr>
      <p:sp>
        <p:nvSpPr>
          <p:cNvPr id="56" name="Google Shape;56;p2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3"/>
        <p:cNvGrpSpPr/>
        <p:nvPr/>
      </p:nvGrpSpPr>
      <p:grpSpPr>
        <a:xfrm>
          <a:off x="0" y="0"/>
          <a:ext cx="0" cy="0"/>
          <a:chOff x="0" y="0"/>
          <a:chExt cx="0" cy="0"/>
        </a:xfrm>
      </p:grpSpPr>
      <p:sp>
        <p:nvSpPr>
          <p:cNvPr id="14" name="Google Shape;14;p12"/>
          <p:cNvSpPr>
            <a:spLocks noGrp="1"/>
          </p:cNvSpPr>
          <p:nvPr>
            <p:ph type="pic" idx="2"/>
          </p:nvPr>
        </p:nvSpPr>
        <p:spPr>
          <a:xfrm>
            <a:off x="4280774" y="-1688429"/>
            <a:ext cx="15829857" cy="1184910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15" name="Google Shape;15;p12"/>
          <p:cNvSpPr txBox="1">
            <a:spLocks noGrp="1"/>
          </p:cNvSpPr>
          <p:nvPr>
            <p:ph type="title"/>
          </p:nvPr>
        </p:nvSpPr>
        <p:spPr>
          <a:xfrm>
            <a:off x="2387600" y="9728200"/>
            <a:ext cx="19621500" cy="18034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16" name="Google Shape;16;p12"/>
          <p:cNvSpPr txBox="1">
            <a:spLocks noGrp="1"/>
          </p:cNvSpPr>
          <p:nvPr>
            <p:ph type="body" idx="1"/>
          </p:nvPr>
        </p:nvSpPr>
        <p:spPr>
          <a:xfrm>
            <a:off x="2387600" y="11518900"/>
            <a:ext cx="19621500" cy="16002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7" name="Google Shape;17;p12"/>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673100" y="4572000"/>
            <a:ext cx="23050499" cy="4559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0" name="Google Shape;20;p13"/>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14"/>
          <p:cNvSpPr>
            <a:spLocks noGrp="1"/>
          </p:cNvSpPr>
          <p:nvPr>
            <p:ph type="pic" idx="2"/>
          </p:nvPr>
        </p:nvSpPr>
        <p:spPr>
          <a:xfrm>
            <a:off x="10590462" y="1511300"/>
            <a:ext cx="13644824" cy="121287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23" name="Google Shape;23;p14"/>
          <p:cNvSpPr txBox="1">
            <a:spLocks noGrp="1"/>
          </p:cNvSpPr>
          <p:nvPr>
            <p:ph type="title"/>
          </p:nvPr>
        </p:nvSpPr>
        <p:spPr>
          <a:xfrm>
            <a:off x="673100" y="1435100"/>
            <a:ext cx="11049000" cy="5461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4" name="Google Shape;24;p14"/>
          <p:cNvSpPr txBox="1">
            <a:spLocks noGrp="1"/>
          </p:cNvSpPr>
          <p:nvPr>
            <p:ph type="body" idx="1"/>
          </p:nvPr>
        </p:nvSpPr>
        <p:spPr>
          <a:xfrm>
            <a:off x="673100" y="6870700"/>
            <a:ext cx="11049000" cy="5461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5" name="Google Shape;25;p14"/>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673100" y="355600"/>
            <a:ext cx="23050499"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8" name="Google Shape;28;p15"/>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73100" y="355600"/>
            <a:ext cx="23050499"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1" name="Google Shape;31;p16"/>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2" name="Google Shape;32;p16"/>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17"/>
          <p:cNvSpPr>
            <a:spLocks noGrp="1"/>
          </p:cNvSpPr>
          <p:nvPr>
            <p:ph type="pic" idx="2"/>
          </p:nvPr>
        </p:nvSpPr>
        <p:spPr>
          <a:xfrm>
            <a:off x="11814854" y="3230211"/>
            <a:ext cx="11753235" cy="1044731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35" name="Google Shape;35;p17"/>
          <p:cNvSpPr txBox="1">
            <a:spLocks noGrp="1"/>
          </p:cNvSpPr>
          <p:nvPr>
            <p:ph type="title"/>
          </p:nvPr>
        </p:nvSpPr>
        <p:spPr>
          <a:xfrm>
            <a:off x="673100" y="355600"/>
            <a:ext cx="23050499"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6" name="Google Shape;36;p17"/>
          <p:cNvSpPr txBox="1">
            <a:spLocks noGrp="1"/>
          </p:cNvSpPr>
          <p:nvPr>
            <p:ph type="body" idx="1"/>
          </p:nvPr>
        </p:nvSpPr>
        <p:spPr>
          <a:xfrm>
            <a:off x="673100" y="3835400"/>
            <a:ext cx="11049000" cy="88646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7" name="Google Shape;37;p17"/>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Google Shape;39;p18"/>
          <p:cNvSpPr txBox="1">
            <a:spLocks noGrp="1"/>
          </p:cNvSpPr>
          <p:nvPr>
            <p:ph type="body" idx="1"/>
          </p:nvPr>
        </p:nvSpPr>
        <p:spPr>
          <a:xfrm>
            <a:off x="1435100" y="1066800"/>
            <a:ext cx="21501100" cy="115570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0" name="Google Shape;40;p18"/>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Google Shape;42;p19"/>
          <p:cNvSpPr>
            <a:spLocks noGrp="1"/>
          </p:cNvSpPr>
          <p:nvPr>
            <p:ph type="pic" idx="2"/>
          </p:nvPr>
        </p:nvSpPr>
        <p:spPr>
          <a:xfrm>
            <a:off x="12407900" y="5715000"/>
            <a:ext cx="11023600" cy="8255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43" name="Google Shape;43;p19"/>
          <p:cNvSpPr>
            <a:spLocks noGrp="1"/>
          </p:cNvSpPr>
          <p:nvPr>
            <p:ph type="pic" idx="3"/>
          </p:nvPr>
        </p:nvSpPr>
        <p:spPr>
          <a:xfrm>
            <a:off x="12420600" y="-673100"/>
            <a:ext cx="11023600" cy="8255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44" name="Google Shape;44;p19"/>
          <p:cNvSpPr>
            <a:spLocks noGrp="1"/>
          </p:cNvSpPr>
          <p:nvPr>
            <p:ph type="pic" idx="4"/>
          </p:nvPr>
        </p:nvSpPr>
        <p:spPr>
          <a:xfrm>
            <a:off x="-825499" y="-2108200"/>
            <a:ext cx="13804901" cy="1844321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R="0" lvl="1"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R="0" lvl="2"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R="0" lvl="3"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R="0" lvl="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R="0" lvl="5"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R="0" lvl="6"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R="0" lvl="7"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R="0" lvl="8"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45" name="Google Shape;45;p19"/>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35353"/>
              </a:buClr>
              <a:buSzPts val="2400"/>
              <a:buFont typeface="Gill Sans"/>
              <a:buNone/>
              <a:defRPr sz="2400"/>
            </a:lvl1pPr>
            <a:lvl2pPr marL="0" lvl="1" indent="0" algn="ctr">
              <a:lnSpc>
                <a:spcPct val="100000"/>
              </a:lnSpc>
              <a:spcBef>
                <a:spcPts val="0"/>
              </a:spcBef>
              <a:spcAft>
                <a:spcPts val="0"/>
              </a:spcAft>
              <a:buClr>
                <a:srgbClr val="535353"/>
              </a:buClr>
              <a:buSzPts val="2400"/>
              <a:buFont typeface="Gill Sans"/>
              <a:buNone/>
              <a:defRPr sz="2400"/>
            </a:lvl2pPr>
            <a:lvl3pPr marL="0" lvl="2" indent="0" algn="ctr">
              <a:lnSpc>
                <a:spcPct val="100000"/>
              </a:lnSpc>
              <a:spcBef>
                <a:spcPts val="0"/>
              </a:spcBef>
              <a:spcAft>
                <a:spcPts val="0"/>
              </a:spcAft>
              <a:buClr>
                <a:srgbClr val="535353"/>
              </a:buClr>
              <a:buSzPts val="2400"/>
              <a:buFont typeface="Gill Sans"/>
              <a:buNone/>
              <a:defRPr sz="2400"/>
            </a:lvl3pPr>
            <a:lvl4pPr marL="0" lvl="3" indent="0" algn="ctr">
              <a:lnSpc>
                <a:spcPct val="100000"/>
              </a:lnSpc>
              <a:spcBef>
                <a:spcPts val="0"/>
              </a:spcBef>
              <a:spcAft>
                <a:spcPts val="0"/>
              </a:spcAft>
              <a:buClr>
                <a:srgbClr val="535353"/>
              </a:buClr>
              <a:buSzPts val="2400"/>
              <a:buFont typeface="Gill Sans"/>
              <a:buNone/>
              <a:defRPr sz="2400"/>
            </a:lvl4pPr>
            <a:lvl5pPr marL="0" lvl="4" indent="0" algn="ctr">
              <a:lnSpc>
                <a:spcPct val="100000"/>
              </a:lnSpc>
              <a:spcBef>
                <a:spcPts val="0"/>
              </a:spcBef>
              <a:spcAft>
                <a:spcPts val="0"/>
              </a:spcAft>
              <a:buClr>
                <a:srgbClr val="535353"/>
              </a:buClr>
              <a:buSzPts val="2400"/>
              <a:buFont typeface="Gill Sans"/>
              <a:buNone/>
              <a:defRPr sz="2400"/>
            </a:lvl5pPr>
            <a:lvl6pPr marL="0" lvl="5" indent="0" algn="ctr">
              <a:lnSpc>
                <a:spcPct val="100000"/>
              </a:lnSpc>
              <a:spcBef>
                <a:spcPts val="0"/>
              </a:spcBef>
              <a:spcAft>
                <a:spcPts val="0"/>
              </a:spcAft>
              <a:buClr>
                <a:srgbClr val="535353"/>
              </a:buClr>
              <a:buSzPts val="2400"/>
              <a:buFont typeface="Gill Sans"/>
              <a:buNone/>
              <a:defRPr sz="2400"/>
            </a:lvl6pPr>
            <a:lvl7pPr marL="0" lvl="6" indent="0" algn="ctr">
              <a:lnSpc>
                <a:spcPct val="100000"/>
              </a:lnSpc>
              <a:spcBef>
                <a:spcPts val="0"/>
              </a:spcBef>
              <a:spcAft>
                <a:spcPts val="0"/>
              </a:spcAft>
              <a:buClr>
                <a:srgbClr val="535353"/>
              </a:buClr>
              <a:buSzPts val="2400"/>
              <a:buFont typeface="Gill Sans"/>
              <a:buNone/>
              <a:defRPr sz="2400"/>
            </a:lvl7pPr>
            <a:lvl8pPr marL="0" lvl="7" indent="0" algn="ctr">
              <a:lnSpc>
                <a:spcPct val="100000"/>
              </a:lnSpc>
              <a:spcBef>
                <a:spcPts val="0"/>
              </a:spcBef>
              <a:spcAft>
                <a:spcPts val="0"/>
              </a:spcAft>
              <a:buClr>
                <a:srgbClr val="535353"/>
              </a:buClr>
              <a:buSzPts val="2400"/>
              <a:buFont typeface="Gill Sans"/>
              <a:buNone/>
              <a:defRPr sz="2400"/>
            </a:lvl8pPr>
            <a:lvl9pPr marL="0" lvl="8" indent="0" algn="ctr">
              <a:lnSpc>
                <a:spcPct val="100000"/>
              </a:lnSpc>
              <a:spcBef>
                <a:spcPts val="0"/>
              </a:spcBef>
              <a:spcAft>
                <a:spcPts val="0"/>
              </a:spcAft>
              <a:buClr>
                <a:srgbClr val="535353"/>
              </a:buClr>
              <a:buSzPts val="2400"/>
              <a:buFont typeface="Gill Sans"/>
              <a:buNone/>
              <a:defRPr sz="24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673100" y="355600"/>
            <a:ext cx="23050499"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7" name="Google Shape;7;p10"/>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8" name="Google Shape;8;p10"/>
          <p:cNvSpPr txBox="1">
            <a:spLocks noGrp="1"/>
          </p:cNvSpPr>
          <p:nvPr>
            <p:ph type="sldNum" idx="12"/>
          </p:nvPr>
        </p:nvSpPr>
        <p:spPr>
          <a:xfrm>
            <a:off x="11976100" y="13081000"/>
            <a:ext cx="419100" cy="4572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60"/>
        <p:cNvGrpSpPr/>
        <p:nvPr/>
      </p:nvGrpSpPr>
      <p:grpSpPr>
        <a:xfrm>
          <a:off x="0" y="0"/>
          <a:ext cx="0" cy="0"/>
          <a:chOff x="0" y="0"/>
          <a:chExt cx="0" cy="0"/>
        </a:xfrm>
      </p:grpSpPr>
      <p:sp>
        <p:nvSpPr>
          <p:cNvPr id="61" name="Google Shape;61;p1"/>
          <p:cNvSpPr txBox="1"/>
          <p:nvPr/>
        </p:nvSpPr>
        <p:spPr>
          <a:xfrm>
            <a:off x="6885391" y="13132581"/>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sp>
        <p:nvSpPr>
          <p:cNvPr id="62" name="Google Shape;62;p1"/>
          <p:cNvSpPr txBox="1"/>
          <p:nvPr/>
        </p:nvSpPr>
        <p:spPr>
          <a:xfrm>
            <a:off x="5973671" y="5567060"/>
            <a:ext cx="11591139" cy="1942049"/>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213A5D"/>
              </a:buClr>
              <a:buSzPts val="7000"/>
              <a:buFont typeface="Helvetica Neue"/>
              <a:buNone/>
            </a:pPr>
            <a:r>
              <a:rPr lang="en-US" sz="7000" b="0" i="0" u="none" strike="noStrike" cap="none">
                <a:solidFill>
                  <a:srgbClr val="213A5D"/>
                </a:solidFill>
                <a:latin typeface="Helvetica Neue"/>
                <a:ea typeface="Helvetica Neue"/>
                <a:cs typeface="Helvetica Neue"/>
                <a:sym typeface="Helvetica Neue"/>
              </a:rPr>
              <a:t>AIFL PROJECT</a:t>
            </a:r>
            <a:endParaRPr sz="4500" b="0" i="0" u="none" strike="noStrike" cap="none">
              <a:solidFill>
                <a:srgbClr val="535353"/>
              </a:solidFill>
              <a:latin typeface="Gill Sans"/>
              <a:ea typeface="Gill Sans"/>
              <a:cs typeface="Gill Sans"/>
              <a:sym typeface="Gill Sans"/>
            </a:endParaRPr>
          </a:p>
          <a:p>
            <a:pPr marL="0" marR="0" lvl="0" indent="0" algn="ctr" rtl="0">
              <a:lnSpc>
                <a:spcPct val="80000"/>
              </a:lnSpc>
              <a:spcBef>
                <a:spcPts val="4500"/>
              </a:spcBef>
              <a:spcAft>
                <a:spcPts val="0"/>
              </a:spcAft>
              <a:buClr>
                <a:srgbClr val="3C4452"/>
              </a:buClr>
              <a:buSzPts val="2700"/>
              <a:buFont typeface="Belleza"/>
              <a:buNone/>
            </a:pPr>
            <a:r>
              <a:rPr lang="en-US" sz="2700" b="0" i="0" u="none" strike="noStrike" cap="none">
                <a:solidFill>
                  <a:srgbClr val="3C4452"/>
                </a:solidFill>
                <a:latin typeface="Belleza"/>
                <a:ea typeface="Belleza"/>
                <a:cs typeface="Belleza"/>
                <a:sym typeface="Belleza"/>
              </a:rPr>
              <a:t>SETUP AI TEAMS | DRIVE AI DRIVEN CULTURE</a:t>
            </a:r>
            <a:endParaRPr/>
          </a:p>
        </p:txBody>
      </p:sp>
      <p:pic>
        <p:nvPicPr>
          <p:cNvPr id="63" name="Google Shape;63;p1" descr="Image"/>
          <p:cNvPicPr preferRelativeResize="0"/>
          <p:nvPr/>
        </p:nvPicPr>
        <p:blipFill rotWithShape="1">
          <a:blip r:embed="rId3">
            <a:alphaModFix/>
          </a:blip>
          <a:srcRect/>
          <a:stretch/>
        </p:blipFill>
        <p:spPr>
          <a:xfrm>
            <a:off x="9994090" y="3867294"/>
            <a:ext cx="3550300" cy="722850"/>
          </a:xfrm>
          <a:prstGeom prst="rect">
            <a:avLst/>
          </a:prstGeom>
          <a:noFill/>
          <a:ln>
            <a:noFill/>
          </a:ln>
        </p:spPr>
      </p:pic>
      <p:cxnSp>
        <p:nvCxnSpPr>
          <p:cNvPr id="64" name="Google Shape;64;p1"/>
          <p:cNvCxnSpPr/>
          <p:nvPr/>
        </p:nvCxnSpPr>
        <p:spPr>
          <a:xfrm>
            <a:off x="7834575" y="4981109"/>
            <a:ext cx="7869331" cy="1"/>
          </a:xfrm>
          <a:prstGeom prst="straightConnector1">
            <a:avLst/>
          </a:prstGeom>
          <a:noFill/>
          <a:ln w="9525" cap="flat" cmpd="sng">
            <a:solidFill>
              <a:srgbClr val="5A5F5E"/>
            </a:solidFill>
            <a:prstDash val="dashDot"/>
            <a:miter lim="400000"/>
            <a:headEnd type="none" w="sm" len="sm"/>
            <a:tailEnd type="none" w="sm" len="sm"/>
          </a:ln>
        </p:spPr>
      </p:cxnSp>
      <p:cxnSp>
        <p:nvCxnSpPr>
          <p:cNvPr id="65" name="Google Shape;65;p1"/>
          <p:cNvCxnSpPr/>
          <p:nvPr/>
        </p:nvCxnSpPr>
        <p:spPr>
          <a:xfrm>
            <a:off x="8018645" y="8095060"/>
            <a:ext cx="7922888" cy="1"/>
          </a:xfrm>
          <a:prstGeom prst="straightConnector1">
            <a:avLst/>
          </a:prstGeom>
          <a:noFill/>
          <a:ln w="9525" cap="flat" cmpd="sng">
            <a:solidFill>
              <a:srgbClr val="5A5F5E"/>
            </a:solidFill>
            <a:prstDash val="dashDot"/>
            <a:miter lim="4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69"/>
        <p:cNvGrpSpPr/>
        <p:nvPr/>
      </p:nvGrpSpPr>
      <p:grpSpPr>
        <a:xfrm>
          <a:off x="0" y="0"/>
          <a:ext cx="0" cy="0"/>
          <a:chOff x="0" y="0"/>
          <a:chExt cx="0" cy="0"/>
        </a:xfrm>
      </p:grpSpPr>
      <p:pic>
        <p:nvPicPr>
          <p:cNvPr id="70" name="Google Shape;70;p2"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71" name="Google Shape;71;p2"/>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72" name="Google Shape;72;p2"/>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73" name="Google Shape;73;p2"/>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74" name="Google Shape;74;p2"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cxnSp>
        <p:nvCxnSpPr>
          <p:cNvPr id="75" name="Google Shape;75;p2"/>
          <p:cNvCxnSpPr/>
          <p:nvPr/>
        </p:nvCxnSpPr>
        <p:spPr>
          <a:xfrm>
            <a:off x="11009585" y="6134978"/>
            <a:ext cx="1" cy="854391"/>
          </a:xfrm>
          <a:prstGeom prst="straightConnector1">
            <a:avLst/>
          </a:prstGeom>
          <a:noFill/>
          <a:ln w="9525" cap="flat" cmpd="sng">
            <a:solidFill>
              <a:srgbClr val="5A5F5E"/>
            </a:solidFill>
            <a:prstDash val="dashDot"/>
            <a:miter lim="400000"/>
            <a:headEnd type="none" w="sm" len="sm"/>
            <a:tailEnd type="none" w="sm" len="sm"/>
          </a:ln>
        </p:spPr>
      </p:cxnSp>
      <p:sp>
        <p:nvSpPr>
          <p:cNvPr id="76" name="Google Shape;76;p2"/>
          <p:cNvSpPr/>
          <p:nvPr/>
        </p:nvSpPr>
        <p:spPr>
          <a:xfrm>
            <a:off x="10881495" y="6373039"/>
            <a:ext cx="2621009" cy="4189592"/>
          </a:xfrm>
          <a:custGeom>
            <a:avLst/>
            <a:gdLst/>
            <a:ahLst/>
            <a:cxnLst/>
            <a:rect l="l" t="t" r="r" b="b"/>
            <a:pathLst>
              <a:path w="21600" h="21600" extrusionOk="0">
                <a:moveTo>
                  <a:pt x="10803" y="0"/>
                </a:moveTo>
                <a:cubicBezTo>
                  <a:pt x="9829" y="0"/>
                  <a:pt x="9040" y="496"/>
                  <a:pt x="9040" y="1105"/>
                </a:cubicBezTo>
                <a:lnTo>
                  <a:pt x="9040" y="10920"/>
                </a:lnTo>
                <a:lnTo>
                  <a:pt x="8048" y="10920"/>
                </a:lnTo>
                <a:lnTo>
                  <a:pt x="8048" y="2365"/>
                </a:lnTo>
                <a:cubicBezTo>
                  <a:pt x="8048" y="1756"/>
                  <a:pt x="7256" y="1263"/>
                  <a:pt x="6283" y="1263"/>
                </a:cubicBezTo>
                <a:cubicBezTo>
                  <a:pt x="5309" y="1263"/>
                  <a:pt x="4520" y="1756"/>
                  <a:pt x="4520" y="2365"/>
                </a:cubicBezTo>
                <a:lnTo>
                  <a:pt x="4520" y="10920"/>
                </a:lnTo>
                <a:lnTo>
                  <a:pt x="3528" y="10920"/>
                </a:lnTo>
                <a:lnTo>
                  <a:pt x="3528" y="5727"/>
                </a:lnTo>
                <a:cubicBezTo>
                  <a:pt x="3528" y="5118"/>
                  <a:pt x="2736" y="4622"/>
                  <a:pt x="1763" y="4622"/>
                </a:cubicBezTo>
                <a:cubicBezTo>
                  <a:pt x="789" y="4622"/>
                  <a:pt x="0" y="5118"/>
                  <a:pt x="0" y="5727"/>
                </a:cubicBezTo>
                <a:lnTo>
                  <a:pt x="0" y="14852"/>
                </a:lnTo>
                <a:cubicBezTo>
                  <a:pt x="0" y="18582"/>
                  <a:pt x="4832" y="21600"/>
                  <a:pt x="10786" y="21600"/>
                </a:cubicBezTo>
                <a:cubicBezTo>
                  <a:pt x="16741" y="21600"/>
                  <a:pt x="21573" y="18577"/>
                  <a:pt x="21573" y="14852"/>
                </a:cubicBezTo>
                <a:lnTo>
                  <a:pt x="21600" y="14852"/>
                </a:lnTo>
                <a:lnTo>
                  <a:pt x="21600" y="6172"/>
                </a:lnTo>
                <a:cubicBezTo>
                  <a:pt x="19653" y="6172"/>
                  <a:pt x="18072" y="7163"/>
                  <a:pt x="18072" y="8381"/>
                </a:cubicBezTo>
                <a:lnTo>
                  <a:pt x="18072" y="10920"/>
                </a:lnTo>
                <a:lnTo>
                  <a:pt x="17088" y="10920"/>
                </a:lnTo>
                <a:lnTo>
                  <a:pt x="17088" y="2365"/>
                </a:lnTo>
                <a:cubicBezTo>
                  <a:pt x="17088" y="1756"/>
                  <a:pt x="16296" y="1263"/>
                  <a:pt x="15323" y="1263"/>
                </a:cubicBezTo>
                <a:cubicBezTo>
                  <a:pt x="14349" y="1263"/>
                  <a:pt x="13560" y="1756"/>
                  <a:pt x="13560" y="2365"/>
                </a:cubicBezTo>
                <a:lnTo>
                  <a:pt x="13560" y="10920"/>
                </a:lnTo>
                <a:lnTo>
                  <a:pt x="12568" y="10920"/>
                </a:lnTo>
                <a:lnTo>
                  <a:pt x="12568" y="1105"/>
                </a:lnTo>
                <a:cubicBezTo>
                  <a:pt x="12568" y="496"/>
                  <a:pt x="11776" y="0"/>
                  <a:pt x="10803" y="0"/>
                </a:cubicBezTo>
                <a:close/>
              </a:path>
            </a:pathLst>
          </a:custGeom>
          <a:solidFill>
            <a:srgbClr val="213A5D"/>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cxnSp>
        <p:nvCxnSpPr>
          <p:cNvPr id="77" name="Google Shape;77;p2"/>
          <p:cNvCxnSpPr/>
          <p:nvPr/>
        </p:nvCxnSpPr>
        <p:spPr>
          <a:xfrm rot="10800000" flipH="1">
            <a:off x="10255396" y="6079093"/>
            <a:ext cx="749811" cy="1"/>
          </a:xfrm>
          <a:prstGeom prst="straightConnector1">
            <a:avLst/>
          </a:prstGeom>
          <a:noFill/>
          <a:ln w="9525" cap="flat" cmpd="sng">
            <a:solidFill>
              <a:srgbClr val="5A5F5E"/>
            </a:solidFill>
            <a:prstDash val="dashDot"/>
            <a:miter lim="400000"/>
            <a:headEnd type="none" w="sm" len="sm"/>
            <a:tailEnd type="none" w="sm" len="sm"/>
          </a:ln>
        </p:spPr>
      </p:cxnSp>
      <p:cxnSp>
        <p:nvCxnSpPr>
          <p:cNvPr id="78" name="Google Shape;78;p2"/>
          <p:cNvCxnSpPr/>
          <p:nvPr/>
        </p:nvCxnSpPr>
        <p:spPr>
          <a:xfrm>
            <a:off x="11596030" y="4348297"/>
            <a:ext cx="1" cy="2127951"/>
          </a:xfrm>
          <a:prstGeom prst="straightConnector1">
            <a:avLst/>
          </a:prstGeom>
          <a:noFill/>
          <a:ln w="9525" cap="flat" cmpd="sng">
            <a:solidFill>
              <a:srgbClr val="5A5F5E"/>
            </a:solidFill>
            <a:prstDash val="dashDot"/>
            <a:miter lim="400000"/>
            <a:headEnd type="none" w="sm" len="sm"/>
            <a:tailEnd type="none" w="sm" len="sm"/>
          </a:ln>
        </p:spPr>
      </p:cxnSp>
      <p:cxnSp>
        <p:nvCxnSpPr>
          <p:cNvPr id="79" name="Google Shape;79;p2"/>
          <p:cNvCxnSpPr/>
          <p:nvPr/>
        </p:nvCxnSpPr>
        <p:spPr>
          <a:xfrm>
            <a:off x="10274776" y="4334886"/>
            <a:ext cx="1321721" cy="1"/>
          </a:xfrm>
          <a:prstGeom prst="straightConnector1">
            <a:avLst/>
          </a:prstGeom>
          <a:noFill/>
          <a:ln w="9525" cap="flat" cmpd="sng">
            <a:solidFill>
              <a:srgbClr val="5A5F5E"/>
            </a:solidFill>
            <a:prstDash val="dashDot"/>
            <a:miter lim="400000"/>
            <a:headEnd type="none" w="sm" len="sm"/>
            <a:tailEnd type="none" w="sm" len="sm"/>
          </a:ln>
        </p:spPr>
      </p:cxnSp>
      <p:sp>
        <p:nvSpPr>
          <p:cNvPr id="80" name="Google Shape;80;p2"/>
          <p:cNvSpPr txBox="1"/>
          <p:nvPr/>
        </p:nvSpPr>
        <p:spPr>
          <a:xfrm>
            <a:off x="7356390" y="3943627"/>
            <a:ext cx="2504756" cy="846312"/>
          </a:xfrm>
          <a:prstGeom prst="rect">
            <a:avLst/>
          </a:prstGeom>
          <a:noFill/>
          <a:ln>
            <a:noFill/>
          </a:ln>
        </p:spPr>
        <p:txBody>
          <a:bodyPr spcFirstLastPara="1" wrap="square" lIns="50800" tIns="50800" rIns="50800" bIns="50800" anchor="ctr" anchorCtr="0">
            <a:spAutoFit/>
          </a:bodyPr>
          <a:lstStyle/>
          <a:p>
            <a:pPr marL="0" marR="0" lvl="0" indent="0" algn="r" rtl="0">
              <a:lnSpc>
                <a:spcPct val="120000"/>
              </a:lnSpc>
              <a:spcBef>
                <a:spcPts val="0"/>
              </a:spcBef>
              <a:spcAft>
                <a:spcPts val="0"/>
              </a:spcAft>
              <a:buClr>
                <a:srgbClr val="3C4452"/>
              </a:buClr>
              <a:buSzPts val="2200"/>
              <a:buFont typeface="Helvetica Neue"/>
              <a:buNone/>
            </a:pPr>
            <a:r>
              <a:rPr lang="en-US" sz="2200" b="0" i="0" u="none" strike="noStrike" cap="none">
                <a:solidFill>
                  <a:srgbClr val="3C4452"/>
                </a:solidFill>
                <a:latin typeface="Helvetica Neue"/>
                <a:ea typeface="Helvetica Neue"/>
                <a:cs typeface="Helvetica Neue"/>
                <a:sym typeface="Helvetica Neue"/>
              </a:rPr>
              <a:t>ORGANISATION </a:t>
            </a:r>
            <a:r>
              <a:rPr lang="en-US" sz="2200" b="0" i="0" u="none" strike="noStrike" cap="none">
                <a:solidFill>
                  <a:srgbClr val="3C4452"/>
                </a:solidFill>
                <a:latin typeface="Helvetica Neue Light"/>
                <a:ea typeface="Helvetica Neue Light"/>
                <a:cs typeface="Helvetica Neue Light"/>
                <a:sym typeface="Helvetica Neue Light"/>
              </a:rPr>
              <a:t>TYPE</a:t>
            </a:r>
            <a:endParaRPr/>
          </a:p>
        </p:txBody>
      </p:sp>
      <p:cxnSp>
        <p:nvCxnSpPr>
          <p:cNvPr id="81" name="Google Shape;81;p2"/>
          <p:cNvCxnSpPr/>
          <p:nvPr/>
        </p:nvCxnSpPr>
        <p:spPr>
          <a:xfrm>
            <a:off x="12191999" y="3346519"/>
            <a:ext cx="1" cy="2896970"/>
          </a:xfrm>
          <a:prstGeom prst="straightConnector1">
            <a:avLst/>
          </a:prstGeom>
          <a:noFill/>
          <a:ln w="9525" cap="flat" cmpd="sng">
            <a:solidFill>
              <a:srgbClr val="5A5F5E"/>
            </a:solidFill>
            <a:prstDash val="dashDot"/>
            <a:miter lim="400000"/>
            <a:headEnd type="none" w="sm" len="sm"/>
            <a:tailEnd type="none" w="sm" len="sm"/>
          </a:ln>
        </p:spPr>
      </p:cxnSp>
      <p:sp>
        <p:nvSpPr>
          <p:cNvPr id="82" name="Google Shape;82;p2"/>
          <p:cNvSpPr txBox="1"/>
          <p:nvPr/>
        </p:nvSpPr>
        <p:spPr>
          <a:xfrm>
            <a:off x="10674556" y="2096879"/>
            <a:ext cx="3034887" cy="846312"/>
          </a:xfrm>
          <a:prstGeom prst="rect">
            <a:avLst/>
          </a:prstGeom>
          <a:noFill/>
          <a:ln>
            <a:noFill/>
          </a:ln>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3C4452"/>
              </a:buClr>
              <a:buSzPts val="2200"/>
              <a:buFont typeface="Helvetica Neue"/>
              <a:buNone/>
            </a:pPr>
            <a:r>
              <a:rPr lang="en-US" sz="2200" b="0" i="0" u="none" strike="noStrike" cap="none">
                <a:solidFill>
                  <a:srgbClr val="3C4452"/>
                </a:solidFill>
                <a:latin typeface="Helvetica Neue"/>
                <a:ea typeface="Helvetica Neue"/>
                <a:cs typeface="Helvetica Neue"/>
                <a:sym typeface="Helvetica Neue"/>
              </a:rPr>
              <a:t>DATA SCIENCE </a:t>
            </a:r>
            <a:r>
              <a:rPr lang="en-US" sz="2200" b="0" i="0" u="none" strike="noStrike" cap="none">
                <a:solidFill>
                  <a:srgbClr val="3C4452"/>
                </a:solidFill>
                <a:latin typeface="Helvetica Neue Light"/>
                <a:ea typeface="Helvetica Neue Light"/>
                <a:cs typeface="Helvetica Neue Light"/>
                <a:sym typeface="Helvetica Neue Light"/>
              </a:rPr>
              <a:t>ECOSYSTEM</a:t>
            </a:r>
            <a:endParaRPr/>
          </a:p>
        </p:txBody>
      </p:sp>
      <p:cxnSp>
        <p:nvCxnSpPr>
          <p:cNvPr id="83" name="Google Shape;83;p2"/>
          <p:cNvCxnSpPr/>
          <p:nvPr/>
        </p:nvCxnSpPr>
        <p:spPr>
          <a:xfrm>
            <a:off x="12796344" y="4339210"/>
            <a:ext cx="1" cy="2127952"/>
          </a:xfrm>
          <a:prstGeom prst="straightConnector1">
            <a:avLst/>
          </a:prstGeom>
          <a:noFill/>
          <a:ln w="9525" cap="flat" cmpd="sng">
            <a:solidFill>
              <a:srgbClr val="5A5F5E"/>
            </a:solidFill>
            <a:prstDash val="dashDot"/>
            <a:miter lim="400000"/>
            <a:headEnd type="none" w="sm" len="sm"/>
            <a:tailEnd type="none" w="sm" len="sm"/>
          </a:ln>
        </p:spPr>
      </p:cxnSp>
      <p:cxnSp>
        <p:nvCxnSpPr>
          <p:cNvPr id="84" name="Google Shape;84;p2"/>
          <p:cNvCxnSpPr/>
          <p:nvPr/>
        </p:nvCxnSpPr>
        <p:spPr>
          <a:xfrm>
            <a:off x="12816174" y="4325799"/>
            <a:ext cx="1321721" cy="1"/>
          </a:xfrm>
          <a:prstGeom prst="straightConnector1">
            <a:avLst/>
          </a:prstGeom>
          <a:noFill/>
          <a:ln w="9525" cap="flat" cmpd="sng">
            <a:solidFill>
              <a:srgbClr val="5A5F5E"/>
            </a:solidFill>
            <a:prstDash val="dashDot"/>
            <a:miter lim="400000"/>
            <a:headEnd type="none" w="sm" len="sm"/>
            <a:tailEnd type="none" w="sm" len="sm"/>
          </a:ln>
        </p:spPr>
      </p:cxnSp>
      <p:sp>
        <p:nvSpPr>
          <p:cNvPr id="85" name="Google Shape;85;p2"/>
          <p:cNvSpPr txBox="1"/>
          <p:nvPr/>
        </p:nvSpPr>
        <p:spPr>
          <a:xfrm>
            <a:off x="14411927" y="3943627"/>
            <a:ext cx="2621009" cy="846312"/>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2200"/>
              <a:buFont typeface="Helvetica Neue"/>
              <a:buNone/>
            </a:pPr>
            <a:r>
              <a:rPr lang="en-US" sz="2200" b="0" i="0" u="none" strike="noStrike" cap="none">
                <a:solidFill>
                  <a:srgbClr val="3C4452"/>
                </a:solidFill>
                <a:latin typeface="Helvetica Neue"/>
                <a:ea typeface="Helvetica Neue"/>
                <a:cs typeface="Helvetica Neue"/>
                <a:sym typeface="Helvetica Neue"/>
              </a:rPr>
              <a:t>DATA SCIENCE </a:t>
            </a:r>
            <a:r>
              <a:rPr lang="en-US" sz="2200" b="0" i="0" u="none" strike="noStrike" cap="none">
                <a:solidFill>
                  <a:srgbClr val="3C4452"/>
                </a:solidFill>
                <a:latin typeface="Helvetica Neue Light"/>
                <a:ea typeface="Helvetica Neue Light"/>
                <a:cs typeface="Helvetica Neue Light"/>
                <a:sym typeface="Helvetica Neue Light"/>
              </a:rPr>
              <a:t>TEAMS</a:t>
            </a:r>
            <a:endParaRPr/>
          </a:p>
        </p:txBody>
      </p:sp>
      <p:cxnSp>
        <p:nvCxnSpPr>
          <p:cNvPr id="86" name="Google Shape;86;p2"/>
          <p:cNvCxnSpPr/>
          <p:nvPr/>
        </p:nvCxnSpPr>
        <p:spPr>
          <a:xfrm>
            <a:off x="13343756" y="6535485"/>
            <a:ext cx="1" cy="854391"/>
          </a:xfrm>
          <a:prstGeom prst="straightConnector1">
            <a:avLst/>
          </a:prstGeom>
          <a:noFill/>
          <a:ln w="9525" cap="flat" cmpd="sng">
            <a:solidFill>
              <a:srgbClr val="5A5F5E"/>
            </a:solidFill>
            <a:prstDash val="dashDot"/>
            <a:miter lim="400000"/>
            <a:headEnd type="none" w="sm" len="sm"/>
            <a:tailEnd type="none" w="sm" len="sm"/>
          </a:ln>
        </p:spPr>
      </p:cxnSp>
      <p:cxnSp>
        <p:nvCxnSpPr>
          <p:cNvPr id="87" name="Google Shape;87;p2"/>
          <p:cNvCxnSpPr/>
          <p:nvPr/>
        </p:nvCxnSpPr>
        <p:spPr>
          <a:xfrm rot="10800000" flipH="1">
            <a:off x="13351569" y="6528252"/>
            <a:ext cx="749810" cy="1"/>
          </a:xfrm>
          <a:prstGeom prst="straightConnector1">
            <a:avLst/>
          </a:prstGeom>
          <a:noFill/>
          <a:ln w="9525" cap="flat" cmpd="sng">
            <a:solidFill>
              <a:srgbClr val="5A5F5E"/>
            </a:solidFill>
            <a:prstDash val="dashDot"/>
            <a:miter lim="400000"/>
            <a:headEnd type="none" w="sm" len="sm"/>
            <a:tailEnd type="none" w="sm" len="sm"/>
          </a:ln>
        </p:spPr>
      </p:cxnSp>
      <p:sp>
        <p:nvSpPr>
          <p:cNvPr id="88" name="Google Shape;88;p2"/>
          <p:cNvSpPr txBox="1"/>
          <p:nvPr/>
        </p:nvSpPr>
        <p:spPr>
          <a:xfrm>
            <a:off x="14522853" y="6105097"/>
            <a:ext cx="2133926" cy="84631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2200"/>
              <a:buFont typeface="Helvetica Neue"/>
              <a:buNone/>
            </a:pPr>
            <a:r>
              <a:rPr lang="en-US" sz="2200" b="0" i="0" u="none" strike="noStrike" cap="none">
                <a:solidFill>
                  <a:srgbClr val="3C4452"/>
                </a:solidFill>
                <a:latin typeface="Helvetica Neue"/>
                <a:ea typeface="Helvetica Neue"/>
                <a:cs typeface="Helvetica Neue"/>
                <a:sym typeface="Helvetica Neue"/>
              </a:rPr>
              <a:t>EXECUTION &amp; </a:t>
            </a:r>
            <a:r>
              <a:rPr lang="en-US" sz="2200" b="0" i="0" u="none" strike="noStrike" cap="none">
                <a:solidFill>
                  <a:srgbClr val="3C4452"/>
                </a:solidFill>
                <a:latin typeface="Helvetica Neue Light"/>
                <a:ea typeface="Helvetica Neue Light"/>
                <a:cs typeface="Helvetica Neue Light"/>
                <a:sym typeface="Helvetica Neue Light"/>
              </a:rPr>
              <a:t>OPERATIONS</a:t>
            </a:r>
            <a:endParaRPr/>
          </a:p>
        </p:txBody>
      </p:sp>
      <p:sp>
        <p:nvSpPr>
          <p:cNvPr id="89" name="Google Shape;89;p2"/>
          <p:cNvSpPr txBox="1"/>
          <p:nvPr/>
        </p:nvSpPr>
        <p:spPr>
          <a:xfrm>
            <a:off x="7456520" y="5655937"/>
            <a:ext cx="2404626" cy="846312"/>
          </a:xfrm>
          <a:prstGeom prst="rect">
            <a:avLst/>
          </a:prstGeom>
          <a:noFill/>
          <a:ln>
            <a:noFill/>
          </a:ln>
        </p:spPr>
        <p:txBody>
          <a:bodyPr spcFirstLastPara="1" wrap="square" lIns="50800" tIns="50800" rIns="50800" bIns="50800" anchor="ctr" anchorCtr="0">
            <a:spAutoFit/>
          </a:bodyPr>
          <a:lstStyle/>
          <a:p>
            <a:pPr marL="0" marR="0" lvl="0" indent="0" algn="r" rtl="0">
              <a:lnSpc>
                <a:spcPct val="120000"/>
              </a:lnSpc>
              <a:spcBef>
                <a:spcPts val="0"/>
              </a:spcBef>
              <a:spcAft>
                <a:spcPts val="0"/>
              </a:spcAft>
              <a:buClr>
                <a:srgbClr val="3C4452"/>
              </a:buClr>
              <a:buSzPts val="2200"/>
              <a:buFont typeface="Helvetica Neue"/>
              <a:buNone/>
            </a:pPr>
            <a:r>
              <a:rPr lang="en-US" sz="2200" b="0" i="0" u="none" strike="noStrike" cap="none">
                <a:solidFill>
                  <a:srgbClr val="3C4452"/>
                </a:solidFill>
                <a:latin typeface="Helvetica Neue"/>
                <a:ea typeface="Helvetica Neue"/>
                <a:cs typeface="Helvetica Neue"/>
                <a:sym typeface="Helvetica Neue"/>
              </a:rPr>
              <a:t>PRODUCT  </a:t>
            </a:r>
            <a:r>
              <a:rPr lang="en-US" sz="2200" b="0" i="0" u="none" strike="noStrike" cap="none">
                <a:solidFill>
                  <a:srgbClr val="3C4452"/>
                </a:solidFill>
                <a:latin typeface="Helvetica Neue Light"/>
                <a:ea typeface="Helvetica Neue Light"/>
                <a:cs typeface="Helvetica Neue Light"/>
                <a:sym typeface="Helvetica Neue Light"/>
              </a:rPr>
              <a:t>DETAILS</a:t>
            </a:r>
            <a:endParaRPr/>
          </a:p>
        </p:txBody>
      </p:sp>
      <p:sp>
        <p:nvSpPr>
          <p:cNvPr id="90" name="Google Shape;90;p2"/>
          <p:cNvSpPr txBox="1"/>
          <p:nvPr/>
        </p:nvSpPr>
        <p:spPr>
          <a:xfrm>
            <a:off x="11545251" y="9192614"/>
            <a:ext cx="1293496" cy="561978"/>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FFFFFF"/>
              </a:buClr>
              <a:buSzPts val="3000"/>
              <a:buFont typeface="Belleza"/>
              <a:buNone/>
            </a:pPr>
            <a:r>
              <a:rPr lang="en-US" sz="3000" b="0" i="0" u="none" strike="noStrike" cap="none">
                <a:solidFill>
                  <a:srgbClr val="FFFFFF"/>
                </a:solidFill>
                <a:latin typeface="Belleza"/>
                <a:ea typeface="Belleza"/>
                <a:cs typeface="Belleza"/>
                <a:sym typeface="Belleza"/>
              </a:rPr>
              <a:t>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94"/>
        <p:cNvGrpSpPr/>
        <p:nvPr/>
      </p:nvGrpSpPr>
      <p:grpSpPr>
        <a:xfrm>
          <a:off x="0" y="0"/>
          <a:ext cx="0" cy="0"/>
          <a:chOff x="0" y="0"/>
          <a:chExt cx="0" cy="0"/>
        </a:xfrm>
      </p:grpSpPr>
      <p:pic>
        <p:nvPicPr>
          <p:cNvPr id="95" name="Google Shape;95;p3"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96" name="Google Shape;96;p3"/>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97" name="Google Shape;97;p3"/>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98" name="Google Shape;98;p3"/>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99" name="Google Shape;99;p3"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sp>
        <p:nvSpPr>
          <p:cNvPr id="100" name="Google Shape;100;p3"/>
          <p:cNvSpPr txBox="1"/>
          <p:nvPr/>
        </p:nvSpPr>
        <p:spPr>
          <a:xfrm>
            <a:off x="3774125" y="2609729"/>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PRODUCT </a:t>
            </a:r>
            <a:r>
              <a:rPr lang="en-US" sz="3000" b="0" i="0" u="none" strike="noStrike" cap="none">
                <a:solidFill>
                  <a:srgbClr val="3C4452"/>
                </a:solidFill>
                <a:latin typeface="Helvetica Neue Light"/>
                <a:ea typeface="Helvetica Neue Light"/>
                <a:cs typeface="Helvetica Neue Light"/>
                <a:sym typeface="Helvetica Neue Light"/>
              </a:rPr>
              <a:t>DETAILS</a:t>
            </a:r>
            <a:endParaRPr/>
          </a:p>
        </p:txBody>
      </p:sp>
      <p:sp>
        <p:nvSpPr>
          <p:cNvPr id="101" name="Google Shape;101;p3"/>
          <p:cNvSpPr txBox="1"/>
          <p:nvPr/>
        </p:nvSpPr>
        <p:spPr>
          <a:xfrm>
            <a:off x="2832354" y="2045607"/>
            <a:ext cx="749811" cy="222250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1</a:t>
            </a:r>
            <a:endParaRPr/>
          </a:p>
        </p:txBody>
      </p:sp>
      <p:sp>
        <p:nvSpPr>
          <p:cNvPr id="102" name="Google Shape;102;p3"/>
          <p:cNvSpPr txBox="1"/>
          <p:nvPr/>
        </p:nvSpPr>
        <p:spPr>
          <a:xfrm>
            <a:off x="17243061" y="2609729"/>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ORGANISATION </a:t>
            </a:r>
            <a:r>
              <a:rPr lang="en-US" sz="3000" b="0" i="0" u="none" strike="noStrike" cap="none">
                <a:solidFill>
                  <a:srgbClr val="3C4452"/>
                </a:solidFill>
                <a:latin typeface="Helvetica Neue Light"/>
                <a:ea typeface="Helvetica Neue Light"/>
                <a:cs typeface="Helvetica Neue Light"/>
                <a:sym typeface="Helvetica Neue Light"/>
              </a:rPr>
              <a:t>TYPE</a:t>
            </a:r>
            <a:endParaRPr/>
          </a:p>
        </p:txBody>
      </p:sp>
      <p:sp>
        <p:nvSpPr>
          <p:cNvPr id="103" name="Google Shape;103;p3"/>
          <p:cNvSpPr txBox="1"/>
          <p:nvPr/>
        </p:nvSpPr>
        <p:spPr>
          <a:xfrm>
            <a:off x="16301291" y="2045606"/>
            <a:ext cx="749811" cy="22225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2</a:t>
            </a:r>
            <a:endParaRPr/>
          </a:p>
        </p:txBody>
      </p:sp>
      <p:sp>
        <p:nvSpPr>
          <p:cNvPr id="104" name="Google Shape;104;p3"/>
          <p:cNvSpPr/>
          <p:nvPr/>
        </p:nvSpPr>
        <p:spPr>
          <a:xfrm>
            <a:off x="1198578" y="4820488"/>
            <a:ext cx="8363462" cy="5773196"/>
          </a:xfrm>
          <a:prstGeom prst="roundRect">
            <a:avLst>
              <a:gd name="adj" fmla="val 4242"/>
            </a:avLst>
          </a:prstGeom>
          <a:solidFill>
            <a:srgbClr val="213A5D"/>
          </a:solidFill>
          <a:ln>
            <a:noFill/>
          </a:ln>
          <a:effectLst>
            <a:outerShdw blurRad="190500" dist="8455" dir="5400000" rotWithShape="0">
              <a:srgbClr val="3C4452"/>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05" name="Google Shape;105;p3"/>
          <p:cNvSpPr txBox="1"/>
          <p:nvPr/>
        </p:nvSpPr>
        <p:spPr>
          <a:xfrm>
            <a:off x="1676476" y="5374256"/>
            <a:ext cx="7364124" cy="4903907"/>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25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In the previous project we had proposed Design and deploy a chatbot as the first interface between the user and the support team and user and medical team. Chatbot can talk real time with users, understand if the request is redundant [generic in nature or procedure oriented]. Once the chatbot identifies the redundant request diverts the user to the pre-recorded solution procedure or set up a Realtime conversation with support team and medical team as per the request and appointment. Application can also predict disease when user enters the symptoms and talk and motivate users who might be feeling low.</a:t>
            </a:r>
          </a:p>
          <a:p>
            <a:pPr marL="0" marR="0" lvl="0" indent="0" algn="just" rtl="0">
              <a:lnSpc>
                <a:spcPct val="130000"/>
              </a:lnSpc>
              <a:spcBef>
                <a:spcPts val="0"/>
              </a:spcBef>
              <a:spcAft>
                <a:spcPts val="0"/>
              </a:spcAft>
              <a:buClr>
                <a:srgbClr val="FFFFFF"/>
              </a:buClr>
              <a:buSzPts val="2500"/>
              <a:buFont typeface="Helvetica Neue Light"/>
              <a:buNone/>
            </a:pPr>
            <a:r>
              <a:rPr lang="en-US" sz="2000" b="0" i="0" u="none" strike="noStrike" cap="none" dirty="0">
                <a:solidFill>
                  <a:srgbClr val="FFFFFF"/>
                </a:solidFill>
                <a:latin typeface="Helvetica Neue Light"/>
                <a:ea typeface="Helvetica Neue Light"/>
                <a:cs typeface="Helvetica Neue Light"/>
                <a:sym typeface="Helvetica Neue Light"/>
              </a:rPr>
              <a:t>For further details please refer the previous project.</a:t>
            </a:r>
          </a:p>
        </p:txBody>
      </p:sp>
      <p:sp>
        <p:nvSpPr>
          <p:cNvPr id="106" name="Google Shape;106;p3"/>
          <p:cNvSpPr/>
          <p:nvPr/>
        </p:nvSpPr>
        <p:spPr>
          <a:xfrm>
            <a:off x="13875577" y="4820488"/>
            <a:ext cx="8363462" cy="5773196"/>
          </a:xfrm>
          <a:prstGeom prst="roundRect">
            <a:avLst>
              <a:gd name="adj" fmla="val 4242"/>
            </a:avLst>
          </a:prstGeom>
          <a:solidFill>
            <a:srgbClr val="213A5D"/>
          </a:solidFill>
          <a:ln>
            <a:noFill/>
          </a:ln>
          <a:effectLst>
            <a:outerShdw blurRad="190500" dist="8455" dir="5400000" rotWithShape="0">
              <a:srgbClr val="3C4452"/>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07" name="Google Shape;107;p3"/>
          <p:cNvSpPr txBox="1"/>
          <p:nvPr/>
        </p:nvSpPr>
        <p:spPr>
          <a:xfrm>
            <a:off x="14353473" y="6024434"/>
            <a:ext cx="7364124" cy="360355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2500"/>
              <a:buFont typeface="Helvetica Neue Light"/>
              <a:buNone/>
            </a:pPr>
            <a:r>
              <a:rPr lang="en-US" sz="2500" b="0" i="0" u="none" strike="noStrike" cap="none" dirty="0">
                <a:solidFill>
                  <a:srgbClr val="FFFFFF"/>
                </a:solidFill>
                <a:latin typeface="Helvetica Neue Light"/>
                <a:ea typeface="Helvetica Neue Light"/>
                <a:cs typeface="Helvetica Neue Light"/>
                <a:sym typeface="Helvetica Neue Light"/>
              </a:rPr>
              <a:t>Organization XYZ is an Medical or HealthCare Company. It has various branches and sub branc</a:t>
            </a:r>
            <a:r>
              <a:rPr lang="en-US" sz="2500" dirty="0">
                <a:solidFill>
                  <a:srgbClr val="FFFFFF"/>
                </a:solidFill>
                <a:latin typeface="Helvetica Neue Light"/>
                <a:ea typeface="Helvetica Neue Light"/>
                <a:cs typeface="Helvetica Neue Light"/>
                <a:sym typeface="Helvetica Neue Light"/>
              </a:rPr>
              <a:t>hes </a:t>
            </a:r>
            <a:r>
              <a:rPr lang="en-US" sz="2500" b="0" i="0" u="none" strike="noStrike" cap="none" dirty="0">
                <a:solidFill>
                  <a:srgbClr val="FFFFFF"/>
                </a:solidFill>
                <a:latin typeface="Helvetica Neue Light"/>
                <a:ea typeface="Helvetica Neue Light"/>
                <a:cs typeface="Helvetica Neue Light"/>
                <a:sym typeface="Helvetica Neue Light"/>
              </a:rPr>
              <a:t>spread across different business units </a:t>
            </a:r>
            <a:r>
              <a:rPr lang="en-US" sz="2500" dirty="0">
                <a:solidFill>
                  <a:srgbClr val="FFFFFF"/>
                </a:solidFill>
                <a:latin typeface="Helvetica Neue Light"/>
                <a:ea typeface="Helvetica Neue Light"/>
                <a:cs typeface="Helvetica Neue Light"/>
                <a:sym typeface="Helvetica Neue Light"/>
              </a:rPr>
              <a:t>and there is a </a:t>
            </a:r>
            <a:r>
              <a:rPr lang="en-US" sz="2500" b="0" i="0" u="none" strike="noStrike" cap="none" dirty="0">
                <a:solidFill>
                  <a:srgbClr val="FFFFFF"/>
                </a:solidFill>
                <a:latin typeface="Helvetica Neue Light"/>
                <a:ea typeface="Helvetica Neue Light"/>
                <a:cs typeface="Helvetica Neue Light"/>
                <a:sym typeface="Helvetica Neue Light"/>
              </a:rPr>
              <a:t> data science team centralizing all units -&gt; connecting them by a single platform.</a:t>
            </a:r>
          </a:p>
          <a:p>
            <a:pPr marL="0" marR="0" lvl="0" indent="0" algn="just" rtl="0">
              <a:lnSpc>
                <a:spcPct val="130000"/>
              </a:lnSpc>
              <a:spcBef>
                <a:spcPts val="0"/>
              </a:spcBef>
              <a:spcAft>
                <a:spcPts val="0"/>
              </a:spcAft>
              <a:buClr>
                <a:srgbClr val="FFFFFF"/>
              </a:buClr>
              <a:buSzPts val="2500"/>
              <a:buFont typeface="Helvetica Neue Light"/>
              <a:buNone/>
            </a:pPr>
            <a:r>
              <a:rPr lang="en-US" sz="2500" b="0" i="0" u="none" strike="noStrike" cap="none" dirty="0">
                <a:solidFill>
                  <a:srgbClr val="FFFFFF"/>
                </a:solidFill>
                <a:latin typeface="Helvetica Neue Light"/>
                <a:ea typeface="Helvetica Neue Light"/>
                <a:cs typeface="Helvetica Neue Light"/>
                <a:sym typeface="Helvetica Neue Light"/>
              </a:rPr>
              <a:t>Being the AI leader have to build a team for</a:t>
            </a:r>
          </a:p>
          <a:p>
            <a:pPr marL="0" marR="0" lvl="0" indent="0" algn="just" rtl="0">
              <a:lnSpc>
                <a:spcPct val="130000"/>
              </a:lnSpc>
              <a:spcBef>
                <a:spcPts val="0"/>
              </a:spcBef>
              <a:spcAft>
                <a:spcPts val="0"/>
              </a:spcAft>
              <a:buClr>
                <a:srgbClr val="FFFFFF"/>
              </a:buClr>
              <a:buSzPts val="2500"/>
              <a:buFont typeface="Helvetica Neue Light"/>
              <a:buNone/>
            </a:pPr>
            <a:r>
              <a:rPr lang="en-US" sz="2500" b="0" i="0" u="none" strike="noStrike" cap="none" dirty="0">
                <a:solidFill>
                  <a:srgbClr val="FFFFFF"/>
                </a:solidFill>
                <a:latin typeface="Helvetica Neue Light"/>
                <a:ea typeface="Helvetica Neue Light"/>
                <a:cs typeface="Helvetica Neue Light"/>
                <a:sym typeface="Helvetica Neue Light"/>
              </a:rPr>
              <a:t>developing this 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111"/>
        <p:cNvGrpSpPr/>
        <p:nvPr/>
      </p:nvGrpSpPr>
      <p:grpSpPr>
        <a:xfrm>
          <a:off x="0" y="0"/>
          <a:ext cx="0" cy="0"/>
          <a:chOff x="0" y="0"/>
          <a:chExt cx="0" cy="0"/>
        </a:xfrm>
      </p:grpSpPr>
      <p:pic>
        <p:nvPicPr>
          <p:cNvPr id="112" name="Google Shape;112;p4"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113" name="Google Shape;113;p4"/>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114" name="Google Shape;114;p4"/>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115" name="Google Shape;115;p4"/>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116" name="Google Shape;116;p4"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sp>
        <p:nvSpPr>
          <p:cNvPr id="117" name="Google Shape;117;p4"/>
          <p:cNvSpPr txBox="1"/>
          <p:nvPr/>
        </p:nvSpPr>
        <p:spPr>
          <a:xfrm>
            <a:off x="3030560" y="5848592"/>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DATA SCIENCE </a:t>
            </a:r>
            <a:r>
              <a:rPr lang="en-US" sz="3000" b="0" i="0" u="none" strike="noStrike" cap="none">
                <a:solidFill>
                  <a:srgbClr val="3C4452"/>
                </a:solidFill>
                <a:latin typeface="Helvetica Neue Light"/>
                <a:ea typeface="Helvetica Neue Light"/>
                <a:cs typeface="Helvetica Neue Light"/>
                <a:sym typeface="Helvetica Neue Light"/>
              </a:rPr>
              <a:t>ECOSYSTEM</a:t>
            </a:r>
            <a:endParaRPr/>
          </a:p>
        </p:txBody>
      </p:sp>
      <p:sp>
        <p:nvSpPr>
          <p:cNvPr id="118" name="Google Shape;118;p4"/>
          <p:cNvSpPr txBox="1"/>
          <p:nvPr/>
        </p:nvSpPr>
        <p:spPr>
          <a:xfrm>
            <a:off x="2088789" y="5284469"/>
            <a:ext cx="749811" cy="22225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3</a:t>
            </a:r>
            <a:endParaRPr/>
          </a:p>
        </p:txBody>
      </p:sp>
      <p:sp>
        <p:nvSpPr>
          <p:cNvPr id="119" name="Google Shape;119;p4"/>
          <p:cNvSpPr txBox="1"/>
          <p:nvPr/>
        </p:nvSpPr>
        <p:spPr>
          <a:xfrm>
            <a:off x="2892149" y="10481096"/>
            <a:ext cx="3836948" cy="728981"/>
          </a:xfrm>
          <a:prstGeom prst="rect">
            <a:avLst/>
          </a:prstGeom>
          <a:noFill/>
          <a:ln>
            <a:noFill/>
          </a:ln>
        </p:spPr>
        <p:txBody>
          <a:bodyPr spcFirstLastPara="1" wrap="square" lIns="50800" tIns="50800" rIns="50800" bIns="50800" anchor="ctr" anchorCtr="0">
            <a:spAutoFit/>
          </a:bodyPr>
          <a:lstStyle/>
          <a:p>
            <a:pPr marL="0" marR="0" lvl="0" indent="0" algn="just" rtl="0">
              <a:lnSpc>
                <a:spcPct val="90000"/>
              </a:lnSpc>
              <a:spcBef>
                <a:spcPts val="0"/>
              </a:spcBef>
              <a:spcAft>
                <a:spcPts val="0"/>
              </a:spcAft>
              <a:buClr>
                <a:srgbClr val="3C4452"/>
              </a:buClr>
              <a:buSzPts val="2200"/>
              <a:buFont typeface="Helvetica Neue Light"/>
              <a:buNone/>
            </a:pPr>
            <a:r>
              <a:rPr lang="en-US" sz="2200" b="0" i="0" u="none" strike="noStrike" cap="none">
                <a:solidFill>
                  <a:srgbClr val="3C4452"/>
                </a:solidFill>
                <a:latin typeface="Helvetica Neue Light"/>
                <a:ea typeface="Helvetica Neue Light"/>
                <a:cs typeface="Helvetica Neue Light"/>
                <a:sym typeface="Helvetica Neue Light"/>
              </a:rPr>
              <a:t>Example of a typical end to end data science ecosystem</a:t>
            </a:r>
            <a:endParaRPr/>
          </a:p>
        </p:txBody>
      </p:sp>
      <p:pic>
        <p:nvPicPr>
          <p:cNvPr id="120" name="Google Shape;120;p4" descr="Screenshot 2020-06-04 at 12.15.10 PM.png"/>
          <p:cNvPicPr preferRelativeResize="0"/>
          <p:nvPr/>
        </p:nvPicPr>
        <p:blipFill rotWithShape="1">
          <a:blip r:embed="rId5">
            <a:alphaModFix/>
          </a:blip>
          <a:srcRect/>
          <a:stretch/>
        </p:blipFill>
        <p:spPr>
          <a:xfrm>
            <a:off x="6848883" y="3211184"/>
            <a:ext cx="14744929" cy="5794334"/>
          </a:xfrm>
          <a:prstGeom prst="rect">
            <a:avLst/>
          </a:prstGeom>
          <a:noFill/>
          <a:ln>
            <a:noFill/>
          </a:ln>
        </p:spPr>
      </p:pic>
      <p:sp>
        <p:nvSpPr>
          <p:cNvPr id="121" name="Google Shape;121;p4"/>
          <p:cNvSpPr txBox="1"/>
          <p:nvPr/>
        </p:nvSpPr>
        <p:spPr>
          <a:xfrm>
            <a:off x="7263696" y="10026427"/>
            <a:ext cx="13915305" cy="1638320"/>
          </a:xfrm>
          <a:prstGeom prst="rect">
            <a:avLst/>
          </a:prstGeom>
          <a:noFill/>
          <a:ln>
            <a:noFill/>
          </a:ln>
        </p:spPr>
        <p:txBody>
          <a:bodyPr spcFirstLastPara="1" wrap="square" lIns="50800" tIns="50800" rIns="50800" bIns="50800" anchor="ctr" anchorCtr="0">
            <a:spAutoFit/>
          </a:bodyPr>
          <a:lstStyle/>
          <a:p>
            <a:pPr marL="207168" marR="0" lvl="0" indent="-207168" algn="just" rtl="0">
              <a:lnSpc>
                <a:spcPct val="150000"/>
              </a:lnSpc>
              <a:spcBef>
                <a:spcPts val="0"/>
              </a:spcBef>
              <a:spcAft>
                <a:spcPts val="0"/>
              </a:spcAft>
              <a:buClr>
                <a:srgbClr val="3C4452"/>
              </a:buClr>
              <a:buSzPts val="1476"/>
              <a:buFont typeface="Helvetica Neue"/>
              <a:buChar char="•"/>
            </a:pPr>
            <a:r>
              <a:rPr lang="en-US" sz="1800" b="1" i="0" u="none" strike="noStrike" cap="none">
                <a:solidFill>
                  <a:srgbClr val="3C4452"/>
                </a:solidFill>
                <a:latin typeface="Helvetica Neue"/>
                <a:ea typeface="Helvetica Neue"/>
                <a:cs typeface="Helvetica Neue"/>
                <a:sym typeface="Helvetica Neue"/>
              </a:rPr>
              <a:t>Step 1 - DB:</a:t>
            </a:r>
            <a:r>
              <a:rPr lang="en-US" sz="1800" b="0" i="0" u="none" strike="noStrike" cap="none">
                <a:solidFill>
                  <a:srgbClr val="3C4452"/>
                </a:solidFill>
                <a:latin typeface="Helvetica Neue Light"/>
                <a:ea typeface="Helvetica Neue Light"/>
                <a:cs typeface="Helvetica Neue Light"/>
                <a:sym typeface="Helvetica Neue Light"/>
              </a:rPr>
              <a:t> It includes three boxes from above figure i.e. Data as service, DBMS and data warehousing</a:t>
            </a:r>
            <a:endParaRPr/>
          </a:p>
          <a:p>
            <a:pPr marL="207168" marR="0" lvl="0" indent="-207168" algn="just" rtl="0">
              <a:lnSpc>
                <a:spcPct val="150000"/>
              </a:lnSpc>
              <a:spcBef>
                <a:spcPts val="0"/>
              </a:spcBef>
              <a:spcAft>
                <a:spcPts val="0"/>
              </a:spcAft>
              <a:buClr>
                <a:srgbClr val="3C4452"/>
              </a:buClr>
              <a:buSzPts val="1476"/>
              <a:buFont typeface="Helvetica Neue"/>
              <a:buChar char="•"/>
            </a:pPr>
            <a:r>
              <a:rPr lang="en-US" sz="1800" b="1" i="0" u="none" strike="noStrike" cap="none">
                <a:solidFill>
                  <a:srgbClr val="3C4452"/>
                </a:solidFill>
                <a:latin typeface="Helvetica Neue"/>
                <a:ea typeface="Helvetica Neue"/>
                <a:cs typeface="Helvetica Neue"/>
                <a:sym typeface="Helvetica Neue"/>
              </a:rPr>
              <a:t>Step 2 - Development</a:t>
            </a:r>
            <a:r>
              <a:rPr lang="en-US" sz="1800" b="0" i="0" u="none" strike="noStrike" cap="none">
                <a:solidFill>
                  <a:srgbClr val="3C4452"/>
                </a:solidFill>
                <a:latin typeface="Helvetica Neue Light"/>
                <a:ea typeface="Helvetica Neue Light"/>
                <a:cs typeface="Helvetica Neue Light"/>
                <a:sym typeface="Helvetica Neue Light"/>
              </a:rPr>
              <a:t>: It includes three boxes from above figure i.e. Programming, Libraries, Frameworks and visualisation</a:t>
            </a:r>
            <a:endParaRPr/>
          </a:p>
          <a:p>
            <a:pPr marL="207168" marR="0" lvl="0" indent="-207168" algn="just" rtl="0">
              <a:lnSpc>
                <a:spcPct val="150000"/>
              </a:lnSpc>
              <a:spcBef>
                <a:spcPts val="0"/>
              </a:spcBef>
              <a:spcAft>
                <a:spcPts val="0"/>
              </a:spcAft>
              <a:buClr>
                <a:srgbClr val="3C4452"/>
              </a:buClr>
              <a:buSzPts val="1476"/>
              <a:buFont typeface="Helvetica Neue"/>
              <a:buChar char="•"/>
            </a:pPr>
            <a:r>
              <a:rPr lang="en-US" sz="1800" b="1" i="0" u="none" strike="noStrike" cap="none">
                <a:solidFill>
                  <a:srgbClr val="3C4452"/>
                </a:solidFill>
                <a:latin typeface="Helvetica Neue"/>
                <a:ea typeface="Helvetica Neue"/>
                <a:cs typeface="Helvetica Neue"/>
                <a:sym typeface="Helvetica Neue"/>
              </a:rPr>
              <a:t>Step 3 - Visualisation:</a:t>
            </a:r>
            <a:r>
              <a:rPr lang="en-US" sz="1800" b="0" i="0" u="none" strike="noStrike" cap="none">
                <a:solidFill>
                  <a:srgbClr val="3C4452"/>
                </a:solidFill>
                <a:latin typeface="Helvetica Neue Light"/>
                <a:ea typeface="Helvetica Neue Light"/>
                <a:cs typeface="Helvetica Neue Light"/>
                <a:sym typeface="Helvetica Neue Light"/>
              </a:rPr>
              <a:t> It includes two boxes from above figure i.e. Virtualisation and OS</a:t>
            </a:r>
            <a:endParaRPr/>
          </a:p>
          <a:p>
            <a:pPr marL="207168" marR="0" lvl="0" indent="-207168" algn="just" rtl="0">
              <a:lnSpc>
                <a:spcPct val="150000"/>
              </a:lnSpc>
              <a:spcBef>
                <a:spcPts val="0"/>
              </a:spcBef>
              <a:spcAft>
                <a:spcPts val="0"/>
              </a:spcAft>
              <a:buClr>
                <a:srgbClr val="3C4452"/>
              </a:buClr>
              <a:buSzPts val="1476"/>
              <a:buFont typeface="Helvetica Neue"/>
              <a:buChar char="•"/>
            </a:pPr>
            <a:r>
              <a:rPr lang="en-US" sz="1800" b="1" i="0" u="none" strike="noStrike" cap="none">
                <a:solidFill>
                  <a:srgbClr val="3C4452"/>
                </a:solidFill>
                <a:latin typeface="Helvetica Neue"/>
                <a:ea typeface="Helvetica Neue"/>
                <a:cs typeface="Helvetica Neue"/>
                <a:sym typeface="Helvetica Neue"/>
              </a:rPr>
              <a:t>Step 4 - Deployment</a:t>
            </a:r>
            <a:r>
              <a:rPr lang="en-US" sz="1800" b="0" i="0" u="none" strike="noStrike" cap="none">
                <a:solidFill>
                  <a:srgbClr val="3C4452"/>
                </a:solidFill>
                <a:latin typeface="Helvetica Neue Light"/>
                <a:ea typeface="Helvetica Neue Light"/>
                <a:cs typeface="Helvetica Neue Light"/>
                <a:sym typeface="Helvetica Neue Light"/>
              </a:rPr>
              <a:t>: It includes 2 boxes from above figure i.e. Deployment and PLM like devops, Agile, CI-CD etc.</a:t>
            </a:r>
            <a:endParaRPr/>
          </a:p>
        </p:txBody>
      </p:sp>
      <p:sp>
        <p:nvSpPr>
          <p:cNvPr id="122" name="Google Shape;122;p4"/>
          <p:cNvSpPr txBox="1"/>
          <p:nvPr/>
        </p:nvSpPr>
        <p:spPr>
          <a:xfrm>
            <a:off x="6848883" y="1924824"/>
            <a:ext cx="3686989" cy="1256754"/>
          </a:xfrm>
          <a:prstGeom prst="rect">
            <a:avLst/>
          </a:prstGeom>
          <a:noFill/>
          <a:ln>
            <a:noFill/>
          </a:ln>
        </p:spPr>
        <p:txBody>
          <a:bodyPr spcFirstLastPara="1" wrap="square" lIns="50800" tIns="50800" rIns="50800" bIns="50800" anchor="ctr" anchorCtr="0">
            <a:spAutoFit/>
          </a:bodyPr>
          <a:lstStyle/>
          <a:p>
            <a:pPr marL="0" marR="0" lvl="0" indent="0" algn="just" rtl="0">
              <a:lnSpc>
                <a:spcPct val="150000"/>
              </a:lnSpc>
              <a:spcBef>
                <a:spcPts val="0"/>
              </a:spcBef>
              <a:spcAft>
                <a:spcPts val="0"/>
              </a:spcAft>
              <a:buClr>
                <a:srgbClr val="730C00"/>
              </a:buClr>
              <a:buSzPts val="5000"/>
              <a:buFont typeface="Inter"/>
              <a:buNone/>
            </a:pPr>
            <a:r>
              <a:rPr lang="en-US" sz="5000" b="0" i="0" u="none" strike="noStrike" cap="none" dirty="0">
                <a:solidFill>
                  <a:srgbClr val="730C00"/>
                </a:solidFill>
                <a:latin typeface="Inter"/>
                <a:ea typeface="Inter"/>
                <a:cs typeface="Inter"/>
                <a:sym typeface="Inter"/>
              </a:rPr>
              <a:t>Example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126"/>
        <p:cNvGrpSpPr/>
        <p:nvPr/>
      </p:nvGrpSpPr>
      <p:grpSpPr>
        <a:xfrm>
          <a:off x="0" y="0"/>
          <a:ext cx="0" cy="0"/>
          <a:chOff x="0" y="0"/>
          <a:chExt cx="0" cy="0"/>
        </a:xfrm>
      </p:grpSpPr>
      <p:pic>
        <p:nvPicPr>
          <p:cNvPr id="127" name="Google Shape;127;p5"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128" name="Google Shape;128;p5"/>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129" name="Google Shape;129;p5"/>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130" name="Google Shape;130;p5"/>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131" name="Google Shape;131;p5"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sp>
        <p:nvSpPr>
          <p:cNvPr id="132" name="Google Shape;132;p5"/>
          <p:cNvSpPr txBox="1"/>
          <p:nvPr/>
        </p:nvSpPr>
        <p:spPr>
          <a:xfrm>
            <a:off x="3069861" y="6130370"/>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DATA SCIENCE </a:t>
            </a:r>
            <a:r>
              <a:rPr lang="en-US" sz="3000" b="0" i="0" u="none" strike="noStrike" cap="none">
                <a:solidFill>
                  <a:srgbClr val="3C4452"/>
                </a:solidFill>
                <a:latin typeface="Helvetica Neue Light"/>
                <a:ea typeface="Helvetica Neue Light"/>
                <a:cs typeface="Helvetica Neue Light"/>
                <a:sym typeface="Helvetica Neue Light"/>
              </a:rPr>
              <a:t>ECOSYSTEM</a:t>
            </a:r>
            <a:endParaRPr/>
          </a:p>
        </p:txBody>
      </p:sp>
      <p:sp>
        <p:nvSpPr>
          <p:cNvPr id="133" name="Google Shape;133;p5"/>
          <p:cNvSpPr txBox="1"/>
          <p:nvPr/>
        </p:nvSpPr>
        <p:spPr>
          <a:xfrm>
            <a:off x="2128090" y="5566247"/>
            <a:ext cx="749811" cy="22225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3</a:t>
            </a:r>
            <a:endParaRPr/>
          </a:p>
        </p:txBody>
      </p:sp>
      <p:sp>
        <p:nvSpPr>
          <p:cNvPr id="134" name="Google Shape;134;p5"/>
          <p:cNvSpPr txBox="1"/>
          <p:nvPr/>
        </p:nvSpPr>
        <p:spPr>
          <a:xfrm>
            <a:off x="2442926" y="7926310"/>
            <a:ext cx="3411813" cy="74422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Describe Organisation’s techno-functional capabilities</a:t>
            </a:r>
            <a:endParaRPr/>
          </a:p>
        </p:txBody>
      </p:sp>
      <p:sp>
        <p:nvSpPr>
          <p:cNvPr id="135" name="Google Shape;135;p5"/>
          <p:cNvSpPr/>
          <p:nvPr/>
        </p:nvSpPr>
        <p:spPr>
          <a:xfrm>
            <a:off x="8609131" y="2037769"/>
            <a:ext cx="6341307" cy="2876446"/>
          </a:xfrm>
          <a:prstGeom prst="roundRect">
            <a:avLst>
              <a:gd name="adj" fmla="val 0"/>
            </a:avLst>
          </a:prstGeom>
          <a:solidFill>
            <a:srgbClr val="213A5D"/>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36" name="Google Shape;136;p5"/>
          <p:cNvSpPr/>
          <p:nvPr/>
        </p:nvSpPr>
        <p:spPr>
          <a:xfrm>
            <a:off x="15295277" y="2037769"/>
            <a:ext cx="6341306" cy="2876446"/>
          </a:xfrm>
          <a:prstGeom prst="roundRect">
            <a:avLst>
              <a:gd name="adj" fmla="val 0"/>
            </a:avLst>
          </a:prstGeom>
          <a:solidFill>
            <a:srgbClr val="1F2631"/>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37" name="Google Shape;137;p5"/>
          <p:cNvSpPr/>
          <p:nvPr/>
        </p:nvSpPr>
        <p:spPr>
          <a:xfrm>
            <a:off x="8585922" y="5239275"/>
            <a:ext cx="6341307" cy="2876446"/>
          </a:xfrm>
          <a:prstGeom prst="roundRect">
            <a:avLst>
              <a:gd name="adj" fmla="val 0"/>
            </a:avLst>
          </a:prstGeom>
          <a:solidFill>
            <a:srgbClr val="1F2631"/>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38" name="Google Shape;138;p5"/>
          <p:cNvSpPr/>
          <p:nvPr/>
        </p:nvSpPr>
        <p:spPr>
          <a:xfrm>
            <a:off x="15272067" y="5239275"/>
            <a:ext cx="6341307" cy="2876446"/>
          </a:xfrm>
          <a:prstGeom prst="roundRect">
            <a:avLst>
              <a:gd name="adj" fmla="val 0"/>
            </a:avLst>
          </a:prstGeom>
          <a:solidFill>
            <a:srgbClr val="213A5D"/>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39" name="Google Shape;139;p5"/>
          <p:cNvSpPr/>
          <p:nvPr/>
        </p:nvSpPr>
        <p:spPr>
          <a:xfrm>
            <a:off x="8610957" y="8440781"/>
            <a:ext cx="6341306" cy="2876446"/>
          </a:xfrm>
          <a:prstGeom prst="roundRect">
            <a:avLst>
              <a:gd name="adj" fmla="val 0"/>
            </a:avLst>
          </a:prstGeom>
          <a:solidFill>
            <a:srgbClr val="213A5D"/>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40" name="Google Shape;140;p5"/>
          <p:cNvSpPr/>
          <p:nvPr/>
        </p:nvSpPr>
        <p:spPr>
          <a:xfrm>
            <a:off x="15297102" y="8440781"/>
            <a:ext cx="6341307" cy="2876446"/>
          </a:xfrm>
          <a:prstGeom prst="roundRect">
            <a:avLst>
              <a:gd name="adj" fmla="val 0"/>
            </a:avLst>
          </a:prstGeom>
          <a:solidFill>
            <a:srgbClr val="1F2631"/>
          </a:solidFill>
          <a:ln>
            <a:noFill/>
          </a:ln>
          <a:effectLst>
            <a:outerShdw blurRad="635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41" name="Google Shape;141;p5"/>
          <p:cNvSpPr txBox="1"/>
          <p:nvPr/>
        </p:nvSpPr>
        <p:spPr>
          <a:xfrm>
            <a:off x="10577472" y="2278605"/>
            <a:ext cx="2404625" cy="419101"/>
          </a:xfrm>
          <a:prstGeom prst="rect">
            <a:avLst/>
          </a:prstGeom>
          <a:noFill/>
          <a:ln>
            <a:noFill/>
          </a:ln>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rgbClr val="FFFFFF"/>
              </a:buClr>
              <a:buSzPts val="2100"/>
              <a:buFont typeface="Helvetica Neue Light"/>
              <a:buNone/>
            </a:pPr>
            <a:r>
              <a:rPr lang="en-US" sz="2100" b="0" i="0" u="none" strike="noStrike" cap="none">
                <a:solidFill>
                  <a:srgbClr val="FFFFFF"/>
                </a:solidFill>
                <a:latin typeface="Helvetica Neue Light"/>
                <a:ea typeface="Helvetica Neue Light"/>
                <a:cs typeface="Helvetica Neue Light"/>
                <a:sym typeface="Helvetica Neue Light"/>
              </a:rPr>
              <a:t>Data Planning</a:t>
            </a:r>
            <a:endParaRPr/>
          </a:p>
        </p:txBody>
      </p:sp>
      <p:sp>
        <p:nvSpPr>
          <p:cNvPr id="142" name="Google Shape;142;p5"/>
          <p:cNvSpPr txBox="1"/>
          <p:nvPr/>
        </p:nvSpPr>
        <p:spPr>
          <a:xfrm>
            <a:off x="16600438" y="2278605"/>
            <a:ext cx="3730987" cy="419101"/>
          </a:xfrm>
          <a:prstGeom prst="rect">
            <a:avLst/>
          </a:prstGeom>
          <a:noFill/>
          <a:ln>
            <a:noFill/>
          </a:ln>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rgbClr val="FFFFFF"/>
              </a:buClr>
              <a:buSzPts val="2100"/>
              <a:buFont typeface="Helvetica Neue Light"/>
              <a:buNone/>
            </a:pPr>
            <a:r>
              <a:rPr lang="en-US" sz="2100" b="0" i="0" u="none" strike="noStrike" cap="none">
                <a:solidFill>
                  <a:srgbClr val="FFFFFF"/>
                </a:solidFill>
                <a:latin typeface="Helvetica Neue Light"/>
                <a:ea typeface="Helvetica Neue Light"/>
                <a:cs typeface="Helvetica Neue Light"/>
                <a:sym typeface="Helvetica Neue Light"/>
              </a:rPr>
              <a:t>Data Base Management</a:t>
            </a:r>
            <a:endParaRPr/>
          </a:p>
        </p:txBody>
      </p:sp>
      <p:sp>
        <p:nvSpPr>
          <p:cNvPr id="143" name="Google Shape;143;p5"/>
          <p:cNvSpPr txBox="1"/>
          <p:nvPr/>
        </p:nvSpPr>
        <p:spPr>
          <a:xfrm>
            <a:off x="9914291" y="5560003"/>
            <a:ext cx="3730987" cy="419101"/>
          </a:xfrm>
          <a:prstGeom prst="rect">
            <a:avLst/>
          </a:prstGeom>
          <a:noFill/>
          <a:ln>
            <a:noFill/>
          </a:ln>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rgbClr val="FFFFFF"/>
              </a:buClr>
              <a:buSzPts val="2100"/>
              <a:buFont typeface="Helvetica Neue Light"/>
              <a:buNone/>
            </a:pPr>
            <a:r>
              <a:rPr lang="en-US" sz="2100" b="0" i="0" u="none" strike="noStrike" cap="none">
                <a:solidFill>
                  <a:srgbClr val="FFFFFF"/>
                </a:solidFill>
                <a:latin typeface="Helvetica Neue Light"/>
                <a:ea typeface="Helvetica Neue Light"/>
                <a:cs typeface="Helvetica Neue Light"/>
                <a:sym typeface="Helvetica Neue Light"/>
              </a:rPr>
              <a:t>Data Warehousing</a:t>
            </a:r>
            <a:endParaRPr/>
          </a:p>
        </p:txBody>
      </p:sp>
      <p:sp>
        <p:nvSpPr>
          <p:cNvPr id="144" name="Google Shape;144;p5"/>
          <p:cNvSpPr txBox="1"/>
          <p:nvPr/>
        </p:nvSpPr>
        <p:spPr>
          <a:xfrm>
            <a:off x="16600438" y="5560003"/>
            <a:ext cx="3730987" cy="419101"/>
          </a:xfrm>
          <a:prstGeom prst="rect">
            <a:avLst/>
          </a:prstGeom>
          <a:noFill/>
          <a:ln>
            <a:noFill/>
          </a:ln>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rgbClr val="FFFFFF"/>
              </a:buClr>
              <a:buSzPts val="2100"/>
              <a:buFont typeface="Helvetica Neue Light"/>
              <a:buNone/>
            </a:pPr>
            <a:r>
              <a:rPr lang="en-US" sz="2100" b="0" i="0" u="none" strike="noStrike" cap="none">
                <a:solidFill>
                  <a:srgbClr val="FFFFFF"/>
                </a:solidFill>
                <a:latin typeface="Helvetica Neue Light"/>
                <a:ea typeface="Helvetica Neue Light"/>
                <a:cs typeface="Helvetica Neue Light"/>
                <a:sym typeface="Helvetica Neue Light"/>
              </a:rPr>
              <a:t>AI Model development</a:t>
            </a:r>
            <a:endParaRPr/>
          </a:p>
        </p:txBody>
      </p:sp>
      <p:sp>
        <p:nvSpPr>
          <p:cNvPr id="145" name="Google Shape;145;p5"/>
          <p:cNvSpPr txBox="1"/>
          <p:nvPr/>
        </p:nvSpPr>
        <p:spPr>
          <a:xfrm>
            <a:off x="9094300" y="8841402"/>
            <a:ext cx="5370969" cy="419101"/>
          </a:xfrm>
          <a:prstGeom prst="rect">
            <a:avLst/>
          </a:prstGeom>
          <a:noFill/>
          <a:ln>
            <a:noFill/>
          </a:ln>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rgbClr val="FFFFFF"/>
              </a:buClr>
              <a:buSzPts val="2100"/>
              <a:buFont typeface="Helvetica Neue Light"/>
              <a:buNone/>
            </a:pPr>
            <a:r>
              <a:rPr lang="en-US" sz="2100" b="0" i="0" u="none" strike="noStrike" cap="none">
                <a:solidFill>
                  <a:srgbClr val="FFFFFF"/>
                </a:solidFill>
                <a:latin typeface="Helvetica Neue Light"/>
                <a:ea typeface="Helvetica Neue Light"/>
                <a:cs typeface="Helvetica Neue Light"/>
                <a:sym typeface="Helvetica Neue Light"/>
              </a:rPr>
              <a:t>AI Product Lifecycle Management</a:t>
            </a:r>
            <a:endParaRPr/>
          </a:p>
        </p:txBody>
      </p:sp>
      <p:sp>
        <p:nvSpPr>
          <p:cNvPr id="146" name="Google Shape;146;p5"/>
          <p:cNvSpPr txBox="1"/>
          <p:nvPr/>
        </p:nvSpPr>
        <p:spPr>
          <a:xfrm>
            <a:off x="16600438" y="8841402"/>
            <a:ext cx="3730987" cy="419101"/>
          </a:xfrm>
          <a:prstGeom prst="rect">
            <a:avLst/>
          </a:prstGeom>
          <a:noFill/>
          <a:ln>
            <a:noFill/>
          </a:ln>
        </p:spPr>
        <p:txBody>
          <a:bodyPr spcFirstLastPara="1" wrap="square" lIns="50800" tIns="50800" rIns="50800" bIns="50800" anchor="ctr" anchorCtr="0">
            <a:spAutoFit/>
          </a:bodyPr>
          <a:lstStyle/>
          <a:p>
            <a:pPr marL="0" marR="0" lvl="0" indent="0" algn="ctr" rtl="0">
              <a:lnSpc>
                <a:spcPct val="150000"/>
              </a:lnSpc>
              <a:spcBef>
                <a:spcPts val="0"/>
              </a:spcBef>
              <a:spcAft>
                <a:spcPts val="0"/>
              </a:spcAft>
              <a:buClr>
                <a:srgbClr val="FFFFFF"/>
              </a:buClr>
              <a:buSzPts val="2100"/>
              <a:buFont typeface="Helvetica Neue Light"/>
              <a:buNone/>
            </a:pPr>
            <a:r>
              <a:rPr lang="en-US" sz="2100" b="0" i="0" u="none" strike="noStrike" cap="none">
                <a:solidFill>
                  <a:srgbClr val="FFFFFF"/>
                </a:solidFill>
                <a:latin typeface="Helvetica Neue Light"/>
                <a:ea typeface="Helvetica Neue Light"/>
                <a:cs typeface="Helvetica Neue Light"/>
                <a:sym typeface="Helvetica Neue Light"/>
              </a:rPr>
              <a:t>Virtualisation</a:t>
            </a:r>
            <a:endParaRPr/>
          </a:p>
        </p:txBody>
      </p:sp>
      <p:sp>
        <p:nvSpPr>
          <p:cNvPr id="147" name="Google Shape;147;p5"/>
          <p:cNvSpPr txBox="1"/>
          <p:nvPr/>
        </p:nvSpPr>
        <p:spPr>
          <a:xfrm>
            <a:off x="9027107" y="2627694"/>
            <a:ext cx="5505356" cy="2263184"/>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For building the training data for </a:t>
            </a:r>
            <a:r>
              <a:rPr lang="en-US" sz="1800" dirty="0">
                <a:solidFill>
                  <a:srgbClr val="FFFFFF"/>
                </a:solidFill>
                <a:latin typeface="Helvetica Neue Light"/>
                <a:ea typeface="Helvetica Neue Light"/>
                <a:cs typeface="Helvetica Neue Light"/>
                <a:sym typeface="Helvetica Neue Light"/>
              </a:rPr>
              <a:t>disease p</a:t>
            </a:r>
            <a:r>
              <a:rPr lang="en-US" sz="1800" b="0" i="0" u="none" strike="noStrike" cap="none" dirty="0">
                <a:solidFill>
                  <a:srgbClr val="FFFFFF"/>
                </a:solidFill>
                <a:latin typeface="Helvetica Neue Light"/>
                <a:ea typeface="Helvetica Neue Light"/>
                <a:cs typeface="Helvetica Neue Light"/>
                <a:sym typeface="Helvetica Neue Light"/>
              </a:rPr>
              <a:t>redictor and emotion sensitive chatbot I need to have a planned approach towards data where I need to gather a large data which had customer history along with disease diagnosed and multiple client-user interactions with healthcare experts.</a:t>
            </a:r>
            <a:endParaRPr lang="en-US" dirty="0"/>
          </a:p>
        </p:txBody>
      </p:sp>
      <p:sp>
        <p:nvSpPr>
          <p:cNvPr id="148" name="Google Shape;148;p5"/>
          <p:cNvSpPr txBox="1"/>
          <p:nvPr/>
        </p:nvSpPr>
        <p:spPr>
          <a:xfrm>
            <a:off x="15690044" y="9765290"/>
            <a:ext cx="5505356" cy="822789"/>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Large text processing and model learning would</a:t>
            </a:r>
          </a:p>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require high performance virtual machines.</a:t>
            </a:r>
            <a:endParaRPr lang="en-US" dirty="0"/>
          </a:p>
        </p:txBody>
      </p:sp>
      <p:sp>
        <p:nvSpPr>
          <p:cNvPr id="149" name="Google Shape;149;p5"/>
          <p:cNvSpPr txBox="1"/>
          <p:nvPr/>
        </p:nvSpPr>
        <p:spPr>
          <a:xfrm>
            <a:off x="9027107" y="9405191"/>
            <a:ext cx="5505356" cy="1542987"/>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Since it an in-house data generation scheme, I would require a very versatile team with a capability to design, develop, test, validate and deploy the product.</a:t>
            </a:r>
            <a:endParaRPr lang="en-US" sz="1800" dirty="0"/>
          </a:p>
        </p:txBody>
      </p:sp>
      <p:sp>
        <p:nvSpPr>
          <p:cNvPr id="150" name="Google Shape;150;p5"/>
          <p:cNvSpPr txBox="1"/>
          <p:nvPr/>
        </p:nvSpPr>
        <p:spPr>
          <a:xfrm>
            <a:off x="15713253" y="5906004"/>
            <a:ext cx="5505356" cy="1542987"/>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Since it an in-house data generation scheme, I would require a very versatile team with a capability to design, develop, test, validate and deploy the product.</a:t>
            </a:r>
            <a:endParaRPr lang="en-US" dirty="0"/>
          </a:p>
        </p:txBody>
      </p:sp>
      <p:sp>
        <p:nvSpPr>
          <p:cNvPr id="151" name="Google Shape;151;p5"/>
          <p:cNvSpPr txBox="1"/>
          <p:nvPr/>
        </p:nvSpPr>
        <p:spPr>
          <a:xfrm>
            <a:off x="15713253" y="2623845"/>
            <a:ext cx="5505356" cy="2263184"/>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For maintaining the training data for </a:t>
            </a:r>
            <a:r>
              <a:rPr lang="en-US" sz="1800" dirty="0">
                <a:solidFill>
                  <a:srgbClr val="FFFFFF"/>
                </a:solidFill>
                <a:latin typeface="Helvetica Neue Light"/>
                <a:ea typeface="Helvetica Neue Light"/>
                <a:cs typeface="Helvetica Neue Light"/>
                <a:sym typeface="Helvetica Neue Light"/>
              </a:rPr>
              <a:t>disease p</a:t>
            </a:r>
            <a:r>
              <a:rPr lang="en-US" sz="1800" b="0" i="0" u="none" strike="noStrike" cap="none" dirty="0">
                <a:solidFill>
                  <a:srgbClr val="FFFFFF"/>
                </a:solidFill>
                <a:latin typeface="Helvetica Neue Light"/>
                <a:ea typeface="Helvetica Neue Light"/>
                <a:cs typeface="Helvetica Neue Light"/>
                <a:sym typeface="Helvetica Neue Light"/>
              </a:rPr>
              <a:t>redictor and emotion sensitive chatbot I need to have a </a:t>
            </a:r>
            <a:r>
              <a:rPr lang="en-US" sz="1800" b="0" i="0" u="none" strike="noStrike" cap="none" dirty="0" err="1">
                <a:solidFill>
                  <a:srgbClr val="FFFFFF"/>
                </a:solidFill>
                <a:latin typeface="Helvetica Neue Light"/>
                <a:ea typeface="Helvetica Neue Light"/>
                <a:cs typeface="Helvetica Neue Light"/>
                <a:sym typeface="Helvetica Neue Light"/>
              </a:rPr>
              <a:t>centralised</a:t>
            </a:r>
            <a:r>
              <a:rPr lang="en-US" sz="1800" b="0" i="0" u="none" strike="noStrike" cap="none" dirty="0">
                <a:solidFill>
                  <a:srgbClr val="FFFFFF"/>
                </a:solidFill>
                <a:latin typeface="Helvetica Neue Light"/>
                <a:ea typeface="Helvetica Neue Light"/>
                <a:cs typeface="Helvetica Neue Light"/>
                <a:sym typeface="Helvetica Neue Light"/>
              </a:rPr>
              <a:t> DB servers to store a large dat</a:t>
            </a:r>
            <a:r>
              <a:rPr lang="en-US" sz="1800" dirty="0">
                <a:solidFill>
                  <a:srgbClr val="FFFFFF"/>
                </a:solidFill>
                <a:latin typeface="Helvetica Neue Light"/>
                <a:ea typeface="Helvetica Neue Light"/>
                <a:cs typeface="Helvetica Neue Light"/>
                <a:sym typeface="Helvetica Neue Light"/>
              </a:rPr>
              <a:t>a </a:t>
            </a:r>
            <a:r>
              <a:rPr lang="en-US" sz="1800" b="0" i="0" u="none" strike="noStrike" cap="none" dirty="0">
                <a:solidFill>
                  <a:srgbClr val="FFFFFF"/>
                </a:solidFill>
                <a:latin typeface="Helvetica Neue Light"/>
                <a:ea typeface="Helvetica Neue Light"/>
                <a:cs typeface="Helvetica Neue Light"/>
                <a:sym typeface="Helvetica Neue Light"/>
              </a:rPr>
              <a:t>which had multiple client-user interactions with healthcare experts and also store whether the disease predicted was right or not (feedback).</a:t>
            </a:r>
            <a:endParaRPr lang="en-US" dirty="0"/>
          </a:p>
        </p:txBody>
      </p:sp>
      <p:sp>
        <p:nvSpPr>
          <p:cNvPr id="152" name="Google Shape;152;p5"/>
          <p:cNvSpPr txBox="1"/>
          <p:nvPr/>
        </p:nvSpPr>
        <p:spPr>
          <a:xfrm>
            <a:off x="9003897" y="6286365"/>
            <a:ext cx="5505356" cy="1182888"/>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Light"/>
              <a:buNone/>
            </a:pPr>
            <a:r>
              <a:rPr lang="en-US" sz="1800" b="0" i="0" u="none" strike="noStrike" cap="none" dirty="0">
                <a:solidFill>
                  <a:srgbClr val="FFFFFF"/>
                </a:solidFill>
                <a:latin typeface="Helvetica Neue Light"/>
                <a:ea typeface="Helvetica Neue Light"/>
                <a:cs typeface="Helvetica Neue Light"/>
                <a:sym typeface="Helvetica Neue Light"/>
              </a:rPr>
              <a:t>May healthcare support team is spread across the globe and need to assemble and </a:t>
            </a:r>
            <a:r>
              <a:rPr lang="en-US" sz="1800" b="0" i="0" u="none" strike="noStrike" cap="none" dirty="0" err="1">
                <a:solidFill>
                  <a:srgbClr val="FFFFFF"/>
                </a:solidFill>
                <a:latin typeface="Helvetica Neue Light"/>
                <a:ea typeface="Helvetica Neue Light"/>
                <a:cs typeface="Helvetica Neue Light"/>
                <a:sym typeface="Helvetica Neue Light"/>
              </a:rPr>
              <a:t>organise</a:t>
            </a:r>
            <a:r>
              <a:rPr lang="en-US" sz="1800" b="0" i="0" u="none" strike="noStrike" cap="none" dirty="0">
                <a:solidFill>
                  <a:srgbClr val="FFFFFF"/>
                </a:solidFill>
                <a:latin typeface="Helvetica Neue Light"/>
                <a:ea typeface="Helvetica Neue Light"/>
                <a:cs typeface="Helvetica Neue Light"/>
                <a:sym typeface="Helvetica Neue Light"/>
              </a:rPr>
              <a:t> data across countries into a singular dataset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156"/>
        <p:cNvGrpSpPr/>
        <p:nvPr/>
      </p:nvGrpSpPr>
      <p:grpSpPr>
        <a:xfrm>
          <a:off x="0" y="0"/>
          <a:ext cx="0" cy="0"/>
          <a:chOff x="0" y="0"/>
          <a:chExt cx="0" cy="0"/>
        </a:xfrm>
      </p:grpSpPr>
      <p:pic>
        <p:nvPicPr>
          <p:cNvPr id="157" name="Google Shape;157;p6"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158" name="Google Shape;158;p6"/>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159" name="Google Shape;159;p6"/>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160" name="Google Shape;160;p6"/>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161" name="Google Shape;161;p6"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sp>
        <p:nvSpPr>
          <p:cNvPr id="162" name="Google Shape;162;p6"/>
          <p:cNvSpPr txBox="1"/>
          <p:nvPr/>
        </p:nvSpPr>
        <p:spPr>
          <a:xfrm>
            <a:off x="2786832" y="6348084"/>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DATA SCIENCE </a:t>
            </a:r>
            <a:r>
              <a:rPr lang="en-US" sz="3000" b="0" i="0" u="none" strike="noStrike" cap="none">
                <a:solidFill>
                  <a:srgbClr val="3C4452"/>
                </a:solidFill>
                <a:latin typeface="Helvetica Neue Light"/>
                <a:ea typeface="Helvetica Neue Light"/>
                <a:cs typeface="Helvetica Neue Light"/>
                <a:sym typeface="Helvetica Neue Light"/>
              </a:rPr>
              <a:t>TEAMS</a:t>
            </a:r>
            <a:endParaRPr/>
          </a:p>
        </p:txBody>
      </p:sp>
      <p:sp>
        <p:nvSpPr>
          <p:cNvPr id="163" name="Google Shape;163;p6"/>
          <p:cNvSpPr txBox="1"/>
          <p:nvPr/>
        </p:nvSpPr>
        <p:spPr>
          <a:xfrm>
            <a:off x="1845061" y="5783961"/>
            <a:ext cx="749811" cy="22225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4</a:t>
            </a:r>
            <a:endParaRPr/>
          </a:p>
        </p:txBody>
      </p:sp>
      <p:sp>
        <p:nvSpPr>
          <p:cNvPr id="164" name="Google Shape;164;p6"/>
          <p:cNvSpPr/>
          <p:nvPr/>
        </p:nvSpPr>
        <p:spPr>
          <a:xfrm>
            <a:off x="8254372" y="5816650"/>
            <a:ext cx="11383822" cy="2014474"/>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65" name="Google Shape;165;p6"/>
          <p:cNvSpPr/>
          <p:nvPr/>
        </p:nvSpPr>
        <p:spPr>
          <a:xfrm>
            <a:off x="13411811" y="4819790"/>
            <a:ext cx="973596" cy="843500"/>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66" name="Google Shape;166;p6"/>
          <p:cNvSpPr txBox="1"/>
          <p:nvPr/>
        </p:nvSpPr>
        <p:spPr>
          <a:xfrm>
            <a:off x="12709791" y="5621797"/>
            <a:ext cx="2377635"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CHIEF  </a:t>
            </a:r>
            <a:r>
              <a:rPr lang="en-US" sz="1800" b="0" i="0" u="none" strike="noStrike" cap="none">
                <a:solidFill>
                  <a:srgbClr val="FFFFFF"/>
                </a:solidFill>
                <a:latin typeface="Helvetica Neue Light"/>
                <a:ea typeface="Helvetica Neue Light"/>
                <a:cs typeface="Helvetica Neue Light"/>
                <a:sym typeface="Helvetica Neue Light"/>
              </a:rPr>
              <a:t>SPONSOR</a:t>
            </a:r>
            <a:endParaRPr/>
          </a:p>
        </p:txBody>
      </p:sp>
      <p:sp>
        <p:nvSpPr>
          <p:cNvPr id="167" name="Google Shape;167;p6"/>
          <p:cNvSpPr/>
          <p:nvPr/>
        </p:nvSpPr>
        <p:spPr>
          <a:xfrm>
            <a:off x="8202981" y="8814811"/>
            <a:ext cx="3405463" cy="3330762"/>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68" name="Google Shape;168;p6"/>
          <p:cNvSpPr/>
          <p:nvPr/>
        </p:nvSpPr>
        <p:spPr>
          <a:xfrm>
            <a:off x="12032078" y="8816637"/>
            <a:ext cx="3616936" cy="3327110"/>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69" name="Google Shape;169;p6"/>
          <p:cNvSpPr/>
          <p:nvPr/>
        </p:nvSpPr>
        <p:spPr>
          <a:xfrm>
            <a:off x="16072650" y="8816637"/>
            <a:ext cx="3616934" cy="3327110"/>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70" name="Google Shape;170;p6"/>
          <p:cNvSpPr/>
          <p:nvPr/>
        </p:nvSpPr>
        <p:spPr>
          <a:xfrm>
            <a:off x="9523225" y="7984484"/>
            <a:ext cx="764974" cy="662754"/>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71" name="Google Shape;171;p6"/>
          <p:cNvSpPr txBox="1"/>
          <p:nvPr/>
        </p:nvSpPr>
        <p:spPr>
          <a:xfrm>
            <a:off x="8716896" y="8599629"/>
            <a:ext cx="2377634"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FUNCTIONAL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172" name="Google Shape;172;p6"/>
          <p:cNvSpPr/>
          <p:nvPr/>
        </p:nvSpPr>
        <p:spPr>
          <a:xfrm>
            <a:off x="13458059" y="7984484"/>
            <a:ext cx="764974" cy="662754"/>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73" name="Google Shape;173;p6"/>
          <p:cNvSpPr txBox="1"/>
          <p:nvPr/>
        </p:nvSpPr>
        <p:spPr>
          <a:xfrm>
            <a:off x="12440251" y="8599629"/>
            <a:ext cx="2800588"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DATA SCIENCE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174" name="Google Shape;174;p6"/>
          <p:cNvSpPr/>
          <p:nvPr/>
        </p:nvSpPr>
        <p:spPr>
          <a:xfrm>
            <a:off x="17498630" y="7984484"/>
            <a:ext cx="764974" cy="662754"/>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75" name="Google Shape;175;p6"/>
          <p:cNvSpPr txBox="1"/>
          <p:nvPr/>
        </p:nvSpPr>
        <p:spPr>
          <a:xfrm>
            <a:off x="16497302" y="8599629"/>
            <a:ext cx="2862980"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IT/DEPLOYMENT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176" name="Google Shape;176;p6"/>
          <p:cNvSpPr/>
          <p:nvPr/>
        </p:nvSpPr>
        <p:spPr>
          <a:xfrm>
            <a:off x="8295574" y="3524917"/>
            <a:ext cx="3616934" cy="1779652"/>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77" name="Google Shape;177;p6"/>
          <p:cNvSpPr/>
          <p:nvPr/>
        </p:nvSpPr>
        <p:spPr>
          <a:xfrm>
            <a:off x="9721555" y="2692765"/>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78" name="Google Shape;178;p6"/>
          <p:cNvSpPr txBox="1"/>
          <p:nvPr/>
        </p:nvSpPr>
        <p:spPr>
          <a:xfrm>
            <a:off x="8720226" y="3307910"/>
            <a:ext cx="2862979" cy="374601"/>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CENTRALISED  </a:t>
            </a:r>
            <a:r>
              <a:rPr lang="en-US" sz="1800" b="0" i="0" u="none" strike="noStrike" cap="none">
                <a:solidFill>
                  <a:srgbClr val="FFFFFF"/>
                </a:solidFill>
                <a:latin typeface="Helvetica Neue Light"/>
                <a:ea typeface="Helvetica Neue Light"/>
                <a:cs typeface="Helvetica Neue Light"/>
                <a:sym typeface="Helvetica Neue Light"/>
              </a:rPr>
              <a:t>COE</a:t>
            </a:r>
            <a:endParaRPr/>
          </a:p>
        </p:txBody>
      </p:sp>
      <p:sp>
        <p:nvSpPr>
          <p:cNvPr id="179" name="Google Shape;179;p6"/>
          <p:cNvSpPr/>
          <p:nvPr/>
        </p:nvSpPr>
        <p:spPr>
          <a:xfrm rot="-5400000">
            <a:off x="9715617" y="5374400"/>
            <a:ext cx="872196" cy="414715"/>
          </a:xfrm>
          <a:prstGeom prst="leftRightArrow">
            <a:avLst>
              <a:gd name="adj1" fmla="val 1726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0" name="Google Shape;180;p6"/>
          <p:cNvSpPr/>
          <p:nvPr/>
        </p:nvSpPr>
        <p:spPr>
          <a:xfrm>
            <a:off x="15464130" y="8110329"/>
            <a:ext cx="933929" cy="414715"/>
          </a:xfrm>
          <a:prstGeom prst="leftRightArrow">
            <a:avLst>
              <a:gd name="adj1" fmla="val 2582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1" name="Google Shape;181;p6"/>
          <p:cNvSpPr/>
          <p:nvPr/>
        </p:nvSpPr>
        <p:spPr>
          <a:xfrm>
            <a:off x="11283032" y="8108504"/>
            <a:ext cx="933928" cy="414714"/>
          </a:xfrm>
          <a:prstGeom prst="leftRightArrow">
            <a:avLst>
              <a:gd name="adj1" fmla="val 2582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2" name="Google Shape;182;p6"/>
          <p:cNvSpPr/>
          <p:nvPr/>
        </p:nvSpPr>
        <p:spPr>
          <a:xfrm>
            <a:off x="15884709" y="3524917"/>
            <a:ext cx="3616935" cy="1779652"/>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3" name="Google Shape;183;p6"/>
          <p:cNvSpPr/>
          <p:nvPr/>
        </p:nvSpPr>
        <p:spPr>
          <a:xfrm>
            <a:off x="17310691" y="2692765"/>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4" name="Google Shape;184;p6"/>
          <p:cNvSpPr txBox="1"/>
          <p:nvPr/>
        </p:nvSpPr>
        <p:spPr>
          <a:xfrm>
            <a:off x="16309361" y="3307910"/>
            <a:ext cx="2862979" cy="374601"/>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SALES  </a:t>
            </a:r>
            <a:r>
              <a:rPr lang="en-US" sz="1800" b="0" i="0" u="none" strike="noStrike" cap="none">
                <a:solidFill>
                  <a:srgbClr val="FFFFFF"/>
                </a:solidFill>
                <a:latin typeface="Helvetica Neue Light"/>
                <a:ea typeface="Helvetica Neue Light"/>
                <a:cs typeface="Helvetica Neue Light"/>
                <a:sym typeface="Helvetica Neue Light"/>
              </a:rPr>
              <a:t>TEAM</a:t>
            </a:r>
            <a:endParaRPr/>
          </a:p>
        </p:txBody>
      </p:sp>
      <p:sp>
        <p:nvSpPr>
          <p:cNvPr id="185" name="Google Shape;185;p6"/>
          <p:cNvSpPr/>
          <p:nvPr/>
        </p:nvSpPr>
        <p:spPr>
          <a:xfrm rot="-5400000">
            <a:off x="17304752" y="5374400"/>
            <a:ext cx="872196" cy="414715"/>
          </a:xfrm>
          <a:prstGeom prst="leftRightArrow">
            <a:avLst>
              <a:gd name="adj1" fmla="val 13056"/>
              <a:gd name="adj2" fmla="val 8001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6" name="Google Shape;186;p6"/>
          <p:cNvSpPr/>
          <p:nvPr/>
        </p:nvSpPr>
        <p:spPr>
          <a:xfrm>
            <a:off x="12349286" y="2646920"/>
            <a:ext cx="3193994" cy="1410705"/>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7" name="Google Shape;187;p6"/>
          <p:cNvSpPr/>
          <p:nvPr/>
        </p:nvSpPr>
        <p:spPr>
          <a:xfrm>
            <a:off x="13563797" y="1641676"/>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88" name="Google Shape;188;p6"/>
          <p:cNvSpPr txBox="1"/>
          <p:nvPr/>
        </p:nvSpPr>
        <p:spPr>
          <a:xfrm>
            <a:off x="12927840" y="2274798"/>
            <a:ext cx="2036883" cy="70837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SENIOR  </a:t>
            </a:r>
            <a:r>
              <a:rPr lang="en-US" sz="1800" b="0" i="0" u="none" strike="noStrike" cap="none">
                <a:solidFill>
                  <a:srgbClr val="FFFFFF"/>
                </a:solidFill>
                <a:latin typeface="Helvetica Neue Light"/>
                <a:ea typeface="Helvetica Neue Light"/>
                <a:cs typeface="Helvetica Neue Light"/>
                <a:sym typeface="Helvetica Neue Light"/>
              </a:rPr>
              <a:t>MANAGEMENT</a:t>
            </a:r>
            <a:endParaRPr/>
          </a:p>
        </p:txBody>
      </p:sp>
      <p:sp>
        <p:nvSpPr>
          <p:cNvPr id="189" name="Google Shape;189;p6"/>
          <p:cNvSpPr/>
          <p:nvPr/>
        </p:nvSpPr>
        <p:spPr>
          <a:xfrm rot="-5400000">
            <a:off x="13462510" y="4026150"/>
            <a:ext cx="872196" cy="414715"/>
          </a:xfrm>
          <a:prstGeom prst="leftRightArrow">
            <a:avLst>
              <a:gd name="adj1" fmla="val 1726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90" name="Google Shape;190;p6"/>
          <p:cNvSpPr txBox="1"/>
          <p:nvPr/>
        </p:nvSpPr>
        <p:spPr>
          <a:xfrm>
            <a:off x="8720868" y="6905022"/>
            <a:ext cx="550535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1" name="Google Shape;191;p6"/>
          <p:cNvSpPr txBox="1"/>
          <p:nvPr/>
        </p:nvSpPr>
        <p:spPr>
          <a:xfrm>
            <a:off x="8720868" y="10188644"/>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2" name="Google Shape;192;p6"/>
          <p:cNvSpPr txBox="1"/>
          <p:nvPr/>
        </p:nvSpPr>
        <p:spPr>
          <a:xfrm>
            <a:off x="12696296" y="10188644"/>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3" name="Google Shape;193;p6"/>
          <p:cNvSpPr txBox="1"/>
          <p:nvPr/>
        </p:nvSpPr>
        <p:spPr>
          <a:xfrm>
            <a:off x="16726478" y="10292254"/>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4" name="Google Shape;194;p6"/>
          <p:cNvSpPr txBox="1"/>
          <p:nvPr/>
        </p:nvSpPr>
        <p:spPr>
          <a:xfrm>
            <a:off x="16678805" y="4393997"/>
            <a:ext cx="2404625"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5" name="Google Shape;195;p6"/>
          <p:cNvSpPr txBox="1"/>
          <p:nvPr/>
        </p:nvSpPr>
        <p:spPr>
          <a:xfrm>
            <a:off x="8901728" y="4224243"/>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6" name="Google Shape;196;p6"/>
          <p:cNvSpPr txBox="1"/>
          <p:nvPr/>
        </p:nvSpPr>
        <p:spPr>
          <a:xfrm>
            <a:off x="12743971" y="3252710"/>
            <a:ext cx="2404625"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197" name="Google Shape;197;p6"/>
          <p:cNvSpPr/>
          <p:nvPr/>
        </p:nvSpPr>
        <p:spPr>
          <a:xfrm>
            <a:off x="4238685" y="1993982"/>
            <a:ext cx="3623286" cy="1270001"/>
          </a:xfrm>
          <a:prstGeom prst="rect">
            <a:avLst/>
          </a:prstGeom>
          <a:solidFill>
            <a:srgbClr val="AB180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198" name="Google Shape;198;p6"/>
          <p:cNvSpPr txBox="1"/>
          <p:nvPr/>
        </p:nvSpPr>
        <p:spPr>
          <a:xfrm>
            <a:off x="4554149" y="2256870"/>
            <a:ext cx="3092585" cy="744225"/>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a:buNone/>
            </a:pPr>
            <a:r>
              <a:rPr lang="en-US" sz="1800" b="1" i="0" u="none" strike="noStrike" cap="none">
                <a:solidFill>
                  <a:srgbClr val="FFFFFF"/>
                </a:solidFill>
                <a:latin typeface="Helvetica Neue"/>
                <a:ea typeface="Helvetica Neue"/>
                <a:cs typeface="Helvetica Neue"/>
                <a:sym typeface="Helvetica Neue"/>
              </a:rPr>
              <a:t>Please Note</a:t>
            </a:r>
            <a:r>
              <a:rPr lang="en-US" sz="1800" b="0" i="0" u="none" strike="noStrike" cap="none">
                <a:solidFill>
                  <a:srgbClr val="FFFFFF"/>
                </a:solidFill>
                <a:latin typeface="Helvetica Neue Light"/>
                <a:ea typeface="Helvetica Neue Light"/>
                <a:cs typeface="Helvetica Neue Light"/>
                <a:sym typeface="Helvetica Neue Light"/>
              </a:rPr>
              <a:t>: Add more teams if required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202"/>
        <p:cNvGrpSpPr/>
        <p:nvPr/>
      </p:nvGrpSpPr>
      <p:grpSpPr>
        <a:xfrm>
          <a:off x="0" y="0"/>
          <a:ext cx="0" cy="0"/>
          <a:chOff x="0" y="0"/>
          <a:chExt cx="0" cy="0"/>
        </a:xfrm>
      </p:grpSpPr>
      <p:pic>
        <p:nvPicPr>
          <p:cNvPr id="203" name="Google Shape;203;p7"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204" name="Google Shape;204;p7"/>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205" name="Google Shape;205;p7"/>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206" name="Google Shape;206;p7"/>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207" name="Google Shape;207;p7"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sp>
        <p:nvSpPr>
          <p:cNvPr id="208" name="Google Shape;208;p7"/>
          <p:cNvSpPr txBox="1"/>
          <p:nvPr/>
        </p:nvSpPr>
        <p:spPr>
          <a:xfrm>
            <a:off x="3091633" y="6544027"/>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DATA SCIENCE </a:t>
            </a:r>
            <a:r>
              <a:rPr lang="en-US" sz="3000" b="0" i="0" u="none" strike="noStrike" cap="none">
                <a:solidFill>
                  <a:srgbClr val="3C4452"/>
                </a:solidFill>
                <a:latin typeface="Helvetica Neue Light"/>
                <a:ea typeface="Helvetica Neue Light"/>
                <a:cs typeface="Helvetica Neue Light"/>
                <a:sym typeface="Helvetica Neue Light"/>
              </a:rPr>
              <a:t>TEAMS</a:t>
            </a:r>
            <a:endParaRPr/>
          </a:p>
        </p:txBody>
      </p:sp>
      <p:sp>
        <p:nvSpPr>
          <p:cNvPr id="209" name="Google Shape;209;p7"/>
          <p:cNvSpPr txBox="1"/>
          <p:nvPr/>
        </p:nvSpPr>
        <p:spPr>
          <a:xfrm>
            <a:off x="2149862" y="5979904"/>
            <a:ext cx="749811" cy="22225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4</a:t>
            </a:r>
            <a:endParaRPr/>
          </a:p>
        </p:txBody>
      </p:sp>
      <p:sp>
        <p:nvSpPr>
          <p:cNvPr id="210" name="Google Shape;210;p7"/>
          <p:cNvSpPr/>
          <p:nvPr/>
        </p:nvSpPr>
        <p:spPr>
          <a:xfrm>
            <a:off x="8755996" y="5907039"/>
            <a:ext cx="11499948" cy="1738467"/>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1" name="Google Shape;211;p7"/>
          <p:cNvSpPr/>
          <p:nvPr/>
        </p:nvSpPr>
        <p:spPr>
          <a:xfrm>
            <a:off x="13913434" y="4966365"/>
            <a:ext cx="973596" cy="843501"/>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2" name="Google Shape;212;p7"/>
          <p:cNvSpPr txBox="1"/>
          <p:nvPr/>
        </p:nvSpPr>
        <p:spPr>
          <a:xfrm>
            <a:off x="12950699" y="5762256"/>
            <a:ext cx="2899065"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DATA SCIENCE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213" name="Google Shape;213;p7"/>
          <p:cNvSpPr/>
          <p:nvPr/>
        </p:nvSpPr>
        <p:spPr>
          <a:xfrm>
            <a:off x="8781286" y="8877050"/>
            <a:ext cx="3405463" cy="2534349"/>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4" name="Google Shape;214;p7"/>
          <p:cNvSpPr/>
          <p:nvPr/>
        </p:nvSpPr>
        <p:spPr>
          <a:xfrm>
            <a:off x="12610383" y="8878875"/>
            <a:ext cx="3616936" cy="2530698"/>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5" name="Google Shape;215;p7"/>
          <p:cNvSpPr/>
          <p:nvPr/>
        </p:nvSpPr>
        <p:spPr>
          <a:xfrm>
            <a:off x="16650955" y="8878875"/>
            <a:ext cx="3616934" cy="1541059"/>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6" name="Google Shape;216;p7"/>
          <p:cNvSpPr/>
          <p:nvPr/>
        </p:nvSpPr>
        <p:spPr>
          <a:xfrm>
            <a:off x="10101531" y="8046722"/>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7" name="Google Shape;217;p7"/>
          <p:cNvSpPr txBox="1"/>
          <p:nvPr/>
        </p:nvSpPr>
        <p:spPr>
          <a:xfrm>
            <a:off x="9295200" y="8661868"/>
            <a:ext cx="2377635"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DATA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218" name="Google Shape;218;p7"/>
          <p:cNvSpPr/>
          <p:nvPr/>
        </p:nvSpPr>
        <p:spPr>
          <a:xfrm>
            <a:off x="14036364" y="8046722"/>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19" name="Google Shape;219;p7"/>
          <p:cNvSpPr txBox="1"/>
          <p:nvPr/>
        </p:nvSpPr>
        <p:spPr>
          <a:xfrm>
            <a:off x="13018556" y="8661868"/>
            <a:ext cx="2800588"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MODEL DESIGN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220" name="Google Shape;220;p7"/>
          <p:cNvSpPr/>
          <p:nvPr/>
        </p:nvSpPr>
        <p:spPr>
          <a:xfrm>
            <a:off x="18076936" y="8046722"/>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21" name="Google Shape;221;p7"/>
          <p:cNvSpPr txBox="1"/>
          <p:nvPr/>
        </p:nvSpPr>
        <p:spPr>
          <a:xfrm>
            <a:off x="17075606" y="8661868"/>
            <a:ext cx="2862979" cy="374600"/>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MODEL TEST  </a:t>
            </a:r>
            <a:r>
              <a:rPr lang="en-US" sz="1800" b="0" i="0" u="none" strike="noStrike" cap="none">
                <a:solidFill>
                  <a:srgbClr val="FFFFFF"/>
                </a:solidFill>
                <a:latin typeface="Helvetica Neue Light"/>
                <a:ea typeface="Helvetica Neue Light"/>
                <a:cs typeface="Helvetica Neue Light"/>
                <a:sym typeface="Helvetica Neue Light"/>
              </a:rPr>
              <a:t>SME</a:t>
            </a:r>
            <a:endParaRPr/>
          </a:p>
        </p:txBody>
      </p:sp>
      <p:sp>
        <p:nvSpPr>
          <p:cNvPr id="222" name="Google Shape;222;p7"/>
          <p:cNvSpPr/>
          <p:nvPr/>
        </p:nvSpPr>
        <p:spPr>
          <a:xfrm>
            <a:off x="8581757" y="3599888"/>
            <a:ext cx="3616934" cy="1779652"/>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23" name="Google Shape;223;p7"/>
          <p:cNvSpPr/>
          <p:nvPr/>
        </p:nvSpPr>
        <p:spPr>
          <a:xfrm>
            <a:off x="10007738" y="2767736"/>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24" name="Google Shape;224;p7"/>
          <p:cNvSpPr txBox="1"/>
          <p:nvPr/>
        </p:nvSpPr>
        <p:spPr>
          <a:xfrm>
            <a:off x="9006408" y="3382881"/>
            <a:ext cx="2862980" cy="374601"/>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CENTRALISED  </a:t>
            </a:r>
            <a:r>
              <a:rPr lang="en-US" sz="1800" b="0" i="0" u="none" strike="noStrike" cap="none">
                <a:solidFill>
                  <a:srgbClr val="FFFFFF"/>
                </a:solidFill>
                <a:latin typeface="Helvetica Neue Light"/>
                <a:ea typeface="Helvetica Neue Light"/>
                <a:cs typeface="Helvetica Neue Light"/>
                <a:sym typeface="Helvetica Neue Light"/>
              </a:rPr>
              <a:t>COE</a:t>
            </a:r>
            <a:endParaRPr/>
          </a:p>
        </p:txBody>
      </p:sp>
      <p:sp>
        <p:nvSpPr>
          <p:cNvPr id="225" name="Google Shape;225;p7"/>
          <p:cNvSpPr/>
          <p:nvPr/>
        </p:nvSpPr>
        <p:spPr>
          <a:xfrm rot="-5400000">
            <a:off x="10001800" y="5449372"/>
            <a:ext cx="872196" cy="414714"/>
          </a:xfrm>
          <a:prstGeom prst="leftRightArrow">
            <a:avLst>
              <a:gd name="adj1" fmla="val 1726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26" name="Google Shape;226;p7"/>
          <p:cNvSpPr/>
          <p:nvPr/>
        </p:nvSpPr>
        <p:spPr>
          <a:xfrm>
            <a:off x="16170891" y="3599888"/>
            <a:ext cx="3616935" cy="1779652"/>
          </a:xfrm>
          <a:prstGeom prst="roundRect">
            <a:avLst>
              <a:gd name="adj" fmla="val 0"/>
            </a:avLst>
          </a:prstGeom>
          <a:noFill/>
          <a:ln w="9525" cap="flat" cmpd="sng">
            <a:solidFill>
              <a:schemeClr val="accent6"/>
            </a:solidFill>
            <a:prstDash val="dashDot"/>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27" name="Google Shape;227;p7"/>
          <p:cNvSpPr/>
          <p:nvPr/>
        </p:nvSpPr>
        <p:spPr>
          <a:xfrm>
            <a:off x="17596872" y="2767736"/>
            <a:ext cx="764974" cy="662755"/>
          </a:xfrm>
          <a:custGeom>
            <a:avLst/>
            <a:gdLst/>
            <a:ahLst/>
            <a:cxnLst/>
            <a:rect l="l" t="t" r="r" b="b"/>
            <a:pathLst>
              <a:path w="21600" h="21600"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28" name="Google Shape;228;p7"/>
          <p:cNvSpPr txBox="1"/>
          <p:nvPr/>
        </p:nvSpPr>
        <p:spPr>
          <a:xfrm>
            <a:off x="16595544" y="3382881"/>
            <a:ext cx="2862979" cy="374601"/>
          </a:xfrm>
          <a:prstGeom prst="rect">
            <a:avLst/>
          </a:prstGeom>
          <a:solidFill>
            <a:srgbClr val="21395D"/>
          </a:solidFill>
          <a:ln>
            <a:noFill/>
          </a:ln>
          <a:effectLst>
            <a:outerShdw blurRad="63500" dist="25400" dir="5400000" rotWithShape="0">
              <a:srgbClr val="000000">
                <a:alpha val="49803"/>
              </a:srgbClr>
            </a:outerShdw>
          </a:effectLst>
        </p:spPr>
        <p:txBody>
          <a:bodyPr spcFirstLastPara="1" wrap="square" lIns="50800" tIns="50800" rIns="50800" bIns="50800" anchor="ctr" anchorCtr="0">
            <a:spAutoFit/>
          </a:bodyPr>
          <a:lstStyle/>
          <a:p>
            <a:pPr marL="0" marR="0" lvl="0" indent="0" algn="ctr" rtl="0">
              <a:lnSpc>
                <a:spcPct val="120000"/>
              </a:lnSpc>
              <a:spcBef>
                <a:spcPts val="0"/>
              </a:spcBef>
              <a:spcAft>
                <a:spcPts val="0"/>
              </a:spcAft>
              <a:buClr>
                <a:srgbClr val="FFFFFF"/>
              </a:buClr>
              <a:buSzPts val="1800"/>
              <a:buFont typeface="Helvetica Neue"/>
              <a:buNone/>
            </a:pPr>
            <a:r>
              <a:rPr lang="en-US" sz="1800" b="0" i="0" u="none" strike="noStrike" cap="none">
                <a:solidFill>
                  <a:srgbClr val="FFFFFF"/>
                </a:solidFill>
                <a:latin typeface="Helvetica Neue"/>
                <a:ea typeface="Helvetica Neue"/>
                <a:cs typeface="Helvetica Neue"/>
                <a:sym typeface="Helvetica Neue"/>
              </a:rPr>
              <a:t>INFRA  </a:t>
            </a:r>
            <a:r>
              <a:rPr lang="en-US" sz="1800" b="0" i="0" u="none" strike="noStrike" cap="none">
                <a:solidFill>
                  <a:srgbClr val="FFFFFF"/>
                </a:solidFill>
                <a:latin typeface="Helvetica Neue Light"/>
                <a:ea typeface="Helvetica Neue Light"/>
                <a:cs typeface="Helvetica Neue Light"/>
                <a:sym typeface="Helvetica Neue Light"/>
              </a:rPr>
              <a:t>SUPPORT</a:t>
            </a:r>
            <a:endParaRPr/>
          </a:p>
        </p:txBody>
      </p:sp>
      <p:sp>
        <p:nvSpPr>
          <p:cNvPr id="229" name="Google Shape;229;p7"/>
          <p:cNvSpPr/>
          <p:nvPr/>
        </p:nvSpPr>
        <p:spPr>
          <a:xfrm rot="-5400000">
            <a:off x="17590932" y="5449372"/>
            <a:ext cx="872196" cy="414714"/>
          </a:xfrm>
          <a:prstGeom prst="leftRightArrow">
            <a:avLst>
              <a:gd name="adj1" fmla="val 13056"/>
              <a:gd name="adj2" fmla="val 8001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30" name="Google Shape;230;p7"/>
          <p:cNvSpPr/>
          <p:nvPr/>
        </p:nvSpPr>
        <p:spPr>
          <a:xfrm>
            <a:off x="16023816" y="8171655"/>
            <a:ext cx="933929" cy="414715"/>
          </a:xfrm>
          <a:prstGeom prst="leftRightArrow">
            <a:avLst>
              <a:gd name="adj1" fmla="val 2582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31" name="Google Shape;231;p7"/>
          <p:cNvSpPr/>
          <p:nvPr/>
        </p:nvSpPr>
        <p:spPr>
          <a:xfrm>
            <a:off x="11842718" y="8169830"/>
            <a:ext cx="933928" cy="414714"/>
          </a:xfrm>
          <a:prstGeom prst="leftRightArrow">
            <a:avLst>
              <a:gd name="adj1" fmla="val 25822"/>
              <a:gd name="adj2" fmla="val 82159"/>
            </a:avLst>
          </a:prstGeom>
          <a:solidFill>
            <a:srgbClr val="213A5D"/>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32" name="Google Shape;232;p7"/>
          <p:cNvSpPr/>
          <p:nvPr/>
        </p:nvSpPr>
        <p:spPr>
          <a:xfrm>
            <a:off x="4543486" y="2189925"/>
            <a:ext cx="3623286" cy="1270001"/>
          </a:xfrm>
          <a:prstGeom prst="rect">
            <a:avLst/>
          </a:prstGeom>
          <a:solidFill>
            <a:srgbClr val="AB1802"/>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5000"/>
              <a:buFont typeface="Gill Sans"/>
              <a:buNone/>
            </a:pPr>
            <a:endParaRPr sz="5000" b="0" i="0" u="none" strike="noStrike" cap="none">
              <a:solidFill>
                <a:srgbClr val="535353"/>
              </a:solidFill>
              <a:latin typeface="Gill Sans"/>
              <a:ea typeface="Gill Sans"/>
              <a:cs typeface="Gill Sans"/>
              <a:sym typeface="Gill Sans"/>
            </a:endParaRPr>
          </a:p>
        </p:txBody>
      </p:sp>
      <p:sp>
        <p:nvSpPr>
          <p:cNvPr id="233" name="Google Shape;233;p7"/>
          <p:cNvSpPr txBox="1"/>
          <p:nvPr/>
        </p:nvSpPr>
        <p:spPr>
          <a:xfrm>
            <a:off x="4858950" y="2452813"/>
            <a:ext cx="3092585" cy="744225"/>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FFFFFF"/>
              </a:buClr>
              <a:buSzPts val="1800"/>
              <a:buFont typeface="Helvetica Neue"/>
              <a:buNone/>
            </a:pPr>
            <a:r>
              <a:rPr lang="en-US" sz="1800" b="1" i="0" u="none" strike="noStrike" cap="none">
                <a:solidFill>
                  <a:srgbClr val="FFFFFF"/>
                </a:solidFill>
                <a:latin typeface="Helvetica Neue"/>
                <a:ea typeface="Helvetica Neue"/>
                <a:cs typeface="Helvetica Neue"/>
                <a:sym typeface="Helvetica Neue"/>
              </a:rPr>
              <a:t>Please Note</a:t>
            </a:r>
            <a:r>
              <a:rPr lang="en-US" sz="1800" b="0" i="0" u="none" strike="noStrike" cap="none">
                <a:solidFill>
                  <a:srgbClr val="FFFFFF"/>
                </a:solidFill>
                <a:latin typeface="Helvetica Neue Light"/>
                <a:ea typeface="Helvetica Neue Light"/>
                <a:cs typeface="Helvetica Neue Light"/>
                <a:sym typeface="Helvetica Neue Light"/>
              </a:rPr>
              <a:t>: Add more teams if required</a:t>
            </a:r>
            <a:endParaRPr/>
          </a:p>
        </p:txBody>
      </p:sp>
      <p:sp>
        <p:nvSpPr>
          <p:cNvPr id="234" name="Google Shape;234;p7"/>
          <p:cNvSpPr txBox="1"/>
          <p:nvPr/>
        </p:nvSpPr>
        <p:spPr>
          <a:xfrm>
            <a:off x="9025669" y="7100965"/>
            <a:ext cx="550535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235" name="Google Shape;235;p7"/>
          <p:cNvSpPr txBox="1"/>
          <p:nvPr/>
        </p:nvSpPr>
        <p:spPr>
          <a:xfrm>
            <a:off x="9025669" y="10384587"/>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236" name="Google Shape;236;p7"/>
          <p:cNvSpPr txBox="1"/>
          <p:nvPr/>
        </p:nvSpPr>
        <p:spPr>
          <a:xfrm>
            <a:off x="13001097" y="10384587"/>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237" name="Google Shape;237;p7"/>
          <p:cNvSpPr txBox="1"/>
          <p:nvPr/>
        </p:nvSpPr>
        <p:spPr>
          <a:xfrm>
            <a:off x="17304783" y="9458904"/>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238" name="Google Shape;238;p7"/>
          <p:cNvSpPr txBox="1"/>
          <p:nvPr/>
        </p:nvSpPr>
        <p:spPr>
          <a:xfrm>
            <a:off x="16983606" y="4589940"/>
            <a:ext cx="2404625"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
        <p:nvSpPr>
          <p:cNvPr id="239" name="Google Shape;239;p7"/>
          <p:cNvSpPr txBox="1"/>
          <p:nvPr/>
        </p:nvSpPr>
        <p:spPr>
          <a:xfrm>
            <a:off x="9206529" y="4420186"/>
            <a:ext cx="2404626" cy="38100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Put your inputs 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243"/>
        <p:cNvGrpSpPr/>
        <p:nvPr/>
      </p:nvGrpSpPr>
      <p:grpSpPr>
        <a:xfrm>
          <a:off x="0" y="0"/>
          <a:ext cx="0" cy="0"/>
          <a:chOff x="0" y="0"/>
          <a:chExt cx="0" cy="0"/>
        </a:xfrm>
      </p:grpSpPr>
      <p:pic>
        <p:nvPicPr>
          <p:cNvPr id="244" name="Google Shape;244;p8" descr="Image"/>
          <p:cNvPicPr preferRelativeResize="0"/>
          <p:nvPr/>
        </p:nvPicPr>
        <p:blipFill rotWithShape="1">
          <a:blip r:embed="rId3">
            <a:alphaModFix/>
          </a:blip>
          <a:srcRect/>
          <a:stretch/>
        </p:blipFill>
        <p:spPr>
          <a:xfrm>
            <a:off x="21970681" y="361399"/>
            <a:ext cx="2036883" cy="414715"/>
          </a:xfrm>
          <a:prstGeom prst="rect">
            <a:avLst/>
          </a:prstGeom>
          <a:noFill/>
          <a:ln>
            <a:noFill/>
          </a:ln>
        </p:spPr>
      </p:pic>
      <p:sp>
        <p:nvSpPr>
          <p:cNvPr id="245" name="Google Shape;245;p8"/>
          <p:cNvSpPr txBox="1"/>
          <p:nvPr/>
        </p:nvSpPr>
        <p:spPr>
          <a:xfrm>
            <a:off x="21179000" y="13198309"/>
            <a:ext cx="1043823" cy="355601"/>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3C4452"/>
              </a:buClr>
              <a:buSzPts val="1500"/>
              <a:buFont typeface="Inter"/>
              <a:buNone/>
            </a:pPr>
            <a:r>
              <a:rPr lang="en-US" sz="1500" b="0" i="0" u="none" strike="noStrike" cap="none">
                <a:solidFill>
                  <a:srgbClr val="3C4452"/>
                </a:solidFill>
                <a:latin typeface="Inter"/>
                <a:ea typeface="Inter"/>
                <a:cs typeface="Inter"/>
                <a:sym typeface="Inter"/>
              </a:rPr>
              <a:t>Designed by </a:t>
            </a:r>
            <a:r>
              <a:rPr lang="en-US" sz="1500" b="0" i="0" u="none" strike="noStrike" cap="none">
                <a:solidFill>
                  <a:srgbClr val="3C4452"/>
                </a:solidFill>
                <a:latin typeface="Avenir"/>
                <a:ea typeface="Avenir"/>
                <a:cs typeface="Avenir"/>
                <a:sym typeface="Avenir"/>
              </a:rPr>
              <a:t>:</a:t>
            </a:r>
            <a:r>
              <a:rPr lang="en-US" sz="1500" b="0" i="0" u="none" strike="noStrike" cap="none">
                <a:solidFill>
                  <a:srgbClr val="3C4452"/>
                </a:solidFill>
                <a:latin typeface="Inter"/>
                <a:ea typeface="Inter"/>
                <a:cs typeface="Inter"/>
                <a:sym typeface="Inter"/>
              </a:rPr>
              <a:t> </a:t>
            </a:r>
            <a:endParaRPr/>
          </a:p>
        </p:txBody>
      </p:sp>
      <p:sp>
        <p:nvSpPr>
          <p:cNvPr id="246" name="Google Shape;246;p8"/>
          <p:cNvSpPr txBox="1"/>
          <p:nvPr/>
        </p:nvSpPr>
        <p:spPr>
          <a:xfrm>
            <a:off x="22096759" y="13223709"/>
            <a:ext cx="2036884" cy="304801"/>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278B7"/>
              </a:buClr>
              <a:buSzPts val="1300"/>
              <a:buFont typeface="Helvetica Neue"/>
              <a:buNone/>
            </a:pPr>
            <a:r>
              <a:rPr lang="en-US" sz="1300" b="0" i="0" u="none" strike="noStrike" cap="none">
                <a:solidFill>
                  <a:srgbClr val="3278B7"/>
                </a:solidFill>
                <a:latin typeface="Helvetica Neue"/>
                <a:ea typeface="Helvetica Neue"/>
                <a:cs typeface="Helvetica Neue"/>
                <a:sym typeface="Helvetica Neue"/>
              </a:rPr>
              <a:t>KRISHNAV DAVE</a:t>
            </a:r>
            <a:endParaRPr/>
          </a:p>
        </p:txBody>
      </p:sp>
      <p:sp>
        <p:nvSpPr>
          <p:cNvPr id="247" name="Google Shape;247;p8"/>
          <p:cNvSpPr txBox="1"/>
          <p:nvPr/>
        </p:nvSpPr>
        <p:spPr>
          <a:xfrm>
            <a:off x="7308151" y="13211009"/>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pic>
        <p:nvPicPr>
          <p:cNvPr id="248" name="Google Shape;248;p8" descr="Screenshot 2020-06-04 at 10.08.51 AM.png"/>
          <p:cNvPicPr preferRelativeResize="0"/>
          <p:nvPr/>
        </p:nvPicPr>
        <p:blipFill rotWithShape="1">
          <a:blip r:embed="rId4">
            <a:alphaModFix/>
          </a:blip>
          <a:srcRect/>
          <a:stretch/>
        </p:blipFill>
        <p:spPr>
          <a:xfrm>
            <a:off x="10989688" y="253396"/>
            <a:ext cx="2404625" cy="630722"/>
          </a:xfrm>
          <a:prstGeom prst="rect">
            <a:avLst/>
          </a:prstGeom>
          <a:noFill/>
          <a:ln>
            <a:noFill/>
          </a:ln>
        </p:spPr>
      </p:pic>
      <p:sp>
        <p:nvSpPr>
          <p:cNvPr id="249" name="Google Shape;249;p8"/>
          <p:cNvSpPr txBox="1"/>
          <p:nvPr/>
        </p:nvSpPr>
        <p:spPr>
          <a:xfrm>
            <a:off x="3200490" y="5938762"/>
            <a:ext cx="3034887" cy="1094256"/>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3C4452"/>
              </a:buClr>
              <a:buSzPts val="3000"/>
              <a:buFont typeface="Helvetica Neue"/>
              <a:buNone/>
            </a:pPr>
            <a:r>
              <a:rPr lang="en-US" sz="3000" b="0" i="0" u="none" strike="noStrike" cap="none">
                <a:solidFill>
                  <a:srgbClr val="3C4452"/>
                </a:solidFill>
                <a:latin typeface="Helvetica Neue"/>
                <a:ea typeface="Helvetica Neue"/>
                <a:cs typeface="Helvetica Neue"/>
                <a:sym typeface="Helvetica Neue"/>
              </a:rPr>
              <a:t>EXECUTION &amp; </a:t>
            </a:r>
            <a:r>
              <a:rPr lang="en-US" sz="3000" b="0" i="0" u="none" strike="noStrike" cap="none">
                <a:solidFill>
                  <a:srgbClr val="3C4452"/>
                </a:solidFill>
                <a:latin typeface="Helvetica Neue Light"/>
                <a:ea typeface="Helvetica Neue Light"/>
                <a:cs typeface="Helvetica Neue Light"/>
                <a:sym typeface="Helvetica Neue Light"/>
              </a:rPr>
              <a:t>OPERATIONS</a:t>
            </a:r>
            <a:endParaRPr/>
          </a:p>
        </p:txBody>
      </p:sp>
      <p:sp>
        <p:nvSpPr>
          <p:cNvPr id="250" name="Google Shape;250;p8"/>
          <p:cNvSpPr txBox="1"/>
          <p:nvPr/>
        </p:nvSpPr>
        <p:spPr>
          <a:xfrm>
            <a:off x="2258719" y="5374639"/>
            <a:ext cx="749811" cy="2222501"/>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3C4452"/>
              </a:buClr>
              <a:buSzPts val="12200"/>
              <a:buFont typeface="Avenir"/>
              <a:buNone/>
            </a:pPr>
            <a:r>
              <a:rPr lang="en-US" sz="12200" b="0" i="0" u="none" strike="noStrike" cap="none">
                <a:solidFill>
                  <a:srgbClr val="3C4452"/>
                </a:solidFill>
                <a:latin typeface="Avenir"/>
                <a:ea typeface="Avenir"/>
                <a:cs typeface="Avenir"/>
                <a:sym typeface="Avenir"/>
              </a:rPr>
              <a:t>5</a:t>
            </a:r>
            <a:endParaRPr/>
          </a:p>
        </p:txBody>
      </p:sp>
      <p:sp>
        <p:nvSpPr>
          <p:cNvPr id="251" name="Google Shape;251;p8"/>
          <p:cNvSpPr txBox="1"/>
          <p:nvPr/>
        </p:nvSpPr>
        <p:spPr>
          <a:xfrm>
            <a:off x="2504391" y="7252673"/>
            <a:ext cx="3730986" cy="110744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End to end product lifecycle management structure and procedure</a:t>
            </a:r>
            <a:endParaRPr/>
          </a:p>
        </p:txBody>
      </p:sp>
      <p:sp>
        <p:nvSpPr>
          <p:cNvPr id="252" name="Google Shape;252;p8"/>
          <p:cNvSpPr txBox="1"/>
          <p:nvPr/>
        </p:nvSpPr>
        <p:spPr>
          <a:xfrm>
            <a:off x="10392212" y="6113779"/>
            <a:ext cx="8548935" cy="744221"/>
          </a:xfrm>
          <a:prstGeom prst="rect">
            <a:avLst/>
          </a:prstGeom>
          <a:noFill/>
          <a:ln>
            <a:noFill/>
          </a:ln>
        </p:spPr>
        <p:txBody>
          <a:bodyPr spcFirstLastPara="1" wrap="square" lIns="50800" tIns="50800" rIns="50800" bIns="50800" anchor="ctr" anchorCtr="0">
            <a:spAutoFit/>
          </a:bodyPr>
          <a:lstStyle/>
          <a:p>
            <a:pPr marL="0" marR="0" lvl="0" indent="0" algn="just" rtl="0">
              <a:lnSpc>
                <a:spcPct val="130000"/>
              </a:lnSpc>
              <a:spcBef>
                <a:spcPts val="0"/>
              </a:spcBef>
              <a:spcAft>
                <a:spcPts val="0"/>
              </a:spcAft>
              <a:buClr>
                <a:srgbClr val="3C4452"/>
              </a:buClr>
              <a:buSzPts val="1800"/>
              <a:buFont typeface="Helvetica Neue Light"/>
              <a:buNone/>
            </a:pPr>
            <a:r>
              <a:rPr lang="en-US" sz="1800" b="0" i="0" u="none" strike="noStrike" cap="none">
                <a:solidFill>
                  <a:srgbClr val="3C4452"/>
                </a:solidFill>
                <a:latin typeface="Helvetica Neue Light"/>
                <a:ea typeface="Helvetica Neue Light"/>
                <a:cs typeface="Helvetica Neue Light"/>
                <a:sym typeface="Helvetica Neue Light"/>
              </a:rPr>
              <a:t>List down all steps specific to roles to enable to product from design to deployment phase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Shape 256"/>
        <p:cNvGrpSpPr/>
        <p:nvPr/>
      </p:nvGrpSpPr>
      <p:grpSpPr>
        <a:xfrm>
          <a:off x="0" y="0"/>
          <a:ext cx="0" cy="0"/>
          <a:chOff x="0" y="0"/>
          <a:chExt cx="0" cy="0"/>
        </a:xfrm>
      </p:grpSpPr>
      <p:sp>
        <p:nvSpPr>
          <p:cNvPr id="257" name="Google Shape;257;p9"/>
          <p:cNvSpPr txBox="1"/>
          <p:nvPr/>
        </p:nvSpPr>
        <p:spPr>
          <a:xfrm>
            <a:off x="6885391" y="13132581"/>
            <a:ext cx="9767698" cy="330201"/>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3C4452"/>
              </a:buClr>
              <a:buSzPts val="1500"/>
              <a:buFont typeface="Helvetica Neue Light"/>
              <a:buNone/>
            </a:pPr>
            <a:r>
              <a:rPr lang="en-US" sz="1500" b="0" i="0" u="none" strike="noStrike" cap="none">
                <a:solidFill>
                  <a:srgbClr val="3C4452"/>
                </a:solidFill>
                <a:latin typeface="Helvetica Neue Light"/>
                <a:ea typeface="Helvetica Neue Light"/>
                <a:cs typeface="Helvetica Neue Light"/>
                <a:sym typeface="Helvetica Neue Light"/>
              </a:rPr>
              <a:t>©Great Learning. Proprietary content. All Rights Reserved. Unauthorised use or distribution prohibited</a:t>
            </a:r>
            <a:endParaRPr/>
          </a:p>
        </p:txBody>
      </p:sp>
      <p:sp>
        <p:nvSpPr>
          <p:cNvPr id="258" name="Google Shape;258;p9"/>
          <p:cNvSpPr txBox="1"/>
          <p:nvPr/>
        </p:nvSpPr>
        <p:spPr>
          <a:xfrm>
            <a:off x="5973671" y="5567060"/>
            <a:ext cx="11591139" cy="1942049"/>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213A5D"/>
              </a:buClr>
              <a:buSzPts val="7000"/>
              <a:buFont typeface="Helvetica Neue"/>
              <a:buNone/>
            </a:pPr>
            <a:r>
              <a:rPr lang="en-US" sz="7000" b="0" i="0" u="none" strike="noStrike" cap="none">
                <a:solidFill>
                  <a:srgbClr val="213A5D"/>
                </a:solidFill>
                <a:latin typeface="Helvetica Neue"/>
                <a:ea typeface="Helvetica Neue"/>
                <a:cs typeface="Helvetica Neue"/>
                <a:sym typeface="Helvetica Neue"/>
              </a:rPr>
              <a:t>AIFL PROJECT</a:t>
            </a:r>
            <a:endParaRPr sz="4500" b="0" i="0" u="none" strike="noStrike" cap="none">
              <a:solidFill>
                <a:srgbClr val="535353"/>
              </a:solidFill>
              <a:latin typeface="Gill Sans"/>
              <a:ea typeface="Gill Sans"/>
              <a:cs typeface="Gill Sans"/>
              <a:sym typeface="Gill Sans"/>
            </a:endParaRPr>
          </a:p>
          <a:p>
            <a:pPr marL="0" marR="0" lvl="0" indent="0" algn="ctr" rtl="0">
              <a:lnSpc>
                <a:spcPct val="80000"/>
              </a:lnSpc>
              <a:spcBef>
                <a:spcPts val="4500"/>
              </a:spcBef>
              <a:spcAft>
                <a:spcPts val="0"/>
              </a:spcAft>
              <a:buClr>
                <a:srgbClr val="3C4452"/>
              </a:buClr>
              <a:buSzPts val="2700"/>
              <a:buFont typeface="Belleza"/>
              <a:buNone/>
            </a:pPr>
            <a:r>
              <a:rPr lang="en-US" sz="2700" b="0" i="0" u="none" strike="noStrike" cap="none">
                <a:solidFill>
                  <a:srgbClr val="3C4452"/>
                </a:solidFill>
                <a:latin typeface="Belleza"/>
                <a:ea typeface="Belleza"/>
                <a:cs typeface="Belleza"/>
                <a:sym typeface="Belleza"/>
              </a:rPr>
              <a:t>SETUP AI TEAMS | DRIVE AI DRIVEN CULTURE</a:t>
            </a:r>
            <a:endParaRPr/>
          </a:p>
        </p:txBody>
      </p:sp>
      <p:pic>
        <p:nvPicPr>
          <p:cNvPr id="259" name="Google Shape;259;p9" descr="Image"/>
          <p:cNvPicPr preferRelativeResize="0"/>
          <p:nvPr/>
        </p:nvPicPr>
        <p:blipFill rotWithShape="1">
          <a:blip r:embed="rId3">
            <a:alphaModFix/>
          </a:blip>
          <a:srcRect/>
          <a:stretch/>
        </p:blipFill>
        <p:spPr>
          <a:xfrm>
            <a:off x="9994090" y="3867294"/>
            <a:ext cx="3550300" cy="722850"/>
          </a:xfrm>
          <a:prstGeom prst="rect">
            <a:avLst/>
          </a:prstGeom>
          <a:noFill/>
          <a:ln>
            <a:noFill/>
          </a:ln>
        </p:spPr>
      </p:pic>
      <p:cxnSp>
        <p:nvCxnSpPr>
          <p:cNvPr id="260" name="Google Shape;260;p9"/>
          <p:cNvCxnSpPr/>
          <p:nvPr/>
        </p:nvCxnSpPr>
        <p:spPr>
          <a:xfrm>
            <a:off x="7834575" y="4981109"/>
            <a:ext cx="7869331" cy="1"/>
          </a:xfrm>
          <a:prstGeom prst="straightConnector1">
            <a:avLst/>
          </a:prstGeom>
          <a:noFill/>
          <a:ln w="9525" cap="flat" cmpd="sng">
            <a:solidFill>
              <a:srgbClr val="5A5F5E"/>
            </a:solidFill>
            <a:prstDash val="dashDot"/>
            <a:miter lim="400000"/>
            <a:headEnd type="none" w="sm" len="sm"/>
            <a:tailEnd type="none" w="sm" len="sm"/>
          </a:ln>
        </p:spPr>
      </p:cxnSp>
      <p:cxnSp>
        <p:nvCxnSpPr>
          <p:cNvPr id="261" name="Google Shape;261;p9"/>
          <p:cNvCxnSpPr/>
          <p:nvPr/>
        </p:nvCxnSpPr>
        <p:spPr>
          <a:xfrm>
            <a:off x="8018645" y="8095060"/>
            <a:ext cx="7922888" cy="1"/>
          </a:xfrm>
          <a:prstGeom prst="straightConnector1">
            <a:avLst/>
          </a:prstGeom>
          <a:noFill/>
          <a:ln w="9525" cap="flat" cmpd="sng">
            <a:solidFill>
              <a:srgbClr val="5A5F5E"/>
            </a:solidFill>
            <a:prstDash val="dashDot"/>
            <a:miter lim="400000"/>
            <a:headEnd type="none" w="sm" len="sm"/>
            <a:tailEnd type="none" w="sm" len="sm"/>
          </a:ln>
        </p:spPr>
      </p:cxnSp>
    </p:spTree>
  </p:cSld>
  <p:clrMapOvr>
    <a:masterClrMapping/>
  </p:clrMapOvr>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844</Words>
  <Application>Microsoft Office PowerPoint</Application>
  <PresentationFormat>Custom</PresentationFormat>
  <Paragraphs>102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Gill Sans</vt:lpstr>
      <vt:lpstr>Helvetica Neue</vt:lpstr>
      <vt:lpstr>Helvetica Neue Light</vt:lpstr>
      <vt:lpstr>Avenir</vt:lpstr>
      <vt:lpstr>Inter</vt:lpstr>
      <vt:lpstr>Belleza</vt:lpstr>
      <vt:lpstr>Arial</vt:lpstr>
      <vt:lpstr>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syeda reeha quasar</cp:lastModifiedBy>
  <cp:revision>3</cp:revision>
  <dcterms:modified xsi:type="dcterms:W3CDTF">2021-02-19T18:48:55Z</dcterms:modified>
</cp:coreProperties>
</file>