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84" r:id="rId2"/>
    <p:sldMasterId id="2147483696" r:id="rId3"/>
  </p:sldMasterIdLst>
  <p:sldIdLst>
    <p:sldId id="256" r:id="rId4"/>
    <p:sldId id="258" r:id="rId5"/>
    <p:sldId id="259" r:id="rId6"/>
    <p:sldId id="287" r:id="rId7"/>
    <p:sldId id="351" r:id="rId8"/>
    <p:sldId id="378" r:id="rId9"/>
    <p:sldId id="318" r:id="rId10"/>
    <p:sldId id="353" r:id="rId11"/>
    <p:sldId id="352" r:id="rId12"/>
    <p:sldId id="354" r:id="rId13"/>
    <p:sldId id="357" r:id="rId14"/>
    <p:sldId id="355" r:id="rId15"/>
    <p:sldId id="356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15" r:id="rId26"/>
    <p:sldId id="371" r:id="rId27"/>
    <p:sldId id="368" r:id="rId28"/>
    <p:sldId id="373" r:id="rId29"/>
    <p:sldId id="384" r:id="rId30"/>
    <p:sldId id="385" r:id="rId31"/>
    <p:sldId id="370" r:id="rId32"/>
    <p:sldId id="374" r:id="rId33"/>
    <p:sldId id="375" r:id="rId34"/>
    <p:sldId id="376" r:id="rId35"/>
    <p:sldId id="367" r:id="rId36"/>
    <p:sldId id="380" r:id="rId37"/>
    <p:sldId id="381" r:id="rId38"/>
    <p:sldId id="382" r:id="rId39"/>
    <p:sldId id="383" r:id="rId40"/>
    <p:sldId id="2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0FF"/>
    <a:srgbClr val="69D8FF"/>
    <a:srgbClr val="CCFF99"/>
    <a:srgbClr val="CC0066"/>
    <a:srgbClr val="FF99CC"/>
    <a:srgbClr val="FFFF99"/>
    <a:srgbClr val="FF0066"/>
    <a:srgbClr val="6666FF"/>
    <a:srgbClr val="00FF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84" d="100"/>
          <a:sy n="84" d="100"/>
        </p:scale>
        <p:origin x="143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ustomXml" Target="../customXml/item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5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64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41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783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51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593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323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15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013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32104"/>
            <a:fld id="{2CA50CA4-163E-4E25-A0D6-F59617F5C6B2}" type="datetimeFigureOut">
              <a:rPr lang="en-US" sz="1600" smtClean="0">
                <a:solidFill>
                  <a:prstClr val="black"/>
                </a:solidFill>
              </a:rPr>
              <a:pPr defTabSz="832104"/>
              <a:t>10/5/2020</a:t>
            </a:fld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32104"/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32104"/>
            <a:fld id="{D633BFE6-AD75-45DB-9140-6CFA2ECAC2D6}" type="slidenum">
              <a:rPr lang="en-US" sz="1600" smtClean="0"/>
              <a:pPr defTabSz="832104"/>
              <a:t>‹#›</a:t>
            </a:fld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0956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4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00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9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99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00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081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7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387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77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67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19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2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329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26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25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4932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325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896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50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61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839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1935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67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9349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90C226">
                    <a:lumMod val="60000"/>
                    <a:lumOff val="40000"/>
                  </a:srgbClr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9922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697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64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91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5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5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82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97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30A5-2D32-45E0-85E0-9F3D8C4C5A39}" type="datetimeFigureOut">
              <a:rPr lang="en-GB" smtClean="0"/>
              <a:t>05/10/2020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47B4E-4FC4-45AA-A896-C380AF0BFE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90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SlideNumber"/>
          <p:cNvSpPr/>
          <p:nvPr userDrawn="1"/>
        </p:nvSpPr>
        <p:spPr>
          <a:xfrm>
            <a:off x="8516139" y="6650240"/>
            <a:ext cx="300772" cy="86818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 defTabSz="832104"/>
            <a:fld id="{BB69BBE8-4DB2-4642-B003-B220ACD5A2FD}" type="slidenum">
              <a:rPr lang="en-US" sz="900" b="1">
                <a:solidFill>
                  <a:srgbClr val="080808"/>
                </a:solidFill>
              </a:rPr>
              <a:pPr algn="ctr" defTabSz="832104"/>
              <a:t>‹#›</a:t>
            </a:fld>
            <a:endParaRPr lang="fr-FR" sz="900" b="1" dirty="0">
              <a:solidFill>
                <a:srgbClr val="080808"/>
              </a:solidFill>
            </a:endParaRPr>
          </a:p>
        </p:txBody>
      </p:sp>
      <p:sp>
        <p:nvSpPr>
          <p:cNvPr id="10" name="Notes"/>
          <p:cNvSpPr txBox="1">
            <a:spLocks noChangeArrowheads="1"/>
          </p:cNvSpPr>
          <p:nvPr userDrawn="1"/>
        </p:nvSpPr>
        <p:spPr bwMode="auto">
          <a:xfrm>
            <a:off x="169485" y="6410638"/>
            <a:ext cx="6145498" cy="1384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 anchor="b">
            <a:spAutoFit/>
          </a:bodyPr>
          <a:lstStyle/>
          <a:p>
            <a:pPr marL="167577" indent="-167577" defTabSz="801767" fontAlgn="t"/>
            <a:endParaRPr lang="en-CA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2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030A5-2D32-45E0-85E0-9F3D8C4C5A3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05/10/2020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E47B4E-4FC4-45AA-A896-C380AF0BFE10}" type="slidenum">
              <a:rPr lang="en-GB" smtClean="0">
                <a:solidFill>
                  <a:srgbClr val="90C226"/>
                </a:solidFill>
              </a:rPr>
              <a:pPr/>
              <a:t>‹#›</a:t>
            </a:fld>
            <a:endParaRPr lang="en-GB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2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0"/>
            <a:ext cx="7010400" cy="1646302"/>
          </a:xfrm>
        </p:spPr>
        <p:txBody>
          <a:bodyPr/>
          <a:lstStyle/>
          <a:p>
            <a:pPr algn="ctr"/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Switching Theory and Logic Design (STLD)</a:t>
            </a:r>
            <a:endParaRPr lang="en-GB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572000"/>
            <a:ext cx="5826719" cy="1096899"/>
          </a:xfrm>
        </p:spPr>
        <p:txBody>
          <a:bodyPr>
            <a:noAutofit/>
          </a:bodyPr>
          <a:lstStyle/>
          <a:p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Theory - ETEC-205</a:t>
            </a:r>
          </a:p>
          <a:p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B. Tech – 3</a:t>
            </a:r>
            <a:r>
              <a:rPr lang="en-US" sz="2500" b="1" baseline="30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rd</a:t>
            </a:r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Sem</a:t>
            </a:r>
          </a:p>
          <a:p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August 2020 – January 2021</a:t>
            </a:r>
          </a:p>
          <a:p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Faculty: </a:t>
            </a:r>
            <a:r>
              <a:rPr lang="en-US" sz="2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Ms. </a:t>
            </a:r>
            <a:r>
              <a:rPr lang="en-US" sz="25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Anubha Goel</a:t>
            </a:r>
            <a:endParaRPr lang="en-GB" sz="2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89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59436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Combinational circuit that </a:t>
            </a:r>
            <a:r>
              <a:rPr lang="en-US" sz="1900" b="1" dirty="0">
                <a:solidFill>
                  <a:schemeClr val="tx1"/>
                </a:solidFill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</a:rPr>
              <a:t>erforms arithmetic addition 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Follows the rules of binary </a:t>
            </a:r>
            <a:r>
              <a:rPr lang="en-US" sz="1900" b="1" dirty="0" smtClean="0">
                <a:solidFill>
                  <a:schemeClr val="tx1"/>
                </a:solidFill>
              </a:rPr>
              <a:t>addition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Half adder can add only two </a:t>
            </a:r>
            <a:r>
              <a:rPr lang="en-US" sz="1900" b="1" dirty="0" smtClean="0">
                <a:solidFill>
                  <a:schemeClr val="tx1"/>
                </a:solidFill>
              </a:rPr>
              <a:t>bits at a time, </a:t>
            </a:r>
            <a:r>
              <a:rPr lang="en-US" sz="1900" b="1" dirty="0">
                <a:solidFill>
                  <a:schemeClr val="tx1"/>
                </a:solidFill>
              </a:rPr>
              <a:t>no provision to add carry generated from </a:t>
            </a:r>
            <a:r>
              <a:rPr lang="en-US" sz="1900" b="1" dirty="0" smtClean="0">
                <a:solidFill>
                  <a:schemeClr val="tx1"/>
                </a:solidFill>
              </a:rPr>
              <a:t>previous bit addition. To resolve this, full adder circuit is designed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There are three inputs each of one bit: addend </a:t>
            </a:r>
            <a:r>
              <a:rPr lang="en-US" sz="1900" b="1" dirty="0">
                <a:solidFill>
                  <a:schemeClr val="tx1"/>
                </a:solidFill>
              </a:rPr>
              <a:t>‘A</a:t>
            </a:r>
            <a:r>
              <a:rPr lang="en-US" sz="1900" b="1" dirty="0" smtClean="0">
                <a:solidFill>
                  <a:schemeClr val="tx1"/>
                </a:solidFill>
              </a:rPr>
              <a:t>’, augend ‘B’ and carry from previous bit addition called carry-in ‘</a:t>
            </a:r>
            <a:r>
              <a:rPr lang="en-US" sz="1900" b="1" dirty="0" err="1" smtClean="0">
                <a:solidFill>
                  <a:schemeClr val="tx1"/>
                </a:solidFill>
              </a:rPr>
              <a:t>C</a:t>
            </a:r>
            <a:r>
              <a:rPr lang="en-US" sz="19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900" b="1" dirty="0" smtClean="0">
                <a:solidFill>
                  <a:schemeClr val="tx1"/>
                </a:solidFill>
              </a:rPr>
              <a:t>’ i.e. [A + B + </a:t>
            </a:r>
            <a:r>
              <a:rPr lang="en-US" sz="1900" b="1" dirty="0" err="1" smtClean="0">
                <a:solidFill>
                  <a:schemeClr val="tx1"/>
                </a:solidFill>
              </a:rPr>
              <a:t>C</a:t>
            </a:r>
            <a:r>
              <a:rPr lang="en-US" sz="19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900" b="1" dirty="0" smtClean="0">
                <a:solidFill>
                  <a:schemeClr val="tx1"/>
                </a:solidFill>
              </a:rPr>
              <a:t>]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outputs are a sum bit ‘S’ and a carry bit called        carry-out ‘</a:t>
            </a:r>
            <a:r>
              <a:rPr lang="en-US" sz="1900" b="1" dirty="0" err="1" smtClean="0">
                <a:solidFill>
                  <a:schemeClr val="tx1"/>
                </a:solidFill>
              </a:rPr>
              <a:t>C</a:t>
            </a:r>
            <a:r>
              <a:rPr lang="en-US" sz="1900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’. 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This carry </a:t>
            </a:r>
            <a:r>
              <a:rPr lang="en-US" sz="1900" b="1" dirty="0">
                <a:solidFill>
                  <a:schemeClr val="tx1"/>
                </a:solidFill>
              </a:rPr>
              <a:t>bit, </a:t>
            </a:r>
            <a:r>
              <a:rPr lang="en-US" sz="1900" b="1" dirty="0" err="1" smtClean="0">
                <a:solidFill>
                  <a:schemeClr val="tx1"/>
                </a:solidFill>
              </a:rPr>
              <a:t>C</a:t>
            </a:r>
            <a:r>
              <a:rPr lang="en-US" sz="1900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, is propagated to next significant bit for subsequent addition or provided as the output  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5105400"/>
            <a:ext cx="4291014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010400" cy="59436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</a:t>
            </a:r>
            <a:r>
              <a:rPr lang="en-US" sz="1900" b="1" dirty="0">
                <a:solidFill>
                  <a:schemeClr val="tx1"/>
                </a:solidFill>
              </a:rPr>
              <a:t>truth table </a:t>
            </a:r>
            <a:r>
              <a:rPr lang="en-US" sz="1900" b="1" dirty="0" smtClean="0">
                <a:solidFill>
                  <a:schemeClr val="tx1"/>
                </a:solidFill>
              </a:rPr>
              <a:t>for full adder (FA) with three </a:t>
            </a:r>
            <a:r>
              <a:rPr lang="en-US" sz="1900" b="1" dirty="0">
                <a:solidFill>
                  <a:schemeClr val="tx1"/>
                </a:solidFill>
              </a:rPr>
              <a:t>inputs (</a:t>
            </a:r>
            <a:r>
              <a:rPr lang="en-US" sz="1900" b="1" dirty="0" smtClean="0">
                <a:solidFill>
                  <a:schemeClr val="tx1"/>
                </a:solidFill>
              </a:rPr>
              <a:t>A,B, </a:t>
            </a:r>
            <a:r>
              <a:rPr lang="en-US" sz="1900" b="1" dirty="0" err="1" smtClean="0">
                <a:solidFill>
                  <a:schemeClr val="tx1"/>
                </a:solidFill>
              </a:rPr>
              <a:t>C</a:t>
            </a:r>
            <a:r>
              <a:rPr lang="en-US" sz="19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900" b="1" dirty="0" smtClean="0">
                <a:solidFill>
                  <a:schemeClr val="tx1"/>
                </a:solidFill>
              </a:rPr>
              <a:t>) </a:t>
            </a:r>
            <a:r>
              <a:rPr lang="en-US" sz="1900" b="1" dirty="0">
                <a:solidFill>
                  <a:schemeClr val="tx1"/>
                </a:solidFill>
              </a:rPr>
              <a:t>and two outputs (</a:t>
            </a:r>
            <a:r>
              <a:rPr lang="en-US" sz="1900" b="1" dirty="0" err="1" smtClean="0">
                <a:solidFill>
                  <a:schemeClr val="tx1"/>
                </a:solidFill>
              </a:rPr>
              <a:t>S,C</a:t>
            </a:r>
            <a:r>
              <a:rPr lang="en-US" sz="1900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) is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903313"/>
              </p:ext>
            </p:extLst>
          </p:nvPr>
        </p:nvGraphicFramePr>
        <p:xfrm>
          <a:off x="1219200" y="1981200"/>
          <a:ext cx="5181600" cy="366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</a:t>
                      </a:r>
                      <a:r>
                        <a:rPr lang="en-US" b="1" baseline="-25000" dirty="0" err="1" smtClean="0"/>
                        <a:t>in</a:t>
                      </a:r>
                      <a:endParaRPr lang="en-GB" b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C</a:t>
                      </a:r>
                      <a:r>
                        <a:rPr lang="en-US" b="1" baseline="-25000" dirty="0" err="1" smtClean="0"/>
                        <a:t>out</a:t>
                      </a:r>
                      <a:endParaRPr lang="en-GB" b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0005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900" b="1" dirty="0" smtClean="0">
                <a:solidFill>
                  <a:schemeClr val="tx1"/>
                </a:solidFill>
              </a:rPr>
              <a:t>By minimizing using K-map, the reduced relations for Sum and Carry-out bits are obtained as</a:t>
            </a:r>
          </a:p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Sum</a:t>
            </a:r>
            <a:r>
              <a:rPr lang="en-US" b="1" dirty="0" smtClean="0">
                <a:solidFill>
                  <a:schemeClr val="tx1"/>
                </a:solidFill>
              </a:rPr>
              <a:t> (S)</a:t>
            </a: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= </a:t>
            </a:r>
            <a:r>
              <a:rPr lang="en-US" sz="1600" b="1" dirty="0" err="1" smtClean="0">
                <a:solidFill>
                  <a:schemeClr val="tx1"/>
                </a:solidFill>
              </a:rPr>
              <a:t>A’B’C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 </a:t>
            </a:r>
            <a:r>
              <a:rPr lang="en-US" sz="1600" b="1" dirty="0" err="1" smtClean="0">
                <a:solidFill>
                  <a:schemeClr val="tx1"/>
                </a:solidFill>
              </a:rPr>
              <a:t>A’BC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’ +  </a:t>
            </a:r>
            <a:r>
              <a:rPr lang="en-US" sz="1600" b="1" dirty="0" err="1" smtClean="0">
                <a:solidFill>
                  <a:schemeClr val="tx1"/>
                </a:solidFill>
              </a:rPr>
              <a:t>AB’C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’ +  </a:t>
            </a:r>
            <a:r>
              <a:rPr lang="en-US" sz="1600" b="1" dirty="0" err="1" smtClean="0">
                <a:solidFill>
                  <a:schemeClr val="tx1"/>
                </a:solidFill>
              </a:rPr>
              <a:t>ABC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= A (XOR) </a:t>
            </a:r>
            <a:r>
              <a:rPr lang="en-US" sz="1600" b="1" dirty="0">
                <a:solidFill>
                  <a:schemeClr val="tx1"/>
                </a:solidFill>
              </a:rPr>
              <a:t>B </a:t>
            </a:r>
            <a:r>
              <a:rPr lang="en-US" sz="1600" b="1" dirty="0" smtClean="0">
                <a:solidFill>
                  <a:schemeClr val="tx1"/>
                </a:solidFill>
              </a:rPr>
              <a:t>(XOR</a:t>
            </a:r>
            <a:r>
              <a:rPr lang="en-US" sz="1600" b="1" dirty="0">
                <a:solidFill>
                  <a:schemeClr val="tx1"/>
                </a:solidFill>
              </a:rPr>
              <a:t>) </a:t>
            </a:r>
            <a:r>
              <a:rPr lang="en-US" sz="1600" b="1" dirty="0" err="1">
                <a:solidFill>
                  <a:schemeClr val="tx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endParaRPr lang="en-US" sz="1600" b="1" baseline="-25000" dirty="0" smtClean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Carry-out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 = AB + </a:t>
            </a:r>
            <a:r>
              <a:rPr lang="en-US" sz="1600" b="1" dirty="0" err="1" smtClean="0">
                <a:solidFill>
                  <a:schemeClr val="tx1"/>
                </a:solidFill>
              </a:rPr>
              <a:t>BC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</a:t>
            </a:r>
            <a:r>
              <a:rPr lang="en-US" sz="1600" b="1" dirty="0" err="1" smtClean="0">
                <a:solidFill>
                  <a:schemeClr val="tx1"/>
                </a:solidFill>
              </a:rPr>
              <a:t>AC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endParaRPr lang="en-US" sz="1600" b="1" baseline="-25000" dirty="0">
              <a:solidFill>
                <a:schemeClr val="tx1"/>
              </a:solidFill>
            </a:endParaRPr>
          </a:p>
          <a:p>
            <a:pPr algn="just"/>
            <a:endParaRPr lang="en-US" sz="1600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Carry-out</a:t>
            </a:r>
            <a:r>
              <a:rPr lang="en-US" b="1" dirty="0" smtClean="0">
                <a:solidFill>
                  <a:schemeClr val="tx1"/>
                </a:solidFill>
              </a:rPr>
              <a:t> (</a:t>
            </a: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b="1" dirty="0" smtClean="0">
                <a:solidFill>
                  <a:schemeClr val="tx1"/>
                </a:solidFill>
              </a:rPr>
              <a:t>) can also be written as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 = </a:t>
            </a:r>
            <a:r>
              <a:rPr lang="en-US" sz="1600" b="1" dirty="0" err="1" smtClean="0">
                <a:solidFill>
                  <a:schemeClr val="tx1"/>
                </a:solidFill>
              </a:rPr>
              <a:t>A’BC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 </a:t>
            </a:r>
            <a:r>
              <a:rPr lang="en-US" sz="1600" b="1" dirty="0" err="1" smtClean="0">
                <a:solidFill>
                  <a:schemeClr val="tx1"/>
                </a:solidFill>
              </a:rPr>
              <a:t>AB’C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 +  </a:t>
            </a:r>
            <a:r>
              <a:rPr lang="en-US" sz="1600" b="1" dirty="0" err="1" smtClean="0">
                <a:solidFill>
                  <a:schemeClr val="tx1"/>
                </a:solidFill>
              </a:rPr>
              <a:t>ABC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’ +  </a:t>
            </a:r>
            <a:r>
              <a:rPr lang="en-US" sz="1600" b="1" dirty="0" err="1" smtClean="0">
                <a:solidFill>
                  <a:schemeClr val="tx1"/>
                </a:solidFill>
              </a:rPr>
              <a:t>ABC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endParaRPr lang="en-US" sz="1600" b="1" baseline="-25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600" b="1" baseline="-25000" dirty="0" smtClean="0">
                <a:solidFill>
                  <a:schemeClr val="tx1"/>
                </a:solidFill>
              </a:rPr>
              <a:t>         </a:t>
            </a:r>
            <a:r>
              <a:rPr lang="en-US" sz="1600" b="1" dirty="0">
                <a:solidFill>
                  <a:schemeClr val="tx1"/>
                </a:solidFill>
              </a:rPr>
              <a:t>= </a:t>
            </a:r>
            <a:r>
              <a:rPr lang="en-US" sz="1600" b="1" dirty="0" err="1" smtClean="0">
                <a:solidFill>
                  <a:schemeClr val="tx1"/>
                </a:solidFill>
              </a:rPr>
              <a:t>C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[</a:t>
            </a:r>
            <a:r>
              <a:rPr lang="en-US" sz="1600" b="1" dirty="0" smtClean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(XOR) </a:t>
            </a:r>
            <a:r>
              <a:rPr lang="en-US" sz="1600" b="1" dirty="0" smtClean="0">
                <a:solidFill>
                  <a:schemeClr val="tx1"/>
                </a:solidFill>
              </a:rPr>
              <a:t>B]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+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AB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877" y="1295400"/>
            <a:ext cx="4438619" cy="52120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95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3152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combinational </a:t>
            </a:r>
            <a:r>
              <a:rPr lang="en-US" sz="1900" b="1" dirty="0">
                <a:solidFill>
                  <a:schemeClr val="tx1"/>
                </a:solidFill>
              </a:rPr>
              <a:t>circuit for </a:t>
            </a:r>
            <a:r>
              <a:rPr lang="en-US" sz="1900" b="1" dirty="0" smtClean="0">
                <a:solidFill>
                  <a:schemeClr val="tx1"/>
                </a:solidFill>
              </a:rPr>
              <a:t>full adder can be realized using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two XOR gates to calculate Sum (S) and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two AND gates and one OR gate to </a:t>
            </a:r>
            <a:r>
              <a:rPr lang="en-US" sz="1800" b="1" dirty="0">
                <a:solidFill>
                  <a:schemeClr val="tx1"/>
                </a:solidFill>
              </a:rPr>
              <a:t>calculate </a:t>
            </a:r>
            <a:r>
              <a:rPr lang="en-US" sz="1800" b="1" dirty="0" smtClean="0">
                <a:solidFill>
                  <a:schemeClr val="tx1"/>
                </a:solidFill>
              </a:rPr>
              <a:t>Carry-out (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5600"/>
            <a:ext cx="4904991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3152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full adder can also be realized using two half adders and an OR gate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010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1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Half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239000" cy="61722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Combinational circuit that subtracts one bit from another 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Follows the rules of binary </a:t>
            </a:r>
            <a:r>
              <a:rPr lang="en-US" sz="1900" b="1" dirty="0" smtClean="0">
                <a:solidFill>
                  <a:schemeClr val="tx1"/>
                </a:solidFill>
              </a:rPr>
              <a:t>subtraction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inputs are </a:t>
            </a:r>
            <a:r>
              <a:rPr lang="en-US" sz="1900" b="1" dirty="0">
                <a:solidFill>
                  <a:schemeClr val="tx1"/>
                </a:solidFill>
              </a:rPr>
              <a:t>two binary bits</a:t>
            </a:r>
            <a:r>
              <a:rPr lang="en-US" sz="1900" b="1" dirty="0" smtClean="0">
                <a:solidFill>
                  <a:schemeClr val="tx1"/>
                </a:solidFill>
              </a:rPr>
              <a:t>, minuend ‘X’ </a:t>
            </a:r>
            <a:r>
              <a:rPr lang="en-US" sz="1900" b="1" dirty="0">
                <a:solidFill>
                  <a:schemeClr val="tx1"/>
                </a:solidFill>
              </a:rPr>
              <a:t>and </a:t>
            </a:r>
            <a:r>
              <a:rPr lang="en-US" sz="1900" b="1" dirty="0" smtClean="0">
                <a:solidFill>
                  <a:schemeClr val="tx1"/>
                </a:solidFill>
              </a:rPr>
              <a:t>subtrahend ‘Y’ i.e. [X-Y]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outputs are a Difference bit ‘D’ and a Borrow bit ‘B’ 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The truth table </a:t>
            </a:r>
            <a:r>
              <a:rPr lang="en-US" sz="1900" b="1" dirty="0" smtClean="0">
                <a:solidFill>
                  <a:schemeClr val="tx1"/>
                </a:solidFill>
              </a:rPr>
              <a:t>for half subtractor (HS) with two </a:t>
            </a:r>
            <a:r>
              <a:rPr lang="en-US" sz="1900" b="1" dirty="0">
                <a:solidFill>
                  <a:schemeClr val="tx1"/>
                </a:solidFill>
              </a:rPr>
              <a:t>inputs </a:t>
            </a:r>
            <a:r>
              <a:rPr lang="en-US" sz="1900" b="1" dirty="0" smtClean="0">
                <a:solidFill>
                  <a:schemeClr val="tx1"/>
                </a:solidFill>
              </a:rPr>
              <a:t>(</a:t>
            </a:r>
            <a:r>
              <a:rPr lang="en-US" sz="1900" b="1" dirty="0">
                <a:solidFill>
                  <a:schemeClr val="tx1"/>
                </a:solidFill>
              </a:rPr>
              <a:t>X</a:t>
            </a:r>
            <a:r>
              <a:rPr lang="en-US" sz="1900" b="1" dirty="0" smtClean="0">
                <a:solidFill>
                  <a:schemeClr val="tx1"/>
                </a:solidFill>
              </a:rPr>
              <a:t>,Y) </a:t>
            </a:r>
            <a:r>
              <a:rPr lang="en-US" sz="1900" b="1" dirty="0">
                <a:solidFill>
                  <a:schemeClr val="tx1"/>
                </a:solidFill>
              </a:rPr>
              <a:t>and two outputs </a:t>
            </a:r>
            <a:r>
              <a:rPr lang="en-US" sz="1900" b="1" dirty="0" smtClean="0">
                <a:solidFill>
                  <a:schemeClr val="tx1"/>
                </a:solidFill>
              </a:rPr>
              <a:t>(D,B) is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24055"/>
              </p:ext>
            </p:extLst>
          </p:nvPr>
        </p:nvGraphicFramePr>
        <p:xfrm>
          <a:off x="2438400" y="4577080"/>
          <a:ext cx="2895600" cy="2204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600200" y="2590800"/>
            <a:ext cx="4648200" cy="1219200"/>
            <a:chOff x="1371600" y="4724400"/>
            <a:chExt cx="4648200" cy="1219200"/>
          </a:xfrm>
        </p:grpSpPr>
        <p:sp>
          <p:nvSpPr>
            <p:cNvPr id="8" name="Rectangle 7"/>
            <p:cNvSpPr/>
            <p:nvPr/>
          </p:nvSpPr>
          <p:spPr>
            <a:xfrm>
              <a:off x="2667000" y="4724400"/>
              <a:ext cx="2057400" cy="1219200"/>
            </a:xfrm>
            <a:prstGeom prst="rect">
              <a:avLst/>
            </a:prstGeom>
            <a:gradFill flip="none" rotWithShape="1">
              <a:gsLst>
                <a:gs pos="0">
                  <a:srgbClr val="69D8FF">
                    <a:tint val="66000"/>
                    <a:satMod val="160000"/>
                  </a:srgbClr>
                </a:gs>
                <a:gs pos="50000">
                  <a:srgbClr val="69D8FF">
                    <a:tint val="44500"/>
                    <a:satMod val="160000"/>
                  </a:srgbClr>
                </a:gs>
                <a:gs pos="100000">
                  <a:srgbClr val="69D8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76400" y="50292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676400" y="56388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24400" y="56388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724400" y="50292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71600" y="4867870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</a:p>
            <a:p>
              <a:endParaRPr lang="en-US" b="1" dirty="0"/>
            </a:p>
            <a:p>
              <a:r>
                <a:rPr lang="en-US" b="1" dirty="0" smtClean="0"/>
                <a:t>Y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4876800"/>
              <a:ext cx="304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</a:p>
            <a:p>
              <a:endParaRPr lang="en-US" b="1" dirty="0"/>
            </a:p>
            <a:p>
              <a:r>
                <a:rPr lang="en-US" b="1" dirty="0" smtClean="0"/>
                <a:t>B</a:t>
              </a:r>
              <a:endParaRPr lang="en-GB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19400" y="51054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Half Subtractor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112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Half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By minimizing using K-map, the reduced relations for Difference and Borrow bits are obtained as</a:t>
            </a:r>
          </a:p>
          <a:p>
            <a:pPr lvl="1" algn="just"/>
            <a:r>
              <a:rPr lang="en-US" sz="1800" b="1" u="sng" dirty="0" smtClean="0">
                <a:solidFill>
                  <a:schemeClr val="tx1"/>
                </a:solidFill>
              </a:rPr>
              <a:t>Difference (D) = X’Y +XY’ = X (XOR) Y</a:t>
            </a:r>
          </a:p>
          <a:p>
            <a:pPr lvl="1" algn="just"/>
            <a:r>
              <a:rPr lang="en-US" sz="1800" b="1" u="sng" dirty="0" smtClean="0">
                <a:solidFill>
                  <a:schemeClr val="tx1"/>
                </a:solidFill>
              </a:rPr>
              <a:t>Borrow (B) = X’.Y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143000"/>
            <a:ext cx="467301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2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Half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combinational </a:t>
            </a:r>
            <a:r>
              <a:rPr lang="en-US" sz="1900" b="1" dirty="0">
                <a:solidFill>
                  <a:schemeClr val="tx1"/>
                </a:solidFill>
              </a:rPr>
              <a:t>circuit for </a:t>
            </a:r>
            <a:r>
              <a:rPr lang="en-US" sz="1900" b="1" dirty="0" smtClean="0">
                <a:solidFill>
                  <a:schemeClr val="tx1"/>
                </a:solidFill>
              </a:rPr>
              <a:t>half subtractor can be realized using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one XOR gate to calculate Difference (D) and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one AND gate and one NOT gate </a:t>
            </a:r>
            <a:r>
              <a:rPr lang="en-US" sz="1800" b="1" dirty="0">
                <a:solidFill>
                  <a:schemeClr val="tx1"/>
                </a:solidFill>
              </a:rPr>
              <a:t>to calculate </a:t>
            </a:r>
            <a:r>
              <a:rPr lang="en-US" sz="1800" b="1" dirty="0" smtClean="0">
                <a:solidFill>
                  <a:schemeClr val="tx1"/>
                </a:solidFill>
              </a:rPr>
              <a:t>Borrow (B)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24200"/>
            <a:ext cx="471854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7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7239000" cy="6096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Combinational circuit that </a:t>
            </a:r>
            <a:r>
              <a:rPr lang="en-US" sz="1900" b="1" dirty="0">
                <a:solidFill>
                  <a:schemeClr val="tx1"/>
                </a:solidFill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</a:rPr>
              <a:t>erforms arithmetic subtraction 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Follows the rules of binary </a:t>
            </a:r>
            <a:r>
              <a:rPr lang="en-US" sz="1900" b="1" dirty="0" smtClean="0">
                <a:solidFill>
                  <a:schemeClr val="tx1"/>
                </a:solidFill>
              </a:rPr>
              <a:t>subtraction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Like half adder, half subtractor </a:t>
            </a:r>
            <a:r>
              <a:rPr lang="en-US" sz="1900" b="1" dirty="0">
                <a:solidFill>
                  <a:schemeClr val="tx1"/>
                </a:solidFill>
              </a:rPr>
              <a:t>can </a:t>
            </a:r>
            <a:r>
              <a:rPr lang="en-US" sz="1900" b="1" dirty="0" smtClean="0">
                <a:solidFill>
                  <a:schemeClr val="tx1"/>
                </a:solidFill>
              </a:rPr>
              <a:t>also subtract </a:t>
            </a:r>
            <a:r>
              <a:rPr lang="en-US" sz="1900" b="1" dirty="0">
                <a:solidFill>
                  <a:schemeClr val="tx1"/>
                </a:solidFill>
              </a:rPr>
              <a:t>only two </a:t>
            </a:r>
            <a:r>
              <a:rPr lang="en-US" sz="1900" b="1" dirty="0" smtClean="0">
                <a:solidFill>
                  <a:schemeClr val="tx1"/>
                </a:solidFill>
              </a:rPr>
              <a:t>bits at a time. It cannot subtract borrow </a:t>
            </a:r>
            <a:r>
              <a:rPr lang="en-US" sz="1900" b="1" dirty="0">
                <a:solidFill>
                  <a:schemeClr val="tx1"/>
                </a:solidFill>
              </a:rPr>
              <a:t>generated from </a:t>
            </a:r>
            <a:r>
              <a:rPr lang="en-US" sz="1900" b="1" dirty="0" smtClean="0">
                <a:solidFill>
                  <a:schemeClr val="tx1"/>
                </a:solidFill>
              </a:rPr>
              <a:t>previous bit subtraction. To resolve this, full subtractor circuit is designed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There are three inputs each of one bit: minuend ‘X’, subtrahend ‘Y’ and borrow from previous bit subtraction called borrow-in ‘</a:t>
            </a:r>
            <a:r>
              <a:rPr lang="en-US" sz="1900" b="1" dirty="0">
                <a:solidFill>
                  <a:schemeClr val="tx1"/>
                </a:solidFill>
              </a:rPr>
              <a:t>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in</a:t>
            </a:r>
            <a:r>
              <a:rPr lang="en-US" sz="1900" b="1" dirty="0" smtClean="0">
                <a:solidFill>
                  <a:schemeClr val="tx1"/>
                </a:solidFill>
              </a:rPr>
              <a:t>’ i.e. [X-Y-B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in</a:t>
            </a:r>
            <a:r>
              <a:rPr lang="en-US" sz="1900" b="1" dirty="0" smtClean="0">
                <a:solidFill>
                  <a:schemeClr val="tx1"/>
                </a:solidFill>
              </a:rPr>
              <a:t>]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outputs are a Difference bit ‘D’ and a borrow bit called carry-out ‘</a:t>
            </a:r>
            <a:r>
              <a:rPr lang="en-US" sz="1900" b="1" dirty="0">
                <a:solidFill>
                  <a:schemeClr val="tx1"/>
                </a:solidFill>
              </a:rPr>
              <a:t>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’. 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This borrow </a:t>
            </a:r>
            <a:r>
              <a:rPr lang="en-US" sz="1900" b="1" dirty="0">
                <a:solidFill>
                  <a:schemeClr val="tx1"/>
                </a:solidFill>
              </a:rPr>
              <a:t>bit, 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, is propagated to next significant bit for subsequent subtraction or provided as the output  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00200" y="5334000"/>
            <a:ext cx="5029200" cy="1371600"/>
            <a:chOff x="1371600" y="4724400"/>
            <a:chExt cx="5029200" cy="1371600"/>
          </a:xfrm>
        </p:grpSpPr>
        <p:sp>
          <p:nvSpPr>
            <p:cNvPr id="7" name="Rectangle 6"/>
            <p:cNvSpPr/>
            <p:nvPr/>
          </p:nvSpPr>
          <p:spPr>
            <a:xfrm>
              <a:off x="2667000" y="4724400"/>
              <a:ext cx="2057400" cy="1371600"/>
            </a:xfrm>
            <a:prstGeom prst="rect">
              <a:avLst/>
            </a:prstGeom>
            <a:gradFill flip="none" rotWithShape="1">
              <a:gsLst>
                <a:gs pos="0">
                  <a:srgbClr val="69D8FF">
                    <a:tint val="66000"/>
                    <a:satMod val="160000"/>
                  </a:srgbClr>
                </a:gs>
                <a:gs pos="50000">
                  <a:srgbClr val="69D8FF">
                    <a:tint val="44500"/>
                    <a:satMod val="160000"/>
                  </a:srgbClr>
                </a:gs>
                <a:gs pos="100000">
                  <a:srgbClr val="69D8FF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676400" y="49530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1676400" y="54102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724400" y="57912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724400" y="51816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4724400"/>
              <a:ext cx="304800" cy="914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X</a:t>
              </a:r>
            </a:p>
            <a:p>
              <a:endParaRPr lang="en-US" b="1" dirty="0"/>
            </a:p>
            <a:p>
              <a:r>
                <a:rPr lang="en-US" b="1" dirty="0" smtClean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15000" y="5020270"/>
              <a:ext cx="685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D</a:t>
              </a:r>
            </a:p>
            <a:p>
              <a:endParaRPr lang="en-US" b="1" dirty="0"/>
            </a:p>
            <a:p>
              <a:r>
                <a:rPr lang="en-US" b="1" dirty="0" smtClean="0"/>
                <a:t>B</a:t>
              </a:r>
              <a:r>
                <a:rPr lang="en-US" b="1" baseline="-25000" dirty="0" smtClean="0"/>
                <a:t>out</a:t>
              </a:r>
              <a:endParaRPr lang="en-GB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19400" y="5193268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Full Subtractor</a:t>
              </a:r>
              <a:endParaRPr lang="en-GB" b="1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1905000" y="6477000"/>
            <a:ext cx="990600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633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baseline="-25000" dirty="0" smtClean="0"/>
              <a:t>in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323601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59436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</a:t>
            </a:r>
            <a:r>
              <a:rPr lang="en-US" sz="1900" b="1" dirty="0">
                <a:solidFill>
                  <a:schemeClr val="tx1"/>
                </a:solidFill>
              </a:rPr>
              <a:t>truth table </a:t>
            </a:r>
            <a:r>
              <a:rPr lang="en-US" sz="1900" b="1" dirty="0" smtClean="0">
                <a:solidFill>
                  <a:schemeClr val="tx1"/>
                </a:solidFill>
              </a:rPr>
              <a:t>for full subtractor (FS) with three </a:t>
            </a:r>
            <a:r>
              <a:rPr lang="en-US" sz="1900" b="1" dirty="0">
                <a:solidFill>
                  <a:schemeClr val="tx1"/>
                </a:solidFill>
              </a:rPr>
              <a:t>inputs </a:t>
            </a:r>
            <a:r>
              <a:rPr lang="en-US" sz="1900" b="1" dirty="0" smtClean="0">
                <a:solidFill>
                  <a:schemeClr val="tx1"/>
                </a:solidFill>
              </a:rPr>
              <a:t>(X,Y, </a:t>
            </a:r>
            <a:r>
              <a:rPr lang="en-US" sz="1900" b="1" dirty="0">
                <a:solidFill>
                  <a:schemeClr val="tx1"/>
                </a:solidFill>
              </a:rPr>
              <a:t>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in</a:t>
            </a:r>
            <a:r>
              <a:rPr lang="en-US" sz="1900" b="1" dirty="0" smtClean="0">
                <a:solidFill>
                  <a:schemeClr val="tx1"/>
                </a:solidFill>
              </a:rPr>
              <a:t>) </a:t>
            </a:r>
            <a:r>
              <a:rPr lang="en-US" sz="1900" b="1" dirty="0">
                <a:solidFill>
                  <a:schemeClr val="tx1"/>
                </a:solidFill>
              </a:rPr>
              <a:t>and two outputs </a:t>
            </a:r>
            <a:r>
              <a:rPr lang="en-US" sz="1900" b="1" dirty="0" smtClean="0">
                <a:solidFill>
                  <a:schemeClr val="tx1"/>
                </a:solidFill>
              </a:rPr>
              <a:t>(D, 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) is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08233"/>
              </p:ext>
            </p:extLst>
          </p:nvPr>
        </p:nvGraphicFramePr>
        <p:xfrm>
          <a:off x="1371600" y="1905000"/>
          <a:ext cx="5181600" cy="366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6320"/>
                <a:gridCol w="1036320"/>
                <a:gridCol w="1036320"/>
                <a:gridCol w="1036320"/>
                <a:gridCol w="103632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B</a:t>
                      </a:r>
                      <a:r>
                        <a:rPr lang="en-US" b="1" baseline="-25000" dirty="0" smtClean="0"/>
                        <a:t>in</a:t>
                      </a:r>
                      <a:endParaRPr lang="en-GB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B</a:t>
                      </a:r>
                      <a:r>
                        <a:rPr lang="en-US" b="1" baseline="-25000" dirty="0" smtClean="0"/>
                        <a:t>out</a:t>
                      </a:r>
                      <a:endParaRPr lang="en-GB" b="1" baseline="-2500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</a:t>
                      </a:r>
                      <a:endParaRPr lang="en-GB" b="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F0EC3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90600"/>
            <a:ext cx="2210612" cy="460118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STLD Lesson Plan</a:t>
            </a:r>
            <a:endParaRPr lang="en-GB" sz="5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14" y="336853"/>
            <a:ext cx="6398186" cy="6292547"/>
          </a:xfrm>
          <a:solidFill>
            <a:srgbClr val="FF0066">
              <a:alpha val="40784"/>
            </a:srgbClr>
          </a:solidFill>
        </p:spPr>
      </p:pic>
      <p:sp>
        <p:nvSpPr>
          <p:cNvPr id="3" name="Rectangle 2"/>
          <p:cNvSpPr/>
          <p:nvPr/>
        </p:nvSpPr>
        <p:spPr>
          <a:xfrm>
            <a:off x="2743200" y="2819400"/>
            <a:ext cx="4953000" cy="152400"/>
          </a:xfrm>
          <a:prstGeom prst="rect">
            <a:avLst/>
          </a:prstGeom>
          <a:solidFill>
            <a:srgbClr val="FF0066">
              <a:alpha val="4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43200" y="990600"/>
            <a:ext cx="4953000" cy="609600"/>
          </a:xfrm>
          <a:prstGeom prst="rect">
            <a:avLst/>
          </a:prstGeom>
          <a:solidFill>
            <a:srgbClr val="FF0066">
              <a:alpha val="4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 flipV="1">
            <a:off x="2743200" y="1600200"/>
            <a:ext cx="2476500" cy="152400"/>
          </a:xfrm>
          <a:prstGeom prst="rect">
            <a:avLst/>
          </a:prstGeom>
          <a:solidFill>
            <a:srgbClr val="FF0066">
              <a:alpha val="4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43200" y="2971800"/>
            <a:ext cx="4953000" cy="152400"/>
          </a:xfrm>
          <a:prstGeom prst="rect">
            <a:avLst/>
          </a:prstGeom>
          <a:solidFill>
            <a:srgbClr val="FF0066">
              <a:alpha val="4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43200" y="1752600"/>
            <a:ext cx="4953000" cy="304800"/>
          </a:xfrm>
          <a:prstGeom prst="rect">
            <a:avLst/>
          </a:prstGeom>
          <a:solidFill>
            <a:srgbClr val="00B0F0">
              <a:alpha val="40784"/>
            </a:srgb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81600" y="1600200"/>
            <a:ext cx="2667000" cy="152400"/>
          </a:xfrm>
          <a:prstGeom prst="rect">
            <a:avLst/>
          </a:prstGeom>
          <a:solidFill>
            <a:srgbClr val="00B0F0">
              <a:alpha val="40784"/>
            </a:srgbClr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43200" y="3124200"/>
            <a:ext cx="4953000" cy="152400"/>
          </a:xfrm>
          <a:prstGeom prst="rect">
            <a:avLst/>
          </a:prstGeom>
          <a:solidFill>
            <a:srgbClr val="FF0066">
              <a:alpha val="407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2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9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900" b="1" dirty="0" smtClean="0">
                <a:solidFill>
                  <a:schemeClr val="tx1"/>
                </a:solidFill>
              </a:rPr>
              <a:t>Using K-map, the reduced relations for D and B</a:t>
            </a:r>
            <a:r>
              <a:rPr lang="en-US" sz="1900" b="1" baseline="-25000" dirty="0" smtClean="0">
                <a:solidFill>
                  <a:schemeClr val="tx1"/>
                </a:solidFill>
              </a:rPr>
              <a:t>out</a:t>
            </a:r>
            <a:r>
              <a:rPr lang="en-US" sz="1900" b="1" dirty="0" smtClean="0">
                <a:solidFill>
                  <a:schemeClr val="tx1"/>
                </a:solidFill>
              </a:rPr>
              <a:t> are obtained as</a:t>
            </a:r>
          </a:p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Difference (D)</a:t>
            </a:r>
            <a:r>
              <a:rPr lang="en-US" sz="1600" b="1" dirty="0" smtClean="0">
                <a:solidFill>
                  <a:schemeClr val="tx1"/>
                </a:solidFill>
              </a:rPr>
              <a:t> = </a:t>
            </a:r>
            <a:r>
              <a:rPr lang="en-US" sz="1600" b="1" dirty="0" err="1" smtClean="0">
                <a:solidFill>
                  <a:schemeClr val="tx1"/>
                </a:solidFill>
              </a:rPr>
              <a:t>X’Y’B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 </a:t>
            </a:r>
            <a:r>
              <a:rPr lang="en-US" sz="1600" b="1" dirty="0" err="1">
                <a:solidFill>
                  <a:schemeClr val="tx1"/>
                </a:solidFill>
              </a:rPr>
              <a:t>XYB</a:t>
            </a:r>
            <a:r>
              <a:rPr lang="en-US" sz="1600" b="1" baseline="-25000" dirty="0" err="1">
                <a:solidFill>
                  <a:schemeClr val="tx1"/>
                </a:solidFill>
              </a:rPr>
              <a:t>in</a:t>
            </a:r>
            <a:r>
              <a:rPr lang="en-US" sz="1600" b="1" baseline="-25000" dirty="0">
                <a:solidFill>
                  <a:schemeClr val="tx1"/>
                </a:solidFill>
              </a:rPr>
              <a:t> 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</a:t>
            </a:r>
            <a:r>
              <a:rPr lang="en-US" sz="1600" b="1" dirty="0" err="1" smtClean="0">
                <a:solidFill>
                  <a:schemeClr val="tx1"/>
                </a:solidFill>
              </a:rPr>
              <a:t>X’YB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’ +  </a:t>
            </a:r>
            <a:r>
              <a:rPr lang="en-US" sz="1600" b="1" dirty="0" err="1" smtClean="0">
                <a:solidFill>
                  <a:schemeClr val="tx1"/>
                </a:solidFill>
              </a:rPr>
              <a:t>XY’B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’</a:t>
            </a: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				  = X (XOR) </a:t>
            </a:r>
            <a:r>
              <a:rPr lang="en-US" sz="1600" b="1" dirty="0">
                <a:solidFill>
                  <a:schemeClr val="tx1"/>
                </a:solidFill>
              </a:rPr>
              <a:t>Y</a:t>
            </a:r>
            <a:r>
              <a:rPr lang="en-US" sz="1600" b="1" dirty="0" smtClean="0">
                <a:solidFill>
                  <a:schemeClr val="tx1"/>
                </a:solidFill>
              </a:rPr>
              <a:t> (XOR</a:t>
            </a:r>
            <a:r>
              <a:rPr lang="en-US" sz="1600" b="1" dirty="0">
                <a:solidFill>
                  <a:schemeClr val="tx1"/>
                </a:solidFill>
              </a:rPr>
              <a:t>) B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in</a:t>
            </a:r>
          </a:p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Borrow-out(B</a:t>
            </a:r>
            <a:r>
              <a:rPr lang="en-US" b="1" u="sng" baseline="-25000" dirty="0" smtClean="0">
                <a:solidFill>
                  <a:schemeClr val="tx1"/>
                </a:solidFill>
              </a:rPr>
              <a:t>out</a:t>
            </a:r>
            <a:r>
              <a:rPr lang="en-US" b="1" u="sng" dirty="0" smtClean="0">
                <a:solidFill>
                  <a:schemeClr val="tx1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= X’</a:t>
            </a:r>
            <a:r>
              <a:rPr lang="en-US" sz="1600" b="1" dirty="0">
                <a:solidFill>
                  <a:schemeClr val="tx1"/>
                </a:solidFill>
              </a:rPr>
              <a:t>Y</a:t>
            </a:r>
            <a:r>
              <a:rPr lang="en-US" sz="1600" b="1" dirty="0" smtClean="0">
                <a:solidFill>
                  <a:schemeClr val="tx1"/>
                </a:solidFill>
              </a:rPr>
              <a:t> + </a:t>
            </a:r>
            <a:r>
              <a:rPr lang="en-US" sz="1600" b="1" dirty="0" err="1" smtClean="0">
                <a:solidFill>
                  <a:schemeClr val="tx1"/>
                </a:solidFill>
              </a:rPr>
              <a:t>X’</a:t>
            </a:r>
            <a:r>
              <a:rPr lang="en-US" sz="1600" b="1" dirty="0" err="1">
                <a:solidFill>
                  <a:schemeClr val="tx1"/>
                </a:solidFill>
              </a:rPr>
              <a:t>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</a:t>
            </a:r>
            <a:r>
              <a:rPr lang="en-US" sz="1600" b="1" dirty="0" err="1" smtClean="0">
                <a:solidFill>
                  <a:schemeClr val="tx1"/>
                </a:solidFill>
              </a:rPr>
              <a:t>Y</a:t>
            </a:r>
            <a:r>
              <a:rPr lang="en-US" sz="1600" b="1" dirty="0" err="1">
                <a:solidFill>
                  <a:schemeClr val="tx1"/>
                </a:solidFill>
              </a:rPr>
              <a:t>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endParaRPr lang="en-US" sz="1600" b="1" baseline="-25000" dirty="0">
              <a:solidFill>
                <a:schemeClr val="tx1"/>
              </a:solidFill>
            </a:endParaRPr>
          </a:p>
          <a:p>
            <a:pPr algn="just"/>
            <a:r>
              <a:rPr lang="en-US" b="1" u="sng" dirty="0" smtClean="0">
                <a:solidFill>
                  <a:schemeClr val="tx1"/>
                </a:solidFill>
              </a:rPr>
              <a:t>Borrow-out (</a:t>
            </a:r>
            <a:r>
              <a:rPr lang="en-US" b="1" u="sng" dirty="0">
                <a:solidFill>
                  <a:schemeClr val="tx1"/>
                </a:solidFill>
              </a:rPr>
              <a:t>B</a:t>
            </a:r>
            <a:r>
              <a:rPr lang="en-US" b="1" u="sng" baseline="-25000" dirty="0" smtClean="0">
                <a:solidFill>
                  <a:schemeClr val="tx1"/>
                </a:solidFill>
              </a:rPr>
              <a:t>out</a:t>
            </a:r>
            <a:r>
              <a:rPr lang="en-US" b="1" u="sng" dirty="0" smtClean="0">
                <a:solidFill>
                  <a:schemeClr val="tx1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 can also be written as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      = </a:t>
            </a:r>
            <a:r>
              <a:rPr lang="en-US" sz="1600" b="1" dirty="0" err="1" smtClean="0">
                <a:solidFill>
                  <a:schemeClr val="tx1"/>
                </a:solidFill>
              </a:rPr>
              <a:t>X’Y’B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+ </a:t>
            </a:r>
            <a:r>
              <a:rPr lang="en-US" sz="1600" b="1" dirty="0" err="1" smtClean="0">
                <a:solidFill>
                  <a:schemeClr val="tx1"/>
                </a:solidFill>
              </a:rPr>
              <a:t>XYB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 +  </a:t>
            </a:r>
            <a:r>
              <a:rPr lang="en-US" sz="1600" b="1" dirty="0" err="1" smtClean="0">
                <a:solidFill>
                  <a:schemeClr val="tx1"/>
                </a:solidFill>
              </a:rPr>
              <a:t>X’YB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 +  </a:t>
            </a:r>
            <a:r>
              <a:rPr lang="en-US" sz="1600" b="1" dirty="0" err="1" smtClean="0">
                <a:solidFill>
                  <a:schemeClr val="tx1"/>
                </a:solidFill>
              </a:rPr>
              <a:t>X’YB</a:t>
            </a:r>
            <a:r>
              <a:rPr lang="en-US" sz="16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’</a:t>
            </a:r>
          </a:p>
          <a:p>
            <a:pPr marL="0" indent="0" algn="just">
              <a:buNone/>
            </a:pPr>
            <a:r>
              <a:rPr lang="en-US" sz="1600" b="1" baseline="-25000" dirty="0" smtClean="0">
                <a:solidFill>
                  <a:schemeClr val="tx1"/>
                </a:solidFill>
              </a:rPr>
              <a:t>         </a:t>
            </a:r>
            <a:r>
              <a:rPr lang="en-US" sz="1600" b="1" dirty="0">
                <a:solidFill>
                  <a:schemeClr val="tx1"/>
                </a:solidFill>
              </a:rPr>
              <a:t>= B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in</a:t>
            </a:r>
            <a:r>
              <a:rPr lang="en-US" sz="1600" b="1" dirty="0" smtClean="0">
                <a:solidFill>
                  <a:schemeClr val="tx1"/>
                </a:solidFill>
              </a:rPr>
              <a:t> [X (XOR</a:t>
            </a:r>
            <a:r>
              <a:rPr lang="en-US" sz="1600" b="1" dirty="0">
                <a:solidFill>
                  <a:schemeClr val="tx1"/>
                </a:solidFill>
              </a:rPr>
              <a:t>) Y</a:t>
            </a:r>
            <a:r>
              <a:rPr lang="en-US" sz="1600" b="1" dirty="0" smtClean="0">
                <a:solidFill>
                  <a:schemeClr val="tx1"/>
                </a:solidFill>
              </a:rPr>
              <a:t>]’</a:t>
            </a:r>
            <a:r>
              <a:rPr lang="en-US" sz="16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 +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X’</a:t>
            </a:r>
            <a:r>
              <a:rPr lang="en-US" sz="1600" b="1" dirty="0">
                <a:solidFill>
                  <a:schemeClr val="tx1"/>
                </a:solidFill>
              </a:rPr>
              <a:t>Y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4880"/>
            <a:ext cx="6911751" cy="301752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340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70866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combinational </a:t>
            </a:r>
            <a:r>
              <a:rPr lang="en-US" sz="1900" b="1" dirty="0">
                <a:solidFill>
                  <a:schemeClr val="tx1"/>
                </a:solidFill>
              </a:rPr>
              <a:t>circuit for </a:t>
            </a:r>
            <a:r>
              <a:rPr lang="en-US" sz="1900" b="1" dirty="0" smtClean="0">
                <a:solidFill>
                  <a:schemeClr val="tx1"/>
                </a:solidFill>
              </a:rPr>
              <a:t>full subtractor can be realized using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two XOR gates to calculate Difference (D) and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two AND gates, two NOT gates and one OR gate to </a:t>
            </a:r>
            <a:r>
              <a:rPr lang="en-US" sz="1800" b="1" dirty="0">
                <a:solidFill>
                  <a:schemeClr val="tx1"/>
                </a:solidFill>
              </a:rPr>
              <a:t>calculate </a:t>
            </a:r>
            <a:r>
              <a:rPr lang="en-US" sz="1800" b="1" dirty="0" smtClean="0">
                <a:solidFill>
                  <a:schemeClr val="tx1"/>
                </a:solidFill>
              </a:rPr>
              <a:t>Borrow-out (B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out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8960"/>
            <a:ext cx="6293865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full 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7056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full subtractor (FS) can also be realized using two half subtractors (HS) and an OR gate</a:t>
            </a:r>
            <a:endParaRPr lang="en-US" sz="17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779000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binary </a:t>
            </a:r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Parallel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 smtClean="0">
                <a:solidFill>
                  <a:schemeClr val="tx1"/>
                </a:solidFill>
              </a:rPr>
              <a:t>Binary Parallel adder</a:t>
            </a:r>
            <a:r>
              <a:rPr lang="en-US" sz="1900" b="1" dirty="0" smtClean="0">
                <a:solidFill>
                  <a:schemeClr val="tx1"/>
                </a:solidFill>
              </a:rPr>
              <a:t> performs </a:t>
            </a:r>
            <a:r>
              <a:rPr lang="en-US" sz="1900" b="1" dirty="0">
                <a:solidFill>
                  <a:schemeClr val="tx1"/>
                </a:solidFill>
              </a:rPr>
              <a:t>a</a:t>
            </a:r>
            <a:r>
              <a:rPr lang="en-US" sz="1900" b="1" dirty="0" smtClean="0">
                <a:solidFill>
                  <a:schemeClr val="tx1"/>
                </a:solidFill>
              </a:rPr>
              <a:t>ddition of two ‘n-bit’ binary numbers, addend A and augend B, in parallel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n-bit addition requires ‘n’ Full-adders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Addition of Least significant bits (LSBs) of A and B can be done by </a:t>
            </a:r>
            <a:r>
              <a:rPr lang="en-US" sz="1800" b="1" dirty="0">
                <a:solidFill>
                  <a:schemeClr val="tx1"/>
                </a:solidFill>
              </a:rPr>
              <a:t>either </a:t>
            </a:r>
            <a:r>
              <a:rPr lang="en-US" sz="1800" b="1" dirty="0" smtClean="0">
                <a:solidFill>
                  <a:schemeClr val="tx1"/>
                </a:solidFill>
              </a:rPr>
              <a:t>by </a:t>
            </a:r>
            <a:r>
              <a:rPr lang="en-US" sz="1800" b="1" dirty="0">
                <a:solidFill>
                  <a:schemeClr val="tx1"/>
                </a:solidFill>
              </a:rPr>
              <a:t>a </a:t>
            </a:r>
            <a:r>
              <a:rPr lang="en-US" sz="1800" b="1" dirty="0" smtClean="0">
                <a:solidFill>
                  <a:schemeClr val="tx1"/>
                </a:solidFill>
              </a:rPr>
              <a:t>half-adder or a full-adder </a:t>
            </a:r>
          </a:p>
          <a:p>
            <a:pPr lvl="1" algn="just"/>
            <a:r>
              <a:rPr lang="en-US" sz="1800" b="1" dirty="0">
                <a:solidFill>
                  <a:schemeClr val="tx1"/>
                </a:solidFill>
              </a:rPr>
              <a:t>Full adders are connected in chain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The 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of each full-adder is connected to 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1800" b="1" dirty="0" smtClean="0">
                <a:solidFill>
                  <a:schemeClr val="tx1"/>
                </a:solidFill>
              </a:rPr>
              <a:t> of next higher order full-adder </a:t>
            </a:r>
            <a:endParaRPr lang="en-US" sz="1800" b="1" baseline="-25000" dirty="0" smtClean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Addition generates the sum bits as parallel outputs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Addition of two 4-bit numbers, 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</a:rPr>
              <a:t>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</a:rPr>
              <a:t>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1800" b="1" dirty="0" smtClean="0">
                <a:solidFill>
                  <a:schemeClr val="tx1"/>
                </a:solidFill>
              </a:rPr>
              <a:t> and B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</a:rPr>
              <a:t>B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</a:rPr>
              <a:t>B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B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1800" b="1" dirty="0" smtClean="0">
                <a:solidFill>
                  <a:schemeClr val="tx1"/>
                </a:solidFill>
              </a:rPr>
              <a:t>, will result in sum S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</a:rPr>
              <a:t>S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800" b="1" dirty="0" smtClean="0">
                <a:solidFill>
                  <a:schemeClr val="tx1"/>
                </a:solidFill>
              </a:rPr>
              <a:t>S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S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0 </a:t>
            </a:r>
            <a:r>
              <a:rPr lang="en-US" sz="1800" b="1" dirty="0" smtClean="0">
                <a:solidFill>
                  <a:schemeClr val="tx1"/>
                </a:solidFill>
              </a:rPr>
              <a:t>and final output carry (generated after addition of 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</a:rPr>
              <a:t> and B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Will require 4 Full-adders cascaded </a:t>
            </a:r>
            <a:r>
              <a:rPr lang="en-US" sz="1800" b="1" dirty="0">
                <a:solidFill>
                  <a:schemeClr val="tx1"/>
                </a:solidFill>
              </a:rPr>
              <a:t>such that 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</a:rPr>
              <a:t>out</a:t>
            </a:r>
            <a:r>
              <a:rPr lang="en-US" sz="1800" b="1" baseline="-250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of </a:t>
            </a:r>
            <a:r>
              <a:rPr lang="en-US" sz="1800" b="1" dirty="0" smtClean="0">
                <a:solidFill>
                  <a:schemeClr val="tx1"/>
                </a:solidFill>
              </a:rPr>
              <a:t>FA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1800" b="1" dirty="0" smtClean="0">
                <a:solidFill>
                  <a:schemeClr val="tx1"/>
                </a:solidFill>
              </a:rPr>
              <a:t> is </a:t>
            </a:r>
            <a:r>
              <a:rPr lang="en-US" sz="1800" b="1" dirty="0">
                <a:solidFill>
                  <a:schemeClr val="tx1"/>
                </a:solidFill>
              </a:rPr>
              <a:t>connected to 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</a:rPr>
              <a:t>in</a:t>
            </a:r>
            <a:r>
              <a:rPr lang="en-US" sz="1800" b="1" dirty="0">
                <a:solidFill>
                  <a:schemeClr val="tx1"/>
                </a:solidFill>
              </a:rPr>
              <a:t> of </a:t>
            </a:r>
            <a:r>
              <a:rPr lang="en-US" sz="1800" b="1" dirty="0" smtClean="0">
                <a:solidFill>
                  <a:schemeClr val="tx1"/>
                </a:solidFill>
              </a:rPr>
              <a:t>FA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</a:rPr>
              <a:t>out</a:t>
            </a:r>
            <a:r>
              <a:rPr lang="en-US" sz="1800" b="1" baseline="-250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of </a:t>
            </a:r>
            <a:r>
              <a:rPr lang="en-US" sz="1800" b="1" dirty="0" smtClean="0">
                <a:solidFill>
                  <a:schemeClr val="tx1"/>
                </a:solidFill>
              </a:rPr>
              <a:t>FA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is connected to 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</a:rPr>
              <a:t>in</a:t>
            </a:r>
            <a:r>
              <a:rPr lang="en-US" sz="1800" b="1" dirty="0">
                <a:solidFill>
                  <a:schemeClr val="tx1"/>
                </a:solidFill>
              </a:rPr>
              <a:t> of </a:t>
            </a:r>
            <a:r>
              <a:rPr lang="en-US" sz="1800" b="1" dirty="0" smtClean="0">
                <a:solidFill>
                  <a:schemeClr val="tx1"/>
                </a:solidFill>
              </a:rPr>
              <a:t>FA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2 </a:t>
            </a:r>
            <a:r>
              <a:rPr lang="en-US" sz="1800" b="1" dirty="0" smtClean="0">
                <a:solidFill>
                  <a:schemeClr val="tx1"/>
                </a:solidFill>
              </a:rPr>
              <a:t>and so on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Also called as </a:t>
            </a:r>
            <a:r>
              <a:rPr lang="en-US" sz="2000" b="1" u="sng" dirty="0" smtClean="0">
                <a:solidFill>
                  <a:schemeClr val="tx1"/>
                </a:solidFill>
              </a:rPr>
              <a:t>RIPPLE CARRY ADDER</a:t>
            </a:r>
          </a:p>
        </p:txBody>
      </p:sp>
    </p:spTree>
    <p:extLst>
      <p:ext uri="{BB962C8B-B14F-4D97-AF65-F5344CB8AC3E}">
        <p14:creationId xmlns:p14="http://schemas.microsoft.com/office/powerpoint/2010/main" val="301265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binary Parallel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486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Addition of two 4-bit numbers, A</a:t>
            </a:r>
            <a:r>
              <a:rPr lang="en-US" b="1" baseline="-25000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 and B</a:t>
            </a:r>
            <a:r>
              <a:rPr lang="en-US" b="1" baseline="-25000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, requires 4 full-adders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Outputs are 4-bit Sum S</a:t>
            </a:r>
            <a:r>
              <a:rPr lang="en-US" b="1" baseline="-25000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0 </a:t>
            </a:r>
            <a:r>
              <a:rPr lang="en-US" b="1" dirty="0" smtClean="0">
                <a:solidFill>
                  <a:schemeClr val="tx1"/>
                </a:solidFill>
              </a:rPr>
              <a:t>and a final output carry (C</a:t>
            </a:r>
            <a:r>
              <a:rPr lang="en-US" b="1" baseline="-25000" dirty="0" smtClean="0">
                <a:solidFill>
                  <a:schemeClr val="tx1"/>
                </a:solidFill>
              </a:rPr>
              <a:t>4</a:t>
            </a:r>
            <a:r>
              <a:rPr lang="en-US" b="1" dirty="0" smtClean="0">
                <a:solidFill>
                  <a:schemeClr val="tx1"/>
                </a:solidFill>
              </a:rPr>
              <a:t>) due to addition of bits A</a:t>
            </a:r>
            <a:r>
              <a:rPr lang="en-US" b="1" baseline="-25000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 and B</a:t>
            </a:r>
            <a:r>
              <a:rPr lang="en-US" b="1" baseline="-25000" dirty="0" smtClean="0">
                <a:solidFill>
                  <a:schemeClr val="tx1"/>
                </a:solidFill>
              </a:rPr>
              <a:t>3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All the respective bits of A and B are added simultaneously to generate the sum bit and carry for next b</a:t>
            </a:r>
            <a:r>
              <a:rPr lang="en-US" b="1" dirty="0">
                <a:solidFill>
                  <a:schemeClr val="tx1"/>
                </a:solidFill>
              </a:rPr>
              <a:t>it position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5349239" cy="21945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1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67056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Binary adder</a:t>
            </a:r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―</a:t>
            </a:r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Subtraction of two binary numbers can be performed using Binary </a:t>
            </a:r>
            <a:r>
              <a:rPr lang="en-US" sz="2000" b="1" dirty="0">
                <a:solidFill>
                  <a:schemeClr val="tx1"/>
                </a:solidFill>
              </a:rPr>
              <a:t>P</a:t>
            </a:r>
            <a:r>
              <a:rPr lang="en-US" sz="2000" b="1" dirty="0" smtClean="0">
                <a:solidFill>
                  <a:schemeClr val="tx1"/>
                </a:solidFill>
              </a:rPr>
              <a:t>arallel </a:t>
            </a:r>
            <a:r>
              <a:rPr lang="en-US" sz="2000" b="1" dirty="0">
                <a:solidFill>
                  <a:schemeClr val="tx1"/>
                </a:solidFill>
              </a:rPr>
              <a:t>A</a:t>
            </a:r>
            <a:r>
              <a:rPr lang="en-US" sz="2000" b="1" dirty="0" smtClean="0">
                <a:solidFill>
                  <a:schemeClr val="tx1"/>
                </a:solidFill>
              </a:rPr>
              <a:t>dder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Adding 2’s complement of subtrahend to minuend is equivalent to subtracting subtrahend from minuend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A − B = A + (2’s complement of B)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2’s complement of B is obtained using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inverters to calculate 1’s complement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Then adding ‘1’ at LSB through carry-in </a:t>
            </a:r>
            <a:r>
              <a:rPr lang="en-US" sz="1800" b="1" dirty="0">
                <a:solidFill>
                  <a:schemeClr val="tx1"/>
                </a:solidFill>
              </a:rPr>
              <a:t>(</a:t>
            </a:r>
            <a:r>
              <a:rPr lang="en-US" sz="1800" b="1" dirty="0" err="1">
                <a:solidFill>
                  <a:schemeClr val="tx1"/>
                </a:solidFill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</a:rPr>
              <a:t>in</a:t>
            </a:r>
            <a:r>
              <a:rPr lang="en-US" sz="1800" b="1" dirty="0">
                <a:solidFill>
                  <a:schemeClr val="tx1"/>
                </a:solidFill>
              </a:rPr>
              <a:t>) </a:t>
            </a:r>
            <a:r>
              <a:rPr lang="en-US" sz="1800" b="1" dirty="0" smtClean="0">
                <a:solidFill>
                  <a:schemeClr val="tx1"/>
                </a:solidFill>
              </a:rPr>
              <a:t>of Binary parallel adder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 common circuit called </a:t>
            </a:r>
            <a:r>
              <a:rPr lang="en-US" sz="2000" b="1" u="sng" dirty="0" smtClean="0">
                <a:solidFill>
                  <a:schemeClr val="tx1"/>
                </a:solidFill>
              </a:rPr>
              <a:t>binary adder―subtractor</a:t>
            </a:r>
            <a:r>
              <a:rPr lang="en-US" sz="2000" b="1" dirty="0" smtClean="0">
                <a:solidFill>
                  <a:schemeClr val="tx1"/>
                </a:solidFill>
              </a:rPr>
              <a:t> can perform both addition and subtraction of two binary numbers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Exclusive – OR gates are included at input of each       full-adder circuit to convert the binary parallel adder into </a:t>
            </a:r>
            <a:r>
              <a:rPr lang="en-US" sz="1800" b="1" u="sng" dirty="0" smtClean="0">
                <a:solidFill>
                  <a:schemeClr val="tx1"/>
                </a:solidFill>
              </a:rPr>
              <a:t>binary adder-subtractor circuit</a:t>
            </a:r>
            <a:endParaRPr lang="en-US" b="1" u="sng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7056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Binary adder</a:t>
            </a:r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―</a:t>
            </a:r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subtractor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7010400" cy="6477000"/>
          </a:xfrm>
        </p:spPr>
        <p:txBody>
          <a:bodyPr>
            <a:normAutofit lnSpcReduction="10000"/>
          </a:bodyPr>
          <a:lstStyle/>
          <a:p>
            <a:pPr marL="342900" lvl="1" indent="-342900" algn="just"/>
            <a:endParaRPr lang="en-US" b="1" dirty="0" smtClean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 smtClean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 smtClean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 smtClean="0">
              <a:solidFill>
                <a:schemeClr val="tx1"/>
              </a:solidFill>
            </a:endParaRPr>
          </a:p>
          <a:p>
            <a:pPr marL="342900" lvl="1" indent="-342900" algn="just"/>
            <a:endParaRPr lang="en-US" b="1" dirty="0" smtClean="0">
              <a:solidFill>
                <a:schemeClr val="tx1"/>
              </a:solidFill>
            </a:endParaRPr>
          </a:p>
          <a:p>
            <a:pPr marL="342900" lvl="1" indent="-342900" algn="just"/>
            <a:r>
              <a:rPr lang="en-US" b="1" dirty="0" smtClean="0">
                <a:solidFill>
                  <a:schemeClr val="tx1"/>
                </a:solidFill>
              </a:rPr>
              <a:t>This circuit performs addition or subtraction of two 4-bit numbers, A (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en-US" b="1" baseline="-25000" dirty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) and B (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baseline="-25000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baseline="-25000" dirty="0">
                <a:solidFill>
                  <a:schemeClr val="tx1"/>
                </a:solidFill>
              </a:rPr>
              <a:t>2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baseline="-25000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r>
              <a:rPr lang="en-US" b="1" baseline="-25000" dirty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).Output will be 4-bit Sum (S</a:t>
            </a:r>
            <a:r>
              <a:rPr lang="en-US" b="1" baseline="-25000" dirty="0" smtClean="0">
                <a:solidFill>
                  <a:schemeClr val="tx1"/>
                </a:solidFill>
              </a:rPr>
              <a:t>3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and </a:t>
            </a:r>
            <a:r>
              <a:rPr lang="en-US" b="1" dirty="0" smtClean="0">
                <a:solidFill>
                  <a:schemeClr val="tx1"/>
                </a:solidFill>
              </a:rPr>
              <a:t>output carry, C</a:t>
            </a:r>
            <a:r>
              <a:rPr lang="en-US" b="1" baseline="-25000" dirty="0" smtClean="0">
                <a:solidFill>
                  <a:schemeClr val="tx1"/>
                </a:solidFill>
              </a:rPr>
              <a:t>4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MODE input ‘M’ controls the binary operation to be performed.     ‘B’ is Ex-</a:t>
            </a:r>
            <a:r>
              <a:rPr lang="en-US" sz="1600" b="1" dirty="0" err="1" smtClean="0">
                <a:solidFill>
                  <a:schemeClr val="tx1"/>
                </a:solidFill>
              </a:rPr>
              <a:t>ORed</a:t>
            </a:r>
            <a:r>
              <a:rPr lang="en-US" sz="1600" b="1" dirty="0" smtClean="0">
                <a:solidFill>
                  <a:schemeClr val="tx1"/>
                </a:solidFill>
              </a:rPr>
              <a:t>  with ‘M’ and provided as an input to full-adder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M = 0 </a:t>
            </a:r>
            <a:r>
              <a:rPr lang="en-US" sz="1600" b="1" dirty="0" smtClean="0">
                <a:solidFill>
                  <a:schemeClr val="tx1"/>
                </a:solidFill>
                <a:latin typeface="Calibri"/>
              </a:rPr>
              <a:t>→ </a:t>
            </a:r>
            <a:r>
              <a:rPr lang="en-US" sz="1600" b="1" dirty="0" smtClean="0">
                <a:solidFill>
                  <a:schemeClr val="tx1"/>
                </a:solidFill>
              </a:rPr>
              <a:t>B (XOR) M = B (XOR) 0 = B </a:t>
            </a:r>
          </a:p>
          <a:p>
            <a:pPr lvl="1" algn="just"/>
            <a:r>
              <a:rPr lang="en-US" b="1" dirty="0" smtClean="0">
                <a:solidFill>
                  <a:schemeClr val="tx1"/>
                </a:solidFill>
              </a:rPr>
              <a:t>FAs have inputs A, B, and 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b="1" baseline="-25000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(=0). The circuit works as a </a:t>
            </a:r>
            <a:r>
              <a:rPr lang="en-US" b="1" u="sng" dirty="0" smtClean="0">
                <a:solidFill>
                  <a:schemeClr val="tx1"/>
                </a:solidFill>
              </a:rPr>
              <a:t>Binary Adder</a:t>
            </a:r>
          </a:p>
          <a:p>
            <a:pPr algn="just"/>
            <a:r>
              <a:rPr lang="en-US" sz="1600" b="1" dirty="0" smtClean="0">
                <a:solidFill>
                  <a:schemeClr val="tx1"/>
                </a:solidFill>
              </a:rPr>
              <a:t>M </a:t>
            </a:r>
            <a:r>
              <a:rPr lang="en-US" sz="1600" b="1" dirty="0">
                <a:solidFill>
                  <a:schemeClr val="tx1"/>
                </a:solidFill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</a:rPr>
              <a:t>1 </a:t>
            </a:r>
            <a:r>
              <a:rPr lang="en-US" sz="1600" b="1" dirty="0" smtClean="0">
                <a:solidFill>
                  <a:schemeClr val="tx1"/>
                </a:solidFill>
                <a:latin typeface="Calibri"/>
              </a:rPr>
              <a:t>→ </a:t>
            </a:r>
            <a:r>
              <a:rPr lang="en-US" sz="1600" b="1" dirty="0" smtClean="0">
                <a:solidFill>
                  <a:schemeClr val="tx1"/>
                </a:solidFill>
              </a:rPr>
              <a:t>B </a:t>
            </a:r>
            <a:r>
              <a:rPr lang="en-US" sz="1600" b="1" dirty="0">
                <a:solidFill>
                  <a:schemeClr val="tx1"/>
                </a:solidFill>
              </a:rPr>
              <a:t>(XOR) M = B (XOR) </a:t>
            </a:r>
            <a:r>
              <a:rPr lang="en-US" sz="1600" b="1" dirty="0" smtClean="0">
                <a:solidFill>
                  <a:schemeClr val="tx1"/>
                </a:solidFill>
              </a:rPr>
              <a:t>1 </a:t>
            </a:r>
            <a:r>
              <a:rPr lang="en-US" sz="1600" b="1" dirty="0">
                <a:solidFill>
                  <a:schemeClr val="tx1"/>
                </a:solidFill>
              </a:rPr>
              <a:t>= </a:t>
            </a:r>
            <a:r>
              <a:rPr lang="en-US" sz="1600" b="1" dirty="0" smtClean="0">
                <a:solidFill>
                  <a:schemeClr val="tx1"/>
                </a:solidFill>
              </a:rPr>
              <a:t>B’ </a:t>
            </a:r>
            <a:endParaRPr lang="en-US" sz="1600" b="1" dirty="0">
              <a:solidFill>
                <a:schemeClr val="tx1"/>
              </a:solidFill>
            </a:endParaRP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FAs have inputs A, </a:t>
            </a:r>
            <a:r>
              <a:rPr lang="en-US" b="1" dirty="0" smtClean="0">
                <a:solidFill>
                  <a:schemeClr val="tx1"/>
                </a:solidFill>
              </a:rPr>
              <a:t>B’, </a:t>
            </a:r>
            <a:r>
              <a:rPr lang="en-US" b="1" dirty="0">
                <a:solidFill>
                  <a:schemeClr val="tx1"/>
                </a:solidFill>
              </a:rPr>
              <a:t>and </a:t>
            </a:r>
            <a:r>
              <a:rPr lang="en-US" b="1" dirty="0" err="1">
                <a:solidFill>
                  <a:schemeClr val="tx1"/>
                </a:solidFill>
              </a:rPr>
              <a:t>C</a:t>
            </a:r>
            <a:r>
              <a:rPr lang="en-US" b="1" baseline="-25000" dirty="0" err="1">
                <a:solidFill>
                  <a:schemeClr val="tx1"/>
                </a:solidFill>
              </a:rPr>
              <a:t>in</a:t>
            </a:r>
            <a:r>
              <a:rPr lang="en-US" b="1" baseline="-25000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(=1)</a:t>
            </a:r>
          </a:p>
          <a:p>
            <a:pPr lvl="1" algn="just"/>
            <a:r>
              <a:rPr lang="en-US" b="1" dirty="0" smtClean="0">
                <a:solidFill>
                  <a:schemeClr val="tx1"/>
                </a:solidFill>
              </a:rPr>
              <a:t>B’ and 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b="1" dirty="0" smtClean="0">
                <a:solidFill>
                  <a:schemeClr val="tx1"/>
                </a:solidFill>
              </a:rPr>
              <a:t>=1, together forms 2’s complement of B. The circuit works as a </a:t>
            </a:r>
            <a:r>
              <a:rPr lang="en-US" b="1" u="sng" dirty="0">
                <a:solidFill>
                  <a:schemeClr val="tx1"/>
                </a:solidFill>
              </a:rPr>
              <a:t>Binary S</a:t>
            </a:r>
            <a:r>
              <a:rPr lang="en-US" b="1" u="sng" dirty="0" smtClean="0">
                <a:solidFill>
                  <a:schemeClr val="tx1"/>
                </a:solidFill>
              </a:rPr>
              <a:t>ubtractor.</a:t>
            </a:r>
            <a:r>
              <a:rPr lang="en-US" b="1" dirty="0" smtClean="0">
                <a:solidFill>
                  <a:schemeClr val="tx1"/>
                </a:solidFill>
              </a:rPr>
              <a:t>    [A-B = A+(2’s complement of B)] 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685800"/>
            <a:ext cx="5410201" cy="2377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29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serial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086600" cy="5486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Serial Adder adds bits of two  binary numbers in serial order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Only one pair of bits are added at a time, therefore only one Full-adder is required for addition of addend (A) and augend (B)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Input bits are stored in registers and shifted out, one bit at a time, as inputs to the full adder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Addition of serial input bits start from the LSBs (A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, B</a:t>
            </a:r>
            <a:r>
              <a:rPr lang="en-US" b="1" baseline="-25000" dirty="0" smtClean="0">
                <a:solidFill>
                  <a:schemeClr val="tx1"/>
                </a:solidFill>
              </a:rPr>
              <a:t>0</a:t>
            </a:r>
            <a:r>
              <a:rPr lang="en-US" b="1" dirty="0" smtClean="0">
                <a:solidFill>
                  <a:schemeClr val="tx1"/>
                </a:solidFill>
              </a:rPr>
              <a:t>)  </a:t>
            </a:r>
            <a:r>
              <a:rPr lang="en-US" b="1" dirty="0">
                <a:solidFill>
                  <a:schemeClr val="tx1"/>
                </a:solidFill>
              </a:rPr>
              <a:t>then (</a:t>
            </a:r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, B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) and so on till MSBs.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Output Carry (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b="1" dirty="0" smtClean="0">
                <a:solidFill>
                  <a:schemeClr val="tx1"/>
                </a:solidFill>
              </a:rPr>
              <a:t>) bit generated from any one addition is saved in a flip-flop and provided as input carry (</a:t>
            </a:r>
            <a:r>
              <a:rPr lang="en-US" b="1" dirty="0" err="1" smtClean="0">
                <a:solidFill>
                  <a:schemeClr val="tx1"/>
                </a:solidFill>
              </a:rPr>
              <a:t>C</a:t>
            </a:r>
            <a:r>
              <a:rPr lang="en-US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b="1" dirty="0" smtClean="0">
                <a:solidFill>
                  <a:schemeClr val="tx1"/>
                </a:solidFill>
              </a:rPr>
              <a:t>) to next higher order bit addition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Output sum is stored in a register  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Serial adders are slower than parallel adders, as only one bit is added per clock pulse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They are used where circuit minimization is more important than speed</a:t>
            </a:r>
          </a:p>
        </p:txBody>
      </p:sp>
    </p:spTree>
    <p:extLst>
      <p:ext uri="{BB962C8B-B14F-4D97-AF65-F5344CB8AC3E}">
        <p14:creationId xmlns:p14="http://schemas.microsoft.com/office/powerpoint/2010/main" val="113682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serial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7086600" cy="5486400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Addend (A) and augend (B) are stored in separate registers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Output sum (S) can either be stored in separate register or in same as any of the input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4663440" cy="466344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877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bcd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7086600" cy="5486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BCD (Binary Coded Decimal) codes or 8421 codes comprises of 4-bit binary representation for decimal digits 0,1,2,3,4,5,6,7,8 and 9 (0000 to 1001)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BCD Adder is the combinational circuit that adds two BCD digits and the sum is also a valid BCD number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The addend and augend are BCD numbers, means each can have any value from 0 (0000) to 9 (1001).  </a:t>
            </a:r>
            <a:r>
              <a:rPr lang="en-US" sz="2000" b="1" dirty="0">
                <a:solidFill>
                  <a:schemeClr val="tx1"/>
                </a:solidFill>
              </a:rPr>
              <a:t>H</a:t>
            </a:r>
            <a:r>
              <a:rPr lang="en-US" sz="2000" b="1" dirty="0" smtClean="0">
                <a:solidFill>
                  <a:schemeClr val="tx1"/>
                </a:solidFill>
              </a:rPr>
              <a:t>ence, the sum can range only from 0 to 18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Maximum sum that can be obtained by adding two BCD digits is 19, when there in a carry-in from previous digit addition (A + B + </a:t>
            </a:r>
            <a:r>
              <a:rPr lang="en-US" sz="2000" b="1" dirty="0" err="1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2000" b="1" dirty="0" smtClean="0">
                <a:solidFill>
                  <a:schemeClr val="tx1"/>
                </a:solidFill>
              </a:rPr>
              <a:t> = 9 + 9 + 1). 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Till the Sum is less than or equal to 9 (1001), it can be represented by corresponding single BCD digit. But, for sum in range of 10 to 19, it is represented by two BCD digits i.e. 10 is (0001 0000);15 is (0001 0101);19 is (0001 1001) </a:t>
            </a:r>
          </a:p>
        </p:txBody>
      </p:sp>
    </p:spTree>
    <p:extLst>
      <p:ext uri="{BB962C8B-B14F-4D97-AF65-F5344CB8AC3E}">
        <p14:creationId xmlns:p14="http://schemas.microsoft.com/office/powerpoint/2010/main" val="386545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Outline </a:t>
            </a:r>
            <a:r>
              <a:rPr lang="en-US" sz="5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of the  </a:t>
            </a:r>
            <a:r>
              <a:rPr lang="en-US" sz="5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lonna MT" panose="04020805060202030203" pitchFamily="82" charset="0"/>
              </a:rPr>
              <a:t>lecture</a:t>
            </a:r>
            <a:endParaRPr lang="en-GB" sz="50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lonna MT" panose="04020805060202030203" pitchFamily="8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667000" y="228600"/>
            <a:ext cx="6477000" cy="6477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</a:pPr>
            <a:r>
              <a:rPr lang="en-US" sz="2800" b="1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Combinational circuits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Half adder</a:t>
            </a:r>
            <a:endParaRPr lang="en-US" sz="2400" b="1" u="sng" dirty="0">
              <a:solidFill>
                <a:schemeClr val="tx1"/>
              </a:solidFill>
              <a:latin typeface="Algerian" panose="04020705040A02060702" pitchFamily="82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Full adder</a:t>
            </a:r>
            <a:endParaRPr lang="en-US" sz="2400" b="1" u="sng" dirty="0">
              <a:solidFill>
                <a:schemeClr val="tx1"/>
              </a:solidFill>
              <a:latin typeface="Algerian" panose="04020705040A02060702" pitchFamily="82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Half subtractor</a:t>
            </a:r>
            <a:endParaRPr lang="en-US" sz="2400" b="1" u="sng" dirty="0">
              <a:solidFill>
                <a:schemeClr val="tx1"/>
              </a:solidFill>
              <a:latin typeface="Algerian" panose="04020705040A02060702" pitchFamily="82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</a:rPr>
              <a:t>Full subtractor</a:t>
            </a:r>
            <a:endParaRPr lang="en-US" sz="2400" b="1" u="sng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binary Parallel adder</a:t>
            </a:r>
            <a:endParaRPr lang="en-US" sz="2400" b="1" u="sng" dirty="0" smtClean="0">
              <a:solidFill>
                <a:schemeClr val="tx1"/>
              </a:solidFill>
              <a:latin typeface="Algerian" panose="04020705040A02060702" pitchFamily="82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Binary adder-subtractor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Bcd adder</a:t>
            </a:r>
            <a:endParaRPr lang="en-US" sz="24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Serial </a:t>
            </a: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adder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</a:pPr>
            <a:r>
              <a:rPr lang="en-US" sz="2400" b="1" u="sng" dirty="0" smtClean="0">
                <a:solidFill>
                  <a:schemeClr val="tx1"/>
                </a:solidFill>
                <a:latin typeface="Algerian" panose="04020705040A02060702" pitchFamily="82" charset="0"/>
                <a:cs typeface="Times New Roman" pitchFamily="18" charset="0"/>
              </a:rPr>
              <a:t>Look ahead carry adder</a:t>
            </a:r>
          </a:p>
        </p:txBody>
      </p:sp>
    </p:spTree>
    <p:extLst>
      <p:ext uri="{BB962C8B-B14F-4D97-AF65-F5344CB8AC3E}">
        <p14:creationId xmlns:p14="http://schemas.microsoft.com/office/powerpoint/2010/main" val="364946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bcd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0866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BCD adder circuit comprises of a correction circuit to detect and perform the required </a:t>
            </a:r>
            <a:r>
              <a:rPr lang="en-US" sz="2000" b="1" dirty="0" smtClean="0">
                <a:solidFill>
                  <a:schemeClr val="tx1"/>
                </a:solidFill>
              </a:rPr>
              <a:t>conversion of sum from non-valid BCD value to valid BCD value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The steps for performing BCD addition are</a:t>
            </a:r>
          </a:p>
          <a:p>
            <a:pPr lvl="1" algn="just"/>
            <a:r>
              <a:rPr lang="en-US" b="1" dirty="0" smtClean="0">
                <a:solidFill>
                  <a:schemeClr val="tx1"/>
                </a:solidFill>
              </a:rPr>
              <a:t>Add the two 4-bit BCD digits using binary parallel adder</a:t>
            </a:r>
          </a:p>
          <a:p>
            <a:pPr lvl="1" algn="just"/>
            <a:r>
              <a:rPr lang="en-US" b="1" dirty="0" smtClean="0">
                <a:solidFill>
                  <a:schemeClr val="tx1"/>
                </a:solidFill>
              </a:rPr>
              <a:t>For the positions where the sum is equal to or less than 9, the sum is a valid BCD number and therefore, </a:t>
            </a:r>
            <a:r>
              <a:rPr lang="en-US" b="1" dirty="0">
                <a:solidFill>
                  <a:schemeClr val="tx1"/>
                </a:solidFill>
              </a:rPr>
              <a:t>no </a:t>
            </a:r>
            <a:r>
              <a:rPr lang="en-US" b="1" dirty="0" smtClean="0">
                <a:solidFill>
                  <a:schemeClr val="tx1"/>
                </a:solidFill>
              </a:rPr>
              <a:t>correction is required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For the positions where the sum is </a:t>
            </a:r>
            <a:r>
              <a:rPr lang="en-US" b="1" dirty="0" smtClean="0">
                <a:solidFill>
                  <a:schemeClr val="tx1"/>
                </a:solidFill>
              </a:rPr>
              <a:t>greater than 9 and </a:t>
            </a:r>
            <a:r>
              <a:rPr lang="en-US" b="1" dirty="0">
                <a:solidFill>
                  <a:schemeClr val="tx1"/>
                </a:solidFill>
              </a:rPr>
              <a:t>less than or equal to 19</a:t>
            </a:r>
            <a:r>
              <a:rPr lang="en-US" b="1" dirty="0" smtClean="0">
                <a:solidFill>
                  <a:schemeClr val="tx1"/>
                </a:solidFill>
              </a:rPr>
              <a:t>, the </a:t>
            </a:r>
            <a:r>
              <a:rPr lang="en-US" b="1" dirty="0">
                <a:solidFill>
                  <a:schemeClr val="tx1"/>
                </a:solidFill>
              </a:rPr>
              <a:t>sum is </a:t>
            </a:r>
            <a:r>
              <a:rPr lang="en-US" b="1" dirty="0" smtClean="0">
                <a:solidFill>
                  <a:schemeClr val="tx1"/>
                </a:solidFill>
              </a:rPr>
              <a:t>a non-valid BCD number. Therefore, the correction </a:t>
            </a:r>
            <a:r>
              <a:rPr lang="en-US" b="1" dirty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chemeClr val="tx1"/>
                </a:solidFill>
              </a:rPr>
              <a:t>required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Correction is done by</a:t>
            </a:r>
            <a:r>
              <a:rPr lang="en-US" b="1" dirty="0">
                <a:solidFill>
                  <a:schemeClr val="tx1"/>
                </a:solidFill>
              </a:rPr>
              <a:t> adding </a:t>
            </a:r>
            <a:r>
              <a:rPr lang="en-US" b="1" dirty="0" smtClean="0">
                <a:solidFill>
                  <a:schemeClr val="tx1"/>
                </a:solidFill>
              </a:rPr>
              <a:t>binary 6 (0110) to the obtained sum. Adding ‘6’ maps the binary sum to its equivalent valid BCD number. An output carry (C) is also produced for next digit addition</a:t>
            </a: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The necessary condition that should be ‘TRUE’ or ‘1’ for the correction circuit to operate is calculated from the truth table that maps Binary sum into the equivalent BCD sum </a:t>
            </a:r>
          </a:p>
        </p:txBody>
      </p:sp>
    </p:spTree>
    <p:extLst>
      <p:ext uri="{BB962C8B-B14F-4D97-AF65-F5344CB8AC3E}">
        <p14:creationId xmlns:p14="http://schemas.microsoft.com/office/powerpoint/2010/main" val="10934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bcd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7086600" cy="14478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Truth table for mapping Binary sum (KZ</a:t>
            </a:r>
            <a:r>
              <a:rPr lang="en-US" b="1" baseline="-25000" dirty="0" smtClean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en-US" b="1" baseline="-25000" dirty="0" smtClean="0">
                <a:solidFill>
                  <a:schemeClr val="tx1"/>
                </a:solidFill>
              </a:rPr>
              <a:t>4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Z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) to BCD sum(CS</a:t>
            </a:r>
            <a:r>
              <a:rPr lang="en-US" b="1" baseline="-25000" dirty="0" smtClean="0">
                <a:solidFill>
                  <a:schemeClr val="tx1"/>
                </a:solidFill>
              </a:rPr>
              <a:t>8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4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</a:rPr>
              <a:t>1</a:t>
            </a:r>
            <a:r>
              <a:rPr lang="en-US" b="1" dirty="0" smtClean="0">
                <a:solidFill>
                  <a:schemeClr val="tx1"/>
                </a:solidFill>
              </a:rPr>
              <a:t>). The correction is required when</a:t>
            </a:r>
          </a:p>
          <a:p>
            <a:pPr algn="just">
              <a:spcBef>
                <a:spcPts val="0"/>
              </a:spcBef>
            </a:pPr>
            <a:r>
              <a:rPr lang="en-US" sz="1650" b="1" dirty="0" smtClean="0">
                <a:solidFill>
                  <a:schemeClr val="tx1"/>
                </a:solidFill>
              </a:rPr>
              <a:t>Output carry in Binary Sum (K) =1</a:t>
            </a:r>
          </a:p>
          <a:p>
            <a:pPr algn="just">
              <a:spcBef>
                <a:spcPts val="0"/>
              </a:spcBef>
            </a:pPr>
            <a:r>
              <a:rPr lang="en-US" sz="1650" b="1" dirty="0" smtClean="0">
                <a:solidFill>
                  <a:schemeClr val="tx1"/>
                </a:solidFill>
              </a:rPr>
              <a:t>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8</a:t>
            </a:r>
            <a:r>
              <a:rPr lang="en-US" sz="1650" b="1" dirty="0" smtClean="0">
                <a:solidFill>
                  <a:schemeClr val="tx1"/>
                </a:solidFill>
              </a:rPr>
              <a:t> is 1 and either of 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4</a:t>
            </a:r>
            <a:r>
              <a:rPr lang="en-US" sz="1650" b="1" dirty="0" smtClean="0">
                <a:solidFill>
                  <a:schemeClr val="tx1"/>
                </a:solidFill>
              </a:rPr>
              <a:t> and 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650" b="1" dirty="0" smtClean="0">
                <a:solidFill>
                  <a:schemeClr val="tx1"/>
                </a:solidFill>
              </a:rPr>
              <a:t> is 1 </a:t>
            </a:r>
            <a:r>
              <a:rPr lang="en-US" sz="1650" b="1" dirty="0" smtClean="0">
                <a:solidFill>
                  <a:schemeClr val="tx1"/>
                </a:solidFill>
                <a:latin typeface="Calibri"/>
              </a:rPr>
              <a:t>→ </a:t>
            </a:r>
            <a:r>
              <a:rPr lang="en-US" sz="1650" b="1" dirty="0" smtClean="0">
                <a:solidFill>
                  <a:schemeClr val="tx1"/>
                </a:solidFill>
              </a:rPr>
              <a:t>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8</a:t>
            </a:r>
            <a:r>
              <a:rPr lang="en-US" sz="1650" b="1" dirty="0" smtClean="0">
                <a:solidFill>
                  <a:schemeClr val="tx1"/>
                </a:solidFill>
              </a:rPr>
              <a:t> 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4</a:t>
            </a:r>
            <a:r>
              <a:rPr lang="en-US" sz="1650" b="1" dirty="0" smtClean="0">
                <a:solidFill>
                  <a:schemeClr val="tx1"/>
                </a:solidFill>
              </a:rPr>
              <a:t> + </a:t>
            </a:r>
            <a:r>
              <a:rPr lang="en-US" sz="1650" b="1" dirty="0">
                <a:solidFill>
                  <a:schemeClr val="tx1"/>
                </a:solidFill>
              </a:rPr>
              <a:t>Z</a:t>
            </a:r>
            <a:r>
              <a:rPr lang="en-US" sz="1650" b="1" baseline="-25000" dirty="0">
                <a:solidFill>
                  <a:schemeClr val="tx1"/>
                </a:solidFill>
              </a:rPr>
              <a:t>8</a:t>
            </a:r>
            <a:r>
              <a:rPr lang="en-US" sz="1650" b="1" dirty="0">
                <a:solidFill>
                  <a:schemeClr val="tx1"/>
                </a:solidFill>
              </a:rPr>
              <a:t> </a:t>
            </a:r>
            <a:r>
              <a:rPr lang="en-US" sz="1650" b="1" dirty="0" smtClean="0">
                <a:solidFill>
                  <a:schemeClr val="tx1"/>
                </a:solidFill>
              </a:rPr>
              <a:t>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650" b="1" dirty="0" smtClean="0">
                <a:solidFill>
                  <a:schemeClr val="tx1"/>
                </a:solidFill>
              </a:rPr>
              <a:t> = 1</a:t>
            </a:r>
          </a:p>
          <a:p>
            <a:pPr algn="just">
              <a:spcBef>
                <a:spcPts val="0"/>
              </a:spcBef>
            </a:pPr>
            <a:r>
              <a:rPr lang="en-US" sz="1650" b="1" dirty="0" smtClean="0">
                <a:solidFill>
                  <a:schemeClr val="tx1"/>
                </a:solidFill>
              </a:rPr>
              <a:t>Hence, C = K </a:t>
            </a:r>
            <a:r>
              <a:rPr lang="en-US" sz="1650" b="1" dirty="0">
                <a:solidFill>
                  <a:schemeClr val="tx1"/>
                </a:solidFill>
              </a:rPr>
              <a:t>+ Z</a:t>
            </a:r>
            <a:r>
              <a:rPr lang="en-US" sz="1650" b="1" baseline="-25000" dirty="0">
                <a:solidFill>
                  <a:schemeClr val="tx1"/>
                </a:solidFill>
              </a:rPr>
              <a:t>8</a:t>
            </a:r>
            <a:r>
              <a:rPr lang="en-US" sz="1650" b="1" dirty="0">
                <a:solidFill>
                  <a:schemeClr val="tx1"/>
                </a:solidFill>
              </a:rPr>
              <a:t> Z</a:t>
            </a:r>
            <a:r>
              <a:rPr lang="en-US" sz="1650" b="1" baseline="-25000" dirty="0">
                <a:solidFill>
                  <a:schemeClr val="tx1"/>
                </a:solidFill>
              </a:rPr>
              <a:t>4</a:t>
            </a:r>
            <a:r>
              <a:rPr lang="en-US" sz="1650" b="1" dirty="0">
                <a:solidFill>
                  <a:schemeClr val="tx1"/>
                </a:solidFill>
              </a:rPr>
              <a:t> + Z</a:t>
            </a:r>
            <a:r>
              <a:rPr lang="en-US" sz="1650" b="1" baseline="-25000" dirty="0">
                <a:solidFill>
                  <a:schemeClr val="tx1"/>
                </a:solidFill>
              </a:rPr>
              <a:t>8</a:t>
            </a:r>
            <a:r>
              <a:rPr lang="en-US" sz="1650" b="1" dirty="0">
                <a:solidFill>
                  <a:schemeClr val="tx1"/>
                </a:solidFill>
              </a:rPr>
              <a:t> </a:t>
            </a:r>
            <a:r>
              <a:rPr lang="en-US" sz="1650" b="1" dirty="0" smtClean="0">
                <a:solidFill>
                  <a:schemeClr val="tx1"/>
                </a:solidFill>
              </a:rPr>
              <a:t>Z</a:t>
            </a:r>
            <a:r>
              <a:rPr lang="en-US" sz="165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1650" b="1" dirty="0" smtClean="0">
                <a:solidFill>
                  <a:schemeClr val="tx1"/>
                </a:solidFill>
              </a:rPr>
              <a:t> has to be 1 for 6 (0110) to be </a:t>
            </a:r>
            <a:r>
              <a:rPr lang="en-US" sz="1650" b="1" dirty="0">
                <a:solidFill>
                  <a:schemeClr val="tx1"/>
                </a:solidFill>
              </a:rPr>
              <a:t>added</a:t>
            </a:r>
            <a:endParaRPr lang="en-US" sz="1650" b="1" dirty="0" smtClean="0">
              <a:solidFill>
                <a:schemeClr val="tx1"/>
              </a:solidFill>
            </a:endParaRPr>
          </a:p>
          <a:p>
            <a:pPr algn="just"/>
            <a:endParaRPr lang="en-US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24" y="1905000"/>
            <a:ext cx="6457076" cy="49377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9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05000"/>
            <a:ext cx="6092852" cy="49377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bcd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7086600" cy="1676400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BCD adder comprises of two 4-bit binary adder circuits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solidFill>
                  <a:schemeClr val="tx1"/>
                </a:solidFill>
              </a:rPr>
              <a:t>First </a:t>
            </a:r>
            <a:r>
              <a:rPr lang="en-US" sz="2000" b="1" dirty="0" smtClean="0">
                <a:solidFill>
                  <a:schemeClr val="tx1"/>
                </a:solidFill>
              </a:rPr>
              <a:t>binary adder adds Addend and Augend, with input carry, </a:t>
            </a:r>
            <a:r>
              <a:rPr lang="en-US" sz="2000" b="1" dirty="0" err="1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in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to generate </a:t>
            </a:r>
            <a:r>
              <a:rPr lang="en-US" sz="2000" b="1" dirty="0">
                <a:solidFill>
                  <a:schemeClr val="tx1"/>
                </a:solidFill>
              </a:rPr>
              <a:t>Binary sum (KZ</a:t>
            </a:r>
            <a:r>
              <a:rPr lang="en-US" sz="2000" b="1" baseline="-25000" dirty="0">
                <a:solidFill>
                  <a:schemeClr val="tx1"/>
                </a:solidFill>
              </a:rPr>
              <a:t>8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b="1" baseline="-25000" dirty="0">
                <a:solidFill>
                  <a:schemeClr val="tx1"/>
                </a:solidFill>
              </a:rPr>
              <a:t>4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>
                <a:solidFill>
                  <a:schemeClr val="tx1"/>
                </a:solidFill>
              </a:rPr>
              <a:t>Z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>
                <a:solidFill>
                  <a:schemeClr val="tx1"/>
                </a:solidFill>
              </a:rPr>
              <a:t>)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Using K, Z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8</a:t>
            </a:r>
            <a:r>
              <a:rPr lang="en-US" sz="2000" b="1" dirty="0" smtClean="0">
                <a:solidFill>
                  <a:schemeClr val="tx1"/>
                </a:solidFill>
              </a:rPr>
              <a:t>, Z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 and Z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, value of output carry (C) is calculated</a:t>
            </a:r>
          </a:p>
          <a:p>
            <a:pPr algn="just">
              <a:spcBef>
                <a:spcPts val="600"/>
              </a:spcBef>
            </a:pPr>
            <a:endParaRPr lang="en-US" sz="17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600"/>
              </a:spcBef>
            </a:pPr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52400" y="2209800"/>
            <a:ext cx="3048000" cy="451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 smtClean="0"/>
              <a:t>If C </a:t>
            </a:r>
            <a:r>
              <a:rPr lang="en-US" b="1" dirty="0"/>
              <a:t>= 0, then nothing is added to binary </a:t>
            </a:r>
            <a:r>
              <a:rPr lang="en-US" b="1" dirty="0" smtClean="0"/>
              <a:t>sum. The BCD sum is same as binary sum</a:t>
            </a:r>
          </a:p>
          <a:p>
            <a:pPr lvl="1" algn="just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</a:pPr>
            <a:endParaRPr lang="en-US" b="1" dirty="0" smtClean="0"/>
          </a:p>
          <a:p>
            <a:pPr marL="742950" lvl="1" indent="-285750" algn="just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 smtClean="0"/>
              <a:t>If C </a:t>
            </a:r>
            <a:r>
              <a:rPr lang="en-US" b="1" dirty="0"/>
              <a:t>= 1, then binary 0110 is added to binary sum through second binary </a:t>
            </a:r>
            <a:r>
              <a:rPr lang="en-US" b="1" dirty="0" smtClean="0"/>
              <a:t>adder. The binary sum is mapped to equivalent BCD sum with output carry (C) as 1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69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Look ahead carry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239000" cy="3429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In Parallel adder, the speed of addition is controlled by the time required by the carry inputs to propagate through all the FAs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All the addend and augend bits are already loaded to each FA, but the sum bit can only be calculated after the value of carry-in is propagated and available for addition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In a 4-bit parallel adder, the total propagation time taken by the carry-out to propagate will be time taken in eight logic gates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For n-bit parallel adder, propagation time for carry-out is ‘2n’ gate levels, hence, the limiting factor for the speed</a:t>
            </a: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358640"/>
            <a:ext cx="52578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Look ahead carry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086600" cy="6019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LOOK AHEAD CARRY adder speeds up the addition by reducing the propagation delay time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All the input bits are examined simultaneously and carry-in bits, for all stages, are also generated simultaneously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Two additional functions are incorporated in this adder to speed up the addition process</a:t>
            </a:r>
          </a:p>
          <a:p>
            <a:pPr lvl="1" algn="just"/>
            <a:r>
              <a:rPr lang="en-US" sz="1800" b="1" u="sng" dirty="0" smtClean="0">
                <a:solidFill>
                  <a:schemeClr val="tx1"/>
                </a:solidFill>
              </a:rPr>
              <a:t>Carry Generate(</a:t>
            </a:r>
            <a:r>
              <a:rPr lang="en-US" sz="1800" b="1" u="sng" dirty="0" err="1" smtClean="0">
                <a:solidFill>
                  <a:schemeClr val="tx1"/>
                </a:solidFill>
              </a:rPr>
              <a:t>G</a:t>
            </a:r>
            <a:r>
              <a:rPr lang="en-US" sz="1800" b="1" u="sng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u="sng" dirty="0" smtClean="0">
                <a:solidFill>
                  <a:schemeClr val="tx1"/>
                </a:solidFill>
              </a:rPr>
              <a:t>)</a:t>
            </a:r>
            <a:r>
              <a:rPr lang="en-US" sz="1800" b="1" dirty="0" smtClean="0">
                <a:solidFill>
                  <a:schemeClr val="tx1"/>
                </a:solidFill>
              </a:rPr>
              <a:t>: provides the output carry when both A and B are ‘1’, irrespective of value of carry-in (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</a:p>
          <a:p>
            <a:pPr marL="457200" lvl="1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				</a:t>
            </a:r>
            <a:r>
              <a:rPr lang="en-US" sz="1800" b="1" dirty="0" err="1" smtClean="0">
                <a:solidFill>
                  <a:schemeClr val="tx1"/>
                </a:solidFill>
              </a:rPr>
              <a:t>G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</a:rPr>
              <a:t>A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dirty="0" err="1" smtClean="0">
                <a:solidFill>
                  <a:schemeClr val="tx1"/>
                </a:solidFill>
              </a:rPr>
              <a:t>.B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endParaRPr lang="en-US" sz="1800" b="1" baseline="-250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sz="1800" b="1" u="sng" dirty="0" smtClean="0">
                <a:solidFill>
                  <a:schemeClr val="tx1"/>
                </a:solidFill>
              </a:rPr>
              <a:t>Carry propagate (P</a:t>
            </a:r>
            <a:r>
              <a:rPr lang="en-US" sz="1800" b="1" u="sng" baseline="-25000" dirty="0" smtClean="0">
                <a:solidFill>
                  <a:schemeClr val="tx1"/>
                </a:solidFill>
              </a:rPr>
              <a:t>i</a:t>
            </a:r>
            <a:r>
              <a:rPr lang="en-US" sz="1800" b="1" u="sng" dirty="0" smtClean="0">
                <a:solidFill>
                  <a:schemeClr val="tx1"/>
                </a:solidFill>
              </a:rPr>
              <a:t>):</a:t>
            </a:r>
            <a:r>
              <a:rPr lang="en-US" sz="1800" b="1" dirty="0" smtClean="0">
                <a:solidFill>
                  <a:schemeClr val="tx1"/>
                </a:solidFill>
              </a:rPr>
              <a:t> function associated with the propagation of carry from 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</a:rPr>
              <a:t> to C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i+1</a:t>
            </a:r>
          </a:p>
          <a:p>
            <a:pPr marL="457200" lvl="1" indent="0" algn="just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						</a:t>
            </a:r>
            <a:r>
              <a:rPr lang="en-US" sz="1800" b="1" dirty="0">
                <a:solidFill>
                  <a:prstClr val="black"/>
                </a:solidFill>
              </a:rPr>
              <a:t>P</a:t>
            </a:r>
            <a:r>
              <a:rPr lang="en-US" sz="1800" b="1" baseline="-25000" dirty="0" smtClean="0">
                <a:solidFill>
                  <a:prstClr val="black"/>
                </a:solidFill>
              </a:rPr>
              <a:t>i</a:t>
            </a:r>
            <a:r>
              <a:rPr lang="en-US" sz="1800" b="1" dirty="0" smtClean="0">
                <a:solidFill>
                  <a:prstClr val="black"/>
                </a:solidFill>
              </a:rPr>
              <a:t> </a:t>
            </a:r>
            <a:r>
              <a:rPr lang="en-US" sz="1800" b="1" dirty="0">
                <a:solidFill>
                  <a:prstClr val="black"/>
                </a:solidFill>
              </a:rPr>
              <a:t>= </a:t>
            </a:r>
            <a:r>
              <a:rPr lang="en-US" sz="1800" b="1" dirty="0" smtClean="0">
                <a:solidFill>
                  <a:prstClr val="black"/>
                </a:solidFill>
              </a:rPr>
              <a:t>A</a:t>
            </a:r>
            <a:r>
              <a:rPr lang="en-US" sz="1800" b="1" baseline="-25000" dirty="0" smtClean="0">
                <a:solidFill>
                  <a:prstClr val="black"/>
                </a:solidFill>
              </a:rPr>
              <a:t>i </a:t>
            </a:r>
            <a:r>
              <a:rPr lang="en-US" sz="1800" b="1" dirty="0" smtClean="0">
                <a:solidFill>
                  <a:prstClr val="black"/>
                </a:solidFill>
              </a:rPr>
              <a:t>(XOR) B</a:t>
            </a:r>
            <a:r>
              <a:rPr lang="en-US" sz="1800" b="1" baseline="-25000" dirty="0" smtClean="0">
                <a:solidFill>
                  <a:prstClr val="black"/>
                </a:solidFill>
              </a:rPr>
              <a:t>i</a:t>
            </a:r>
          </a:p>
          <a:p>
            <a:pPr lvl="1" algn="just"/>
            <a:r>
              <a:rPr lang="en-US" sz="1800" b="1" u="sng" dirty="0" smtClean="0">
                <a:solidFill>
                  <a:prstClr val="black"/>
                </a:solidFill>
              </a:rPr>
              <a:t>Sum and Carry-out</a:t>
            </a:r>
            <a:r>
              <a:rPr lang="en-US" sz="1800" b="1" dirty="0" smtClean="0">
                <a:solidFill>
                  <a:prstClr val="black"/>
                </a:solidFill>
              </a:rPr>
              <a:t> are</a:t>
            </a:r>
          </a:p>
          <a:p>
            <a:pPr marL="457200" lvl="1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				</a:t>
            </a:r>
            <a:r>
              <a:rPr lang="en-US" sz="1800" b="1" dirty="0">
                <a:solidFill>
                  <a:schemeClr val="tx1"/>
                </a:solidFill>
              </a:rPr>
              <a:t>S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= </a:t>
            </a:r>
            <a:r>
              <a:rPr lang="en-US" sz="1800" b="1" dirty="0" smtClean="0">
                <a:solidFill>
                  <a:schemeClr val="tx1"/>
                </a:solidFill>
              </a:rPr>
              <a:t>P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i </a:t>
            </a:r>
            <a:r>
              <a:rPr lang="en-US" sz="1800" b="1" dirty="0" smtClean="0">
                <a:solidFill>
                  <a:schemeClr val="tx1"/>
                </a:solidFill>
              </a:rPr>
              <a:t>(XOR) </a:t>
            </a:r>
            <a:r>
              <a:rPr lang="en-US" sz="1800" b="1" dirty="0" err="1" smtClean="0">
                <a:solidFill>
                  <a:schemeClr val="tx1"/>
                </a:solidFill>
              </a:rPr>
              <a:t>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endParaRPr lang="en-US" sz="1800" b="1" baseline="-25000" dirty="0" smtClean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					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C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i+1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= </a:t>
            </a:r>
            <a:r>
              <a:rPr lang="en-US" sz="1800" b="1" dirty="0" err="1">
                <a:solidFill>
                  <a:schemeClr val="tx1"/>
                </a:solidFill>
              </a:rPr>
              <a:t>G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+  </a:t>
            </a:r>
            <a:r>
              <a:rPr lang="en-US" sz="1800" b="1" dirty="0" err="1" smtClean="0">
                <a:solidFill>
                  <a:schemeClr val="tx1"/>
                </a:solidFill>
              </a:rPr>
              <a:t>P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dirty="0" err="1" smtClean="0">
                <a:solidFill>
                  <a:schemeClr val="tx1"/>
                </a:solidFill>
              </a:rPr>
              <a:t>.C</a:t>
            </a:r>
            <a:r>
              <a:rPr lang="en-US" sz="18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1800" b="1" baseline="-25000" dirty="0" smtClean="0">
                <a:solidFill>
                  <a:prstClr val="black"/>
                </a:solidFill>
              </a:rPr>
              <a:t> </a:t>
            </a:r>
            <a:r>
              <a:rPr lang="en-US" sz="1800" b="1" baseline="-25000" dirty="0">
                <a:solidFill>
                  <a:prstClr val="black"/>
                </a:solidFill>
              </a:rPr>
              <a:t>	</a:t>
            </a:r>
            <a:endParaRPr lang="en-US" sz="1800" b="1" baseline="-25000" dirty="0" smtClean="0">
              <a:solidFill>
                <a:prstClr val="black"/>
              </a:solidFill>
            </a:endParaRPr>
          </a:p>
          <a:p>
            <a:pPr marL="457200" lvl="1" indent="0" algn="just">
              <a:buNone/>
            </a:pPr>
            <a:r>
              <a:rPr lang="en-US" sz="1800" b="1" dirty="0" smtClean="0">
                <a:solidFill>
                  <a:prstClr val="black"/>
                </a:solidFill>
              </a:rPr>
              <a:t>where i=0,1,..,3, denotes the bit position being added in FA and the stage in parallel adder</a:t>
            </a:r>
            <a:r>
              <a:rPr lang="en-US" sz="1800" b="1" baseline="-25000" dirty="0" smtClean="0">
                <a:solidFill>
                  <a:prstClr val="black"/>
                </a:solidFill>
              </a:rPr>
              <a:t>		</a:t>
            </a: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46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Look ahead carry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315200" cy="6172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Using equation for carry-out (</a:t>
            </a:r>
            <a:r>
              <a:rPr lang="en-US" sz="2000" b="1" dirty="0" err="1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) of each stage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			C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i+1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</a:t>
            </a:r>
            <a:r>
              <a:rPr lang="en-US" sz="2000" b="1" dirty="0" err="1">
                <a:solidFill>
                  <a:schemeClr val="tx1"/>
                </a:solidFill>
              </a:rPr>
              <a:t>G</a:t>
            </a:r>
            <a:r>
              <a:rPr lang="en-US" sz="2000" b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baseline="-25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 +  </a:t>
            </a:r>
            <a:r>
              <a:rPr lang="en-US" sz="2000" b="1" dirty="0" err="1">
                <a:solidFill>
                  <a:schemeClr val="tx1"/>
                </a:solidFill>
              </a:rPr>
              <a:t>P</a:t>
            </a:r>
            <a:r>
              <a:rPr lang="en-US" sz="2000" b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dirty="0" err="1">
                <a:solidFill>
                  <a:schemeClr val="tx1"/>
                </a:solidFill>
              </a:rPr>
              <a:t>.C</a:t>
            </a:r>
            <a:r>
              <a:rPr lang="en-US" sz="2000" b="1" baseline="-25000" dirty="0" err="1">
                <a:solidFill>
                  <a:schemeClr val="tx1"/>
                </a:solidFill>
              </a:rPr>
              <a:t>i</a:t>
            </a:r>
            <a:r>
              <a:rPr lang="en-US" sz="2000" b="1" baseline="-25000" dirty="0">
                <a:solidFill>
                  <a:prstClr val="black"/>
                </a:solidFill>
              </a:rPr>
              <a:t> </a:t>
            </a:r>
            <a:endParaRPr lang="en-US" sz="2000" b="1" baseline="-25000" dirty="0" smtClean="0">
              <a:solidFill>
                <a:prstClr val="black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The equation for carry-out of each full-adder becomes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			C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.C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endParaRPr lang="en-US" sz="2000" b="1" baseline="-25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			C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 </a:t>
            </a:r>
            <a:r>
              <a:rPr lang="en-US" sz="2000" b="1" dirty="0" smtClean="0">
                <a:solidFill>
                  <a:schemeClr val="tx1"/>
                </a:solidFill>
              </a:rPr>
              <a:t> +  P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.C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					C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.C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</a:p>
          <a:p>
            <a:pPr marL="0" indent="0" algn="just">
              <a:buNone/>
            </a:pPr>
            <a:r>
              <a:rPr lang="en-US" sz="2000" b="1" baseline="-25000" dirty="0" smtClean="0">
                <a:solidFill>
                  <a:schemeClr val="tx1"/>
                </a:solidFill>
              </a:rPr>
              <a:t>				</a:t>
            </a:r>
            <a:r>
              <a:rPr lang="en-US" sz="2000" b="1" baseline="-25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out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 </a:t>
            </a:r>
            <a:r>
              <a:rPr lang="en-US" sz="2000" b="1" dirty="0" smtClean="0">
                <a:solidFill>
                  <a:schemeClr val="tx1"/>
                </a:solidFill>
              </a:rPr>
              <a:t>= C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4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.C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endParaRPr lang="en-US" sz="2000" b="1" baseline="-25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Substituting the values of </a:t>
            </a:r>
            <a:r>
              <a:rPr lang="en-US" sz="2000" b="1" dirty="0" err="1">
                <a:solidFill>
                  <a:schemeClr val="tx1"/>
                </a:solidFill>
              </a:rPr>
              <a:t>C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 in these, we get 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C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= G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endParaRPr lang="en-US" sz="2000" b="1" baseline="-25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baseline="-25000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= 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 </a:t>
            </a:r>
            <a:r>
              <a:rPr lang="en-US" sz="2000" b="1" dirty="0" smtClean="0">
                <a:solidFill>
                  <a:schemeClr val="tx1"/>
                </a:solidFill>
              </a:rPr>
              <a:t>   = G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(G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)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 </a:t>
            </a:r>
            <a:r>
              <a:rPr lang="en-US" sz="2000" b="1" dirty="0" smtClean="0">
                <a:solidFill>
                  <a:schemeClr val="tx1"/>
                </a:solidFill>
              </a:rPr>
              <a:t>   = G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 </a:t>
            </a:r>
            <a:r>
              <a:rPr lang="en-US" sz="2000" b="1" dirty="0" smtClean="0">
                <a:solidFill>
                  <a:schemeClr val="tx1"/>
                </a:solidFill>
              </a:rPr>
              <a:t>+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 = G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.C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000" b="1" baseline="-25000" dirty="0">
                <a:solidFill>
                  <a:schemeClr val="tx1"/>
                </a:solidFill>
              </a:rPr>
              <a:t>	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      </a:t>
            </a:r>
            <a:r>
              <a:rPr lang="en-US" sz="2000" b="1" dirty="0" smtClean="0">
                <a:solidFill>
                  <a:schemeClr val="tx1"/>
                </a:solidFill>
              </a:rPr>
              <a:t>= G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+ P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(G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+ P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	     = G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+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</a:t>
            </a:r>
            <a:r>
              <a:rPr lang="en-US" sz="2000" b="1" dirty="0" smtClean="0">
                <a:solidFill>
                  <a:schemeClr val="tx1"/>
                </a:solidFill>
              </a:rPr>
              <a:t>C</a:t>
            </a:r>
            <a:r>
              <a:rPr lang="en-US" sz="2000" b="1" baseline="-25000" dirty="0">
                <a:solidFill>
                  <a:schemeClr val="tx1"/>
                </a:solidFill>
              </a:rPr>
              <a:t>0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b="1" baseline="-25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Look ahead carry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7315200" cy="6172200"/>
          </a:xfrm>
        </p:spPr>
        <p:txBody>
          <a:bodyPr>
            <a:normAutofit lnSpcReduction="10000"/>
          </a:bodyPr>
          <a:lstStyle/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It is evident from the equations of C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, C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and C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, that only one level of AND gate followed by an OR gate will generate each carry-out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Generation of C</a:t>
            </a:r>
            <a:r>
              <a:rPr lang="en-US" sz="2000" b="1" baseline="-25000" dirty="0">
                <a:solidFill>
                  <a:schemeClr val="tx1"/>
                </a:solidFill>
              </a:rPr>
              <a:t>3</a:t>
            </a:r>
            <a:r>
              <a:rPr lang="en-US" sz="2000" b="1" dirty="0" smtClean="0">
                <a:solidFill>
                  <a:schemeClr val="tx1"/>
                </a:solidFill>
              </a:rPr>
              <a:t> does not require C</a:t>
            </a:r>
            <a:r>
              <a:rPr lang="en-US" sz="2000" b="1" baseline="-25000" dirty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and C</a:t>
            </a:r>
            <a:r>
              <a:rPr lang="en-US" sz="2000" b="1" baseline="-25000" dirty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to get propagated (as in case of Parallel adder). They all are propagated at the same time </a:t>
            </a:r>
            <a:endParaRPr lang="en-US" sz="2000" b="1" dirty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b="1" baseline="-250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" y="2284838"/>
            <a:ext cx="308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Logic expressions for each ‘</a:t>
            </a:r>
            <a:r>
              <a:rPr lang="en-US" sz="1600" b="1" dirty="0" err="1" smtClean="0"/>
              <a:t>C</a:t>
            </a:r>
            <a:r>
              <a:rPr lang="en-US" sz="1600" b="1" baseline="-25000" dirty="0" err="1" smtClean="0"/>
              <a:t>i</a:t>
            </a:r>
            <a:r>
              <a:rPr lang="en-US" sz="1600" b="1" dirty="0" smtClean="0"/>
              <a:t>’ in </a:t>
            </a:r>
            <a:r>
              <a:rPr lang="en-US" sz="1600" b="1" u="sng" dirty="0" smtClean="0"/>
              <a:t>look ahead carry generator</a:t>
            </a:r>
            <a:r>
              <a:rPr lang="en-US" sz="1600" b="1" dirty="0" smtClean="0"/>
              <a:t>: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 smtClean="0"/>
              <a:t>C</a:t>
            </a:r>
            <a:r>
              <a:rPr lang="en-US" sz="1600" b="1" baseline="-25000" dirty="0" smtClean="0"/>
              <a:t>1</a:t>
            </a:r>
            <a:r>
              <a:rPr lang="en-US" sz="1600" b="1" dirty="0" smtClean="0"/>
              <a:t>= G</a:t>
            </a:r>
            <a:r>
              <a:rPr lang="en-US" sz="1600" b="1" baseline="-25000" dirty="0" smtClean="0"/>
              <a:t>0 </a:t>
            </a:r>
            <a:r>
              <a:rPr lang="en-US" sz="1600" b="1" dirty="0"/>
              <a:t>+ 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C</a:t>
            </a:r>
            <a:r>
              <a:rPr lang="en-US" sz="1600" b="1" baseline="-25000" dirty="0"/>
              <a:t>0</a:t>
            </a:r>
          </a:p>
          <a:p>
            <a:pPr algn="just"/>
            <a:r>
              <a:rPr lang="en-US" sz="1600" b="1" dirty="0" smtClean="0"/>
              <a:t>C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= G</a:t>
            </a:r>
            <a:r>
              <a:rPr lang="en-US" sz="1600" b="1" baseline="-25000" dirty="0"/>
              <a:t>1</a:t>
            </a:r>
            <a:r>
              <a:rPr lang="en-US" sz="1600" b="1" baseline="-25000" dirty="0" smtClean="0"/>
              <a:t> </a:t>
            </a:r>
            <a:r>
              <a:rPr lang="en-US" sz="1600" b="1" dirty="0"/>
              <a:t>+ 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1</a:t>
            </a:r>
            <a:r>
              <a:rPr lang="en-US" sz="1600" b="1" dirty="0" smtClean="0"/>
              <a:t>G</a:t>
            </a:r>
            <a:r>
              <a:rPr lang="en-US" sz="1600" b="1" baseline="-25000" dirty="0"/>
              <a:t>0</a:t>
            </a:r>
            <a:r>
              <a:rPr lang="en-US" sz="1600" b="1" baseline="-25000" dirty="0" smtClean="0"/>
              <a:t> </a:t>
            </a:r>
            <a:r>
              <a:rPr lang="en-US" sz="1600" b="1" dirty="0"/>
              <a:t>+ 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1 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C</a:t>
            </a:r>
            <a:r>
              <a:rPr lang="en-US" sz="1600" b="1" baseline="-25000" dirty="0"/>
              <a:t>0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algn="just"/>
            <a:r>
              <a:rPr lang="en-US" sz="1600" b="1" dirty="0" smtClean="0"/>
              <a:t>C</a:t>
            </a:r>
            <a:r>
              <a:rPr lang="en-US" sz="1600" b="1" baseline="-25000" dirty="0" smtClean="0"/>
              <a:t>3</a:t>
            </a:r>
            <a:r>
              <a:rPr lang="en-US" sz="1600" b="1" dirty="0" smtClean="0"/>
              <a:t>=G</a:t>
            </a:r>
            <a:r>
              <a:rPr lang="en-US" sz="1600" b="1" baseline="-25000" dirty="0"/>
              <a:t>2</a:t>
            </a:r>
            <a:r>
              <a:rPr lang="en-US" sz="1600" b="1" baseline="-25000" dirty="0" smtClean="0"/>
              <a:t> </a:t>
            </a:r>
            <a:r>
              <a:rPr lang="en-US" sz="1600" b="1" dirty="0" smtClean="0"/>
              <a:t>+P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G</a:t>
            </a:r>
            <a:r>
              <a:rPr lang="en-US" sz="1600" b="1" baseline="-25000" dirty="0"/>
              <a:t>1</a:t>
            </a:r>
            <a:r>
              <a:rPr lang="en-US" sz="1600" b="1" baseline="-25000" dirty="0" smtClean="0"/>
              <a:t> </a:t>
            </a:r>
            <a:r>
              <a:rPr lang="en-US" sz="1600" b="1" dirty="0" smtClean="0"/>
              <a:t>+P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1</a:t>
            </a:r>
            <a:r>
              <a:rPr lang="en-US" sz="1600" b="1" dirty="0" smtClean="0"/>
              <a:t>G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+P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P</a:t>
            </a:r>
            <a:r>
              <a:rPr lang="en-US" sz="1600" b="1" baseline="-25000" dirty="0"/>
              <a:t>1</a:t>
            </a:r>
            <a:r>
              <a:rPr lang="en-US" sz="1600" b="1" baseline="-25000" dirty="0" smtClean="0"/>
              <a:t> </a:t>
            </a:r>
            <a:r>
              <a:rPr lang="en-US" sz="1600" b="1" dirty="0" smtClean="0"/>
              <a:t>P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C</a:t>
            </a:r>
            <a:r>
              <a:rPr lang="en-US" sz="1600" b="1" baseline="-25000" dirty="0"/>
              <a:t>0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85800"/>
            <a:ext cx="5238376" cy="37861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6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64770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Look ahead carry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3459483" cy="5867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For all i = {0,1,2,3},      P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 is generated by an XOR gate and </a:t>
            </a:r>
            <a:r>
              <a:rPr lang="en-US" sz="2000" b="1" dirty="0" err="1" smtClean="0">
                <a:solidFill>
                  <a:schemeClr val="tx1"/>
                </a:solidFill>
              </a:rPr>
              <a:t>G</a:t>
            </a:r>
            <a:r>
              <a:rPr lang="en-US" sz="2000" b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000" b="1" dirty="0" smtClean="0">
                <a:solidFill>
                  <a:schemeClr val="tx1"/>
                </a:solidFill>
              </a:rPr>
              <a:t> by an AND gate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Carries are propagated through look ahead carry generator and provided as inputs to second XOR gates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All output carries are generated after delay of two levels of gates </a:t>
            </a:r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Each </a:t>
            </a:r>
            <a:r>
              <a:rPr lang="en-US" sz="2000" b="1" dirty="0">
                <a:solidFill>
                  <a:schemeClr val="tx1"/>
                </a:solidFill>
              </a:rPr>
              <a:t>Sum </a:t>
            </a:r>
            <a:r>
              <a:rPr lang="en-US" sz="2000" b="1" dirty="0" smtClean="0">
                <a:solidFill>
                  <a:schemeClr val="tx1"/>
                </a:solidFill>
              </a:rPr>
              <a:t>bit requires only two XOR gates</a:t>
            </a:r>
            <a:endParaRPr lang="en-US" sz="2000" b="1" baseline="-25000" dirty="0" smtClean="0">
              <a:solidFill>
                <a:schemeClr val="tx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Sums S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0 </a:t>
            </a:r>
            <a:r>
              <a:rPr lang="en-US" sz="2000" b="1" dirty="0" smtClean="0">
                <a:solidFill>
                  <a:schemeClr val="tx1"/>
                </a:solidFill>
              </a:rPr>
              <a:t>– S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3 </a:t>
            </a:r>
            <a:r>
              <a:rPr lang="en-US" sz="2000" b="1" dirty="0" smtClean="0">
                <a:solidFill>
                  <a:schemeClr val="tx1"/>
                </a:solidFill>
              </a:rPr>
              <a:t>are generated with equal propagation delays</a:t>
            </a:r>
          </a:p>
          <a:p>
            <a:pPr marL="0" indent="0" algn="just">
              <a:buNone/>
            </a:pPr>
            <a:endParaRPr lang="en-US" sz="1800" b="1" baseline="-250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283" y="838200"/>
            <a:ext cx="4465317" cy="4953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6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Problems</a:t>
            </a:r>
            <a:br>
              <a:rPr lang="en-US" sz="4000" b="1" dirty="0" smtClean="0"/>
            </a:br>
            <a:r>
              <a:rPr lang="en-US" sz="4000" b="1" dirty="0" smtClean="0"/>
              <a:t>(TBD)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8195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Combinational circuits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5562600"/>
          </a:xfrm>
        </p:spPr>
        <p:txBody>
          <a:bodyPr>
            <a:normAutofit/>
          </a:bodyPr>
          <a:lstStyle/>
          <a:p>
            <a:pPr algn="just"/>
            <a:r>
              <a:rPr lang="en-US" sz="1900" b="1" u="sng" dirty="0" smtClean="0">
                <a:solidFill>
                  <a:schemeClr val="tx1"/>
                </a:solidFill>
              </a:rPr>
              <a:t>Combination logic circuits</a:t>
            </a:r>
            <a:r>
              <a:rPr lang="en-US" sz="1900" b="1" dirty="0" smtClean="0">
                <a:solidFill>
                  <a:schemeClr val="tx1"/>
                </a:solidFill>
              </a:rPr>
              <a:t> are the circuits whose outputs depend upon on the present input combination</a:t>
            </a:r>
          </a:p>
          <a:p>
            <a:pPr lvl="1" algn="just"/>
            <a:r>
              <a:rPr lang="en-US" sz="1700" b="1" dirty="0" smtClean="0">
                <a:solidFill>
                  <a:schemeClr val="tx1"/>
                </a:solidFill>
              </a:rPr>
              <a:t>The previous inputs or outputs do not alter the present outputs</a:t>
            </a:r>
          </a:p>
          <a:p>
            <a:pPr lvl="1" algn="just"/>
            <a:r>
              <a:rPr lang="en-US" sz="1700" b="1" dirty="0" smtClean="0">
                <a:solidFill>
                  <a:schemeClr val="tx1"/>
                </a:solidFill>
              </a:rPr>
              <a:t>They do not have memory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They can be </a:t>
            </a:r>
            <a:r>
              <a:rPr lang="en-US" sz="1900" b="1" dirty="0">
                <a:solidFill>
                  <a:schemeClr val="tx1"/>
                </a:solidFill>
              </a:rPr>
              <a:t>represented </a:t>
            </a:r>
            <a:r>
              <a:rPr lang="en-US" sz="1900" b="1" dirty="0" smtClean="0">
                <a:solidFill>
                  <a:schemeClr val="tx1"/>
                </a:solidFill>
              </a:rPr>
              <a:t>by </a:t>
            </a:r>
            <a:r>
              <a:rPr lang="en-US" sz="1900" b="1" dirty="0">
                <a:solidFill>
                  <a:schemeClr val="tx1"/>
                </a:solidFill>
              </a:rPr>
              <a:t>Boolean </a:t>
            </a:r>
            <a:r>
              <a:rPr lang="en-US" sz="1900" b="1" dirty="0" smtClean="0">
                <a:solidFill>
                  <a:schemeClr val="tx1"/>
                </a:solidFill>
              </a:rPr>
              <a:t>functions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Combinational circuit comprises of input variables, logic gates and output variables</a:t>
            </a:r>
            <a:endParaRPr lang="en-US" b="1" dirty="0">
              <a:solidFill>
                <a:schemeClr val="tx1"/>
              </a:solidFill>
            </a:endParaRPr>
          </a:p>
          <a:p>
            <a:pPr lvl="1" algn="just"/>
            <a:r>
              <a:rPr lang="en-US" sz="1700" b="1" dirty="0" smtClean="0">
                <a:solidFill>
                  <a:schemeClr val="tx1"/>
                </a:solidFill>
              </a:rPr>
              <a:t>Inputs and outputs are binary in nature i.e. can only take 0 or 1 as the possible values</a:t>
            </a:r>
          </a:p>
          <a:p>
            <a:pPr lvl="1" algn="just"/>
            <a:endParaRPr lang="en-US" sz="17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85800" y="4800600"/>
            <a:ext cx="6705600" cy="1219200"/>
            <a:chOff x="457200" y="4724400"/>
            <a:chExt cx="6705600" cy="1219200"/>
          </a:xfrm>
        </p:grpSpPr>
        <p:sp>
          <p:nvSpPr>
            <p:cNvPr id="4" name="Rectangle 3"/>
            <p:cNvSpPr/>
            <p:nvPr/>
          </p:nvSpPr>
          <p:spPr>
            <a:xfrm>
              <a:off x="2667000" y="4724400"/>
              <a:ext cx="2057400" cy="1219200"/>
            </a:xfrm>
            <a:prstGeom prst="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676400" y="49530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76400" y="51816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676400" y="57150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724400" y="57150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724400" y="51816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724400" y="4953000"/>
              <a:ext cx="9906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71700" y="5181600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81600" y="5181600"/>
              <a:ext cx="0" cy="533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7200" y="5144869"/>
              <a:ext cx="1219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‘n’ input variables</a:t>
              </a:r>
              <a:endParaRPr lang="en-GB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1200" y="5068669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‘m’ output variables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19400" y="5068669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Combinational logic circuit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68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Combinational circuits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55626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Designing Procedure for combinational logic circuits will follow the steps as: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Input variables and output variables are identified and assigned distinct letter symbols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Truth table is derived, which states value of each output for all possible input combinations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Simplified Boolean expression is obtained for each output variable, either by K-map or Boolean algebra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Logic circuit is drawn using desired logic gates</a:t>
            </a:r>
          </a:p>
          <a:p>
            <a:pPr algn="just"/>
            <a:endParaRPr lang="en-US" sz="2000" b="1" dirty="0">
              <a:solidFill>
                <a:schemeClr val="tx1"/>
              </a:solidFill>
            </a:endParaRPr>
          </a:p>
          <a:p>
            <a:pPr algn="just"/>
            <a:r>
              <a:rPr lang="en-US" sz="2000" b="1" u="sng" dirty="0" smtClean="0">
                <a:solidFill>
                  <a:schemeClr val="tx1"/>
                </a:solidFill>
              </a:rPr>
              <a:t>Things to remember</a:t>
            </a:r>
          </a:p>
          <a:p>
            <a:pPr lvl="1" algn="just"/>
            <a:r>
              <a:rPr lang="en-US" b="1" dirty="0" smtClean="0">
                <a:solidFill>
                  <a:schemeClr val="tx1"/>
                </a:solidFill>
              </a:rPr>
              <a:t>‘n’ input variable will have 2</a:t>
            </a:r>
            <a:r>
              <a:rPr lang="en-US" b="1" baseline="30000" dirty="0" smtClean="0">
                <a:solidFill>
                  <a:schemeClr val="tx1"/>
                </a:solidFill>
              </a:rPr>
              <a:t>n </a:t>
            </a:r>
            <a:r>
              <a:rPr lang="en-US" b="1" dirty="0" smtClean="0">
                <a:solidFill>
                  <a:schemeClr val="tx1"/>
                </a:solidFill>
              </a:rPr>
              <a:t>input combination, therefore number of </a:t>
            </a:r>
            <a:r>
              <a:rPr lang="en-US" b="1" u="sng" dirty="0" smtClean="0">
                <a:solidFill>
                  <a:schemeClr val="tx1"/>
                </a:solidFill>
              </a:rPr>
              <a:t>rows</a:t>
            </a:r>
            <a:r>
              <a:rPr lang="en-US" b="1" dirty="0" smtClean="0">
                <a:solidFill>
                  <a:schemeClr val="tx1"/>
                </a:solidFill>
              </a:rPr>
              <a:t> in truth table will be</a:t>
            </a:r>
            <a:r>
              <a:rPr lang="en-US" b="1" u="sng" dirty="0" smtClean="0">
                <a:solidFill>
                  <a:schemeClr val="tx1"/>
                </a:solidFill>
              </a:rPr>
              <a:t> 2</a:t>
            </a:r>
            <a:r>
              <a:rPr lang="en-US" b="1" u="sng" baseline="30000" dirty="0" smtClean="0">
                <a:solidFill>
                  <a:schemeClr val="tx1"/>
                </a:solidFill>
              </a:rPr>
              <a:t>n</a:t>
            </a:r>
          </a:p>
          <a:p>
            <a:pPr lvl="1" algn="just"/>
            <a:r>
              <a:rPr lang="en-US" b="1" dirty="0" smtClean="0">
                <a:solidFill>
                  <a:schemeClr val="tx1"/>
                </a:solidFill>
              </a:rPr>
              <a:t>For the system having ‘n’ input variables and ‘m’ output variables, the number of </a:t>
            </a:r>
            <a:r>
              <a:rPr lang="en-US" b="1" u="sng" dirty="0" smtClean="0">
                <a:solidFill>
                  <a:schemeClr val="tx1"/>
                </a:solidFill>
              </a:rPr>
              <a:t>columns</a:t>
            </a:r>
            <a:r>
              <a:rPr lang="en-US" b="1" dirty="0" smtClean="0">
                <a:solidFill>
                  <a:schemeClr val="tx1"/>
                </a:solidFill>
              </a:rPr>
              <a:t> in truth table will be </a:t>
            </a:r>
            <a:r>
              <a:rPr lang="en-US" b="1" u="sng" dirty="0" smtClean="0">
                <a:solidFill>
                  <a:schemeClr val="tx1"/>
                </a:solidFill>
              </a:rPr>
              <a:t>‘</a:t>
            </a:r>
            <a:r>
              <a:rPr lang="en-US" b="1" u="sng" dirty="0" err="1" smtClean="0">
                <a:solidFill>
                  <a:schemeClr val="tx1"/>
                </a:solidFill>
              </a:rPr>
              <a:t>n+m</a:t>
            </a:r>
            <a:r>
              <a:rPr lang="en-US" b="1" u="sng" dirty="0" smtClean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4988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Combinational circuits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55626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Combinational circuits that we need to study 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Code Convertors</a:t>
            </a: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</a:rPr>
              <a:t>Adders</a:t>
            </a: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</a:rPr>
              <a:t>Subtractors</a:t>
            </a: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</a:rPr>
              <a:t>Magnitude Comparators</a:t>
            </a:r>
            <a:endParaRPr lang="en-US" sz="1800" b="1" u="sng" dirty="0">
              <a:solidFill>
                <a:schemeClr val="tx1"/>
              </a:solidFill>
            </a:endParaRPr>
          </a:p>
          <a:p>
            <a:pPr lvl="1" algn="just"/>
            <a:r>
              <a:rPr lang="en-US" sz="2000" b="1" dirty="0" smtClean="0">
                <a:solidFill>
                  <a:schemeClr val="tx1"/>
                </a:solidFill>
              </a:rPr>
              <a:t>Parity bit Generators 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Encoders and </a:t>
            </a:r>
            <a:r>
              <a:rPr lang="en-US" sz="2000" b="1" dirty="0" smtClean="0">
                <a:solidFill>
                  <a:schemeClr val="tx1"/>
                </a:solidFill>
              </a:rPr>
              <a:t>Decoders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</a:rPr>
              <a:t>Multiplexers and </a:t>
            </a:r>
            <a:r>
              <a:rPr lang="en-US" sz="2000" b="1" dirty="0" smtClean="0">
                <a:solidFill>
                  <a:schemeClr val="tx1"/>
                </a:solidFill>
              </a:rPr>
              <a:t>De-multiplexers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Half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7239000" cy="59436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Combinational circuit that </a:t>
            </a:r>
            <a:r>
              <a:rPr lang="en-US" sz="1900" b="1" dirty="0">
                <a:solidFill>
                  <a:schemeClr val="tx1"/>
                </a:solidFill>
              </a:rPr>
              <a:t>p</a:t>
            </a:r>
            <a:r>
              <a:rPr lang="en-US" sz="1900" b="1" dirty="0" smtClean="0">
                <a:solidFill>
                  <a:schemeClr val="tx1"/>
                </a:solidFill>
              </a:rPr>
              <a:t>erforms arithmetic addition 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Follows the rules of </a:t>
            </a:r>
            <a:r>
              <a:rPr lang="en-US" sz="1900" b="1" u="sng" dirty="0">
                <a:solidFill>
                  <a:schemeClr val="tx1"/>
                </a:solidFill>
              </a:rPr>
              <a:t>binary </a:t>
            </a:r>
            <a:r>
              <a:rPr lang="en-US" sz="1900" b="1" u="sng" dirty="0" smtClean="0">
                <a:solidFill>
                  <a:schemeClr val="tx1"/>
                </a:solidFill>
              </a:rPr>
              <a:t>addition</a:t>
            </a: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inputs are </a:t>
            </a:r>
            <a:r>
              <a:rPr lang="en-US" sz="1900" b="1" dirty="0">
                <a:solidFill>
                  <a:schemeClr val="tx1"/>
                </a:solidFill>
              </a:rPr>
              <a:t>two binary bits</a:t>
            </a:r>
            <a:r>
              <a:rPr lang="en-US" sz="1900" b="1" dirty="0" smtClean="0">
                <a:solidFill>
                  <a:schemeClr val="tx1"/>
                </a:solidFill>
              </a:rPr>
              <a:t>, addend </a:t>
            </a:r>
            <a:r>
              <a:rPr lang="en-US" sz="1900" b="1" dirty="0">
                <a:solidFill>
                  <a:schemeClr val="tx1"/>
                </a:solidFill>
              </a:rPr>
              <a:t>‘A’ and </a:t>
            </a:r>
            <a:r>
              <a:rPr lang="en-US" sz="1900" b="1" dirty="0" smtClean="0">
                <a:solidFill>
                  <a:schemeClr val="tx1"/>
                </a:solidFill>
              </a:rPr>
              <a:t>augend ‘B’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outputs are a sum bit ‘S’ and a carry bit ‘C’ 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The truth table </a:t>
            </a:r>
            <a:r>
              <a:rPr lang="en-US" sz="1900" b="1" dirty="0" smtClean="0">
                <a:solidFill>
                  <a:schemeClr val="tx1"/>
                </a:solidFill>
              </a:rPr>
              <a:t>for half adder (HA) with two </a:t>
            </a:r>
            <a:r>
              <a:rPr lang="en-US" sz="1900" b="1" dirty="0">
                <a:solidFill>
                  <a:schemeClr val="tx1"/>
                </a:solidFill>
              </a:rPr>
              <a:t>inputs (</a:t>
            </a:r>
            <a:r>
              <a:rPr lang="en-US" sz="1900" b="1" dirty="0" smtClean="0">
                <a:solidFill>
                  <a:schemeClr val="tx1"/>
                </a:solidFill>
              </a:rPr>
              <a:t>A,B</a:t>
            </a:r>
            <a:r>
              <a:rPr lang="en-US" sz="1900" b="1" dirty="0">
                <a:solidFill>
                  <a:schemeClr val="tx1"/>
                </a:solidFill>
              </a:rPr>
              <a:t>) and two outputs (</a:t>
            </a:r>
            <a:r>
              <a:rPr lang="en-US" sz="1900" b="1" dirty="0" smtClean="0">
                <a:solidFill>
                  <a:schemeClr val="tx1"/>
                </a:solidFill>
              </a:rPr>
              <a:t>S,C) is</a:t>
            </a: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26330"/>
              </p:ext>
            </p:extLst>
          </p:nvPr>
        </p:nvGraphicFramePr>
        <p:xfrm>
          <a:off x="2438400" y="4500880"/>
          <a:ext cx="2895600" cy="2204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3900"/>
                <a:gridCol w="723900"/>
                <a:gridCol w="723900"/>
                <a:gridCol w="7239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Outputs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GB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14600"/>
            <a:ext cx="3505200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Half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  <a:p>
            <a:pPr algn="just"/>
            <a:endParaRPr lang="en-US" sz="1900" b="1" dirty="0">
              <a:solidFill>
                <a:schemeClr val="tx1"/>
              </a:solidFill>
            </a:endParaRPr>
          </a:p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By minimizing using K-map, the reduced relations for Sum and Carry bits are obtained as</a:t>
            </a:r>
          </a:p>
          <a:p>
            <a:pPr lvl="1" algn="just"/>
            <a:r>
              <a:rPr lang="en-US" sz="1800" b="1" u="sng" dirty="0" smtClean="0">
                <a:solidFill>
                  <a:schemeClr val="tx1"/>
                </a:solidFill>
              </a:rPr>
              <a:t>Sum (S) = A’B +AB’ = A (XOR) B</a:t>
            </a:r>
          </a:p>
          <a:p>
            <a:pPr lvl="1" algn="just"/>
            <a:r>
              <a:rPr lang="en-US" sz="1800" b="1" u="sng" dirty="0" smtClean="0">
                <a:solidFill>
                  <a:schemeClr val="tx1"/>
                </a:solidFill>
              </a:rPr>
              <a:t>Carry (C) = AB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5486400" cy="270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5867400" cy="685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Half adder</a:t>
            </a:r>
            <a:endParaRPr lang="en-GB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086600" cy="5715000"/>
          </a:xfrm>
        </p:spPr>
        <p:txBody>
          <a:bodyPr>
            <a:normAutofit/>
          </a:bodyPr>
          <a:lstStyle/>
          <a:p>
            <a:pPr algn="just"/>
            <a:r>
              <a:rPr lang="en-US" sz="1900" b="1" dirty="0" smtClean="0">
                <a:solidFill>
                  <a:schemeClr val="tx1"/>
                </a:solidFill>
              </a:rPr>
              <a:t>The combinational </a:t>
            </a:r>
            <a:r>
              <a:rPr lang="en-US" sz="1900" b="1" dirty="0">
                <a:solidFill>
                  <a:schemeClr val="tx1"/>
                </a:solidFill>
              </a:rPr>
              <a:t>circuit for </a:t>
            </a:r>
            <a:r>
              <a:rPr lang="en-US" sz="1900" b="1" dirty="0" smtClean="0">
                <a:solidFill>
                  <a:schemeClr val="tx1"/>
                </a:solidFill>
              </a:rPr>
              <a:t>half adder can be realized using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one XOR gate to calculate Sum (S) and </a:t>
            </a:r>
          </a:p>
          <a:p>
            <a:pPr lvl="1" algn="just"/>
            <a:r>
              <a:rPr lang="en-US" sz="1800" b="1" dirty="0" smtClean="0">
                <a:solidFill>
                  <a:schemeClr val="tx1"/>
                </a:solidFill>
              </a:rPr>
              <a:t>one AND </a:t>
            </a:r>
            <a:r>
              <a:rPr lang="en-US" sz="1800" b="1" dirty="0">
                <a:solidFill>
                  <a:schemeClr val="tx1"/>
                </a:solidFill>
              </a:rPr>
              <a:t>gate to calculate </a:t>
            </a:r>
            <a:r>
              <a:rPr lang="en-US" sz="1800" b="1" dirty="0" smtClean="0">
                <a:solidFill>
                  <a:schemeClr val="tx1"/>
                </a:solidFill>
              </a:rPr>
              <a:t>Carry (C)</a:t>
            </a:r>
          </a:p>
          <a:p>
            <a:pPr algn="just"/>
            <a:endParaRPr lang="en-US" sz="1900" b="1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971800"/>
            <a:ext cx="5009804" cy="1828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926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9AD67E-BB17-4655-B955-2A4B7067EB42}"/>
</file>

<file path=customXml/itemProps2.xml><?xml version="1.0" encoding="utf-8"?>
<ds:datastoreItem xmlns:ds="http://schemas.openxmlformats.org/officeDocument/2006/customXml" ds:itemID="{EE077E24-486F-4EAB-A67B-71930270CE2F}"/>
</file>

<file path=customXml/itemProps3.xml><?xml version="1.0" encoding="utf-8"?>
<ds:datastoreItem xmlns:ds="http://schemas.openxmlformats.org/officeDocument/2006/customXml" ds:itemID="{4C60392B-F826-4D68-8C58-4EC7D5039B79}"/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2809</Words>
  <Application>Microsoft Office PowerPoint</Application>
  <PresentationFormat>On-screen Show (4:3)</PresentationFormat>
  <Paragraphs>462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Aharoni</vt:lpstr>
      <vt:lpstr>Algerian</vt:lpstr>
      <vt:lpstr>Arial</vt:lpstr>
      <vt:lpstr>Calibri</vt:lpstr>
      <vt:lpstr>Colonna MT</vt:lpstr>
      <vt:lpstr>Corbel</vt:lpstr>
      <vt:lpstr>Times New Roman</vt:lpstr>
      <vt:lpstr>Trebuchet MS</vt:lpstr>
      <vt:lpstr>Wingdings 2</vt:lpstr>
      <vt:lpstr>Wingdings 3</vt:lpstr>
      <vt:lpstr>Facet</vt:lpstr>
      <vt:lpstr>Frame</vt:lpstr>
      <vt:lpstr>1_Facet</vt:lpstr>
      <vt:lpstr>Switching Theory and Logic Design (STLD)</vt:lpstr>
      <vt:lpstr>STLD Lesson Plan</vt:lpstr>
      <vt:lpstr>Outline of the  lecture</vt:lpstr>
      <vt:lpstr>Combinational circuits</vt:lpstr>
      <vt:lpstr>Combinational circuits</vt:lpstr>
      <vt:lpstr>Combinational circuits</vt:lpstr>
      <vt:lpstr>Half adder</vt:lpstr>
      <vt:lpstr>Half adder</vt:lpstr>
      <vt:lpstr>Half adder</vt:lpstr>
      <vt:lpstr>full adder</vt:lpstr>
      <vt:lpstr>full adder</vt:lpstr>
      <vt:lpstr>full adder</vt:lpstr>
      <vt:lpstr>full adder</vt:lpstr>
      <vt:lpstr>full adder</vt:lpstr>
      <vt:lpstr>Half subtractor</vt:lpstr>
      <vt:lpstr>Half subtractor</vt:lpstr>
      <vt:lpstr>Half subtractor</vt:lpstr>
      <vt:lpstr>full subtractor</vt:lpstr>
      <vt:lpstr>full subtractor</vt:lpstr>
      <vt:lpstr>full subtractor</vt:lpstr>
      <vt:lpstr>full subtractor</vt:lpstr>
      <vt:lpstr>full subtractor</vt:lpstr>
      <vt:lpstr>binary Parallel adder</vt:lpstr>
      <vt:lpstr>binary Parallel adder</vt:lpstr>
      <vt:lpstr>Binary adder―subtractor</vt:lpstr>
      <vt:lpstr>Binary adder―subtractor</vt:lpstr>
      <vt:lpstr>serial adder</vt:lpstr>
      <vt:lpstr>serial adder</vt:lpstr>
      <vt:lpstr>bcd adder</vt:lpstr>
      <vt:lpstr>bcd adder</vt:lpstr>
      <vt:lpstr>bcd adder</vt:lpstr>
      <vt:lpstr>bcd adder</vt:lpstr>
      <vt:lpstr>Look ahead carry adder</vt:lpstr>
      <vt:lpstr>Look ahead carry adder</vt:lpstr>
      <vt:lpstr>Look ahead carry adder</vt:lpstr>
      <vt:lpstr>Look ahead carry adder</vt:lpstr>
      <vt:lpstr>Look ahead carry adder</vt:lpstr>
      <vt:lpstr>Problems (TBD)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Switching Theory and Logic Design (STLD)</dc:title>
  <dc:creator>Windows User</dc:creator>
  <cp:lastModifiedBy>anubhagoel15</cp:lastModifiedBy>
  <cp:revision>386</cp:revision>
  <dcterms:created xsi:type="dcterms:W3CDTF">2020-08-07T16:10:07Z</dcterms:created>
  <dcterms:modified xsi:type="dcterms:W3CDTF">2020-10-05T06:16:07Z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