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f"/>
  <Default Extension="jpg" ContentType="image/jpeg"/>
  <Override PartName="/ppt/presentation.xml" ContentType="application/vnd.openxmlformats-officedocument.presentationml.presentation.main+xml"/>
  <Override PartName="/ppt/slides/slide4.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39.xml" ContentType="application/vnd.openxmlformats-officedocument.presentationml.slide+xml"/>
  <Override PartName="/ppt/slides/slide3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8.xml" ContentType="application/vnd.openxmlformats-officedocument.presentationml.slide+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42.xml" ContentType="application/vnd.openxmlformats-officedocument.presentationml.slideLayout+xml"/>
  <Override PartName="/ppt/slideMasters/slideMaster1.xml" ContentType="application/vnd.openxmlformats-officedocument.presentationml.slideMaster+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43.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 id="2147483684" r:id="rId2"/>
    <p:sldMasterId id="2147483696" r:id="rId3"/>
  </p:sldMasterIdLst>
  <p:sldIdLst>
    <p:sldId id="256" r:id="rId4"/>
    <p:sldId id="258" r:id="rId5"/>
    <p:sldId id="259" r:id="rId6"/>
    <p:sldId id="287" r:id="rId7"/>
    <p:sldId id="381" r:id="rId8"/>
    <p:sldId id="384" r:id="rId9"/>
    <p:sldId id="383" r:id="rId10"/>
    <p:sldId id="385" r:id="rId11"/>
    <p:sldId id="401" r:id="rId12"/>
    <p:sldId id="380" r:id="rId13"/>
    <p:sldId id="403" r:id="rId14"/>
    <p:sldId id="402" r:id="rId15"/>
    <p:sldId id="404" r:id="rId16"/>
    <p:sldId id="400" r:id="rId17"/>
    <p:sldId id="386" r:id="rId18"/>
    <p:sldId id="387" r:id="rId19"/>
    <p:sldId id="388" r:id="rId20"/>
    <p:sldId id="390" r:id="rId21"/>
    <p:sldId id="389" r:id="rId22"/>
    <p:sldId id="431" r:id="rId23"/>
    <p:sldId id="391" r:id="rId24"/>
    <p:sldId id="392" r:id="rId25"/>
    <p:sldId id="395" r:id="rId26"/>
    <p:sldId id="394" r:id="rId27"/>
    <p:sldId id="396" r:id="rId28"/>
    <p:sldId id="397" r:id="rId29"/>
    <p:sldId id="399" r:id="rId30"/>
    <p:sldId id="405" r:id="rId31"/>
    <p:sldId id="398" r:id="rId32"/>
    <p:sldId id="406" r:id="rId33"/>
    <p:sldId id="407" r:id="rId34"/>
    <p:sldId id="408" r:id="rId35"/>
    <p:sldId id="410" r:id="rId36"/>
    <p:sldId id="412" r:id="rId37"/>
    <p:sldId id="414" r:id="rId38"/>
    <p:sldId id="413" r:id="rId39"/>
    <p:sldId id="415" r:id="rId40"/>
    <p:sldId id="416" r:id="rId41"/>
    <p:sldId id="417" r:id="rId42"/>
    <p:sldId id="418" r:id="rId43"/>
    <p:sldId id="420" r:id="rId44"/>
    <p:sldId id="422" r:id="rId45"/>
    <p:sldId id="423" r:id="rId46"/>
    <p:sldId id="424" r:id="rId47"/>
    <p:sldId id="425" r:id="rId48"/>
    <p:sldId id="427" r:id="rId49"/>
    <p:sldId id="429" r:id="rId50"/>
    <p:sldId id="430" r:id="rId51"/>
    <p:sldId id="286"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99"/>
    <a:srgbClr val="FF0066"/>
    <a:srgbClr val="4BD0FF"/>
    <a:srgbClr val="69D8FF"/>
    <a:srgbClr val="CC0066"/>
    <a:srgbClr val="FF99CC"/>
    <a:srgbClr val="FFFF99"/>
    <a:srgbClr val="6666FF"/>
    <a:srgbClr val="00FFFF"/>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71" autoAdjust="0"/>
    <p:restoredTop sz="94671" autoAdjust="0"/>
  </p:normalViewPr>
  <p:slideViewPr>
    <p:cSldViewPr>
      <p:cViewPr varScale="1">
        <p:scale>
          <a:sx n="84" d="100"/>
          <a:sy n="84" d="100"/>
        </p:scale>
        <p:origin x="1733" y="8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presProps" Target="presProps.xml"/><Relationship Id="rId58" Type="http://schemas.openxmlformats.org/officeDocument/2006/relationships/customXml" Target="../customXml/item2.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customXml" Target="../customXml/item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customXml" Target="../customXml/item1.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2E030A5-2D32-45E0-85E0-9F3D8C4C5A39}" type="datetimeFigureOut">
              <a:rPr lang="en-GB" smtClean="0"/>
              <a:t>09/10/2020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DE47B4E-4FC4-45AA-A896-C380AF0BFE10}" type="slidenum">
              <a:rPr lang="en-GB" smtClean="0"/>
              <a:t>‹#›</a:t>
            </a:fld>
            <a:endParaRPr lang="en-GB"/>
          </a:p>
        </p:txBody>
      </p:sp>
    </p:spTree>
    <p:extLst>
      <p:ext uri="{BB962C8B-B14F-4D97-AF65-F5344CB8AC3E}">
        <p14:creationId xmlns:p14="http://schemas.microsoft.com/office/powerpoint/2010/main" val="4032521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E030A5-2D32-45E0-85E0-9F3D8C4C5A39}" type="datetimeFigureOut">
              <a:rPr lang="en-GB" smtClean="0"/>
              <a:t>09/10/2020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DE47B4E-4FC4-45AA-A896-C380AF0BFE10}" type="slidenum">
              <a:rPr lang="en-GB" smtClean="0"/>
              <a:t>‹#›</a:t>
            </a:fld>
            <a:endParaRPr lang="en-GB"/>
          </a:p>
        </p:txBody>
      </p:sp>
    </p:spTree>
    <p:extLst>
      <p:ext uri="{BB962C8B-B14F-4D97-AF65-F5344CB8AC3E}">
        <p14:creationId xmlns:p14="http://schemas.microsoft.com/office/powerpoint/2010/main" val="3294649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E030A5-2D32-45E0-85E0-9F3D8C4C5A39}" type="datetimeFigureOut">
              <a:rPr lang="en-GB" smtClean="0"/>
              <a:t>09/10/2020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DE47B4E-4FC4-45AA-A896-C380AF0BFE10}" type="slidenum">
              <a:rPr lang="en-GB" smtClean="0"/>
              <a:t>‹#›</a:t>
            </a:fld>
            <a:endParaRPr lang="en-GB"/>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79417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E030A5-2D32-45E0-85E0-9F3D8C4C5A39}" type="datetimeFigureOut">
              <a:rPr lang="en-GB" smtClean="0"/>
              <a:t>09/10/2020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DE47B4E-4FC4-45AA-A896-C380AF0BFE10}" type="slidenum">
              <a:rPr lang="en-GB" smtClean="0"/>
              <a:t>‹#›</a:t>
            </a:fld>
            <a:endParaRPr lang="en-GB"/>
          </a:p>
        </p:txBody>
      </p:sp>
    </p:spTree>
    <p:extLst>
      <p:ext uri="{BB962C8B-B14F-4D97-AF65-F5344CB8AC3E}">
        <p14:creationId xmlns:p14="http://schemas.microsoft.com/office/powerpoint/2010/main" val="31917838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E030A5-2D32-45E0-85E0-9F3D8C4C5A39}" type="datetimeFigureOut">
              <a:rPr lang="en-GB" smtClean="0"/>
              <a:t>09/10/2020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DE47B4E-4FC4-45AA-A896-C380AF0BFE10}" type="slidenum">
              <a:rPr lang="en-GB" smtClean="0"/>
              <a:t>‹#›</a:t>
            </a:fld>
            <a:endParaRPr lang="en-GB"/>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185157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E030A5-2D32-45E0-85E0-9F3D8C4C5A39}" type="datetimeFigureOut">
              <a:rPr lang="en-GB" smtClean="0"/>
              <a:t>09/10/2020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DE47B4E-4FC4-45AA-A896-C380AF0BFE10}" type="slidenum">
              <a:rPr lang="en-GB" smtClean="0"/>
              <a:t>‹#›</a:t>
            </a:fld>
            <a:endParaRPr lang="en-GB"/>
          </a:p>
        </p:txBody>
      </p:sp>
    </p:spTree>
    <p:extLst>
      <p:ext uri="{BB962C8B-B14F-4D97-AF65-F5344CB8AC3E}">
        <p14:creationId xmlns:p14="http://schemas.microsoft.com/office/powerpoint/2010/main" val="16665933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2E030A5-2D32-45E0-85E0-9F3D8C4C5A39}" type="datetimeFigureOut">
              <a:rPr lang="en-GB" smtClean="0"/>
              <a:t>09/10/2020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DE47B4E-4FC4-45AA-A896-C380AF0BFE10}" type="slidenum">
              <a:rPr lang="en-GB" smtClean="0"/>
              <a:t>‹#›</a:t>
            </a:fld>
            <a:endParaRPr lang="en-GB"/>
          </a:p>
        </p:txBody>
      </p:sp>
    </p:spTree>
    <p:extLst>
      <p:ext uri="{BB962C8B-B14F-4D97-AF65-F5344CB8AC3E}">
        <p14:creationId xmlns:p14="http://schemas.microsoft.com/office/powerpoint/2010/main" val="36293232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2E030A5-2D32-45E0-85E0-9F3D8C4C5A39}" type="datetimeFigureOut">
              <a:rPr lang="en-GB" smtClean="0"/>
              <a:t>09/10/2020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DE47B4E-4FC4-45AA-A896-C380AF0BFE10}" type="slidenum">
              <a:rPr lang="en-GB" smtClean="0"/>
              <a:t>‹#›</a:t>
            </a:fld>
            <a:endParaRPr lang="en-GB"/>
          </a:p>
        </p:txBody>
      </p:sp>
    </p:spTree>
    <p:extLst>
      <p:ext uri="{BB962C8B-B14F-4D97-AF65-F5344CB8AC3E}">
        <p14:creationId xmlns:p14="http://schemas.microsoft.com/office/powerpoint/2010/main" val="12368156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762000"/>
            <a:ext cx="685621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952697" y="762000"/>
            <a:ext cx="2193989" cy="5334001"/>
          </a:xfrm>
          <a:prstGeom prst="rect">
            <a:avLst/>
          </a:prstGeom>
          <a:solidFill>
            <a:srgbClr val="C3C3C3">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02386" y="1298448"/>
            <a:ext cx="5486400" cy="3255264"/>
          </a:xfrm>
        </p:spPr>
        <p:txBody>
          <a:bodyPr anchor="b">
            <a:normAutofit/>
          </a:bodyPr>
          <a:lstStyle>
            <a:lvl1pPr algn="l">
              <a:defRPr sz="54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11" y="4670246"/>
            <a:ext cx="5486400" cy="914400"/>
          </a:xfrm>
        </p:spPr>
        <p:txBody>
          <a:bodyPr anchor="t">
            <a:normAutofit/>
          </a:bodyPr>
          <a:lstStyle>
            <a:lvl1pPr marL="0" indent="0" algn="l">
              <a:buNone/>
              <a:defRPr sz="2000" cap="none" spc="0" baseline="0">
                <a:solidFill>
                  <a:schemeClr val="accent1">
                    <a:lumMod val="20000"/>
                    <a:lumOff val="80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10/9/2020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40977013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defTabSz="832104"/>
            <a:fld id="{2CA50CA4-163E-4E25-A0D6-F59617F5C6B2}" type="datetimeFigureOut">
              <a:rPr lang="en-US" sz="1600" smtClean="0">
                <a:solidFill>
                  <a:prstClr val="black"/>
                </a:solidFill>
              </a:rPr>
              <a:pPr defTabSz="832104"/>
              <a:t>10/9/2020</a:t>
            </a:fld>
            <a:endParaRPr lang="en-US" sz="1600">
              <a:solidFill>
                <a:prstClr val="black"/>
              </a:solidFill>
            </a:endParaRPr>
          </a:p>
        </p:txBody>
      </p:sp>
      <p:sp>
        <p:nvSpPr>
          <p:cNvPr id="5" name="Footer Placeholder 4"/>
          <p:cNvSpPr>
            <a:spLocks noGrp="1"/>
          </p:cNvSpPr>
          <p:nvPr>
            <p:ph type="ftr" sz="quarter" idx="11"/>
          </p:nvPr>
        </p:nvSpPr>
        <p:spPr/>
        <p:txBody>
          <a:bodyPr/>
          <a:lstStyle/>
          <a:p>
            <a:pPr defTabSz="832104"/>
            <a:endParaRPr lang="en-US" sz="1600">
              <a:solidFill>
                <a:prstClr val="black"/>
              </a:solidFill>
            </a:endParaRPr>
          </a:p>
        </p:txBody>
      </p:sp>
      <p:sp>
        <p:nvSpPr>
          <p:cNvPr id="6" name="Slide Number Placeholder 5"/>
          <p:cNvSpPr>
            <a:spLocks noGrp="1"/>
          </p:cNvSpPr>
          <p:nvPr>
            <p:ph type="sldNum" sz="quarter" idx="12"/>
          </p:nvPr>
        </p:nvSpPr>
        <p:spPr/>
        <p:txBody>
          <a:bodyPr/>
          <a:lstStyle/>
          <a:p>
            <a:pPr defTabSz="832104"/>
            <a:fld id="{D633BFE6-AD75-45DB-9140-6CFA2ECAC2D6}" type="slidenum">
              <a:rPr lang="en-US" sz="1600" smtClean="0"/>
              <a:pPr defTabSz="832104"/>
              <a:t>‹#›</a:t>
            </a:fld>
            <a:endParaRPr lang="en-US" sz="1600"/>
          </a:p>
        </p:txBody>
      </p:sp>
    </p:spTree>
    <p:extLst>
      <p:ext uri="{BB962C8B-B14F-4D97-AF65-F5344CB8AC3E}">
        <p14:creationId xmlns:p14="http://schemas.microsoft.com/office/powerpoint/2010/main" val="16095622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00934" y="1298448"/>
            <a:ext cx="5486400" cy="3255264"/>
          </a:xfrm>
        </p:spPr>
        <p:txBody>
          <a:bodyPr anchor="b">
            <a:normAutofit/>
          </a:bodyPr>
          <a:lstStyle>
            <a:lvl1pPr>
              <a:defRPr sz="54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914650" y="4672584"/>
            <a:ext cx="5486400" cy="914400"/>
          </a:xfrm>
        </p:spPr>
        <p:txBody>
          <a:bodyPr anchor="t">
            <a:normAutofit/>
          </a:bodyPr>
          <a:lstStyle>
            <a:lvl1pPr marL="0" indent="0">
              <a:buNone/>
              <a:defRPr sz="20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10/9/2020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693641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2E030A5-2D32-45E0-85E0-9F3D8C4C5A39}" type="datetimeFigureOut">
              <a:rPr lang="en-GB" smtClean="0"/>
              <a:t>09/10/2020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DE47B4E-4FC4-45AA-A896-C380AF0BFE10}" type="slidenum">
              <a:rPr lang="en-GB" smtClean="0"/>
              <a:t>‹#›</a:t>
            </a:fld>
            <a:endParaRPr lang="en-GB"/>
          </a:p>
        </p:txBody>
      </p:sp>
    </p:spTree>
    <p:extLst>
      <p:ext uri="{BB962C8B-B14F-4D97-AF65-F5344CB8AC3E}">
        <p14:creationId xmlns:p14="http://schemas.microsoft.com/office/powerpoint/2010/main" val="35188005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00934" y="868680"/>
            <a:ext cx="2606040" cy="512064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63590" y="868680"/>
            <a:ext cx="2606040" cy="512064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10/9/2020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163059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00934" y="1023586"/>
            <a:ext cx="2606040" cy="807720"/>
          </a:xfrm>
        </p:spPr>
        <p:txBody>
          <a:bodyPr anchor="b">
            <a:normAutofit/>
          </a:bodyPr>
          <a:lstStyle>
            <a:lvl1pPr marL="0" indent="0">
              <a:spcBef>
                <a:spcPts val="0"/>
              </a:spcBef>
              <a:buNone/>
              <a:defRPr sz="1900" b="1">
                <a:solidFill>
                  <a:schemeClr val="tx1">
                    <a:lumMod val="65000"/>
                    <a:lumOff val="3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900934" y="1930936"/>
            <a:ext cx="2606040" cy="402336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63847" y="1023587"/>
            <a:ext cx="2606040" cy="813171"/>
          </a:xfrm>
        </p:spPr>
        <p:txBody>
          <a:bodyPr anchor="b">
            <a:normAutofit/>
          </a:bodyPr>
          <a:lstStyle>
            <a:lvl1pPr marL="0" indent="0">
              <a:spcBef>
                <a:spcPts val="0"/>
              </a:spcBef>
              <a:buNone/>
              <a:defRPr sz="1900" b="1">
                <a:solidFill>
                  <a:schemeClr val="tx1">
                    <a:lumMod val="65000"/>
                    <a:lumOff val="3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63847" y="1930936"/>
            <a:ext cx="2606040" cy="402336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10/9/2020</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8298994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10/9/2020</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5990007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D8BD707-D9CF-40AE-B4C6-C98DA3205C09}" type="datetimeFigureOut">
              <a:rPr lang="en-US" smtClean="0"/>
              <a:t>10/9/2020</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7040818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 y="1143000"/>
            <a:ext cx="2125980" cy="2194560"/>
          </a:xfrm>
        </p:spPr>
        <p:txBody>
          <a:bodyPr anchor="b">
            <a:normAutofit/>
          </a:bodyPr>
          <a:lstStyle>
            <a:lvl1pPr>
              <a:defRPr sz="2800" b="0" baseline="0"/>
            </a:lvl1pPr>
          </a:lstStyle>
          <a:p>
            <a:r>
              <a:rPr lang="en-US" smtClean="0"/>
              <a:t>Click to edit Master title style</a:t>
            </a:r>
            <a:endParaRPr lang="en-US" dirty="0"/>
          </a:p>
        </p:txBody>
      </p:sp>
      <p:sp>
        <p:nvSpPr>
          <p:cNvPr id="3" name="Content Placeholder 2"/>
          <p:cNvSpPr>
            <a:spLocks noGrp="1"/>
          </p:cNvSpPr>
          <p:nvPr>
            <p:ph idx="1"/>
          </p:nvPr>
        </p:nvSpPr>
        <p:spPr>
          <a:xfrm>
            <a:off x="2900934" y="868680"/>
            <a:ext cx="54864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2024" y="3337560"/>
            <a:ext cx="2125980" cy="2560320"/>
          </a:xfrm>
        </p:spPr>
        <p:txBody>
          <a:bodyPr anchor="t">
            <a:normAutofit/>
          </a:bodyPr>
          <a:lstStyle>
            <a:lvl1pPr marL="0" indent="0">
              <a:lnSpc>
                <a:spcPct val="100000"/>
              </a:lnSpc>
              <a:spcBef>
                <a:spcPts val="800"/>
              </a:spcBef>
              <a:buNone/>
              <a:defRPr sz="125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10/9/2020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4123474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 y="1143000"/>
            <a:ext cx="2125980" cy="2194560"/>
          </a:xfrm>
        </p:spPr>
        <p:txBody>
          <a:bodyPr anchor="b">
            <a:normAutofit/>
          </a:bodyPr>
          <a:lstStyle>
            <a:lvl1pPr>
              <a:defRPr sz="2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677983" y="767419"/>
            <a:ext cx="6086423"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92024" y="3340602"/>
            <a:ext cx="2125980" cy="2560320"/>
          </a:xfrm>
        </p:spPr>
        <p:txBody>
          <a:bodyPr anchor="t">
            <a:normAutofit/>
          </a:bodyPr>
          <a:lstStyle>
            <a:lvl1pPr marL="0" indent="0">
              <a:lnSpc>
                <a:spcPct val="100000"/>
              </a:lnSpc>
              <a:spcBef>
                <a:spcPts val="800"/>
              </a:spcBef>
              <a:buNone/>
              <a:defRPr sz="125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10/9/2020</a:t>
            </a:fld>
            <a:endParaRPr lang="en-US" dirty="0"/>
          </a:p>
        </p:txBody>
      </p:sp>
      <p:sp>
        <p:nvSpPr>
          <p:cNvPr id="9" name="Footer Placeholder 8"/>
          <p:cNvSpPr>
            <a:spLocks noGrp="1"/>
          </p:cNvSpPr>
          <p:nvPr>
            <p:ph type="ftr" sz="quarter" idx="11"/>
          </p:nvPr>
        </p:nvSpPr>
        <p:spPr>
          <a:xfrm>
            <a:off x="2624326" y="6356351"/>
            <a:ext cx="4433638"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7319387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10/9/2020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8245772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5750" y="990600"/>
            <a:ext cx="211455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00934" y="868680"/>
            <a:ext cx="54864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10/9/2020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4172675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2E030A5-2D32-45E0-85E0-9F3D8C4C5A39}" type="datetimeFigureOut">
              <a:rPr lang="en-GB" smtClean="0">
                <a:solidFill>
                  <a:prstClr val="black">
                    <a:tint val="75000"/>
                  </a:prstClr>
                </a:solidFill>
              </a:rPr>
              <a:pPr/>
              <a:t>09/10/2020</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1DE47B4E-4FC4-45AA-A896-C380AF0BFE10}" type="slidenum">
              <a:rPr lang="en-GB" smtClean="0">
                <a:solidFill>
                  <a:srgbClr val="90C226"/>
                </a:solidFill>
              </a:rPr>
              <a:pPr/>
              <a:t>‹#›</a:t>
            </a:fld>
            <a:endParaRPr lang="en-GB">
              <a:solidFill>
                <a:srgbClr val="90C226"/>
              </a:solidFill>
            </a:endParaRPr>
          </a:p>
        </p:txBody>
      </p:sp>
    </p:spTree>
    <p:extLst>
      <p:ext uri="{BB962C8B-B14F-4D97-AF65-F5344CB8AC3E}">
        <p14:creationId xmlns:p14="http://schemas.microsoft.com/office/powerpoint/2010/main" val="428191920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2E030A5-2D32-45E0-85E0-9F3D8C4C5A39}" type="datetimeFigureOut">
              <a:rPr lang="en-GB" smtClean="0">
                <a:solidFill>
                  <a:prstClr val="black">
                    <a:tint val="75000"/>
                  </a:prstClr>
                </a:solidFill>
              </a:rPr>
              <a:pPr/>
              <a:t>09/10/2020</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1DE47B4E-4FC4-45AA-A896-C380AF0BFE10}" type="slidenum">
              <a:rPr lang="en-GB" smtClean="0">
                <a:solidFill>
                  <a:srgbClr val="90C226"/>
                </a:solidFill>
              </a:rPr>
              <a:pPr/>
              <a:t>‹#›</a:t>
            </a:fld>
            <a:endParaRPr lang="en-GB">
              <a:solidFill>
                <a:srgbClr val="90C226"/>
              </a:solidFill>
            </a:endParaRPr>
          </a:p>
        </p:txBody>
      </p:sp>
    </p:spTree>
    <p:extLst>
      <p:ext uri="{BB962C8B-B14F-4D97-AF65-F5344CB8AC3E}">
        <p14:creationId xmlns:p14="http://schemas.microsoft.com/office/powerpoint/2010/main" val="781825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E030A5-2D32-45E0-85E0-9F3D8C4C5A39}" type="datetimeFigureOut">
              <a:rPr lang="en-GB" smtClean="0"/>
              <a:t>09/10/2020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DE47B4E-4FC4-45AA-A896-C380AF0BFE10}" type="slidenum">
              <a:rPr lang="en-GB" smtClean="0"/>
              <a:t>‹#›</a:t>
            </a:fld>
            <a:endParaRPr lang="en-GB"/>
          </a:p>
        </p:txBody>
      </p:sp>
    </p:spTree>
    <p:extLst>
      <p:ext uri="{BB962C8B-B14F-4D97-AF65-F5344CB8AC3E}">
        <p14:creationId xmlns:p14="http://schemas.microsoft.com/office/powerpoint/2010/main" val="289032949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E030A5-2D32-45E0-85E0-9F3D8C4C5A39}" type="datetimeFigureOut">
              <a:rPr lang="en-GB" smtClean="0">
                <a:solidFill>
                  <a:prstClr val="black">
                    <a:tint val="75000"/>
                  </a:prstClr>
                </a:solidFill>
              </a:rPr>
              <a:pPr/>
              <a:t>09/10/2020</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1DE47B4E-4FC4-45AA-A896-C380AF0BFE10}" type="slidenum">
              <a:rPr lang="en-GB" smtClean="0">
                <a:solidFill>
                  <a:srgbClr val="90C226"/>
                </a:solidFill>
              </a:rPr>
              <a:pPr/>
              <a:t>‹#›</a:t>
            </a:fld>
            <a:endParaRPr lang="en-GB">
              <a:solidFill>
                <a:srgbClr val="90C226"/>
              </a:solidFill>
            </a:endParaRPr>
          </a:p>
        </p:txBody>
      </p:sp>
    </p:spTree>
    <p:extLst>
      <p:ext uri="{BB962C8B-B14F-4D97-AF65-F5344CB8AC3E}">
        <p14:creationId xmlns:p14="http://schemas.microsoft.com/office/powerpoint/2010/main" val="34423267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2E030A5-2D32-45E0-85E0-9F3D8C4C5A39}" type="datetimeFigureOut">
              <a:rPr lang="en-GB" smtClean="0">
                <a:solidFill>
                  <a:prstClr val="black">
                    <a:tint val="75000"/>
                  </a:prstClr>
                </a:solidFill>
              </a:rPr>
              <a:pPr/>
              <a:t>09/10/2020</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1DE47B4E-4FC4-45AA-A896-C380AF0BFE10}" type="slidenum">
              <a:rPr lang="en-GB" smtClean="0">
                <a:solidFill>
                  <a:srgbClr val="90C226"/>
                </a:solidFill>
              </a:rPr>
              <a:pPr/>
              <a:t>‹#›</a:t>
            </a:fld>
            <a:endParaRPr lang="en-GB">
              <a:solidFill>
                <a:srgbClr val="90C226"/>
              </a:solidFill>
            </a:endParaRPr>
          </a:p>
        </p:txBody>
      </p:sp>
    </p:spTree>
    <p:extLst>
      <p:ext uri="{BB962C8B-B14F-4D97-AF65-F5344CB8AC3E}">
        <p14:creationId xmlns:p14="http://schemas.microsoft.com/office/powerpoint/2010/main" val="396802531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2E030A5-2D32-45E0-85E0-9F3D8C4C5A39}" type="datetimeFigureOut">
              <a:rPr lang="en-GB" smtClean="0">
                <a:solidFill>
                  <a:prstClr val="black">
                    <a:tint val="75000"/>
                  </a:prstClr>
                </a:solidFill>
              </a:rPr>
              <a:pPr/>
              <a:t>09/10/2020</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1DE47B4E-4FC4-45AA-A896-C380AF0BFE10}" type="slidenum">
              <a:rPr lang="en-GB" smtClean="0">
                <a:solidFill>
                  <a:srgbClr val="90C226"/>
                </a:solidFill>
              </a:rPr>
              <a:pPr/>
              <a:t>‹#›</a:t>
            </a:fld>
            <a:endParaRPr lang="en-GB">
              <a:solidFill>
                <a:srgbClr val="90C226"/>
              </a:solidFill>
            </a:endParaRPr>
          </a:p>
        </p:txBody>
      </p:sp>
    </p:spTree>
    <p:extLst>
      <p:ext uri="{BB962C8B-B14F-4D97-AF65-F5344CB8AC3E}">
        <p14:creationId xmlns:p14="http://schemas.microsoft.com/office/powerpoint/2010/main" val="309149323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2E030A5-2D32-45E0-85E0-9F3D8C4C5A39}" type="datetimeFigureOut">
              <a:rPr lang="en-GB" smtClean="0">
                <a:solidFill>
                  <a:prstClr val="black">
                    <a:tint val="75000"/>
                  </a:prstClr>
                </a:solidFill>
              </a:rPr>
              <a:pPr/>
              <a:t>09/10/2020</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1DE47B4E-4FC4-45AA-A896-C380AF0BFE10}" type="slidenum">
              <a:rPr lang="en-GB" smtClean="0">
                <a:solidFill>
                  <a:srgbClr val="90C226"/>
                </a:solidFill>
              </a:rPr>
              <a:pPr/>
              <a:t>‹#›</a:t>
            </a:fld>
            <a:endParaRPr lang="en-GB">
              <a:solidFill>
                <a:srgbClr val="90C226"/>
              </a:solidFill>
            </a:endParaRPr>
          </a:p>
        </p:txBody>
      </p:sp>
    </p:spTree>
    <p:extLst>
      <p:ext uri="{BB962C8B-B14F-4D97-AF65-F5344CB8AC3E}">
        <p14:creationId xmlns:p14="http://schemas.microsoft.com/office/powerpoint/2010/main" val="39993258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E030A5-2D32-45E0-85E0-9F3D8C4C5A39}" type="datetimeFigureOut">
              <a:rPr lang="en-GB" smtClean="0">
                <a:solidFill>
                  <a:prstClr val="black">
                    <a:tint val="75000"/>
                  </a:prstClr>
                </a:solidFill>
              </a:rPr>
              <a:pPr/>
              <a:t>09/10/2020</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1DE47B4E-4FC4-45AA-A896-C380AF0BFE10}" type="slidenum">
              <a:rPr lang="en-GB" smtClean="0">
                <a:solidFill>
                  <a:srgbClr val="90C226"/>
                </a:solidFill>
              </a:rPr>
              <a:pPr/>
              <a:t>‹#›</a:t>
            </a:fld>
            <a:endParaRPr lang="en-GB">
              <a:solidFill>
                <a:srgbClr val="90C226"/>
              </a:solidFill>
            </a:endParaRPr>
          </a:p>
        </p:txBody>
      </p:sp>
    </p:spTree>
    <p:extLst>
      <p:ext uri="{BB962C8B-B14F-4D97-AF65-F5344CB8AC3E}">
        <p14:creationId xmlns:p14="http://schemas.microsoft.com/office/powerpoint/2010/main" val="32628968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E030A5-2D32-45E0-85E0-9F3D8C4C5A39}" type="datetimeFigureOut">
              <a:rPr lang="en-GB" smtClean="0">
                <a:solidFill>
                  <a:prstClr val="black">
                    <a:tint val="75000"/>
                  </a:prstClr>
                </a:solidFill>
              </a:rPr>
              <a:pPr/>
              <a:t>09/10/2020</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1DE47B4E-4FC4-45AA-A896-C380AF0BFE10}" type="slidenum">
              <a:rPr lang="en-GB" smtClean="0">
                <a:solidFill>
                  <a:srgbClr val="90C226"/>
                </a:solidFill>
              </a:rPr>
              <a:pPr/>
              <a:t>‹#›</a:t>
            </a:fld>
            <a:endParaRPr lang="en-GB">
              <a:solidFill>
                <a:srgbClr val="90C226"/>
              </a:solidFill>
            </a:endParaRPr>
          </a:p>
        </p:txBody>
      </p:sp>
    </p:spTree>
    <p:extLst>
      <p:ext uri="{BB962C8B-B14F-4D97-AF65-F5344CB8AC3E}">
        <p14:creationId xmlns:p14="http://schemas.microsoft.com/office/powerpoint/2010/main" val="38605091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E030A5-2D32-45E0-85E0-9F3D8C4C5A39}" type="datetimeFigureOut">
              <a:rPr lang="en-GB" smtClean="0">
                <a:solidFill>
                  <a:prstClr val="black">
                    <a:tint val="75000"/>
                  </a:prstClr>
                </a:solidFill>
              </a:rPr>
              <a:pPr/>
              <a:t>09/10/2020</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1DE47B4E-4FC4-45AA-A896-C380AF0BFE10}" type="slidenum">
              <a:rPr lang="en-GB" smtClean="0">
                <a:solidFill>
                  <a:srgbClr val="90C226"/>
                </a:solidFill>
              </a:rPr>
              <a:pPr/>
              <a:t>‹#›</a:t>
            </a:fld>
            <a:endParaRPr lang="en-GB">
              <a:solidFill>
                <a:srgbClr val="90C226"/>
              </a:solidFill>
            </a:endParaRPr>
          </a:p>
        </p:txBody>
      </p:sp>
    </p:spTree>
    <p:extLst>
      <p:ext uri="{BB962C8B-B14F-4D97-AF65-F5344CB8AC3E}">
        <p14:creationId xmlns:p14="http://schemas.microsoft.com/office/powerpoint/2010/main" val="253496190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E030A5-2D32-45E0-85E0-9F3D8C4C5A39}" type="datetimeFigureOut">
              <a:rPr lang="en-GB" smtClean="0">
                <a:solidFill>
                  <a:prstClr val="black">
                    <a:tint val="75000"/>
                  </a:prstClr>
                </a:solidFill>
              </a:rPr>
              <a:pPr/>
              <a:t>09/10/2020</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1DE47B4E-4FC4-45AA-A896-C380AF0BFE10}" type="slidenum">
              <a:rPr lang="en-GB" smtClean="0">
                <a:solidFill>
                  <a:srgbClr val="90C226"/>
                </a:solidFill>
              </a:rPr>
              <a:pPr/>
              <a:t>‹#›</a:t>
            </a:fld>
            <a:endParaRPr lang="en-GB">
              <a:solidFill>
                <a:srgbClr val="90C226"/>
              </a:solidFill>
            </a:endParaRPr>
          </a:p>
        </p:txBody>
      </p:sp>
    </p:spTree>
    <p:extLst>
      <p:ext uri="{BB962C8B-B14F-4D97-AF65-F5344CB8AC3E}">
        <p14:creationId xmlns:p14="http://schemas.microsoft.com/office/powerpoint/2010/main" val="247978395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E030A5-2D32-45E0-85E0-9F3D8C4C5A39}" type="datetimeFigureOut">
              <a:rPr lang="en-GB" smtClean="0">
                <a:solidFill>
                  <a:prstClr val="black">
                    <a:tint val="75000"/>
                  </a:prstClr>
                </a:solidFill>
              </a:rPr>
              <a:pPr/>
              <a:t>09/10/2020</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1DE47B4E-4FC4-45AA-A896-C380AF0BFE10}" type="slidenum">
              <a:rPr lang="en-GB" smtClean="0">
                <a:solidFill>
                  <a:srgbClr val="90C226"/>
                </a:solidFill>
              </a:rPr>
              <a:pPr/>
              <a:t>‹#›</a:t>
            </a:fld>
            <a:endParaRPr lang="en-GB">
              <a:solidFill>
                <a:srgbClr val="90C226"/>
              </a:solidFill>
            </a:endParaRP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Tree>
    <p:extLst>
      <p:ext uri="{BB962C8B-B14F-4D97-AF65-F5344CB8AC3E}">
        <p14:creationId xmlns:p14="http://schemas.microsoft.com/office/powerpoint/2010/main" val="400519358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E030A5-2D32-45E0-85E0-9F3D8C4C5A39}" type="datetimeFigureOut">
              <a:rPr lang="en-GB" smtClean="0">
                <a:solidFill>
                  <a:prstClr val="black">
                    <a:tint val="75000"/>
                  </a:prstClr>
                </a:solidFill>
              </a:rPr>
              <a:pPr/>
              <a:t>09/10/2020</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1DE47B4E-4FC4-45AA-A896-C380AF0BFE10}" type="slidenum">
              <a:rPr lang="en-GB" smtClean="0">
                <a:solidFill>
                  <a:srgbClr val="90C226"/>
                </a:solidFill>
              </a:rPr>
              <a:pPr/>
              <a:t>‹#›</a:t>
            </a:fld>
            <a:endParaRPr lang="en-GB">
              <a:solidFill>
                <a:srgbClr val="90C226"/>
              </a:solidFill>
            </a:endParaRPr>
          </a:p>
        </p:txBody>
      </p:sp>
    </p:spTree>
    <p:extLst>
      <p:ext uri="{BB962C8B-B14F-4D97-AF65-F5344CB8AC3E}">
        <p14:creationId xmlns:p14="http://schemas.microsoft.com/office/powerpoint/2010/main" val="541676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2E030A5-2D32-45E0-85E0-9F3D8C4C5A39}" type="datetimeFigureOut">
              <a:rPr lang="en-GB" smtClean="0"/>
              <a:t>09/10/2020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DE47B4E-4FC4-45AA-A896-C380AF0BFE10}" type="slidenum">
              <a:rPr lang="en-GB" smtClean="0"/>
              <a:t>‹#›</a:t>
            </a:fld>
            <a:endParaRPr lang="en-GB"/>
          </a:p>
        </p:txBody>
      </p:sp>
    </p:spTree>
    <p:extLst>
      <p:ext uri="{BB962C8B-B14F-4D97-AF65-F5344CB8AC3E}">
        <p14:creationId xmlns:p14="http://schemas.microsoft.com/office/powerpoint/2010/main" val="411593495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E030A5-2D32-45E0-85E0-9F3D8C4C5A39}" type="datetimeFigureOut">
              <a:rPr lang="en-GB" smtClean="0">
                <a:solidFill>
                  <a:prstClr val="black">
                    <a:tint val="75000"/>
                  </a:prstClr>
                </a:solidFill>
              </a:rPr>
              <a:pPr/>
              <a:t>09/10/2020</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1DE47B4E-4FC4-45AA-A896-C380AF0BFE10}" type="slidenum">
              <a:rPr lang="en-GB" smtClean="0">
                <a:solidFill>
                  <a:srgbClr val="90C226"/>
                </a:solidFill>
              </a:rPr>
              <a:pPr/>
              <a:t>‹#›</a:t>
            </a:fld>
            <a:endParaRPr lang="en-GB">
              <a:solidFill>
                <a:srgbClr val="90C226"/>
              </a:solidFill>
            </a:endParaRP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Tree>
    <p:extLst>
      <p:ext uri="{BB962C8B-B14F-4D97-AF65-F5344CB8AC3E}">
        <p14:creationId xmlns:p14="http://schemas.microsoft.com/office/powerpoint/2010/main" val="230992270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E030A5-2D32-45E0-85E0-9F3D8C4C5A39}" type="datetimeFigureOut">
              <a:rPr lang="en-GB" smtClean="0">
                <a:solidFill>
                  <a:prstClr val="black">
                    <a:tint val="75000"/>
                  </a:prstClr>
                </a:solidFill>
              </a:rPr>
              <a:pPr/>
              <a:t>09/10/2020</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1DE47B4E-4FC4-45AA-A896-C380AF0BFE10}" type="slidenum">
              <a:rPr lang="en-GB" smtClean="0">
                <a:solidFill>
                  <a:srgbClr val="90C226"/>
                </a:solidFill>
              </a:rPr>
              <a:pPr/>
              <a:t>‹#›</a:t>
            </a:fld>
            <a:endParaRPr lang="en-GB">
              <a:solidFill>
                <a:srgbClr val="90C226"/>
              </a:solidFill>
            </a:endParaRPr>
          </a:p>
        </p:txBody>
      </p:sp>
    </p:spTree>
    <p:extLst>
      <p:ext uri="{BB962C8B-B14F-4D97-AF65-F5344CB8AC3E}">
        <p14:creationId xmlns:p14="http://schemas.microsoft.com/office/powerpoint/2010/main" val="29196971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2E030A5-2D32-45E0-85E0-9F3D8C4C5A39}" type="datetimeFigureOut">
              <a:rPr lang="en-GB" smtClean="0">
                <a:solidFill>
                  <a:prstClr val="black">
                    <a:tint val="75000"/>
                  </a:prstClr>
                </a:solidFill>
              </a:rPr>
              <a:pPr/>
              <a:t>09/10/2020</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1DE47B4E-4FC4-45AA-A896-C380AF0BFE10}" type="slidenum">
              <a:rPr lang="en-GB" smtClean="0">
                <a:solidFill>
                  <a:srgbClr val="90C226"/>
                </a:solidFill>
              </a:rPr>
              <a:pPr/>
              <a:t>‹#›</a:t>
            </a:fld>
            <a:endParaRPr lang="en-GB">
              <a:solidFill>
                <a:srgbClr val="90C226"/>
              </a:solidFill>
            </a:endParaRPr>
          </a:p>
        </p:txBody>
      </p:sp>
    </p:spTree>
    <p:extLst>
      <p:ext uri="{BB962C8B-B14F-4D97-AF65-F5344CB8AC3E}">
        <p14:creationId xmlns:p14="http://schemas.microsoft.com/office/powerpoint/2010/main" val="282534647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2E030A5-2D32-45E0-85E0-9F3D8C4C5A39}" type="datetimeFigureOut">
              <a:rPr lang="en-GB" smtClean="0">
                <a:solidFill>
                  <a:prstClr val="black">
                    <a:tint val="75000"/>
                  </a:prstClr>
                </a:solidFill>
              </a:rPr>
              <a:pPr/>
              <a:t>09/10/2020</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1DE47B4E-4FC4-45AA-A896-C380AF0BFE10}" type="slidenum">
              <a:rPr lang="en-GB" smtClean="0">
                <a:solidFill>
                  <a:srgbClr val="90C226"/>
                </a:solidFill>
              </a:rPr>
              <a:pPr/>
              <a:t>‹#›</a:t>
            </a:fld>
            <a:endParaRPr lang="en-GB">
              <a:solidFill>
                <a:srgbClr val="90C226"/>
              </a:solidFill>
            </a:endParaRPr>
          </a:p>
        </p:txBody>
      </p:sp>
    </p:spTree>
    <p:extLst>
      <p:ext uri="{BB962C8B-B14F-4D97-AF65-F5344CB8AC3E}">
        <p14:creationId xmlns:p14="http://schemas.microsoft.com/office/powerpoint/2010/main" val="3872914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2E030A5-2D32-45E0-85E0-9F3D8C4C5A39}" type="datetimeFigureOut">
              <a:rPr lang="en-GB" smtClean="0"/>
              <a:t>09/10/2020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DE47B4E-4FC4-45AA-A896-C380AF0BFE10}" type="slidenum">
              <a:rPr lang="en-GB" smtClean="0"/>
              <a:t>‹#›</a:t>
            </a:fld>
            <a:endParaRPr lang="en-GB"/>
          </a:p>
        </p:txBody>
      </p:sp>
    </p:spTree>
    <p:extLst>
      <p:ext uri="{BB962C8B-B14F-4D97-AF65-F5344CB8AC3E}">
        <p14:creationId xmlns:p14="http://schemas.microsoft.com/office/powerpoint/2010/main" val="318647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2E030A5-2D32-45E0-85E0-9F3D8C4C5A39}" type="datetimeFigureOut">
              <a:rPr lang="en-GB" smtClean="0"/>
              <a:t>09/10/2020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DE47B4E-4FC4-45AA-A896-C380AF0BFE10}" type="slidenum">
              <a:rPr lang="en-GB" smtClean="0"/>
              <a:t>‹#›</a:t>
            </a:fld>
            <a:endParaRPr lang="en-GB"/>
          </a:p>
        </p:txBody>
      </p:sp>
    </p:spTree>
    <p:extLst>
      <p:ext uri="{BB962C8B-B14F-4D97-AF65-F5344CB8AC3E}">
        <p14:creationId xmlns:p14="http://schemas.microsoft.com/office/powerpoint/2010/main" val="416057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E030A5-2D32-45E0-85E0-9F3D8C4C5A39}" type="datetimeFigureOut">
              <a:rPr lang="en-GB" smtClean="0"/>
              <a:t>09/10/2020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DE47B4E-4FC4-45AA-A896-C380AF0BFE10}" type="slidenum">
              <a:rPr lang="en-GB" smtClean="0"/>
              <a:t>‹#›</a:t>
            </a:fld>
            <a:endParaRPr lang="en-GB"/>
          </a:p>
        </p:txBody>
      </p:sp>
    </p:spTree>
    <p:extLst>
      <p:ext uri="{BB962C8B-B14F-4D97-AF65-F5344CB8AC3E}">
        <p14:creationId xmlns:p14="http://schemas.microsoft.com/office/powerpoint/2010/main" val="2287659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E030A5-2D32-45E0-85E0-9F3D8C4C5A39}" type="datetimeFigureOut">
              <a:rPr lang="en-GB" smtClean="0"/>
              <a:t>09/10/2020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DE47B4E-4FC4-45AA-A896-C380AF0BFE10}" type="slidenum">
              <a:rPr lang="en-GB" smtClean="0"/>
              <a:t>‹#›</a:t>
            </a:fld>
            <a:endParaRPr lang="en-GB"/>
          </a:p>
        </p:txBody>
      </p:sp>
    </p:spTree>
    <p:extLst>
      <p:ext uri="{BB962C8B-B14F-4D97-AF65-F5344CB8AC3E}">
        <p14:creationId xmlns:p14="http://schemas.microsoft.com/office/powerpoint/2010/main" val="3640829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E030A5-2D32-45E0-85E0-9F3D8C4C5A39}" type="datetimeFigureOut">
              <a:rPr lang="en-GB" smtClean="0"/>
              <a:t>09/10/2020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DE47B4E-4FC4-45AA-A896-C380AF0BFE10}" type="slidenum">
              <a:rPr lang="en-GB" smtClean="0"/>
              <a:t>‹#›</a:t>
            </a:fld>
            <a:endParaRPr lang="en-GB"/>
          </a:p>
        </p:txBody>
      </p:sp>
    </p:spTree>
    <p:extLst>
      <p:ext uri="{BB962C8B-B14F-4D97-AF65-F5344CB8AC3E}">
        <p14:creationId xmlns:p14="http://schemas.microsoft.com/office/powerpoint/2010/main" val="3255970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theme" Target="../theme/theme3.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2E030A5-2D32-45E0-85E0-9F3D8C4C5A39}" type="datetimeFigureOut">
              <a:rPr lang="en-GB" smtClean="0"/>
              <a:t>09/10/2020</a:t>
            </a:fld>
            <a:endParaRPr lang="en-GB"/>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1DE47B4E-4FC4-45AA-A896-C380AF0BFE10}" type="slidenum">
              <a:rPr lang="en-GB" smtClean="0"/>
              <a:t>‹#›</a:t>
            </a:fld>
            <a:endParaRPr lang="en-GB"/>
          </a:p>
        </p:txBody>
      </p:sp>
    </p:spTree>
    <p:extLst>
      <p:ext uri="{BB962C8B-B14F-4D97-AF65-F5344CB8AC3E}">
        <p14:creationId xmlns:p14="http://schemas.microsoft.com/office/powerpoint/2010/main" val="876907656"/>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2582693"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89689" y="1123838"/>
            <a:ext cx="221061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8861898" y="758952"/>
            <a:ext cx="288036"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2901951" y="864108"/>
            <a:ext cx="5486400" cy="51206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96849" y="6356351"/>
            <a:ext cx="2057400" cy="365125"/>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fld id="{5586B75A-687E-405C-8A0B-8D00578BA2C3}" type="datetimeFigureOut">
              <a:rPr lang="en-US" dirty="0"/>
              <a:pPr/>
              <a:t>10/9/2020</a:t>
            </a:fld>
            <a:endParaRPr lang="en-US" dirty="0"/>
          </a:p>
        </p:txBody>
      </p:sp>
      <p:sp>
        <p:nvSpPr>
          <p:cNvPr id="5" name="Footer Placeholder 4"/>
          <p:cNvSpPr>
            <a:spLocks noGrp="1"/>
          </p:cNvSpPr>
          <p:nvPr>
            <p:ph type="ftr" sz="quarter" idx="3"/>
          </p:nvPr>
        </p:nvSpPr>
        <p:spPr>
          <a:xfrm>
            <a:off x="2901951" y="6356351"/>
            <a:ext cx="4433638" cy="365125"/>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7975602" y="6356351"/>
            <a:ext cx="1148195" cy="365125"/>
          </a:xfrm>
          <a:prstGeom prst="rect">
            <a:avLst/>
          </a:prstGeom>
        </p:spPr>
        <p:txBody>
          <a:bodyPr vert="horz" lIns="91440" tIns="45720" rIns="91440" bIns="45720" rtlCol="0" anchor="ctr"/>
          <a:lstStyle>
            <a:lvl1pPr algn="r">
              <a:defRPr sz="1100" b="1">
                <a:solidFill>
                  <a:schemeClr val="accent1"/>
                </a:solidFill>
              </a:defRPr>
            </a:lvl1pPr>
          </a:lstStyle>
          <a:p>
            <a:fld id="{4FAB73BC-B049-4115-A692-8D63A059BFB8}" type="slidenum">
              <a:rPr lang="en-US" dirty="0"/>
              <a:pPr/>
              <a:t>‹#›</a:t>
            </a:fld>
            <a:endParaRPr lang="en-US" dirty="0"/>
          </a:p>
        </p:txBody>
      </p:sp>
      <p:sp>
        <p:nvSpPr>
          <p:cNvPr id="9" name="SlideNumber"/>
          <p:cNvSpPr/>
          <p:nvPr userDrawn="1"/>
        </p:nvSpPr>
        <p:spPr>
          <a:xfrm>
            <a:off x="8516139" y="6650240"/>
            <a:ext cx="300772" cy="86818"/>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defTabSz="832104"/>
            <a:fld id="{BB69BBE8-4DB2-4642-B003-B220ACD5A2FD}" type="slidenum">
              <a:rPr lang="en-US" sz="900" b="1">
                <a:solidFill>
                  <a:srgbClr val="080808"/>
                </a:solidFill>
              </a:rPr>
              <a:pPr algn="ctr" defTabSz="832104"/>
              <a:t>‹#›</a:t>
            </a:fld>
            <a:endParaRPr lang="fr-FR" sz="900" b="1" dirty="0">
              <a:solidFill>
                <a:srgbClr val="080808"/>
              </a:solidFill>
            </a:endParaRPr>
          </a:p>
        </p:txBody>
      </p:sp>
      <p:sp>
        <p:nvSpPr>
          <p:cNvPr id="10" name="Notes"/>
          <p:cNvSpPr txBox="1">
            <a:spLocks noChangeArrowheads="1"/>
          </p:cNvSpPr>
          <p:nvPr userDrawn="1"/>
        </p:nvSpPr>
        <p:spPr bwMode="auto">
          <a:xfrm>
            <a:off x="169485" y="6410638"/>
            <a:ext cx="6145498" cy="138499"/>
          </a:xfrm>
          <a:prstGeom prst="rect">
            <a:avLst/>
          </a:prstGeom>
          <a:noFill/>
          <a:ln w="12700">
            <a:noFill/>
            <a:miter lim="800000"/>
            <a:headEnd type="none" w="sm" len="sm"/>
            <a:tailEnd type="none" w="sm" len="sm"/>
          </a:ln>
          <a:effectLst/>
        </p:spPr>
        <p:txBody>
          <a:bodyPr lIns="0" tIns="0" rIns="0" bIns="0" anchor="b">
            <a:spAutoFit/>
          </a:bodyPr>
          <a:lstStyle/>
          <a:p>
            <a:pPr marL="167577" indent="-167577" defTabSz="801767" fontAlgn="t"/>
            <a:endParaRPr lang="en-CA" sz="900" dirty="0">
              <a:solidFill>
                <a:prstClr val="black"/>
              </a:solidFill>
            </a:endParaRPr>
          </a:p>
        </p:txBody>
      </p:sp>
    </p:spTree>
    <p:extLst>
      <p:ext uri="{BB962C8B-B14F-4D97-AF65-F5344CB8AC3E}">
        <p14:creationId xmlns:p14="http://schemas.microsoft.com/office/powerpoint/2010/main" val="375822745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30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19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7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5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2E030A5-2D32-45E0-85E0-9F3D8C4C5A39}" type="datetimeFigureOut">
              <a:rPr lang="en-GB" smtClean="0">
                <a:solidFill>
                  <a:prstClr val="black">
                    <a:tint val="75000"/>
                  </a:prstClr>
                </a:solidFill>
              </a:rPr>
              <a:pPr/>
              <a:t>09/10/2020</a:t>
            </a:fld>
            <a:endParaRPr lang="en-GB">
              <a:solidFill>
                <a:prstClr val="black">
                  <a:tint val="75000"/>
                </a:prstClr>
              </a:solidFill>
            </a:endParaRPr>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solidFill>
                <a:prstClr val="black">
                  <a:tint val="75000"/>
                </a:prstClr>
              </a:solidFill>
            </a:endParaRPr>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1DE47B4E-4FC4-45AA-A896-C380AF0BFE10}" type="slidenum">
              <a:rPr lang="en-GB" smtClean="0">
                <a:solidFill>
                  <a:srgbClr val="90C226"/>
                </a:solidFill>
              </a:rPr>
              <a:pPr/>
              <a:t>‹#›</a:t>
            </a:fld>
            <a:endParaRPr lang="en-GB">
              <a:solidFill>
                <a:srgbClr val="90C226"/>
              </a:solidFill>
            </a:endParaRPr>
          </a:p>
        </p:txBody>
      </p:sp>
    </p:spTree>
    <p:extLst>
      <p:ext uri="{BB962C8B-B14F-4D97-AF65-F5344CB8AC3E}">
        <p14:creationId xmlns:p14="http://schemas.microsoft.com/office/powerpoint/2010/main" val="103042241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image" Target="../media/image1.tif"/><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9.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9.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9.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9.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9.xm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9.xml"/></Relationships>
</file>

<file path=ppt/slides/_rels/slide46.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9.xml"/></Relationships>
</file>

<file path=ppt/slides/_rels/slide47.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9.xml"/></Relationships>
</file>

<file path=ppt/slides/_rels/slide48.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2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00"/>
            <a:ext cx="7010400" cy="1646302"/>
          </a:xfrm>
        </p:spPr>
        <p:txBody>
          <a:bodyPr/>
          <a:lstStyle/>
          <a:p>
            <a:pPr algn="ctr"/>
            <a:r>
              <a:rPr lang="en-US" b="1" u="sng" dirty="0" smtClean="0">
                <a:solidFill>
                  <a:schemeClr val="tx1"/>
                </a:solidFill>
                <a:effectLst>
                  <a:outerShdw blurRad="38100" dist="38100" dir="2700000" algn="tl">
                    <a:srgbClr val="000000">
                      <a:alpha val="43137"/>
                    </a:srgbClr>
                  </a:outerShdw>
                </a:effectLst>
                <a:latin typeface="Algerian" panose="04020705040A02060702" pitchFamily="82" charset="0"/>
              </a:rPr>
              <a:t>Switching Theory and Logic Design (STLD)</a:t>
            </a:r>
            <a:endParaRPr lang="en-GB" b="1" u="sng" dirty="0">
              <a:solidFill>
                <a:schemeClr val="tx1"/>
              </a:solidFill>
              <a:effectLst>
                <a:outerShdw blurRad="38100" dist="38100" dir="2700000" algn="tl">
                  <a:srgbClr val="000000">
                    <a:alpha val="43137"/>
                  </a:srgbClr>
                </a:outerShdw>
              </a:effectLst>
              <a:latin typeface="Algerian" panose="04020705040A02060702" pitchFamily="82" charset="0"/>
            </a:endParaRPr>
          </a:p>
        </p:txBody>
      </p:sp>
      <p:sp>
        <p:nvSpPr>
          <p:cNvPr id="3" name="Subtitle 2"/>
          <p:cNvSpPr>
            <a:spLocks noGrp="1"/>
          </p:cNvSpPr>
          <p:nvPr>
            <p:ph type="subTitle" idx="1"/>
          </p:nvPr>
        </p:nvSpPr>
        <p:spPr>
          <a:xfrm>
            <a:off x="1066800" y="4572000"/>
            <a:ext cx="5826719" cy="1096899"/>
          </a:xfrm>
        </p:spPr>
        <p:txBody>
          <a:bodyPr>
            <a:noAutofit/>
          </a:bodyPr>
          <a:lstStyle/>
          <a:p>
            <a:r>
              <a:rPr lang="en-US" sz="2500" b="1" dirty="0" smtClean="0">
                <a:solidFill>
                  <a:schemeClr val="tx1"/>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Theory - ETEC-205</a:t>
            </a:r>
          </a:p>
          <a:p>
            <a:r>
              <a:rPr lang="en-US" sz="2500" b="1" dirty="0" smtClean="0">
                <a:solidFill>
                  <a:schemeClr val="tx1"/>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B. Tech – 3</a:t>
            </a:r>
            <a:r>
              <a:rPr lang="en-US" sz="2500" b="1" baseline="30000" dirty="0" smtClean="0">
                <a:solidFill>
                  <a:schemeClr val="tx1"/>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rd</a:t>
            </a:r>
            <a:r>
              <a:rPr lang="en-US" sz="2500" b="1" dirty="0" smtClean="0">
                <a:solidFill>
                  <a:schemeClr val="tx1"/>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 Sem</a:t>
            </a:r>
          </a:p>
          <a:p>
            <a:r>
              <a:rPr lang="en-US" sz="2500" b="1" dirty="0" smtClean="0">
                <a:solidFill>
                  <a:schemeClr val="tx1"/>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August 2020 – January 2021</a:t>
            </a:r>
          </a:p>
          <a:p>
            <a:r>
              <a:rPr lang="en-US" sz="2500" b="1" dirty="0" smtClean="0">
                <a:solidFill>
                  <a:schemeClr val="tx1"/>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Faculty: </a:t>
            </a:r>
            <a:r>
              <a:rPr lang="en-US" sz="2500" b="1" dirty="0" smtClean="0">
                <a:solidFill>
                  <a:schemeClr val="tx1"/>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Ms. </a:t>
            </a:r>
            <a:r>
              <a:rPr lang="en-US" sz="2500" b="1" smtClean="0">
                <a:solidFill>
                  <a:schemeClr val="tx1"/>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Anubha Goel</a:t>
            </a:r>
            <a:endParaRPr lang="en-GB" sz="2500" b="1" dirty="0">
              <a:solidFill>
                <a:schemeClr val="tx1"/>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789873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6553200" cy="990600"/>
          </a:xfrm>
        </p:spPr>
        <p:txBody>
          <a:bodyPr>
            <a:normAutofit fontScale="90000"/>
          </a:bodyPr>
          <a:lstStyle/>
          <a:p>
            <a:pPr algn="ctr"/>
            <a:r>
              <a:rPr lang="en-US" b="1" dirty="0" smtClean="0">
                <a:solidFill>
                  <a:srgbClr val="FF0066"/>
                </a:solidFill>
                <a:effectLst>
                  <a:outerShdw blurRad="38100" dist="38100" dir="2700000" algn="tl">
                    <a:srgbClr val="000000">
                      <a:alpha val="43137"/>
                    </a:srgbClr>
                  </a:outerShdw>
                </a:effectLst>
                <a:latin typeface="Algerian" panose="04020705040A02060702" pitchFamily="82" charset="0"/>
              </a:rPr>
              <a:t>PARITY GENERATOR and checker</a:t>
            </a:r>
            <a:endParaRPr lang="en-GB" b="1" dirty="0">
              <a:solidFill>
                <a:srgbClr val="FF0066"/>
              </a:solidFill>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p:cNvSpPr>
            <a:spLocks noGrp="1"/>
          </p:cNvSpPr>
          <p:nvPr>
            <p:ph idx="1"/>
          </p:nvPr>
        </p:nvSpPr>
        <p:spPr>
          <a:xfrm>
            <a:off x="152400" y="1143000"/>
            <a:ext cx="3581400" cy="5791200"/>
          </a:xfrm>
        </p:spPr>
        <p:txBody>
          <a:bodyPr>
            <a:normAutofit fontScale="92500" lnSpcReduction="10000"/>
          </a:bodyPr>
          <a:lstStyle/>
          <a:p>
            <a:pPr marL="0" indent="0" algn="just">
              <a:lnSpc>
                <a:spcPct val="120000"/>
              </a:lnSpc>
              <a:buNone/>
            </a:pPr>
            <a:r>
              <a:rPr lang="en-US" sz="2200" b="1" u="sng" dirty="0" smtClean="0">
                <a:solidFill>
                  <a:schemeClr val="tx1"/>
                </a:solidFill>
              </a:rPr>
              <a:t>EVEN-PARITY GENERATOR</a:t>
            </a:r>
          </a:p>
          <a:p>
            <a:pPr algn="just">
              <a:lnSpc>
                <a:spcPct val="120000"/>
              </a:lnSpc>
            </a:pPr>
            <a:r>
              <a:rPr lang="en-US" sz="1900" b="1" dirty="0">
                <a:solidFill>
                  <a:schemeClr val="tx1"/>
                </a:solidFill>
              </a:rPr>
              <a:t>P</a:t>
            </a:r>
            <a:r>
              <a:rPr lang="en-US" sz="1900" b="1" dirty="0" smtClean="0">
                <a:solidFill>
                  <a:schemeClr val="tx1"/>
                </a:solidFill>
              </a:rPr>
              <a:t>arity bit is added at the beginning or at the end of the message</a:t>
            </a:r>
          </a:p>
          <a:p>
            <a:pPr algn="just">
              <a:lnSpc>
                <a:spcPct val="120000"/>
              </a:lnSpc>
            </a:pPr>
            <a:r>
              <a:rPr lang="en-US" sz="1900" b="1" dirty="0" smtClean="0">
                <a:solidFill>
                  <a:schemeClr val="tx1"/>
                </a:solidFill>
              </a:rPr>
              <a:t>The EVEN parity bit (P) for    4-bit message signal D</a:t>
            </a:r>
            <a:r>
              <a:rPr lang="en-US" sz="1900" b="1" baseline="-25000" dirty="0" smtClean="0">
                <a:solidFill>
                  <a:schemeClr val="tx1"/>
                </a:solidFill>
              </a:rPr>
              <a:t>3</a:t>
            </a:r>
            <a:r>
              <a:rPr lang="en-US" sz="1900" b="1" dirty="0" smtClean="0">
                <a:solidFill>
                  <a:schemeClr val="tx1"/>
                </a:solidFill>
              </a:rPr>
              <a:t>D</a:t>
            </a:r>
            <a:r>
              <a:rPr lang="en-US" sz="1900" b="1" baseline="-25000" dirty="0" smtClean="0">
                <a:solidFill>
                  <a:schemeClr val="tx1"/>
                </a:solidFill>
              </a:rPr>
              <a:t>2</a:t>
            </a:r>
            <a:r>
              <a:rPr lang="en-US" sz="1900" b="1" dirty="0" smtClean="0">
                <a:solidFill>
                  <a:schemeClr val="tx1"/>
                </a:solidFill>
              </a:rPr>
              <a:t>D</a:t>
            </a:r>
            <a:r>
              <a:rPr lang="en-US" sz="1900" b="1" baseline="-25000" dirty="0" smtClean="0">
                <a:solidFill>
                  <a:schemeClr val="tx1"/>
                </a:solidFill>
              </a:rPr>
              <a:t>1</a:t>
            </a:r>
            <a:r>
              <a:rPr lang="en-US" sz="1900" b="1" dirty="0" smtClean="0">
                <a:solidFill>
                  <a:schemeClr val="tx1"/>
                </a:solidFill>
              </a:rPr>
              <a:t>D</a:t>
            </a:r>
            <a:r>
              <a:rPr lang="en-US" sz="1900" b="1" baseline="-25000" dirty="0" smtClean="0">
                <a:solidFill>
                  <a:schemeClr val="tx1"/>
                </a:solidFill>
              </a:rPr>
              <a:t>0</a:t>
            </a:r>
            <a:r>
              <a:rPr lang="en-US" sz="1900" b="1" dirty="0" smtClean="0">
                <a:solidFill>
                  <a:schemeClr val="tx1"/>
                </a:solidFill>
              </a:rPr>
              <a:t>, is generated by counting number of 1’s in D</a:t>
            </a:r>
            <a:r>
              <a:rPr lang="en-US" sz="1900" b="1" baseline="-25000" dirty="0" smtClean="0">
                <a:solidFill>
                  <a:schemeClr val="tx1"/>
                </a:solidFill>
              </a:rPr>
              <a:t>3</a:t>
            </a:r>
            <a:r>
              <a:rPr lang="en-US" sz="1900" b="1" dirty="0" smtClean="0">
                <a:solidFill>
                  <a:schemeClr val="tx1"/>
                </a:solidFill>
              </a:rPr>
              <a:t>D</a:t>
            </a:r>
            <a:r>
              <a:rPr lang="en-US" sz="1900" b="1" baseline="-25000" dirty="0" smtClean="0">
                <a:solidFill>
                  <a:schemeClr val="tx1"/>
                </a:solidFill>
              </a:rPr>
              <a:t>2</a:t>
            </a:r>
            <a:r>
              <a:rPr lang="en-US" sz="1900" b="1" dirty="0" smtClean="0">
                <a:solidFill>
                  <a:schemeClr val="tx1"/>
                </a:solidFill>
              </a:rPr>
              <a:t>D</a:t>
            </a:r>
            <a:r>
              <a:rPr lang="en-US" sz="1900" b="1" baseline="-25000" dirty="0" smtClean="0">
                <a:solidFill>
                  <a:schemeClr val="tx1"/>
                </a:solidFill>
              </a:rPr>
              <a:t>1</a:t>
            </a:r>
            <a:r>
              <a:rPr lang="en-US" sz="1900" b="1" dirty="0" smtClean="0">
                <a:solidFill>
                  <a:schemeClr val="tx1"/>
                </a:solidFill>
              </a:rPr>
              <a:t>D</a:t>
            </a:r>
            <a:r>
              <a:rPr lang="en-US" sz="1900" b="1" baseline="-25000" dirty="0" smtClean="0">
                <a:solidFill>
                  <a:schemeClr val="tx1"/>
                </a:solidFill>
              </a:rPr>
              <a:t>0</a:t>
            </a:r>
          </a:p>
          <a:p>
            <a:pPr lvl="1" algn="just">
              <a:lnSpc>
                <a:spcPct val="120000"/>
              </a:lnSpc>
            </a:pPr>
            <a:r>
              <a:rPr lang="en-US" sz="1800" b="1" dirty="0" smtClean="0">
                <a:solidFill>
                  <a:schemeClr val="tx1"/>
                </a:solidFill>
              </a:rPr>
              <a:t>P=1, </a:t>
            </a:r>
            <a:r>
              <a:rPr lang="en-US" sz="1800" b="1" dirty="0">
                <a:solidFill>
                  <a:schemeClr val="tx1"/>
                </a:solidFill>
              </a:rPr>
              <a:t>if the count of 1’s in the 4-bit input is </a:t>
            </a:r>
            <a:r>
              <a:rPr lang="en-US" sz="1800" b="1" dirty="0" smtClean="0">
                <a:solidFill>
                  <a:schemeClr val="tx1"/>
                </a:solidFill>
              </a:rPr>
              <a:t>odd (such that the count of 1’s in the 4-bit input and parity bit together is even)  </a:t>
            </a:r>
          </a:p>
          <a:p>
            <a:pPr lvl="1" algn="just">
              <a:lnSpc>
                <a:spcPct val="120000"/>
              </a:lnSpc>
            </a:pPr>
            <a:r>
              <a:rPr lang="en-US" sz="1800" b="1" dirty="0" smtClean="0">
                <a:solidFill>
                  <a:schemeClr val="tx1"/>
                </a:solidFill>
              </a:rPr>
              <a:t>P=0, if the </a:t>
            </a:r>
            <a:r>
              <a:rPr lang="en-US" sz="1800" b="1" dirty="0">
                <a:solidFill>
                  <a:schemeClr val="tx1"/>
                </a:solidFill>
              </a:rPr>
              <a:t>count of 1’s in the 4-bit input </a:t>
            </a:r>
            <a:r>
              <a:rPr lang="en-US" sz="1800" b="1" dirty="0" smtClean="0">
                <a:solidFill>
                  <a:schemeClr val="tx1"/>
                </a:solidFill>
              </a:rPr>
              <a:t>is </a:t>
            </a:r>
            <a:r>
              <a:rPr lang="en-US" sz="1800" b="1" dirty="0">
                <a:solidFill>
                  <a:schemeClr val="tx1"/>
                </a:solidFill>
              </a:rPr>
              <a:t>even </a:t>
            </a:r>
          </a:p>
        </p:txBody>
      </p:sp>
      <p:graphicFrame>
        <p:nvGraphicFramePr>
          <p:cNvPr id="17" name="Table 16"/>
          <p:cNvGraphicFramePr>
            <a:graphicFrameLocks noGrp="1"/>
          </p:cNvGraphicFramePr>
          <p:nvPr>
            <p:extLst>
              <p:ext uri="{D42A27DB-BD31-4B8C-83A1-F6EECF244321}">
                <p14:modId xmlns:p14="http://schemas.microsoft.com/office/powerpoint/2010/main" val="3764768821"/>
              </p:ext>
            </p:extLst>
          </p:nvPr>
        </p:nvGraphicFramePr>
        <p:xfrm>
          <a:off x="3962400" y="1234440"/>
          <a:ext cx="3124200" cy="5486400"/>
        </p:xfrm>
        <a:graphic>
          <a:graphicData uri="http://schemas.openxmlformats.org/drawingml/2006/table">
            <a:tbl>
              <a:tblPr firstRow="1" bandRow="1">
                <a:tableStyleId>{BC89EF96-8CEA-46FF-86C4-4CE0E7609802}</a:tableStyleId>
              </a:tblPr>
              <a:tblGrid>
                <a:gridCol w="457200"/>
                <a:gridCol w="457200"/>
                <a:gridCol w="457200"/>
                <a:gridCol w="457200"/>
                <a:gridCol w="1295400"/>
              </a:tblGrid>
              <a:tr h="182880">
                <a:tc gridSpan="4">
                  <a:txBody>
                    <a:bodyPr/>
                    <a:lstStyle/>
                    <a:p>
                      <a:pPr algn="ctr"/>
                      <a:r>
                        <a:rPr lang="en-US" sz="1400" b="1" dirty="0" smtClean="0"/>
                        <a:t>4-BIT MESSAGE</a:t>
                      </a:r>
                      <a:endParaRPr lang="en-GB" sz="1400"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GB" sz="1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pPr algn="ctr"/>
                      <a:endParaRPr lang="en-GB" b="1" dirty="0"/>
                    </a:p>
                  </a:txBody>
                  <a:tcPr/>
                </a:tc>
                <a:tc hMerge="1">
                  <a:txBody>
                    <a:bodyPr/>
                    <a:lstStyle/>
                    <a:p>
                      <a:endParaRPr lang="en-GB" dirty="0"/>
                    </a:p>
                  </a:txBody>
                  <a:tcPr/>
                </a:tc>
                <a:tc>
                  <a:txBody>
                    <a:bodyPr/>
                    <a:lstStyle/>
                    <a:p>
                      <a:pPr algn="ctr"/>
                      <a:r>
                        <a:rPr lang="en-US" sz="1400" b="1" dirty="0" smtClean="0"/>
                        <a:t>PARITY</a:t>
                      </a:r>
                      <a:r>
                        <a:rPr lang="en-US" sz="1400" b="1" baseline="0" dirty="0" smtClean="0"/>
                        <a:t> BIT</a:t>
                      </a:r>
                      <a:endParaRPr lang="en-GB" sz="1400" b="1"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8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1" baseline="0" dirty="0" smtClean="0"/>
                        <a:t>D</a:t>
                      </a:r>
                      <a:r>
                        <a:rPr lang="en-US" sz="1400" b="1" baseline="-25000" dirty="0" smtClean="0"/>
                        <a:t>3</a:t>
                      </a:r>
                      <a:endParaRPr lang="en-GB" sz="1400" b="1" baseline="-25000" dirty="0" smtClean="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baseline="0" dirty="0" smtClean="0"/>
                        <a:t>D</a:t>
                      </a:r>
                      <a:r>
                        <a:rPr lang="en-US" sz="1400" b="1" baseline="-25000" dirty="0" smtClean="0"/>
                        <a:t>2</a:t>
                      </a:r>
                      <a:endParaRPr lang="en-GB" sz="1400" b="1"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baseline="0" dirty="0" smtClean="0"/>
                        <a:t>D</a:t>
                      </a:r>
                      <a:r>
                        <a:rPr lang="en-US" sz="1400" b="1" baseline="-25000" dirty="0" smtClean="0"/>
                        <a:t>1</a:t>
                      </a:r>
                      <a:endParaRPr lang="en-GB" sz="1400" b="1"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baseline="0" dirty="0" smtClean="0"/>
                        <a:t>D</a:t>
                      </a:r>
                      <a:r>
                        <a:rPr lang="en-US" sz="1400" b="1" baseline="-25000" dirty="0" smtClean="0"/>
                        <a:t>0</a:t>
                      </a:r>
                      <a:endParaRPr lang="en-GB" sz="1400" b="1" baseline="-25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baseline="0" dirty="0" smtClean="0"/>
                        <a:t>P</a:t>
                      </a:r>
                      <a:endParaRPr lang="en-GB" sz="1400" b="1" baseline="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80">
                <a:tc>
                  <a:txBody>
                    <a:bodyPr/>
                    <a:lstStyle/>
                    <a:p>
                      <a:pPr algn="ctr"/>
                      <a:r>
                        <a:rPr lang="en-US" sz="1400" dirty="0" smtClean="0"/>
                        <a:t>0</a:t>
                      </a:r>
                      <a:endParaRPr lang="en-GB" sz="1400" dirty="0"/>
                    </a:p>
                  </a:txBody>
                  <a:tcPr>
                    <a:lnT w="12700" cap="flat" cmpd="sng" algn="ctr">
                      <a:solidFill>
                        <a:schemeClr val="tx1"/>
                      </a:solidFill>
                      <a:prstDash val="solid"/>
                      <a:round/>
                      <a:headEnd type="none" w="med" len="med"/>
                      <a:tailEnd type="none" w="med" len="med"/>
                    </a:lnT>
                  </a:tcPr>
                </a:tc>
                <a:tc>
                  <a:txBody>
                    <a:bodyPr/>
                    <a:lstStyle/>
                    <a:p>
                      <a:pPr algn="ctr"/>
                      <a:r>
                        <a:rPr lang="en-US" sz="1400" dirty="0" smtClean="0"/>
                        <a:t>0</a:t>
                      </a:r>
                      <a:endParaRPr lang="en-GB" sz="1400" dirty="0"/>
                    </a:p>
                  </a:txBody>
                  <a:tcPr>
                    <a:lnT w="12700" cap="flat" cmpd="sng" algn="ctr">
                      <a:solidFill>
                        <a:schemeClr val="tx1"/>
                      </a:solidFill>
                      <a:prstDash val="solid"/>
                      <a:round/>
                      <a:headEnd type="none" w="med" len="med"/>
                      <a:tailEnd type="none" w="med" len="med"/>
                    </a:lnT>
                  </a:tcPr>
                </a:tc>
                <a:tc>
                  <a:txBody>
                    <a:bodyPr/>
                    <a:lstStyle/>
                    <a:p>
                      <a:pPr algn="ctr"/>
                      <a:r>
                        <a:rPr lang="en-US" sz="1400" dirty="0" smtClean="0"/>
                        <a:t>0</a:t>
                      </a:r>
                      <a:endParaRPr lang="en-GB" sz="1400" dirty="0"/>
                    </a:p>
                  </a:txBody>
                  <a:tcPr>
                    <a:lnT w="12700" cap="flat" cmpd="sng" algn="ctr">
                      <a:solidFill>
                        <a:schemeClr val="tx1"/>
                      </a:solidFill>
                      <a:prstDash val="solid"/>
                      <a:round/>
                      <a:headEnd type="none" w="med" len="med"/>
                      <a:tailEnd type="none" w="med" len="med"/>
                    </a:lnT>
                  </a:tcPr>
                </a:tc>
                <a:tc>
                  <a:txBody>
                    <a:bodyPr/>
                    <a:lstStyle/>
                    <a:p>
                      <a:pPr algn="ctr"/>
                      <a:r>
                        <a:rPr lang="en-US" sz="1400" dirty="0" smtClean="0"/>
                        <a:t>0</a:t>
                      </a:r>
                      <a:endParaRPr lang="en-GB" sz="14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400" b="1" dirty="0" smtClean="0">
                          <a:solidFill>
                            <a:schemeClr val="tx1"/>
                          </a:solidFill>
                        </a:rPr>
                        <a:t>0</a:t>
                      </a:r>
                      <a:endParaRPr lang="en-GB" sz="1400" b="1" dirty="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r>
              <a:tr h="182880">
                <a:tc>
                  <a:txBody>
                    <a:bodyPr/>
                    <a:lstStyle/>
                    <a:p>
                      <a:pPr algn="ctr"/>
                      <a:r>
                        <a:rPr lang="en-US" sz="1400" dirty="0" smtClean="0"/>
                        <a:t>0</a:t>
                      </a:r>
                      <a:endParaRPr lang="en-GB" sz="1400" dirty="0"/>
                    </a:p>
                  </a:txBody>
                  <a:tcPr/>
                </a:tc>
                <a:tc>
                  <a:txBody>
                    <a:bodyPr/>
                    <a:lstStyle/>
                    <a:p>
                      <a:pPr algn="ctr"/>
                      <a:r>
                        <a:rPr lang="en-US" sz="1400" dirty="0" smtClean="0"/>
                        <a:t>0</a:t>
                      </a:r>
                      <a:endParaRPr lang="en-GB" sz="1400" dirty="0"/>
                    </a:p>
                  </a:txBody>
                  <a:tcPr/>
                </a:tc>
                <a:tc>
                  <a:txBody>
                    <a:bodyPr/>
                    <a:lstStyle/>
                    <a:p>
                      <a:pPr algn="ctr"/>
                      <a:r>
                        <a:rPr lang="en-US" sz="1400" dirty="0" smtClean="0"/>
                        <a:t>0</a:t>
                      </a:r>
                      <a:endParaRPr lang="en-GB" sz="1400" dirty="0"/>
                    </a:p>
                  </a:txBody>
                  <a:tcPr/>
                </a:tc>
                <a:tc>
                  <a:txBody>
                    <a:bodyPr/>
                    <a:lstStyle/>
                    <a:p>
                      <a:pPr algn="ctr"/>
                      <a:r>
                        <a:rPr lang="en-US" sz="1400" dirty="0" smtClean="0"/>
                        <a:t>1</a:t>
                      </a:r>
                      <a:endParaRPr lang="en-GB" sz="1400" dirty="0"/>
                    </a:p>
                  </a:txBody>
                  <a:tcPr>
                    <a:lnR w="12700" cap="flat" cmpd="sng" algn="ctr">
                      <a:solidFill>
                        <a:schemeClr val="tx1"/>
                      </a:solidFill>
                      <a:prstDash val="solid"/>
                      <a:round/>
                      <a:headEnd type="none" w="med" len="med"/>
                      <a:tailEnd type="none" w="med" len="med"/>
                    </a:lnR>
                  </a:tcPr>
                </a:tc>
                <a:tc>
                  <a:txBody>
                    <a:bodyPr/>
                    <a:lstStyle/>
                    <a:p>
                      <a:pPr algn="ctr"/>
                      <a:r>
                        <a:rPr lang="en-US" sz="1400" b="0" dirty="0" smtClean="0"/>
                        <a:t>1</a:t>
                      </a:r>
                      <a:endParaRPr lang="en-GB" sz="1400" b="0" dirty="0"/>
                    </a:p>
                  </a:txBody>
                  <a:tcPr>
                    <a:lnL w="12700" cap="flat" cmpd="sng" algn="ctr">
                      <a:solidFill>
                        <a:schemeClr val="tx1"/>
                      </a:solidFill>
                      <a:prstDash val="solid"/>
                      <a:round/>
                      <a:headEnd type="none" w="med" len="med"/>
                      <a:tailEnd type="none" w="med" len="med"/>
                    </a:lnL>
                  </a:tcPr>
                </a:tc>
              </a:tr>
              <a:tr h="182880">
                <a:tc>
                  <a:txBody>
                    <a:bodyPr/>
                    <a:lstStyle/>
                    <a:p>
                      <a:pPr algn="ctr"/>
                      <a:r>
                        <a:rPr lang="en-US" sz="1400" dirty="0" smtClean="0"/>
                        <a:t>0</a:t>
                      </a:r>
                      <a:endParaRPr lang="en-GB" sz="1400" dirty="0"/>
                    </a:p>
                  </a:txBody>
                  <a:tcPr/>
                </a:tc>
                <a:tc>
                  <a:txBody>
                    <a:bodyPr/>
                    <a:lstStyle/>
                    <a:p>
                      <a:pPr algn="ctr"/>
                      <a:r>
                        <a:rPr lang="en-US" sz="1400" dirty="0" smtClean="0"/>
                        <a:t>0</a:t>
                      </a:r>
                      <a:endParaRPr lang="en-GB" sz="1400" dirty="0"/>
                    </a:p>
                  </a:txBody>
                  <a:tcPr/>
                </a:tc>
                <a:tc>
                  <a:txBody>
                    <a:bodyPr/>
                    <a:lstStyle/>
                    <a:p>
                      <a:pPr algn="ctr"/>
                      <a:r>
                        <a:rPr lang="en-US" sz="1400" dirty="0" smtClean="0"/>
                        <a:t>1</a:t>
                      </a:r>
                      <a:endParaRPr lang="en-GB" sz="1400" dirty="0"/>
                    </a:p>
                  </a:txBody>
                  <a:tcPr/>
                </a:tc>
                <a:tc>
                  <a:txBody>
                    <a:bodyPr/>
                    <a:lstStyle/>
                    <a:p>
                      <a:pPr algn="ctr"/>
                      <a:r>
                        <a:rPr lang="en-US" sz="1400" dirty="0" smtClean="0"/>
                        <a:t>0</a:t>
                      </a:r>
                      <a:endParaRPr lang="en-GB" sz="1400" dirty="0"/>
                    </a:p>
                  </a:txBody>
                  <a:tcPr>
                    <a:lnR w="12700" cap="flat" cmpd="sng" algn="ctr">
                      <a:solidFill>
                        <a:schemeClr val="tx1"/>
                      </a:solidFill>
                      <a:prstDash val="solid"/>
                      <a:round/>
                      <a:headEnd type="none" w="med" len="med"/>
                      <a:tailEnd type="none" w="med" len="med"/>
                    </a:lnR>
                  </a:tcPr>
                </a:tc>
                <a:tc>
                  <a:txBody>
                    <a:bodyPr/>
                    <a:lstStyle/>
                    <a:p>
                      <a:pPr algn="ctr"/>
                      <a:r>
                        <a:rPr lang="en-US" sz="1400" b="0" dirty="0" smtClean="0"/>
                        <a:t>1</a:t>
                      </a:r>
                      <a:endParaRPr lang="en-GB" sz="1400" b="0" dirty="0"/>
                    </a:p>
                  </a:txBody>
                  <a:tcPr>
                    <a:lnL w="12700" cap="flat" cmpd="sng" algn="ctr">
                      <a:solidFill>
                        <a:schemeClr val="tx1"/>
                      </a:solidFill>
                      <a:prstDash val="solid"/>
                      <a:round/>
                      <a:headEnd type="none" w="med" len="med"/>
                      <a:tailEnd type="none" w="med" len="med"/>
                    </a:lnL>
                  </a:tcPr>
                </a:tc>
              </a:tr>
              <a:tr h="182880">
                <a:tc>
                  <a:txBody>
                    <a:bodyPr/>
                    <a:lstStyle/>
                    <a:p>
                      <a:pPr algn="ctr"/>
                      <a:r>
                        <a:rPr lang="en-US" sz="1400" dirty="0" smtClean="0"/>
                        <a:t>0</a:t>
                      </a:r>
                      <a:endParaRPr lang="en-GB" sz="1400" dirty="0"/>
                    </a:p>
                  </a:txBody>
                  <a:tcPr/>
                </a:tc>
                <a:tc>
                  <a:txBody>
                    <a:bodyPr/>
                    <a:lstStyle/>
                    <a:p>
                      <a:pPr algn="ctr"/>
                      <a:r>
                        <a:rPr lang="en-US" sz="1400" dirty="0" smtClean="0"/>
                        <a:t>0</a:t>
                      </a:r>
                      <a:endParaRPr lang="en-GB" sz="1400" dirty="0"/>
                    </a:p>
                  </a:txBody>
                  <a:tcPr/>
                </a:tc>
                <a:tc>
                  <a:txBody>
                    <a:bodyPr/>
                    <a:lstStyle/>
                    <a:p>
                      <a:pPr algn="ctr"/>
                      <a:r>
                        <a:rPr lang="en-US" sz="1400" dirty="0" smtClean="0"/>
                        <a:t>1</a:t>
                      </a:r>
                      <a:endParaRPr lang="en-GB" sz="1400" dirty="0"/>
                    </a:p>
                  </a:txBody>
                  <a:tcPr/>
                </a:tc>
                <a:tc>
                  <a:txBody>
                    <a:bodyPr/>
                    <a:lstStyle/>
                    <a:p>
                      <a:pPr algn="ctr"/>
                      <a:r>
                        <a:rPr lang="en-US" sz="1400" dirty="0" smtClean="0"/>
                        <a:t>1</a:t>
                      </a:r>
                      <a:endParaRPr lang="en-GB" sz="1400" dirty="0"/>
                    </a:p>
                  </a:txBody>
                  <a:tcPr>
                    <a:lnR w="12700" cap="flat" cmpd="sng" algn="ctr">
                      <a:solidFill>
                        <a:schemeClr val="tx1"/>
                      </a:solidFill>
                      <a:prstDash val="solid"/>
                      <a:round/>
                      <a:headEnd type="none" w="med" len="med"/>
                      <a:tailEnd type="none" w="med" len="med"/>
                    </a:lnR>
                  </a:tcPr>
                </a:tc>
                <a:tc>
                  <a:txBody>
                    <a:bodyPr/>
                    <a:lstStyle/>
                    <a:p>
                      <a:pPr algn="ctr"/>
                      <a:r>
                        <a:rPr lang="en-US" sz="1400" b="0" dirty="0" smtClean="0"/>
                        <a:t>0</a:t>
                      </a:r>
                      <a:endParaRPr lang="en-GB" sz="1400" b="0" dirty="0"/>
                    </a:p>
                  </a:txBody>
                  <a:tcPr>
                    <a:lnL w="12700" cap="flat" cmpd="sng" algn="ctr">
                      <a:solidFill>
                        <a:schemeClr val="tx1"/>
                      </a:solidFill>
                      <a:prstDash val="solid"/>
                      <a:round/>
                      <a:headEnd type="none" w="med" len="med"/>
                      <a:tailEnd type="none" w="med" len="med"/>
                    </a:lnL>
                  </a:tcPr>
                </a:tc>
              </a:tr>
              <a:tr h="182880">
                <a:tc>
                  <a:txBody>
                    <a:bodyPr/>
                    <a:lstStyle/>
                    <a:p>
                      <a:pPr algn="ctr"/>
                      <a:r>
                        <a:rPr lang="en-US" sz="1400" dirty="0" smtClean="0"/>
                        <a:t>0</a:t>
                      </a:r>
                      <a:endParaRPr lang="en-GB" sz="1400" dirty="0"/>
                    </a:p>
                  </a:txBody>
                  <a:tcPr/>
                </a:tc>
                <a:tc>
                  <a:txBody>
                    <a:bodyPr/>
                    <a:lstStyle/>
                    <a:p>
                      <a:pPr algn="ctr"/>
                      <a:r>
                        <a:rPr lang="en-US" sz="1400" dirty="0" smtClean="0"/>
                        <a:t>1</a:t>
                      </a:r>
                      <a:endParaRPr lang="en-GB" sz="1400" dirty="0"/>
                    </a:p>
                  </a:txBody>
                  <a:tcPr/>
                </a:tc>
                <a:tc>
                  <a:txBody>
                    <a:bodyPr/>
                    <a:lstStyle/>
                    <a:p>
                      <a:pPr algn="ctr"/>
                      <a:r>
                        <a:rPr lang="en-US" sz="1400" dirty="0" smtClean="0"/>
                        <a:t>0</a:t>
                      </a:r>
                      <a:endParaRPr lang="en-GB" sz="1400" dirty="0"/>
                    </a:p>
                  </a:txBody>
                  <a:tcPr/>
                </a:tc>
                <a:tc>
                  <a:txBody>
                    <a:bodyPr/>
                    <a:lstStyle/>
                    <a:p>
                      <a:pPr algn="ctr"/>
                      <a:r>
                        <a:rPr lang="en-US" sz="1400" dirty="0" smtClean="0"/>
                        <a:t>0</a:t>
                      </a:r>
                      <a:endParaRPr lang="en-GB" sz="1400" dirty="0"/>
                    </a:p>
                  </a:txBody>
                  <a:tcPr>
                    <a:lnR w="12700" cap="flat" cmpd="sng" algn="ctr">
                      <a:solidFill>
                        <a:schemeClr val="tx1"/>
                      </a:solidFill>
                      <a:prstDash val="solid"/>
                      <a:round/>
                      <a:headEnd type="none" w="med" len="med"/>
                      <a:tailEnd type="none" w="med" len="med"/>
                    </a:lnR>
                  </a:tcPr>
                </a:tc>
                <a:tc>
                  <a:txBody>
                    <a:bodyPr/>
                    <a:lstStyle/>
                    <a:p>
                      <a:pPr algn="ctr"/>
                      <a:r>
                        <a:rPr lang="en-US" sz="1400" b="0" dirty="0" smtClean="0"/>
                        <a:t>1</a:t>
                      </a:r>
                      <a:endParaRPr lang="en-GB" sz="1400" b="0" dirty="0"/>
                    </a:p>
                  </a:txBody>
                  <a:tcPr>
                    <a:lnL w="12700" cap="flat" cmpd="sng" algn="ctr">
                      <a:solidFill>
                        <a:schemeClr val="tx1"/>
                      </a:solidFill>
                      <a:prstDash val="solid"/>
                      <a:round/>
                      <a:headEnd type="none" w="med" len="med"/>
                      <a:tailEnd type="none" w="med" len="med"/>
                    </a:lnL>
                  </a:tcPr>
                </a:tc>
              </a:tr>
              <a:tr h="182880">
                <a:tc>
                  <a:txBody>
                    <a:bodyPr/>
                    <a:lstStyle/>
                    <a:p>
                      <a:pPr algn="ctr"/>
                      <a:r>
                        <a:rPr lang="en-US" sz="1400" dirty="0" smtClean="0"/>
                        <a:t>0</a:t>
                      </a:r>
                      <a:endParaRPr lang="en-GB" sz="1400" dirty="0"/>
                    </a:p>
                  </a:txBody>
                  <a:tcPr/>
                </a:tc>
                <a:tc>
                  <a:txBody>
                    <a:bodyPr/>
                    <a:lstStyle/>
                    <a:p>
                      <a:pPr algn="ctr"/>
                      <a:r>
                        <a:rPr lang="en-US" sz="1400" dirty="0" smtClean="0"/>
                        <a:t>1</a:t>
                      </a:r>
                      <a:endParaRPr lang="en-GB" sz="1400" dirty="0"/>
                    </a:p>
                  </a:txBody>
                  <a:tcPr/>
                </a:tc>
                <a:tc>
                  <a:txBody>
                    <a:bodyPr/>
                    <a:lstStyle/>
                    <a:p>
                      <a:pPr algn="ctr"/>
                      <a:r>
                        <a:rPr lang="en-US" sz="1400" dirty="0" smtClean="0"/>
                        <a:t>0</a:t>
                      </a:r>
                      <a:endParaRPr lang="en-GB" sz="1400" dirty="0"/>
                    </a:p>
                  </a:txBody>
                  <a:tcPr/>
                </a:tc>
                <a:tc>
                  <a:txBody>
                    <a:bodyPr/>
                    <a:lstStyle/>
                    <a:p>
                      <a:pPr algn="ctr"/>
                      <a:r>
                        <a:rPr lang="en-US" sz="1400" dirty="0" smtClean="0"/>
                        <a:t>1</a:t>
                      </a:r>
                      <a:endParaRPr lang="en-GB" sz="1400" dirty="0"/>
                    </a:p>
                  </a:txBody>
                  <a:tcPr>
                    <a:lnR w="12700" cap="flat" cmpd="sng" algn="ctr">
                      <a:solidFill>
                        <a:schemeClr val="tx1"/>
                      </a:solidFill>
                      <a:prstDash val="solid"/>
                      <a:round/>
                      <a:headEnd type="none" w="med" len="med"/>
                      <a:tailEnd type="none" w="med" len="med"/>
                    </a:lnR>
                  </a:tcPr>
                </a:tc>
                <a:tc>
                  <a:txBody>
                    <a:bodyPr/>
                    <a:lstStyle/>
                    <a:p>
                      <a:pPr algn="ctr"/>
                      <a:r>
                        <a:rPr lang="en-US" sz="1400" b="0" dirty="0" smtClean="0"/>
                        <a:t>0</a:t>
                      </a:r>
                      <a:endParaRPr lang="en-GB" sz="1400" b="0" dirty="0"/>
                    </a:p>
                  </a:txBody>
                  <a:tcPr>
                    <a:lnL w="12700" cap="flat" cmpd="sng" algn="ctr">
                      <a:solidFill>
                        <a:schemeClr val="tx1"/>
                      </a:solidFill>
                      <a:prstDash val="solid"/>
                      <a:round/>
                      <a:headEnd type="none" w="med" len="med"/>
                      <a:tailEnd type="none" w="med" len="med"/>
                    </a:lnL>
                  </a:tcPr>
                </a:tc>
              </a:tr>
              <a:tr h="182880">
                <a:tc>
                  <a:txBody>
                    <a:bodyPr/>
                    <a:lstStyle/>
                    <a:p>
                      <a:pPr algn="ctr"/>
                      <a:r>
                        <a:rPr lang="en-US" sz="1400" dirty="0" smtClean="0"/>
                        <a:t>0</a:t>
                      </a:r>
                      <a:endParaRPr lang="en-GB" sz="1400" dirty="0"/>
                    </a:p>
                  </a:txBody>
                  <a:tcPr/>
                </a:tc>
                <a:tc>
                  <a:txBody>
                    <a:bodyPr/>
                    <a:lstStyle/>
                    <a:p>
                      <a:pPr algn="ctr"/>
                      <a:r>
                        <a:rPr lang="en-US" sz="1400" dirty="0" smtClean="0"/>
                        <a:t>1</a:t>
                      </a:r>
                      <a:endParaRPr lang="en-GB" sz="1400" dirty="0"/>
                    </a:p>
                  </a:txBody>
                  <a:tcPr/>
                </a:tc>
                <a:tc>
                  <a:txBody>
                    <a:bodyPr/>
                    <a:lstStyle/>
                    <a:p>
                      <a:pPr algn="ctr"/>
                      <a:r>
                        <a:rPr lang="en-US" sz="1400" dirty="0" smtClean="0"/>
                        <a:t>1</a:t>
                      </a:r>
                      <a:endParaRPr lang="en-GB" sz="1400" dirty="0"/>
                    </a:p>
                  </a:txBody>
                  <a:tcPr/>
                </a:tc>
                <a:tc>
                  <a:txBody>
                    <a:bodyPr/>
                    <a:lstStyle/>
                    <a:p>
                      <a:pPr algn="ctr"/>
                      <a:r>
                        <a:rPr lang="en-US" sz="1400" dirty="0" smtClean="0"/>
                        <a:t>0</a:t>
                      </a:r>
                      <a:endParaRPr lang="en-GB" sz="1400" dirty="0"/>
                    </a:p>
                  </a:txBody>
                  <a:tcPr>
                    <a:lnR w="12700" cap="flat" cmpd="sng" algn="ctr">
                      <a:solidFill>
                        <a:schemeClr val="tx1"/>
                      </a:solidFill>
                      <a:prstDash val="solid"/>
                      <a:round/>
                      <a:headEnd type="none" w="med" len="med"/>
                      <a:tailEnd type="none" w="med" len="med"/>
                    </a:lnR>
                  </a:tcPr>
                </a:tc>
                <a:tc>
                  <a:txBody>
                    <a:bodyPr/>
                    <a:lstStyle/>
                    <a:p>
                      <a:pPr algn="ctr"/>
                      <a:r>
                        <a:rPr lang="en-US" sz="1400" b="0" dirty="0" smtClean="0"/>
                        <a:t>0</a:t>
                      </a:r>
                      <a:endParaRPr lang="en-GB" sz="1400" b="0" dirty="0"/>
                    </a:p>
                  </a:txBody>
                  <a:tcPr>
                    <a:lnL w="12700" cap="flat" cmpd="sng" algn="ctr">
                      <a:solidFill>
                        <a:schemeClr val="tx1"/>
                      </a:solidFill>
                      <a:prstDash val="solid"/>
                      <a:round/>
                      <a:headEnd type="none" w="med" len="med"/>
                      <a:tailEnd type="none" w="med" len="med"/>
                    </a:lnL>
                  </a:tcPr>
                </a:tc>
              </a:tr>
              <a:tr h="182880">
                <a:tc>
                  <a:txBody>
                    <a:bodyPr/>
                    <a:lstStyle/>
                    <a:p>
                      <a:pPr algn="ctr"/>
                      <a:r>
                        <a:rPr lang="en-US" sz="1400" dirty="0" smtClean="0"/>
                        <a:t>0</a:t>
                      </a:r>
                      <a:endParaRPr lang="en-GB" sz="1400" dirty="0"/>
                    </a:p>
                  </a:txBody>
                  <a:tcPr/>
                </a:tc>
                <a:tc>
                  <a:txBody>
                    <a:bodyPr/>
                    <a:lstStyle/>
                    <a:p>
                      <a:pPr algn="ctr"/>
                      <a:r>
                        <a:rPr lang="en-US" sz="1400" dirty="0" smtClean="0"/>
                        <a:t>1</a:t>
                      </a:r>
                      <a:endParaRPr lang="en-GB" sz="1400" dirty="0"/>
                    </a:p>
                  </a:txBody>
                  <a:tcPr/>
                </a:tc>
                <a:tc>
                  <a:txBody>
                    <a:bodyPr/>
                    <a:lstStyle/>
                    <a:p>
                      <a:pPr algn="ctr"/>
                      <a:r>
                        <a:rPr lang="en-US" sz="1400" dirty="0" smtClean="0"/>
                        <a:t>1</a:t>
                      </a:r>
                      <a:endParaRPr lang="en-GB" sz="1400" dirty="0"/>
                    </a:p>
                  </a:txBody>
                  <a:tcPr/>
                </a:tc>
                <a:tc>
                  <a:txBody>
                    <a:bodyPr/>
                    <a:lstStyle/>
                    <a:p>
                      <a:pPr algn="ctr"/>
                      <a:r>
                        <a:rPr lang="en-US" sz="1400" dirty="0" smtClean="0"/>
                        <a:t>1</a:t>
                      </a:r>
                      <a:endParaRPr lang="en-GB" sz="1400" dirty="0"/>
                    </a:p>
                  </a:txBody>
                  <a:tcPr>
                    <a:lnR w="12700" cap="flat" cmpd="sng" algn="ctr">
                      <a:solidFill>
                        <a:schemeClr val="tx1"/>
                      </a:solidFill>
                      <a:prstDash val="solid"/>
                      <a:round/>
                      <a:headEnd type="none" w="med" len="med"/>
                      <a:tailEnd type="none" w="med" len="med"/>
                    </a:lnR>
                  </a:tcPr>
                </a:tc>
                <a:tc>
                  <a:txBody>
                    <a:bodyPr/>
                    <a:lstStyle/>
                    <a:p>
                      <a:pPr algn="ctr"/>
                      <a:r>
                        <a:rPr lang="en-US" sz="1400" dirty="0" smtClean="0"/>
                        <a:t>1</a:t>
                      </a:r>
                      <a:endParaRPr lang="en-GB" sz="1400" dirty="0"/>
                    </a:p>
                  </a:txBody>
                  <a:tcPr>
                    <a:lnL w="12700" cap="flat" cmpd="sng" algn="ctr">
                      <a:solidFill>
                        <a:schemeClr val="tx1"/>
                      </a:solidFill>
                      <a:prstDash val="solid"/>
                      <a:round/>
                      <a:headEnd type="none" w="med" len="med"/>
                      <a:tailEnd type="none" w="med" len="med"/>
                    </a:lnL>
                  </a:tcPr>
                </a:tc>
              </a:tr>
              <a:tr h="182880">
                <a:tc>
                  <a:txBody>
                    <a:bodyPr/>
                    <a:lstStyle/>
                    <a:p>
                      <a:pPr algn="ctr"/>
                      <a:r>
                        <a:rPr lang="en-US" sz="1400" dirty="0" smtClean="0"/>
                        <a:t>1</a:t>
                      </a:r>
                      <a:endParaRPr lang="en-GB" sz="1400" dirty="0"/>
                    </a:p>
                  </a:txBody>
                  <a:tcPr/>
                </a:tc>
                <a:tc>
                  <a:txBody>
                    <a:bodyPr/>
                    <a:lstStyle/>
                    <a:p>
                      <a:pPr algn="ctr"/>
                      <a:r>
                        <a:rPr lang="en-US" sz="1400" dirty="0" smtClean="0"/>
                        <a:t>0</a:t>
                      </a:r>
                      <a:endParaRPr lang="en-GB" sz="1400" dirty="0"/>
                    </a:p>
                  </a:txBody>
                  <a:tcPr/>
                </a:tc>
                <a:tc>
                  <a:txBody>
                    <a:bodyPr/>
                    <a:lstStyle/>
                    <a:p>
                      <a:pPr algn="ctr"/>
                      <a:r>
                        <a:rPr lang="en-US" sz="1400" dirty="0" smtClean="0"/>
                        <a:t>0</a:t>
                      </a:r>
                      <a:endParaRPr lang="en-GB" sz="1400" dirty="0"/>
                    </a:p>
                  </a:txBody>
                  <a:tcPr/>
                </a:tc>
                <a:tc>
                  <a:txBody>
                    <a:bodyPr/>
                    <a:lstStyle/>
                    <a:p>
                      <a:pPr algn="ctr"/>
                      <a:r>
                        <a:rPr lang="en-US" sz="1400" dirty="0" smtClean="0"/>
                        <a:t>0</a:t>
                      </a:r>
                      <a:endParaRPr lang="en-GB" sz="1400" dirty="0"/>
                    </a:p>
                  </a:txBody>
                  <a:tcPr>
                    <a:lnR w="12700" cap="flat" cmpd="sng" algn="ctr">
                      <a:solidFill>
                        <a:schemeClr val="tx1"/>
                      </a:solidFill>
                      <a:prstDash val="solid"/>
                      <a:round/>
                      <a:headEnd type="none" w="med" len="med"/>
                      <a:tailEnd type="none" w="med" len="med"/>
                    </a:lnR>
                  </a:tcPr>
                </a:tc>
                <a:tc>
                  <a:txBody>
                    <a:bodyPr/>
                    <a:lstStyle/>
                    <a:p>
                      <a:pPr algn="ctr"/>
                      <a:r>
                        <a:rPr lang="en-US" sz="1400" dirty="0" smtClean="0"/>
                        <a:t>1</a:t>
                      </a:r>
                      <a:endParaRPr lang="en-GB" sz="1400" dirty="0"/>
                    </a:p>
                  </a:txBody>
                  <a:tcPr>
                    <a:lnL w="12700" cap="flat" cmpd="sng" algn="ctr">
                      <a:solidFill>
                        <a:schemeClr val="tx1"/>
                      </a:solidFill>
                      <a:prstDash val="solid"/>
                      <a:round/>
                      <a:headEnd type="none" w="med" len="med"/>
                      <a:tailEnd type="none" w="med" len="med"/>
                    </a:lnL>
                  </a:tcPr>
                </a:tc>
              </a:tr>
              <a:tr h="182880">
                <a:tc>
                  <a:txBody>
                    <a:bodyPr/>
                    <a:lstStyle/>
                    <a:p>
                      <a:pPr algn="ctr"/>
                      <a:r>
                        <a:rPr lang="en-US" sz="1400" dirty="0" smtClean="0"/>
                        <a:t>1</a:t>
                      </a:r>
                      <a:endParaRPr lang="en-GB" sz="1400" dirty="0"/>
                    </a:p>
                  </a:txBody>
                  <a:tcPr/>
                </a:tc>
                <a:tc>
                  <a:txBody>
                    <a:bodyPr/>
                    <a:lstStyle/>
                    <a:p>
                      <a:pPr algn="ctr"/>
                      <a:r>
                        <a:rPr lang="en-US" sz="1400" dirty="0" smtClean="0"/>
                        <a:t>0</a:t>
                      </a:r>
                      <a:endParaRPr lang="en-GB" sz="1400" dirty="0"/>
                    </a:p>
                  </a:txBody>
                  <a:tcPr/>
                </a:tc>
                <a:tc>
                  <a:txBody>
                    <a:bodyPr/>
                    <a:lstStyle/>
                    <a:p>
                      <a:pPr algn="ctr"/>
                      <a:r>
                        <a:rPr lang="en-US" sz="1400" dirty="0" smtClean="0"/>
                        <a:t>0</a:t>
                      </a:r>
                      <a:endParaRPr lang="en-GB" sz="1400" dirty="0"/>
                    </a:p>
                  </a:txBody>
                  <a:tcPr/>
                </a:tc>
                <a:tc>
                  <a:txBody>
                    <a:bodyPr/>
                    <a:lstStyle/>
                    <a:p>
                      <a:pPr algn="ctr"/>
                      <a:r>
                        <a:rPr lang="en-US" sz="1400" dirty="0" smtClean="0"/>
                        <a:t>1</a:t>
                      </a:r>
                      <a:endParaRPr lang="en-GB" sz="1400" dirty="0"/>
                    </a:p>
                  </a:txBody>
                  <a:tcPr>
                    <a:lnR w="12700" cap="flat" cmpd="sng" algn="ctr">
                      <a:solidFill>
                        <a:schemeClr val="tx1"/>
                      </a:solidFill>
                      <a:prstDash val="solid"/>
                      <a:round/>
                      <a:headEnd type="none" w="med" len="med"/>
                      <a:tailEnd type="none" w="med" len="med"/>
                    </a:lnR>
                  </a:tcPr>
                </a:tc>
                <a:tc>
                  <a:txBody>
                    <a:bodyPr/>
                    <a:lstStyle/>
                    <a:p>
                      <a:pPr algn="ctr"/>
                      <a:r>
                        <a:rPr lang="en-US" sz="1400" dirty="0" smtClean="0"/>
                        <a:t>0</a:t>
                      </a:r>
                      <a:endParaRPr lang="en-GB" sz="1400" dirty="0"/>
                    </a:p>
                  </a:txBody>
                  <a:tcPr>
                    <a:lnL w="12700" cap="flat" cmpd="sng" algn="ctr">
                      <a:solidFill>
                        <a:schemeClr val="tx1"/>
                      </a:solidFill>
                      <a:prstDash val="solid"/>
                      <a:round/>
                      <a:headEnd type="none" w="med" len="med"/>
                      <a:tailEnd type="none" w="med" len="med"/>
                    </a:lnL>
                  </a:tcPr>
                </a:tc>
              </a:tr>
              <a:tr h="182880">
                <a:tc>
                  <a:txBody>
                    <a:bodyPr/>
                    <a:lstStyle/>
                    <a:p>
                      <a:pPr algn="ctr"/>
                      <a:r>
                        <a:rPr lang="en-US" sz="1400" dirty="0" smtClean="0"/>
                        <a:t>1</a:t>
                      </a:r>
                      <a:endParaRPr lang="en-GB" sz="1400" dirty="0"/>
                    </a:p>
                  </a:txBody>
                  <a:tcPr/>
                </a:tc>
                <a:tc>
                  <a:txBody>
                    <a:bodyPr/>
                    <a:lstStyle/>
                    <a:p>
                      <a:pPr algn="ctr"/>
                      <a:r>
                        <a:rPr lang="en-US" sz="1400" dirty="0" smtClean="0"/>
                        <a:t>0</a:t>
                      </a:r>
                      <a:endParaRPr lang="en-GB" sz="1400" dirty="0"/>
                    </a:p>
                  </a:txBody>
                  <a:tcPr/>
                </a:tc>
                <a:tc>
                  <a:txBody>
                    <a:bodyPr/>
                    <a:lstStyle/>
                    <a:p>
                      <a:pPr algn="ctr"/>
                      <a:r>
                        <a:rPr lang="en-US" sz="1400" dirty="0" smtClean="0"/>
                        <a:t>1</a:t>
                      </a:r>
                      <a:endParaRPr lang="en-GB" sz="1400" dirty="0"/>
                    </a:p>
                  </a:txBody>
                  <a:tcPr/>
                </a:tc>
                <a:tc>
                  <a:txBody>
                    <a:bodyPr/>
                    <a:lstStyle/>
                    <a:p>
                      <a:pPr algn="ctr"/>
                      <a:r>
                        <a:rPr lang="en-US" sz="1400" dirty="0" smtClean="0"/>
                        <a:t>0</a:t>
                      </a:r>
                      <a:endParaRPr lang="en-GB" sz="1400" dirty="0"/>
                    </a:p>
                  </a:txBody>
                  <a:tcPr>
                    <a:lnR w="12700" cap="flat" cmpd="sng" algn="ctr">
                      <a:solidFill>
                        <a:schemeClr val="tx1"/>
                      </a:solidFill>
                      <a:prstDash val="solid"/>
                      <a:round/>
                      <a:headEnd type="none" w="med" len="med"/>
                      <a:tailEnd type="none" w="med" len="med"/>
                    </a:lnR>
                  </a:tcPr>
                </a:tc>
                <a:tc>
                  <a:txBody>
                    <a:bodyPr/>
                    <a:lstStyle/>
                    <a:p>
                      <a:pPr algn="ctr"/>
                      <a:r>
                        <a:rPr lang="en-US" sz="1400" dirty="0" smtClean="0"/>
                        <a:t>0</a:t>
                      </a:r>
                      <a:endParaRPr lang="en-GB" sz="1400" dirty="0"/>
                    </a:p>
                  </a:txBody>
                  <a:tcPr>
                    <a:lnL w="12700" cap="flat" cmpd="sng" algn="ctr">
                      <a:solidFill>
                        <a:schemeClr val="tx1"/>
                      </a:solidFill>
                      <a:prstDash val="solid"/>
                      <a:round/>
                      <a:headEnd type="none" w="med" len="med"/>
                      <a:tailEnd type="none" w="med" len="med"/>
                    </a:lnL>
                  </a:tcPr>
                </a:tc>
              </a:tr>
              <a:tr h="182880">
                <a:tc>
                  <a:txBody>
                    <a:bodyPr/>
                    <a:lstStyle/>
                    <a:p>
                      <a:pPr algn="ctr"/>
                      <a:r>
                        <a:rPr lang="en-US" sz="1400" dirty="0" smtClean="0"/>
                        <a:t>1</a:t>
                      </a:r>
                      <a:endParaRPr lang="en-GB" sz="1400" dirty="0"/>
                    </a:p>
                  </a:txBody>
                  <a:tcPr/>
                </a:tc>
                <a:tc>
                  <a:txBody>
                    <a:bodyPr/>
                    <a:lstStyle/>
                    <a:p>
                      <a:pPr algn="ctr"/>
                      <a:r>
                        <a:rPr lang="en-US" sz="1400" dirty="0" smtClean="0"/>
                        <a:t>0</a:t>
                      </a:r>
                      <a:endParaRPr lang="en-GB" sz="1400" dirty="0"/>
                    </a:p>
                  </a:txBody>
                  <a:tcPr/>
                </a:tc>
                <a:tc>
                  <a:txBody>
                    <a:bodyPr/>
                    <a:lstStyle/>
                    <a:p>
                      <a:pPr algn="ctr"/>
                      <a:r>
                        <a:rPr lang="en-US" sz="1400" dirty="0" smtClean="0"/>
                        <a:t>1</a:t>
                      </a:r>
                      <a:endParaRPr lang="en-GB" sz="1400" dirty="0"/>
                    </a:p>
                  </a:txBody>
                  <a:tcPr/>
                </a:tc>
                <a:tc>
                  <a:txBody>
                    <a:bodyPr/>
                    <a:lstStyle/>
                    <a:p>
                      <a:pPr algn="ctr"/>
                      <a:r>
                        <a:rPr lang="en-US" sz="1400" dirty="0" smtClean="0"/>
                        <a:t>1</a:t>
                      </a:r>
                      <a:endParaRPr lang="en-GB" sz="1400" dirty="0"/>
                    </a:p>
                  </a:txBody>
                  <a:tcPr>
                    <a:lnR w="12700" cap="flat" cmpd="sng" algn="ctr">
                      <a:solidFill>
                        <a:schemeClr val="tx1"/>
                      </a:solidFill>
                      <a:prstDash val="solid"/>
                      <a:round/>
                      <a:headEnd type="none" w="med" len="med"/>
                      <a:tailEnd type="none" w="med" len="med"/>
                    </a:lnR>
                  </a:tcPr>
                </a:tc>
                <a:tc>
                  <a:txBody>
                    <a:bodyPr/>
                    <a:lstStyle/>
                    <a:p>
                      <a:pPr algn="ctr"/>
                      <a:r>
                        <a:rPr lang="en-US" sz="1400" dirty="0" smtClean="0"/>
                        <a:t>1</a:t>
                      </a:r>
                      <a:endParaRPr lang="en-GB" sz="1400" dirty="0"/>
                    </a:p>
                  </a:txBody>
                  <a:tcPr>
                    <a:lnL w="12700" cap="flat" cmpd="sng" algn="ctr">
                      <a:solidFill>
                        <a:schemeClr val="tx1"/>
                      </a:solidFill>
                      <a:prstDash val="solid"/>
                      <a:round/>
                      <a:headEnd type="none" w="med" len="med"/>
                      <a:tailEnd type="none" w="med" len="med"/>
                    </a:lnL>
                  </a:tcPr>
                </a:tc>
              </a:tr>
              <a:tr h="182880">
                <a:tc>
                  <a:txBody>
                    <a:bodyPr/>
                    <a:lstStyle/>
                    <a:p>
                      <a:pPr algn="ctr"/>
                      <a:r>
                        <a:rPr lang="en-US" sz="1400" dirty="0" smtClean="0"/>
                        <a:t>1</a:t>
                      </a:r>
                      <a:endParaRPr lang="en-GB" sz="1400" dirty="0"/>
                    </a:p>
                  </a:txBody>
                  <a:tcPr/>
                </a:tc>
                <a:tc>
                  <a:txBody>
                    <a:bodyPr/>
                    <a:lstStyle/>
                    <a:p>
                      <a:pPr algn="ctr"/>
                      <a:r>
                        <a:rPr lang="en-US" sz="1400" dirty="0" smtClean="0"/>
                        <a:t>1</a:t>
                      </a:r>
                      <a:endParaRPr lang="en-GB" sz="1400" dirty="0"/>
                    </a:p>
                  </a:txBody>
                  <a:tcPr/>
                </a:tc>
                <a:tc>
                  <a:txBody>
                    <a:bodyPr/>
                    <a:lstStyle/>
                    <a:p>
                      <a:pPr algn="ctr"/>
                      <a:r>
                        <a:rPr lang="en-US" sz="1400" dirty="0" smtClean="0"/>
                        <a:t>0</a:t>
                      </a:r>
                      <a:endParaRPr lang="en-GB" sz="1400" dirty="0"/>
                    </a:p>
                  </a:txBody>
                  <a:tcPr/>
                </a:tc>
                <a:tc>
                  <a:txBody>
                    <a:bodyPr/>
                    <a:lstStyle/>
                    <a:p>
                      <a:pPr algn="ctr"/>
                      <a:r>
                        <a:rPr lang="en-US" sz="1400" dirty="0" smtClean="0"/>
                        <a:t>0</a:t>
                      </a:r>
                      <a:endParaRPr lang="en-GB" sz="1400" dirty="0"/>
                    </a:p>
                  </a:txBody>
                  <a:tcPr>
                    <a:lnR w="12700" cap="flat" cmpd="sng" algn="ctr">
                      <a:solidFill>
                        <a:schemeClr val="tx1"/>
                      </a:solidFill>
                      <a:prstDash val="solid"/>
                      <a:round/>
                      <a:headEnd type="none" w="med" len="med"/>
                      <a:tailEnd type="none" w="med" len="med"/>
                    </a:lnR>
                  </a:tcPr>
                </a:tc>
                <a:tc>
                  <a:txBody>
                    <a:bodyPr/>
                    <a:lstStyle/>
                    <a:p>
                      <a:pPr algn="ctr"/>
                      <a:r>
                        <a:rPr lang="en-US" sz="1400" dirty="0" smtClean="0"/>
                        <a:t>0</a:t>
                      </a:r>
                      <a:endParaRPr lang="en-GB" sz="1400" dirty="0"/>
                    </a:p>
                  </a:txBody>
                  <a:tcPr>
                    <a:lnL w="12700" cap="flat" cmpd="sng" algn="ctr">
                      <a:solidFill>
                        <a:schemeClr val="tx1"/>
                      </a:solidFill>
                      <a:prstDash val="solid"/>
                      <a:round/>
                      <a:headEnd type="none" w="med" len="med"/>
                      <a:tailEnd type="none" w="med" len="med"/>
                    </a:lnL>
                  </a:tcPr>
                </a:tc>
              </a:tr>
              <a:tr h="182880">
                <a:tc>
                  <a:txBody>
                    <a:bodyPr/>
                    <a:lstStyle/>
                    <a:p>
                      <a:pPr algn="ctr"/>
                      <a:r>
                        <a:rPr lang="en-US" sz="1400" dirty="0" smtClean="0"/>
                        <a:t>1</a:t>
                      </a:r>
                      <a:endParaRPr lang="en-GB" sz="1400" dirty="0"/>
                    </a:p>
                  </a:txBody>
                  <a:tcPr/>
                </a:tc>
                <a:tc>
                  <a:txBody>
                    <a:bodyPr/>
                    <a:lstStyle/>
                    <a:p>
                      <a:pPr algn="ctr"/>
                      <a:r>
                        <a:rPr lang="en-US" sz="1400" dirty="0" smtClean="0"/>
                        <a:t>1</a:t>
                      </a:r>
                      <a:endParaRPr lang="en-GB" sz="1400" dirty="0"/>
                    </a:p>
                  </a:txBody>
                  <a:tcPr/>
                </a:tc>
                <a:tc>
                  <a:txBody>
                    <a:bodyPr/>
                    <a:lstStyle/>
                    <a:p>
                      <a:pPr algn="ctr"/>
                      <a:r>
                        <a:rPr lang="en-US" sz="1400" dirty="0" smtClean="0"/>
                        <a:t>0</a:t>
                      </a:r>
                      <a:endParaRPr lang="en-GB" sz="1400" dirty="0"/>
                    </a:p>
                  </a:txBody>
                  <a:tcPr/>
                </a:tc>
                <a:tc>
                  <a:txBody>
                    <a:bodyPr/>
                    <a:lstStyle/>
                    <a:p>
                      <a:pPr algn="ctr"/>
                      <a:r>
                        <a:rPr lang="en-US" sz="1400" dirty="0" smtClean="0"/>
                        <a:t>1</a:t>
                      </a:r>
                      <a:endParaRPr lang="en-GB" sz="1400" dirty="0"/>
                    </a:p>
                  </a:txBody>
                  <a:tcPr>
                    <a:lnR w="12700" cap="flat" cmpd="sng" algn="ctr">
                      <a:solidFill>
                        <a:schemeClr val="tx1"/>
                      </a:solidFill>
                      <a:prstDash val="solid"/>
                      <a:round/>
                      <a:headEnd type="none" w="med" len="med"/>
                      <a:tailEnd type="none" w="med" len="med"/>
                    </a:lnR>
                  </a:tcPr>
                </a:tc>
                <a:tc>
                  <a:txBody>
                    <a:bodyPr/>
                    <a:lstStyle/>
                    <a:p>
                      <a:pPr algn="ctr"/>
                      <a:r>
                        <a:rPr lang="en-US" sz="1400" dirty="0" smtClean="0"/>
                        <a:t>1</a:t>
                      </a:r>
                      <a:endParaRPr lang="en-GB" sz="1400" dirty="0"/>
                    </a:p>
                  </a:txBody>
                  <a:tcPr>
                    <a:lnL w="12700" cap="flat" cmpd="sng" algn="ctr">
                      <a:solidFill>
                        <a:schemeClr val="tx1"/>
                      </a:solidFill>
                      <a:prstDash val="solid"/>
                      <a:round/>
                      <a:headEnd type="none" w="med" len="med"/>
                      <a:tailEnd type="none" w="med" len="med"/>
                    </a:lnL>
                  </a:tcPr>
                </a:tc>
              </a:tr>
              <a:tr h="182880">
                <a:tc>
                  <a:txBody>
                    <a:bodyPr/>
                    <a:lstStyle/>
                    <a:p>
                      <a:pPr algn="ctr"/>
                      <a:r>
                        <a:rPr lang="en-US" sz="1400" dirty="0" smtClean="0"/>
                        <a:t>1</a:t>
                      </a:r>
                      <a:endParaRPr lang="en-GB" sz="1400" dirty="0"/>
                    </a:p>
                  </a:txBody>
                  <a:tcPr/>
                </a:tc>
                <a:tc>
                  <a:txBody>
                    <a:bodyPr/>
                    <a:lstStyle/>
                    <a:p>
                      <a:pPr algn="ctr"/>
                      <a:r>
                        <a:rPr lang="en-US" sz="1400" dirty="0" smtClean="0"/>
                        <a:t>1</a:t>
                      </a:r>
                      <a:endParaRPr lang="en-GB" sz="1400" dirty="0"/>
                    </a:p>
                  </a:txBody>
                  <a:tcPr/>
                </a:tc>
                <a:tc>
                  <a:txBody>
                    <a:bodyPr/>
                    <a:lstStyle/>
                    <a:p>
                      <a:pPr algn="ctr"/>
                      <a:r>
                        <a:rPr lang="en-US" sz="1400" dirty="0" smtClean="0"/>
                        <a:t>1</a:t>
                      </a:r>
                      <a:endParaRPr lang="en-GB" sz="1400" dirty="0"/>
                    </a:p>
                  </a:txBody>
                  <a:tcPr/>
                </a:tc>
                <a:tc>
                  <a:txBody>
                    <a:bodyPr/>
                    <a:lstStyle/>
                    <a:p>
                      <a:pPr algn="ctr"/>
                      <a:r>
                        <a:rPr lang="en-US" sz="1400" dirty="0" smtClean="0"/>
                        <a:t>0</a:t>
                      </a:r>
                      <a:endParaRPr lang="en-GB" sz="1400" dirty="0"/>
                    </a:p>
                  </a:txBody>
                  <a:tcPr>
                    <a:lnR w="12700" cap="flat" cmpd="sng" algn="ctr">
                      <a:solidFill>
                        <a:schemeClr val="tx1"/>
                      </a:solidFill>
                      <a:prstDash val="solid"/>
                      <a:round/>
                      <a:headEnd type="none" w="med" len="med"/>
                      <a:tailEnd type="none" w="med" len="med"/>
                    </a:lnR>
                  </a:tcPr>
                </a:tc>
                <a:tc>
                  <a:txBody>
                    <a:bodyPr/>
                    <a:lstStyle/>
                    <a:p>
                      <a:pPr algn="ctr"/>
                      <a:r>
                        <a:rPr lang="en-US" sz="1400" dirty="0" smtClean="0"/>
                        <a:t>1</a:t>
                      </a:r>
                      <a:endParaRPr lang="en-GB" sz="1400" dirty="0"/>
                    </a:p>
                  </a:txBody>
                  <a:tcPr>
                    <a:lnL w="12700" cap="flat" cmpd="sng" algn="ctr">
                      <a:solidFill>
                        <a:schemeClr val="tx1"/>
                      </a:solidFill>
                      <a:prstDash val="solid"/>
                      <a:round/>
                      <a:headEnd type="none" w="med" len="med"/>
                      <a:tailEnd type="none" w="med" len="med"/>
                    </a:lnL>
                  </a:tcPr>
                </a:tc>
              </a:tr>
              <a:tr h="182880">
                <a:tc>
                  <a:txBody>
                    <a:bodyPr/>
                    <a:lstStyle/>
                    <a:p>
                      <a:pPr algn="ctr"/>
                      <a:r>
                        <a:rPr lang="en-US" sz="1400" dirty="0" smtClean="0"/>
                        <a:t>1</a:t>
                      </a:r>
                      <a:endParaRPr lang="en-GB" sz="1400" dirty="0"/>
                    </a:p>
                  </a:txBody>
                  <a:tcPr/>
                </a:tc>
                <a:tc>
                  <a:txBody>
                    <a:bodyPr/>
                    <a:lstStyle/>
                    <a:p>
                      <a:pPr algn="ctr"/>
                      <a:r>
                        <a:rPr lang="en-US" sz="1400" dirty="0" smtClean="0"/>
                        <a:t>1</a:t>
                      </a:r>
                      <a:endParaRPr lang="en-GB" sz="1400" dirty="0"/>
                    </a:p>
                  </a:txBody>
                  <a:tcPr/>
                </a:tc>
                <a:tc>
                  <a:txBody>
                    <a:bodyPr/>
                    <a:lstStyle/>
                    <a:p>
                      <a:pPr algn="ctr"/>
                      <a:r>
                        <a:rPr lang="en-US" sz="1400" dirty="0" smtClean="0"/>
                        <a:t>1</a:t>
                      </a:r>
                      <a:endParaRPr lang="en-GB" sz="1400" dirty="0"/>
                    </a:p>
                  </a:txBody>
                  <a:tcPr/>
                </a:tc>
                <a:tc>
                  <a:txBody>
                    <a:bodyPr/>
                    <a:lstStyle/>
                    <a:p>
                      <a:pPr algn="ctr"/>
                      <a:r>
                        <a:rPr lang="en-US" sz="1400" dirty="0" smtClean="0"/>
                        <a:t>1</a:t>
                      </a:r>
                      <a:endParaRPr lang="en-GB" sz="1400" dirty="0"/>
                    </a:p>
                  </a:txBody>
                  <a:tcPr>
                    <a:lnR w="12700" cap="flat" cmpd="sng" algn="ctr">
                      <a:solidFill>
                        <a:schemeClr val="tx1"/>
                      </a:solidFill>
                      <a:prstDash val="solid"/>
                      <a:round/>
                      <a:headEnd type="none" w="med" len="med"/>
                      <a:tailEnd type="none" w="med" len="med"/>
                    </a:lnR>
                  </a:tcPr>
                </a:tc>
                <a:tc>
                  <a:txBody>
                    <a:bodyPr/>
                    <a:lstStyle/>
                    <a:p>
                      <a:pPr algn="ctr"/>
                      <a:r>
                        <a:rPr lang="en-US" sz="1400" dirty="0" smtClean="0"/>
                        <a:t>0</a:t>
                      </a:r>
                      <a:endParaRPr lang="en-GB" sz="1400" dirty="0"/>
                    </a:p>
                  </a:txBody>
                  <a:tcPr>
                    <a:lnL w="12700" cap="flat" cmpd="sng" algn="ctr">
                      <a:solidFill>
                        <a:schemeClr val="tx1"/>
                      </a:solidFill>
                      <a:prstDash val="solid"/>
                      <a:round/>
                      <a:headEnd type="none" w="med" len="med"/>
                      <a:tailEnd type="none" w="med" len="med"/>
                    </a:lnL>
                  </a:tcPr>
                </a:tc>
              </a:tr>
            </a:tbl>
          </a:graphicData>
        </a:graphic>
      </p:graphicFrame>
    </p:spTree>
    <p:extLst>
      <p:ext uri="{BB962C8B-B14F-4D97-AF65-F5344CB8AC3E}">
        <p14:creationId xmlns:p14="http://schemas.microsoft.com/office/powerpoint/2010/main" val="13681881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6553200" cy="990600"/>
          </a:xfrm>
        </p:spPr>
        <p:txBody>
          <a:bodyPr>
            <a:normAutofit fontScale="90000"/>
          </a:bodyPr>
          <a:lstStyle/>
          <a:p>
            <a:pPr algn="ctr"/>
            <a:r>
              <a:rPr lang="en-US" b="1" dirty="0" smtClean="0">
                <a:solidFill>
                  <a:srgbClr val="FF0066"/>
                </a:solidFill>
                <a:effectLst>
                  <a:outerShdw blurRad="38100" dist="38100" dir="2700000" algn="tl">
                    <a:srgbClr val="000000">
                      <a:alpha val="43137"/>
                    </a:srgbClr>
                  </a:outerShdw>
                </a:effectLst>
                <a:latin typeface="Algerian" panose="04020705040A02060702" pitchFamily="82" charset="0"/>
              </a:rPr>
              <a:t>PARITY GENERATOR and checker</a:t>
            </a:r>
            <a:endParaRPr lang="en-GB" b="1" dirty="0">
              <a:solidFill>
                <a:srgbClr val="FF0066"/>
              </a:solidFill>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p:cNvSpPr>
            <a:spLocks noGrp="1"/>
          </p:cNvSpPr>
          <p:nvPr>
            <p:ph idx="1"/>
          </p:nvPr>
        </p:nvSpPr>
        <p:spPr>
          <a:xfrm>
            <a:off x="152400" y="1219200"/>
            <a:ext cx="7162800" cy="5562600"/>
          </a:xfrm>
        </p:spPr>
        <p:txBody>
          <a:bodyPr>
            <a:normAutofit/>
          </a:bodyPr>
          <a:lstStyle/>
          <a:p>
            <a:pPr marL="0" indent="0" algn="just">
              <a:lnSpc>
                <a:spcPct val="120000"/>
              </a:lnSpc>
              <a:buNone/>
            </a:pPr>
            <a:r>
              <a:rPr lang="en-US" sz="2200" b="1" u="sng" dirty="0" smtClean="0">
                <a:solidFill>
                  <a:schemeClr val="tx1"/>
                </a:solidFill>
              </a:rPr>
              <a:t>EVEN-PARITY GENERATOR</a:t>
            </a:r>
          </a:p>
          <a:p>
            <a:pPr algn="just">
              <a:lnSpc>
                <a:spcPct val="120000"/>
              </a:lnSpc>
            </a:pPr>
            <a:r>
              <a:rPr lang="en-US" sz="1900" b="1" dirty="0" smtClean="0">
                <a:solidFill>
                  <a:schemeClr val="tx1"/>
                </a:solidFill>
              </a:rPr>
              <a:t>By truth table the equation for output parity bit (P) is obtained as </a:t>
            </a:r>
          </a:p>
          <a:p>
            <a:pPr marL="0" indent="0" algn="just">
              <a:lnSpc>
                <a:spcPct val="120000"/>
              </a:lnSpc>
              <a:buNone/>
            </a:pPr>
            <a:r>
              <a:rPr lang="en-US" sz="1900" b="1" dirty="0">
                <a:solidFill>
                  <a:schemeClr val="tx1"/>
                </a:solidFill>
              </a:rPr>
              <a:t> </a:t>
            </a:r>
            <a:r>
              <a:rPr lang="en-US" sz="1900" b="1" dirty="0" smtClean="0">
                <a:solidFill>
                  <a:schemeClr val="tx1"/>
                </a:solidFill>
              </a:rPr>
              <a:t>			</a:t>
            </a:r>
            <a:r>
              <a:rPr lang="en-US" sz="1900" b="1" dirty="0">
                <a:solidFill>
                  <a:schemeClr val="tx1"/>
                </a:solidFill>
              </a:rPr>
              <a:t>P = D</a:t>
            </a:r>
            <a:r>
              <a:rPr lang="en-US" sz="1900" b="1" baseline="-25000" dirty="0">
                <a:solidFill>
                  <a:schemeClr val="tx1"/>
                </a:solidFill>
              </a:rPr>
              <a:t>3</a:t>
            </a:r>
            <a:r>
              <a:rPr lang="en-US" sz="1900" b="1" dirty="0">
                <a:solidFill>
                  <a:schemeClr val="tx1"/>
                </a:solidFill>
              </a:rPr>
              <a:t> (XOR) D</a:t>
            </a:r>
            <a:r>
              <a:rPr lang="en-US" sz="1900" b="1" baseline="-25000" dirty="0">
                <a:solidFill>
                  <a:schemeClr val="tx1"/>
                </a:solidFill>
              </a:rPr>
              <a:t>2</a:t>
            </a:r>
            <a:r>
              <a:rPr lang="en-US" sz="1900" b="1" dirty="0">
                <a:solidFill>
                  <a:schemeClr val="tx1"/>
                </a:solidFill>
              </a:rPr>
              <a:t> (XOR) D</a:t>
            </a:r>
            <a:r>
              <a:rPr lang="en-US" sz="1900" b="1" baseline="-25000" dirty="0">
                <a:solidFill>
                  <a:schemeClr val="tx1"/>
                </a:solidFill>
              </a:rPr>
              <a:t>1</a:t>
            </a:r>
            <a:r>
              <a:rPr lang="en-US" sz="1900" b="1" dirty="0">
                <a:solidFill>
                  <a:schemeClr val="tx1"/>
                </a:solidFill>
              </a:rPr>
              <a:t> (XOR) D</a:t>
            </a:r>
            <a:r>
              <a:rPr lang="en-US" sz="1900" b="1" baseline="-25000" dirty="0">
                <a:solidFill>
                  <a:schemeClr val="tx1"/>
                </a:solidFill>
              </a:rPr>
              <a:t>0</a:t>
            </a:r>
          </a:p>
          <a:p>
            <a:pPr algn="just">
              <a:lnSpc>
                <a:spcPct val="120000"/>
              </a:lnSpc>
            </a:pPr>
            <a:r>
              <a:rPr lang="en-US" sz="1900" b="1" dirty="0">
                <a:solidFill>
                  <a:schemeClr val="tx1"/>
                </a:solidFill>
              </a:rPr>
              <a:t>The </a:t>
            </a:r>
            <a:r>
              <a:rPr lang="en-US" sz="1900" b="1" dirty="0" smtClean="0">
                <a:solidFill>
                  <a:schemeClr val="tx1"/>
                </a:solidFill>
              </a:rPr>
              <a:t>logic circuit for even parity generator requires 3 XOR gates</a:t>
            </a:r>
          </a:p>
          <a:p>
            <a:pPr algn="just">
              <a:lnSpc>
                <a:spcPct val="120000"/>
              </a:lnSpc>
            </a:pPr>
            <a:endParaRPr lang="en-US" sz="1900" b="1"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3990692"/>
            <a:ext cx="7469751" cy="2743200"/>
          </a:xfrm>
          <a:prstGeom prst="rect">
            <a:avLst/>
          </a:prstGeom>
          <a:ln w="3175">
            <a:solidFill>
              <a:schemeClr val="tx1"/>
            </a:solidFill>
          </a:ln>
        </p:spPr>
      </p:pic>
    </p:spTree>
    <p:extLst>
      <p:ext uri="{BB962C8B-B14F-4D97-AF65-F5344CB8AC3E}">
        <p14:creationId xmlns:p14="http://schemas.microsoft.com/office/powerpoint/2010/main" val="20721933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6553200" cy="990600"/>
          </a:xfrm>
        </p:spPr>
        <p:txBody>
          <a:bodyPr>
            <a:normAutofit fontScale="90000"/>
          </a:bodyPr>
          <a:lstStyle/>
          <a:p>
            <a:pPr algn="ctr"/>
            <a:r>
              <a:rPr lang="en-US" b="1" dirty="0" smtClean="0">
                <a:solidFill>
                  <a:srgbClr val="FF0066"/>
                </a:solidFill>
                <a:effectLst>
                  <a:outerShdw blurRad="38100" dist="38100" dir="2700000" algn="tl">
                    <a:srgbClr val="000000">
                      <a:alpha val="43137"/>
                    </a:srgbClr>
                  </a:outerShdw>
                </a:effectLst>
                <a:latin typeface="Algerian" panose="04020705040A02060702" pitchFamily="82" charset="0"/>
              </a:rPr>
              <a:t>PARITY GENERATOR and checker</a:t>
            </a:r>
            <a:endParaRPr lang="en-GB" b="1" dirty="0">
              <a:solidFill>
                <a:srgbClr val="FF0066"/>
              </a:solidFill>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p:cNvSpPr>
            <a:spLocks noGrp="1"/>
          </p:cNvSpPr>
          <p:nvPr>
            <p:ph idx="1"/>
          </p:nvPr>
        </p:nvSpPr>
        <p:spPr>
          <a:xfrm>
            <a:off x="152400" y="1143000"/>
            <a:ext cx="3962400" cy="6019800"/>
          </a:xfrm>
        </p:spPr>
        <p:txBody>
          <a:bodyPr>
            <a:normAutofit/>
          </a:bodyPr>
          <a:lstStyle/>
          <a:p>
            <a:pPr marL="0" indent="0" algn="just">
              <a:lnSpc>
                <a:spcPct val="120000"/>
              </a:lnSpc>
              <a:buNone/>
            </a:pPr>
            <a:r>
              <a:rPr lang="en-US" sz="2200" b="1" u="sng" dirty="0" smtClean="0">
                <a:solidFill>
                  <a:schemeClr val="tx1"/>
                </a:solidFill>
              </a:rPr>
              <a:t>PARITY CHECKER</a:t>
            </a:r>
          </a:p>
          <a:p>
            <a:pPr algn="just">
              <a:lnSpc>
                <a:spcPct val="120000"/>
              </a:lnSpc>
            </a:pPr>
            <a:r>
              <a:rPr lang="en-US" sz="1900" b="1" dirty="0" smtClean="0">
                <a:solidFill>
                  <a:schemeClr val="tx1"/>
                </a:solidFill>
              </a:rPr>
              <a:t>At the receiver occurrence of an error </a:t>
            </a:r>
            <a:r>
              <a:rPr lang="en-US" sz="1900" b="1" dirty="0">
                <a:solidFill>
                  <a:schemeClr val="tx1"/>
                </a:solidFill>
              </a:rPr>
              <a:t>is </a:t>
            </a:r>
            <a:r>
              <a:rPr lang="en-US" sz="1900" b="1" dirty="0" smtClean="0">
                <a:solidFill>
                  <a:schemeClr val="tx1"/>
                </a:solidFill>
              </a:rPr>
              <a:t>reported, if</a:t>
            </a:r>
          </a:p>
          <a:p>
            <a:pPr lvl="1" algn="just">
              <a:lnSpc>
                <a:spcPct val="120000"/>
              </a:lnSpc>
            </a:pPr>
            <a:r>
              <a:rPr lang="en-US" sz="1700" b="1" dirty="0" smtClean="0">
                <a:solidFill>
                  <a:schemeClr val="tx1"/>
                </a:solidFill>
              </a:rPr>
              <a:t>the number of 1’s are even in an odd parity system or</a:t>
            </a:r>
          </a:p>
          <a:p>
            <a:pPr lvl="1" algn="just">
              <a:lnSpc>
                <a:spcPct val="120000"/>
              </a:lnSpc>
            </a:pPr>
            <a:r>
              <a:rPr lang="en-US" sz="1700" b="1" dirty="0" smtClean="0">
                <a:solidFill>
                  <a:schemeClr val="tx1"/>
                </a:solidFill>
              </a:rPr>
              <a:t>the number </a:t>
            </a:r>
            <a:r>
              <a:rPr lang="en-US" sz="1700" b="1" dirty="0">
                <a:solidFill>
                  <a:schemeClr val="tx1"/>
                </a:solidFill>
              </a:rPr>
              <a:t>of 1’s are odd in even </a:t>
            </a:r>
            <a:r>
              <a:rPr lang="en-US" sz="1700" b="1" dirty="0" smtClean="0">
                <a:solidFill>
                  <a:schemeClr val="tx1"/>
                </a:solidFill>
              </a:rPr>
              <a:t>parity system</a:t>
            </a:r>
            <a:endParaRPr lang="en-US" b="1" u="sng" dirty="0">
              <a:solidFill>
                <a:schemeClr val="tx1"/>
              </a:solidFill>
            </a:endParaRPr>
          </a:p>
          <a:p>
            <a:pPr algn="just">
              <a:lnSpc>
                <a:spcPct val="120000"/>
              </a:lnSpc>
            </a:pPr>
            <a:r>
              <a:rPr lang="en-US" sz="1900" b="1" dirty="0" smtClean="0">
                <a:solidFill>
                  <a:schemeClr val="tx1"/>
                </a:solidFill>
              </a:rPr>
              <a:t>To check the error, all the bits in the received data are </a:t>
            </a:r>
            <a:r>
              <a:rPr lang="en-US" sz="1900" b="1" dirty="0" err="1" smtClean="0">
                <a:solidFill>
                  <a:schemeClr val="tx1"/>
                </a:solidFill>
              </a:rPr>
              <a:t>XORed</a:t>
            </a:r>
            <a:r>
              <a:rPr lang="en-US" sz="1900" b="1" dirty="0" smtClean="0">
                <a:solidFill>
                  <a:schemeClr val="tx1"/>
                </a:solidFill>
              </a:rPr>
              <a:t> to give an output ERROR (E). </a:t>
            </a:r>
          </a:p>
          <a:p>
            <a:pPr lvl="1" algn="just">
              <a:lnSpc>
                <a:spcPct val="120000"/>
              </a:lnSpc>
            </a:pPr>
            <a:r>
              <a:rPr lang="en-US" sz="1700" b="1" dirty="0" smtClean="0">
                <a:solidFill>
                  <a:schemeClr val="tx1"/>
                </a:solidFill>
              </a:rPr>
              <a:t>If E=1, then there is an error </a:t>
            </a:r>
          </a:p>
          <a:p>
            <a:pPr lvl="1" algn="just">
              <a:lnSpc>
                <a:spcPct val="120000"/>
              </a:lnSpc>
            </a:pPr>
            <a:r>
              <a:rPr lang="en-US" sz="1700" b="1" dirty="0" smtClean="0">
                <a:solidFill>
                  <a:schemeClr val="tx1"/>
                </a:solidFill>
              </a:rPr>
              <a:t>If E=0, </a:t>
            </a:r>
            <a:r>
              <a:rPr lang="en-US" sz="1700" b="1" dirty="0">
                <a:solidFill>
                  <a:schemeClr val="tx1"/>
                </a:solidFill>
              </a:rPr>
              <a:t>then </a:t>
            </a:r>
            <a:r>
              <a:rPr lang="en-US" sz="1700" b="1" dirty="0" smtClean="0">
                <a:solidFill>
                  <a:schemeClr val="tx1"/>
                </a:solidFill>
              </a:rPr>
              <a:t>there is no error during the transmission</a:t>
            </a:r>
          </a:p>
        </p:txBody>
      </p:sp>
      <p:graphicFrame>
        <p:nvGraphicFramePr>
          <p:cNvPr id="4" name="Table 3"/>
          <p:cNvGraphicFramePr>
            <a:graphicFrameLocks noGrp="1"/>
          </p:cNvGraphicFramePr>
          <p:nvPr>
            <p:extLst>
              <p:ext uri="{D42A27DB-BD31-4B8C-83A1-F6EECF244321}">
                <p14:modId xmlns:p14="http://schemas.microsoft.com/office/powerpoint/2010/main" val="197501215"/>
              </p:ext>
            </p:extLst>
          </p:nvPr>
        </p:nvGraphicFramePr>
        <p:xfrm>
          <a:off x="4267200" y="1066800"/>
          <a:ext cx="2895600" cy="5699760"/>
        </p:xfrm>
        <a:graphic>
          <a:graphicData uri="http://schemas.openxmlformats.org/drawingml/2006/table">
            <a:tbl>
              <a:tblPr firstRow="1" bandRow="1">
                <a:tableStyleId>{BC89EF96-8CEA-46FF-86C4-4CE0E7609802}</a:tableStyleId>
              </a:tblPr>
              <a:tblGrid>
                <a:gridCol w="409378"/>
                <a:gridCol w="409378"/>
                <a:gridCol w="409378"/>
                <a:gridCol w="409378"/>
                <a:gridCol w="409378"/>
                <a:gridCol w="848710"/>
              </a:tblGrid>
              <a:tr h="497378">
                <a:tc gridSpan="5">
                  <a:txBody>
                    <a:bodyPr/>
                    <a:lstStyle/>
                    <a:p>
                      <a:pPr algn="ctr"/>
                      <a:r>
                        <a:rPr lang="en-US" sz="1400" b="1" dirty="0" smtClean="0"/>
                        <a:t>4-BIT MESSAGE</a:t>
                      </a:r>
                      <a:endParaRPr lang="en-GB" sz="1400" b="1" dirty="0"/>
                    </a:p>
                    <a:p>
                      <a:pPr algn="ctr"/>
                      <a:r>
                        <a:rPr lang="en-US" sz="1400" b="1" dirty="0" smtClean="0"/>
                        <a:t>PARITY</a:t>
                      </a:r>
                      <a:r>
                        <a:rPr lang="en-US" sz="1400" b="1" baseline="0" dirty="0" smtClean="0"/>
                        <a:t> BIT</a:t>
                      </a:r>
                      <a:endParaRPr lang="en-GB" sz="1400"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GB" sz="1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pPr algn="ctr"/>
                      <a:endParaRPr lang="en-GB" b="1" dirty="0"/>
                    </a:p>
                  </a:txBody>
                  <a:tcPr/>
                </a:tc>
                <a:tc hMerge="1">
                  <a:txBody>
                    <a:bodyPr/>
                    <a:lstStyle/>
                    <a:p>
                      <a:endParaRPr lang="en-GB" dirty="0"/>
                    </a:p>
                  </a:txBody>
                  <a:tcPr/>
                </a:tc>
                <a:tc hMerge="1">
                  <a:txBody>
                    <a:bodyPr/>
                    <a:lstStyle/>
                    <a:p>
                      <a:pPr algn="ctr"/>
                      <a:endParaRPr lang="en-GB" sz="1400" b="1"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dirty="0" smtClean="0"/>
                        <a:t>ERROR BIT</a:t>
                      </a:r>
                      <a:endParaRPr lang="en-GB" sz="1400" b="1"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575">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1" baseline="0" dirty="0" smtClean="0"/>
                        <a:t>D</a:t>
                      </a:r>
                      <a:r>
                        <a:rPr lang="en-US" sz="1400" b="1" baseline="-25000" dirty="0" smtClean="0"/>
                        <a:t>3</a:t>
                      </a:r>
                      <a:endParaRPr lang="en-GB" sz="1400" b="1" baseline="-25000" dirty="0" smtClean="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baseline="0" dirty="0" smtClean="0"/>
                        <a:t>D</a:t>
                      </a:r>
                      <a:r>
                        <a:rPr lang="en-US" sz="1400" b="1" baseline="-25000" dirty="0" smtClean="0"/>
                        <a:t>2</a:t>
                      </a:r>
                      <a:endParaRPr lang="en-GB" sz="1400" b="1"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baseline="0" dirty="0" smtClean="0"/>
                        <a:t>D</a:t>
                      </a:r>
                      <a:r>
                        <a:rPr lang="en-US" sz="1400" b="1" baseline="-25000" dirty="0" smtClean="0"/>
                        <a:t>1</a:t>
                      </a:r>
                      <a:endParaRPr lang="en-GB" sz="1400" b="1"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baseline="0" dirty="0" smtClean="0"/>
                        <a:t>D</a:t>
                      </a:r>
                      <a:r>
                        <a:rPr lang="en-US" sz="1400" b="1" baseline="-25000" dirty="0" smtClean="0"/>
                        <a:t>0</a:t>
                      </a:r>
                      <a:endParaRPr lang="en-GB" sz="1400" b="1" baseline="-25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baseline="0" dirty="0" smtClean="0"/>
                        <a:t>P</a:t>
                      </a:r>
                      <a:endParaRPr lang="en-GB" sz="1400" b="1"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baseline="0" dirty="0" smtClean="0"/>
                        <a:t>E</a:t>
                      </a:r>
                      <a:endParaRPr lang="en-GB" sz="1400" b="1" baseline="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575">
                <a:tc>
                  <a:txBody>
                    <a:bodyPr/>
                    <a:lstStyle/>
                    <a:p>
                      <a:pPr algn="ctr"/>
                      <a:r>
                        <a:rPr lang="en-US" sz="1400" dirty="0" smtClean="0"/>
                        <a:t>0</a:t>
                      </a:r>
                      <a:endParaRPr lang="en-GB" sz="1400" dirty="0"/>
                    </a:p>
                  </a:txBody>
                  <a:tcPr>
                    <a:lnT w="12700" cap="flat" cmpd="sng" algn="ctr">
                      <a:solidFill>
                        <a:schemeClr val="tx1"/>
                      </a:solidFill>
                      <a:prstDash val="solid"/>
                      <a:round/>
                      <a:headEnd type="none" w="med" len="med"/>
                      <a:tailEnd type="none" w="med" len="med"/>
                    </a:lnT>
                  </a:tcPr>
                </a:tc>
                <a:tc>
                  <a:txBody>
                    <a:bodyPr/>
                    <a:lstStyle/>
                    <a:p>
                      <a:pPr algn="ctr"/>
                      <a:r>
                        <a:rPr lang="en-US" sz="1400" dirty="0" smtClean="0"/>
                        <a:t>0</a:t>
                      </a:r>
                      <a:endParaRPr lang="en-GB" sz="1400" dirty="0"/>
                    </a:p>
                  </a:txBody>
                  <a:tcPr>
                    <a:lnT w="12700" cap="flat" cmpd="sng" algn="ctr">
                      <a:solidFill>
                        <a:schemeClr val="tx1"/>
                      </a:solidFill>
                      <a:prstDash val="solid"/>
                      <a:round/>
                      <a:headEnd type="none" w="med" len="med"/>
                      <a:tailEnd type="none" w="med" len="med"/>
                    </a:lnT>
                  </a:tcPr>
                </a:tc>
                <a:tc>
                  <a:txBody>
                    <a:bodyPr/>
                    <a:lstStyle/>
                    <a:p>
                      <a:pPr algn="ctr"/>
                      <a:r>
                        <a:rPr lang="en-US" sz="1400" dirty="0" smtClean="0"/>
                        <a:t>0</a:t>
                      </a:r>
                      <a:endParaRPr lang="en-GB" sz="1400" dirty="0"/>
                    </a:p>
                  </a:txBody>
                  <a:tcPr>
                    <a:lnT w="12700" cap="flat" cmpd="sng" algn="ctr">
                      <a:solidFill>
                        <a:schemeClr val="tx1"/>
                      </a:solidFill>
                      <a:prstDash val="solid"/>
                      <a:round/>
                      <a:headEnd type="none" w="med" len="med"/>
                      <a:tailEnd type="none" w="med" len="med"/>
                    </a:lnT>
                  </a:tcPr>
                </a:tc>
                <a:tc>
                  <a:txBody>
                    <a:bodyPr/>
                    <a:lstStyle/>
                    <a:p>
                      <a:pPr algn="ctr"/>
                      <a:r>
                        <a:rPr lang="en-US" sz="1400" dirty="0" smtClean="0"/>
                        <a:t>0</a:t>
                      </a:r>
                      <a:endParaRPr lang="en-GB" sz="14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400" b="1" dirty="0" smtClean="0">
                          <a:solidFill>
                            <a:schemeClr val="tx1"/>
                          </a:solidFill>
                        </a:rPr>
                        <a:t>0</a:t>
                      </a:r>
                      <a:endParaRPr lang="en-GB"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400" b="1" dirty="0" smtClean="0">
                          <a:solidFill>
                            <a:schemeClr val="tx1"/>
                          </a:solidFill>
                        </a:rPr>
                        <a:t>0</a:t>
                      </a:r>
                      <a:endParaRPr lang="en-GB" sz="1400" b="1" dirty="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r>
              <a:tr h="292575">
                <a:tc>
                  <a:txBody>
                    <a:bodyPr/>
                    <a:lstStyle/>
                    <a:p>
                      <a:pPr algn="ctr"/>
                      <a:r>
                        <a:rPr lang="en-US" sz="1400" dirty="0" smtClean="0"/>
                        <a:t>0</a:t>
                      </a:r>
                      <a:endParaRPr lang="en-GB" sz="1400" dirty="0"/>
                    </a:p>
                  </a:txBody>
                  <a:tcPr/>
                </a:tc>
                <a:tc>
                  <a:txBody>
                    <a:bodyPr/>
                    <a:lstStyle/>
                    <a:p>
                      <a:pPr algn="ctr"/>
                      <a:r>
                        <a:rPr lang="en-US" sz="1400" dirty="0" smtClean="0"/>
                        <a:t>0</a:t>
                      </a:r>
                      <a:endParaRPr lang="en-GB" sz="1400" dirty="0"/>
                    </a:p>
                  </a:txBody>
                  <a:tcPr/>
                </a:tc>
                <a:tc>
                  <a:txBody>
                    <a:bodyPr/>
                    <a:lstStyle/>
                    <a:p>
                      <a:pPr algn="ctr"/>
                      <a:r>
                        <a:rPr lang="en-US" sz="1400" dirty="0" smtClean="0"/>
                        <a:t>0</a:t>
                      </a:r>
                      <a:endParaRPr lang="en-GB" sz="1400" dirty="0"/>
                    </a:p>
                  </a:txBody>
                  <a:tcPr/>
                </a:tc>
                <a:tc>
                  <a:txBody>
                    <a:bodyPr/>
                    <a:lstStyle/>
                    <a:p>
                      <a:pPr algn="ctr"/>
                      <a:r>
                        <a:rPr lang="en-US" sz="1400" dirty="0" smtClean="0"/>
                        <a:t>1</a:t>
                      </a:r>
                      <a:endParaRPr lang="en-GB" sz="1400" dirty="0"/>
                    </a:p>
                  </a:txBody>
                  <a:tcPr>
                    <a:lnR w="12700" cap="flat" cmpd="sng" algn="ctr">
                      <a:solidFill>
                        <a:schemeClr val="tx1"/>
                      </a:solidFill>
                      <a:prstDash val="solid"/>
                      <a:round/>
                      <a:headEnd type="none" w="med" len="med"/>
                      <a:tailEnd type="none" w="med" len="med"/>
                    </a:lnR>
                  </a:tcPr>
                </a:tc>
                <a:tc>
                  <a:txBody>
                    <a:bodyPr/>
                    <a:lstStyle/>
                    <a:p>
                      <a:pPr algn="ctr"/>
                      <a:r>
                        <a:rPr lang="en-US" sz="1400" b="0" dirty="0" smtClean="0"/>
                        <a:t>1</a:t>
                      </a:r>
                      <a:endParaRPr lang="en-GB" sz="1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b="0" dirty="0" smtClean="0"/>
                        <a:t>0</a:t>
                      </a:r>
                      <a:endParaRPr lang="en-GB" sz="1400" b="0" dirty="0"/>
                    </a:p>
                  </a:txBody>
                  <a:tcPr>
                    <a:lnL w="12700" cap="flat" cmpd="sng" algn="ctr">
                      <a:solidFill>
                        <a:schemeClr val="tx1"/>
                      </a:solidFill>
                      <a:prstDash val="solid"/>
                      <a:round/>
                      <a:headEnd type="none" w="med" len="med"/>
                      <a:tailEnd type="none" w="med" len="med"/>
                    </a:lnL>
                  </a:tcPr>
                </a:tc>
              </a:tr>
              <a:tr h="292575">
                <a:tc>
                  <a:txBody>
                    <a:bodyPr/>
                    <a:lstStyle/>
                    <a:p>
                      <a:pPr algn="ctr"/>
                      <a:r>
                        <a:rPr lang="en-US" sz="1400" dirty="0" smtClean="0"/>
                        <a:t>0</a:t>
                      </a:r>
                      <a:endParaRPr lang="en-GB" sz="1400" dirty="0"/>
                    </a:p>
                  </a:txBody>
                  <a:tcPr/>
                </a:tc>
                <a:tc>
                  <a:txBody>
                    <a:bodyPr/>
                    <a:lstStyle/>
                    <a:p>
                      <a:pPr algn="ctr"/>
                      <a:r>
                        <a:rPr lang="en-US" sz="1400" dirty="0" smtClean="0"/>
                        <a:t>0</a:t>
                      </a:r>
                      <a:endParaRPr lang="en-GB" sz="1400" dirty="0"/>
                    </a:p>
                  </a:txBody>
                  <a:tcPr/>
                </a:tc>
                <a:tc>
                  <a:txBody>
                    <a:bodyPr/>
                    <a:lstStyle/>
                    <a:p>
                      <a:pPr algn="ctr"/>
                      <a:r>
                        <a:rPr lang="en-US" sz="1400" dirty="0" smtClean="0"/>
                        <a:t>1</a:t>
                      </a:r>
                      <a:endParaRPr lang="en-GB" sz="1400" dirty="0"/>
                    </a:p>
                  </a:txBody>
                  <a:tcPr/>
                </a:tc>
                <a:tc>
                  <a:txBody>
                    <a:bodyPr/>
                    <a:lstStyle/>
                    <a:p>
                      <a:pPr algn="ctr"/>
                      <a:r>
                        <a:rPr lang="en-US" sz="1400" dirty="0" smtClean="0"/>
                        <a:t>0</a:t>
                      </a:r>
                      <a:endParaRPr lang="en-GB" sz="1400" dirty="0"/>
                    </a:p>
                  </a:txBody>
                  <a:tcPr>
                    <a:lnR w="12700" cap="flat" cmpd="sng" algn="ctr">
                      <a:solidFill>
                        <a:schemeClr val="tx1"/>
                      </a:solidFill>
                      <a:prstDash val="solid"/>
                      <a:round/>
                      <a:headEnd type="none" w="med" len="med"/>
                      <a:tailEnd type="none" w="med" len="med"/>
                    </a:lnR>
                  </a:tcPr>
                </a:tc>
                <a:tc>
                  <a:txBody>
                    <a:bodyPr/>
                    <a:lstStyle/>
                    <a:p>
                      <a:pPr algn="ctr"/>
                      <a:r>
                        <a:rPr lang="en-US" sz="1400" b="0" dirty="0" smtClean="0"/>
                        <a:t>0</a:t>
                      </a:r>
                      <a:endParaRPr lang="en-GB" sz="1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b="0" dirty="0" smtClean="0"/>
                        <a:t>1</a:t>
                      </a:r>
                      <a:endParaRPr lang="en-GB" sz="1400" b="0" dirty="0"/>
                    </a:p>
                  </a:txBody>
                  <a:tcPr>
                    <a:lnL w="12700" cap="flat" cmpd="sng" algn="ctr">
                      <a:solidFill>
                        <a:schemeClr val="tx1"/>
                      </a:solidFill>
                      <a:prstDash val="solid"/>
                      <a:round/>
                      <a:headEnd type="none" w="med" len="med"/>
                      <a:tailEnd type="none" w="med" len="med"/>
                    </a:lnL>
                  </a:tcPr>
                </a:tc>
              </a:tr>
              <a:tr h="292575">
                <a:tc>
                  <a:txBody>
                    <a:bodyPr/>
                    <a:lstStyle/>
                    <a:p>
                      <a:pPr algn="ctr"/>
                      <a:r>
                        <a:rPr lang="en-US" sz="1400" dirty="0" smtClean="0"/>
                        <a:t>0</a:t>
                      </a:r>
                      <a:endParaRPr lang="en-GB" sz="1400" dirty="0"/>
                    </a:p>
                  </a:txBody>
                  <a:tcPr/>
                </a:tc>
                <a:tc>
                  <a:txBody>
                    <a:bodyPr/>
                    <a:lstStyle/>
                    <a:p>
                      <a:pPr algn="ctr"/>
                      <a:r>
                        <a:rPr lang="en-US" sz="1400" dirty="0" smtClean="0"/>
                        <a:t>0</a:t>
                      </a:r>
                      <a:endParaRPr lang="en-GB" sz="1400" dirty="0"/>
                    </a:p>
                  </a:txBody>
                  <a:tcPr/>
                </a:tc>
                <a:tc>
                  <a:txBody>
                    <a:bodyPr/>
                    <a:lstStyle/>
                    <a:p>
                      <a:pPr algn="ctr"/>
                      <a:r>
                        <a:rPr lang="en-US" sz="1400" dirty="0" smtClean="0"/>
                        <a:t>1</a:t>
                      </a:r>
                      <a:endParaRPr lang="en-GB" sz="1400" dirty="0"/>
                    </a:p>
                  </a:txBody>
                  <a:tcPr/>
                </a:tc>
                <a:tc>
                  <a:txBody>
                    <a:bodyPr/>
                    <a:lstStyle/>
                    <a:p>
                      <a:pPr algn="ctr"/>
                      <a:r>
                        <a:rPr lang="en-US" sz="1400" dirty="0" smtClean="0"/>
                        <a:t>1</a:t>
                      </a:r>
                      <a:endParaRPr lang="en-GB" sz="1400" dirty="0"/>
                    </a:p>
                  </a:txBody>
                  <a:tcPr>
                    <a:lnR w="12700" cap="flat" cmpd="sng" algn="ctr">
                      <a:solidFill>
                        <a:schemeClr val="tx1"/>
                      </a:solidFill>
                      <a:prstDash val="solid"/>
                      <a:round/>
                      <a:headEnd type="none" w="med" len="med"/>
                      <a:tailEnd type="none" w="med" len="med"/>
                    </a:lnR>
                  </a:tcPr>
                </a:tc>
                <a:tc>
                  <a:txBody>
                    <a:bodyPr/>
                    <a:lstStyle/>
                    <a:p>
                      <a:pPr algn="ctr"/>
                      <a:r>
                        <a:rPr lang="en-US" sz="1400" b="0" dirty="0" smtClean="0"/>
                        <a:t>1</a:t>
                      </a:r>
                      <a:endParaRPr lang="en-GB" sz="1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b="0" dirty="0" smtClean="0"/>
                        <a:t>1</a:t>
                      </a:r>
                      <a:endParaRPr lang="en-GB" sz="1400" b="0" dirty="0"/>
                    </a:p>
                  </a:txBody>
                  <a:tcPr>
                    <a:lnL w="12700" cap="flat" cmpd="sng" algn="ctr">
                      <a:solidFill>
                        <a:schemeClr val="tx1"/>
                      </a:solidFill>
                      <a:prstDash val="solid"/>
                      <a:round/>
                      <a:headEnd type="none" w="med" len="med"/>
                      <a:tailEnd type="none" w="med" len="med"/>
                    </a:lnL>
                  </a:tcPr>
                </a:tc>
              </a:tr>
              <a:tr h="292575">
                <a:tc>
                  <a:txBody>
                    <a:bodyPr/>
                    <a:lstStyle/>
                    <a:p>
                      <a:pPr algn="ctr"/>
                      <a:r>
                        <a:rPr lang="en-US" sz="1400" dirty="0" smtClean="0"/>
                        <a:t>0</a:t>
                      </a:r>
                      <a:endParaRPr lang="en-GB" sz="1400" dirty="0"/>
                    </a:p>
                  </a:txBody>
                  <a:tcPr/>
                </a:tc>
                <a:tc>
                  <a:txBody>
                    <a:bodyPr/>
                    <a:lstStyle/>
                    <a:p>
                      <a:pPr algn="ctr"/>
                      <a:r>
                        <a:rPr lang="en-US" sz="1400" dirty="0" smtClean="0"/>
                        <a:t>1</a:t>
                      </a:r>
                      <a:endParaRPr lang="en-GB" sz="1400" dirty="0"/>
                    </a:p>
                  </a:txBody>
                  <a:tcPr/>
                </a:tc>
                <a:tc>
                  <a:txBody>
                    <a:bodyPr/>
                    <a:lstStyle/>
                    <a:p>
                      <a:pPr algn="ctr"/>
                      <a:r>
                        <a:rPr lang="en-US" sz="1400" dirty="0" smtClean="0"/>
                        <a:t>0</a:t>
                      </a:r>
                      <a:endParaRPr lang="en-GB" sz="1400" dirty="0"/>
                    </a:p>
                  </a:txBody>
                  <a:tcPr/>
                </a:tc>
                <a:tc>
                  <a:txBody>
                    <a:bodyPr/>
                    <a:lstStyle/>
                    <a:p>
                      <a:pPr algn="ctr"/>
                      <a:r>
                        <a:rPr lang="en-US" sz="1400" dirty="0" smtClean="0"/>
                        <a:t>0</a:t>
                      </a:r>
                      <a:endParaRPr lang="en-GB" sz="1400" dirty="0"/>
                    </a:p>
                  </a:txBody>
                  <a:tcPr>
                    <a:lnR w="12700" cap="flat" cmpd="sng" algn="ctr">
                      <a:solidFill>
                        <a:schemeClr val="tx1"/>
                      </a:solidFill>
                      <a:prstDash val="solid"/>
                      <a:round/>
                      <a:headEnd type="none" w="med" len="med"/>
                      <a:tailEnd type="none" w="med" len="med"/>
                    </a:lnR>
                  </a:tcPr>
                </a:tc>
                <a:tc>
                  <a:txBody>
                    <a:bodyPr/>
                    <a:lstStyle/>
                    <a:p>
                      <a:pPr algn="ctr"/>
                      <a:r>
                        <a:rPr lang="en-US" sz="1400" b="0" dirty="0" smtClean="0"/>
                        <a:t>0</a:t>
                      </a:r>
                      <a:endParaRPr lang="en-GB" sz="1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b="0" dirty="0" smtClean="0"/>
                        <a:t>1</a:t>
                      </a:r>
                      <a:endParaRPr lang="en-GB" sz="1400" b="0" dirty="0"/>
                    </a:p>
                  </a:txBody>
                  <a:tcPr>
                    <a:lnL w="12700" cap="flat" cmpd="sng" algn="ctr">
                      <a:solidFill>
                        <a:schemeClr val="tx1"/>
                      </a:solidFill>
                      <a:prstDash val="solid"/>
                      <a:round/>
                      <a:headEnd type="none" w="med" len="med"/>
                      <a:tailEnd type="none" w="med" len="med"/>
                    </a:lnL>
                  </a:tcPr>
                </a:tc>
              </a:tr>
              <a:tr h="292575">
                <a:tc>
                  <a:txBody>
                    <a:bodyPr/>
                    <a:lstStyle/>
                    <a:p>
                      <a:pPr algn="ctr"/>
                      <a:r>
                        <a:rPr lang="en-US" sz="1400" dirty="0" smtClean="0"/>
                        <a:t>0</a:t>
                      </a:r>
                      <a:endParaRPr lang="en-GB" sz="1400" dirty="0"/>
                    </a:p>
                  </a:txBody>
                  <a:tcPr/>
                </a:tc>
                <a:tc>
                  <a:txBody>
                    <a:bodyPr/>
                    <a:lstStyle/>
                    <a:p>
                      <a:pPr algn="ctr"/>
                      <a:r>
                        <a:rPr lang="en-US" sz="1400" dirty="0" smtClean="0"/>
                        <a:t>1</a:t>
                      </a:r>
                      <a:endParaRPr lang="en-GB" sz="1400" dirty="0"/>
                    </a:p>
                  </a:txBody>
                  <a:tcPr/>
                </a:tc>
                <a:tc>
                  <a:txBody>
                    <a:bodyPr/>
                    <a:lstStyle/>
                    <a:p>
                      <a:pPr algn="ctr"/>
                      <a:r>
                        <a:rPr lang="en-US" sz="1400" dirty="0" smtClean="0"/>
                        <a:t>0</a:t>
                      </a:r>
                      <a:endParaRPr lang="en-GB" sz="1400" dirty="0"/>
                    </a:p>
                  </a:txBody>
                  <a:tcPr/>
                </a:tc>
                <a:tc>
                  <a:txBody>
                    <a:bodyPr/>
                    <a:lstStyle/>
                    <a:p>
                      <a:pPr algn="ctr"/>
                      <a:r>
                        <a:rPr lang="en-US" sz="1400" dirty="0" smtClean="0"/>
                        <a:t>1</a:t>
                      </a:r>
                      <a:endParaRPr lang="en-GB" sz="1400" dirty="0"/>
                    </a:p>
                  </a:txBody>
                  <a:tcPr>
                    <a:lnR w="12700" cap="flat" cmpd="sng" algn="ctr">
                      <a:solidFill>
                        <a:schemeClr val="tx1"/>
                      </a:solidFill>
                      <a:prstDash val="solid"/>
                      <a:round/>
                      <a:headEnd type="none" w="med" len="med"/>
                      <a:tailEnd type="none" w="med" len="med"/>
                    </a:lnR>
                  </a:tcPr>
                </a:tc>
                <a:tc>
                  <a:txBody>
                    <a:bodyPr/>
                    <a:lstStyle/>
                    <a:p>
                      <a:pPr algn="ctr"/>
                      <a:r>
                        <a:rPr lang="en-US" sz="1400" b="0" dirty="0" smtClean="0"/>
                        <a:t>0</a:t>
                      </a:r>
                      <a:endParaRPr lang="en-GB" sz="1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b="0" dirty="0" smtClean="0"/>
                        <a:t>0</a:t>
                      </a:r>
                      <a:endParaRPr lang="en-GB" sz="1400" b="0" dirty="0"/>
                    </a:p>
                  </a:txBody>
                  <a:tcPr>
                    <a:lnL w="12700" cap="flat" cmpd="sng" algn="ctr">
                      <a:solidFill>
                        <a:schemeClr val="tx1"/>
                      </a:solidFill>
                      <a:prstDash val="solid"/>
                      <a:round/>
                      <a:headEnd type="none" w="med" len="med"/>
                      <a:tailEnd type="none" w="med" len="med"/>
                    </a:lnL>
                  </a:tcPr>
                </a:tc>
              </a:tr>
              <a:tr h="292575">
                <a:tc>
                  <a:txBody>
                    <a:bodyPr/>
                    <a:lstStyle/>
                    <a:p>
                      <a:pPr algn="ctr"/>
                      <a:r>
                        <a:rPr lang="en-US" sz="1400" dirty="0" smtClean="0"/>
                        <a:t>0</a:t>
                      </a:r>
                      <a:endParaRPr lang="en-GB" sz="1400" dirty="0"/>
                    </a:p>
                  </a:txBody>
                  <a:tcPr/>
                </a:tc>
                <a:tc>
                  <a:txBody>
                    <a:bodyPr/>
                    <a:lstStyle/>
                    <a:p>
                      <a:pPr algn="ctr"/>
                      <a:r>
                        <a:rPr lang="en-US" sz="1400" dirty="0" smtClean="0"/>
                        <a:t>1</a:t>
                      </a:r>
                      <a:endParaRPr lang="en-GB" sz="1400" dirty="0"/>
                    </a:p>
                  </a:txBody>
                  <a:tcPr/>
                </a:tc>
                <a:tc>
                  <a:txBody>
                    <a:bodyPr/>
                    <a:lstStyle/>
                    <a:p>
                      <a:pPr algn="ctr"/>
                      <a:r>
                        <a:rPr lang="en-US" sz="1400" dirty="0" smtClean="0"/>
                        <a:t>1</a:t>
                      </a:r>
                      <a:endParaRPr lang="en-GB" sz="1400" dirty="0"/>
                    </a:p>
                  </a:txBody>
                  <a:tcPr/>
                </a:tc>
                <a:tc>
                  <a:txBody>
                    <a:bodyPr/>
                    <a:lstStyle/>
                    <a:p>
                      <a:pPr algn="ctr"/>
                      <a:r>
                        <a:rPr lang="en-US" sz="1400" dirty="0" smtClean="0"/>
                        <a:t>0</a:t>
                      </a:r>
                      <a:endParaRPr lang="en-GB" sz="1400" dirty="0"/>
                    </a:p>
                  </a:txBody>
                  <a:tcPr>
                    <a:lnR w="12700" cap="flat" cmpd="sng" algn="ctr">
                      <a:solidFill>
                        <a:schemeClr val="tx1"/>
                      </a:solidFill>
                      <a:prstDash val="solid"/>
                      <a:round/>
                      <a:headEnd type="none" w="med" len="med"/>
                      <a:tailEnd type="none" w="med" len="med"/>
                    </a:lnR>
                  </a:tcPr>
                </a:tc>
                <a:tc>
                  <a:txBody>
                    <a:bodyPr/>
                    <a:lstStyle/>
                    <a:p>
                      <a:pPr algn="ctr"/>
                      <a:r>
                        <a:rPr lang="en-US" sz="1400" b="0" dirty="0" smtClean="0"/>
                        <a:t>0</a:t>
                      </a:r>
                      <a:endParaRPr lang="en-GB" sz="1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b="0" dirty="0" smtClean="0"/>
                        <a:t>0</a:t>
                      </a:r>
                      <a:endParaRPr lang="en-GB" sz="1400" b="0" dirty="0"/>
                    </a:p>
                  </a:txBody>
                  <a:tcPr>
                    <a:lnL w="12700" cap="flat" cmpd="sng" algn="ctr">
                      <a:solidFill>
                        <a:schemeClr val="tx1"/>
                      </a:solidFill>
                      <a:prstDash val="solid"/>
                      <a:round/>
                      <a:headEnd type="none" w="med" len="med"/>
                      <a:tailEnd type="none" w="med" len="med"/>
                    </a:lnL>
                  </a:tcPr>
                </a:tc>
              </a:tr>
              <a:tr h="292575">
                <a:tc>
                  <a:txBody>
                    <a:bodyPr/>
                    <a:lstStyle/>
                    <a:p>
                      <a:pPr algn="ctr"/>
                      <a:r>
                        <a:rPr lang="en-US" sz="1400" dirty="0" smtClean="0"/>
                        <a:t>0</a:t>
                      </a:r>
                      <a:endParaRPr lang="en-GB" sz="1400" dirty="0"/>
                    </a:p>
                  </a:txBody>
                  <a:tcPr/>
                </a:tc>
                <a:tc>
                  <a:txBody>
                    <a:bodyPr/>
                    <a:lstStyle/>
                    <a:p>
                      <a:pPr algn="ctr"/>
                      <a:r>
                        <a:rPr lang="en-US" sz="1400" dirty="0" smtClean="0"/>
                        <a:t>1</a:t>
                      </a:r>
                      <a:endParaRPr lang="en-GB" sz="1400" dirty="0"/>
                    </a:p>
                  </a:txBody>
                  <a:tcPr/>
                </a:tc>
                <a:tc>
                  <a:txBody>
                    <a:bodyPr/>
                    <a:lstStyle/>
                    <a:p>
                      <a:pPr algn="ctr"/>
                      <a:r>
                        <a:rPr lang="en-US" sz="1400" dirty="0" smtClean="0"/>
                        <a:t>1</a:t>
                      </a:r>
                      <a:endParaRPr lang="en-GB" sz="1400" dirty="0"/>
                    </a:p>
                  </a:txBody>
                  <a:tcPr/>
                </a:tc>
                <a:tc>
                  <a:txBody>
                    <a:bodyPr/>
                    <a:lstStyle/>
                    <a:p>
                      <a:pPr algn="ctr"/>
                      <a:r>
                        <a:rPr lang="en-US" sz="1400" dirty="0" smtClean="0"/>
                        <a:t>1</a:t>
                      </a:r>
                      <a:endParaRPr lang="en-GB" sz="1400" dirty="0"/>
                    </a:p>
                  </a:txBody>
                  <a:tcPr>
                    <a:lnR w="12700" cap="flat" cmpd="sng" algn="ctr">
                      <a:solidFill>
                        <a:schemeClr val="tx1"/>
                      </a:solidFill>
                      <a:prstDash val="solid"/>
                      <a:round/>
                      <a:headEnd type="none" w="med" len="med"/>
                      <a:tailEnd type="none" w="med" len="med"/>
                    </a:lnR>
                  </a:tcPr>
                </a:tc>
                <a:tc>
                  <a:txBody>
                    <a:bodyPr/>
                    <a:lstStyle/>
                    <a:p>
                      <a:pPr algn="ctr"/>
                      <a:r>
                        <a:rPr lang="en-US" sz="1400" dirty="0" smtClean="0"/>
                        <a:t>1</a:t>
                      </a:r>
                      <a:endParaRPr lang="en-GB"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smtClean="0"/>
                        <a:t>0</a:t>
                      </a:r>
                      <a:endParaRPr lang="en-GB" sz="1400" dirty="0"/>
                    </a:p>
                  </a:txBody>
                  <a:tcPr>
                    <a:lnL w="12700" cap="flat" cmpd="sng" algn="ctr">
                      <a:solidFill>
                        <a:schemeClr val="tx1"/>
                      </a:solidFill>
                      <a:prstDash val="solid"/>
                      <a:round/>
                      <a:headEnd type="none" w="med" len="med"/>
                      <a:tailEnd type="none" w="med" len="med"/>
                    </a:lnL>
                  </a:tcPr>
                </a:tc>
              </a:tr>
              <a:tr h="292575">
                <a:tc>
                  <a:txBody>
                    <a:bodyPr/>
                    <a:lstStyle/>
                    <a:p>
                      <a:pPr algn="ctr"/>
                      <a:r>
                        <a:rPr lang="en-US" sz="1400" dirty="0" smtClean="0"/>
                        <a:t>1</a:t>
                      </a:r>
                      <a:endParaRPr lang="en-GB" sz="1400" dirty="0"/>
                    </a:p>
                  </a:txBody>
                  <a:tcPr/>
                </a:tc>
                <a:tc>
                  <a:txBody>
                    <a:bodyPr/>
                    <a:lstStyle/>
                    <a:p>
                      <a:pPr algn="ctr"/>
                      <a:r>
                        <a:rPr lang="en-US" sz="1400" dirty="0" smtClean="0"/>
                        <a:t>0</a:t>
                      </a:r>
                      <a:endParaRPr lang="en-GB" sz="1400" dirty="0"/>
                    </a:p>
                  </a:txBody>
                  <a:tcPr/>
                </a:tc>
                <a:tc>
                  <a:txBody>
                    <a:bodyPr/>
                    <a:lstStyle/>
                    <a:p>
                      <a:pPr algn="ctr"/>
                      <a:r>
                        <a:rPr lang="en-US" sz="1400" dirty="0" smtClean="0"/>
                        <a:t>0</a:t>
                      </a:r>
                      <a:endParaRPr lang="en-GB" sz="1400" dirty="0"/>
                    </a:p>
                  </a:txBody>
                  <a:tcPr/>
                </a:tc>
                <a:tc>
                  <a:txBody>
                    <a:bodyPr/>
                    <a:lstStyle/>
                    <a:p>
                      <a:pPr algn="ctr"/>
                      <a:r>
                        <a:rPr lang="en-US" sz="1400" dirty="0" smtClean="0"/>
                        <a:t>0</a:t>
                      </a:r>
                      <a:endParaRPr lang="en-GB" sz="1400" dirty="0"/>
                    </a:p>
                  </a:txBody>
                  <a:tcPr>
                    <a:lnR w="12700" cap="flat" cmpd="sng" algn="ctr">
                      <a:solidFill>
                        <a:schemeClr val="tx1"/>
                      </a:solidFill>
                      <a:prstDash val="solid"/>
                      <a:round/>
                      <a:headEnd type="none" w="med" len="med"/>
                      <a:tailEnd type="none" w="med" len="med"/>
                    </a:lnR>
                  </a:tcPr>
                </a:tc>
                <a:tc>
                  <a:txBody>
                    <a:bodyPr/>
                    <a:lstStyle/>
                    <a:p>
                      <a:pPr algn="ctr"/>
                      <a:r>
                        <a:rPr lang="en-US" sz="1400" dirty="0" smtClean="0"/>
                        <a:t>0</a:t>
                      </a:r>
                      <a:endParaRPr lang="en-GB"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smtClean="0"/>
                        <a:t>1</a:t>
                      </a:r>
                      <a:endParaRPr lang="en-GB" sz="1400" dirty="0"/>
                    </a:p>
                  </a:txBody>
                  <a:tcPr>
                    <a:lnL w="12700" cap="flat" cmpd="sng" algn="ctr">
                      <a:solidFill>
                        <a:schemeClr val="tx1"/>
                      </a:solidFill>
                      <a:prstDash val="solid"/>
                      <a:round/>
                      <a:headEnd type="none" w="med" len="med"/>
                      <a:tailEnd type="none" w="med" len="med"/>
                    </a:lnL>
                  </a:tcPr>
                </a:tc>
              </a:tr>
              <a:tr h="292575">
                <a:tc>
                  <a:txBody>
                    <a:bodyPr/>
                    <a:lstStyle/>
                    <a:p>
                      <a:pPr algn="ctr"/>
                      <a:r>
                        <a:rPr lang="en-US" sz="1400" dirty="0" smtClean="0"/>
                        <a:t>1</a:t>
                      </a:r>
                      <a:endParaRPr lang="en-GB" sz="1400" dirty="0"/>
                    </a:p>
                  </a:txBody>
                  <a:tcPr/>
                </a:tc>
                <a:tc>
                  <a:txBody>
                    <a:bodyPr/>
                    <a:lstStyle/>
                    <a:p>
                      <a:pPr algn="ctr"/>
                      <a:r>
                        <a:rPr lang="en-US" sz="1400" dirty="0" smtClean="0"/>
                        <a:t>0</a:t>
                      </a:r>
                      <a:endParaRPr lang="en-GB" sz="1400" dirty="0"/>
                    </a:p>
                  </a:txBody>
                  <a:tcPr/>
                </a:tc>
                <a:tc>
                  <a:txBody>
                    <a:bodyPr/>
                    <a:lstStyle/>
                    <a:p>
                      <a:pPr algn="ctr"/>
                      <a:r>
                        <a:rPr lang="en-US" sz="1400" dirty="0" smtClean="0"/>
                        <a:t>0</a:t>
                      </a:r>
                      <a:endParaRPr lang="en-GB" sz="1400" dirty="0"/>
                    </a:p>
                  </a:txBody>
                  <a:tcPr/>
                </a:tc>
                <a:tc>
                  <a:txBody>
                    <a:bodyPr/>
                    <a:lstStyle/>
                    <a:p>
                      <a:pPr algn="ctr"/>
                      <a:r>
                        <a:rPr lang="en-US" sz="1400" dirty="0" smtClean="0"/>
                        <a:t>1</a:t>
                      </a:r>
                      <a:endParaRPr lang="en-GB" sz="1400" dirty="0"/>
                    </a:p>
                  </a:txBody>
                  <a:tcPr>
                    <a:lnR w="12700" cap="flat" cmpd="sng" algn="ctr">
                      <a:solidFill>
                        <a:schemeClr val="tx1"/>
                      </a:solidFill>
                      <a:prstDash val="solid"/>
                      <a:round/>
                      <a:headEnd type="none" w="med" len="med"/>
                      <a:tailEnd type="none" w="med" len="med"/>
                    </a:lnR>
                  </a:tcPr>
                </a:tc>
                <a:tc>
                  <a:txBody>
                    <a:bodyPr/>
                    <a:lstStyle/>
                    <a:p>
                      <a:pPr algn="ctr"/>
                      <a:r>
                        <a:rPr lang="en-US" sz="1400" dirty="0" smtClean="0"/>
                        <a:t>1</a:t>
                      </a:r>
                      <a:endParaRPr lang="en-GB"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smtClean="0"/>
                        <a:t>1</a:t>
                      </a:r>
                      <a:endParaRPr lang="en-GB" sz="1400" dirty="0"/>
                    </a:p>
                  </a:txBody>
                  <a:tcPr>
                    <a:lnL w="12700" cap="flat" cmpd="sng" algn="ctr">
                      <a:solidFill>
                        <a:schemeClr val="tx1"/>
                      </a:solidFill>
                      <a:prstDash val="solid"/>
                      <a:round/>
                      <a:headEnd type="none" w="med" len="med"/>
                      <a:tailEnd type="none" w="med" len="med"/>
                    </a:lnL>
                  </a:tcPr>
                </a:tc>
              </a:tr>
              <a:tr h="292575">
                <a:tc>
                  <a:txBody>
                    <a:bodyPr/>
                    <a:lstStyle/>
                    <a:p>
                      <a:pPr algn="ctr"/>
                      <a:r>
                        <a:rPr lang="en-US" sz="1400" dirty="0" smtClean="0"/>
                        <a:t>1</a:t>
                      </a:r>
                      <a:endParaRPr lang="en-GB" sz="1400" dirty="0"/>
                    </a:p>
                  </a:txBody>
                  <a:tcPr/>
                </a:tc>
                <a:tc>
                  <a:txBody>
                    <a:bodyPr/>
                    <a:lstStyle/>
                    <a:p>
                      <a:pPr algn="ctr"/>
                      <a:r>
                        <a:rPr lang="en-US" sz="1400" dirty="0" smtClean="0"/>
                        <a:t>0</a:t>
                      </a:r>
                      <a:endParaRPr lang="en-GB" sz="1400" dirty="0"/>
                    </a:p>
                  </a:txBody>
                  <a:tcPr/>
                </a:tc>
                <a:tc>
                  <a:txBody>
                    <a:bodyPr/>
                    <a:lstStyle/>
                    <a:p>
                      <a:pPr algn="ctr"/>
                      <a:r>
                        <a:rPr lang="en-US" sz="1400" dirty="0" smtClean="0"/>
                        <a:t>1</a:t>
                      </a:r>
                      <a:endParaRPr lang="en-GB" sz="1400" dirty="0"/>
                    </a:p>
                  </a:txBody>
                  <a:tcPr/>
                </a:tc>
                <a:tc>
                  <a:txBody>
                    <a:bodyPr/>
                    <a:lstStyle/>
                    <a:p>
                      <a:pPr algn="ctr"/>
                      <a:r>
                        <a:rPr lang="en-US" sz="1400" dirty="0" smtClean="0"/>
                        <a:t>0</a:t>
                      </a:r>
                      <a:endParaRPr lang="en-GB" sz="1400" dirty="0"/>
                    </a:p>
                  </a:txBody>
                  <a:tcPr>
                    <a:lnR w="12700" cap="flat" cmpd="sng" algn="ctr">
                      <a:solidFill>
                        <a:schemeClr val="tx1"/>
                      </a:solidFill>
                      <a:prstDash val="solid"/>
                      <a:round/>
                      <a:headEnd type="none" w="med" len="med"/>
                      <a:tailEnd type="none" w="med" len="med"/>
                    </a:lnR>
                  </a:tcPr>
                </a:tc>
                <a:tc>
                  <a:txBody>
                    <a:bodyPr/>
                    <a:lstStyle/>
                    <a:p>
                      <a:pPr algn="ctr"/>
                      <a:r>
                        <a:rPr lang="en-US" sz="1400" dirty="0" smtClean="0"/>
                        <a:t>0</a:t>
                      </a:r>
                      <a:endParaRPr lang="en-GB"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smtClean="0"/>
                        <a:t>0</a:t>
                      </a:r>
                      <a:endParaRPr lang="en-GB" sz="1400" dirty="0"/>
                    </a:p>
                  </a:txBody>
                  <a:tcPr>
                    <a:lnL w="12700" cap="flat" cmpd="sng" algn="ctr">
                      <a:solidFill>
                        <a:schemeClr val="tx1"/>
                      </a:solidFill>
                      <a:prstDash val="solid"/>
                      <a:round/>
                      <a:headEnd type="none" w="med" len="med"/>
                      <a:tailEnd type="none" w="med" len="med"/>
                    </a:lnL>
                  </a:tcPr>
                </a:tc>
              </a:tr>
              <a:tr h="292575">
                <a:tc>
                  <a:txBody>
                    <a:bodyPr/>
                    <a:lstStyle/>
                    <a:p>
                      <a:pPr algn="ctr"/>
                      <a:r>
                        <a:rPr lang="en-US" sz="1400" dirty="0" smtClean="0"/>
                        <a:t>1</a:t>
                      </a:r>
                      <a:endParaRPr lang="en-GB" sz="1400" dirty="0"/>
                    </a:p>
                  </a:txBody>
                  <a:tcPr/>
                </a:tc>
                <a:tc>
                  <a:txBody>
                    <a:bodyPr/>
                    <a:lstStyle/>
                    <a:p>
                      <a:pPr algn="ctr"/>
                      <a:r>
                        <a:rPr lang="en-US" sz="1400" dirty="0" smtClean="0"/>
                        <a:t>0</a:t>
                      </a:r>
                      <a:endParaRPr lang="en-GB" sz="1400" dirty="0"/>
                    </a:p>
                  </a:txBody>
                  <a:tcPr/>
                </a:tc>
                <a:tc>
                  <a:txBody>
                    <a:bodyPr/>
                    <a:lstStyle/>
                    <a:p>
                      <a:pPr algn="ctr"/>
                      <a:r>
                        <a:rPr lang="en-US" sz="1400" dirty="0" smtClean="0"/>
                        <a:t>1</a:t>
                      </a:r>
                      <a:endParaRPr lang="en-GB" sz="1400" dirty="0"/>
                    </a:p>
                  </a:txBody>
                  <a:tcPr/>
                </a:tc>
                <a:tc>
                  <a:txBody>
                    <a:bodyPr/>
                    <a:lstStyle/>
                    <a:p>
                      <a:pPr algn="ctr"/>
                      <a:r>
                        <a:rPr lang="en-US" sz="1400" dirty="0" smtClean="0"/>
                        <a:t>1</a:t>
                      </a:r>
                      <a:endParaRPr lang="en-GB" sz="1400" dirty="0"/>
                    </a:p>
                  </a:txBody>
                  <a:tcPr>
                    <a:lnR w="12700" cap="flat" cmpd="sng" algn="ctr">
                      <a:solidFill>
                        <a:schemeClr val="tx1"/>
                      </a:solidFill>
                      <a:prstDash val="solid"/>
                      <a:round/>
                      <a:headEnd type="none" w="med" len="med"/>
                      <a:tailEnd type="none" w="med" len="med"/>
                    </a:lnR>
                  </a:tcPr>
                </a:tc>
                <a:tc>
                  <a:txBody>
                    <a:bodyPr/>
                    <a:lstStyle/>
                    <a:p>
                      <a:pPr algn="ctr"/>
                      <a:r>
                        <a:rPr lang="en-US" sz="1400" dirty="0" smtClean="0"/>
                        <a:t>0</a:t>
                      </a:r>
                      <a:endParaRPr lang="en-GB"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smtClean="0"/>
                        <a:t>1</a:t>
                      </a:r>
                      <a:endParaRPr lang="en-GB" sz="1400" dirty="0"/>
                    </a:p>
                  </a:txBody>
                  <a:tcPr>
                    <a:lnL w="12700" cap="flat" cmpd="sng" algn="ctr">
                      <a:solidFill>
                        <a:schemeClr val="tx1"/>
                      </a:solidFill>
                      <a:prstDash val="solid"/>
                      <a:round/>
                      <a:headEnd type="none" w="med" len="med"/>
                      <a:tailEnd type="none" w="med" len="med"/>
                    </a:lnL>
                  </a:tcPr>
                </a:tc>
              </a:tr>
              <a:tr h="292575">
                <a:tc>
                  <a:txBody>
                    <a:bodyPr/>
                    <a:lstStyle/>
                    <a:p>
                      <a:pPr algn="ctr"/>
                      <a:r>
                        <a:rPr lang="en-US" sz="1400" dirty="0" smtClean="0"/>
                        <a:t>1</a:t>
                      </a:r>
                      <a:endParaRPr lang="en-GB" sz="1400" dirty="0"/>
                    </a:p>
                  </a:txBody>
                  <a:tcPr/>
                </a:tc>
                <a:tc>
                  <a:txBody>
                    <a:bodyPr/>
                    <a:lstStyle/>
                    <a:p>
                      <a:pPr algn="ctr"/>
                      <a:r>
                        <a:rPr lang="en-US" sz="1400" dirty="0" smtClean="0"/>
                        <a:t>1</a:t>
                      </a:r>
                      <a:endParaRPr lang="en-GB" sz="1400" dirty="0"/>
                    </a:p>
                  </a:txBody>
                  <a:tcPr/>
                </a:tc>
                <a:tc>
                  <a:txBody>
                    <a:bodyPr/>
                    <a:lstStyle/>
                    <a:p>
                      <a:pPr algn="ctr"/>
                      <a:r>
                        <a:rPr lang="en-US" sz="1400" dirty="0" smtClean="0"/>
                        <a:t>0</a:t>
                      </a:r>
                      <a:endParaRPr lang="en-GB" sz="1400" dirty="0"/>
                    </a:p>
                  </a:txBody>
                  <a:tcPr/>
                </a:tc>
                <a:tc>
                  <a:txBody>
                    <a:bodyPr/>
                    <a:lstStyle/>
                    <a:p>
                      <a:pPr algn="ctr"/>
                      <a:r>
                        <a:rPr lang="en-US" sz="1400" dirty="0" smtClean="0"/>
                        <a:t>0</a:t>
                      </a:r>
                      <a:endParaRPr lang="en-GB" sz="1400" dirty="0"/>
                    </a:p>
                  </a:txBody>
                  <a:tcPr>
                    <a:lnR w="12700" cap="flat" cmpd="sng" algn="ctr">
                      <a:solidFill>
                        <a:schemeClr val="tx1"/>
                      </a:solidFill>
                      <a:prstDash val="solid"/>
                      <a:round/>
                      <a:headEnd type="none" w="med" len="med"/>
                      <a:tailEnd type="none" w="med" len="med"/>
                    </a:lnR>
                  </a:tcPr>
                </a:tc>
                <a:tc>
                  <a:txBody>
                    <a:bodyPr/>
                    <a:lstStyle/>
                    <a:p>
                      <a:pPr algn="ctr"/>
                      <a:r>
                        <a:rPr lang="en-US" sz="1400" dirty="0" smtClean="0"/>
                        <a:t>0</a:t>
                      </a:r>
                      <a:endParaRPr lang="en-GB"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smtClean="0"/>
                        <a:t>0</a:t>
                      </a:r>
                      <a:endParaRPr lang="en-GB" sz="1400" dirty="0"/>
                    </a:p>
                  </a:txBody>
                  <a:tcPr>
                    <a:lnL w="12700" cap="flat" cmpd="sng" algn="ctr">
                      <a:solidFill>
                        <a:schemeClr val="tx1"/>
                      </a:solidFill>
                      <a:prstDash val="solid"/>
                      <a:round/>
                      <a:headEnd type="none" w="med" len="med"/>
                      <a:tailEnd type="none" w="med" len="med"/>
                    </a:lnL>
                  </a:tcPr>
                </a:tc>
              </a:tr>
              <a:tr h="292575">
                <a:tc>
                  <a:txBody>
                    <a:bodyPr/>
                    <a:lstStyle/>
                    <a:p>
                      <a:pPr algn="ctr"/>
                      <a:r>
                        <a:rPr lang="en-US" sz="1400" dirty="0" smtClean="0"/>
                        <a:t>1</a:t>
                      </a:r>
                      <a:endParaRPr lang="en-GB" sz="1400" dirty="0"/>
                    </a:p>
                  </a:txBody>
                  <a:tcPr/>
                </a:tc>
                <a:tc>
                  <a:txBody>
                    <a:bodyPr/>
                    <a:lstStyle/>
                    <a:p>
                      <a:pPr algn="ctr"/>
                      <a:r>
                        <a:rPr lang="en-US" sz="1400" dirty="0" smtClean="0"/>
                        <a:t>1</a:t>
                      </a:r>
                      <a:endParaRPr lang="en-GB" sz="1400" dirty="0"/>
                    </a:p>
                  </a:txBody>
                  <a:tcPr/>
                </a:tc>
                <a:tc>
                  <a:txBody>
                    <a:bodyPr/>
                    <a:lstStyle/>
                    <a:p>
                      <a:pPr algn="ctr"/>
                      <a:r>
                        <a:rPr lang="en-US" sz="1400" dirty="0" smtClean="0"/>
                        <a:t>0</a:t>
                      </a:r>
                      <a:endParaRPr lang="en-GB" sz="1400" dirty="0"/>
                    </a:p>
                  </a:txBody>
                  <a:tcPr/>
                </a:tc>
                <a:tc>
                  <a:txBody>
                    <a:bodyPr/>
                    <a:lstStyle/>
                    <a:p>
                      <a:pPr algn="ctr"/>
                      <a:r>
                        <a:rPr lang="en-US" sz="1400" dirty="0" smtClean="0"/>
                        <a:t>1</a:t>
                      </a:r>
                      <a:endParaRPr lang="en-GB" sz="1400" dirty="0"/>
                    </a:p>
                  </a:txBody>
                  <a:tcPr>
                    <a:lnR w="12700" cap="flat" cmpd="sng" algn="ctr">
                      <a:solidFill>
                        <a:schemeClr val="tx1"/>
                      </a:solidFill>
                      <a:prstDash val="solid"/>
                      <a:round/>
                      <a:headEnd type="none" w="med" len="med"/>
                      <a:tailEnd type="none" w="med" len="med"/>
                    </a:lnR>
                  </a:tcPr>
                </a:tc>
                <a:tc>
                  <a:txBody>
                    <a:bodyPr/>
                    <a:lstStyle/>
                    <a:p>
                      <a:pPr algn="ctr"/>
                      <a:r>
                        <a:rPr lang="en-US" sz="1400" dirty="0" smtClean="0"/>
                        <a:t>1</a:t>
                      </a:r>
                      <a:endParaRPr lang="en-GB"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smtClean="0"/>
                        <a:t>0</a:t>
                      </a:r>
                      <a:endParaRPr lang="en-GB" sz="1400" dirty="0"/>
                    </a:p>
                  </a:txBody>
                  <a:tcPr>
                    <a:lnL w="12700" cap="flat" cmpd="sng" algn="ctr">
                      <a:solidFill>
                        <a:schemeClr val="tx1"/>
                      </a:solidFill>
                      <a:prstDash val="solid"/>
                      <a:round/>
                      <a:headEnd type="none" w="med" len="med"/>
                      <a:tailEnd type="none" w="med" len="med"/>
                    </a:lnL>
                  </a:tcPr>
                </a:tc>
              </a:tr>
              <a:tr h="292575">
                <a:tc>
                  <a:txBody>
                    <a:bodyPr/>
                    <a:lstStyle/>
                    <a:p>
                      <a:pPr algn="ctr"/>
                      <a:r>
                        <a:rPr lang="en-US" sz="1400" dirty="0" smtClean="0"/>
                        <a:t>1</a:t>
                      </a:r>
                      <a:endParaRPr lang="en-GB" sz="1400" dirty="0"/>
                    </a:p>
                  </a:txBody>
                  <a:tcPr/>
                </a:tc>
                <a:tc>
                  <a:txBody>
                    <a:bodyPr/>
                    <a:lstStyle/>
                    <a:p>
                      <a:pPr algn="ctr"/>
                      <a:r>
                        <a:rPr lang="en-US" sz="1400" dirty="0" smtClean="0"/>
                        <a:t>1</a:t>
                      </a:r>
                      <a:endParaRPr lang="en-GB" sz="1400" dirty="0"/>
                    </a:p>
                  </a:txBody>
                  <a:tcPr/>
                </a:tc>
                <a:tc>
                  <a:txBody>
                    <a:bodyPr/>
                    <a:lstStyle/>
                    <a:p>
                      <a:pPr algn="ctr"/>
                      <a:r>
                        <a:rPr lang="en-US" sz="1400" dirty="0" smtClean="0"/>
                        <a:t>1</a:t>
                      </a:r>
                      <a:endParaRPr lang="en-GB" sz="1400" dirty="0"/>
                    </a:p>
                  </a:txBody>
                  <a:tcPr/>
                </a:tc>
                <a:tc>
                  <a:txBody>
                    <a:bodyPr/>
                    <a:lstStyle/>
                    <a:p>
                      <a:pPr algn="ctr"/>
                      <a:r>
                        <a:rPr lang="en-US" sz="1400" dirty="0" smtClean="0"/>
                        <a:t>0</a:t>
                      </a:r>
                      <a:endParaRPr lang="en-GB" sz="1400" dirty="0"/>
                    </a:p>
                  </a:txBody>
                  <a:tcPr>
                    <a:lnR w="12700" cap="flat" cmpd="sng" algn="ctr">
                      <a:solidFill>
                        <a:schemeClr val="tx1"/>
                      </a:solidFill>
                      <a:prstDash val="solid"/>
                      <a:round/>
                      <a:headEnd type="none" w="med" len="med"/>
                      <a:tailEnd type="none" w="med" len="med"/>
                    </a:lnR>
                  </a:tcPr>
                </a:tc>
                <a:tc>
                  <a:txBody>
                    <a:bodyPr/>
                    <a:lstStyle/>
                    <a:p>
                      <a:pPr algn="ctr"/>
                      <a:r>
                        <a:rPr lang="en-US" sz="1400" dirty="0" smtClean="0"/>
                        <a:t>0</a:t>
                      </a:r>
                      <a:endParaRPr lang="en-GB"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smtClean="0"/>
                        <a:t>1</a:t>
                      </a:r>
                      <a:endParaRPr lang="en-GB" sz="1400" dirty="0"/>
                    </a:p>
                  </a:txBody>
                  <a:tcPr>
                    <a:lnL w="12700" cap="flat" cmpd="sng" algn="ctr">
                      <a:solidFill>
                        <a:schemeClr val="tx1"/>
                      </a:solidFill>
                      <a:prstDash val="solid"/>
                      <a:round/>
                      <a:headEnd type="none" w="med" len="med"/>
                      <a:tailEnd type="none" w="med" len="med"/>
                    </a:lnL>
                  </a:tcPr>
                </a:tc>
              </a:tr>
              <a:tr h="292575">
                <a:tc>
                  <a:txBody>
                    <a:bodyPr/>
                    <a:lstStyle/>
                    <a:p>
                      <a:pPr algn="ctr"/>
                      <a:r>
                        <a:rPr lang="en-US" sz="1400" dirty="0" smtClean="0"/>
                        <a:t>1</a:t>
                      </a:r>
                      <a:endParaRPr lang="en-GB" sz="1400" dirty="0"/>
                    </a:p>
                  </a:txBody>
                  <a:tcPr/>
                </a:tc>
                <a:tc>
                  <a:txBody>
                    <a:bodyPr/>
                    <a:lstStyle/>
                    <a:p>
                      <a:pPr algn="ctr"/>
                      <a:r>
                        <a:rPr lang="en-US" sz="1400" dirty="0" smtClean="0"/>
                        <a:t>1</a:t>
                      </a:r>
                      <a:endParaRPr lang="en-GB" sz="1400" dirty="0"/>
                    </a:p>
                  </a:txBody>
                  <a:tcPr/>
                </a:tc>
                <a:tc>
                  <a:txBody>
                    <a:bodyPr/>
                    <a:lstStyle/>
                    <a:p>
                      <a:pPr algn="ctr"/>
                      <a:r>
                        <a:rPr lang="en-US" sz="1400" dirty="0" smtClean="0"/>
                        <a:t>1</a:t>
                      </a:r>
                      <a:endParaRPr lang="en-GB" sz="1400" dirty="0"/>
                    </a:p>
                  </a:txBody>
                  <a:tcPr/>
                </a:tc>
                <a:tc>
                  <a:txBody>
                    <a:bodyPr/>
                    <a:lstStyle/>
                    <a:p>
                      <a:pPr algn="ctr"/>
                      <a:r>
                        <a:rPr lang="en-US" sz="1400" dirty="0" smtClean="0"/>
                        <a:t>1</a:t>
                      </a:r>
                      <a:endParaRPr lang="en-GB" sz="1400" dirty="0"/>
                    </a:p>
                  </a:txBody>
                  <a:tcPr>
                    <a:lnR w="12700" cap="flat" cmpd="sng" algn="ctr">
                      <a:solidFill>
                        <a:schemeClr val="tx1"/>
                      </a:solidFill>
                      <a:prstDash val="solid"/>
                      <a:round/>
                      <a:headEnd type="none" w="med" len="med"/>
                      <a:tailEnd type="none" w="med" len="med"/>
                    </a:lnR>
                  </a:tcPr>
                </a:tc>
                <a:tc>
                  <a:txBody>
                    <a:bodyPr/>
                    <a:lstStyle/>
                    <a:p>
                      <a:pPr algn="ctr"/>
                      <a:r>
                        <a:rPr lang="en-US" sz="1400" dirty="0" smtClean="0"/>
                        <a:t>0</a:t>
                      </a:r>
                      <a:endParaRPr lang="en-GB"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smtClean="0"/>
                        <a:t>0</a:t>
                      </a:r>
                      <a:endParaRPr lang="en-GB" sz="1400" dirty="0"/>
                    </a:p>
                  </a:txBody>
                  <a:tcPr>
                    <a:lnL w="12700" cap="flat" cmpd="sng" algn="ctr">
                      <a:solidFill>
                        <a:schemeClr val="tx1"/>
                      </a:solidFill>
                      <a:prstDash val="solid"/>
                      <a:round/>
                      <a:headEnd type="none" w="med" len="med"/>
                      <a:tailEnd type="none" w="med" len="med"/>
                    </a:lnL>
                  </a:tcPr>
                </a:tc>
              </a:tr>
            </a:tbl>
          </a:graphicData>
        </a:graphic>
      </p:graphicFrame>
    </p:spTree>
    <p:extLst>
      <p:ext uri="{BB962C8B-B14F-4D97-AF65-F5344CB8AC3E}">
        <p14:creationId xmlns:p14="http://schemas.microsoft.com/office/powerpoint/2010/main" val="3324876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6553200" cy="990600"/>
          </a:xfrm>
        </p:spPr>
        <p:txBody>
          <a:bodyPr>
            <a:normAutofit fontScale="90000"/>
          </a:bodyPr>
          <a:lstStyle/>
          <a:p>
            <a:pPr algn="ctr"/>
            <a:r>
              <a:rPr lang="en-US" b="1" dirty="0" smtClean="0">
                <a:solidFill>
                  <a:srgbClr val="FF0066"/>
                </a:solidFill>
                <a:effectLst>
                  <a:outerShdw blurRad="38100" dist="38100" dir="2700000" algn="tl">
                    <a:srgbClr val="000000">
                      <a:alpha val="43137"/>
                    </a:srgbClr>
                  </a:outerShdw>
                </a:effectLst>
                <a:latin typeface="Algerian" panose="04020705040A02060702" pitchFamily="82" charset="0"/>
              </a:rPr>
              <a:t>PARITY GENERATOR and checker</a:t>
            </a:r>
            <a:endParaRPr lang="en-GB" b="1" dirty="0">
              <a:solidFill>
                <a:srgbClr val="FF0066"/>
              </a:solidFill>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p:cNvSpPr>
            <a:spLocks noGrp="1"/>
          </p:cNvSpPr>
          <p:nvPr>
            <p:ph idx="1"/>
          </p:nvPr>
        </p:nvSpPr>
        <p:spPr>
          <a:xfrm>
            <a:off x="152400" y="1219200"/>
            <a:ext cx="7162800" cy="5562600"/>
          </a:xfrm>
        </p:spPr>
        <p:txBody>
          <a:bodyPr>
            <a:normAutofit/>
          </a:bodyPr>
          <a:lstStyle/>
          <a:p>
            <a:pPr marL="0" indent="0" algn="just">
              <a:lnSpc>
                <a:spcPct val="120000"/>
              </a:lnSpc>
              <a:buNone/>
            </a:pPr>
            <a:r>
              <a:rPr lang="en-US" sz="2200" b="1" u="sng" dirty="0" smtClean="0">
                <a:solidFill>
                  <a:schemeClr val="tx1"/>
                </a:solidFill>
              </a:rPr>
              <a:t>EVEN-PARITY CHECKER</a:t>
            </a:r>
          </a:p>
          <a:p>
            <a:pPr algn="just">
              <a:lnSpc>
                <a:spcPct val="120000"/>
              </a:lnSpc>
            </a:pPr>
            <a:r>
              <a:rPr lang="en-US" sz="1900" b="1" dirty="0" smtClean="0">
                <a:solidFill>
                  <a:schemeClr val="tx1"/>
                </a:solidFill>
              </a:rPr>
              <a:t>The equation for output error bit (E) is obtained as </a:t>
            </a:r>
          </a:p>
          <a:p>
            <a:pPr marL="0" indent="0" algn="just">
              <a:lnSpc>
                <a:spcPct val="120000"/>
              </a:lnSpc>
              <a:buNone/>
            </a:pPr>
            <a:r>
              <a:rPr lang="en-US" sz="1900" b="1" dirty="0">
                <a:solidFill>
                  <a:schemeClr val="tx1"/>
                </a:solidFill>
              </a:rPr>
              <a:t> </a:t>
            </a:r>
            <a:r>
              <a:rPr lang="en-US" sz="1900" b="1" dirty="0" smtClean="0">
                <a:solidFill>
                  <a:schemeClr val="tx1"/>
                </a:solidFill>
              </a:rPr>
              <a:t>			</a:t>
            </a:r>
            <a:r>
              <a:rPr lang="en-US" sz="1900" b="1" dirty="0">
                <a:solidFill>
                  <a:schemeClr val="tx1"/>
                </a:solidFill>
              </a:rPr>
              <a:t>E</a:t>
            </a:r>
            <a:r>
              <a:rPr lang="en-US" sz="1900" b="1" dirty="0" smtClean="0">
                <a:solidFill>
                  <a:schemeClr val="tx1"/>
                </a:solidFill>
              </a:rPr>
              <a:t> </a:t>
            </a:r>
            <a:r>
              <a:rPr lang="en-US" sz="1900" b="1" dirty="0">
                <a:solidFill>
                  <a:schemeClr val="tx1"/>
                </a:solidFill>
              </a:rPr>
              <a:t>= D</a:t>
            </a:r>
            <a:r>
              <a:rPr lang="en-US" sz="1900" b="1" baseline="-25000" dirty="0">
                <a:solidFill>
                  <a:schemeClr val="tx1"/>
                </a:solidFill>
              </a:rPr>
              <a:t>3</a:t>
            </a:r>
            <a:r>
              <a:rPr lang="en-US" sz="1900" b="1" dirty="0">
                <a:solidFill>
                  <a:schemeClr val="tx1"/>
                </a:solidFill>
              </a:rPr>
              <a:t> (XOR) D</a:t>
            </a:r>
            <a:r>
              <a:rPr lang="en-US" sz="1900" b="1" baseline="-25000" dirty="0">
                <a:solidFill>
                  <a:schemeClr val="tx1"/>
                </a:solidFill>
              </a:rPr>
              <a:t>2</a:t>
            </a:r>
            <a:r>
              <a:rPr lang="en-US" sz="1900" b="1" dirty="0">
                <a:solidFill>
                  <a:schemeClr val="tx1"/>
                </a:solidFill>
              </a:rPr>
              <a:t> (XOR) D</a:t>
            </a:r>
            <a:r>
              <a:rPr lang="en-US" sz="1900" b="1" baseline="-25000" dirty="0">
                <a:solidFill>
                  <a:schemeClr val="tx1"/>
                </a:solidFill>
              </a:rPr>
              <a:t>1</a:t>
            </a:r>
            <a:r>
              <a:rPr lang="en-US" sz="1900" b="1" dirty="0">
                <a:solidFill>
                  <a:schemeClr val="tx1"/>
                </a:solidFill>
              </a:rPr>
              <a:t> (XOR) </a:t>
            </a:r>
            <a:r>
              <a:rPr lang="en-US" sz="1900" b="1" dirty="0" smtClean="0">
                <a:solidFill>
                  <a:schemeClr val="tx1"/>
                </a:solidFill>
              </a:rPr>
              <a:t>D</a:t>
            </a:r>
            <a:r>
              <a:rPr lang="en-US" sz="1900" b="1" baseline="-25000" dirty="0" smtClean="0">
                <a:solidFill>
                  <a:schemeClr val="tx1"/>
                </a:solidFill>
              </a:rPr>
              <a:t>0 </a:t>
            </a:r>
            <a:r>
              <a:rPr lang="en-US" sz="1900" b="1" dirty="0">
                <a:solidFill>
                  <a:schemeClr val="tx1"/>
                </a:solidFill>
              </a:rPr>
              <a:t>(XOR) P</a:t>
            </a:r>
            <a:endParaRPr lang="en-US" sz="1900" b="1" baseline="-25000" dirty="0">
              <a:solidFill>
                <a:schemeClr val="tx1"/>
              </a:solidFill>
            </a:endParaRPr>
          </a:p>
          <a:p>
            <a:pPr algn="just">
              <a:lnSpc>
                <a:spcPct val="120000"/>
              </a:lnSpc>
            </a:pPr>
            <a:r>
              <a:rPr lang="en-US" sz="1900" b="1" dirty="0">
                <a:solidFill>
                  <a:schemeClr val="tx1"/>
                </a:solidFill>
              </a:rPr>
              <a:t>The </a:t>
            </a:r>
            <a:r>
              <a:rPr lang="en-US" sz="1900" b="1" dirty="0" smtClean="0">
                <a:solidFill>
                  <a:schemeClr val="tx1"/>
                </a:solidFill>
              </a:rPr>
              <a:t>logic circuit for even parity generator requires 4 XOR gates</a:t>
            </a:r>
          </a:p>
          <a:p>
            <a:pPr algn="just">
              <a:lnSpc>
                <a:spcPct val="120000"/>
              </a:lnSpc>
            </a:pPr>
            <a:endParaRPr lang="en-US" sz="1900" b="1" dirty="0">
              <a:solidFill>
                <a:schemeClr val="tx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3886200"/>
            <a:ext cx="7287904" cy="2743200"/>
          </a:xfrm>
          <a:prstGeom prst="rect">
            <a:avLst/>
          </a:prstGeom>
          <a:ln w="3175">
            <a:solidFill>
              <a:schemeClr val="tx1"/>
            </a:solidFill>
          </a:ln>
        </p:spPr>
      </p:pic>
    </p:spTree>
    <p:extLst>
      <p:ext uri="{BB962C8B-B14F-4D97-AF65-F5344CB8AC3E}">
        <p14:creationId xmlns:p14="http://schemas.microsoft.com/office/powerpoint/2010/main" val="19410813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553200" cy="685800"/>
          </a:xfrm>
        </p:spPr>
        <p:txBody>
          <a:bodyPr>
            <a:normAutofit/>
          </a:bodyPr>
          <a:lstStyle/>
          <a:p>
            <a:pPr algn="ctr"/>
            <a:r>
              <a:rPr lang="en-US" b="1" dirty="0" smtClean="0">
                <a:solidFill>
                  <a:srgbClr val="FF0066"/>
                </a:solidFill>
                <a:effectLst>
                  <a:outerShdw blurRad="38100" dist="38100" dir="2700000" algn="tl">
                    <a:srgbClr val="000000">
                      <a:alpha val="43137"/>
                    </a:srgbClr>
                  </a:outerShdw>
                </a:effectLst>
                <a:latin typeface="Algerian" panose="04020705040A02060702" pitchFamily="82" charset="0"/>
              </a:rPr>
              <a:t>Decoder</a:t>
            </a:r>
            <a:endParaRPr lang="en-GB" b="1" dirty="0">
              <a:solidFill>
                <a:srgbClr val="FF0066"/>
              </a:solidFill>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p:cNvSpPr>
            <a:spLocks noGrp="1"/>
          </p:cNvSpPr>
          <p:nvPr>
            <p:ph idx="1"/>
          </p:nvPr>
        </p:nvSpPr>
        <p:spPr>
          <a:xfrm>
            <a:off x="0" y="533400"/>
            <a:ext cx="7467600" cy="5562600"/>
          </a:xfrm>
        </p:spPr>
        <p:txBody>
          <a:bodyPr>
            <a:normAutofit/>
          </a:bodyPr>
          <a:lstStyle/>
          <a:p>
            <a:pPr algn="just">
              <a:lnSpc>
                <a:spcPct val="120000"/>
              </a:lnSpc>
            </a:pPr>
            <a:r>
              <a:rPr lang="en-US" sz="1900" b="1" u="sng" dirty="0" smtClean="0">
                <a:solidFill>
                  <a:schemeClr val="tx1"/>
                </a:solidFill>
              </a:rPr>
              <a:t>Combinational circuit</a:t>
            </a:r>
            <a:r>
              <a:rPr lang="en-US" sz="1900" b="1" dirty="0" smtClean="0">
                <a:solidFill>
                  <a:schemeClr val="tx1"/>
                </a:solidFill>
              </a:rPr>
              <a:t> that converts ‘n’ binary input line code into ‘m’ output lines is called a DECODER</a:t>
            </a:r>
          </a:p>
          <a:p>
            <a:pPr algn="just">
              <a:lnSpc>
                <a:spcPct val="120000"/>
              </a:lnSpc>
            </a:pPr>
            <a:r>
              <a:rPr lang="en-US" sz="1900" b="1" dirty="0" smtClean="0">
                <a:solidFill>
                  <a:schemeClr val="tx1"/>
                </a:solidFill>
              </a:rPr>
              <a:t>For ‘n’ input lines, there are 2</a:t>
            </a:r>
            <a:r>
              <a:rPr lang="en-US" sz="1900" b="1" baseline="30000" dirty="0">
                <a:solidFill>
                  <a:schemeClr val="tx1"/>
                </a:solidFill>
              </a:rPr>
              <a:t>n</a:t>
            </a:r>
            <a:r>
              <a:rPr lang="en-US" sz="1900" b="1" baseline="30000" dirty="0" smtClean="0">
                <a:solidFill>
                  <a:schemeClr val="tx1"/>
                </a:solidFill>
              </a:rPr>
              <a:t> </a:t>
            </a:r>
            <a:r>
              <a:rPr lang="en-US" sz="1900" b="1" dirty="0" smtClean="0">
                <a:solidFill>
                  <a:schemeClr val="tx1"/>
                </a:solidFill>
              </a:rPr>
              <a:t>possible input combination. For </a:t>
            </a:r>
            <a:r>
              <a:rPr lang="en-US" sz="1900" b="1" dirty="0">
                <a:solidFill>
                  <a:schemeClr val="tx1"/>
                </a:solidFill>
              </a:rPr>
              <a:t>each possible input combination </a:t>
            </a:r>
            <a:r>
              <a:rPr lang="en-US" sz="1900" b="1" dirty="0" smtClean="0">
                <a:solidFill>
                  <a:schemeClr val="tx1"/>
                </a:solidFill>
              </a:rPr>
              <a:t>only </a:t>
            </a:r>
            <a:r>
              <a:rPr lang="en-US" sz="1900" b="1" dirty="0">
                <a:solidFill>
                  <a:schemeClr val="tx1"/>
                </a:solidFill>
              </a:rPr>
              <a:t>one output line is </a:t>
            </a:r>
            <a:r>
              <a:rPr lang="en-US" sz="1900" b="1" dirty="0" smtClean="0">
                <a:solidFill>
                  <a:schemeClr val="tx1"/>
                </a:solidFill>
              </a:rPr>
              <a:t>active, hence m is equal to 2</a:t>
            </a:r>
            <a:r>
              <a:rPr lang="en-US" sz="1900" b="1" baseline="30000" dirty="0" smtClean="0">
                <a:solidFill>
                  <a:schemeClr val="tx1"/>
                </a:solidFill>
              </a:rPr>
              <a:t>n</a:t>
            </a:r>
            <a:r>
              <a:rPr lang="en-US" sz="1900" b="1" dirty="0" smtClean="0">
                <a:solidFill>
                  <a:schemeClr val="tx1"/>
                </a:solidFill>
              </a:rPr>
              <a:t> </a:t>
            </a:r>
          </a:p>
          <a:p>
            <a:pPr algn="just">
              <a:lnSpc>
                <a:spcPct val="120000"/>
              </a:lnSpc>
            </a:pPr>
            <a:r>
              <a:rPr lang="en-US" sz="1900" b="1" dirty="0" smtClean="0">
                <a:solidFill>
                  <a:schemeClr val="tx1"/>
                </a:solidFill>
              </a:rPr>
              <a:t>Referred as </a:t>
            </a:r>
            <a:r>
              <a:rPr lang="en-US" sz="1900" b="1" u="sng" dirty="0" smtClean="0">
                <a:solidFill>
                  <a:schemeClr val="tx1"/>
                </a:solidFill>
              </a:rPr>
              <a:t>n:m</a:t>
            </a:r>
            <a:r>
              <a:rPr lang="en-US" sz="1900" b="1" dirty="0" smtClean="0">
                <a:solidFill>
                  <a:schemeClr val="tx1"/>
                </a:solidFill>
              </a:rPr>
              <a:t> or </a:t>
            </a:r>
            <a:r>
              <a:rPr lang="en-US" sz="1900" b="1" u="sng" dirty="0" smtClean="0">
                <a:solidFill>
                  <a:schemeClr val="tx1"/>
                </a:solidFill>
              </a:rPr>
              <a:t>n-to-m</a:t>
            </a:r>
            <a:r>
              <a:rPr lang="en-US" sz="1900" b="1" dirty="0" smtClean="0">
                <a:solidFill>
                  <a:schemeClr val="tx1"/>
                </a:solidFill>
              </a:rPr>
              <a:t> line decoder, where m = 2</a:t>
            </a:r>
            <a:r>
              <a:rPr lang="en-US" sz="1900" b="1" baseline="30000" dirty="0" smtClean="0">
                <a:solidFill>
                  <a:schemeClr val="tx1"/>
                </a:solidFill>
              </a:rPr>
              <a:t>n</a:t>
            </a:r>
            <a:r>
              <a:rPr lang="en-US" sz="1900" b="1" dirty="0" smtClean="0">
                <a:solidFill>
                  <a:schemeClr val="tx1"/>
                </a:solidFill>
              </a:rPr>
              <a:t> </a:t>
            </a:r>
          </a:p>
          <a:p>
            <a:pPr algn="just">
              <a:lnSpc>
                <a:spcPct val="120000"/>
              </a:lnSpc>
            </a:pPr>
            <a:r>
              <a:rPr lang="en-US" sz="1900" b="1" dirty="0" smtClean="0">
                <a:solidFill>
                  <a:schemeClr val="tx1"/>
                </a:solidFill>
              </a:rPr>
              <a:t>Few are 1:2, 2:4, 3:8, 4:16 and so on</a:t>
            </a:r>
          </a:p>
          <a:p>
            <a:pPr algn="just">
              <a:lnSpc>
                <a:spcPct val="120000"/>
              </a:lnSpc>
            </a:pPr>
            <a:r>
              <a:rPr lang="en-US" sz="1900" b="1" dirty="0" smtClean="0">
                <a:solidFill>
                  <a:schemeClr val="tx1"/>
                </a:solidFill>
              </a:rPr>
              <a:t>There may/may not be an additional control input called ENABLE </a:t>
            </a:r>
          </a:p>
          <a:p>
            <a:pPr lvl="1" algn="just">
              <a:lnSpc>
                <a:spcPct val="120000"/>
              </a:lnSpc>
            </a:pPr>
            <a:r>
              <a:rPr lang="en-US" sz="1700" b="1" dirty="0" smtClean="0">
                <a:solidFill>
                  <a:schemeClr val="tx1"/>
                </a:solidFill>
              </a:rPr>
              <a:t>If HIGH or ‘1’ will provide the output according to input code</a:t>
            </a:r>
          </a:p>
          <a:p>
            <a:pPr lvl="1" algn="just">
              <a:lnSpc>
                <a:spcPct val="120000"/>
              </a:lnSpc>
            </a:pPr>
            <a:r>
              <a:rPr lang="en-US" sz="1700" b="1" dirty="0" smtClean="0">
                <a:solidFill>
                  <a:schemeClr val="tx1"/>
                </a:solidFill>
              </a:rPr>
              <a:t>If LOW or ‘0’ will force all the outputs to be LOW irrespective of the input combination </a:t>
            </a:r>
          </a:p>
          <a:p>
            <a:pPr algn="just">
              <a:lnSpc>
                <a:spcPct val="120000"/>
              </a:lnSpc>
            </a:pPr>
            <a:endParaRPr lang="en-US" sz="1900" b="1" dirty="0" smtClean="0">
              <a:solidFill>
                <a:schemeClr val="tx1"/>
              </a:solidFill>
            </a:endParaRPr>
          </a:p>
          <a:p>
            <a:pPr marL="0" indent="0" algn="just">
              <a:lnSpc>
                <a:spcPct val="120000"/>
              </a:lnSpc>
              <a:buNone/>
            </a:pPr>
            <a:endParaRPr lang="en-US" sz="1700" b="1" dirty="0" smtClean="0">
              <a:solidFill>
                <a:schemeClr val="tx1"/>
              </a:solidFill>
            </a:endParaRPr>
          </a:p>
        </p:txBody>
      </p:sp>
      <p:grpSp>
        <p:nvGrpSpPr>
          <p:cNvPr id="19" name="Group 18"/>
          <p:cNvGrpSpPr/>
          <p:nvPr/>
        </p:nvGrpSpPr>
        <p:grpSpPr>
          <a:xfrm>
            <a:off x="609600" y="5486400"/>
            <a:ext cx="7239000" cy="1219200"/>
            <a:chOff x="304800" y="4724400"/>
            <a:chExt cx="7239000" cy="1219200"/>
          </a:xfrm>
        </p:grpSpPr>
        <p:sp>
          <p:nvSpPr>
            <p:cNvPr id="4" name="Rectangle 3"/>
            <p:cNvSpPr/>
            <p:nvPr/>
          </p:nvSpPr>
          <p:spPr>
            <a:xfrm>
              <a:off x="2667000" y="4724400"/>
              <a:ext cx="2057400" cy="1219200"/>
            </a:xfrm>
            <a:prstGeom prst="rect">
              <a:avLst/>
            </a:prstGeom>
            <a:solidFill>
              <a:srgbClr val="CC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Straight Arrow Connector 5"/>
            <p:cNvCxnSpPr/>
            <p:nvPr/>
          </p:nvCxnSpPr>
          <p:spPr>
            <a:xfrm>
              <a:off x="1676400" y="4953000"/>
              <a:ext cx="990600"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7" name="Straight Arrow Connector 6"/>
            <p:cNvCxnSpPr/>
            <p:nvPr/>
          </p:nvCxnSpPr>
          <p:spPr>
            <a:xfrm>
              <a:off x="1676400" y="5181600"/>
              <a:ext cx="990600"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8" name="Straight Arrow Connector 7"/>
            <p:cNvCxnSpPr/>
            <p:nvPr/>
          </p:nvCxnSpPr>
          <p:spPr>
            <a:xfrm>
              <a:off x="1676400" y="5715000"/>
              <a:ext cx="990600"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a:off x="4724400" y="5715000"/>
              <a:ext cx="990600"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a:off x="4724400" y="5181600"/>
              <a:ext cx="990600"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a:off x="4724400" y="4953000"/>
              <a:ext cx="990600"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2171700" y="5181600"/>
              <a:ext cx="0" cy="5334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181600" y="5181600"/>
              <a:ext cx="0" cy="5334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04800" y="5144869"/>
              <a:ext cx="1371600" cy="646331"/>
            </a:xfrm>
            <a:prstGeom prst="rect">
              <a:avLst/>
            </a:prstGeom>
            <a:noFill/>
          </p:spPr>
          <p:txBody>
            <a:bodyPr wrap="square" rtlCol="0">
              <a:spAutoFit/>
            </a:bodyPr>
            <a:lstStyle/>
            <a:p>
              <a:r>
                <a:rPr lang="en-US" b="1" dirty="0" smtClean="0"/>
                <a:t>‘n’ </a:t>
              </a:r>
            </a:p>
            <a:p>
              <a:r>
                <a:rPr lang="en-US" b="1" dirty="0" smtClean="0"/>
                <a:t>input lines</a:t>
              </a:r>
              <a:endParaRPr lang="en-GB" b="1" dirty="0"/>
            </a:p>
          </p:txBody>
        </p:sp>
        <p:sp>
          <p:nvSpPr>
            <p:cNvPr id="16" name="TextBox 15"/>
            <p:cNvSpPr txBox="1"/>
            <p:nvPr/>
          </p:nvSpPr>
          <p:spPr>
            <a:xfrm>
              <a:off x="5791200" y="5068669"/>
              <a:ext cx="1752600" cy="646331"/>
            </a:xfrm>
            <a:prstGeom prst="rect">
              <a:avLst/>
            </a:prstGeom>
            <a:noFill/>
          </p:spPr>
          <p:txBody>
            <a:bodyPr wrap="square" rtlCol="0">
              <a:spAutoFit/>
            </a:bodyPr>
            <a:lstStyle/>
            <a:p>
              <a:r>
                <a:rPr lang="en-US" b="1" dirty="0" smtClean="0"/>
                <a:t>‘m= 2</a:t>
              </a:r>
              <a:r>
                <a:rPr lang="en-US" b="1" baseline="30000" dirty="0" smtClean="0"/>
                <a:t>n</a:t>
              </a:r>
              <a:r>
                <a:rPr lang="en-US" b="1" dirty="0" smtClean="0"/>
                <a:t>’ </a:t>
              </a:r>
            </a:p>
            <a:p>
              <a:r>
                <a:rPr lang="en-US" b="1" dirty="0" smtClean="0"/>
                <a:t>output lines</a:t>
              </a:r>
              <a:endParaRPr lang="en-GB" b="1" dirty="0"/>
            </a:p>
          </p:txBody>
        </p:sp>
        <p:sp>
          <p:nvSpPr>
            <p:cNvPr id="18" name="TextBox 17"/>
            <p:cNvSpPr txBox="1"/>
            <p:nvPr/>
          </p:nvSpPr>
          <p:spPr>
            <a:xfrm>
              <a:off x="3124200" y="4953000"/>
              <a:ext cx="1295400" cy="646331"/>
            </a:xfrm>
            <a:prstGeom prst="rect">
              <a:avLst/>
            </a:prstGeom>
            <a:noFill/>
          </p:spPr>
          <p:txBody>
            <a:bodyPr wrap="square" rtlCol="0">
              <a:spAutoFit/>
            </a:bodyPr>
            <a:lstStyle/>
            <a:p>
              <a:r>
                <a:rPr lang="en-US" b="1" dirty="0" smtClean="0"/>
                <a:t>    n:m</a:t>
              </a:r>
            </a:p>
            <a:p>
              <a:r>
                <a:rPr lang="en-US" b="1" dirty="0" smtClean="0"/>
                <a:t>DECODER</a:t>
              </a:r>
              <a:endParaRPr lang="en-GB" b="1" dirty="0"/>
            </a:p>
          </p:txBody>
        </p:sp>
      </p:grpSp>
    </p:spTree>
    <p:extLst>
      <p:ext uri="{BB962C8B-B14F-4D97-AF65-F5344CB8AC3E}">
        <p14:creationId xmlns:p14="http://schemas.microsoft.com/office/powerpoint/2010/main" val="791024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6553200" cy="685800"/>
          </a:xfrm>
        </p:spPr>
        <p:txBody>
          <a:bodyPr>
            <a:normAutofit/>
          </a:bodyPr>
          <a:lstStyle/>
          <a:p>
            <a:pPr algn="ctr"/>
            <a:r>
              <a:rPr lang="en-US" b="1" dirty="0" smtClean="0">
                <a:solidFill>
                  <a:srgbClr val="FF0066"/>
                </a:solidFill>
                <a:effectLst>
                  <a:outerShdw blurRad="38100" dist="38100" dir="2700000" algn="tl">
                    <a:srgbClr val="000000">
                      <a:alpha val="43137"/>
                    </a:srgbClr>
                  </a:outerShdw>
                </a:effectLst>
                <a:latin typeface="Algerian" panose="04020705040A02060702" pitchFamily="82" charset="0"/>
              </a:rPr>
              <a:t>Decoder</a:t>
            </a:r>
            <a:endParaRPr lang="en-GB" b="1" dirty="0">
              <a:solidFill>
                <a:srgbClr val="FF0066"/>
              </a:solidFill>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p:cNvSpPr>
            <a:spLocks noGrp="1"/>
          </p:cNvSpPr>
          <p:nvPr>
            <p:ph idx="1"/>
          </p:nvPr>
        </p:nvSpPr>
        <p:spPr>
          <a:xfrm>
            <a:off x="304800" y="762000"/>
            <a:ext cx="5867400" cy="5562600"/>
          </a:xfrm>
        </p:spPr>
        <p:txBody>
          <a:bodyPr>
            <a:normAutofit/>
          </a:bodyPr>
          <a:lstStyle/>
          <a:p>
            <a:pPr marL="0" indent="0" algn="just">
              <a:lnSpc>
                <a:spcPct val="120000"/>
              </a:lnSpc>
              <a:buNone/>
            </a:pPr>
            <a:r>
              <a:rPr lang="en-US" sz="1900" b="1" u="sng" dirty="0" smtClean="0">
                <a:solidFill>
                  <a:schemeClr val="tx1"/>
                </a:solidFill>
              </a:rPr>
              <a:t>3:8 or 3-to-8 line decoder</a:t>
            </a:r>
            <a:endParaRPr lang="en-US" sz="1900" b="1" dirty="0">
              <a:solidFill>
                <a:schemeClr val="tx1"/>
              </a:solidFill>
            </a:endParaRPr>
          </a:p>
          <a:p>
            <a:pPr algn="just">
              <a:lnSpc>
                <a:spcPct val="120000"/>
              </a:lnSpc>
            </a:pPr>
            <a:r>
              <a:rPr lang="en-US" sz="1900" b="1" dirty="0" smtClean="0">
                <a:solidFill>
                  <a:schemeClr val="tx1"/>
                </a:solidFill>
              </a:rPr>
              <a:t>Three input lines are decoded into 8 output lines</a:t>
            </a:r>
          </a:p>
          <a:p>
            <a:pPr algn="just">
              <a:lnSpc>
                <a:spcPct val="120000"/>
              </a:lnSpc>
            </a:pPr>
            <a:r>
              <a:rPr lang="en-US" sz="1900" b="1" dirty="0" smtClean="0">
                <a:solidFill>
                  <a:schemeClr val="tx1"/>
                </a:solidFill>
              </a:rPr>
              <a:t>Each output line represents one of the eight possible minterms</a:t>
            </a:r>
          </a:p>
          <a:p>
            <a:pPr marL="0" indent="0" algn="just">
              <a:lnSpc>
                <a:spcPct val="120000"/>
              </a:lnSpc>
              <a:buNone/>
            </a:pPr>
            <a:endParaRPr lang="en-US" sz="1700" b="1" dirty="0" smtClean="0">
              <a:solidFill>
                <a:schemeClr val="tx1"/>
              </a:solidFill>
            </a:endParaRPr>
          </a:p>
        </p:txBody>
      </p:sp>
      <p:graphicFrame>
        <p:nvGraphicFramePr>
          <p:cNvPr id="17" name="Table 16"/>
          <p:cNvGraphicFramePr>
            <a:graphicFrameLocks noGrp="1"/>
          </p:cNvGraphicFramePr>
          <p:nvPr>
            <p:extLst>
              <p:ext uri="{D42A27DB-BD31-4B8C-83A1-F6EECF244321}">
                <p14:modId xmlns:p14="http://schemas.microsoft.com/office/powerpoint/2010/main" val="962057987"/>
              </p:ext>
            </p:extLst>
          </p:nvPr>
        </p:nvGraphicFramePr>
        <p:xfrm>
          <a:off x="289560" y="2895600"/>
          <a:ext cx="6035040" cy="3667760"/>
        </p:xfrm>
        <a:graphic>
          <a:graphicData uri="http://schemas.openxmlformats.org/drawingml/2006/table">
            <a:tbl>
              <a:tblPr firstRow="1" bandRow="1">
                <a:tableStyleId>{BC89EF96-8CEA-46FF-86C4-4CE0E7609802}</a:tableStyleId>
              </a:tblPr>
              <a:tblGrid>
                <a:gridCol w="548640"/>
                <a:gridCol w="548640"/>
                <a:gridCol w="548640"/>
                <a:gridCol w="548640"/>
                <a:gridCol w="548640"/>
                <a:gridCol w="548640"/>
                <a:gridCol w="548640"/>
                <a:gridCol w="548640"/>
                <a:gridCol w="548640"/>
                <a:gridCol w="548640"/>
                <a:gridCol w="548640"/>
              </a:tblGrid>
              <a:tr h="370840">
                <a:tc gridSpan="3">
                  <a:txBody>
                    <a:bodyPr/>
                    <a:lstStyle/>
                    <a:p>
                      <a:pPr algn="ctr"/>
                      <a:r>
                        <a:rPr lang="en-US" b="1" dirty="0" smtClean="0"/>
                        <a:t>Inputs</a:t>
                      </a:r>
                      <a:endParaRPr lang="en-GB" b="1"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pPr algn="ctr"/>
                      <a:endParaRPr lang="en-GB" b="1" dirty="0"/>
                    </a:p>
                  </a:txBody>
                  <a:tcPr/>
                </a:tc>
                <a:tc hMerge="1">
                  <a:txBody>
                    <a:bodyPr/>
                    <a:lstStyle/>
                    <a:p>
                      <a:endParaRPr lang="en-GB" dirty="0"/>
                    </a:p>
                  </a:txBody>
                  <a:tcPr/>
                </a:tc>
                <a:tc gridSpan="8">
                  <a:txBody>
                    <a:bodyPr/>
                    <a:lstStyle/>
                    <a:p>
                      <a:pPr algn="ctr"/>
                      <a:r>
                        <a:rPr lang="en-US" b="1" dirty="0" smtClean="0"/>
                        <a:t>Outputs</a:t>
                      </a:r>
                      <a:endParaRPr lang="en-GB" b="1"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hMerge="1">
                  <a:txBody>
                    <a:bodyPr/>
                    <a:lstStyle/>
                    <a:p>
                      <a:endParaRPr lang="en-GB" dirty="0"/>
                    </a:p>
                  </a:txBody>
                  <a:tcPr/>
                </a:tc>
                <a:tc hMerge="1">
                  <a:txBody>
                    <a:bodyPr/>
                    <a:lstStyle/>
                    <a:p>
                      <a:pPr algn="ctr"/>
                      <a:endParaRPr lang="en-GB" b="1" dirty="0"/>
                    </a:p>
                  </a:txBody>
                  <a:tcPr/>
                </a:tc>
                <a:tc hMerge="1">
                  <a:txBody>
                    <a:bodyPr/>
                    <a:lstStyle/>
                    <a:p>
                      <a:pPr algn="ctr"/>
                      <a:endParaRPr lang="en-GB" b="1" dirty="0"/>
                    </a:p>
                  </a:txBody>
                  <a:tcPr/>
                </a:tc>
                <a:tc hMerge="1">
                  <a:txBody>
                    <a:bodyPr/>
                    <a:lstStyle/>
                    <a:p>
                      <a:pPr algn="ctr"/>
                      <a:endParaRPr lang="en-GB" b="1" dirty="0"/>
                    </a:p>
                  </a:txBody>
                  <a:tcPr/>
                </a:tc>
                <a:tc hMerge="1">
                  <a:txBody>
                    <a:bodyPr/>
                    <a:lstStyle/>
                    <a:p>
                      <a:pPr algn="ctr"/>
                      <a:endParaRPr lang="en-GB" b="1" dirty="0"/>
                    </a:p>
                  </a:txBody>
                  <a:tcPr/>
                </a:tc>
                <a:tc hMerge="1">
                  <a:txBody>
                    <a:bodyPr/>
                    <a:lstStyle/>
                    <a:p>
                      <a:pPr algn="ctr"/>
                      <a:endParaRPr lang="en-GB" b="1" dirty="0"/>
                    </a:p>
                  </a:txBody>
                  <a:tcPr/>
                </a:tc>
                <a:tc hMerge="1">
                  <a:txBody>
                    <a:bodyPr/>
                    <a:lstStyle/>
                    <a:p>
                      <a:pPr algn="ctr"/>
                      <a:endParaRPr lang="en-GB" b="1" dirty="0"/>
                    </a:p>
                  </a:txBody>
                  <a:tcPr/>
                </a:tc>
              </a:tr>
              <a:tr h="370840">
                <a:tc>
                  <a:txBody>
                    <a:bodyPr/>
                    <a:lstStyle/>
                    <a:p>
                      <a:pPr algn="ctr"/>
                      <a:r>
                        <a:rPr lang="en-US" b="1" dirty="0" smtClean="0"/>
                        <a:t>x</a:t>
                      </a:r>
                      <a:endParaRPr lang="en-GB"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t>y</a:t>
                      </a:r>
                      <a:endParaRPr lang="en-GB"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baseline="0" dirty="0" smtClean="0"/>
                        <a:t>z</a:t>
                      </a:r>
                      <a:endParaRPr lang="en-GB" b="1" baseline="-25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t>D</a:t>
                      </a:r>
                      <a:r>
                        <a:rPr lang="en-US" b="1" baseline="-25000" dirty="0" smtClean="0"/>
                        <a:t>0</a:t>
                      </a:r>
                      <a:endParaRPr lang="en-GB" b="1" baseline="-25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t>D</a:t>
                      </a:r>
                      <a:r>
                        <a:rPr lang="en-US" b="1" baseline="-25000" dirty="0" smtClean="0"/>
                        <a:t>1</a:t>
                      </a:r>
                      <a:endParaRPr lang="en-GB" b="1"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t>D</a:t>
                      </a:r>
                      <a:r>
                        <a:rPr lang="en-US" b="1" baseline="-25000" dirty="0" smtClean="0"/>
                        <a:t>2</a:t>
                      </a:r>
                      <a:endParaRPr lang="en-GB" b="1" baseline="-25000" dirty="0" smtClean="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t>D</a:t>
                      </a:r>
                      <a:r>
                        <a:rPr lang="en-US" b="1" baseline="-25000" dirty="0" smtClean="0"/>
                        <a:t>3</a:t>
                      </a:r>
                      <a:endParaRPr lang="en-GB" b="1" baseline="-25000" dirty="0" smtClean="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t>D</a:t>
                      </a:r>
                      <a:r>
                        <a:rPr lang="en-US" b="1" baseline="-25000" dirty="0" smtClean="0"/>
                        <a:t>4</a:t>
                      </a:r>
                      <a:endParaRPr lang="en-GB" b="1" baseline="-25000" dirty="0" smtClean="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t>D</a:t>
                      </a:r>
                      <a:r>
                        <a:rPr lang="en-US" b="1" baseline="-25000" dirty="0" smtClean="0"/>
                        <a:t>5</a:t>
                      </a:r>
                      <a:endParaRPr lang="en-GB" b="1" baseline="-25000" dirty="0" smtClean="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t>D</a:t>
                      </a:r>
                      <a:r>
                        <a:rPr lang="en-US" b="1" baseline="-25000" dirty="0" smtClean="0"/>
                        <a:t>6</a:t>
                      </a:r>
                      <a:endParaRPr lang="en-GB" b="1" baseline="-25000" dirty="0" smtClean="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t>D</a:t>
                      </a:r>
                      <a:r>
                        <a:rPr lang="en-US" b="1" baseline="-25000" dirty="0" smtClean="0"/>
                        <a:t>7</a:t>
                      </a:r>
                      <a:endParaRPr lang="en-GB" b="1" baseline="-25000" dirty="0" smtClean="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2080">
                <a:tc>
                  <a:txBody>
                    <a:bodyPr/>
                    <a:lstStyle/>
                    <a:p>
                      <a:pPr algn="ctr"/>
                      <a:r>
                        <a:rPr lang="en-US" dirty="0" smtClean="0"/>
                        <a:t>0</a:t>
                      </a:r>
                      <a:endParaRPr lang="en-GB" dirty="0"/>
                    </a:p>
                  </a:txBody>
                  <a:tcPr>
                    <a:lnT w="12700" cap="flat" cmpd="sng" algn="ctr">
                      <a:solidFill>
                        <a:schemeClr val="tx1"/>
                      </a:solidFill>
                      <a:prstDash val="solid"/>
                      <a:round/>
                      <a:headEnd type="none" w="med" len="med"/>
                      <a:tailEnd type="none" w="med" len="med"/>
                    </a:lnT>
                  </a:tcPr>
                </a:tc>
                <a:tc>
                  <a:txBody>
                    <a:bodyPr/>
                    <a:lstStyle/>
                    <a:p>
                      <a:pPr algn="ctr"/>
                      <a:r>
                        <a:rPr lang="en-US" dirty="0" smtClean="0"/>
                        <a:t>0</a:t>
                      </a:r>
                      <a:endParaRPr lang="en-GB" dirty="0"/>
                    </a:p>
                  </a:txBody>
                  <a:tcPr>
                    <a:lnT w="12700" cap="flat" cmpd="sng" algn="ctr">
                      <a:solidFill>
                        <a:schemeClr val="tx1"/>
                      </a:solidFill>
                      <a:prstDash val="solid"/>
                      <a:round/>
                      <a:headEnd type="none" w="med" len="med"/>
                      <a:tailEnd type="none" w="med" len="med"/>
                    </a:lnT>
                  </a:tcPr>
                </a:tc>
                <a:tc>
                  <a:txBody>
                    <a:bodyPr/>
                    <a:lstStyle/>
                    <a:p>
                      <a:pPr algn="ctr"/>
                      <a:r>
                        <a:rPr lang="en-US" dirty="0" smtClean="0"/>
                        <a:t>0</a:t>
                      </a:r>
                      <a:endParaRPr lang="en-GB"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smtClean="0"/>
                        <a:t>1</a:t>
                      </a:r>
                      <a:endParaRPr lang="en-GB"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smtClean="0"/>
                        <a:t>0</a:t>
                      </a:r>
                      <a:endParaRPr lang="en-GB" dirty="0"/>
                    </a:p>
                  </a:txBody>
                  <a:tcPr>
                    <a:lnT w="12700" cap="flat" cmpd="sng" algn="ctr">
                      <a:solidFill>
                        <a:schemeClr val="tx1"/>
                      </a:solidFill>
                      <a:prstDash val="solid"/>
                      <a:round/>
                      <a:headEnd type="none" w="med" len="med"/>
                      <a:tailEnd type="none" w="med" len="med"/>
                    </a:lnT>
                  </a:tcPr>
                </a:tc>
                <a:tc>
                  <a:txBody>
                    <a:bodyPr/>
                    <a:lstStyle/>
                    <a:p>
                      <a:pPr algn="ctr"/>
                      <a:r>
                        <a:rPr lang="en-US" dirty="0" smtClean="0"/>
                        <a:t>0</a:t>
                      </a:r>
                      <a:endParaRPr lang="en-GB" dirty="0"/>
                    </a:p>
                  </a:txBody>
                  <a:tcPr>
                    <a:lnT w="12700" cap="flat" cmpd="sng" algn="ctr">
                      <a:solidFill>
                        <a:schemeClr val="tx1"/>
                      </a:solidFill>
                      <a:prstDash val="solid"/>
                      <a:round/>
                      <a:headEnd type="none" w="med" len="med"/>
                      <a:tailEnd type="none" w="med" len="med"/>
                    </a:lnT>
                  </a:tcPr>
                </a:tc>
                <a:tc>
                  <a:txBody>
                    <a:bodyPr/>
                    <a:lstStyle/>
                    <a:p>
                      <a:pPr algn="ctr"/>
                      <a:r>
                        <a:rPr lang="en-US" dirty="0" smtClean="0"/>
                        <a:t>0</a:t>
                      </a:r>
                      <a:endParaRPr lang="en-GB" dirty="0"/>
                    </a:p>
                  </a:txBody>
                  <a:tcPr>
                    <a:lnT w="12700" cap="flat" cmpd="sng" algn="ctr">
                      <a:solidFill>
                        <a:schemeClr val="tx1"/>
                      </a:solidFill>
                      <a:prstDash val="solid"/>
                      <a:round/>
                      <a:headEnd type="none" w="med" len="med"/>
                      <a:tailEnd type="none" w="med" len="med"/>
                    </a:lnT>
                  </a:tcPr>
                </a:tc>
                <a:tc>
                  <a:txBody>
                    <a:bodyPr/>
                    <a:lstStyle/>
                    <a:p>
                      <a:pPr algn="ctr"/>
                      <a:r>
                        <a:rPr lang="en-US" dirty="0" smtClean="0"/>
                        <a:t>0</a:t>
                      </a:r>
                      <a:endParaRPr lang="en-GB" dirty="0"/>
                    </a:p>
                  </a:txBody>
                  <a:tcPr>
                    <a:lnT w="12700" cap="flat" cmpd="sng" algn="ctr">
                      <a:solidFill>
                        <a:schemeClr val="tx1"/>
                      </a:solidFill>
                      <a:prstDash val="solid"/>
                      <a:round/>
                      <a:headEnd type="none" w="med" len="med"/>
                      <a:tailEnd type="none" w="med" len="med"/>
                    </a:lnT>
                  </a:tcPr>
                </a:tc>
                <a:tc>
                  <a:txBody>
                    <a:bodyPr/>
                    <a:lstStyle/>
                    <a:p>
                      <a:pPr algn="ctr"/>
                      <a:r>
                        <a:rPr lang="en-US" dirty="0" smtClean="0"/>
                        <a:t>0</a:t>
                      </a:r>
                      <a:endParaRPr lang="en-GB" dirty="0"/>
                    </a:p>
                  </a:txBody>
                  <a:tcPr>
                    <a:lnT w="12700" cap="flat" cmpd="sng" algn="ctr">
                      <a:solidFill>
                        <a:schemeClr val="tx1"/>
                      </a:solidFill>
                      <a:prstDash val="solid"/>
                      <a:round/>
                      <a:headEnd type="none" w="med" len="med"/>
                      <a:tailEnd type="none" w="med" len="med"/>
                    </a:lnT>
                  </a:tcPr>
                </a:tc>
                <a:tc>
                  <a:txBody>
                    <a:bodyPr/>
                    <a:lstStyle/>
                    <a:p>
                      <a:pPr algn="ctr"/>
                      <a:r>
                        <a:rPr lang="en-US" dirty="0" smtClean="0"/>
                        <a:t>0</a:t>
                      </a:r>
                      <a:endParaRPr lang="en-GB" dirty="0"/>
                    </a:p>
                  </a:txBody>
                  <a:tcPr>
                    <a:lnT w="12700" cap="flat" cmpd="sng" algn="ctr">
                      <a:solidFill>
                        <a:schemeClr val="tx1"/>
                      </a:solidFill>
                      <a:prstDash val="solid"/>
                      <a:round/>
                      <a:headEnd type="none" w="med" len="med"/>
                      <a:tailEnd type="none" w="med" len="med"/>
                    </a:lnT>
                  </a:tcPr>
                </a:tc>
                <a:tc>
                  <a:txBody>
                    <a:bodyPr/>
                    <a:lstStyle/>
                    <a:p>
                      <a:pPr algn="ctr"/>
                      <a:r>
                        <a:rPr lang="en-US" dirty="0" smtClean="0"/>
                        <a:t>0</a:t>
                      </a:r>
                      <a:endParaRPr lang="en-GB" dirty="0"/>
                    </a:p>
                  </a:txBody>
                  <a:tcPr>
                    <a:lnT w="12700" cap="flat" cmpd="sng" algn="ctr">
                      <a:solidFill>
                        <a:schemeClr val="tx1"/>
                      </a:solidFill>
                      <a:prstDash val="solid"/>
                      <a:round/>
                      <a:headEnd type="none" w="med" len="med"/>
                      <a:tailEnd type="none" w="med" len="med"/>
                    </a:lnT>
                  </a:tcPr>
                </a:tc>
              </a:tr>
              <a:tr h="132080">
                <a:tc>
                  <a:txBody>
                    <a:bodyPr/>
                    <a:lstStyle/>
                    <a:p>
                      <a:pPr algn="ctr"/>
                      <a:r>
                        <a:rPr lang="en-US" b="0" dirty="0" smtClean="0"/>
                        <a:t>0</a:t>
                      </a:r>
                      <a:endParaRPr lang="en-GB" b="0" dirty="0"/>
                    </a:p>
                  </a:txBody>
                  <a:tcPr/>
                </a:tc>
                <a:tc>
                  <a:txBody>
                    <a:bodyPr/>
                    <a:lstStyle/>
                    <a:p>
                      <a:pPr algn="ctr"/>
                      <a:r>
                        <a:rPr lang="en-US" b="0" dirty="0" smtClean="0"/>
                        <a:t>0</a:t>
                      </a:r>
                      <a:endParaRPr lang="en-GB" b="0" dirty="0"/>
                    </a:p>
                  </a:txBody>
                  <a:tcPr/>
                </a:tc>
                <a:tc>
                  <a:txBody>
                    <a:bodyPr/>
                    <a:lstStyle/>
                    <a:p>
                      <a:pPr algn="ctr"/>
                      <a:r>
                        <a:rPr lang="en-US" b="0" dirty="0" smtClean="0"/>
                        <a:t>1</a:t>
                      </a:r>
                      <a:endParaRPr lang="en-GB" b="0" dirty="0"/>
                    </a:p>
                  </a:txBody>
                  <a:tcPr>
                    <a:lnR w="12700" cap="flat" cmpd="sng" algn="ctr">
                      <a:solidFill>
                        <a:schemeClr val="tx1"/>
                      </a:solidFill>
                      <a:prstDash val="solid"/>
                      <a:round/>
                      <a:headEnd type="none" w="med" len="med"/>
                      <a:tailEnd type="none" w="med" len="med"/>
                    </a:lnR>
                  </a:tcPr>
                </a:tc>
                <a:tc>
                  <a:txBody>
                    <a:bodyPr/>
                    <a:lstStyle/>
                    <a:p>
                      <a:pPr algn="ctr"/>
                      <a:r>
                        <a:rPr lang="en-US" b="0" dirty="0" smtClean="0"/>
                        <a:t>0</a:t>
                      </a:r>
                      <a:endParaRPr lang="en-GB" b="0" dirty="0"/>
                    </a:p>
                  </a:txBody>
                  <a:tcPr>
                    <a:lnL w="12700" cap="flat" cmpd="sng" algn="ctr">
                      <a:solidFill>
                        <a:schemeClr val="tx1"/>
                      </a:solidFill>
                      <a:prstDash val="solid"/>
                      <a:round/>
                      <a:headEnd type="none" w="med" len="med"/>
                      <a:tailEnd type="none" w="med" len="med"/>
                    </a:lnL>
                  </a:tcPr>
                </a:tc>
                <a:tc>
                  <a:txBody>
                    <a:bodyPr/>
                    <a:lstStyle/>
                    <a:p>
                      <a:pPr algn="ctr"/>
                      <a:r>
                        <a:rPr lang="en-US" b="0" dirty="0" smtClean="0"/>
                        <a:t>1</a:t>
                      </a:r>
                      <a:endParaRPr lang="en-GB" b="0" dirty="0"/>
                    </a:p>
                  </a:txBody>
                  <a:tcPr/>
                </a:tc>
                <a:tc>
                  <a:txBody>
                    <a:bodyPr/>
                    <a:lstStyle/>
                    <a:p>
                      <a:pPr algn="ctr"/>
                      <a:r>
                        <a:rPr lang="en-US" b="0" dirty="0" smtClean="0"/>
                        <a:t>0</a:t>
                      </a:r>
                      <a:endParaRPr lang="en-GB" b="0" dirty="0"/>
                    </a:p>
                  </a:txBody>
                  <a:tcPr/>
                </a:tc>
                <a:tc>
                  <a:txBody>
                    <a:bodyPr/>
                    <a:lstStyle/>
                    <a:p>
                      <a:pPr algn="ctr"/>
                      <a:r>
                        <a:rPr lang="en-US" b="0" dirty="0" smtClean="0"/>
                        <a:t>0</a:t>
                      </a:r>
                      <a:endParaRPr lang="en-GB" b="0" dirty="0"/>
                    </a:p>
                  </a:txBody>
                  <a:tcPr/>
                </a:tc>
                <a:tc>
                  <a:txBody>
                    <a:bodyPr/>
                    <a:lstStyle/>
                    <a:p>
                      <a:pPr algn="ctr"/>
                      <a:r>
                        <a:rPr lang="en-US" b="0" dirty="0" smtClean="0"/>
                        <a:t>0</a:t>
                      </a:r>
                      <a:endParaRPr lang="en-GB" b="0" dirty="0"/>
                    </a:p>
                  </a:txBody>
                  <a:tcPr/>
                </a:tc>
                <a:tc>
                  <a:txBody>
                    <a:bodyPr/>
                    <a:lstStyle/>
                    <a:p>
                      <a:pPr algn="ctr"/>
                      <a:r>
                        <a:rPr lang="en-US" b="0" dirty="0" smtClean="0"/>
                        <a:t>0</a:t>
                      </a:r>
                      <a:endParaRPr lang="en-GB" b="0" dirty="0"/>
                    </a:p>
                  </a:txBody>
                  <a:tcPr/>
                </a:tc>
                <a:tc>
                  <a:txBody>
                    <a:bodyPr/>
                    <a:lstStyle/>
                    <a:p>
                      <a:pPr algn="ctr"/>
                      <a:r>
                        <a:rPr lang="en-US" b="0" dirty="0" smtClean="0"/>
                        <a:t>0</a:t>
                      </a:r>
                      <a:endParaRPr lang="en-GB" b="0" dirty="0"/>
                    </a:p>
                  </a:txBody>
                  <a:tcPr/>
                </a:tc>
                <a:tc>
                  <a:txBody>
                    <a:bodyPr/>
                    <a:lstStyle/>
                    <a:p>
                      <a:pPr algn="ctr"/>
                      <a:r>
                        <a:rPr lang="en-US" b="0" dirty="0" smtClean="0"/>
                        <a:t>0</a:t>
                      </a:r>
                      <a:endParaRPr lang="en-GB" b="0" dirty="0"/>
                    </a:p>
                  </a:txBody>
                  <a:tcPr/>
                </a:tc>
              </a:tr>
              <a:tr h="132080">
                <a:tc>
                  <a:txBody>
                    <a:bodyPr/>
                    <a:lstStyle/>
                    <a:p>
                      <a:pPr algn="ctr"/>
                      <a:r>
                        <a:rPr lang="en-US" b="0" dirty="0" smtClean="0"/>
                        <a:t>0</a:t>
                      </a:r>
                      <a:endParaRPr lang="en-GB" b="0" dirty="0"/>
                    </a:p>
                  </a:txBody>
                  <a:tcPr/>
                </a:tc>
                <a:tc>
                  <a:txBody>
                    <a:bodyPr/>
                    <a:lstStyle/>
                    <a:p>
                      <a:pPr algn="ctr"/>
                      <a:r>
                        <a:rPr lang="en-US" b="0" dirty="0" smtClean="0"/>
                        <a:t>1</a:t>
                      </a:r>
                      <a:endParaRPr lang="en-GB" b="0" dirty="0"/>
                    </a:p>
                  </a:txBody>
                  <a:tcPr/>
                </a:tc>
                <a:tc>
                  <a:txBody>
                    <a:bodyPr/>
                    <a:lstStyle/>
                    <a:p>
                      <a:pPr algn="ctr"/>
                      <a:r>
                        <a:rPr lang="en-US" b="0" dirty="0" smtClean="0"/>
                        <a:t>0</a:t>
                      </a:r>
                      <a:endParaRPr lang="en-GB" b="0" dirty="0"/>
                    </a:p>
                  </a:txBody>
                  <a:tcPr>
                    <a:lnR w="12700" cap="flat" cmpd="sng" algn="ctr">
                      <a:solidFill>
                        <a:schemeClr val="tx1"/>
                      </a:solidFill>
                      <a:prstDash val="solid"/>
                      <a:round/>
                      <a:headEnd type="none" w="med" len="med"/>
                      <a:tailEnd type="none" w="med" len="med"/>
                    </a:lnR>
                  </a:tcPr>
                </a:tc>
                <a:tc>
                  <a:txBody>
                    <a:bodyPr/>
                    <a:lstStyle/>
                    <a:p>
                      <a:pPr algn="ctr"/>
                      <a:r>
                        <a:rPr lang="en-US" b="0" dirty="0" smtClean="0"/>
                        <a:t>0</a:t>
                      </a:r>
                      <a:endParaRPr lang="en-GB" b="0" dirty="0"/>
                    </a:p>
                  </a:txBody>
                  <a:tcPr>
                    <a:lnL w="12700" cap="flat" cmpd="sng" algn="ctr">
                      <a:solidFill>
                        <a:schemeClr val="tx1"/>
                      </a:solidFill>
                      <a:prstDash val="solid"/>
                      <a:round/>
                      <a:headEnd type="none" w="med" len="med"/>
                      <a:tailEnd type="none" w="med" len="med"/>
                    </a:lnL>
                  </a:tcPr>
                </a:tc>
                <a:tc>
                  <a:txBody>
                    <a:bodyPr/>
                    <a:lstStyle/>
                    <a:p>
                      <a:pPr algn="ctr"/>
                      <a:r>
                        <a:rPr lang="en-US" b="0" dirty="0" smtClean="0"/>
                        <a:t>0</a:t>
                      </a:r>
                      <a:endParaRPr lang="en-GB" b="0" dirty="0"/>
                    </a:p>
                  </a:txBody>
                  <a:tcPr/>
                </a:tc>
                <a:tc>
                  <a:txBody>
                    <a:bodyPr/>
                    <a:lstStyle/>
                    <a:p>
                      <a:pPr algn="ctr"/>
                      <a:r>
                        <a:rPr lang="en-US" b="0" dirty="0" smtClean="0"/>
                        <a:t>1</a:t>
                      </a:r>
                      <a:endParaRPr lang="en-GB" b="0" dirty="0"/>
                    </a:p>
                  </a:txBody>
                  <a:tcPr/>
                </a:tc>
                <a:tc>
                  <a:txBody>
                    <a:bodyPr/>
                    <a:lstStyle/>
                    <a:p>
                      <a:pPr algn="ctr"/>
                      <a:r>
                        <a:rPr lang="en-US" b="0" dirty="0" smtClean="0"/>
                        <a:t>0</a:t>
                      </a:r>
                      <a:endParaRPr lang="en-GB" b="0" dirty="0"/>
                    </a:p>
                  </a:txBody>
                  <a:tcPr/>
                </a:tc>
                <a:tc>
                  <a:txBody>
                    <a:bodyPr/>
                    <a:lstStyle/>
                    <a:p>
                      <a:pPr algn="ctr"/>
                      <a:r>
                        <a:rPr lang="en-US" b="0" dirty="0" smtClean="0"/>
                        <a:t>0</a:t>
                      </a:r>
                      <a:endParaRPr lang="en-GB" b="0" dirty="0"/>
                    </a:p>
                  </a:txBody>
                  <a:tcPr/>
                </a:tc>
                <a:tc>
                  <a:txBody>
                    <a:bodyPr/>
                    <a:lstStyle/>
                    <a:p>
                      <a:pPr algn="ctr"/>
                      <a:r>
                        <a:rPr lang="en-US" b="0" dirty="0" smtClean="0"/>
                        <a:t>0</a:t>
                      </a:r>
                      <a:endParaRPr lang="en-GB" b="0" dirty="0"/>
                    </a:p>
                  </a:txBody>
                  <a:tcPr/>
                </a:tc>
                <a:tc>
                  <a:txBody>
                    <a:bodyPr/>
                    <a:lstStyle/>
                    <a:p>
                      <a:pPr algn="ctr"/>
                      <a:r>
                        <a:rPr lang="en-US" b="0" dirty="0" smtClean="0"/>
                        <a:t>0</a:t>
                      </a:r>
                      <a:endParaRPr lang="en-GB" b="0" dirty="0"/>
                    </a:p>
                  </a:txBody>
                  <a:tcPr/>
                </a:tc>
                <a:tc>
                  <a:txBody>
                    <a:bodyPr/>
                    <a:lstStyle/>
                    <a:p>
                      <a:pPr algn="ctr"/>
                      <a:r>
                        <a:rPr lang="en-US" b="0" dirty="0" smtClean="0"/>
                        <a:t>0</a:t>
                      </a:r>
                      <a:endParaRPr lang="en-GB" b="0" dirty="0"/>
                    </a:p>
                  </a:txBody>
                  <a:tcPr/>
                </a:tc>
              </a:tr>
              <a:tr h="132080">
                <a:tc>
                  <a:txBody>
                    <a:bodyPr/>
                    <a:lstStyle/>
                    <a:p>
                      <a:pPr algn="ctr"/>
                      <a:r>
                        <a:rPr lang="en-US" b="0" dirty="0" smtClean="0"/>
                        <a:t>0</a:t>
                      </a:r>
                      <a:endParaRPr lang="en-GB" b="0" dirty="0"/>
                    </a:p>
                  </a:txBody>
                  <a:tcPr/>
                </a:tc>
                <a:tc>
                  <a:txBody>
                    <a:bodyPr/>
                    <a:lstStyle/>
                    <a:p>
                      <a:pPr algn="ctr"/>
                      <a:r>
                        <a:rPr lang="en-US" b="0" dirty="0" smtClean="0"/>
                        <a:t>1</a:t>
                      </a:r>
                      <a:endParaRPr lang="en-GB" b="0" dirty="0"/>
                    </a:p>
                  </a:txBody>
                  <a:tcPr/>
                </a:tc>
                <a:tc>
                  <a:txBody>
                    <a:bodyPr/>
                    <a:lstStyle/>
                    <a:p>
                      <a:pPr algn="ctr"/>
                      <a:r>
                        <a:rPr lang="en-US" b="0" dirty="0" smtClean="0"/>
                        <a:t>1</a:t>
                      </a:r>
                      <a:endParaRPr lang="en-GB" b="0" dirty="0"/>
                    </a:p>
                  </a:txBody>
                  <a:tcPr>
                    <a:lnR w="12700" cap="flat" cmpd="sng" algn="ctr">
                      <a:solidFill>
                        <a:schemeClr val="tx1"/>
                      </a:solidFill>
                      <a:prstDash val="solid"/>
                      <a:round/>
                      <a:headEnd type="none" w="med" len="med"/>
                      <a:tailEnd type="none" w="med" len="med"/>
                    </a:lnR>
                  </a:tcPr>
                </a:tc>
                <a:tc>
                  <a:txBody>
                    <a:bodyPr/>
                    <a:lstStyle/>
                    <a:p>
                      <a:pPr algn="ctr"/>
                      <a:r>
                        <a:rPr lang="en-US" b="0" dirty="0" smtClean="0"/>
                        <a:t>0</a:t>
                      </a:r>
                      <a:endParaRPr lang="en-GB" b="0" dirty="0"/>
                    </a:p>
                  </a:txBody>
                  <a:tcPr>
                    <a:lnL w="12700" cap="flat" cmpd="sng" algn="ctr">
                      <a:solidFill>
                        <a:schemeClr val="tx1"/>
                      </a:solidFill>
                      <a:prstDash val="solid"/>
                      <a:round/>
                      <a:headEnd type="none" w="med" len="med"/>
                      <a:tailEnd type="none" w="med" len="med"/>
                    </a:lnL>
                  </a:tcPr>
                </a:tc>
                <a:tc>
                  <a:txBody>
                    <a:bodyPr/>
                    <a:lstStyle/>
                    <a:p>
                      <a:pPr algn="ctr"/>
                      <a:r>
                        <a:rPr lang="en-US" b="0" dirty="0" smtClean="0"/>
                        <a:t>0</a:t>
                      </a:r>
                      <a:endParaRPr lang="en-GB" b="0" dirty="0"/>
                    </a:p>
                  </a:txBody>
                  <a:tcPr/>
                </a:tc>
                <a:tc>
                  <a:txBody>
                    <a:bodyPr/>
                    <a:lstStyle/>
                    <a:p>
                      <a:pPr algn="ctr"/>
                      <a:r>
                        <a:rPr lang="en-US" b="0" dirty="0" smtClean="0"/>
                        <a:t>0</a:t>
                      </a:r>
                      <a:endParaRPr lang="en-GB" b="0" dirty="0"/>
                    </a:p>
                  </a:txBody>
                  <a:tcPr/>
                </a:tc>
                <a:tc>
                  <a:txBody>
                    <a:bodyPr/>
                    <a:lstStyle/>
                    <a:p>
                      <a:pPr algn="ctr"/>
                      <a:r>
                        <a:rPr lang="en-US" b="0" dirty="0" smtClean="0"/>
                        <a:t>1</a:t>
                      </a:r>
                      <a:endParaRPr lang="en-GB" b="0" dirty="0"/>
                    </a:p>
                  </a:txBody>
                  <a:tcPr/>
                </a:tc>
                <a:tc>
                  <a:txBody>
                    <a:bodyPr/>
                    <a:lstStyle/>
                    <a:p>
                      <a:pPr algn="ctr"/>
                      <a:r>
                        <a:rPr lang="en-US" b="0" dirty="0" smtClean="0"/>
                        <a:t>0</a:t>
                      </a:r>
                      <a:endParaRPr lang="en-GB" b="0" dirty="0"/>
                    </a:p>
                  </a:txBody>
                  <a:tcPr/>
                </a:tc>
                <a:tc>
                  <a:txBody>
                    <a:bodyPr/>
                    <a:lstStyle/>
                    <a:p>
                      <a:pPr algn="ctr"/>
                      <a:r>
                        <a:rPr lang="en-US" b="0" dirty="0" smtClean="0"/>
                        <a:t>0</a:t>
                      </a:r>
                      <a:endParaRPr lang="en-GB" b="0" dirty="0"/>
                    </a:p>
                  </a:txBody>
                  <a:tcPr/>
                </a:tc>
                <a:tc>
                  <a:txBody>
                    <a:bodyPr/>
                    <a:lstStyle/>
                    <a:p>
                      <a:pPr algn="ctr"/>
                      <a:r>
                        <a:rPr lang="en-US" b="0" dirty="0" smtClean="0"/>
                        <a:t>0</a:t>
                      </a:r>
                      <a:endParaRPr lang="en-GB" b="0" dirty="0"/>
                    </a:p>
                  </a:txBody>
                  <a:tcPr/>
                </a:tc>
                <a:tc>
                  <a:txBody>
                    <a:bodyPr/>
                    <a:lstStyle/>
                    <a:p>
                      <a:pPr algn="ctr"/>
                      <a:r>
                        <a:rPr lang="en-US" b="0" dirty="0" smtClean="0"/>
                        <a:t>0</a:t>
                      </a:r>
                      <a:endParaRPr lang="en-GB" b="0" dirty="0"/>
                    </a:p>
                  </a:txBody>
                  <a:tcPr/>
                </a:tc>
              </a:tr>
              <a:tr h="132080">
                <a:tc>
                  <a:txBody>
                    <a:bodyPr/>
                    <a:lstStyle/>
                    <a:p>
                      <a:pPr algn="ctr"/>
                      <a:r>
                        <a:rPr lang="en-US" b="0" dirty="0" smtClean="0"/>
                        <a:t>1</a:t>
                      </a:r>
                      <a:endParaRPr lang="en-GB" b="0" dirty="0"/>
                    </a:p>
                  </a:txBody>
                  <a:tcPr/>
                </a:tc>
                <a:tc>
                  <a:txBody>
                    <a:bodyPr/>
                    <a:lstStyle/>
                    <a:p>
                      <a:pPr algn="ctr"/>
                      <a:r>
                        <a:rPr lang="en-US" b="0" dirty="0" smtClean="0"/>
                        <a:t>0</a:t>
                      </a:r>
                      <a:endParaRPr lang="en-GB" b="0" dirty="0"/>
                    </a:p>
                  </a:txBody>
                  <a:tcPr/>
                </a:tc>
                <a:tc>
                  <a:txBody>
                    <a:bodyPr/>
                    <a:lstStyle/>
                    <a:p>
                      <a:pPr algn="ctr"/>
                      <a:r>
                        <a:rPr lang="en-US" b="0" dirty="0" smtClean="0"/>
                        <a:t>0</a:t>
                      </a:r>
                      <a:endParaRPr lang="en-GB" b="0" dirty="0"/>
                    </a:p>
                  </a:txBody>
                  <a:tcPr>
                    <a:lnR w="12700" cap="flat" cmpd="sng" algn="ctr">
                      <a:solidFill>
                        <a:schemeClr val="tx1"/>
                      </a:solidFill>
                      <a:prstDash val="solid"/>
                      <a:round/>
                      <a:headEnd type="none" w="med" len="med"/>
                      <a:tailEnd type="none" w="med" len="med"/>
                    </a:lnR>
                  </a:tcPr>
                </a:tc>
                <a:tc>
                  <a:txBody>
                    <a:bodyPr/>
                    <a:lstStyle/>
                    <a:p>
                      <a:pPr algn="ctr"/>
                      <a:r>
                        <a:rPr lang="en-US" b="0" dirty="0" smtClean="0"/>
                        <a:t>0</a:t>
                      </a:r>
                      <a:endParaRPr lang="en-GB" b="0" dirty="0"/>
                    </a:p>
                  </a:txBody>
                  <a:tcPr>
                    <a:lnL w="12700" cap="flat" cmpd="sng" algn="ctr">
                      <a:solidFill>
                        <a:schemeClr val="tx1"/>
                      </a:solidFill>
                      <a:prstDash val="solid"/>
                      <a:round/>
                      <a:headEnd type="none" w="med" len="med"/>
                      <a:tailEnd type="none" w="med" len="med"/>
                    </a:lnL>
                  </a:tcPr>
                </a:tc>
                <a:tc>
                  <a:txBody>
                    <a:bodyPr/>
                    <a:lstStyle/>
                    <a:p>
                      <a:pPr algn="ctr"/>
                      <a:r>
                        <a:rPr lang="en-US" b="0" dirty="0" smtClean="0"/>
                        <a:t>0</a:t>
                      </a:r>
                      <a:endParaRPr lang="en-GB" b="0" dirty="0"/>
                    </a:p>
                  </a:txBody>
                  <a:tcPr/>
                </a:tc>
                <a:tc>
                  <a:txBody>
                    <a:bodyPr/>
                    <a:lstStyle/>
                    <a:p>
                      <a:pPr algn="ctr"/>
                      <a:r>
                        <a:rPr lang="en-US" b="0" dirty="0" smtClean="0"/>
                        <a:t>0</a:t>
                      </a:r>
                      <a:endParaRPr lang="en-GB" b="0" dirty="0"/>
                    </a:p>
                  </a:txBody>
                  <a:tcPr/>
                </a:tc>
                <a:tc>
                  <a:txBody>
                    <a:bodyPr/>
                    <a:lstStyle/>
                    <a:p>
                      <a:pPr algn="ctr"/>
                      <a:r>
                        <a:rPr lang="en-US" b="0" dirty="0" smtClean="0"/>
                        <a:t>0</a:t>
                      </a:r>
                      <a:endParaRPr lang="en-GB" b="0" dirty="0"/>
                    </a:p>
                  </a:txBody>
                  <a:tcPr/>
                </a:tc>
                <a:tc>
                  <a:txBody>
                    <a:bodyPr/>
                    <a:lstStyle/>
                    <a:p>
                      <a:pPr algn="ctr"/>
                      <a:r>
                        <a:rPr lang="en-US" b="0" dirty="0" smtClean="0"/>
                        <a:t>1</a:t>
                      </a:r>
                      <a:endParaRPr lang="en-GB" b="0" dirty="0"/>
                    </a:p>
                  </a:txBody>
                  <a:tcPr/>
                </a:tc>
                <a:tc>
                  <a:txBody>
                    <a:bodyPr/>
                    <a:lstStyle/>
                    <a:p>
                      <a:pPr algn="ctr"/>
                      <a:r>
                        <a:rPr lang="en-US" b="0" dirty="0" smtClean="0"/>
                        <a:t>0</a:t>
                      </a:r>
                      <a:endParaRPr lang="en-GB" b="0" dirty="0"/>
                    </a:p>
                  </a:txBody>
                  <a:tcPr/>
                </a:tc>
                <a:tc>
                  <a:txBody>
                    <a:bodyPr/>
                    <a:lstStyle/>
                    <a:p>
                      <a:pPr algn="ctr"/>
                      <a:r>
                        <a:rPr lang="en-US" b="0" dirty="0" smtClean="0"/>
                        <a:t>0</a:t>
                      </a:r>
                      <a:endParaRPr lang="en-GB" b="0" dirty="0"/>
                    </a:p>
                  </a:txBody>
                  <a:tcPr/>
                </a:tc>
                <a:tc>
                  <a:txBody>
                    <a:bodyPr/>
                    <a:lstStyle/>
                    <a:p>
                      <a:pPr algn="ctr"/>
                      <a:r>
                        <a:rPr lang="en-US" b="0" dirty="0" smtClean="0"/>
                        <a:t>0</a:t>
                      </a:r>
                      <a:endParaRPr lang="en-GB" b="0" dirty="0"/>
                    </a:p>
                  </a:txBody>
                  <a:tcPr/>
                </a:tc>
              </a:tr>
              <a:tr h="132080">
                <a:tc>
                  <a:txBody>
                    <a:bodyPr/>
                    <a:lstStyle/>
                    <a:p>
                      <a:pPr algn="ctr"/>
                      <a:r>
                        <a:rPr lang="en-US" b="0" dirty="0" smtClean="0"/>
                        <a:t>1</a:t>
                      </a:r>
                      <a:endParaRPr lang="en-GB" b="0" dirty="0"/>
                    </a:p>
                  </a:txBody>
                  <a:tcPr/>
                </a:tc>
                <a:tc>
                  <a:txBody>
                    <a:bodyPr/>
                    <a:lstStyle/>
                    <a:p>
                      <a:pPr algn="ctr"/>
                      <a:r>
                        <a:rPr lang="en-US" b="0" dirty="0" smtClean="0"/>
                        <a:t>0</a:t>
                      </a:r>
                      <a:endParaRPr lang="en-GB" b="0" dirty="0"/>
                    </a:p>
                  </a:txBody>
                  <a:tcPr/>
                </a:tc>
                <a:tc>
                  <a:txBody>
                    <a:bodyPr/>
                    <a:lstStyle/>
                    <a:p>
                      <a:pPr algn="ctr"/>
                      <a:r>
                        <a:rPr lang="en-US" b="0" dirty="0" smtClean="0"/>
                        <a:t>1</a:t>
                      </a:r>
                      <a:endParaRPr lang="en-GB" b="0" dirty="0"/>
                    </a:p>
                  </a:txBody>
                  <a:tcPr>
                    <a:lnR w="12700" cap="flat" cmpd="sng" algn="ctr">
                      <a:solidFill>
                        <a:schemeClr val="tx1"/>
                      </a:solidFill>
                      <a:prstDash val="solid"/>
                      <a:round/>
                      <a:headEnd type="none" w="med" len="med"/>
                      <a:tailEnd type="none" w="med" len="med"/>
                    </a:lnR>
                  </a:tcPr>
                </a:tc>
                <a:tc>
                  <a:txBody>
                    <a:bodyPr/>
                    <a:lstStyle/>
                    <a:p>
                      <a:pPr algn="ctr"/>
                      <a:r>
                        <a:rPr lang="en-US" b="0" dirty="0" smtClean="0"/>
                        <a:t>0</a:t>
                      </a:r>
                      <a:endParaRPr lang="en-GB" b="0" dirty="0"/>
                    </a:p>
                  </a:txBody>
                  <a:tcPr>
                    <a:lnL w="12700" cap="flat" cmpd="sng" algn="ctr">
                      <a:solidFill>
                        <a:schemeClr val="tx1"/>
                      </a:solidFill>
                      <a:prstDash val="solid"/>
                      <a:round/>
                      <a:headEnd type="none" w="med" len="med"/>
                      <a:tailEnd type="none" w="med" len="med"/>
                    </a:lnL>
                  </a:tcPr>
                </a:tc>
                <a:tc>
                  <a:txBody>
                    <a:bodyPr/>
                    <a:lstStyle/>
                    <a:p>
                      <a:pPr algn="ctr"/>
                      <a:r>
                        <a:rPr lang="en-US" b="0" dirty="0" smtClean="0"/>
                        <a:t>0</a:t>
                      </a:r>
                      <a:endParaRPr lang="en-GB" b="0" dirty="0"/>
                    </a:p>
                  </a:txBody>
                  <a:tcPr/>
                </a:tc>
                <a:tc>
                  <a:txBody>
                    <a:bodyPr/>
                    <a:lstStyle/>
                    <a:p>
                      <a:pPr algn="ctr"/>
                      <a:r>
                        <a:rPr lang="en-US" b="0" dirty="0" smtClean="0"/>
                        <a:t>0</a:t>
                      </a:r>
                      <a:endParaRPr lang="en-GB" b="0" dirty="0"/>
                    </a:p>
                  </a:txBody>
                  <a:tcPr/>
                </a:tc>
                <a:tc>
                  <a:txBody>
                    <a:bodyPr/>
                    <a:lstStyle/>
                    <a:p>
                      <a:pPr algn="ctr"/>
                      <a:r>
                        <a:rPr lang="en-US" b="0" dirty="0" smtClean="0"/>
                        <a:t>0</a:t>
                      </a:r>
                      <a:endParaRPr lang="en-GB" b="0" dirty="0"/>
                    </a:p>
                  </a:txBody>
                  <a:tcPr/>
                </a:tc>
                <a:tc>
                  <a:txBody>
                    <a:bodyPr/>
                    <a:lstStyle/>
                    <a:p>
                      <a:pPr algn="ctr"/>
                      <a:r>
                        <a:rPr lang="en-US" b="0" dirty="0" smtClean="0"/>
                        <a:t>0</a:t>
                      </a:r>
                      <a:endParaRPr lang="en-GB" b="0" dirty="0"/>
                    </a:p>
                  </a:txBody>
                  <a:tcPr/>
                </a:tc>
                <a:tc>
                  <a:txBody>
                    <a:bodyPr/>
                    <a:lstStyle/>
                    <a:p>
                      <a:pPr algn="ctr"/>
                      <a:r>
                        <a:rPr lang="en-US" b="0" dirty="0" smtClean="0"/>
                        <a:t>1</a:t>
                      </a:r>
                      <a:endParaRPr lang="en-GB" b="0" dirty="0"/>
                    </a:p>
                  </a:txBody>
                  <a:tcPr/>
                </a:tc>
                <a:tc>
                  <a:txBody>
                    <a:bodyPr/>
                    <a:lstStyle/>
                    <a:p>
                      <a:pPr algn="ctr"/>
                      <a:r>
                        <a:rPr lang="en-US" b="0" dirty="0" smtClean="0"/>
                        <a:t>0</a:t>
                      </a:r>
                      <a:endParaRPr lang="en-GB" b="0" dirty="0"/>
                    </a:p>
                  </a:txBody>
                  <a:tcPr/>
                </a:tc>
                <a:tc>
                  <a:txBody>
                    <a:bodyPr/>
                    <a:lstStyle/>
                    <a:p>
                      <a:pPr algn="ctr"/>
                      <a:r>
                        <a:rPr lang="en-US" b="0" dirty="0" smtClean="0"/>
                        <a:t>0</a:t>
                      </a:r>
                      <a:endParaRPr lang="en-GB" b="0" dirty="0"/>
                    </a:p>
                  </a:txBody>
                  <a:tcPr/>
                </a:tc>
              </a:tr>
              <a:tr h="132080">
                <a:tc>
                  <a:txBody>
                    <a:bodyPr/>
                    <a:lstStyle/>
                    <a:p>
                      <a:pPr algn="ctr"/>
                      <a:r>
                        <a:rPr lang="en-US" b="0" dirty="0" smtClean="0"/>
                        <a:t>1</a:t>
                      </a:r>
                      <a:endParaRPr lang="en-GB" b="0" dirty="0"/>
                    </a:p>
                  </a:txBody>
                  <a:tcPr/>
                </a:tc>
                <a:tc>
                  <a:txBody>
                    <a:bodyPr/>
                    <a:lstStyle/>
                    <a:p>
                      <a:pPr algn="ctr"/>
                      <a:r>
                        <a:rPr lang="en-US" b="0" dirty="0" smtClean="0"/>
                        <a:t>1</a:t>
                      </a:r>
                      <a:endParaRPr lang="en-GB" b="0" dirty="0"/>
                    </a:p>
                  </a:txBody>
                  <a:tcPr/>
                </a:tc>
                <a:tc>
                  <a:txBody>
                    <a:bodyPr/>
                    <a:lstStyle/>
                    <a:p>
                      <a:pPr algn="ctr"/>
                      <a:r>
                        <a:rPr lang="en-US" b="0" dirty="0" smtClean="0"/>
                        <a:t>0</a:t>
                      </a:r>
                      <a:endParaRPr lang="en-GB" b="0" dirty="0"/>
                    </a:p>
                  </a:txBody>
                  <a:tcPr>
                    <a:lnR w="12700" cap="flat" cmpd="sng" algn="ctr">
                      <a:solidFill>
                        <a:schemeClr val="tx1"/>
                      </a:solidFill>
                      <a:prstDash val="solid"/>
                      <a:round/>
                      <a:headEnd type="none" w="med" len="med"/>
                      <a:tailEnd type="none" w="med" len="med"/>
                    </a:lnR>
                  </a:tcPr>
                </a:tc>
                <a:tc>
                  <a:txBody>
                    <a:bodyPr/>
                    <a:lstStyle/>
                    <a:p>
                      <a:pPr algn="ctr"/>
                      <a:r>
                        <a:rPr lang="en-US" b="0" dirty="0" smtClean="0"/>
                        <a:t>0</a:t>
                      </a:r>
                      <a:endParaRPr lang="en-GB" b="0" dirty="0"/>
                    </a:p>
                  </a:txBody>
                  <a:tcPr>
                    <a:lnL w="12700" cap="flat" cmpd="sng" algn="ctr">
                      <a:solidFill>
                        <a:schemeClr val="tx1"/>
                      </a:solidFill>
                      <a:prstDash val="solid"/>
                      <a:round/>
                      <a:headEnd type="none" w="med" len="med"/>
                      <a:tailEnd type="none" w="med" len="med"/>
                    </a:lnL>
                  </a:tcPr>
                </a:tc>
                <a:tc>
                  <a:txBody>
                    <a:bodyPr/>
                    <a:lstStyle/>
                    <a:p>
                      <a:pPr algn="ctr"/>
                      <a:r>
                        <a:rPr lang="en-US" b="0" dirty="0" smtClean="0"/>
                        <a:t>0</a:t>
                      </a:r>
                      <a:endParaRPr lang="en-GB" b="0" dirty="0"/>
                    </a:p>
                  </a:txBody>
                  <a:tcPr/>
                </a:tc>
                <a:tc>
                  <a:txBody>
                    <a:bodyPr/>
                    <a:lstStyle/>
                    <a:p>
                      <a:pPr algn="ctr"/>
                      <a:r>
                        <a:rPr lang="en-US" b="0" dirty="0" smtClean="0"/>
                        <a:t>0</a:t>
                      </a:r>
                      <a:endParaRPr lang="en-GB" b="0" dirty="0"/>
                    </a:p>
                  </a:txBody>
                  <a:tcPr/>
                </a:tc>
                <a:tc>
                  <a:txBody>
                    <a:bodyPr/>
                    <a:lstStyle/>
                    <a:p>
                      <a:pPr algn="ctr"/>
                      <a:r>
                        <a:rPr lang="en-US" b="0" dirty="0" smtClean="0"/>
                        <a:t>0</a:t>
                      </a:r>
                      <a:endParaRPr lang="en-GB" b="0" dirty="0"/>
                    </a:p>
                  </a:txBody>
                  <a:tcPr/>
                </a:tc>
                <a:tc>
                  <a:txBody>
                    <a:bodyPr/>
                    <a:lstStyle/>
                    <a:p>
                      <a:pPr algn="ctr"/>
                      <a:r>
                        <a:rPr lang="en-US" b="0" dirty="0" smtClean="0"/>
                        <a:t>0</a:t>
                      </a:r>
                      <a:endParaRPr lang="en-GB" b="0" dirty="0"/>
                    </a:p>
                  </a:txBody>
                  <a:tcPr/>
                </a:tc>
                <a:tc>
                  <a:txBody>
                    <a:bodyPr/>
                    <a:lstStyle/>
                    <a:p>
                      <a:pPr algn="ctr"/>
                      <a:r>
                        <a:rPr lang="en-US" b="0" dirty="0" smtClean="0"/>
                        <a:t>0</a:t>
                      </a:r>
                      <a:endParaRPr lang="en-GB" b="0" dirty="0"/>
                    </a:p>
                  </a:txBody>
                  <a:tcPr/>
                </a:tc>
                <a:tc>
                  <a:txBody>
                    <a:bodyPr/>
                    <a:lstStyle/>
                    <a:p>
                      <a:pPr algn="ctr"/>
                      <a:r>
                        <a:rPr lang="en-US" b="0" dirty="0" smtClean="0"/>
                        <a:t>1</a:t>
                      </a:r>
                      <a:endParaRPr lang="en-GB" b="0" dirty="0"/>
                    </a:p>
                  </a:txBody>
                  <a:tcPr/>
                </a:tc>
                <a:tc>
                  <a:txBody>
                    <a:bodyPr/>
                    <a:lstStyle/>
                    <a:p>
                      <a:pPr algn="ctr"/>
                      <a:r>
                        <a:rPr lang="en-US" b="0" dirty="0" smtClean="0"/>
                        <a:t>0</a:t>
                      </a:r>
                      <a:endParaRPr lang="en-GB" b="0" dirty="0"/>
                    </a:p>
                  </a:txBody>
                  <a:tcPr/>
                </a:tc>
              </a:tr>
              <a:tr h="13208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1</a:t>
                      </a:r>
                      <a:endParaRPr lang="en-GB" dirty="0" smtClean="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1</a:t>
                      </a:r>
                      <a:endParaRPr lang="en-GB" dirty="0" smtClean="0"/>
                    </a:p>
                  </a:txBody>
                  <a:tcPr/>
                </a:tc>
                <a:tc>
                  <a:txBody>
                    <a:bodyPr/>
                    <a:lstStyle/>
                    <a:p>
                      <a:pPr algn="ctr"/>
                      <a:r>
                        <a:rPr lang="en-US" dirty="0" smtClean="0"/>
                        <a:t>1</a:t>
                      </a:r>
                      <a:endParaRPr lang="en-GB" dirty="0"/>
                    </a:p>
                  </a:txBody>
                  <a:tcPr>
                    <a:lnR w="12700" cap="flat" cmpd="sng" algn="ctr">
                      <a:solidFill>
                        <a:schemeClr val="tx1"/>
                      </a:solidFill>
                      <a:prstDash val="solid"/>
                      <a:round/>
                      <a:headEnd type="none" w="med" len="med"/>
                      <a:tailEnd type="none" w="med" len="med"/>
                    </a:lnR>
                  </a:tcPr>
                </a:tc>
                <a:tc>
                  <a:txBody>
                    <a:bodyPr/>
                    <a:lstStyle/>
                    <a:p>
                      <a:pPr algn="ctr"/>
                      <a:r>
                        <a:rPr lang="en-US" dirty="0" smtClean="0"/>
                        <a:t>0</a:t>
                      </a:r>
                      <a:endParaRPr lang="en-GB" dirty="0"/>
                    </a:p>
                  </a:txBody>
                  <a:tcPr>
                    <a:lnL w="12700" cap="flat" cmpd="sng" algn="ctr">
                      <a:solidFill>
                        <a:schemeClr val="tx1"/>
                      </a:solidFill>
                      <a:prstDash val="solid"/>
                      <a:round/>
                      <a:headEnd type="none" w="med" len="med"/>
                      <a:tailEnd type="none" w="med" len="med"/>
                    </a:lnL>
                  </a:tcPr>
                </a:tc>
                <a:tc>
                  <a:txBody>
                    <a:bodyPr/>
                    <a:lstStyle/>
                    <a:p>
                      <a:pPr algn="ctr"/>
                      <a:r>
                        <a:rPr lang="en-US" dirty="0" smtClean="0"/>
                        <a:t>0</a:t>
                      </a:r>
                      <a:endParaRPr lang="en-GB" dirty="0"/>
                    </a:p>
                  </a:txBody>
                  <a:tcPr/>
                </a:tc>
                <a:tc>
                  <a:txBody>
                    <a:bodyPr/>
                    <a:lstStyle/>
                    <a:p>
                      <a:pPr algn="ctr"/>
                      <a:r>
                        <a:rPr lang="en-US" dirty="0" smtClean="0"/>
                        <a:t>0</a:t>
                      </a:r>
                      <a:endParaRPr lang="en-GB" dirty="0"/>
                    </a:p>
                  </a:txBody>
                  <a:tcPr/>
                </a:tc>
                <a:tc>
                  <a:txBody>
                    <a:bodyPr/>
                    <a:lstStyle/>
                    <a:p>
                      <a:pPr algn="ctr"/>
                      <a:r>
                        <a:rPr lang="en-US" dirty="0" smtClean="0"/>
                        <a:t>0</a:t>
                      </a:r>
                      <a:endParaRPr lang="en-GB" dirty="0"/>
                    </a:p>
                  </a:txBody>
                  <a:tcPr/>
                </a:tc>
                <a:tc>
                  <a:txBody>
                    <a:bodyPr/>
                    <a:lstStyle/>
                    <a:p>
                      <a:pPr algn="ctr"/>
                      <a:r>
                        <a:rPr lang="en-US" dirty="0" smtClean="0"/>
                        <a:t>0</a:t>
                      </a:r>
                      <a:endParaRPr lang="en-GB" dirty="0"/>
                    </a:p>
                  </a:txBody>
                  <a:tcPr/>
                </a:tc>
                <a:tc>
                  <a:txBody>
                    <a:bodyPr/>
                    <a:lstStyle/>
                    <a:p>
                      <a:pPr algn="ctr"/>
                      <a:r>
                        <a:rPr lang="en-US" dirty="0" smtClean="0"/>
                        <a:t>0</a:t>
                      </a:r>
                      <a:endParaRPr lang="en-GB" dirty="0"/>
                    </a:p>
                  </a:txBody>
                  <a:tcPr/>
                </a:tc>
                <a:tc>
                  <a:txBody>
                    <a:bodyPr/>
                    <a:lstStyle/>
                    <a:p>
                      <a:pPr algn="ctr"/>
                      <a:r>
                        <a:rPr lang="en-US" dirty="0" smtClean="0"/>
                        <a:t>0</a:t>
                      </a:r>
                      <a:endParaRPr lang="en-GB" dirty="0"/>
                    </a:p>
                  </a:txBody>
                  <a:tcPr/>
                </a:tc>
                <a:tc>
                  <a:txBody>
                    <a:bodyPr/>
                    <a:lstStyle/>
                    <a:p>
                      <a:pPr algn="ctr"/>
                      <a:r>
                        <a:rPr lang="en-US" dirty="0" smtClean="0"/>
                        <a:t>1</a:t>
                      </a:r>
                      <a:endParaRPr lang="en-GB" dirty="0"/>
                    </a:p>
                  </a:txBody>
                  <a:tcPr/>
                </a:tc>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800" y="304799"/>
            <a:ext cx="2745621" cy="2926080"/>
          </a:xfrm>
          <a:prstGeom prst="rect">
            <a:avLst/>
          </a:prstGeom>
          <a:ln w="3175">
            <a:solidFill>
              <a:schemeClr val="tx1"/>
            </a:solidFill>
          </a:ln>
        </p:spPr>
      </p:pic>
    </p:spTree>
    <p:extLst>
      <p:ext uri="{BB962C8B-B14F-4D97-AF65-F5344CB8AC3E}">
        <p14:creationId xmlns:p14="http://schemas.microsoft.com/office/powerpoint/2010/main" val="22404810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6553200" cy="685800"/>
          </a:xfrm>
        </p:spPr>
        <p:txBody>
          <a:bodyPr>
            <a:normAutofit/>
          </a:bodyPr>
          <a:lstStyle/>
          <a:p>
            <a:pPr algn="ctr"/>
            <a:r>
              <a:rPr lang="en-US" b="1" dirty="0" smtClean="0">
                <a:solidFill>
                  <a:srgbClr val="FF0066"/>
                </a:solidFill>
                <a:effectLst>
                  <a:outerShdw blurRad="38100" dist="38100" dir="2700000" algn="tl">
                    <a:srgbClr val="000000">
                      <a:alpha val="43137"/>
                    </a:srgbClr>
                  </a:outerShdw>
                </a:effectLst>
                <a:latin typeface="Algerian" panose="04020705040A02060702" pitchFamily="82" charset="0"/>
              </a:rPr>
              <a:t>Decoder</a:t>
            </a:r>
            <a:endParaRPr lang="en-GB" b="1" dirty="0">
              <a:solidFill>
                <a:srgbClr val="FF0066"/>
              </a:solidFill>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p:cNvSpPr>
            <a:spLocks noGrp="1"/>
          </p:cNvSpPr>
          <p:nvPr>
            <p:ph idx="1"/>
          </p:nvPr>
        </p:nvSpPr>
        <p:spPr>
          <a:xfrm>
            <a:off x="304800" y="762000"/>
            <a:ext cx="6934200" cy="5562600"/>
          </a:xfrm>
        </p:spPr>
        <p:txBody>
          <a:bodyPr>
            <a:normAutofit/>
          </a:bodyPr>
          <a:lstStyle/>
          <a:p>
            <a:pPr marL="0" indent="0" algn="just">
              <a:lnSpc>
                <a:spcPct val="120000"/>
              </a:lnSpc>
              <a:buNone/>
            </a:pPr>
            <a:r>
              <a:rPr lang="en-US" sz="1900" b="1" u="sng" dirty="0" smtClean="0">
                <a:solidFill>
                  <a:schemeClr val="tx1"/>
                </a:solidFill>
              </a:rPr>
              <a:t>3:8 or 3-to-8 line decoder</a:t>
            </a:r>
          </a:p>
          <a:p>
            <a:pPr algn="just">
              <a:lnSpc>
                <a:spcPct val="120000"/>
              </a:lnSpc>
            </a:pPr>
            <a:r>
              <a:rPr lang="en-US" sz="1900" b="1" dirty="0" smtClean="0">
                <a:solidFill>
                  <a:schemeClr val="tx1"/>
                </a:solidFill>
              </a:rPr>
              <a:t>According </a:t>
            </a:r>
            <a:r>
              <a:rPr lang="en-US" sz="1900" b="1" dirty="0">
                <a:solidFill>
                  <a:schemeClr val="tx1"/>
                </a:solidFill>
              </a:rPr>
              <a:t>to the minterm </a:t>
            </a:r>
            <a:r>
              <a:rPr lang="en-US" sz="1900" b="1" dirty="0" smtClean="0">
                <a:solidFill>
                  <a:schemeClr val="tx1"/>
                </a:solidFill>
              </a:rPr>
              <a:t>represented by each output line, they can be also realized by logically </a:t>
            </a:r>
            <a:r>
              <a:rPr lang="en-US" sz="1900" b="1" dirty="0" err="1" smtClean="0">
                <a:solidFill>
                  <a:schemeClr val="tx1"/>
                </a:solidFill>
              </a:rPr>
              <a:t>ANDing</a:t>
            </a:r>
            <a:r>
              <a:rPr lang="en-US" sz="1900" b="1" dirty="0" smtClean="0">
                <a:solidFill>
                  <a:schemeClr val="tx1"/>
                </a:solidFill>
              </a:rPr>
              <a:t> the input variables x, y and z, </a:t>
            </a:r>
          </a:p>
          <a:p>
            <a:pPr marL="0" indent="0" algn="just">
              <a:lnSpc>
                <a:spcPct val="120000"/>
              </a:lnSpc>
              <a:buNone/>
            </a:pPr>
            <a:endParaRPr lang="en-US" sz="1700" b="1" dirty="0" smtClean="0">
              <a:solidFill>
                <a:schemeClr val="tx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598" y="2636520"/>
            <a:ext cx="4496925" cy="2926080"/>
          </a:xfrm>
          <a:prstGeom prst="rect">
            <a:avLst/>
          </a:prstGeom>
        </p:spPr>
      </p:pic>
    </p:spTree>
    <p:extLst>
      <p:ext uri="{BB962C8B-B14F-4D97-AF65-F5344CB8AC3E}">
        <p14:creationId xmlns:p14="http://schemas.microsoft.com/office/powerpoint/2010/main" val="17504191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553200" cy="685800"/>
          </a:xfrm>
        </p:spPr>
        <p:txBody>
          <a:bodyPr>
            <a:normAutofit/>
          </a:bodyPr>
          <a:lstStyle/>
          <a:p>
            <a:pPr algn="ctr"/>
            <a:r>
              <a:rPr lang="en-US" b="1" dirty="0" smtClean="0">
                <a:solidFill>
                  <a:srgbClr val="FF0066"/>
                </a:solidFill>
                <a:effectLst>
                  <a:outerShdw blurRad="38100" dist="38100" dir="2700000" algn="tl">
                    <a:srgbClr val="000000">
                      <a:alpha val="43137"/>
                    </a:srgbClr>
                  </a:outerShdw>
                </a:effectLst>
                <a:latin typeface="Algerian" panose="04020705040A02060702" pitchFamily="82" charset="0"/>
              </a:rPr>
              <a:t>Decoder</a:t>
            </a:r>
            <a:endParaRPr lang="en-GB" b="1" dirty="0">
              <a:solidFill>
                <a:srgbClr val="FF0066"/>
              </a:solidFill>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p:cNvSpPr>
            <a:spLocks noGrp="1"/>
          </p:cNvSpPr>
          <p:nvPr>
            <p:ph idx="1"/>
          </p:nvPr>
        </p:nvSpPr>
        <p:spPr>
          <a:xfrm>
            <a:off x="0" y="533400"/>
            <a:ext cx="7467600" cy="5562600"/>
          </a:xfrm>
        </p:spPr>
        <p:txBody>
          <a:bodyPr>
            <a:normAutofit/>
          </a:bodyPr>
          <a:lstStyle/>
          <a:p>
            <a:pPr algn="just">
              <a:lnSpc>
                <a:spcPct val="120000"/>
              </a:lnSpc>
            </a:pPr>
            <a:r>
              <a:rPr lang="en-US" sz="1900" b="1" dirty="0" smtClean="0">
                <a:solidFill>
                  <a:schemeClr val="tx1"/>
                </a:solidFill>
              </a:rPr>
              <a:t>A larger order decoders can be realized using multiple smaller order decoders</a:t>
            </a:r>
          </a:p>
          <a:p>
            <a:pPr algn="just">
              <a:lnSpc>
                <a:spcPct val="120000"/>
              </a:lnSpc>
            </a:pPr>
            <a:r>
              <a:rPr lang="en-US" sz="1900" b="1" dirty="0" smtClean="0">
                <a:solidFill>
                  <a:schemeClr val="tx1"/>
                </a:solidFill>
              </a:rPr>
              <a:t>The ENABLE input is used to select among the multiple smaller decoders</a:t>
            </a:r>
          </a:p>
          <a:p>
            <a:pPr algn="just">
              <a:lnSpc>
                <a:spcPct val="120000"/>
              </a:lnSpc>
            </a:pPr>
            <a:r>
              <a:rPr lang="en-US" sz="1900" b="1" dirty="0" smtClean="0">
                <a:solidFill>
                  <a:schemeClr val="tx1"/>
                </a:solidFill>
              </a:rPr>
              <a:t>ENABLE input is enabled (= HIGH or ‘1’) or disabled (= LOW or ‘0’), according to the input combinations/minterms that are to be generated</a:t>
            </a:r>
          </a:p>
          <a:p>
            <a:pPr marL="0" indent="0" algn="just">
              <a:lnSpc>
                <a:spcPct val="120000"/>
              </a:lnSpc>
              <a:buNone/>
            </a:pPr>
            <a:r>
              <a:rPr lang="en-US" sz="1600" b="1" u="sng" dirty="0" smtClean="0">
                <a:solidFill>
                  <a:schemeClr val="tx1"/>
                </a:solidFill>
              </a:rPr>
              <a:t>3:8 decoder using 2 × 2:4 decoders</a:t>
            </a:r>
          </a:p>
          <a:p>
            <a:pPr algn="just">
              <a:lnSpc>
                <a:spcPct val="120000"/>
              </a:lnSpc>
            </a:pPr>
            <a:endParaRPr lang="en-US" sz="1900" b="1" dirty="0" smtClean="0">
              <a:solidFill>
                <a:schemeClr val="tx1"/>
              </a:solidFill>
            </a:endParaRPr>
          </a:p>
          <a:p>
            <a:pPr marL="0" indent="0" algn="just">
              <a:lnSpc>
                <a:spcPct val="120000"/>
              </a:lnSpc>
              <a:buNone/>
            </a:pPr>
            <a:endParaRPr lang="en-US" sz="1700" b="1" dirty="0" smtClean="0">
              <a:solidFill>
                <a:schemeClr val="tx1"/>
              </a:solidFill>
            </a:endParaRPr>
          </a:p>
        </p:txBody>
      </p:sp>
      <p:graphicFrame>
        <p:nvGraphicFramePr>
          <p:cNvPr id="20" name="Table 19"/>
          <p:cNvGraphicFramePr>
            <a:graphicFrameLocks noGrp="1"/>
          </p:cNvGraphicFramePr>
          <p:nvPr>
            <p:extLst>
              <p:ext uri="{D42A27DB-BD31-4B8C-83A1-F6EECF244321}">
                <p14:modId xmlns:p14="http://schemas.microsoft.com/office/powerpoint/2010/main" val="1474418434"/>
              </p:ext>
            </p:extLst>
          </p:nvPr>
        </p:nvGraphicFramePr>
        <p:xfrm>
          <a:off x="213360" y="3886200"/>
          <a:ext cx="3520440" cy="2438400"/>
        </p:xfrm>
        <a:graphic>
          <a:graphicData uri="http://schemas.openxmlformats.org/drawingml/2006/table">
            <a:tbl>
              <a:tblPr firstRow="1" bandRow="1">
                <a:tableStyleId>{BC89EF96-8CEA-46FF-86C4-4CE0E7609802}</a:tableStyleId>
              </a:tblPr>
              <a:tblGrid>
                <a:gridCol w="320040"/>
                <a:gridCol w="320040"/>
                <a:gridCol w="320040"/>
                <a:gridCol w="320040"/>
                <a:gridCol w="320040"/>
                <a:gridCol w="320040"/>
                <a:gridCol w="320040"/>
                <a:gridCol w="320040"/>
                <a:gridCol w="320040"/>
                <a:gridCol w="320040"/>
                <a:gridCol w="320040"/>
              </a:tblGrid>
              <a:tr h="182880">
                <a:tc gridSpan="3">
                  <a:txBody>
                    <a:bodyPr/>
                    <a:lstStyle/>
                    <a:p>
                      <a:pPr algn="ctr"/>
                      <a:r>
                        <a:rPr lang="en-US" sz="1000" b="1" dirty="0" smtClean="0"/>
                        <a:t>Inputs</a:t>
                      </a:r>
                      <a:endParaRPr lang="en-GB" sz="1000" b="1"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pPr algn="ctr"/>
                      <a:endParaRPr lang="en-GB" b="1" dirty="0"/>
                    </a:p>
                  </a:txBody>
                  <a:tcPr/>
                </a:tc>
                <a:tc hMerge="1">
                  <a:txBody>
                    <a:bodyPr/>
                    <a:lstStyle/>
                    <a:p>
                      <a:endParaRPr lang="en-GB" dirty="0"/>
                    </a:p>
                  </a:txBody>
                  <a:tcPr/>
                </a:tc>
                <a:tc gridSpan="8">
                  <a:txBody>
                    <a:bodyPr/>
                    <a:lstStyle/>
                    <a:p>
                      <a:pPr algn="ctr"/>
                      <a:r>
                        <a:rPr lang="en-US" sz="1000" b="1" dirty="0" smtClean="0"/>
                        <a:t>Outputs</a:t>
                      </a:r>
                      <a:endParaRPr lang="en-GB" sz="1000" b="1"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hMerge="1">
                  <a:txBody>
                    <a:bodyPr/>
                    <a:lstStyle/>
                    <a:p>
                      <a:endParaRPr lang="en-GB" dirty="0"/>
                    </a:p>
                  </a:txBody>
                  <a:tcPr/>
                </a:tc>
                <a:tc hMerge="1">
                  <a:txBody>
                    <a:bodyPr/>
                    <a:lstStyle/>
                    <a:p>
                      <a:pPr algn="ctr"/>
                      <a:endParaRPr lang="en-GB" b="1" dirty="0"/>
                    </a:p>
                  </a:txBody>
                  <a:tcPr/>
                </a:tc>
                <a:tc hMerge="1">
                  <a:txBody>
                    <a:bodyPr/>
                    <a:lstStyle/>
                    <a:p>
                      <a:pPr algn="ctr"/>
                      <a:endParaRPr lang="en-GB" b="1" dirty="0"/>
                    </a:p>
                  </a:txBody>
                  <a:tcPr/>
                </a:tc>
                <a:tc hMerge="1">
                  <a:txBody>
                    <a:bodyPr/>
                    <a:lstStyle/>
                    <a:p>
                      <a:pPr algn="ctr"/>
                      <a:endParaRPr lang="en-GB" b="1" dirty="0"/>
                    </a:p>
                  </a:txBody>
                  <a:tcPr/>
                </a:tc>
                <a:tc hMerge="1">
                  <a:txBody>
                    <a:bodyPr/>
                    <a:lstStyle/>
                    <a:p>
                      <a:pPr algn="ctr"/>
                      <a:endParaRPr lang="en-GB" b="1" dirty="0"/>
                    </a:p>
                  </a:txBody>
                  <a:tcPr/>
                </a:tc>
                <a:tc hMerge="1">
                  <a:txBody>
                    <a:bodyPr/>
                    <a:lstStyle/>
                    <a:p>
                      <a:pPr algn="ctr"/>
                      <a:endParaRPr lang="en-GB" b="1" dirty="0"/>
                    </a:p>
                  </a:txBody>
                  <a:tcPr/>
                </a:tc>
                <a:tc hMerge="1">
                  <a:txBody>
                    <a:bodyPr/>
                    <a:lstStyle/>
                    <a:p>
                      <a:pPr algn="ctr"/>
                      <a:endParaRPr lang="en-GB" b="1" dirty="0"/>
                    </a:p>
                  </a:txBody>
                  <a:tcPr/>
                </a:tc>
              </a:tr>
              <a:tr h="182880">
                <a:tc>
                  <a:txBody>
                    <a:bodyPr/>
                    <a:lstStyle/>
                    <a:p>
                      <a:pPr algn="ctr"/>
                      <a:r>
                        <a:rPr lang="en-US" sz="1000" b="1" dirty="0" smtClean="0"/>
                        <a:t>A</a:t>
                      </a:r>
                      <a:r>
                        <a:rPr lang="en-US" sz="1000" b="1" baseline="-25000" dirty="0" smtClean="0"/>
                        <a:t>2</a:t>
                      </a:r>
                      <a:endParaRPr lang="en-GB" sz="1000" b="1"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1" dirty="0" smtClean="0"/>
                        <a:t>A</a:t>
                      </a:r>
                      <a:r>
                        <a:rPr lang="en-US" sz="1000" b="1" baseline="-25000" dirty="0" smtClean="0"/>
                        <a:t>1</a:t>
                      </a:r>
                      <a:endParaRPr lang="en-GB" sz="1000" b="1"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1" baseline="0" dirty="0" smtClean="0"/>
                        <a:t>A</a:t>
                      </a:r>
                      <a:r>
                        <a:rPr lang="en-US" sz="1000" b="1" baseline="-25000" dirty="0" smtClean="0"/>
                        <a:t>0</a:t>
                      </a:r>
                      <a:endParaRPr lang="en-GB" sz="1000" b="1" baseline="-25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1" dirty="0" smtClean="0"/>
                        <a:t>D</a:t>
                      </a:r>
                      <a:r>
                        <a:rPr lang="en-US" sz="1000" b="1" baseline="-25000" dirty="0" smtClean="0"/>
                        <a:t>0</a:t>
                      </a:r>
                      <a:endParaRPr lang="en-GB" sz="1000" b="1" baseline="-25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1" dirty="0" smtClean="0"/>
                        <a:t>D</a:t>
                      </a:r>
                      <a:r>
                        <a:rPr lang="en-US" sz="1000" b="1" baseline="-25000" dirty="0" smtClean="0"/>
                        <a:t>1</a:t>
                      </a:r>
                      <a:endParaRPr lang="en-GB" sz="1000" b="1"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1" dirty="0" smtClean="0"/>
                        <a:t>D</a:t>
                      </a:r>
                      <a:r>
                        <a:rPr lang="en-US" sz="1000" b="1" baseline="-25000" dirty="0" smtClean="0"/>
                        <a:t>2</a:t>
                      </a:r>
                      <a:endParaRPr lang="en-GB" sz="1000" b="1" baseline="-25000" dirty="0" smtClean="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1" dirty="0" smtClean="0"/>
                        <a:t>D</a:t>
                      </a:r>
                      <a:r>
                        <a:rPr lang="en-US" sz="1000" b="1" baseline="-25000" dirty="0" smtClean="0"/>
                        <a:t>3</a:t>
                      </a:r>
                      <a:endParaRPr lang="en-GB" sz="1000" b="1" baseline="-25000" dirty="0" smtClean="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1" dirty="0" smtClean="0"/>
                        <a:t>D</a:t>
                      </a:r>
                      <a:r>
                        <a:rPr lang="en-US" sz="1000" b="1" baseline="-25000" dirty="0" smtClean="0"/>
                        <a:t>4</a:t>
                      </a:r>
                      <a:endParaRPr lang="en-GB" sz="1000" b="1" baseline="-25000" dirty="0" smtClean="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1" dirty="0" smtClean="0"/>
                        <a:t>D</a:t>
                      </a:r>
                      <a:r>
                        <a:rPr lang="en-US" sz="1000" b="1" baseline="-25000" dirty="0" smtClean="0"/>
                        <a:t>5</a:t>
                      </a:r>
                      <a:endParaRPr lang="en-GB" sz="1000" b="1" baseline="-25000" dirty="0" smtClean="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1" dirty="0" smtClean="0"/>
                        <a:t>D</a:t>
                      </a:r>
                      <a:r>
                        <a:rPr lang="en-US" sz="1000" b="1" baseline="-25000" dirty="0" smtClean="0"/>
                        <a:t>6</a:t>
                      </a:r>
                      <a:endParaRPr lang="en-GB" sz="1000" b="1" baseline="-25000" dirty="0" smtClean="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1" dirty="0" smtClean="0"/>
                        <a:t>D</a:t>
                      </a:r>
                      <a:r>
                        <a:rPr lang="en-US" sz="1000" b="1" baseline="-25000" dirty="0" smtClean="0"/>
                        <a:t>7</a:t>
                      </a:r>
                      <a:endParaRPr lang="en-GB" sz="1000" b="1" baseline="-25000" dirty="0" smtClean="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80">
                <a:tc>
                  <a:txBody>
                    <a:bodyPr/>
                    <a:lstStyle/>
                    <a:p>
                      <a:pPr algn="ctr"/>
                      <a:r>
                        <a:rPr lang="en-US" sz="1000" dirty="0" smtClean="0"/>
                        <a:t>0</a:t>
                      </a:r>
                      <a:endParaRPr lang="en-GB" sz="1000" dirty="0"/>
                    </a:p>
                  </a:txBody>
                  <a:tcPr>
                    <a:lnT w="12700" cap="flat" cmpd="sng" algn="ctr">
                      <a:solidFill>
                        <a:schemeClr val="tx1"/>
                      </a:solidFill>
                      <a:prstDash val="solid"/>
                      <a:round/>
                      <a:headEnd type="none" w="med" len="med"/>
                      <a:tailEnd type="none" w="med" len="med"/>
                    </a:lnT>
                  </a:tcPr>
                </a:tc>
                <a:tc>
                  <a:txBody>
                    <a:bodyPr/>
                    <a:lstStyle/>
                    <a:p>
                      <a:pPr algn="ctr"/>
                      <a:r>
                        <a:rPr lang="en-US" sz="1000" dirty="0" smtClean="0"/>
                        <a:t>0</a:t>
                      </a:r>
                      <a:endParaRPr lang="en-GB" sz="1000" dirty="0"/>
                    </a:p>
                  </a:txBody>
                  <a:tcPr>
                    <a:lnT w="12700" cap="flat" cmpd="sng" algn="ctr">
                      <a:solidFill>
                        <a:schemeClr val="tx1"/>
                      </a:solidFill>
                      <a:prstDash val="solid"/>
                      <a:round/>
                      <a:headEnd type="none" w="med" len="med"/>
                      <a:tailEnd type="none" w="med" len="med"/>
                    </a:lnT>
                  </a:tcPr>
                </a:tc>
                <a:tc>
                  <a:txBody>
                    <a:bodyPr/>
                    <a:lstStyle/>
                    <a:p>
                      <a:pPr algn="ctr"/>
                      <a:r>
                        <a:rPr lang="en-US" sz="1000" dirty="0" smtClean="0"/>
                        <a:t>0</a:t>
                      </a:r>
                      <a:endParaRPr lang="en-GB" sz="1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000" dirty="0" smtClean="0"/>
                        <a:t>1</a:t>
                      </a:r>
                      <a:endParaRPr lang="en-GB" sz="1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000" dirty="0" smtClean="0"/>
                        <a:t>0</a:t>
                      </a:r>
                      <a:endParaRPr lang="en-GB" sz="1000" dirty="0"/>
                    </a:p>
                  </a:txBody>
                  <a:tcPr>
                    <a:lnT w="12700" cap="flat" cmpd="sng" algn="ctr">
                      <a:solidFill>
                        <a:schemeClr val="tx1"/>
                      </a:solidFill>
                      <a:prstDash val="solid"/>
                      <a:round/>
                      <a:headEnd type="none" w="med" len="med"/>
                      <a:tailEnd type="none" w="med" len="med"/>
                    </a:lnT>
                  </a:tcPr>
                </a:tc>
                <a:tc>
                  <a:txBody>
                    <a:bodyPr/>
                    <a:lstStyle/>
                    <a:p>
                      <a:pPr algn="ctr"/>
                      <a:r>
                        <a:rPr lang="en-US" sz="1000" dirty="0" smtClean="0"/>
                        <a:t>0</a:t>
                      </a:r>
                      <a:endParaRPr lang="en-GB" sz="1000" dirty="0"/>
                    </a:p>
                  </a:txBody>
                  <a:tcPr>
                    <a:lnT w="12700" cap="flat" cmpd="sng" algn="ctr">
                      <a:solidFill>
                        <a:schemeClr val="tx1"/>
                      </a:solidFill>
                      <a:prstDash val="solid"/>
                      <a:round/>
                      <a:headEnd type="none" w="med" len="med"/>
                      <a:tailEnd type="none" w="med" len="med"/>
                    </a:lnT>
                  </a:tcPr>
                </a:tc>
                <a:tc>
                  <a:txBody>
                    <a:bodyPr/>
                    <a:lstStyle/>
                    <a:p>
                      <a:pPr algn="ctr"/>
                      <a:r>
                        <a:rPr lang="en-US" sz="1000" dirty="0" smtClean="0"/>
                        <a:t>0</a:t>
                      </a:r>
                      <a:endParaRPr lang="en-GB" sz="1000" dirty="0"/>
                    </a:p>
                  </a:txBody>
                  <a:tcPr>
                    <a:lnT w="12700" cap="flat" cmpd="sng" algn="ctr">
                      <a:solidFill>
                        <a:schemeClr val="tx1"/>
                      </a:solidFill>
                      <a:prstDash val="solid"/>
                      <a:round/>
                      <a:headEnd type="none" w="med" len="med"/>
                      <a:tailEnd type="none" w="med" len="med"/>
                    </a:lnT>
                  </a:tcPr>
                </a:tc>
                <a:tc>
                  <a:txBody>
                    <a:bodyPr/>
                    <a:lstStyle/>
                    <a:p>
                      <a:pPr algn="ctr"/>
                      <a:r>
                        <a:rPr lang="en-US" sz="1000" dirty="0" smtClean="0"/>
                        <a:t>0</a:t>
                      </a:r>
                      <a:endParaRPr lang="en-GB" sz="1000" dirty="0"/>
                    </a:p>
                  </a:txBody>
                  <a:tcPr>
                    <a:lnT w="12700" cap="flat" cmpd="sng" algn="ctr">
                      <a:solidFill>
                        <a:schemeClr val="tx1"/>
                      </a:solidFill>
                      <a:prstDash val="solid"/>
                      <a:round/>
                      <a:headEnd type="none" w="med" len="med"/>
                      <a:tailEnd type="none" w="med" len="med"/>
                    </a:lnT>
                  </a:tcPr>
                </a:tc>
                <a:tc>
                  <a:txBody>
                    <a:bodyPr/>
                    <a:lstStyle/>
                    <a:p>
                      <a:pPr algn="ctr"/>
                      <a:r>
                        <a:rPr lang="en-US" sz="1000" dirty="0" smtClean="0"/>
                        <a:t>0</a:t>
                      </a:r>
                      <a:endParaRPr lang="en-GB" sz="1000" dirty="0"/>
                    </a:p>
                  </a:txBody>
                  <a:tcPr>
                    <a:lnT w="12700" cap="flat" cmpd="sng" algn="ctr">
                      <a:solidFill>
                        <a:schemeClr val="tx1"/>
                      </a:solidFill>
                      <a:prstDash val="solid"/>
                      <a:round/>
                      <a:headEnd type="none" w="med" len="med"/>
                      <a:tailEnd type="none" w="med" len="med"/>
                    </a:lnT>
                  </a:tcPr>
                </a:tc>
                <a:tc>
                  <a:txBody>
                    <a:bodyPr/>
                    <a:lstStyle/>
                    <a:p>
                      <a:pPr algn="ctr"/>
                      <a:r>
                        <a:rPr lang="en-US" sz="1000" dirty="0" smtClean="0"/>
                        <a:t>0</a:t>
                      </a:r>
                      <a:endParaRPr lang="en-GB" sz="1000" dirty="0"/>
                    </a:p>
                  </a:txBody>
                  <a:tcPr>
                    <a:lnT w="12700" cap="flat" cmpd="sng" algn="ctr">
                      <a:solidFill>
                        <a:schemeClr val="tx1"/>
                      </a:solidFill>
                      <a:prstDash val="solid"/>
                      <a:round/>
                      <a:headEnd type="none" w="med" len="med"/>
                      <a:tailEnd type="none" w="med" len="med"/>
                    </a:lnT>
                  </a:tcPr>
                </a:tc>
                <a:tc>
                  <a:txBody>
                    <a:bodyPr/>
                    <a:lstStyle/>
                    <a:p>
                      <a:pPr algn="ctr"/>
                      <a:r>
                        <a:rPr lang="en-US" sz="1000" dirty="0" smtClean="0"/>
                        <a:t>0</a:t>
                      </a:r>
                      <a:endParaRPr lang="en-GB" sz="1000" dirty="0"/>
                    </a:p>
                  </a:txBody>
                  <a:tcPr>
                    <a:lnT w="12700" cap="flat" cmpd="sng" algn="ctr">
                      <a:solidFill>
                        <a:schemeClr val="tx1"/>
                      </a:solidFill>
                      <a:prstDash val="solid"/>
                      <a:round/>
                      <a:headEnd type="none" w="med" len="med"/>
                      <a:tailEnd type="none" w="med" len="med"/>
                    </a:lnT>
                  </a:tcPr>
                </a:tc>
              </a:tr>
              <a:tr h="182880">
                <a:tc>
                  <a:txBody>
                    <a:bodyPr/>
                    <a:lstStyle/>
                    <a:p>
                      <a:pPr algn="ctr"/>
                      <a:r>
                        <a:rPr lang="en-US" sz="1000" b="0" dirty="0" smtClean="0"/>
                        <a:t>0</a:t>
                      </a:r>
                      <a:endParaRPr lang="en-GB" sz="1000" b="0" dirty="0"/>
                    </a:p>
                  </a:txBody>
                  <a:tcPr/>
                </a:tc>
                <a:tc>
                  <a:txBody>
                    <a:bodyPr/>
                    <a:lstStyle/>
                    <a:p>
                      <a:pPr algn="ctr"/>
                      <a:r>
                        <a:rPr lang="en-US" sz="1000" b="0" dirty="0" smtClean="0"/>
                        <a:t>0</a:t>
                      </a:r>
                      <a:endParaRPr lang="en-GB" sz="1000" b="0" dirty="0"/>
                    </a:p>
                  </a:txBody>
                  <a:tcPr/>
                </a:tc>
                <a:tc>
                  <a:txBody>
                    <a:bodyPr/>
                    <a:lstStyle/>
                    <a:p>
                      <a:pPr algn="ctr"/>
                      <a:r>
                        <a:rPr lang="en-US" sz="1000" b="0" dirty="0" smtClean="0"/>
                        <a:t>1</a:t>
                      </a:r>
                      <a:endParaRPr lang="en-GB" sz="1000" b="0" dirty="0"/>
                    </a:p>
                  </a:txBody>
                  <a:tcPr>
                    <a:lnR w="12700" cap="flat" cmpd="sng" algn="ctr">
                      <a:solidFill>
                        <a:schemeClr val="tx1"/>
                      </a:solidFill>
                      <a:prstDash val="solid"/>
                      <a:round/>
                      <a:headEnd type="none" w="med" len="med"/>
                      <a:tailEnd type="none" w="med" len="med"/>
                    </a:lnR>
                  </a:tcPr>
                </a:tc>
                <a:tc>
                  <a:txBody>
                    <a:bodyPr/>
                    <a:lstStyle/>
                    <a:p>
                      <a:pPr algn="ctr"/>
                      <a:r>
                        <a:rPr lang="en-US" sz="1000" b="0" dirty="0" smtClean="0"/>
                        <a:t>0</a:t>
                      </a:r>
                      <a:endParaRPr lang="en-GB" sz="1000" b="0" dirty="0"/>
                    </a:p>
                  </a:txBody>
                  <a:tcPr>
                    <a:lnL w="12700" cap="flat" cmpd="sng" algn="ctr">
                      <a:solidFill>
                        <a:schemeClr val="tx1"/>
                      </a:solidFill>
                      <a:prstDash val="solid"/>
                      <a:round/>
                      <a:headEnd type="none" w="med" len="med"/>
                      <a:tailEnd type="none" w="med" len="med"/>
                    </a:lnL>
                  </a:tcPr>
                </a:tc>
                <a:tc>
                  <a:txBody>
                    <a:bodyPr/>
                    <a:lstStyle/>
                    <a:p>
                      <a:pPr algn="ctr"/>
                      <a:r>
                        <a:rPr lang="en-US" sz="1000" b="0" dirty="0" smtClean="0"/>
                        <a:t>1</a:t>
                      </a:r>
                      <a:endParaRPr lang="en-GB" sz="1000" b="0" dirty="0"/>
                    </a:p>
                  </a:txBody>
                  <a:tcPr/>
                </a:tc>
                <a:tc>
                  <a:txBody>
                    <a:bodyPr/>
                    <a:lstStyle/>
                    <a:p>
                      <a:pPr algn="ctr"/>
                      <a:r>
                        <a:rPr lang="en-US" sz="1000" b="0" dirty="0" smtClean="0"/>
                        <a:t>0</a:t>
                      </a:r>
                      <a:endParaRPr lang="en-GB" sz="1000" b="0" dirty="0"/>
                    </a:p>
                  </a:txBody>
                  <a:tcPr/>
                </a:tc>
                <a:tc>
                  <a:txBody>
                    <a:bodyPr/>
                    <a:lstStyle/>
                    <a:p>
                      <a:pPr algn="ctr"/>
                      <a:r>
                        <a:rPr lang="en-US" sz="1000" b="0" dirty="0" smtClean="0"/>
                        <a:t>0</a:t>
                      </a:r>
                      <a:endParaRPr lang="en-GB" sz="1000" b="0" dirty="0"/>
                    </a:p>
                  </a:txBody>
                  <a:tcPr/>
                </a:tc>
                <a:tc>
                  <a:txBody>
                    <a:bodyPr/>
                    <a:lstStyle/>
                    <a:p>
                      <a:pPr algn="ctr"/>
                      <a:r>
                        <a:rPr lang="en-US" sz="1000" b="0" dirty="0" smtClean="0"/>
                        <a:t>0</a:t>
                      </a:r>
                      <a:endParaRPr lang="en-GB" sz="1000" b="0" dirty="0"/>
                    </a:p>
                  </a:txBody>
                  <a:tcPr/>
                </a:tc>
                <a:tc>
                  <a:txBody>
                    <a:bodyPr/>
                    <a:lstStyle/>
                    <a:p>
                      <a:pPr algn="ctr"/>
                      <a:r>
                        <a:rPr lang="en-US" sz="1000" b="0" dirty="0" smtClean="0"/>
                        <a:t>0</a:t>
                      </a:r>
                      <a:endParaRPr lang="en-GB" sz="1000" b="0" dirty="0"/>
                    </a:p>
                  </a:txBody>
                  <a:tcPr/>
                </a:tc>
                <a:tc>
                  <a:txBody>
                    <a:bodyPr/>
                    <a:lstStyle/>
                    <a:p>
                      <a:pPr algn="ctr"/>
                      <a:r>
                        <a:rPr lang="en-US" sz="1000" b="0" dirty="0" smtClean="0"/>
                        <a:t>0</a:t>
                      </a:r>
                      <a:endParaRPr lang="en-GB" sz="1000" b="0" dirty="0"/>
                    </a:p>
                  </a:txBody>
                  <a:tcPr/>
                </a:tc>
                <a:tc>
                  <a:txBody>
                    <a:bodyPr/>
                    <a:lstStyle/>
                    <a:p>
                      <a:pPr algn="ctr"/>
                      <a:r>
                        <a:rPr lang="en-US" sz="1000" b="0" dirty="0" smtClean="0"/>
                        <a:t>0</a:t>
                      </a:r>
                      <a:endParaRPr lang="en-GB" sz="1000" b="0" dirty="0"/>
                    </a:p>
                  </a:txBody>
                  <a:tcPr/>
                </a:tc>
              </a:tr>
              <a:tr h="182880">
                <a:tc>
                  <a:txBody>
                    <a:bodyPr/>
                    <a:lstStyle/>
                    <a:p>
                      <a:pPr algn="ctr"/>
                      <a:r>
                        <a:rPr lang="en-US" sz="1000" b="0" dirty="0" smtClean="0"/>
                        <a:t>0</a:t>
                      </a:r>
                      <a:endParaRPr lang="en-GB" sz="1000" b="0" dirty="0"/>
                    </a:p>
                  </a:txBody>
                  <a:tcPr/>
                </a:tc>
                <a:tc>
                  <a:txBody>
                    <a:bodyPr/>
                    <a:lstStyle/>
                    <a:p>
                      <a:pPr algn="ctr"/>
                      <a:r>
                        <a:rPr lang="en-US" sz="1000" b="0" dirty="0" smtClean="0"/>
                        <a:t>1</a:t>
                      </a:r>
                      <a:endParaRPr lang="en-GB" sz="1000" b="0" dirty="0"/>
                    </a:p>
                  </a:txBody>
                  <a:tcPr/>
                </a:tc>
                <a:tc>
                  <a:txBody>
                    <a:bodyPr/>
                    <a:lstStyle/>
                    <a:p>
                      <a:pPr algn="ctr"/>
                      <a:r>
                        <a:rPr lang="en-US" sz="1000" b="0" dirty="0" smtClean="0"/>
                        <a:t>0</a:t>
                      </a:r>
                      <a:endParaRPr lang="en-GB" sz="1000" b="0" dirty="0"/>
                    </a:p>
                  </a:txBody>
                  <a:tcPr>
                    <a:lnR w="12700" cap="flat" cmpd="sng" algn="ctr">
                      <a:solidFill>
                        <a:schemeClr val="tx1"/>
                      </a:solidFill>
                      <a:prstDash val="solid"/>
                      <a:round/>
                      <a:headEnd type="none" w="med" len="med"/>
                      <a:tailEnd type="none" w="med" len="med"/>
                    </a:lnR>
                  </a:tcPr>
                </a:tc>
                <a:tc>
                  <a:txBody>
                    <a:bodyPr/>
                    <a:lstStyle/>
                    <a:p>
                      <a:pPr algn="ctr"/>
                      <a:r>
                        <a:rPr lang="en-US" sz="1000" b="0" dirty="0" smtClean="0"/>
                        <a:t>0</a:t>
                      </a:r>
                      <a:endParaRPr lang="en-GB" sz="1000" b="0" dirty="0"/>
                    </a:p>
                  </a:txBody>
                  <a:tcPr>
                    <a:lnL w="12700" cap="flat" cmpd="sng" algn="ctr">
                      <a:solidFill>
                        <a:schemeClr val="tx1"/>
                      </a:solidFill>
                      <a:prstDash val="solid"/>
                      <a:round/>
                      <a:headEnd type="none" w="med" len="med"/>
                      <a:tailEnd type="none" w="med" len="med"/>
                    </a:lnL>
                  </a:tcPr>
                </a:tc>
                <a:tc>
                  <a:txBody>
                    <a:bodyPr/>
                    <a:lstStyle/>
                    <a:p>
                      <a:pPr algn="ctr"/>
                      <a:r>
                        <a:rPr lang="en-US" sz="1000" b="0" dirty="0" smtClean="0"/>
                        <a:t>0</a:t>
                      </a:r>
                      <a:endParaRPr lang="en-GB" sz="1000" b="0" dirty="0"/>
                    </a:p>
                  </a:txBody>
                  <a:tcPr/>
                </a:tc>
                <a:tc>
                  <a:txBody>
                    <a:bodyPr/>
                    <a:lstStyle/>
                    <a:p>
                      <a:pPr algn="ctr"/>
                      <a:r>
                        <a:rPr lang="en-US" sz="1000" b="0" dirty="0" smtClean="0"/>
                        <a:t>1</a:t>
                      </a:r>
                      <a:endParaRPr lang="en-GB" sz="1000" b="0" dirty="0"/>
                    </a:p>
                  </a:txBody>
                  <a:tcPr/>
                </a:tc>
                <a:tc>
                  <a:txBody>
                    <a:bodyPr/>
                    <a:lstStyle/>
                    <a:p>
                      <a:pPr algn="ctr"/>
                      <a:r>
                        <a:rPr lang="en-US" sz="1000" b="0" dirty="0" smtClean="0"/>
                        <a:t>0</a:t>
                      </a:r>
                      <a:endParaRPr lang="en-GB" sz="1000" b="0" dirty="0"/>
                    </a:p>
                  </a:txBody>
                  <a:tcPr/>
                </a:tc>
                <a:tc>
                  <a:txBody>
                    <a:bodyPr/>
                    <a:lstStyle/>
                    <a:p>
                      <a:pPr algn="ctr"/>
                      <a:r>
                        <a:rPr lang="en-US" sz="1000" b="0" dirty="0" smtClean="0"/>
                        <a:t>0</a:t>
                      </a:r>
                      <a:endParaRPr lang="en-GB" sz="1000" b="0" dirty="0"/>
                    </a:p>
                  </a:txBody>
                  <a:tcPr/>
                </a:tc>
                <a:tc>
                  <a:txBody>
                    <a:bodyPr/>
                    <a:lstStyle/>
                    <a:p>
                      <a:pPr algn="ctr"/>
                      <a:r>
                        <a:rPr lang="en-US" sz="1000" b="0" dirty="0" smtClean="0"/>
                        <a:t>0</a:t>
                      </a:r>
                      <a:endParaRPr lang="en-GB" sz="1000" b="0" dirty="0"/>
                    </a:p>
                  </a:txBody>
                  <a:tcPr/>
                </a:tc>
                <a:tc>
                  <a:txBody>
                    <a:bodyPr/>
                    <a:lstStyle/>
                    <a:p>
                      <a:pPr algn="ctr"/>
                      <a:r>
                        <a:rPr lang="en-US" sz="1000" b="0" dirty="0" smtClean="0"/>
                        <a:t>0</a:t>
                      </a:r>
                      <a:endParaRPr lang="en-GB" sz="1000" b="0" dirty="0"/>
                    </a:p>
                  </a:txBody>
                  <a:tcPr/>
                </a:tc>
                <a:tc>
                  <a:txBody>
                    <a:bodyPr/>
                    <a:lstStyle/>
                    <a:p>
                      <a:pPr algn="ctr"/>
                      <a:r>
                        <a:rPr lang="en-US" sz="1000" b="0" dirty="0" smtClean="0"/>
                        <a:t>0</a:t>
                      </a:r>
                      <a:endParaRPr lang="en-GB" sz="1000" b="0" dirty="0"/>
                    </a:p>
                  </a:txBody>
                  <a:tcPr/>
                </a:tc>
              </a:tr>
              <a:tr h="182880">
                <a:tc>
                  <a:txBody>
                    <a:bodyPr/>
                    <a:lstStyle/>
                    <a:p>
                      <a:pPr algn="ctr"/>
                      <a:r>
                        <a:rPr lang="en-US" sz="1000" b="0" dirty="0" smtClean="0"/>
                        <a:t>0</a:t>
                      </a:r>
                      <a:endParaRPr lang="en-GB" sz="1000" b="0" dirty="0"/>
                    </a:p>
                  </a:txBody>
                  <a:tcPr/>
                </a:tc>
                <a:tc>
                  <a:txBody>
                    <a:bodyPr/>
                    <a:lstStyle/>
                    <a:p>
                      <a:pPr algn="ctr"/>
                      <a:r>
                        <a:rPr lang="en-US" sz="1000" b="0" dirty="0" smtClean="0"/>
                        <a:t>1</a:t>
                      </a:r>
                      <a:endParaRPr lang="en-GB" sz="1000" b="0" dirty="0"/>
                    </a:p>
                  </a:txBody>
                  <a:tcPr/>
                </a:tc>
                <a:tc>
                  <a:txBody>
                    <a:bodyPr/>
                    <a:lstStyle/>
                    <a:p>
                      <a:pPr algn="ctr"/>
                      <a:r>
                        <a:rPr lang="en-US" sz="1000" b="0" dirty="0" smtClean="0"/>
                        <a:t>1</a:t>
                      </a:r>
                      <a:endParaRPr lang="en-GB" sz="1000" b="0" dirty="0"/>
                    </a:p>
                  </a:txBody>
                  <a:tcPr>
                    <a:lnR w="12700" cap="flat" cmpd="sng" algn="ctr">
                      <a:solidFill>
                        <a:schemeClr val="tx1"/>
                      </a:solidFill>
                      <a:prstDash val="solid"/>
                      <a:round/>
                      <a:headEnd type="none" w="med" len="med"/>
                      <a:tailEnd type="none" w="med" len="med"/>
                    </a:lnR>
                  </a:tcPr>
                </a:tc>
                <a:tc>
                  <a:txBody>
                    <a:bodyPr/>
                    <a:lstStyle/>
                    <a:p>
                      <a:pPr algn="ctr"/>
                      <a:r>
                        <a:rPr lang="en-US" sz="1000" b="0" dirty="0" smtClean="0"/>
                        <a:t>0</a:t>
                      </a:r>
                      <a:endParaRPr lang="en-GB" sz="1000" b="0" dirty="0"/>
                    </a:p>
                  </a:txBody>
                  <a:tcPr>
                    <a:lnL w="12700" cap="flat" cmpd="sng" algn="ctr">
                      <a:solidFill>
                        <a:schemeClr val="tx1"/>
                      </a:solidFill>
                      <a:prstDash val="solid"/>
                      <a:round/>
                      <a:headEnd type="none" w="med" len="med"/>
                      <a:tailEnd type="none" w="med" len="med"/>
                    </a:lnL>
                  </a:tcPr>
                </a:tc>
                <a:tc>
                  <a:txBody>
                    <a:bodyPr/>
                    <a:lstStyle/>
                    <a:p>
                      <a:pPr algn="ctr"/>
                      <a:r>
                        <a:rPr lang="en-US" sz="1000" b="0" dirty="0" smtClean="0"/>
                        <a:t>0</a:t>
                      </a:r>
                      <a:endParaRPr lang="en-GB" sz="1000" b="0" dirty="0"/>
                    </a:p>
                  </a:txBody>
                  <a:tcPr/>
                </a:tc>
                <a:tc>
                  <a:txBody>
                    <a:bodyPr/>
                    <a:lstStyle/>
                    <a:p>
                      <a:pPr algn="ctr"/>
                      <a:r>
                        <a:rPr lang="en-US" sz="1000" b="0" dirty="0" smtClean="0"/>
                        <a:t>0</a:t>
                      </a:r>
                      <a:endParaRPr lang="en-GB" sz="1000" b="0" dirty="0"/>
                    </a:p>
                  </a:txBody>
                  <a:tcPr/>
                </a:tc>
                <a:tc>
                  <a:txBody>
                    <a:bodyPr/>
                    <a:lstStyle/>
                    <a:p>
                      <a:pPr algn="ctr"/>
                      <a:r>
                        <a:rPr lang="en-US" sz="1000" b="0" dirty="0" smtClean="0"/>
                        <a:t>1</a:t>
                      </a:r>
                      <a:endParaRPr lang="en-GB" sz="1000" b="0" dirty="0"/>
                    </a:p>
                  </a:txBody>
                  <a:tcPr/>
                </a:tc>
                <a:tc>
                  <a:txBody>
                    <a:bodyPr/>
                    <a:lstStyle/>
                    <a:p>
                      <a:pPr algn="ctr"/>
                      <a:r>
                        <a:rPr lang="en-US" sz="1000" b="0" dirty="0" smtClean="0"/>
                        <a:t>0</a:t>
                      </a:r>
                      <a:endParaRPr lang="en-GB" sz="1000" b="0" dirty="0"/>
                    </a:p>
                  </a:txBody>
                  <a:tcPr/>
                </a:tc>
                <a:tc>
                  <a:txBody>
                    <a:bodyPr/>
                    <a:lstStyle/>
                    <a:p>
                      <a:pPr algn="ctr"/>
                      <a:r>
                        <a:rPr lang="en-US" sz="1000" b="0" dirty="0" smtClean="0"/>
                        <a:t>0</a:t>
                      </a:r>
                      <a:endParaRPr lang="en-GB" sz="1000" b="0" dirty="0"/>
                    </a:p>
                  </a:txBody>
                  <a:tcPr/>
                </a:tc>
                <a:tc>
                  <a:txBody>
                    <a:bodyPr/>
                    <a:lstStyle/>
                    <a:p>
                      <a:pPr algn="ctr"/>
                      <a:r>
                        <a:rPr lang="en-US" sz="1000" b="0" dirty="0" smtClean="0"/>
                        <a:t>0</a:t>
                      </a:r>
                      <a:endParaRPr lang="en-GB" sz="1000" b="0" dirty="0"/>
                    </a:p>
                  </a:txBody>
                  <a:tcPr/>
                </a:tc>
                <a:tc>
                  <a:txBody>
                    <a:bodyPr/>
                    <a:lstStyle/>
                    <a:p>
                      <a:pPr algn="ctr"/>
                      <a:r>
                        <a:rPr lang="en-US" sz="1000" b="0" dirty="0" smtClean="0"/>
                        <a:t>0</a:t>
                      </a:r>
                      <a:endParaRPr lang="en-GB" sz="1000" b="0" dirty="0"/>
                    </a:p>
                  </a:txBody>
                  <a:tcPr/>
                </a:tc>
              </a:tr>
              <a:tr h="182880">
                <a:tc>
                  <a:txBody>
                    <a:bodyPr/>
                    <a:lstStyle/>
                    <a:p>
                      <a:pPr algn="ctr"/>
                      <a:r>
                        <a:rPr lang="en-US" sz="1000" b="0" dirty="0" smtClean="0"/>
                        <a:t>1</a:t>
                      </a:r>
                      <a:endParaRPr lang="en-GB" sz="1000" b="0" dirty="0"/>
                    </a:p>
                  </a:txBody>
                  <a:tcPr/>
                </a:tc>
                <a:tc>
                  <a:txBody>
                    <a:bodyPr/>
                    <a:lstStyle/>
                    <a:p>
                      <a:pPr algn="ctr"/>
                      <a:r>
                        <a:rPr lang="en-US" sz="1000" b="0" dirty="0" smtClean="0"/>
                        <a:t>0</a:t>
                      </a:r>
                      <a:endParaRPr lang="en-GB" sz="1000" b="0" dirty="0"/>
                    </a:p>
                  </a:txBody>
                  <a:tcPr/>
                </a:tc>
                <a:tc>
                  <a:txBody>
                    <a:bodyPr/>
                    <a:lstStyle/>
                    <a:p>
                      <a:pPr algn="ctr"/>
                      <a:r>
                        <a:rPr lang="en-US" sz="1000" b="0" dirty="0" smtClean="0"/>
                        <a:t>0</a:t>
                      </a:r>
                      <a:endParaRPr lang="en-GB" sz="1000" b="0" dirty="0"/>
                    </a:p>
                  </a:txBody>
                  <a:tcPr>
                    <a:lnR w="12700" cap="flat" cmpd="sng" algn="ctr">
                      <a:solidFill>
                        <a:schemeClr val="tx1"/>
                      </a:solidFill>
                      <a:prstDash val="solid"/>
                      <a:round/>
                      <a:headEnd type="none" w="med" len="med"/>
                      <a:tailEnd type="none" w="med" len="med"/>
                    </a:lnR>
                  </a:tcPr>
                </a:tc>
                <a:tc>
                  <a:txBody>
                    <a:bodyPr/>
                    <a:lstStyle/>
                    <a:p>
                      <a:pPr algn="ctr"/>
                      <a:r>
                        <a:rPr lang="en-US" sz="1000" b="0" dirty="0" smtClean="0"/>
                        <a:t>0</a:t>
                      </a:r>
                      <a:endParaRPr lang="en-GB" sz="1000" b="0" dirty="0"/>
                    </a:p>
                  </a:txBody>
                  <a:tcPr>
                    <a:lnL w="12700" cap="flat" cmpd="sng" algn="ctr">
                      <a:solidFill>
                        <a:schemeClr val="tx1"/>
                      </a:solidFill>
                      <a:prstDash val="solid"/>
                      <a:round/>
                      <a:headEnd type="none" w="med" len="med"/>
                      <a:tailEnd type="none" w="med" len="med"/>
                    </a:lnL>
                  </a:tcPr>
                </a:tc>
                <a:tc>
                  <a:txBody>
                    <a:bodyPr/>
                    <a:lstStyle/>
                    <a:p>
                      <a:pPr algn="ctr"/>
                      <a:r>
                        <a:rPr lang="en-US" sz="1000" b="0" dirty="0" smtClean="0"/>
                        <a:t>0</a:t>
                      </a:r>
                      <a:endParaRPr lang="en-GB" sz="1000" b="0" dirty="0"/>
                    </a:p>
                  </a:txBody>
                  <a:tcPr/>
                </a:tc>
                <a:tc>
                  <a:txBody>
                    <a:bodyPr/>
                    <a:lstStyle/>
                    <a:p>
                      <a:pPr algn="ctr"/>
                      <a:r>
                        <a:rPr lang="en-US" sz="1000" b="0" dirty="0" smtClean="0"/>
                        <a:t>0</a:t>
                      </a:r>
                      <a:endParaRPr lang="en-GB" sz="1000" b="0" dirty="0"/>
                    </a:p>
                  </a:txBody>
                  <a:tcPr/>
                </a:tc>
                <a:tc>
                  <a:txBody>
                    <a:bodyPr/>
                    <a:lstStyle/>
                    <a:p>
                      <a:pPr algn="ctr"/>
                      <a:r>
                        <a:rPr lang="en-US" sz="1000" b="0" dirty="0" smtClean="0"/>
                        <a:t>0</a:t>
                      </a:r>
                      <a:endParaRPr lang="en-GB" sz="1000" b="0" dirty="0"/>
                    </a:p>
                  </a:txBody>
                  <a:tcPr/>
                </a:tc>
                <a:tc>
                  <a:txBody>
                    <a:bodyPr/>
                    <a:lstStyle/>
                    <a:p>
                      <a:pPr algn="ctr"/>
                      <a:r>
                        <a:rPr lang="en-US" sz="1000" b="0" dirty="0" smtClean="0"/>
                        <a:t>1</a:t>
                      </a:r>
                      <a:endParaRPr lang="en-GB" sz="1000" b="0" dirty="0"/>
                    </a:p>
                  </a:txBody>
                  <a:tcPr/>
                </a:tc>
                <a:tc>
                  <a:txBody>
                    <a:bodyPr/>
                    <a:lstStyle/>
                    <a:p>
                      <a:pPr algn="ctr"/>
                      <a:r>
                        <a:rPr lang="en-US" sz="1000" b="0" dirty="0" smtClean="0"/>
                        <a:t>0</a:t>
                      </a:r>
                      <a:endParaRPr lang="en-GB" sz="1000" b="0" dirty="0"/>
                    </a:p>
                  </a:txBody>
                  <a:tcPr/>
                </a:tc>
                <a:tc>
                  <a:txBody>
                    <a:bodyPr/>
                    <a:lstStyle/>
                    <a:p>
                      <a:pPr algn="ctr"/>
                      <a:r>
                        <a:rPr lang="en-US" sz="1000" b="0" dirty="0" smtClean="0"/>
                        <a:t>0</a:t>
                      </a:r>
                      <a:endParaRPr lang="en-GB" sz="1000" b="0" dirty="0"/>
                    </a:p>
                  </a:txBody>
                  <a:tcPr/>
                </a:tc>
                <a:tc>
                  <a:txBody>
                    <a:bodyPr/>
                    <a:lstStyle/>
                    <a:p>
                      <a:pPr algn="ctr"/>
                      <a:r>
                        <a:rPr lang="en-US" sz="1000" b="0" dirty="0" smtClean="0"/>
                        <a:t>0</a:t>
                      </a:r>
                      <a:endParaRPr lang="en-GB" sz="1000" b="0" dirty="0"/>
                    </a:p>
                  </a:txBody>
                  <a:tcPr/>
                </a:tc>
              </a:tr>
              <a:tr h="182880">
                <a:tc>
                  <a:txBody>
                    <a:bodyPr/>
                    <a:lstStyle/>
                    <a:p>
                      <a:pPr algn="ctr"/>
                      <a:r>
                        <a:rPr lang="en-US" sz="1000" b="0" dirty="0" smtClean="0"/>
                        <a:t>1</a:t>
                      </a:r>
                      <a:endParaRPr lang="en-GB" sz="1000" b="0" dirty="0"/>
                    </a:p>
                  </a:txBody>
                  <a:tcPr/>
                </a:tc>
                <a:tc>
                  <a:txBody>
                    <a:bodyPr/>
                    <a:lstStyle/>
                    <a:p>
                      <a:pPr algn="ctr"/>
                      <a:r>
                        <a:rPr lang="en-US" sz="1000" b="0" dirty="0" smtClean="0"/>
                        <a:t>0</a:t>
                      </a:r>
                      <a:endParaRPr lang="en-GB" sz="1000" b="0" dirty="0"/>
                    </a:p>
                  </a:txBody>
                  <a:tcPr/>
                </a:tc>
                <a:tc>
                  <a:txBody>
                    <a:bodyPr/>
                    <a:lstStyle/>
                    <a:p>
                      <a:pPr algn="ctr"/>
                      <a:r>
                        <a:rPr lang="en-US" sz="1000" b="0" dirty="0" smtClean="0"/>
                        <a:t>1</a:t>
                      </a:r>
                      <a:endParaRPr lang="en-GB" sz="1000" b="0" dirty="0"/>
                    </a:p>
                  </a:txBody>
                  <a:tcPr>
                    <a:lnR w="12700" cap="flat" cmpd="sng" algn="ctr">
                      <a:solidFill>
                        <a:schemeClr val="tx1"/>
                      </a:solidFill>
                      <a:prstDash val="solid"/>
                      <a:round/>
                      <a:headEnd type="none" w="med" len="med"/>
                      <a:tailEnd type="none" w="med" len="med"/>
                    </a:lnR>
                  </a:tcPr>
                </a:tc>
                <a:tc>
                  <a:txBody>
                    <a:bodyPr/>
                    <a:lstStyle/>
                    <a:p>
                      <a:pPr algn="ctr"/>
                      <a:r>
                        <a:rPr lang="en-US" sz="1000" b="0" dirty="0" smtClean="0"/>
                        <a:t>0</a:t>
                      </a:r>
                      <a:endParaRPr lang="en-GB" sz="1000" b="0" dirty="0"/>
                    </a:p>
                  </a:txBody>
                  <a:tcPr>
                    <a:lnL w="12700" cap="flat" cmpd="sng" algn="ctr">
                      <a:solidFill>
                        <a:schemeClr val="tx1"/>
                      </a:solidFill>
                      <a:prstDash val="solid"/>
                      <a:round/>
                      <a:headEnd type="none" w="med" len="med"/>
                      <a:tailEnd type="none" w="med" len="med"/>
                    </a:lnL>
                  </a:tcPr>
                </a:tc>
                <a:tc>
                  <a:txBody>
                    <a:bodyPr/>
                    <a:lstStyle/>
                    <a:p>
                      <a:pPr algn="ctr"/>
                      <a:r>
                        <a:rPr lang="en-US" sz="1000" b="0" dirty="0" smtClean="0"/>
                        <a:t>0</a:t>
                      </a:r>
                      <a:endParaRPr lang="en-GB" sz="1000" b="0" dirty="0"/>
                    </a:p>
                  </a:txBody>
                  <a:tcPr/>
                </a:tc>
                <a:tc>
                  <a:txBody>
                    <a:bodyPr/>
                    <a:lstStyle/>
                    <a:p>
                      <a:pPr algn="ctr"/>
                      <a:r>
                        <a:rPr lang="en-US" sz="1000" b="0" dirty="0" smtClean="0"/>
                        <a:t>0</a:t>
                      </a:r>
                      <a:endParaRPr lang="en-GB" sz="1000" b="0" dirty="0"/>
                    </a:p>
                  </a:txBody>
                  <a:tcPr/>
                </a:tc>
                <a:tc>
                  <a:txBody>
                    <a:bodyPr/>
                    <a:lstStyle/>
                    <a:p>
                      <a:pPr algn="ctr"/>
                      <a:r>
                        <a:rPr lang="en-US" sz="1000" b="0" dirty="0" smtClean="0"/>
                        <a:t>0</a:t>
                      </a:r>
                      <a:endParaRPr lang="en-GB" sz="1000" b="0" dirty="0"/>
                    </a:p>
                  </a:txBody>
                  <a:tcPr/>
                </a:tc>
                <a:tc>
                  <a:txBody>
                    <a:bodyPr/>
                    <a:lstStyle/>
                    <a:p>
                      <a:pPr algn="ctr"/>
                      <a:r>
                        <a:rPr lang="en-US" sz="1000" b="0" dirty="0" smtClean="0"/>
                        <a:t>0</a:t>
                      </a:r>
                      <a:endParaRPr lang="en-GB" sz="1000" b="0" dirty="0"/>
                    </a:p>
                  </a:txBody>
                  <a:tcPr/>
                </a:tc>
                <a:tc>
                  <a:txBody>
                    <a:bodyPr/>
                    <a:lstStyle/>
                    <a:p>
                      <a:pPr algn="ctr"/>
                      <a:r>
                        <a:rPr lang="en-US" sz="1000" b="0" dirty="0" smtClean="0"/>
                        <a:t>1</a:t>
                      </a:r>
                      <a:endParaRPr lang="en-GB" sz="1000" b="0" dirty="0"/>
                    </a:p>
                  </a:txBody>
                  <a:tcPr/>
                </a:tc>
                <a:tc>
                  <a:txBody>
                    <a:bodyPr/>
                    <a:lstStyle/>
                    <a:p>
                      <a:pPr algn="ctr"/>
                      <a:r>
                        <a:rPr lang="en-US" sz="1000" b="0" dirty="0" smtClean="0"/>
                        <a:t>0</a:t>
                      </a:r>
                      <a:endParaRPr lang="en-GB" sz="1000" b="0" dirty="0"/>
                    </a:p>
                  </a:txBody>
                  <a:tcPr/>
                </a:tc>
                <a:tc>
                  <a:txBody>
                    <a:bodyPr/>
                    <a:lstStyle/>
                    <a:p>
                      <a:pPr algn="ctr"/>
                      <a:r>
                        <a:rPr lang="en-US" sz="1000" b="0" dirty="0" smtClean="0"/>
                        <a:t>0</a:t>
                      </a:r>
                      <a:endParaRPr lang="en-GB" sz="1000" b="0" dirty="0"/>
                    </a:p>
                  </a:txBody>
                  <a:tcPr/>
                </a:tc>
              </a:tr>
              <a:tr h="182880">
                <a:tc>
                  <a:txBody>
                    <a:bodyPr/>
                    <a:lstStyle/>
                    <a:p>
                      <a:pPr algn="ctr"/>
                      <a:r>
                        <a:rPr lang="en-US" sz="1000" b="0" dirty="0" smtClean="0"/>
                        <a:t>1</a:t>
                      </a:r>
                      <a:endParaRPr lang="en-GB" sz="1000" b="0" dirty="0"/>
                    </a:p>
                  </a:txBody>
                  <a:tcPr/>
                </a:tc>
                <a:tc>
                  <a:txBody>
                    <a:bodyPr/>
                    <a:lstStyle/>
                    <a:p>
                      <a:pPr algn="ctr"/>
                      <a:r>
                        <a:rPr lang="en-US" sz="1000" b="0" dirty="0" smtClean="0"/>
                        <a:t>1</a:t>
                      </a:r>
                      <a:endParaRPr lang="en-GB" sz="1000" b="0" dirty="0"/>
                    </a:p>
                  </a:txBody>
                  <a:tcPr/>
                </a:tc>
                <a:tc>
                  <a:txBody>
                    <a:bodyPr/>
                    <a:lstStyle/>
                    <a:p>
                      <a:pPr algn="ctr"/>
                      <a:r>
                        <a:rPr lang="en-US" sz="1000" b="0" dirty="0" smtClean="0"/>
                        <a:t>0</a:t>
                      </a:r>
                      <a:endParaRPr lang="en-GB" sz="1000" b="0" dirty="0"/>
                    </a:p>
                  </a:txBody>
                  <a:tcPr>
                    <a:lnR w="12700" cap="flat" cmpd="sng" algn="ctr">
                      <a:solidFill>
                        <a:schemeClr val="tx1"/>
                      </a:solidFill>
                      <a:prstDash val="solid"/>
                      <a:round/>
                      <a:headEnd type="none" w="med" len="med"/>
                      <a:tailEnd type="none" w="med" len="med"/>
                    </a:lnR>
                  </a:tcPr>
                </a:tc>
                <a:tc>
                  <a:txBody>
                    <a:bodyPr/>
                    <a:lstStyle/>
                    <a:p>
                      <a:pPr algn="ctr"/>
                      <a:r>
                        <a:rPr lang="en-US" sz="1000" b="0" dirty="0" smtClean="0"/>
                        <a:t>0</a:t>
                      </a:r>
                      <a:endParaRPr lang="en-GB" sz="1000" b="0" dirty="0"/>
                    </a:p>
                  </a:txBody>
                  <a:tcPr>
                    <a:lnL w="12700" cap="flat" cmpd="sng" algn="ctr">
                      <a:solidFill>
                        <a:schemeClr val="tx1"/>
                      </a:solidFill>
                      <a:prstDash val="solid"/>
                      <a:round/>
                      <a:headEnd type="none" w="med" len="med"/>
                      <a:tailEnd type="none" w="med" len="med"/>
                    </a:lnL>
                  </a:tcPr>
                </a:tc>
                <a:tc>
                  <a:txBody>
                    <a:bodyPr/>
                    <a:lstStyle/>
                    <a:p>
                      <a:pPr algn="ctr"/>
                      <a:r>
                        <a:rPr lang="en-US" sz="1000" b="0" dirty="0" smtClean="0"/>
                        <a:t>0</a:t>
                      </a:r>
                      <a:endParaRPr lang="en-GB" sz="1000" b="0" dirty="0"/>
                    </a:p>
                  </a:txBody>
                  <a:tcPr/>
                </a:tc>
                <a:tc>
                  <a:txBody>
                    <a:bodyPr/>
                    <a:lstStyle/>
                    <a:p>
                      <a:pPr algn="ctr"/>
                      <a:r>
                        <a:rPr lang="en-US" sz="1000" b="0" dirty="0" smtClean="0"/>
                        <a:t>0</a:t>
                      </a:r>
                      <a:endParaRPr lang="en-GB" sz="1000" b="0" dirty="0"/>
                    </a:p>
                  </a:txBody>
                  <a:tcPr/>
                </a:tc>
                <a:tc>
                  <a:txBody>
                    <a:bodyPr/>
                    <a:lstStyle/>
                    <a:p>
                      <a:pPr algn="ctr"/>
                      <a:r>
                        <a:rPr lang="en-US" sz="1000" b="0" dirty="0" smtClean="0"/>
                        <a:t>0</a:t>
                      </a:r>
                      <a:endParaRPr lang="en-GB" sz="1000" b="0" dirty="0"/>
                    </a:p>
                  </a:txBody>
                  <a:tcPr/>
                </a:tc>
                <a:tc>
                  <a:txBody>
                    <a:bodyPr/>
                    <a:lstStyle/>
                    <a:p>
                      <a:pPr algn="ctr"/>
                      <a:r>
                        <a:rPr lang="en-US" sz="1000" b="0" dirty="0" smtClean="0"/>
                        <a:t>0</a:t>
                      </a:r>
                      <a:endParaRPr lang="en-GB" sz="1000" b="0" dirty="0"/>
                    </a:p>
                  </a:txBody>
                  <a:tcPr/>
                </a:tc>
                <a:tc>
                  <a:txBody>
                    <a:bodyPr/>
                    <a:lstStyle/>
                    <a:p>
                      <a:pPr algn="ctr"/>
                      <a:r>
                        <a:rPr lang="en-US" sz="1000" b="0" dirty="0" smtClean="0"/>
                        <a:t>0</a:t>
                      </a:r>
                      <a:endParaRPr lang="en-GB" sz="1000" b="0" dirty="0"/>
                    </a:p>
                  </a:txBody>
                  <a:tcPr/>
                </a:tc>
                <a:tc>
                  <a:txBody>
                    <a:bodyPr/>
                    <a:lstStyle/>
                    <a:p>
                      <a:pPr algn="ctr"/>
                      <a:r>
                        <a:rPr lang="en-US" sz="1000" b="0" dirty="0" smtClean="0"/>
                        <a:t>1</a:t>
                      </a:r>
                      <a:endParaRPr lang="en-GB" sz="1000" b="0" dirty="0"/>
                    </a:p>
                  </a:txBody>
                  <a:tcPr/>
                </a:tc>
                <a:tc>
                  <a:txBody>
                    <a:bodyPr/>
                    <a:lstStyle/>
                    <a:p>
                      <a:pPr algn="ctr"/>
                      <a:r>
                        <a:rPr lang="en-US" sz="1000" b="0" dirty="0" smtClean="0"/>
                        <a:t>0</a:t>
                      </a:r>
                      <a:endParaRPr lang="en-GB" sz="1000" b="0" dirty="0"/>
                    </a:p>
                  </a:txBody>
                  <a:tcPr/>
                </a:tc>
              </a:tr>
              <a:tr h="18288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t>1</a:t>
                      </a:r>
                      <a:endParaRPr lang="en-GB" sz="1000" dirty="0" smtClean="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t>1</a:t>
                      </a:r>
                      <a:endParaRPr lang="en-GB" sz="1000" dirty="0" smtClean="0"/>
                    </a:p>
                  </a:txBody>
                  <a:tcPr/>
                </a:tc>
                <a:tc>
                  <a:txBody>
                    <a:bodyPr/>
                    <a:lstStyle/>
                    <a:p>
                      <a:pPr algn="ctr"/>
                      <a:r>
                        <a:rPr lang="en-US" sz="1000" dirty="0" smtClean="0"/>
                        <a:t>1</a:t>
                      </a:r>
                      <a:endParaRPr lang="en-GB" sz="1000" dirty="0"/>
                    </a:p>
                  </a:txBody>
                  <a:tcPr>
                    <a:lnR w="12700" cap="flat" cmpd="sng" algn="ctr">
                      <a:solidFill>
                        <a:schemeClr val="tx1"/>
                      </a:solidFill>
                      <a:prstDash val="solid"/>
                      <a:round/>
                      <a:headEnd type="none" w="med" len="med"/>
                      <a:tailEnd type="none" w="med" len="med"/>
                    </a:lnR>
                  </a:tcPr>
                </a:tc>
                <a:tc>
                  <a:txBody>
                    <a:bodyPr/>
                    <a:lstStyle/>
                    <a:p>
                      <a:pPr algn="ctr"/>
                      <a:r>
                        <a:rPr lang="en-US" sz="1000" dirty="0" smtClean="0"/>
                        <a:t>0</a:t>
                      </a:r>
                      <a:endParaRPr lang="en-GB" sz="1000" dirty="0"/>
                    </a:p>
                  </a:txBody>
                  <a:tcPr>
                    <a:lnL w="12700" cap="flat" cmpd="sng" algn="ctr">
                      <a:solidFill>
                        <a:schemeClr val="tx1"/>
                      </a:solidFill>
                      <a:prstDash val="solid"/>
                      <a:round/>
                      <a:headEnd type="none" w="med" len="med"/>
                      <a:tailEnd type="none" w="med" len="med"/>
                    </a:lnL>
                  </a:tcPr>
                </a:tc>
                <a:tc>
                  <a:txBody>
                    <a:bodyPr/>
                    <a:lstStyle/>
                    <a:p>
                      <a:pPr algn="ctr"/>
                      <a:r>
                        <a:rPr lang="en-US" sz="1000" dirty="0" smtClean="0"/>
                        <a:t>0</a:t>
                      </a:r>
                      <a:endParaRPr lang="en-GB" sz="1000" dirty="0"/>
                    </a:p>
                  </a:txBody>
                  <a:tcPr/>
                </a:tc>
                <a:tc>
                  <a:txBody>
                    <a:bodyPr/>
                    <a:lstStyle/>
                    <a:p>
                      <a:pPr algn="ctr"/>
                      <a:r>
                        <a:rPr lang="en-US" sz="1000" dirty="0" smtClean="0"/>
                        <a:t>0</a:t>
                      </a:r>
                      <a:endParaRPr lang="en-GB" sz="1000" dirty="0"/>
                    </a:p>
                  </a:txBody>
                  <a:tcPr/>
                </a:tc>
                <a:tc>
                  <a:txBody>
                    <a:bodyPr/>
                    <a:lstStyle/>
                    <a:p>
                      <a:pPr algn="ctr"/>
                      <a:r>
                        <a:rPr lang="en-US" sz="1000" dirty="0" smtClean="0"/>
                        <a:t>0</a:t>
                      </a:r>
                      <a:endParaRPr lang="en-GB" sz="1000" dirty="0"/>
                    </a:p>
                  </a:txBody>
                  <a:tcPr/>
                </a:tc>
                <a:tc>
                  <a:txBody>
                    <a:bodyPr/>
                    <a:lstStyle/>
                    <a:p>
                      <a:pPr algn="ctr"/>
                      <a:r>
                        <a:rPr lang="en-US" sz="1000" dirty="0" smtClean="0"/>
                        <a:t>0</a:t>
                      </a:r>
                      <a:endParaRPr lang="en-GB" sz="1000" dirty="0"/>
                    </a:p>
                  </a:txBody>
                  <a:tcPr/>
                </a:tc>
                <a:tc>
                  <a:txBody>
                    <a:bodyPr/>
                    <a:lstStyle/>
                    <a:p>
                      <a:pPr algn="ctr"/>
                      <a:r>
                        <a:rPr lang="en-US" sz="1000" dirty="0" smtClean="0"/>
                        <a:t>0</a:t>
                      </a:r>
                      <a:endParaRPr lang="en-GB" sz="1000" dirty="0"/>
                    </a:p>
                  </a:txBody>
                  <a:tcPr/>
                </a:tc>
                <a:tc>
                  <a:txBody>
                    <a:bodyPr/>
                    <a:lstStyle/>
                    <a:p>
                      <a:pPr algn="ctr"/>
                      <a:r>
                        <a:rPr lang="en-US" sz="1000" dirty="0" smtClean="0"/>
                        <a:t>0</a:t>
                      </a:r>
                      <a:endParaRPr lang="en-GB" sz="1000" dirty="0"/>
                    </a:p>
                  </a:txBody>
                  <a:tcPr/>
                </a:tc>
                <a:tc>
                  <a:txBody>
                    <a:bodyPr/>
                    <a:lstStyle/>
                    <a:p>
                      <a:pPr algn="ctr"/>
                      <a:r>
                        <a:rPr lang="en-US" sz="1000" dirty="0" smtClean="0"/>
                        <a:t>1</a:t>
                      </a:r>
                      <a:endParaRPr lang="en-GB" sz="1000" dirty="0"/>
                    </a:p>
                  </a:txBody>
                  <a:tcPr/>
                </a:tc>
              </a:tr>
            </a:tbl>
          </a:graphicData>
        </a:graphic>
      </p:graphicFrame>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1" y="3017520"/>
            <a:ext cx="5292969" cy="3840480"/>
          </a:xfrm>
          <a:prstGeom prst="rect">
            <a:avLst/>
          </a:prstGeom>
          <a:ln w="3175">
            <a:solidFill>
              <a:schemeClr val="tx1"/>
            </a:solidFill>
          </a:ln>
        </p:spPr>
      </p:pic>
    </p:spTree>
    <p:extLst>
      <p:ext uri="{BB962C8B-B14F-4D97-AF65-F5344CB8AC3E}">
        <p14:creationId xmlns:p14="http://schemas.microsoft.com/office/powerpoint/2010/main" val="28244201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553200" cy="685800"/>
          </a:xfrm>
        </p:spPr>
        <p:txBody>
          <a:bodyPr>
            <a:normAutofit/>
          </a:bodyPr>
          <a:lstStyle/>
          <a:p>
            <a:pPr algn="ctr"/>
            <a:r>
              <a:rPr lang="en-US" b="1" dirty="0" smtClean="0">
                <a:solidFill>
                  <a:srgbClr val="FF0066"/>
                </a:solidFill>
                <a:effectLst>
                  <a:outerShdw blurRad="38100" dist="38100" dir="2700000" algn="tl">
                    <a:srgbClr val="000000">
                      <a:alpha val="43137"/>
                    </a:srgbClr>
                  </a:outerShdw>
                </a:effectLst>
                <a:latin typeface="Algerian" panose="04020705040A02060702" pitchFamily="82" charset="0"/>
              </a:rPr>
              <a:t>Decoder</a:t>
            </a:r>
            <a:endParaRPr lang="en-GB" b="1" dirty="0">
              <a:solidFill>
                <a:srgbClr val="FF0066"/>
              </a:solidFill>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p:cNvSpPr>
            <a:spLocks noGrp="1"/>
          </p:cNvSpPr>
          <p:nvPr>
            <p:ph idx="1"/>
          </p:nvPr>
        </p:nvSpPr>
        <p:spPr>
          <a:xfrm>
            <a:off x="76201" y="457200"/>
            <a:ext cx="7162799" cy="1447800"/>
          </a:xfrm>
        </p:spPr>
        <p:txBody>
          <a:bodyPr>
            <a:normAutofit fontScale="92500" lnSpcReduction="10000"/>
          </a:bodyPr>
          <a:lstStyle/>
          <a:p>
            <a:pPr marL="0" indent="0" algn="just">
              <a:lnSpc>
                <a:spcPct val="120000"/>
              </a:lnSpc>
              <a:buNone/>
            </a:pPr>
            <a:r>
              <a:rPr lang="en-US" sz="1900" b="1" u="sng" dirty="0" smtClean="0">
                <a:solidFill>
                  <a:schemeClr val="tx1"/>
                </a:solidFill>
              </a:rPr>
              <a:t>4:16 decoder:</a:t>
            </a:r>
            <a:r>
              <a:rPr lang="en-US" sz="1900" b="1" dirty="0" smtClean="0">
                <a:solidFill>
                  <a:schemeClr val="tx1"/>
                </a:solidFill>
              </a:rPr>
              <a:t> </a:t>
            </a:r>
          </a:p>
          <a:p>
            <a:pPr algn="just">
              <a:lnSpc>
                <a:spcPct val="120000"/>
              </a:lnSpc>
            </a:pPr>
            <a:r>
              <a:rPr lang="en-US" sz="1600" b="1" dirty="0">
                <a:solidFill>
                  <a:schemeClr val="tx1"/>
                </a:solidFill>
              </a:rPr>
              <a:t>T</a:t>
            </a:r>
            <a:r>
              <a:rPr lang="en-US" sz="1600" b="1" dirty="0" smtClean="0">
                <a:solidFill>
                  <a:schemeClr val="tx1"/>
                </a:solidFill>
              </a:rPr>
              <a:t>here will be 4 Input lines and 16 output lines. </a:t>
            </a:r>
          </a:p>
          <a:p>
            <a:pPr algn="just">
              <a:lnSpc>
                <a:spcPct val="120000"/>
              </a:lnSpc>
            </a:pPr>
            <a:r>
              <a:rPr lang="en-US" sz="1600" b="1" dirty="0" smtClean="0">
                <a:solidFill>
                  <a:schemeClr val="tx1"/>
                </a:solidFill>
              </a:rPr>
              <a:t>Depending upon the input combination, only one of the 16 lines</a:t>
            </a:r>
            <a:r>
              <a:rPr lang="en-US" sz="1600" b="1" dirty="0">
                <a:solidFill>
                  <a:schemeClr val="tx1"/>
                </a:solidFill>
              </a:rPr>
              <a:t> </a:t>
            </a:r>
            <a:r>
              <a:rPr lang="en-US" sz="1600" b="1" dirty="0" smtClean="0">
                <a:solidFill>
                  <a:schemeClr val="tx1"/>
                </a:solidFill>
              </a:rPr>
              <a:t>will be HIGH. </a:t>
            </a:r>
          </a:p>
          <a:p>
            <a:pPr algn="just">
              <a:lnSpc>
                <a:spcPct val="120000"/>
              </a:lnSpc>
            </a:pPr>
            <a:endParaRPr lang="en-US" sz="1900" b="1" dirty="0" smtClean="0">
              <a:solidFill>
                <a:schemeClr val="tx1"/>
              </a:solidFill>
            </a:endParaRPr>
          </a:p>
          <a:p>
            <a:pPr marL="0" indent="0" algn="just">
              <a:lnSpc>
                <a:spcPct val="120000"/>
              </a:lnSpc>
              <a:buNone/>
            </a:pPr>
            <a:endParaRPr lang="en-US" sz="1700" b="1" dirty="0" smtClean="0">
              <a:solidFill>
                <a:schemeClr val="tx1"/>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1231067256"/>
              </p:ext>
            </p:extLst>
          </p:nvPr>
        </p:nvGraphicFramePr>
        <p:xfrm>
          <a:off x="182880" y="1905000"/>
          <a:ext cx="7589520" cy="4663440"/>
        </p:xfrm>
        <a:graphic>
          <a:graphicData uri="http://schemas.openxmlformats.org/drawingml/2006/table">
            <a:tbl>
              <a:tblPr firstRow="1" bandRow="1">
                <a:tableStyleId>{BC89EF96-8CEA-46FF-86C4-4CE0E7609802}</a:tableStyleId>
              </a:tblPr>
              <a:tblGrid>
                <a:gridCol w="365760"/>
                <a:gridCol w="365760"/>
                <a:gridCol w="365760"/>
                <a:gridCol w="365760"/>
                <a:gridCol w="365760"/>
                <a:gridCol w="365760"/>
                <a:gridCol w="365760"/>
                <a:gridCol w="365760"/>
                <a:gridCol w="365760"/>
                <a:gridCol w="365760"/>
                <a:gridCol w="365760"/>
                <a:gridCol w="365760"/>
                <a:gridCol w="365760"/>
                <a:gridCol w="365760"/>
                <a:gridCol w="411480"/>
                <a:gridCol w="411480"/>
                <a:gridCol w="411480"/>
                <a:gridCol w="411480"/>
                <a:gridCol w="411480"/>
                <a:gridCol w="411480"/>
              </a:tblGrid>
              <a:tr h="182880">
                <a:tc gridSpan="4">
                  <a:txBody>
                    <a:bodyPr/>
                    <a:lstStyle/>
                    <a:p>
                      <a:pPr algn="ctr"/>
                      <a:r>
                        <a:rPr lang="en-US" sz="1100" b="1" dirty="0" smtClean="0"/>
                        <a:t>Inputs</a:t>
                      </a:r>
                      <a:endParaRPr lang="en-GB" sz="1100" b="1"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GB" sz="1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pPr algn="ctr"/>
                      <a:endParaRPr lang="en-GB" b="1" dirty="0"/>
                    </a:p>
                  </a:txBody>
                  <a:tcPr/>
                </a:tc>
                <a:tc hMerge="1">
                  <a:txBody>
                    <a:bodyPr/>
                    <a:lstStyle/>
                    <a:p>
                      <a:endParaRPr lang="en-GB" dirty="0"/>
                    </a:p>
                  </a:txBody>
                  <a:tcPr/>
                </a:tc>
                <a:tc gridSpan="16">
                  <a:txBody>
                    <a:bodyPr/>
                    <a:lstStyle/>
                    <a:p>
                      <a:pPr algn="ctr"/>
                      <a:r>
                        <a:rPr lang="en-US" sz="1100" b="1" dirty="0" smtClean="0"/>
                        <a:t>Outputs</a:t>
                      </a:r>
                      <a:endParaRPr lang="en-GB" sz="11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GB" dirty="0"/>
                    </a:p>
                  </a:txBody>
                  <a:tcPr/>
                </a:tc>
                <a:tc hMerge="1">
                  <a:txBody>
                    <a:bodyPr/>
                    <a:lstStyle/>
                    <a:p>
                      <a:pPr algn="ctr"/>
                      <a:endParaRPr lang="en-GB" b="1" dirty="0"/>
                    </a:p>
                  </a:txBody>
                  <a:tcPr/>
                </a:tc>
                <a:tc hMerge="1">
                  <a:txBody>
                    <a:bodyPr/>
                    <a:lstStyle/>
                    <a:p>
                      <a:pPr algn="ctr"/>
                      <a:endParaRPr lang="en-GB" b="1" dirty="0"/>
                    </a:p>
                  </a:txBody>
                  <a:tcPr/>
                </a:tc>
                <a:tc hMerge="1">
                  <a:txBody>
                    <a:bodyPr/>
                    <a:lstStyle/>
                    <a:p>
                      <a:pPr algn="ctr"/>
                      <a:endParaRPr lang="en-GB" b="1" dirty="0"/>
                    </a:p>
                  </a:txBody>
                  <a:tcPr/>
                </a:tc>
                <a:tc hMerge="1">
                  <a:txBody>
                    <a:bodyPr/>
                    <a:lstStyle/>
                    <a:p>
                      <a:pPr algn="ctr"/>
                      <a:endParaRPr lang="en-GB" b="1" dirty="0"/>
                    </a:p>
                  </a:txBody>
                  <a:tcPr/>
                </a:tc>
                <a:tc hMerge="1">
                  <a:txBody>
                    <a:bodyPr/>
                    <a:lstStyle/>
                    <a:p>
                      <a:pPr algn="ctr"/>
                      <a:endParaRPr lang="en-GB" b="1" dirty="0"/>
                    </a:p>
                  </a:txBody>
                  <a:tcPr/>
                </a:tc>
                <a:tc hMerge="1">
                  <a:txBody>
                    <a:bodyPr/>
                    <a:lstStyle/>
                    <a:p>
                      <a:pPr algn="ctr"/>
                      <a:endParaRPr lang="en-GB" b="1" dirty="0"/>
                    </a:p>
                  </a:txBody>
                  <a:tcPr/>
                </a:tc>
                <a:tc hMerge="1">
                  <a:txBody>
                    <a:bodyPr/>
                    <a:lstStyle/>
                    <a:p>
                      <a:pPr algn="ctr"/>
                      <a:endParaRPr lang="en-GB" sz="1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pPr algn="ctr"/>
                      <a:endParaRPr lang="en-GB" sz="1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pPr algn="ctr"/>
                      <a:endParaRPr lang="en-GB" sz="1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pPr algn="ctr"/>
                      <a:endParaRPr lang="en-GB" sz="1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pPr algn="ctr"/>
                      <a:endParaRPr lang="en-GB" sz="1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pPr algn="ctr"/>
                      <a:endParaRPr lang="en-GB" sz="1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pPr algn="ctr"/>
                      <a:endParaRPr lang="en-GB" sz="1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pPr algn="ctr"/>
                      <a:endParaRPr lang="en-GB" sz="1000" b="1"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r>
              <a:tr h="18288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dirty="0" smtClean="0"/>
                        <a:t>A</a:t>
                      </a:r>
                      <a:r>
                        <a:rPr lang="en-US" sz="1100" b="1" baseline="-25000" dirty="0" smtClean="0"/>
                        <a:t>3</a:t>
                      </a:r>
                      <a:endParaRPr lang="en-GB" sz="1100" b="1" baseline="-25000" dirty="0" smtClean="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b="1" dirty="0" smtClean="0"/>
                        <a:t>A</a:t>
                      </a:r>
                      <a:r>
                        <a:rPr lang="en-US" sz="1100" b="1" baseline="-25000" dirty="0" smtClean="0"/>
                        <a:t>2</a:t>
                      </a:r>
                      <a:endParaRPr lang="en-GB" sz="1100" b="1"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b="1" dirty="0" smtClean="0"/>
                        <a:t>A</a:t>
                      </a:r>
                      <a:r>
                        <a:rPr lang="en-US" sz="1100" b="1" baseline="-25000" dirty="0" smtClean="0"/>
                        <a:t>1</a:t>
                      </a:r>
                      <a:endParaRPr lang="en-GB" sz="1100" b="1"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b="1" baseline="0" dirty="0" smtClean="0"/>
                        <a:t>A</a:t>
                      </a:r>
                      <a:r>
                        <a:rPr lang="en-US" sz="1100" b="1" baseline="-25000" dirty="0" smtClean="0"/>
                        <a:t>0</a:t>
                      </a:r>
                      <a:endParaRPr lang="en-GB" sz="1100" b="1" baseline="-25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b="1" dirty="0" smtClean="0"/>
                        <a:t>D</a:t>
                      </a:r>
                      <a:r>
                        <a:rPr lang="en-US" sz="1100" b="1" baseline="-25000" dirty="0" smtClean="0"/>
                        <a:t>0</a:t>
                      </a:r>
                      <a:endParaRPr lang="en-GB" sz="1100" b="1" baseline="-25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b="1" dirty="0" smtClean="0"/>
                        <a:t>D</a:t>
                      </a:r>
                      <a:r>
                        <a:rPr lang="en-US" sz="1100" b="1" baseline="-25000" dirty="0" smtClean="0"/>
                        <a:t>1</a:t>
                      </a:r>
                      <a:endParaRPr lang="en-GB" sz="1100" b="1"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dirty="0" smtClean="0"/>
                        <a:t>D</a:t>
                      </a:r>
                      <a:r>
                        <a:rPr lang="en-US" sz="1100" b="1" baseline="-25000" dirty="0" smtClean="0"/>
                        <a:t>2</a:t>
                      </a:r>
                      <a:endParaRPr lang="en-GB" sz="1100" b="1" baseline="-25000" dirty="0" smtClean="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dirty="0" smtClean="0"/>
                        <a:t>D</a:t>
                      </a:r>
                      <a:r>
                        <a:rPr lang="en-US" sz="1100" b="1" baseline="-25000" dirty="0" smtClean="0"/>
                        <a:t>3</a:t>
                      </a:r>
                      <a:endParaRPr lang="en-GB" sz="1100" b="1" baseline="-25000" dirty="0" smtClean="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dirty="0" smtClean="0"/>
                        <a:t>D</a:t>
                      </a:r>
                      <a:r>
                        <a:rPr lang="en-US" sz="1100" b="1" baseline="-25000" dirty="0" smtClean="0"/>
                        <a:t>4</a:t>
                      </a:r>
                      <a:endParaRPr lang="en-GB" sz="1100" b="1" baseline="-25000" dirty="0" smtClean="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dirty="0" smtClean="0"/>
                        <a:t>D</a:t>
                      </a:r>
                      <a:r>
                        <a:rPr lang="en-US" sz="1100" b="1" baseline="-25000" dirty="0" smtClean="0"/>
                        <a:t>5</a:t>
                      </a:r>
                      <a:endParaRPr lang="en-GB" sz="1100" b="1" baseline="-25000" dirty="0" smtClean="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dirty="0" smtClean="0"/>
                        <a:t>D</a:t>
                      </a:r>
                      <a:r>
                        <a:rPr lang="en-US" sz="1100" b="1" baseline="-25000" dirty="0" smtClean="0"/>
                        <a:t>6</a:t>
                      </a:r>
                      <a:endParaRPr lang="en-GB" sz="1100" b="1" baseline="-25000" dirty="0" smtClean="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dirty="0" smtClean="0"/>
                        <a:t>D</a:t>
                      </a:r>
                      <a:r>
                        <a:rPr lang="en-US" sz="1100" b="1" baseline="-25000" dirty="0" smtClean="0"/>
                        <a:t>7</a:t>
                      </a:r>
                      <a:endParaRPr lang="en-GB" sz="1100" b="1" baseline="-25000" dirty="0" smtClean="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b="1" dirty="0" smtClean="0"/>
                        <a:t>D</a:t>
                      </a:r>
                      <a:r>
                        <a:rPr lang="en-US" sz="1100" b="1" baseline="-25000" dirty="0" smtClean="0"/>
                        <a:t>8</a:t>
                      </a:r>
                      <a:endParaRPr lang="en-GB" sz="1100" b="1"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b="1" dirty="0" smtClean="0"/>
                        <a:t>D</a:t>
                      </a:r>
                      <a:r>
                        <a:rPr lang="en-US" sz="1100" b="1" baseline="-25000" dirty="0" smtClean="0"/>
                        <a:t>9</a:t>
                      </a:r>
                      <a:endParaRPr lang="en-GB" sz="1100" b="1"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dirty="0" smtClean="0"/>
                        <a:t>D</a:t>
                      </a:r>
                      <a:r>
                        <a:rPr lang="en-US" sz="1100" b="1" baseline="-25000" dirty="0" smtClean="0"/>
                        <a:t>10</a:t>
                      </a:r>
                      <a:endParaRPr lang="en-GB" sz="1100" b="1" baseline="-25000" dirty="0" smtClean="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dirty="0" smtClean="0"/>
                        <a:t>D</a:t>
                      </a:r>
                      <a:r>
                        <a:rPr lang="en-US" sz="1100" b="1" baseline="-25000" dirty="0" smtClean="0"/>
                        <a:t>11</a:t>
                      </a:r>
                      <a:endParaRPr lang="en-GB" sz="1100" b="1" baseline="-25000" dirty="0" smtClean="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dirty="0" smtClean="0"/>
                        <a:t>D</a:t>
                      </a:r>
                      <a:r>
                        <a:rPr lang="en-US" sz="1100" b="1" baseline="-25000" dirty="0" smtClean="0"/>
                        <a:t>12</a:t>
                      </a:r>
                      <a:endParaRPr lang="en-GB" sz="1100" b="1" baseline="-25000" dirty="0" smtClean="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dirty="0" smtClean="0"/>
                        <a:t>D</a:t>
                      </a:r>
                      <a:r>
                        <a:rPr lang="en-US" sz="1100" b="1" baseline="-25000" dirty="0" smtClean="0"/>
                        <a:t>13</a:t>
                      </a:r>
                      <a:endParaRPr lang="en-GB" sz="1100" b="1" baseline="-25000" dirty="0" smtClean="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dirty="0" smtClean="0"/>
                        <a:t>D</a:t>
                      </a:r>
                      <a:r>
                        <a:rPr lang="en-US" sz="1100" b="1" baseline="-25000" dirty="0" smtClean="0"/>
                        <a:t>14</a:t>
                      </a:r>
                      <a:endParaRPr lang="en-GB" sz="1100" b="1" baseline="-25000" dirty="0" smtClean="0"/>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dirty="0" smtClean="0"/>
                        <a:t>D</a:t>
                      </a:r>
                      <a:r>
                        <a:rPr lang="en-US" sz="1100" b="1" baseline="-25000" dirty="0" smtClean="0"/>
                        <a:t>15</a:t>
                      </a:r>
                      <a:endParaRPr lang="en-GB" sz="1100" b="1" baseline="-25000" dirty="0" smtClean="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80">
                <a:tc>
                  <a:txBody>
                    <a:bodyPr/>
                    <a:lstStyle/>
                    <a:p>
                      <a:pPr algn="ctr"/>
                      <a:r>
                        <a:rPr lang="en-US" sz="1100" dirty="0" smtClean="0"/>
                        <a:t>0</a:t>
                      </a:r>
                      <a:endParaRPr lang="en-GB" sz="11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100" dirty="0" smtClean="0"/>
                        <a:t>0</a:t>
                      </a:r>
                      <a:endParaRPr lang="en-GB" sz="1100" dirty="0"/>
                    </a:p>
                  </a:txBody>
                  <a:tcPr>
                    <a:lnT w="12700" cap="flat" cmpd="sng" algn="ctr">
                      <a:solidFill>
                        <a:schemeClr val="tx1"/>
                      </a:solidFill>
                      <a:prstDash val="solid"/>
                      <a:round/>
                      <a:headEnd type="none" w="med" len="med"/>
                      <a:tailEnd type="none" w="med" len="med"/>
                    </a:lnT>
                  </a:tcPr>
                </a:tc>
                <a:tc>
                  <a:txBody>
                    <a:bodyPr/>
                    <a:lstStyle/>
                    <a:p>
                      <a:pPr algn="ctr"/>
                      <a:r>
                        <a:rPr lang="en-US" sz="1100" dirty="0" smtClean="0"/>
                        <a:t>0</a:t>
                      </a:r>
                      <a:endParaRPr lang="en-GB" sz="1100" dirty="0"/>
                    </a:p>
                  </a:txBody>
                  <a:tcPr>
                    <a:lnT w="12700" cap="flat" cmpd="sng" algn="ctr">
                      <a:solidFill>
                        <a:schemeClr val="tx1"/>
                      </a:solidFill>
                      <a:prstDash val="solid"/>
                      <a:round/>
                      <a:headEnd type="none" w="med" len="med"/>
                      <a:tailEnd type="none" w="med" len="med"/>
                    </a:lnT>
                  </a:tcPr>
                </a:tc>
                <a:tc>
                  <a:txBody>
                    <a:bodyPr/>
                    <a:lstStyle/>
                    <a:p>
                      <a:pPr algn="ctr"/>
                      <a:r>
                        <a:rPr lang="en-US" sz="1100" dirty="0" smtClean="0"/>
                        <a:t>0</a:t>
                      </a:r>
                      <a:endParaRPr lang="en-GB" sz="11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100" b="1" dirty="0" smtClean="0">
                          <a:solidFill>
                            <a:schemeClr val="tx1"/>
                          </a:solidFill>
                        </a:rPr>
                        <a:t>1</a:t>
                      </a:r>
                      <a:endParaRPr lang="en-GB" sz="1100" b="1" dirty="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100" dirty="0" smtClean="0"/>
                        <a:t>0</a:t>
                      </a:r>
                      <a:endParaRPr lang="en-GB" sz="1100" dirty="0"/>
                    </a:p>
                  </a:txBody>
                  <a:tcPr>
                    <a:lnT w="12700" cap="flat" cmpd="sng" algn="ctr">
                      <a:solidFill>
                        <a:schemeClr val="tx1"/>
                      </a:solidFill>
                      <a:prstDash val="solid"/>
                      <a:round/>
                      <a:headEnd type="none" w="med" len="med"/>
                      <a:tailEnd type="none" w="med" len="med"/>
                    </a:lnT>
                  </a:tcPr>
                </a:tc>
                <a:tc>
                  <a:txBody>
                    <a:bodyPr/>
                    <a:lstStyle/>
                    <a:p>
                      <a:pPr algn="ctr"/>
                      <a:r>
                        <a:rPr lang="en-US" sz="1100" dirty="0" smtClean="0"/>
                        <a:t>0</a:t>
                      </a:r>
                      <a:endParaRPr lang="en-GB" sz="1100" dirty="0"/>
                    </a:p>
                  </a:txBody>
                  <a:tcPr>
                    <a:lnT w="12700" cap="flat" cmpd="sng" algn="ctr">
                      <a:solidFill>
                        <a:schemeClr val="tx1"/>
                      </a:solidFill>
                      <a:prstDash val="solid"/>
                      <a:round/>
                      <a:headEnd type="none" w="med" len="med"/>
                      <a:tailEnd type="none" w="med" len="med"/>
                    </a:lnT>
                  </a:tcPr>
                </a:tc>
                <a:tc>
                  <a:txBody>
                    <a:bodyPr/>
                    <a:lstStyle/>
                    <a:p>
                      <a:pPr algn="ctr"/>
                      <a:r>
                        <a:rPr lang="en-US" sz="1100" dirty="0" smtClean="0"/>
                        <a:t>0</a:t>
                      </a:r>
                      <a:endParaRPr lang="en-GB" sz="1100" dirty="0"/>
                    </a:p>
                  </a:txBody>
                  <a:tcPr>
                    <a:lnT w="12700" cap="flat" cmpd="sng" algn="ctr">
                      <a:solidFill>
                        <a:schemeClr val="tx1"/>
                      </a:solidFill>
                      <a:prstDash val="solid"/>
                      <a:round/>
                      <a:headEnd type="none" w="med" len="med"/>
                      <a:tailEnd type="none" w="med" len="med"/>
                    </a:lnT>
                  </a:tcPr>
                </a:tc>
                <a:tc>
                  <a:txBody>
                    <a:bodyPr/>
                    <a:lstStyle/>
                    <a:p>
                      <a:pPr algn="ctr"/>
                      <a:r>
                        <a:rPr lang="en-US" sz="1100" dirty="0" smtClean="0"/>
                        <a:t>0</a:t>
                      </a:r>
                      <a:endParaRPr lang="en-GB" sz="1100" dirty="0"/>
                    </a:p>
                  </a:txBody>
                  <a:tcPr>
                    <a:lnT w="12700" cap="flat" cmpd="sng" algn="ctr">
                      <a:solidFill>
                        <a:schemeClr val="tx1"/>
                      </a:solidFill>
                      <a:prstDash val="solid"/>
                      <a:round/>
                      <a:headEnd type="none" w="med" len="med"/>
                      <a:tailEnd type="none" w="med" len="med"/>
                    </a:lnT>
                  </a:tcPr>
                </a:tc>
                <a:tc>
                  <a:txBody>
                    <a:bodyPr/>
                    <a:lstStyle/>
                    <a:p>
                      <a:pPr algn="ctr"/>
                      <a:r>
                        <a:rPr lang="en-US" sz="1100" dirty="0" smtClean="0"/>
                        <a:t>0</a:t>
                      </a:r>
                      <a:endParaRPr lang="en-GB" sz="1100" dirty="0"/>
                    </a:p>
                  </a:txBody>
                  <a:tcPr>
                    <a:lnT w="12700" cap="flat" cmpd="sng" algn="ctr">
                      <a:solidFill>
                        <a:schemeClr val="tx1"/>
                      </a:solidFill>
                      <a:prstDash val="solid"/>
                      <a:round/>
                      <a:headEnd type="none" w="med" len="med"/>
                      <a:tailEnd type="none" w="med" len="med"/>
                    </a:lnT>
                  </a:tcPr>
                </a:tc>
                <a:tc>
                  <a:txBody>
                    <a:bodyPr/>
                    <a:lstStyle/>
                    <a:p>
                      <a:pPr algn="ctr"/>
                      <a:r>
                        <a:rPr lang="en-US" sz="1100" dirty="0" smtClean="0"/>
                        <a:t>0</a:t>
                      </a:r>
                      <a:endParaRPr lang="en-GB" sz="1100" dirty="0"/>
                    </a:p>
                  </a:txBody>
                  <a:tcPr>
                    <a:lnT w="12700" cap="flat" cmpd="sng" algn="ctr">
                      <a:solidFill>
                        <a:schemeClr val="tx1"/>
                      </a:solidFill>
                      <a:prstDash val="solid"/>
                      <a:round/>
                      <a:headEnd type="none" w="med" len="med"/>
                      <a:tailEnd type="none" w="med" len="med"/>
                    </a:lnT>
                  </a:tcPr>
                </a:tc>
                <a:tc>
                  <a:txBody>
                    <a:bodyPr/>
                    <a:lstStyle/>
                    <a:p>
                      <a:pPr algn="ctr"/>
                      <a:r>
                        <a:rPr lang="en-US" sz="1100" dirty="0" smtClean="0"/>
                        <a:t>0</a:t>
                      </a:r>
                      <a:endParaRPr lang="en-GB" sz="1100" dirty="0"/>
                    </a:p>
                  </a:txBody>
                  <a:tcPr>
                    <a:lnT w="12700" cap="flat" cmpd="sng" algn="ctr">
                      <a:solidFill>
                        <a:schemeClr val="tx1"/>
                      </a:solidFill>
                      <a:prstDash val="solid"/>
                      <a:round/>
                      <a:headEnd type="none" w="med" len="med"/>
                      <a:tailEnd type="none" w="med" len="med"/>
                    </a:lnT>
                  </a:tcPr>
                </a:tc>
                <a:tc>
                  <a:txBody>
                    <a:bodyPr/>
                    <a:lstStyle/>
                    <a:p>
                      <a:pPr algn="ctr"/>
                      <a:r>
                        <a:rPr lang="en-US" sz="1100" dirty="0" smtClean="0"/>
                        <a:t>0</a:t>
                      </a:r>
                      <a:endParaRPr lang="en-GB" sz="1100" dirty="0"/>
                    </a:p>
                  </a:txBody>
                  <a:tcPr>
                    <a:lnT w="12700" cap="flat" cmpd="sng" algn="ctr">
                      <a:solidFill>
                        <a:schemeClr val="tx1"/>
                      </a:solidFill>
                      <a:prstDash val="solid"/>
                      <a:round/>
                      <a:headEnd type="none" w="med" len="med"/>
                      <a:tailEnd type="none" w="med" len="med"/>
                    </a:lnT>
                  </a:tcPr>
                </a:tc>
                <a:tc>
                  <a:txBody>
                    <a:bodyPr/>
                    <a:lstStyle/>
                    <a:p>
                      <a:pPr algn="ctr"/>
                      <a:r>
                        <a:rPr lang="en-US" sz="1100" dirty="0" smtClean="0"/>
                        <a:t>0</a:t>
                      </a:r>
                      <a:endParaRPr lang="en-GB" sz="1100" dirty="0"/>
                    </a:p>
                  </a:txBody>
                  <a:tcPr>
                    <a:lnT w="12700" cap="flat" cmpd="sng" algn="ctr">
                      <a:solidFill>
                        <a:schemeClr val="tx1"/>
                      </a:solidFill>
                      <a:prstDash val="solid"/>
                      <a:round/>
                      <a:headEnd type="none" w="med" len="med"/>
                      <a:tailEnd type="none" w="med" len="med"/>
                    </a:lnT>
                  </a:tcPr>
                </a:tc>
                <a:tc>
                  <a:txBody>
                    <a:bodyPr/>
                    <a:lstStyle/>
                    <a:p>
                      <a:pPr algn="ctr"/>
                      <a:r>
                        <a:rPr lang="en-US" sz="1100" dirty="0" smtClean="0"/>
                        <a:t>0</a:t>
                      </a:r>
                      <a:endParaRPr lang="en-GB" sz="1100" dirty="0"/>
                    </a:p>
                  </a:txBody>
                  <a:tcPr>
                    <a:lnT w="12700" cap="flat" cmpd="sng" algn="ctr">
                      <a:solidFill>
                        <a:schemeClr val="tx1"/>
                      </a:solidFill>
                      <a:prstDash val="solid"/>
                      <a:round/>
                      <a:headEnd type="none" w="med" len="med"/>
                      <a:tailEnd type="none" w="med" len="med"/>
                    </a:lnT>
                  </a:tcPr>
                </a:tc>
                <a:tc>
                  <a:txBody>
                    <a:bodyPr/>
                    <a:lstStyle/>
                    <a:p>
                      <a:pPr algn="ctr"/>
                      <a:r>
                        <a:rPr lang="en-US" sz="1100" dirty="0" smtClean="0"/>
                        <a:t>0</a:t>
                      </a:r>
                      <a:endParaRPr lang="en-GB" sz="1100" dirty="0"/>
                    </a:p>
                  </a:txBody>
                  <a:tcPr>
                    <a:lnT w="12700" cap="flat" cmpd="sng" algn="ctr">
                      <a:solidFill>
                        <a:schemeClr val="tx1"/>
                      </a:solidFill>
                      <a:prstDash val="solid"/>
                      <a:round/>
                      <a:headEnd type="none" w="med" len="med"/>
                      <a:tailEnd type="none" w="med" len="med"/>
                    </a:lnT>
                  </a:tcPr>
                </a:tc>
                <a:tc>
                  <a:txBody>
                    <a:bodyPr/>
                    <a:lstStyle/>
                    <a:p>
                      <a:pPr algn="ctr"/>
                      <a:r>
                        <a:rPr lang="en-US" sz="1100" dirty="0" smtClean="0"/>
                        <a:t>0</a:t>
                      </a:r>
                      <a:endParaRPr lang="en-GB" sz="1100" dirty="0"/>
                    </a:p>
                  </a:txBody>
                  <a:tcPr>
                    <a:lnT w="12700" cap="flat" cmpd="sng" algn="ctr">
                      <a:solidFill>
                        <a:schemeClr val="tx1"/>
                      </a:solidFill>
                      <a:prstDash val="solid"/>
                      <a:round/>
                      <a:headEnd type="none" w="med" len="med"/>
                      <a:tailEnd type="none" w="med" len="med"/>
                    </a:lnT>
                  </a:tcPr>
                </a:tc>
                <a:tc>
                  <a:txBody>
                    <a:bodyPr/>
                    <a:lstStyle/>
                    <a:p>
                      <a:pPr algn="ctr"/>
                      <a:r>
                        <a:rPr lang="en-US" sz="1100" dirty="0" smtClean="0"/>
                        <a:t>0</a:t>
                      </a:r>
                      <a:endParaRPr lang="en-GB" sz="1100" dirty="0"/>
                    </a:p>
                  </a:txBody>
                  <a:tcPr>
                    <a:lnT w="12700" cap="flat" cmpd="sng" algn="ctr">
                      <a:solidFill>
                        <a:schemeClr val="tx1"/>
                      </a:solidFill>
                      <a:prstDash val="solid"/>
                      <a:round/>
                      <a:headEnd type="none" w="med" len="med"/>
                      <a:tailEnd type="none" w="med" len="med"/>
                    </a:lnT>
                  </a:tcPr>
                </a:tc>
                <a:tc>
                  <a:txBody>
                    <a:bodyPr/>
                    <a:lstStyle/>
                    <a:p>
                      <a:pPr algn="ctr"/>
                      <a:r>
                        <a:rPr lang="en-US" sz="1100" dirty="0" smtClean="0"/>
                        <a:t>0</a:t>
                      </a:r>
                      <a:endParaRPr lang="en-GB" sz="1100" dirty="0"/>
                    </a:p>
                  </a:txBody>
                  <a:tcPr>
                    <a:lnT w="12700" cap="flat" cmpd="sng" algn="ctr">
                      <a:solidFill>
                        <a:schemeClr val="tx1"/>
                      </a:solidFill>
                      <a:prstDash val="solid"/>
                      <a:round/>
                      <a:headEnd type="none" w="med" len="med"/>
                      <a:tailEnd type="none" w="med" len="med"/>
                    </a:lnT>
                  </a:tcPr>
                </a:tc>
                <a:tc>
                  <a:txBody>
                    <a:bodyPr/>
                    <a:lstStyle/>
                    <a:p>
                      <a:pPr algn="ctr"/>
                      <a:r>
                        <a:rPr lang="en-US" sz="1100" dirty="0" smtClean="0"/>
                        <a:t>0</a:t>
                      </a:r>
                      <a:endParaRPr lang="en-GB" sz="11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182880">
                <a:tc>
                  <a:txBody>
                    <a:bodyPr/>
                    <a:lstStyle/>
                    <a:p>
                      <a:pPr algn="ctr"/>
                      <a:r>
                        <a:rPr lang="en-US" sz="1100" dirty="0" smtClean="0"/>
                        <a:t>0</a:t>
                      </a:r>
                      <a:endParaRPr lang="en-GB" sz="1100" dirty="0"/>
                    </a:p>
                  </a:txBody>
                  <a:tcPr>
                    <a:lnL w="12700" cap="flat" cmpd="sng" algn="ctr">
                      <a:solidFill>
                        <a:schemeClr val="tx1"/>
                      </a:solidFill>
                      <a:prstDash val="solid"/>
                      <a:round/>
                      <a:headEnd type="none" w="med" len="med"/>
                      <a:tailEnd type="none" w="med" len="med"/>
                    </a:lnL>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tc>
                <a:tc>
                  <a:txBody>
                    <a:bodyPr/>
                    <a:lstStyle/>
                    <a:p>
                      <a:pPr algn="ctr"/>
                      <a:r>
                        <a:rPr lang="en-US" sz="1100" dirty="0" smtClean="0"/>
                        <a:t>1</a:t>
                      </a:r>
                      <a:endParaRPr lang="en-GB" sz="1100" dirty="0"/>
                    </a:p>
                  </a:txBody>
                  <a:tcPr>
                    <a:lnR w="12700" cap="flat" cmpd="sng" algn="ctr">
                      <a:solidFill>
                        <a:schemeClr val="tx1"/>
                      </a:solidFill>
                      <a:prstDash val="solid"/>
                      <a:round/>
                      <a:headEnd type="none" w="med" len="med"/>
                      <a:tailEnd type="none" w="med" len="med"/>
                    </a:lnR>
                  </a:tcPr>
                </a:tc>
                <a:tc>
                  <a:txBody>
                    <a:bodyPr/>
                    <a:lstStyle/>
                    <a:p>
                      <a:pPr algn="ctr"/>
                      <a:r>
                        <a:rPr lang="en-US" sz="1100" b="0" dirty="0" smtClean="0"/>
                        <a:t>0</a:t>
                      </a:r>
                      <a:endParaRPr lang="en-GB" sz="1100" b="0" dirty="0"/>
                    </a:p>
                  </a:txBody>
                  <a:tcPr>
                    <a:lnL w="12700" cap="flat" cmpd="sng" algn="ctr">
                      <a:solidFill>
                        <a:schemeClr val="tx1"/>
                      </a:solidFill>
                      <a:prstDash val="solid"/>
                      <a:round/>
                      <a:headEnd type="none" w="med" len="med"/>
                      <a:tailEnd type="none" w="med" len="med"/>
                    </a:lnL>
                  </a:tcPr>
                </a:tc>
                <a:tc>
                  <a:txBody>
                    <a:bodyPr/>
                    <a:lstStyle/>
                    <a:p>
                      <a:pPr algn="ctr"/>
                      <a:r>
                        <a:rPr lang="en-US" sz="1100" b="1" dirty="0" smtClean="0"/>
                        <a:t>1</a:t>
                      </a:r>
                      <a:endParaRPr lang="en-GB" sz="1100" b="1" dirty="0"/>
                    </a:p>
                  </a:txBody>
                  <a:tcPr/>
                </a:tc>
                <a:tc>
                  <a:txBody>
                    <a:bodyPr/>
                    <a:lstStyle/>
                    <a:p>
                      <a:pPr algn="ctr"/>
                      <a:r>
                        <a:rPr lang="en-US" sz="1100" b="0" dirty="0" smtClean="0"/>
                        <a:t>0</a:t>
                      </a:r>
                      <a:endParaRPr lang="en-GB" sz="1100" b="0" dirty="0"/>
                    </a:p>
                  </a:txBody>
                  <a:tcPr/>
                </a:tc>
                <a:tc>
                  <a:txBody>
                    <a:bodyPr/>
                    <a:lstStyle/>
                    <a:p>
                      <a:pPr algn="ctr"/>
                      <a:r>
                        <a:rPr lang="en-US" sz="1100" b="0" dirty="0" smtClean="0"/>
                        <a:t>0</a:t>
                      </a:r>
                      <a:endParaRPr lang="en-GB" sz="1100" b="0" dirty="0"/>
                    </a:p>
                  </a:txBody>
                  <a:tcPr/>
                </a:tc>
                <a:tc>
                  <a:txBody>
                    <a:bodyPr/>
                    <a:lstStyle/>
                    <a:p>
                      <a:pPr algn="ctr"/>
                      <a:r>
                        <a:rPr lang="en-US" sz="1100" b="0" dirty="0" smtClean="0"/>
                        <a:t>0</a:t>
                      </a:r>
                      <a:endParaRPr lang="en-GB" sz="1100" b="0" dirty="0"/>
                    </a:p>
                  </a:txBody>
                  <a:tcPr/>
                </a:tc>
                <a:tc>
                  <a:txBody>
                    <a:bodyPr/>
                    <a:lstStyle/>
                    <a:p>
                      <a:pPr algn="ctr"/>
                      <a:r>
                        <a:rPr lang="en-US" sz="1100" b="0" dirty="0" smtClean="0"/>
                        <a:t>0</a:t>
                      </a:r>
                      <a:endParaRPr lang="en-GB" sz="1100" b="0" dirty="0"/>
                    </a:p>
                  </a:txBody>
                  <a:tcPr/>
                </a:tc>
                <a:tc>
                  <a:txBody>
                    <a:bodyPr/>
                    <a:lstStyle/>
                    <a:p>
                      <a:pPr algn="ctr"/>
                      <a:r>
                        <a:rPr lang="en-US" sz="1100" b="0" dirty="0" smtClean="0"/>
                        <a:t>0</a:t>
                      </a:r>
                      <a:endParaRPr lang="en-GB" sz="1100" b="0" dirty="0"/>
                    </a:p>
                  </a:txBody>
                  <a:tcPr/>
                </a:tc>
                <a:tc>
                  <a:txBody>
                    <a:bodyPr/>
                    <a:lstStyle/>
                    <a:p>
                      <a:pPr algn="ctr"/>
                      <a:r>
                        <a:rPr lang="en-US" sz="1100" b="0" dirty="0" smtClean="0"/>
                        <a:t>0</a:t>
                      </a:r>
                      <a:endParaRPr lang="en-GB" sz="1100" b="0" dirty="0"/>
                    </a:p>
                  </a:txBody>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lnR w="12700" cap="flat" cmpd="sng" algn="ctr">
                      <a:solidFill>
                        <a:schemeClr val="tx1"/>
                      </a:solidFill>
                      <a:prstDash val="solid"/>
                      <a:round/>
                      <a:headEnd type="none" w="med" len="med"/>
                      <a:tailEnd type="none" w="med" len="med"/>
                    </a:lnR>
                  </a:tcPr>
                </a:tc>
              </a:tr>
              <a:tr h="182880">
                <a:tc>
                  <a:txBody>
                    <a:bodyPr/>
                    <a:lstStyle/>
                    <a:p>
                      <a:pPr algn="ctr"/>
                      <a:r>
                        <a:rPr lang="en-US" sz="1100" dirty="0" smtClean="0"/>
                        <a:t>0</a:t>
                      </a:r>
                      <a:endParaRPr lang="en-GB" sz="1100" dirty="0"/>
                    </a:p>
                  </a:txBody>
                  <a:tcPr>
                    <a:lnL w="12700" cap="flat" cmpd="sng" algn="ctr">
                      <a:solidFill>
                        <a:schemeClr val="tx1"/>
                      </a:solidFill>
                      <a:prstDash val="solid"/>
                      <a:round/>
                      <a:headEnd type="none" w="med" len="med"/>
                      <a:tailEnd type="none" w="med" len="med"/>
                    </a:lnL>
                  </a:tcPr>
                </a:tc>
                <a:tc>
                  <a:txBody>
                    <a:bodyPr/>
                    <a:lstStyle/>
                    <a:p>
                      <a:pPr algn="ctr"/>
                      <a:r>
                        <a:rPr lang="en-US" sz="1100" dirty="0" smtClean="0"/>
                        <a:t>0</a:t>
                      </a:r>
                      <a:endParaRPr lang="en-GB" sz="1100" dirty="0"/>
                    </a:p>
                  </a:txBody>
                  <a:tcPr/>
                </a:tc>
                <a:tc>
                  <a:txBody>
                    <a:bodyPr/>
                    <a:lstStyle/>
                    <a:p>
                      <a:pPr algn="ctr"/>
                      <a:r>
                        <a:rPr lang="en-US" sz="1100" dirty="0" smtClean="0"/>
                        <a:t>1</a:t>
                      </a:r>
                      <a:endParaRPr lang="en-GB" sz="1100" dirty="0"/>
                    </a:p>
                  </a:txBody>
                  <a:tcPr/>
                </a:tc>
                <a:tc>
                  <a:txBody>
                    <a:bodyPr/>
                    <a:lstStyle/>
                    <a:p>
                      <a:pPr algn="ctr"/>
                      <a:r>
                        <a:rPr lang="en-US" sz="1100" dirty="0" smtClean="0"/>
                        <a:t>0</a:t>
                      </a:r>
                      <a:endParaRPr lang="en-GB" sz="1100" dirty="0"/>
                    </a:p>
                  </a:txBody>
                  <a:tcPr>
                    <a:lnR w="12700" cap="flat" cmpd="sng" algn="ctr">
                      <a:solidFill>
                        <a:schemeClr val="tx1"/>
                      </a:solidFill>
                      <a:prstDash val="solid"/>
                      <a:round/>
                      <a:headEnd type="none" w="med" len="med"/>
                      <a:tailEnd type="none" w="med" len="med"/>
                    </a:lnR>
                  </a:tcPr>
                </a:tc>
                <a:tc>
                  <a:txBody>
                    <a:bodyPr/>
                    <a:lstStyle/>
                    <a:p>
                      <a:pPr algn="ctr"/>
                      <a:r>
                        <a:rPr lang="en-US" sz="1100" b="0" dirty="0" smtClean="0"/>
                        <a:t>0</a:t>
                      </a:r>
                      <a:endParaRPr lang="en-GB" sz="1100" b="0" dirty="0"/>
                    </a:p>
                  </a:txBody>
                  <a:tcPr>
                    <a:lnL w="12700" cap="flat" cmpd="sng" algn="ctr">
                      <a:solidFill>
                        <a:schemeClr val="tx1"/>
                      </a:solidFill>
                      <a:prstDash val="solid"/>
                      <a:round/>
                      <a:headEnd type="none" w="med" len="med"/>
                      <a:tailEnd type="none" w="med" len="med"/>
                    </a:lnL>
                  </a:tcPr>
                </a:tc>
                <a:tc>
                  <a:txBody>
                    <a:bodyPr/>
                    <a:lstStyle/>
                    <a:p>
                      <a:pPr algn="ctr"/>
                      <a:r>
                        <a:rPr lang="en-US" sz="1100" b="0" dirty="0" smtClean="0"/>
                        <a:t>0</a:t>
                      </a:r>
                      <a:endParaRPr lang="en-GB" sz="1100" b="0" dirty="0"/>
                    </a:p>
                  </a:txBody>
                  <a:tcPr/>
                </a:tc>
                <a:tc>
                  <a:txBody>
                    <a:bodyPr/>
                    <a:lstStyle/>
                    <a:p>
                      <a:pPr algn="ctr"/>
                      <a:r>
                        <a:rPr lang="en-US" sz="1100" b="1" dirty="0" smtClean="0"/>
                        <a:t>1</a:t>
                      </a:r>
                      <a:endParaRPr lang="en-GB" sz="1100" b="1" dirty="0"/>
                    </a:p>
                  </a:txBody>
                  <a:tcPr/>
                </a:tc>
                <a:tc>
                  <a:txBody>
                    <a:bodyPr/>
                    <a:lstStyle/>
                    <a:p>
                      <a:pPr algn="ctr"/>
                      <a:r>
                        <a:rPr lang="en-US" sz="1100" b="0" dirty="0" smtClean="0"/>
                        <a:t>0</a:t>
                      </a:r>
                      <a:endParaRPr lang="en-GB" sz="1100" b="0" dirty="0"/>
                    </a:p>
                  </a:txBody>
                  <a:tcPr/>
                </a:tc>
                <a:tc>
                  <a:txBody>
                    <a:bodyPr/>
                    <a:lstStyle/>
                    <a:p>
                      <a:pPr algn="ctr"/>
                      <a:r>
                        <a:rPr lang="en-US" sz="1100" b="0" dirty="0" smtClean="0"/>
                        <a:t>0</a:t>
                      </a:r>
                      <a:endParaRPr lang="en-GB" sz="1100" b="0" dirty="0"/>
                    </a:p>
                  </a:txBody>
                  <a:tcPr/>
                </a:tc>
                <a:tc>
                  <a:txBody>
                    <a:bodyPr/>
                    <a:lstStyle/>
                    <a:p>
                      <a:pPr algn="ctr"/>
                      <a:r>
                        <a:rPr lang="en-US" sz="1100" b="0" dirty="0" smtClean="0"/>
                        <a:t>0</a:t>
                      </a:r>
                      <a:endParaRPr lang="en-GB" sz="1100" b="0" dirty="0"/>
                    </a:p>
                  </a:txBody>
                  <a:tcPr/>
                </a:tc>
                <a:tc>
                  <a:txBody>
                    <a:bodyPr/>
                    <a:lstStyle/>
                    <a:p>
                      <a:pPr algn="ctr"/>
                      <a:r>
                        <a:rPr lang="en-US" sz="1100" b="0" dirty="0" smtClean="0"/>
                        <a:t>0</a:t>
                      </a:r>
                      <a:endParaRPr lang="en-GB" sz="1100" b="0" dirty="0"/>
                    </a:p>
                  </a:txBody>
                  <a:tcPr/>
                </a:tc>
                <a:tc>
                  <a:txBody>
                    <a:bodyPr/>
                    <a:lstStyle/>
                    <a:p>
                      <a:pPr algn="ctr"/>
                      <a:r>
                        <a:rPr lang="en-US" sz="1100" b="0" dirty="0" smtClean="0"/>
                        <a:t>0</a:t>
                      </a:r>
                      <a:endParaRPr lang="en-GB" sz="1100" b="0" dirty="0"/>
                    </a:p>
                  </a:txBody>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lnR w="12700" cap="flat" cmpd="sng" algn="ctr">
                      <a:solidFill>
                        <a:schemeClr val="tx1"/>
                      </a:solidFill>
                      <a:prstDash val="solid"/>
                      <a:round/>
                      <a:headEnd type="none" w="med" len="med"/>
                      <a:tailEnd type="none" w="med" len="med"/>
                    </a:lnR>
                  </a:tcPr>
                </a:tc>
              </a:tr>
              <a:tr h="182880">
                <a:tc>
                  <a:txBody>
                    <a:bodyPr/>
                    <a:lstStyle/>
                    <a:p>
                      <a:pPr algn="ctr"/>
                      <a:r>
                        <a:rPr lang="en-US" sz="1100" dirty="0" smtClean="0"/>
                        <a:t>0</a:t>
                      </a:r>
                      <a:endParaRPr lang="en-GB" sz="1100" dirty="0"/>
                    </a:p>
                  </a:txBody>
                  <a:tcPr>
                    <a:lnL w="12700" cap="flat" cmpd="sng" algn="ctr">
                      <a:solidFill>
                        <a:schemeClr val="tx1"/>
                      </a:solidFill>
                      <a:prstDash val="solid"/>
                      <a:round/>
                      <a:headEnd type="none" w="med" len="med"/>
                      <a:tailEnd type="none" w="med" len="med"/>
                    </a:lnL>
                  </a:tcPr>
                </a:tc>
                <a:tc>
                  <a:txBody>
                    <a:bodyPr/>
                    <a:lstStyle/>
                    <a:p>
                      <a:pPr algn="ctr"/>
                      <a:r>
                        <a:rPr lang="en-US" sz="1100" dirty="0" smtClean="0"/>
                        <a:t>0</a:t>
                      </a:r>
                      <a:endParaRPr lang="en-GB" sz="1100" dirty="0"/>
                    </a:p>
                  </a:txBody>
                  <a:tcPr/>
                </a:tc>
                <a:tc>
                  <a:txBody>
                    <a:bodyPr/>
                    <a:lstStyle/>
                    <a:p>
                      <a:pPr algn="ctr"/>
                      <a:r>
                        <a:rPr lang="en-US" sz="1100" dirty="0" smtClean="0"/>
                        <a:t>1</a:t>
                      </a:r>
                      <a:endParaRPr lang="en-GB" sz="1100" dirty="0"/>
                    </a:p>
                  </a:txBody>
                  <a:tcPr/>
                </a:tc>
                <a:tc>
                  <a:txBody>
                    <a:bodyPr/>
                    <a:lstStyle/>
                    <a:p>
                      <a:pPr algn="ctr"/>
                      <a:r>
                        <a:rPr lang="en-US" sz="1100" dirty="0" smtClean="0"/>
                        <a:t>1</a:t>
                      </a:r>
                      <a:endParaRPr lang="en-GB" sz="1100" dirty="0"/>
                    </a:p>
                  </a:txBody>
                  <a:tcPr>
                    <a:lnR w="12700" cap="flat" cmpd="sng" algn="ctr">
                      <a:solidFill>
                        <a:schemeClr val="tx1"/>
                      </a:solidFill>
                      <a:prstDash val="solid"/>
                      <a:round/>
                      <a:headEnd type="none" w="med" len="med"/>
                      <a:tailEnd type="none" w="med" len="med"/>
                    </a:lnR>
                  </a:tcPr>
                </a:tc>
                <a:tc>
                  <a:txBody>
                    <a:bodyPr/>
                    <a:lstStyle/>
                    <a:p>
                      <a:pPr algn="ctr"/>
                      <a:r>
                        <a:rPr lang="en-US" sz="1100" b="0" dirty="0" smtClean="0"/>
                        <a:t>0</a:t>
                      </a:r>
                      <a:endParaRPr lang="en-GB" sz="1100" b="0" dirty="0"/>
                    </a:p>
                  </a:txBody>
                  <a:tcPr>
                    <a:lnL w="12700" cap="flat" cmpd="sng" algn="ctr">
                      <a:solidFill>
                        <a:schemeClr val="tx1"/>
                      </a:solidFill>
                      <a:prstDash val="solid"/>
                      <a:round/>
                      <a:headEnd type="none" w="med" len="med"/>
                      <a:tailEnd type="none" w="med" len="med"/>
                    </a:lnL>
                  </a:tcPr>
                </a:tc>
                <a:tc>
                  <a:txBody>
                    <a:bodyPr/>
                    <a:lstStyle/>
                    <a:p>
                      <a:pPr algn="ctr"/>
                      <a:r>
                        <a:rPr lang="en-US" sz="1100" b="0" dirty="0" smtClean="0"/>
                        <a:t>0</a:t>
                      </a:r>
                      <a:endParaRPr lang="en-GB" sz="1100" b="0" dirty="0"/>
                    </a:p>
                  </a:txBody>
                  <a:tcPr/>
                </a:tc>
                <a:tc>
                  <a:txBody>
                    <a:bodyPr/>
                    <a:lstStyle/>
                    <a:p>
                      <a:pPr algn="ctr"/>
                      <a:r>
                        <a:rPr lang="en-US" sz="1100" b="0" dirty="0" smtClean="0"/>
                        <a:t>0</a:t>
                      </a:r>
                      <a:endParaRPr lang="en-GB" sz="1100" b="0" dirty="0"/>
                    </a:p>
                  </a:txBody>
                  <a:tcPr/>
                </a:tc>
                <a:tc>
                  <a:txBody>
                    <a:bodyPr/>
                    <a:lstStyle/>
                    <a:p>
                      <a:pPr algn="ctr"/>
                      <a:r>
                        <a:rPr lang="en-US" sz="1100" b="1" dirty="0" smtClean="0"/>
                        <a:t>1</a:t>
                      </a:r>
                      <a:endParaRPr lang="en-GB" sz="1100" b="1" dirty="0"/>
                    </a:p>
                  </a:txBody>
                  <a:tcPr/>
                </a:tc>
                <a:tc>
                  <a:txBody>
                    <a:bodyPr/>
                    <a:lstStyle/>
                    <a:p>
                      <a:pPr algn="ctr"/>
                      <a:r>
                        <a:rPr lang="en-US" sz="1100" b="0" dirty="0" smtClean="0"/>
                        <a:t>0</a:t>
                      </a:r>
                      <a:endParaRPr lang="en-GB" sz="1100" b="0" dirty="0"/>
                    </a:p>
                  </a:txBody>
                  <a:tcPr/>
                </a:tc>
                <a:tc>
                  <a:txBody>
                    <a:bodyPr/>
                    <a:lstStyle/>
                    <a:p>
                      <a:pPr algn="ctr"/>
                      <a:r>
                        <a:rPr lang="en-US" sz="1100" b="0" dirty="0" smtClean="0"/>
                        <a:t>0</a:t>
                      </a:r>
                      <a:endParaRPr lang="en-GB" sz="1100" b="0" dirty="0"/>
                    </a:p>
                  </a:txBody>
                  <a:tcPr/>
                </a:tc>
                <a:tc>
                  <a:txBody>
                    <a:bodyPr/>
                    <a:lstStyle/>
                    <a:p>
                      <a:pPr algn="ctr"/>
                      <a:r>
                        <a:rPr lang="en-US" sz="1100" b="0" dirty="0" smtClean="0"/>
                        <a:t>0</a:t>
                      </a:r>
                      <a:endParaRPr lang="en-GB" sz="1100" b="0" dirty="0"/>
                    </a:p>
                  </a:txBody>
                  <a:tcPr/>
                </a:tc>
                <a:tc>
                  <a:txBody>
                    <a:bodyPr/>
                    <a:lstStyle/>
                    <a:p>
                      <a:pPr algn="ctr"/>
                      <a:r>
                        <a:rPr lang="en-US" sz="1100" b="0" dirty="0" smtClean="0"/>
                        <a:t>0</a:t>
                      </a:r>
                      <a:endParaRPr lang="en-GB" sz="1100" b="0" dirty="0"/>
                    </a:p>
                  </a:txBody>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lnR w="12700" cap="flat" cmpd="sng" algn="ctr">
                      <a:solidFill>
                        <a:schemeClr val="tx1"/>
                      </a:solidFill>
                      <a:prstDash val="solid"/>
                      <a:round/>
                      <a:headEnd type="none" w="med" len="med"/>
                      <a:tailEnd type="none" w="med" len="med"/>
                    </a:lnR>
                  </a:tcPr>
                </a:tc>
              </a:tr>
              <a:tr h="182880">
                <a:tc>
                  <a:txBody>
                    <a:bodyPr/>
                    <a:lstStyle/>
                    <a:p>
                      <a:pPr algn="ctr"/>
                      <a:r>
                        <a:rPr lang="en-US" sz="1100" dirty="0" smtClean="0"/>
                        <a:t>0</a:t>
                      </a:r>
                      <a:endParaRPr lang="en-GB" sz="1100" dirty="0"/>
                    </a:p>
                  </a:txBody>
                  <a:tcPr>
                    <a:lnL w="12700" cap="flat" cmpd="sng" algn="ctr">
                      <a:solidFill>
                        <a:schemeClr val="tx1"/>
                      </a:solidFill>
                      <a:prstDash val="solid"/>
                      <a:round/>
                      <a:headEnd type="none" w="med" len="med"/>
                      <a:tailEnd type="none" w="med" len="med"/>
                    </a:lnL>
                  </a:tcPr>
                </a:tc>
                <a:tc>
                  <a:txBody>
                    <a:bodyPr/>
                    <a:lstStyle/>
                    <a:p>
                      <a:pPr algn="ctr"/>
                      <a:r>
                        <a:rPr lang="en-US" sz="1100" dirty="0" smtClean="0"/>
                        <a:t>1</a:t>
                      </a:r>
                      <a:endParaRPr lang="en-GB" sz="1100" dirty="0"/>
                    </a:p>
                  </a:txBody>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lnR w="12700" cap="flat" cmpd="sng" algn="ctr">
                      <a:solidFill>
                        <a:schemeClr val="tx1"/>
                      </a:solidFill>
                      <a:prstDash val="solid"/>
                      <a:round/>
                      <a:headEnd type="none" w="med" len="med"/>
                      <a:tailEnd type="none" w="med" len="med"/>
                    </a:lnR>
                  </a:tcPr>
                </a:tc>
                <a:tc>
                  <a:txBody>
                    <a:bodyPr/>
                    <a:lstStyle/>
                    <a:p>
                      <a:pPr algn="ctr"/>
                      <a:r>
                        <a:rPr lang="en-US" sz="1100" b="0" dirty="0" smtClean="0"/>
                        <a:t>0</a:t>
                      </a:r>
                      <a:endParaRPr lang="en-GB" sz="1100" b="0" dirty="0"/>
                    </a:p>
                  </a:txBody>
                  <a:tcPr>
                    <a:lnL w="12700" cap="flat" cmpd="sng" algn="ctr">
                      <a:solidFill>
                        <a:schemeClr val="tx1"/>
                      </a:solidFill>
                      <a:prstDash val="solid"/>
                      <a:round/>
                      <a:headEnd type="none" w="med" len="med"/>
                      <a:tailEnd type="none" w="med" len="med"/>
                    </a:lnL>
                  </a:tcPr>
                </a:tc>
                <a:tc>
                  <a:txBody>
                    <a:bodyPr/>
                    <a:lstStyle/>
                    <a:p>
                      <a:pPr algn="ctr"/>
                      <a:r>
                        <a:rPr lang="en-US" sz="1100" b="0" dirty="0" smtClean="0"/>
                        <a:t>0</a:t>
                      </a:r>
                      <a:endParaRPr lang="en-GB" sz="1100" b="0" dirty="0"/>
                    </a:p>
                  </a:txBody>
                  <a:tcPr/>
                </a:tc>
                <a:tc>
                  <a:txBody>
                    <a:bodyPr/>
                    <a:lstStyle/>
                    <a:p>
                      <a:pPr algn="ctr"/>
                      <a:r>
                        <a:rPr lang="en-US" sz="1100" b="0" dirty="0" smtClean="0"/>
                        <a:t>0</a:t>
                      </a:r>
                      <a:endParaRPr lang="en-GB" sz="1100" b="0" dirty="0"/>
                    </a:p>
                  </a:txBody>
                  <a:tcPr/>
                </a:tc>
                <a:tc>
                  <a:txBody>
                    <a:bodyPr/>
                    <a:lstStyle/>
                    <a:p>
                      <a:pPr algn="ctr"/>
                      <a:r>
                        <a:rPr lang="en-US" sz="1100" b="0" dirty="0" smtClean="0"/>
                        <a:t>0</a:t>
                      </a:r>
                      <a:endParaRPr lang="en-GB" sz="1100" b="0" dirty="0"/>
                    </a:p>
                  </a:txBody>
                  <a:tcPr/>
                </a:tc>
                <a:tc>
                  <a:txBody>
                    <a:bodyPr/>
                    <a:lstStyle/>
                    <a:p>
                      <a:pPr algn="ctr"/>
                      <a:r>
                        <a:rPr lang="en-US" sz="1100" b="1" dirty="0" smtClean="0"/>
                        <a:t>1</a:t>
                      </a:r>
                      <a:endParaRPr lang="en-GB" sz="1100" b="1" dirty="0"/>
                    </a:p>
                  </a:txBody>
                  <a:tcPr/>
                </a:tc>
                <a:tc>
                  <a:txBody>
                    <a:bodyPr/>
                    <a:lstStyle/>
                    <a:p>
                      <a:pPr algn="ctr"/>
                      <a:r>
                        <a:rPr lang="en-US" sz="1100" b="0" dirty="0" smtClean="0"/>
                        <a:t>0</a:t>
                      </a:r>
                      <a:endParaRPr lang="en-GB" sz="1100" b="0" dirty="0"/>
                    </a:p>
                  </a:txBody>
                  <a:tcPr/>
                </a:tc>
                <a:tc>
                  <a:txBody>
                    <a:bodyPr/>
                    <a:lstStyle/>
                    <a:p>
                      <a:pPr algn="ctr"/>
                      <a:r>
                        <a:rPr lang="en-US" sz="1100" b="0" dirty="0" smtClean="0"/>
                        <a:t>0</a:t>
                      </a:r>
                      <a:endParaRPr lang="en-GB" sz="1100" b="0" dirty="0"/>
                    </a:p>
                  </a:txBody>
                  <a:tcPr/>
                </a:tc>
                <a:tc>
                  <a:txBody>
                    <a:bodyPr/>
                    <a:lstStyle/>
                    <a:p>
                      <a:pPr algn="ctr"/>
                      <a:r>
                        <a:rPr lang="en-US" sz="1100" b="0" dirty="0" smtClean="0"/>
                        <a:t>0</a:t>
                      </a:r>
                      <a:endParaRPr lang="en-GB" sz="1100" b="0" dirty="0"/>
                    </a:p>
                  </a:txBody>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lnR w="12700" cap="flat" cmpd="sng" algn="ctr">
                      <a:solidFill>
                        <a:schemeClr val="tx1"/>
                      </a:solidFill>
                      <a:prstDash val="solid"/>
                      <a:round/>
                      <a:headEnd type="none" w="med" len="med"/>
                      <a:tailEnd type="none" w="med" len="med"/>
                    </a:lnR>
                  </a:tcPr>
                </a:tc>
              </a:tr>
              <a:tr h="182880">
                <a:tc>
                  <a:txBody>
                    <a:bodyPr/>
                    <a:lstStyle/>
                    <a:p>
                      <a:pPr algn="ctr"/>
                      <a:r>
                        <a:rPr lang="en-US" sz="1100" dirty="0" smtClean="0"/>
                        <a:t>0</a:t>
                      </a:r>
                      <a:endParaRPr lang="en-GB" sz="1100" dirty="0"/>
                    </a:p>
                  </a:txBody>
                  <a:tcPr>
                    <a:lnL w="12700" cap="flat" cmpd="sng" algn="ctr">
                      <a:solidFill>
                        <a:schemeClr val="tx1"/>
                      </a:solidFill>
                      <a:prstDash val="solid"/>
                      <a:round/>
                      <a:headEnd type="none" w="med" len="med"/>
                      <a:tailEnd type="none" w="med" len="med"/>
                    </a:lnL>
                  </a:tcPr>
                </a:tc>
                <a:tc>
                  <a:txBody>
                    <a:bodyPr/>
                    <a:lstStyle/>
                    <a:p>
                      <a:pPr algn="ctr"/>
                      <a:r>
                        <a:rPr lang="en-US" sz="1100" dirty="0" smtClean="0"/>
                        <a:t>1</a:t>
                      </a:r>
                      <a:endParaRPr lang="en-GB" sz="1100" dirty="0"/>
                    </a:p>
                  </a:txBody>
                  <a:tcPr/>
                </a:tc>
                <a:tc>
                  <a:txBody>
                    <a:bodyPr/>
                    <a:lstStyle/>
                    <a:p>
                      <a:pPr algn="ctr"/>
                      <a:r>
                        <a:rPr lang="en-US" sz="1100" dirty="0" smtClean="0"/>
                        <a:t>0</a:t>
                      </a:r>
                      <a:endParaRPr lang="en-GB" sz="1100" dirty="0"/>
                    </a:p>
                  </a:txBody>
                  <a:tcPr/>
                </a:tc>
                <a:tc>
                  <a:txBody>
                    <a:bodyPr/>
                    <a:lstStyle/>
                    <a:p>
                      <a:pPr algn="ctr"/>
                      <a:r>
                        <a:rPr lang="en-US" sz="1100" dirty="0" smtClean="0"/>
                        <a:t>1</a:t>
                      </a:r>
                      <a:endParaRPr lang="en-GB" sz="1100" dirty="0"/>
                    </a:p>
                  </a:txBody>
                  <a:tcPr>
                    <a:lnR w="12700" cap="flat" cmpd="sng" algn="ctr">
                      <a:solidFill>
                        <a:schemeClr val="tx1"/>
                      </a:solidFill>
                      <a:prstDash val="solid"/>
                      <a:round/>
                      <a:headEnd type="none" w="med" len="med"/>
                      <a:tailEnd type="none" w="med" len="med"/>
                    </a:lnR>
                  </a:tcPr>
                </a:tc>
                <a:tc>
                  <a:txBody>
                    <a:bodyPr/>
                    <a:lstStyle/>
                    <a:p>
                      <a:pPr algn="ctr"/>
                      <a:r>
                        <a:rPr lang="en-US" sz="1100" b="0" dirty="0" smtClean="0"/>
                        <a:t>0</a:t>
                      </a:r>
                      <a:endParaRPr lang="en-GB" sz="1100" b="0" dirty="0"/>
                    </a:p>
                  </a:txBody>
                  <a:tcPr>
                    <a:lnL w="12700" cap="flat" cmpd="sng" algn="ctr">
                      <a:solidFill>
                        <a:schemeClr val="tx1"/>
                      </a:solidFill>
                      <a:prstDash val="solid"/>
                      <a:round/>
                      <a:headEnd type="none" w="med" len="med"/>
                      <a:tailEnd type="none" w="med" len="med"/>
                    </a:lnL>
                  </a:tcPr>
                </a:tc>
                <a:tc>
                  <a:txBody>
                    <a:bodyPr/>
                    <a:lstStyle/>
                    <a:p>
                      <a:pPr algn="ctr"/>
                      <a:r>
                        <a:rPr lang="en-US" sz="1100" b="0" dirty="0" smtClean="0"/>
                        <a:t>0</a:t>
                      </a:r>
                      <a:endParaRPr lang="en-GB" sz="1100" b="0" dirty="0"/>
                    </a:p>
                  </a:txBody>
                  <a:tcPr/>
                </a:tc>
                <a:tc>
                  <a:txBody>
                    <a:bodyPr/>
                    <a:lstStyle/>
                    <a:p>
                      <a:pPr algn="ctr"/>
                      <a:r>
                        <a:rPr lang="en-US" sz="1100" b="0" dirty="0" smtClean="0"/>
                        <a:t>0</a:t>
                      </a:r>
                      <a:endParaRPr lang="en-GB" sz="1100" b="0" dirty="0"/>
                    </a:p>
                  </a:txBody>
                  <a:tcPr/>
                </a:tc>
                <a:tc>
                  <a:txBody>
                    <a:bodyPr/>
                    <a:lstStyle/>
                    <a:p>
                      <a:pPr algn="ctr"/>
                      <a:r>
                        <a:rPr lang="en-US" sz="1100" b="0" dirty="0" smtClean="0"/>
                        <a:t>0</a:t>
                      </a:r>
                      <a:endParaRPr lang="en-GB" sz="1100" b="0" dirty="0"/>
                    </a:p>
                  </a:txBody>
                  <a:tcPr/>
                </a:tc>
                <a:tc>
                  <a:txBody>
                    <a:bodyPr/>
                    <a:lstStyle/>
                    <a:p>
                      <a:pPr algn="ctr"/>
                      <a:r>
                        <a:rPr lang="en-US" sz="1100" b="0" dirty="0" smtClean="0"/>
                        <a:t>0</a:t>
                      </a:r>
                      <a:endParaRPr lang="en-GB" sz="1100" b="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dirty="0" smtClean="0"/>
                        <a:t>1</a:t>
                      </a:r>
                      <a:endParaRPr lang="en-GB" sz="1100" b="1" dirty="0" smtClean="0"/>
                    </a:p>
                  </a:txBody>
                  <a:tcPr/>
                </a:tc>
                <a:tc>
                  <a:txBody>
                    <a:bodyPr/>
                    <a:lstStyle/>
                    <a:p>
                      <a:pPr algn="ctr"/>
                      <a:r>
                        <a:rPr lang="en-US" sz="1100" b="0" dirty="0" smtClean="0"/>
                        <a:t>0</a:t>
                      </a:r>
                      <a:endParaRPr lang="en-GB" sz="1100" b="0" dirty="0"/>
                    </a:p>
                  </a:txBody>
                  <a:tcPr/>
                </a:tc>
                <a:tc>
                  <a:txBody>
                    <a:bodyPr/>
                    <a:lstStyle/>
                    <a:p>
                      <a:pPr algn="ctr"/>
                      <a:r>
                        <a:rPr lang="en-US" sz="1100" b="0" dirty="0" smtClean="0"/>
                        <a:t>0</a:t>
                      </a:r>
                      <a:endParaRPr lang="en-GB" sz="1100" b="0" dirty="0"/>
                    </a:p>
                  </a:txBody>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lnR w="12700" cap="flat" cmpd="sng" algn="ctr">
                      <a:solidFill>
                        <a:schemeClr val="tx1"/>
                      </a:solidFill>
                      <a:prstDash val="solid"/>
                      <a:round/>
                      <a:headEnd type="none" w="med" len="med"/>
                      <a:tailEnd type="none" w="med" len="med"/>
                    </a:lnR>
                  </a:tcPr>
                </a:tc>
              </a:tr>
              <a:tr h="182880">
                <a:tc>
                  <a:txBody>
                    <a:bodyPr/>
                    <a:lstStyle/>
                    <a:p>
                      <a:pPr algn="ctr"/>
                      <a:r>
                        <a:rPr lang="en-US" sz="1100" dirty="0" smtClean="0"/>
                        <a:t>0</a:t>
                      </a:r>
                      <a:endParaRPr lang="en-GB" sz="1100" dirty="0"/>
                    </a:p>
                  </a:txBody>
                  <a:tcPr>
                    <a:lnL w="12700" cap="flat" cmpd="sng" algn="ctr">
                      <a:solidFill>
                        <a:schemeClr val="tx1"/>
                      </a:solidFill>
                      <a:prstDash val="solid"/>
                      <a:round/>
                      <a:headEnd type="none" w="med" len="med"/>
                      <a:tailEnd type="none" w="med" len="med"/>
                    </a:lnL>
                  </a:tcPr>
                </a:tc>
                <a:tc>
                  <a:txBody>
                    <a:bodyPr/>
                    <a:lstStyle/>
                    <a:p>
                      <a:pPr algn="ctr"/>
                      <a:r>
                        <a:rPr lang="en-US" sz="1100" dirty="0" smtClean="0"/>
                        <a:t>1</a:t>
                      </a:r>
                      <a:endParaRPr lang="en-GB" sz="1100" dirty="0"/>
                    </a:p>
                  </a:txBody>
                  <a:tcPr/>
                </a:tc>
                <a:tc>
                  <a:txBody>
                    <a:bodyPr/>
                    <a:lstStyle/>
                    <a:p>
                      <a:pPr algn="ctr"/>
                      <a:r>
                        <a:rPr lang="en-US" sz="1100" dirty="0" smtClean="0"/>
                        <a:t>1</a:t>
                      </a:r>
                      <a:endParaRPr lang="en-GB" sz="1100" dirty="0"/>
                    </a:p>
                  </a:txBody>
                  <a:tcPr/>
                </a:tc>
                <a:tc>
                  <a:txBody>
                    <a:bodyPr/>
                    <a:lstStyle/>
                    <a:p>
                      <a:pPr algn="ctr"/>
                      <a:r>
                        <a:rPr lang="en-US" sz="1100" dirty="0" smtClean="0"/>
                        <a:t>0</a:t>
                      </a:r>
                      <a:endParaRPr lang="en-GB" sz="1100" dirty="0"/>
                    </a:p>
                  </a:txBody>
                  <a:tcPr>
                    <a:lnR w="12700" cap="flat" cmpd="sng" algn="ctr">
                      <a:solidFill>
                        <a:schemeClr val="tx1"/>
                      </a:solidFill>
                      <a:prstDash val="solid"/>
                      <a:round/>
                      <a:headEnd type="none" w="med" len="med"/>
                      <a:tailEnd type="none" w="med" len="med"/>
                    </a:lnR>
                  </a:tcPr>
                </a:tc>
                <a:tc>
                  <a:txBody>
                    <a:bodyPr/>
                    <a:lstStyle/>
                    <a:p>
                      <a:pPr algn="ctr"/>
                      <a:r>
                        <a:rPr lang="en-US" sz="1100" b="0" dirty="0" smtClean="0"/>
                        <a:t>0</a:t>
                      </a:r>
                      <a:endParaRPr lang="en-GB" sz="1100" b="0" dirty="0"/>
                    </a:p>
                  </a:txBody>
                  <a:tcPr>
                    <a:lnL w="12700" cap="flat" cmpd="sng" algn="ctr">
                      <a:solidFill>
                        <a:schemeClr val="tx1"/>
                      </a:solidFill>
                      <a:prstDash val="solid"/>
                      <a:round/>
                      <a:headEnd type="none" w="med" len="med"/>
                      <a:tailEnd type="none" w="med" len="med"/>
                    </a:lnL>
                  </a:tcPr>
                </a:tc>
                <a:tc>
                  <a:txBody>
                    <a:bodyPr/>
                    <a:lstStyle/>
                    <a:p>
                      <a:pPr algn="ctr"/>
                      <a:r>
                        <a:rPr lang="en-US" sz="1100" b="0" dirty="0" smtClean="0"/>
                        <a:t>0</a:t>
                      </a:r>
                      <a:endParaRPr lang="en-GB" sz="1100" b="0" dirty="0"/>
                    </a:p>
                  </a:txBody>
                  <a:tcPr/>
                </a:tc>
                <a:tc>
                  <a:txBody>
                    <a:bodyPr/>
                    <a:lstStyle/>
                    <a:p>
                      <a:pPr algn="ctr"/>
                      <a:r>
                        <a:rPr lang="en-US" sz="1100" b="0" dirty="0" smtClean="0"/>
                        <a:t>0</a:t>
                      </a:r>
                      <a:endParaRPr lang="en-GB" sz="1100" b="0" dirty="0"/>
                    </a:p>
                  </a:txBody>
                  <a:tcPr/>
                </a:tc>
                <a:tc>
                  <a:txBody>
                    <a:bodyPr/>
                    <a:lstStyle/>
                    <a:p>
                      <a:pPr algn="ctr"/>
                      <a:r>
                        <a:rPr lang="en-US" sz="1100" b="0" dirty="0" smtClean="0"/>
                        <a:t>0</a:t>
                      </a:r>
                      <a:endParaRPr lang="en-GB" sz="1100" b="0" dirty="0"/>
                    </a:p>
                  </a:txBody>
                  <a:tcPr/>
                </a:tc>
                <a:tc>
                  <a:txBody>
                    <a:bodyPr/>
                    <a:lstStyle/>
                    <a:p>
                      <a:pPr algn="ctr"/>
                      <a:r>
                        <a:rPr lang="en-US" sz="1100" b="0" dirty="0" smtClean="0"/>
                        <a:t>0</a:t>
                      </a:r>
                      <a:endParaRPr lang="en-GB" sz="1100" b="0" dirty="0"/>
                    </a:p>
                  </a:txBody>
                  <a:tcPr/>
                </a:tc>
                <a:tc>
                  <a:txBody>
                    <a:bodyPr/>
                    <a:lstStyle/>
                    <a:p>
                      <a:pPr algn="ctr"/>
                      <a:r>
                        <a:rPr lang="en-US" sz="1100" b="0" dirty="0" smtClean="0"/>
                        <a:t>0</a:t>
                      </a:r>
                      <a:endParaRPr lang="en-GB" sz="1100" b="0" dirty="0"/>
                    </a:p>
                  </a:txBody>
                  <a:tcPr/>
                </a:tc>
                <a:tc>
                  <a:txBody>
                    <a:bodyPr/>
                    <a:lstStyle/>
                    <a:p>
                      <a:pPr algn="ctr"/>
                      <a:r>
                        <a:rPr lang="en-US" sz="1100" b="1" dirty="0" smtClean="0"/>
                        <a:t>1</a:t>
                      </a:r>
                      <a:endParaRPr lang="en-GB" sz="1100" b="1" dirty="0"/>
                    </a:p>
                  </a:txBody>
                  <a:tcPr/>
                </a:tc>
                <a:tc>
                  <a:txBody>
                    <a:bodyPr/>
                    <a:lstStyle/>
                    <a:p>
                      <a:pPr algn="ctr"/>
                      <a:r>
                        <a:rPr lang="en-US" sz="1100" b="0" dirty="0" smtClean="0"/>
                        <a:t>0</a:t>
                      </a:r>
                      <a:endParaRPr lang="en-GB" sz="1100" b="0" dirty="0"/>
                    </a:p>
                  </a:txBody>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lnR w="12700" cap="flat" cmpd="sng" algn="ctr">
                      <a:solidFill>
                        <a:schemeClr val="tx1"/>
                      </a:solidFill>
                      <a:prstDash val="solid"/>
                      <a:round/>
                      <a:headEnd type="none" w="med" len="med"/>
                      <a:tailEnd type="none" w="med" len="med"/>
                    </a:lnR>
                  </a:tcPr>
                </a:tc>
              </a:tr>
              <a:tr h="182880">
                <a:tc>
                  <a:txBody>
                    <a:bodyPr/>
                    <a:lstStyle/>
                    <a:p>
                      <a:pPr algn="ctr"/>
                      <a:r>
                        <a:rPr lang="en-US" sz="1100" dirty="0" smtClean="0"/>
                        <a:t>0</a:t>
                      </a:r>
                      <a:endParaRPr lang="en-GB" sz="1100" dirty="0"/>
                    </a:p>
                  </a:txBody>
                  <a:tcPr>
                    <a:lnL w="12700" cap="flat" cmpd="sng" algn="ctr">
                      <a:solidFill>
                        <a:schemeClr val="tx1"/>
                      </a:solidFill>
                      <a:prstDash val="solid"/>
                      <a:round/>
                      <a:headEnd type="none" w="med" len="med"/>
                      <a:tailEnd type="none" w="med" len="med"/>
                    </a:lnL>
                  </a:tcPr>
                </a:tc>
                <a:tc>
                  <a:txBody>
                    <a:bodyPr/>
                    <a:lstStyle/>
                    <a:p>
                      <a:pPr algn="ctr"/>
                      <a:r>
                        <a:rPr lang="en-US" sz="1100" dirty="0" smtClean="0"/>
                        <a:t>1</a:t>
                      </a:r>
                      <a:endParaRPr lang="en-GB" sz="1100" dirty="0"/>
                    </a:p>
                  </a:txBody>
                  <a:tcPr/>
                </a:tc>
                <a:tc>
                  <a:txBody>
                    <a:bodyPr/>
                    <a:lstStyle/>
                    <a:p>
                      <a:pPr algn="ctr"/>
                      <a:r>
                        <a:rPr lang="en-US" sz="1100" dirty="0" smtClean="0"/>
                        <a:t>1</a:t>
                      </a:r>
                      <a:endParaRPr lang="en-GB" sz="1100" dirty="0"/>
                    </a:p>
                  </a:txBody>
                  <a:tcPr/>
                </a:tc>
                <a:tc>
                  <a:txBody>
                    <a:bodyPr/>
                    <a:lstStyle/>
                    <a:p>
                      <a:pPr algn="ctr"/>
                      <a:r>
                        <a:rPr lang="en-US" sz="1100" dirty="0" smtClean="0"/>
                        <a:t>1</a:t>
                      </a:r>
                      <a:endParaRPr lang="en-GB" sz="1100" dirty="0"/>
                    </a:p>
                  </a:txBody>
                  <a:tcPr>
                    <a:lnR w="12700" cap="flat" cmpd="sng" algn="ctr">
                      <a:solidFill>
                        <a:schemeClr val="tx1"/>
                      </a:solidFill>
                      <a:prstDash val="solid"/>
                      <a:round/>
                      <a:headEnd type="none" w="med" len="med"/>
                      <a:tailEnd type="none" w="med" len="med"/>
                    </a:lnR>
                  </a:tcPr>
                </a:tc>
                <a:tc>
                  <a:txBody>
                    <a:bodyPr/>
                    <a:lstStyle/>
                    <a:p>
                      <a:pPr algn="ctr"/>
                      <a:r>
                        <a:rPr lang="en-US" sz="1100" dirty="0" smtClean="0"/>
                        <a:t>0</a:t>
                      </a:r>
                      <a:endParaRPr lang="en-GB" sz="1100" dirty="0"/>
                    </a:p>
                  </a:txBody>
                  <a:tcPr>
                    <a:lnL w="12700" cap="flat" cmpd="sng" algn="ctr">
                      <a:solidFill>
                        <a:schemeClr val="tx1"/>
                      </a:solidFill>
                      <a:prstDash val="solid"/>
                      <a:round/>
                      <a:headEnd type="none" w="med" len="med"/>
                      <a:tailEnd type="none" w="med" len="med"/>
                    </a:lnL>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tc>
                <a:tc>
                  <a:txBody>
                    <a:bodyPr/>
                    <a:lstStyle/>
                    <a:p>
                      <a:pPr algn="ctr"/>
                      <a:r>
                        <a:rPr lang="en-US" sz="1100" b="1" dirty="0" smtClean="0"/>
                        <a:t>1</a:t>
                      </a:r>
                      <a:endParaRPr lang="en-GB" sz="1100" b="1" dirty="0"/>
                    </a:p>
                  </a:txBody>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lnR w="12700" cap="flat" cmpd="sng" algn="ctr">
                      <a:solidFill>
                        <a:schemeClr val="tx1"/>
                      </a:solidFill>
                      <a:prstDash val="solid"/>
                      <a:round/>
                      <a:headEnd type="none" w="med" len="med"/>
                      <a:tailEnd type="none" w="med" len="med"/>
                    </a:lnR>
                  </a:tcPr>
                </a:tc>
              </a:tr>
              <a:tr h="182880">
                <a:tc>
                  <a:txBody>
                    <a:bodyPr/>
                    <a:lstStyle/>
                    <a:p>
                      <a:pPr algn="ctr"/>
                      <a:r>
                        <a:rPr lang="en-US" sz="1100" dirty="0" smtClean="0"/>
                        <a:t>1</a:t>
                      </a:r>
                      <a:endParaRPr lang="en-GB" sz="1100" dirty="0"/>
                    </a:p>
                  </a:txBody>
                  <a:tcPr>
                    <a:lnL w="12700" cap="flat" cmpd="sng" algn="ctr">
                      <a:solidFill>
                        <a:schemeClr val="tx1"/>
                      </a:solidFill>
                      <a:prstDash val="solid"/>
                      <a:round/>
                      <a:headEnd type="none" w="med" len="med"/>
                      <a:tailEnd type="none" w="med" len="med"/>
                    </a:lnL>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lnR w="12700" cap="flat" cmpd="sng" algn="ctr">
                      <a:solidFill>
                        <a:schemeClr val="tx1"/>
                      </a:solidFill>
                      <a:prstDash val="solid"/>
                      <a:round/>
                      <a:headEnd type="none" w="med" len="med"/>
                      <a:tailEnd type="none" w="med" len="med"/>
                    </a:lnR>
                  </a:tcPr>
                </a:tc>
                <a:tc>
                  <a:txBody>
                    <a:bodyPr/>
                    <a:lstStyle/>
                    <a:p>
                      <a:pPr algn="ctr"/>
                      <a:r>
                        <a:rPr lang="en-US" sz="1100" dirty="0" smtClean="0"/>
                        <a:t>0</a:t>
                      </a:r>
                      <a:endParaRPr lang="en-GB" sz="1100" dirty="0"/>
                    </a:p>
                  </a:txBody>
                  <a:tcPr>
                    <a:lnL w="12700" cap="flat" cmpd="sng" algn="ctr">
                      <a:solidFill>
                        <a:schemeClr val="tx1"/>
                      </a:solidFill>
                      <a:prstDash val="solid"/>
                      <a:round/>
                      <a:headEnd type="none" w="med" len="med"/>
                      <a:tailEnd type="none" w="med" len="med"/>
                    </a:lnL>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tc>
                <a:tc>
                  <a:txBody>
                    <a:bodyPr/>
                    <a:lstStyle/>
                    <a:p>
                      <a:pPr algn="ctr"/>
                      <a:r>
                        <a:rPr lang="en-US" sz="1100" b="1" dirty="0" smtClean="0"/>
                        <a:t>1</a:t>
                      </a:r>
                      <a:endParaRPr lang="en-GB" sz="1100" b="1" dirty="0"/>
                    </a:p>
                  </a:txBody>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lnR w="12700" cap="flat" cmpd="sng" algn="ctr">
                      <a:solidFill>
                        <a:schemeClr val="tx1"/>
                      </a:solidFill>
                      <a:prstDash val="solid"/>
                      <a:round/>
                      <a:headEnd type="none" w="med" len="med"/>
                      <a:tailEnd type="none" w="med" len="med"/>
                    </a:lnR>
                  </a:tcPr>
                </a:tc>
              </a:tr>
              <a:tr h="182880">
                <a:tc>
                  <a:txBody>
                    <a:bodyPr/>
                    <a:lstStyle/>
                    <a:p>
                      <a:pPr algn="ctr"/>
                      <a:r>
                        <a:rPr lang="en-US" sz="1100" dirty="0" smtClean="0"/>
                        <a:t>1</a:t>
                      </a:r>
                      <a:endParaRPr lang="en-GB" sz="1100" dirty="0"/>
                    </a:p>
                  </a:txBody>
                  <a:tcPr>
                    <a:lnL w="12700" cap="flat" cmpd="sng" algn="ctr">
                      <a:solidFill>
                        <a:schemeClr val="tx1"/>
                      </a:solidFill>
                      <a:prstDash val="solid"/>
                      <a:round/>
                      <a:headEnd type="none" w="med" len="med"/>
                      <a:tailEnd type="none" w="med" len="med"/>
                    </a:lnL>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tc>
                <a:tc>
                  <a:txBody>
                    <a:bodyPr/>
                    <a:lstStyle/>
                    <a:p>
                      <a:pPr algn="ctr"/>
                      <a:r>
                        <a:rPr lang="en-US" sz="1100" dirty="0" smtClean="0"/>
                        <a:t>1</a:t>
                      </a:r>
                      <a:endParaRPr lang="en-GB" sz="1100" dirty="0"/>
                    </a:p>
                  </a:txBody>
                  <a:tcPr>
                    <a:lnR w="12700" cap="flat" cmpd="sng" algn="ctr">
                      <a:solidFill>
                        <a:schemeClr val="tx1"/>
                      </a:solidFill>
                      <a:prstDash val="solid"/>
                      <a:round/>
                      <a:headEnd type="none" w="med" len="med"/>
                      <a:tailEnd type="none" w="med" len="med"/>
                    </a:lnR>
                  </a:tcPr>
                </a:tc>
                <a:tc>
                  <a:txBody>
                    <a:bodyPr/>
                    <a:lstStyle/>
                    <a:p>
                      <a:pPr algn="ctr"/>
                      <a:r>
                        <a:rPr lang="en-US" sz="1100" dirty="0" smtClean="0"/>
                        <a:t>0</a:t>
                      </a:r>
                      <a:endParaRPr lang="en-GB" sz="1100" dirty="0"/>
                    </a:p>
                  </a:txBody>
                  <a:tcPr>
                    <a:lnL w="12700" cap="flat" cmpd="sng" algn="ctr">
                      <a:solidFill>
                        <a:schemeClr val="tx1"/>
                      </a:solidFill>
                      <a:prstDash val="solid"/>
                      <a:round/>
                      <a:headEnd type="none" w="med" len="med"/>
                      <a:tailEnd type="none" w="med" len="med"/>
                    </a:lnL>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tc>
                <a:tc>
                  <a:txBody>
                    <a:bodyPr/>
                    <a:lstStyle/>
                    <a:p>
                      <a:pPr algn="ctr"/>
                      <a:r>
                        <a:rPr lang="en-US" sz="1100" b="0" dirty="0" smtClean="0"/>
                        <a:t>0</a:t>
                      </a:r>
                      <a:endParaRPr lang="en-GB" sz="1100" b="0" dirty="0"/>
                    </a:p>
                  </a:txBody>
                  <a:tcPr/>
                </a:tc>
                <a:tc>
                  <a:txBody>
                    <a:bodyPr/>
                    <a:lstStyle/>
                    <a:p>
                      <a:pPr algn="ctr"/>
                      <a:r>
                        <a:rPr lang="en-US" sz="1100" b="1" dirty="0" smtClean="0"/>
                        <a:t>1</a:t>
                      </a:r>
                      <a:endParaRPr lang="en-GB" sz="1100" b="1" dirty="0"/>
                    </a:p>
                  </a:txBody>
                  <a:tcPr/>
                </a:tc>
                <a:tc>
                  <a:txBody>
                    <a:bodyPr/>
                    <a:lstStyle/>
                    <a:p>
                      <a:pPr algn="ctr"/>
                      <a:r>
                        <a:rPr lang="en-US" sz="1100" b="0" dirty="0" smtClean="0"/>
                        <a:t>0</a:t>
                      </a:r>
                      <a:endParaRPr lang="en-GB" sz="1100" b="0" dirty="0"/>
                    </a:p>
                  </a:txBody>
                  <a:tcPr/>
                </a:tc>
                <a:tc>
                  <a:txBody>
                    <a:bodyPr/>
                    <a:lstStyle/>
                    <a:p>
                      <a:pPr algn="ctr"/>
                      <a:r>
                        <a:rPr lang="en-US" sz="1100" b="0" dirty="0" smtClean="0"/>
                        <a:t>0</a:t>
                      </a:r>
                      <a:endParaRPr lang="en-GB" sz="1100" b="0" dirty="0"/>
                    </a:p>
                  </a:txBody>
                  <a:tcPr/>
                </a:tc>
                <a:tc>
                  <a:txBody>
                    <a:bodyPr/>
                    <a:lstStyle/>
                    <a:p>
                      <a:pPr algn="ctr"/>
                      <a:r>
                        <a:rPr lang="en-US" sz="1100" b="0" dirty="0" smtClean="0"/>
                        <a:t>0</a:t>
                      </a:r>
                      <a:endParaRPr lang="en-GB" sz="1100" b="0" dirty="0"/>
                    </a:p>
                  </a:txBody>
                  <a:tcPr/>
                </a:tc>
                <a:tc>
                  <a:txBody>
                    <a:bodyPr/>
                    <a:lstStyle/>
                    <a:p>
                      <a:pPr algn="ctr"/>
                      <a:r>
                        <a:rPr lang="en-US" sz="1100" b="0" dirty="0" smtClean="0"/>
                        <a:t>0</a:t>
                      </a:r>
                      <a:endParaRPr lang="en-GB" sz="1100" b="0" dirty="0"/>
                    </a:p>
                  </a:txBody>
                  <a:tcPr/>
                </a:tc>
                <a:tc>
                  <a:txBody>
                    <a:bodyPr/>
                    <a:lstStyle/>
                    <a:p>
                      <a:pPr algn="ctr"/>
                      <a:r>
                        <a:rPr lang="en-US" sz="1100" b="0" dirty="0" smtClean="0"/>
                        <a:t>0</a:t>
                      </a:r>
                      <a:endParaRPr lang="en-GB" sz="1100" b="0" dirty="0"/>
                    </a:p>
                  </a:txBody>
                  <a:tcPr/>
                </a:tc>
                <a:tc>
                  <a:txBody>
                    <a:bodyPr/>
                    <a:lstStyle/>
                    <a:p>
                      <a:pPr algn="ctr"/>
                      <a:r>
                        <a:rPr lang="en-US" sz="1100" b="0" dirty="0" smtClean="0"/>
                        <a:t>0</a:t>
                      </a:r>
                      <a:endParaRPr lang="en-GB" sz="1100" b="0" dirty="0"/>
                    </a:p>
                  </a:txBody>
                  <a:tcPr>
                    <a:lnR w="12700" cap="flat" cmpd="sng" algn="ctr">
                      <a:solidFill>
                        <a:schemeClr val="tx1"/>
                      </a:solidFill>
                      <a:prstDash val="solid"/>
                      <a:round/>
                      <a:headEnd type="none" w="med" len="med"/>
                      <a:tailEnd type="none" w="med" len="med"/>
                    </a:lnR>
                  </a:tcPr>
                </a:tc>
              </a:tr>
              <a:tr h="182880">
                <a:tc>
                  <a:txBody>
                    <a:bodyPr/>
                    <a:lstStyle/>
                    <a:p>
                      <a:pPr algn="ctr"/>
                      <a:r>
                        <a:rPr lang="en-US" sz="1100" dirty="0" smtClean="0"/>
                        <a:t>1</a:t>
                      </a:r>
                      <a:endParaRPr lang="en-GB" sz="1100" dirty="0"/>
                    </a:p>
                  </a:txBody>
                  <a:tcPr>
                    <a:lnL w="12700" cap="flat" cmpd="sng" algn="ctr">
                      <a:solidFill>
                        <a:schemeClr val="tx1"/>
                      </a:solidFill>
                      <a:prstDash val="solid"/>
                      <a:round/>
                      <a:headEnd type="none" w="med" len="med"/>
                      <a:tailEnd type="none" w="med" len="med"/>
                    </a:lnL>
                  </a:tcPr>
                </a:tc>
                <a:tc>
                  <a:txBody>
                    <a:bodyPr/>
                    <a:lstStyle/>
                    <a:p>
                      <a:pPr algn="ctr"/>
                      <a:r>
                        <a:rPr lang="en-US" sz="1100" dirty="0" smtClean="0"/>
                        <a:t>0</a:t>
                      </a:r>
                      <a:endParaRPr lang="en-GB" sz="1100" dirty="0"/>
                    </a:p>
                  </a:txBody>
                  <a:tcPr/>
                </a:tc>
                <a:tc>
                  <a:txBody>
                    <a:bodyPr/>
                    <a:lstStyle/>
                    <a:p>
                      <a:pPr algn="ctr"/>
                      <a:r>
                        <a:rPr lang="en-US" sz="1100" dirty="0" smtClean="0"/>
                        <a:t>1</a:t>
                      </a:r>
                      <a:endParaRPr lang="en-GB" sz="1100" dirty="0"/>
                    </a:p>
                  </a:txBody>
                  <a:tcPr/>
                </a:tc>
                <a:tc>
                  <a:txBody>
                    <a:bodyPr/>
                    <a:lstStyle/>
                    <a:p>
                      <a:pPr algn="ctr"/>
                      <a:r>
                        <a:rPr lang="en-US" sz="1100" dirty="0" smtClean="0"/>
                        <a:t>0</a:t>
                      </a:r>
                      <a:endParaRPr lang="en-GB" sz="1100" dirty="0"/>
                    </a:p>
                  </a:txBody>
                  <a:tcPr>
                    <a:lnR w="12700" cap="flat" cmpd="sng" algn="ctr">
                      <a:solidFill>
                        <a:schemeClr val="tx1"/>
                      </a:solidFill>
                      <a:prstDash val="solid"/>
                      <a:round/>
                      <a:headEnd type="none" w="med" len="med"/>
                      <a:tailEnd type="none" w="med" len="med"/>
                    </a:lnR>
                  </a:tcPr>
                </a:tc>
                <a:tc>
                  <a:txBody>
                    <a:bodyPr/>
                    <a:lstStyle/>
                    <a:p>
                      <a:pPr algn="ctr"/>
                      <a:r>
                        <a:rPr lang="en-US" sz="1100" dirty="0" smtClean="0"/>
                        <a:t>0</a:t>
                      </a:r>
                      <a:endParaRPr lang="en-GB" sz="1100" dirty="0"/>
                    </a:p>
                  </a:txBody>
                  <a:tcPr>
                    <a:lnL w="12700" cap="flat" cmpd="sng" algn="ctr">
                      <a:solidFill>
                        <a:schemeClr val="tx1"/>
                      </a:solidFill>
                      <a:prstDash val="solid"/>
                      <a:round/>
                      <a:headEnd type="none" w="med" len="med"/>
                      <a:tailEnd type="none" w="med" len="med"/>
                    </a:lnL>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tc>
                <a:tc>
                  <a:txBody>
                    <a:bodyPr/>
                    <a:lstStyle/>
                    <a:p>
                      <a:pPr algn="ctr"/>
                      <a:r>
                        <a:rPr lang="en-US" sz="1100" b="0" dirty="0" smtClean="0"/>
                        <a:t>0</a:t>
                      </a:r>
                      <a:endParaRPr lang="en-GB" sz="1100" b="0" dirty="0"/>
                    </a:p>
                  </a:txBody>
                  <a:tcPr/>
                </a:tc>
                <a:tc>
                  <a:txBody>
                    <a:bodyPr/>
                    <a:lstStyle/>
                    <a:p>
                      <a:pPr algn="ctr"/>
                      <a:r>
                        <a:rPr lang="en-US" sz="1100" b="0" dirty="0" smtClean="0"/>
                        <a:t>0</a:t>
                      </a:r>
                      <a:endParaRPr lang="en-GB" sz="1100" b="0" dirty="0"/>
                    </a:p>
                  </a:txBody>
                  <a:tcPr/>
                </a:tc>
                <a:tc>
                  <a:txBody>
                    <a:bodyPr/>
                    <a:lstStyle/>
                    <a:p>
                      <a:pPr algn="ctr"/>
                      <a:r>
                        <a:rPr lang="en-US" sz="1100" b="1" dirty="0" smtClean="0"/>
                        <a:t>1</a:t>
                      </a:r>
                      <a:endParaRPr lang="en-GB" sz="1100" b="1" dirty="0"/>
                    </a:p>
                  </a:txBody>
                  <a:tcPr/>
                </a:tc>
                <a:tc>
                  <a:txBody>
                    <a:bodyPr/>
                    <a:lstStyle/>
                    <a:p>
                      <a:pPr algn="ctr"/>
                      <a:r>
                        <a:rPr lang="en-US" sz="1100" b="0" dirty="0" smtClean="0"/>
                        <a:t>0</a:t>
                      </a:r>
                      <a:endParaRPr lang="en-GB" sz="1100" b="0" dirty="0"/>
                    </a:p>
                  </a:txBody>
                  <a:tcPr/>
                </a:tc>
                <a:tc>
                  <a:txBody>
                    <a:bodyPr/>
                    <a:lstStyle/>
                    <a:p>
                      <a:pPr algn="ctr"/>
                      <a:r>
                        <a:rPr lang="en-US" sz="1100" b="0" dirty="0" smtClean="0"/>
                        <a:t>0</a:t>
                      </a:r>
                      <a:endParaRPr lang="en-GB" sz="1100" b="0" dirty="0"/>
                    </a:p>
                  </a:txBody>
                  <a:tcPr/>
                </a:tc>
                <a:tc>
                  <a:txBody>
                    <a:bodyPr/>
                    <a:lstStyle/>
                    <a:p>
                      <a:pPr algn="ctr"/>
                      <a:r>
                        <a:rPr lang="en-US" sz="1100" b="0" dirty="0" smtClean="0"/>
                        <a:t>0</a:t>
                      </a:r>
                      <a:endParaRPr lang="en-GB" sz="1100" b="0" dirty="0"/>
                    </a:p>
                  </a:txBody>
                  <a:tcPr/>
                </a:tc>
                <a:tc>
                  <a:txBody>
                    <a:bodyPr/>
                    <a:lstStyle/>
                    <a:p>
                      <a:pPr algn="ctr"/>
                      <a:r>
                        <a:rPr lang="en-US" sz="1100" b="0" dirty="0" smtClean="0"/>
                        <a:t>0</a:t>
                      </a:r>
                      <a:endParaRPr lang="en-GB" sz="1100" b="0" dirty="0"/>
                    </a:p>
                  </a:txBody>
                  <a:tcPr/>
                </a:tc>
                <a:tc>
                  <a:txBody>
                    <a:bodyPr/>
                    <a:lstStyle/>
                    <a:p>
                      <a:pPr algn="ctr"/>
                      <a:r>
                        <a:rPr lang="en-US" sz="1100" b="0" dirty="0" smtClean="0"/>
                        <a:t>0</a:t>
                      </a:r>
                      <a:endParaRPr lang="en-GB" sz="1100" b="0" dirty="0"/>
                    </a:p>
                  </a:txBody>
                  <a:tcPr>
                    <a:lnR w="12700" cap="flat" cmpd="sng" algn="ctr">
                      <a:solidFill>
                        <a:schemeClr val="tx1"/>
                      </a:solidFill>
                      <a:prstDash val="solid"/>
                      <a:round/>
                      <a:headEnd type="none" w="med" len="med"/>
                      <a:tailEnd type="none" w="med" len="med"/>
                    </a:lnR>
                  </a:tcPr>
                </a:tc>
              </a:tr>
              <a:tr h="182880">
                <a:tc>
                  <a:txBody>
                    <a:bodyPr/>
                    <a:lstStyle/>
                    <a:p>
                      <a:pPr algn="ctr"/>
                      <a:r>
                        <a:rPr lang="en-US" sz="1100" dirty="0" smtClean="0"/>
                        <a:t>1</a:t>
                      </a:r>
                      <a:endParaRPr lang="en-GB" sz="1100" dirty="0"/>
                    </a:p>
                  </a:txBody>
                  <a:tcPr>
                    <a:lnL w="12700" cap="flat" cmpd="sng" algn="ctr">
                      <a:solidFill>
                        <a:schemeClr val="tx1"/>
                      </a:solidFill>
                      <a:prstDash val="solid"/>
                      <a:round/>
                      <a:headEnd type="none" w="med" len="med"/>
                      <a:tailEnd type="none" w="med" len="med"/>
                    </a:lnL>
                  </a:tcPr>
                </a:tc>
                <a:tc>
                  <a:txBody>
                    <a:bodyPr/>
                    <a:lstStyle/>
                    <a:p>
                      <a:pPr algn="ctr"/>
                      <a:r>
                        <a:rPr lang="en-US" sz="1100" dirty="0" smtClean="0"/>
                        <a:t>0</a:t>
                      </a:r>
                      <a:endParaRPr lang="en-GB" sz="1100" dirty="0"/>
                    </a:p>
                  </a:txBody>
                  <a:tcPr/>
                </a:tc>
                <a:tc>
                  <a:txBody>
                    <a:bodyPr/>
                    <a:lstStyle/>
                    <a:p>
                      <a:pPr algn="ctr"/>
                      <a:r>
                        <a:rPr lang="en-US" sz="1100" dirty="0" smtClean="0"/>
                        <a:t>1</a:t>
                      </a:r>
                      <a:endParaRPr lang="en-GB" sz="1100" dirty="0"/>
                    </a:p>
                  </a:txBody>
                  <a:tcPr/>
                </a:tc>
                <a:tc>
                  <a:txBody>
                    <a:bodyPr/>
                    <a:lstStyle/>
                    <a:p>
                      <a:pPr algn="ctr"/>
                      <a:r>
                        <a:rPr lang="en-US" sz="1100" dirty="0" smtClean="0"/>
                        <a:t>1</a:t>
                      </a:r>
                      <a:endParaRPr lang="en-GB" sz="1100" dirty="0"/>
                    </a:p>
                  </a:txBody>
                  <a:tcPr>
                    <a:lnR w="12700" cap="flat" cmpd="sng" algn="ctr">
                      <a:solidFill>
                        <a:schemeClr val="tx1"/>
                      </a:solidFill>
                      <a:prstDash val="solid"/>
                      <a:round/>
                      <a:headEnd type="none" w="med" len="med"/>
                      <a:tailEnd type="none" w="med" len="med"/>
                    </a:lnR>
                  </a:tcPr>
                </a:tc>
                <a:tc>
                  <a:txBody>
                    <a:bodyPr/>
                    <a:lstStyle/>
                    <a:p>
                      <a:pPr algn="ctr"/>
                      <a:r>
                        <a:rPr lang="en-US" sz="1100" dirty="0" smtClean="0"/>
                        <a:t>0</a:t>
                      </a:r>
                      <a:endParaRPr lang="en-GB" sz="1100" dirty="0"/>
                    </a:p>
                  </a:txBody>
                  <a:tcPr>
                    <a:lnL w="12700" cap="flat" cmpd="sng" algn="ctr">
                      <a:solidFill>
                        <a:schemeClr val="tx1"/>
                      </a:solidFill>
                      <a:prstDash val="solid"/>
                      <a:round/>
                      <a:headEnd type="none" w="med" len="med"/>
                      <a:tailEnd type="none" w="med" len="med"/>
                    </a:lnL>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tc>
                <a:tc>
                  <a:txBody>
                    <a:bodyPr/>
                    <a:lstStyle/>
                    <a:p>
                      <a:pPr algn="ctr"/>
                      <a:r>
                        <a:rPr lang="en-US" sz="1100" b="0" dirty="0" smtClean="0"/>
                        <a:t>0</a:t>
                      </a:r>
                      <a:endParaRPr lang="en-GB" sz="1100" b="0" dirty="0"/>
                    </a:p>
                  </a:txBody>
                  <a:tcPr/>
                </a:tc>
                <a:tc>
                  <a:txBody>
                    <a:bodyPr/>
                    <a:lstStyle/>
                    <a:p>
                      <a:pPr algn="ctr"/>
                      <a:r>
                        <a:rPr lang="en-US" sz="1100" b="0" dirty="0" smtClean="0"/>
                        <a:t>0</a:t>
                      </a:r>
                      <a:endParaRPr lang="en-GB" sz="1100" b="0" dirty="0"/>
                    </a:p>
                  </a:txBody>
                  <a:tcPr/>
                </a:tc>
                <a:tc>
                  <a:txBody>
                    <a:bodyPr/>
                    <a:lstStyle/>
                    <a:p>
                      <a:pPr algn="ctr"/>
                      <a:r>
                        <a:rPr lang="en-US" sz="1100" b="0" dirty="0" smtClean="0"/>
                        <a:t>0</a:t>
                      </a:r>
                      <a:endParaRPr lang="en-GB" sz="1100" b="0" dirty="0"/>
                    </a:p>
                  </a:txBody>
                  <a:tcPr/>
                </a:tc>
                <a:tc>
                  <a:txBody>
                    <a:bodyPr/>
                    <a:lstStyle/>
                    <a:p>
                      <a:pPr algn="ctr"/>
                      <a:r>
                        <a:rPr lang="en-US" sz="1100" b="1" dirty="0" smtClean="0"/>
                        <a:t>1</a:t>
                      </a:r>
                      <a:endParaRPr lang="en-GB" sz="1100" b="1" dirty="0"/>
                    </a:p>
                  </a:txBody>
                  <a:tcPr/>
                </a:tc>
                <a:tc>
                  <a:txBody>
                    <a:bodyPr/>
                    <a:lstStyle/>
                    <a:p>
                      <a:pPr algn="ctr"/>
                      <a:r>
                        <a:rPr lang="en-US" sz="1100" b="0" dirty="0" smtClean="0"/>
                        <a:t>0</a:t>
                      </a:r>
                      <a:endParaRPr lang="en-GB" sz="1100" b="0" dirty="0"/>
                    </a:p>
                  </a:txBody>
                  <a:tcPr/>
                </a:tc>
                <a:tc>
                  <a:txBody>
                    <a:bodyPr/>
                    <a:lstStyle/>
                    <a:p>
                      <a:pPr algn="ctr"/>
                      <a:r>
                        <a:rPr lang="en-US" sz="1100" b="0" dirty="0" smtClean="0"/>
                        <a:t>0</a:t>
                      </a:r>
                      <a:endParaRPr lang="en-GB" sz="1100" b="0" dirty="0"/>
                    </a:p>
                  </a:txBody>
                  <a:tcPr/>
                </a:tc>
                <a:tc>
                  <a:txBody>
                    <a:bodyPr/>
                    <a:lstStyle/>
                    <a:p>
                      <a:pPr algn="ctr"/>
                      <a:r>
                        <a:rPr lang="en-US" sz="1100" b="0" dirty="0" smtClean="0"/>
                        <a:t>0</a:t>
                      </a:r>
                      <a:endParaRPr lang="en-GB" sz="1100" b="0" dirty="0"/>
                    </a:p>
                  </a:txBody>
                  <a:tcPr/>
                </a:tc>
                <a:tc>
                  <a:txBody>
                    <a:bodyPr/>
                    <a:lstStyle/>
                    <a:p>
                      <a:pPr algn="ctr"/>
                      <a:r>
                        <a:rPr lang="en-US" sz="1100" b="0" dirty="0" smtClean="0"/>
                        <a:t>0</a:t>
                      </a:r>
                      <a:endParaRPr lang="en-GB" sz="1100" b="0" dirty="0"/>
                    </a:p>
                  </a:txBody>
                  <a:tcPr>
                    <a:lnR w="12700" cap="flat" cmpd="sng" algn="ctr">
                      <a:solidFill>
                        <a:schemeClr val="tx1"/>
                      </a:solidFill>
                      <a:prstDash val="solid"/>
                      <a:round/>
                      <a:headEnd type="none" w="med" len="med"/>
                      <a:tailEnd type="none" w="med" len="med"/>
                    </a:lnR>
                  </a:tcPr>
                </a:tc>
              </a:tr>
              <a:tr h="182880">
                <a:tc>
                  <a:txBody>
                    <a:bodyPr/>
                    <a:lstStyle/>
                    <a:p>
                      <a:pPr algn="ctr"/>
                      <a:r>
                        <a:rPr lang="en-US" sz="1100" dirty="0" smtClean="0"/>
                        <a:t>1</a:t>
                      </a:r>
                      <a:endParaRPr lang="en-GB" sz="1100" dirty="0"/>
                    </a:p>
                  </a:txBody>
                  <a:tcPr>
                    <a:lnL w="12700" cap="flat" cmpd="sng" algn="ctr">
                      <a:solidFill>
                        <a:schemeClr val="tx1"/>
                      </a:solidFill>
                      <a:prstDash val="solid"/>
                      <a:round/>
                      <a:headEnd type="none" w="med" len="med"/>
                      <a:tailEnd type="none" w="med" len="med"/>
                    </a:lnL>
                  </a:tcPr>
                </a:tc>
                <a:tc>
                  <a:txBody>
                    <a:bodyPr/>
                    <a:lstStyle/>
                    <a:p>
                      <a:pPr algn="ctr"/>
                      <a:r>
                        <a:rPr lang="en-US" sz="1100" dirty="0" smtClean="0"/>
                        <a:t>1</a:t>
                      </a:r>
                      <a:endParaRPr lang="en-GB" sz="1100" dirty="0"/>
                    </a:p>
                  </a:txBody>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lnR w="12700" cap="flat" cmpd="sng" algn="ctr">
                      <a:solidFill>
                        <a:schemeClr val="tx1"/>
                      </a:solidFill>
                      <a:prstDash val="solid"/>
                      <a:round/>
                      <a:headEnd type="none" w="med" len="med"/>
                      <a:tailEnd type="none" w="med" len="med"/>
                    </a:lnR>
                  </a:tcPr>
                </a:tc>
                <a:tc>
                  <a:txBody>
                    <a:bodyPr/>
                    <a:lstStyle/>
                    <a:p>
                      <a:pPr algn="ctr"/>
                      <a:r>
                        <a:rPr lang="en-US" sz="1100" dirty="0" smtClean="0"/>
                        <a:t>0</a:t>
                      </a:r>
                      <a:endParaRPr lang="en-GB" sz="1100" dirty="0"/>
                    </a:p>
                  </a:txBody>
                  <a:tcPr>
                    <a:lnL w="12700" cap="flat" cmpd="sng" algn="ctr">
                      <a:solidFill>
                        <a:schemeClr val="tx1"/>
                      </a:solidFill>
                      <a:prstDash val="solid"/>
                      <a:round/>
                      <a:headEnd type="none" w="med" len="med"/>
                      <a:tailEnd type="none" w="med" len="med"/>
                    </a:lnL>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tc>
                <a:tc>
                  <a:txBody>
                    <a:bodyPr/>
                    <a:lstStyle/>
                    <a:p>
                      <a:pPr algn="ctr"/>
                      <a:r>
                        <a:rPr lang="en-US" sz="1100" b="0" dirty="0" smtClean="0"/>
                        <a:t>0</a:t>
                      </a:r>
                      <a:endParaRPr lang="en-GB" sz="1100" b="0" dirty="0"/>
                    </a:p>
                  </a:txBody>
                  <a:tcPr/>
                </a:tc>
                <a:tc>
                  <a:txBody>
                    <a:bodyPr/>
                    <a:lstStyle/>
                    <a:p>
                      <a:pPr algn="ctr"/>
                      <a:r>
                        <a:rPr lang="en-US" sz="1100" b="0" dirty="0" smtClean="0"/>
                        <a:t>0</a:t>
                      </a:r>
                      <a:endParaRPr lang="en-GB" sz="1100" b="0" dirty="0"/>
                    </a:p>
                  </a:txBody>
                  <a:tcPr/>
                </a:tc>
                <a:tc>
                  <a:txBody>
                    <a:bodyPr/>
                    <a:lstStyle/>
                    <a:p>
                      <a:pPr algn="ctr"/>
                      <a:r>
                        <a:rPr lang="en-US" sz="1100" b="0" dirty="0" smtClean="0"/>
                        <a:t>0</a:t>
                      </a:r>
                      <a:endParaRPr lang="en-GB" sz="1100" b="0" dirty="0"/>
                    </a:p>
                  </a:txBody>
                  <a:tcPr/>
                </a:tc>
                <a:tc>
                  <a:txBody>
                    <a:bodyPr/>
                    <a:lstStyle/>
                    <a:p>
                      <a:pPr algn="ctr"/>
                      <a:r>
                        <a:rPr lang="en-US" sz="1100" b="0" dirty="0" smtClean="0"/>
                        <a:t>0</a:t>
                      </a:r>
                      <a:endParaRPr lang="en-GB" sz="1100" b="0" dirty="0"/>
                    </a:p>
                  </a:txBody>
                  <a:tcPr/>
                </a:tc>
                <a:tc>
                  <a:txBody>
                    <a:bodyPr/>
                    <a:lstStyle/>
                    <a:p>
                      <a:pPr algn="ctr"/>
                      <a:r>
                        <a:rPr lang="en-US" sz="1100" b="1" dirty="0" smtClean="0"/>
                        <a:t>1</a:t>
                      </a:r>
                      <a:endParaRPr lang="en-GB" sz="1100" b="1" dirty="0"/>
                    </a:p>
                  </a:txBody>
                  <a:tcPr/>
                </a:tc>
                <a:tc>
                  <a:txBody>
                    <a:bodyPr/>
                    <a:lstStyle/>
                    <a:p>
                      <a:pPr algn="ctr"/>
                      <a:r>
                        <a:rPr lang="en-US" sz="1100" b="0" dirty="0" smtClean="0"/>
                        <a:t>0</a:t>
                      </a:r>
                      <a:endParaRPr lang="en-GB" sz="1100" b="0" dirty="0"/>
                    </a:p>
                  </a:txBody>
                  <a:tcPr/>
                </a:tc>
                <a:tc>
                  <a:txBody>
                    <a:bodyPr/>
                    <a:lstStyle/>
                    <a:p>
                      <a:pPr algn="ctr"/>
                      <a:r>
                        <a:rPr lang="en-US" sz="1100" b="0" dirty="0" smtClean="0"/>
                        <a:t>0</a:t>
                      </a:r>
                      <a:endParaRPr lang="en-GB" sz="1100" b="0" dirty="0"/>
                    </a:p>
                  </a:txBody>
                  <a:tcPr/>
                </a:tc>
                <a:tc>
                  <a:txBody>
                    <a:bodyPr/>
                    <a:lstStyle/>
                    <a:p>
                      <a:pPr algn="ctr"/>
                      <a:r>
                        <a:rPr lang="en-US" sz="1100" b="0" dirty="0" smtClean="0"/>
                        <a:t>0</a:t>
                      </a:r>
                      <a:endParaRPr lang="en-GB" sz="1100" b="0" dirty="0"/>
                    </a:p>
                  </a:txBody>
                  <a:tcPr>
                    <a:lnR w="12700" cap="flat" cmpd="sng" algn="ctr">
                      <a:solidFill>
                        <a:schemeClr val="tx1"/>
                      </a:solidFill>
                      <a:prstDash val="solid"/>
                      <a:round/>
                      <a:headEnd type="none" w="med" len="med"/>
                      <a:tailEnd type="none" w="med" len="med"/>
                    </a:lnR>
                  </a:tcPr>
                </a:tc>
              </a:tr>
              <a:tr h="182880">
                <a:tc>
                  <a:txBody>
                    <a:bodyPr/>
                    <a:lstStyle/>
                    <a:p>
                      <a:pPr algn="ctr"/>
                      <a:r>
                        <a:rPr lang="en-US" sz="1100" dirty="0" smtClean="0"/>
                        <a:t>1</a:t>
                      </a:r>
                      <a:endParaRPr lang="en-GB" sz="1100" dirty="0"/>
                    </a:p>
                  </a:txBody>
                  <a:tcPr>
                    <a:lnL w="12700" cap="flat" cmpd="sng" algn="ctr">
                      <a:solidFill>
                        <a:schemeClr val="tx1"/>
                      </a:solidFill>
                      <a:prstDash val="solid"/>
                      <a:round/>
                      <a:headEnd type="none" w="med" len="med"/>
                      <a:tailEnd type="none" w="med" len="med"/>
                    </a:lnL>
                  </a:tcPr>
                </a:tc>
                <a:tc>
                  <a:txBody>
                    <a:bodyPr/>
                    <a:lstStyle/>
                    <a:p>
                      <a:pPr algn="ctr"/>
                      <a:r>
                        <a:rPr lang="en-US" sz="1100" dirty="0" smtClean="0"/>
                        <a:t>1</a:t>
                      </a:r>
                      <a:endParaRPr lang="en-GB" sz="1100" dirty="0"/>
                    </a:p>
                  </a:txBody>
                  <a:tcPr/>
                </a:tc>
                <a:tc>
                  <a:txBody>
                    <a:bodyPr/>
                    <a:lstStyle/>
                    <a:p>
                      <a:pPr algn="ctr"/>
                      <a:r>
                        <a:rPr lang="en-US" sz="1100" dirty="0" smtClean="0"/>
                        <a:t>0</a:t>
                      </a:r>
                      <a:endParaRPr lang="en-GB" sz="1100" dirty="0"/>
                    </a:p>
                  </a:txBody>
                  <a:tcPr/>
                </a:tc>
                <a:tc>
                  <a:txBody>
                    <a:bodyPr/>
                    <a:lstStyle/>
                    <a:p>
                      <a:pPr algn="ctr"/>
                      <a:r>
                        <a:rPr lang="en-US" sz="1100" dirty="0" smtClean="0"/>
                        <a:t>1</a:t>
                      </a:r>
                      <a:endParaRPr lang="en-GB" sz="1100" dirty="0"/>
                    </a:p>
                  </a:txBody>
                  <a:tcPr>
                    <a:lnR w="12700" cap="flat" cmpd="sng" algn="ctr">
                      <a:solidFill>
                        <a:schemeClr val="tx1"/>
                      </a:solidFill>
                      <a:prstDash val="solid"/>
                      <a:round/>
                      <a:headEnd type="none" w="med" len="med"/>
                      <a:tailEnd type="none" w="med" len="med"/>
                    </a:lnR>
                  </a:tcPr>
                </a:tc>
                <a:tc>
                  <a:txBody>
                    <a:bodyPr/>
                    <a:lstStyle/>
                    <a:p>
                      <a:pPr algn="ctr"/>
                      <a:r>
                        <a:rPr lang="en-US" sz="1100" dirty="0" smtClean="0"/>
                        <a:t>0</a:t>
                      </a:r>
                      <a:endParaRPr lang="en-GB" sz="1100" dirty="0"/>
                    </a:p>
                  </a:txBody>
                  <a:tcPr>
                    <a:lnL w="12700" cap="flat" cmpd="sng" algn="ctr">
                      <a:solidFill>
                        <a:schemeClr val="tx1"/>
                      </a:solidFill>
                      <a:prstDash val="solid"/>
                      <a:round/>
                      <a:headEnd type="none" w="med" len="med"/>
                      <a:tailEnd type="none" w="med" len="med"/>
                    </a:lnL>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tc>
                <a:tc>
                  <a:txBody>
                    <a:bodyPr/>
                    <a:lstStyle/>
                    <a:p>
                      <a:pPr algn="ctr"/>
                      <a:r>
                        <a:rPr lang="en-US" sz="1100" b="0" dirty="0" smtClean="0"/>
                        <a:t>0</a:t>
                      </a:r>
                      <a:endParaRPr lang="en-GB" sz="1100" b="0" dirty="0"/>
                    </a:p>
                  </a:txBody>
                  <a:tcPr/>
                </a:tc>
                <a:tc>
                  <a:txBody>
                    <a:bodyPr/>
                    <a:lstStyle/>
                    <a:p>
                      <a:pPr algn="ctr"/>
                      <a:r>
                        <a:rPr lang="en-US" sz="1100" b="0" dirty="0" smtClean="0"/>
                        <a:t>0</a:t>
                      </a:r>
                      <a:endParaRPr lang="en-GB" sz="1100" b="0" dirty="0"/>
                    </a:p>
                  </a:txBody>
                  <a:tcPr/>
                </a:tc>
                <a:tc>
                  <a:txBody>
                    <a:bodyPr/>
                    <a:lstStyle/>
                    <a:p>
                      <a:pPr algn="ctr"/>
                      <a:r>
                        <a:rPr lang="en-US" sz="1100" b="0" dirty="0" smtClean="0"/>
                        <a:t>0</a:t>
                      </a:r>
                      <a:endParaRPr lang="en-GB" sz="1100" b="0" dirty="0"/>
                    </a:p>
                  </a:txBody>
                  <a:tcPr/>
                </a:tc>
                <a:tc>
                  <a:txBody>
                    <a:bodyPr/>
                    <a:lstStyle/>
                    <a:p>
                      <a:pPr algn="ctr"/>
                      <a:r>
                        <a:rPr lang="en-US" sz="1100" b="0" dirty="0" smtClean="0"/>
                        <a:t>0</a:t>
                      </a:r>
                      <a:endParaRPr lang="en-GB" sz="1100" b="0" dirty="0"/>
                    </a:p>
                  </a:txBody>
                  <a:tcPr/>
                </a:tc>
                <a:tc>
                  <a:txBody>
                    <a:bodyPr/>
                    <a:lstStyle/>
                    <a:p>
                      <a:pPr algn="ctr"/>
                      <a:r>
                        <a:rPr lang="en-US" sz="1100" b="0" dirty="0" smtClean="0"/>
                        <a:t>0</a:t>
                      </a:r>
                      <a:endParaRPr lang="en-GB" sz="1100" b="0" dirty="0"/>
                    </a:p>
                  </a:txBody>
                  <a:tcPr/>
                </a:tc>
                <a:tc>
                  <a:txBody>
                    <a:bodyPr/>
                    <a:lstStyle/>
                    <a:p>
                      <a:pPr algn="ctr"/>
                      <a:r>
                        <a:rPr lang="en-US" sz="1100" b="1" dirty="0" smtClean="0"/>
                        <a:t>1</a:t>
                      </a:r>
                      <a:endParaRPr lang="en-GB" sz="1100" b="1" dirty="0"/>
                    </a:p>
                  </a:txBody>
                  <a:tcPr/>
                </a:tc>
                <a:tc>
                  <a:txBody>
                    <a:bodyPr/>
                    <a:lstStyle/>
                    <a:p>
                      <a:pPr algn="ctr"/>
                      <a:r>
                        <a:rPr lang="en-US" sz="1100" b="0" dirty="0" smtClean="0"/>
                        <a:t>0</a:t>
                      </a:r>
                      <a:endParaRPr lang="en-GB" sz="1100" b="0" dirty="0"/>
                    </a:p>
                  </a:txBody>
                  <a:tcPr/>
                </a:tc>
                <a:tc>
                  <a:txBody>
                    <a:bodyPr/>
                    <a:lstStyle/>
                    <a:p>
                      <a:pPr algn="ctr"/>
                      <a:r>
                        <a:rPr lang="en-US" sz="1100" b="0" dirty="0" smtClean="0"/>
                        <a:t>0</a:t>
                      </a:r>
                      <a:endParaRPr lang="en-GB" sz="1100" b="0" dirty="0"/>
                    </a:p>
                  </a:txBody>
                  <a:tcPr>
                    <a:lnR w="12700" cap="flat" cmpd="sng" algn="ctr">
                      <a:solidFill>
                        <a:schemeClr val="tx1"/>
                      </a:solidFill>
                      <a:prstDash val="solid"/>
                      <a:round/>
                      <a:headEnd type="none" w="med" len="med"/>
                      <a:tailEnd type="none" w="med" len="med"/>
                    </a:lnR>
                  </a:tcPr>
                </a:tc>
              </a:tr>
              <a:tr h="182880">
                <a:tc>
                  <a:txBody>
                    <a:bodyPr/>
                    <a:lstStyle/>
                    <a:p>
                      <a:pPr algn="ctr"/>
                      <a:r>
                        <a:rPr lang="en-US" sz="1100" dirty="0" smtClean="0"/>
                        <a:t>1</a:t>
                      </a:r>
                      <a:endParaRPr lang="en-GB" sz="1100" dirty="0"/>
                    </a:p>
                  </a:txBody>
                  <a:tcPr>
                    <a:lnL w="12700" cap="flat" cmpd="sng" algn="ctr">
                      <a:solidFill>
                        <a:schemeClr val="tx1"/>
                      </a:solidFill>
                      <a:prstDash val="solid"/>
                      <a:round/>
                      <a:headEnd type="none" w="med" len="med"/>
                      <a:tailEnd type="none" w="med" len="med"/>
                    </a:lnL>
                  </a:tcPr>
                </a:tc>
                <a:tc>
                  <a:txBody>
                    <a:bodyPr/>
                    <a:lstStyle/>
                    <a:p>
                      <a:pPr algn="ctr"/>
                      <a:r>
                        <a:rPr lang="en-US" sz="1100" dirty="0" smtClean="0"/>
                        <a:t>1</a:t>
                      </a:r>
                      <a:endParaRPr lang="en-GB" sz="1100" dirty="0"/>
                    </a:p>
                  </a:txBody>
                  <a:tcPr/>
                </a:tc>
                <a:tc>
                  <a:txBody>
                    <a:bodyPr/>
                    <a:lstStyle/>
                    <a:p>
                      <a:pPr algn="ctr"/>
                      <a:r>
                        <a:rPr lang="en-US" sz="1100" dirty="0" smtClean="0"/>
                        <a:t>1</a:t>
                      </a:r>
                      <a:endParaRPr lang="en-GB" sz="1100" dirty="0"/>
                    </a:p>
                  </a:txBody>
                  <a:tcPr/>
                </a:tc>
                <a:tc>
                  <a:txBody>
                    <a:bodyPr/>
                    <a:lstStyle/>
                    <a:p>
                      <a:pPr algn="ctr"/>
                      <a:r>
                        <a:rPr lang="en-US" sz="1100" dirty="0" smtClean="0"/>
                        <a:t>0</a:t>
                      </a:r>
                      <a:endParaRPr lang="en-GB" sz="1100" dirty="0"/>
                    </a:p>
                  </a:txBody>
                  <a:tcPr>
                    <a:lnR w="12700" cap="flat" cmpd="sng" algn="ctr">
                      <a:solidFill>
                        <a:schemeClr val="tx1"/>
                      </a:solidFill>
                      <a:prstDash val="solid"/>
                      <a:round/>
                      <a:headEnd type="none" w="med" len="med"/>
                      <a:tailEnd type="none" w="med" len="med"/>
                    </a:lnR>
                  </a:tcPr>
                </a:tc>
                <a:tc>
                  <a:txBody>
                    <a:bodyPr/>
                    <a:lstStyle/>
                    <a:p>
                      <a:pPr algn="ctr"/>
                      <a:r>
                        <a:rPr lang="en-US" sz="1100" dirty="0" smtClean="0"/>
                        <a:t>0</a:t>
                      </a:r>
                      <a:endParaRPr lang="en-GB" sz="1100" dirty="0"/>
                    </a:p>
                  </a:txBody>
                  <a:tcPr>
                    <a:lnL w="12700" cap="flat" cmpd="sng" algn="ctr">
                      <a:solidFill>
                        <a:schemeClr val="tx1"/>
                      </a:solidFill>
                      <a:prstDash val="solid"/>
                      <a:round/>
                      <a:headEnd type="none" w="med" len="med"/>
                      <a:tailEnd type="none" w="med" len="med"/>
                    </a:lnL>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tc>
                <a:tc>
                  <a:txBody>
                    <a:bodyPr/>
                    <a:lstStyle/>
                    <a:p>
                      <a:pPr algn="ctr"/>
                      <a:r>
                        <a:rPr lang="en-US" sz="1100" dirty="0" smtClean="0"/>
                        <a:t>0</a:t>
                      </a:r>
                      <a:endParaRPr lang="en-GB" sz="1100" dirty="0"/>
                    </a:p>
                  </a:txBody>
                  <a:tcPr/>
                </a:tc>
                <a:tc>
                  <a:txBody>
                    <a:bodyPr/>
                    <a:lstStyle/>
                    <a:p>
                      <a:pPr algn="ctr"/>
                      <a:r>
                        <a:rPr lang="en-US" sz="1100" b="0" dirty="0" smtClean="0"/>
                        <a:t>0</a:t>
                      </a:r>
                      <a:endParaRPr lang="en-GB" sz="1100" b="0" dirty="0"/>
                    </a:p>
                  </a:txBody>
                  <a:tcPr/>
                </a:tc>
                <a:tc>
                  <a:txBody>
                    <a:bodyPr/>
                    <a:lstStyle/>
                    <a:p>
                      <a:pPr algn="ctr"/>
                      <a:r>
                        <a:rPr lang="en-US" sz="1100" b="0" dirty="0" smtClean="0"/>
                        <a:t>0</a:t>
                      </a:r>
                      <a:endParaRPr lang="en-GB" sz="1100" b="0" dirty="0"/>
                    </a:p>
                  </a:txBody>
                  <a:tcPr/>
                </a:tc>
                <a:tc>
                  <a:txBody>
                    <a:bodyPr/>
                    <a:lstStyle/>
                    <a:p>
                      <a:pPr algn="ctr"/>
                      <a:r>
                        <a:rPr lang="en-US" sz="1100" b="0" dirty="0" smtClean="0"/>
                        <a:t>0</a:t>
                      </a:r>
                      <a:endParaRPr lang="en-GB" sz="1100" b="0" dirty="0"/>
                    </a:p>
                  </a:txBody>
                  <a:tcPr/>
                </a:tc>
                <a:tc>
                  <a:txBody>
                    <a:bodyPr/>
                    <a:lstStyle/>
                    <a:p>
                      <a:pPr algn="ctr"/>
                      <a:r>
                        <a:rPr lang="en-US" sz="1100" b="0" dirty="0" smtClean="0"/>
                        <a:t>0</a:t>
                      </a:r>
                      <a:endParaRPr lang="en-GB" sz="1100" b="0" dirty="0"/>
                    </a:p>
                  </a:txBody>
                  <a:tcPr/>
                </a:tc>
                <a:tc>
                  <a:txBody>
                    <a:bodyPr/>
                    <a:lstStyle/>
                    <a:p>
                      <a:pPr algn="ctr"/>
                      <a:r>
                        <a:rPr lang="en-US" sz="1100" b="0" dirty="0" smtClean="0"/>
                        <a:t>0</a:t>
                      </a:r>
                      <a:endParaRPr lang="en-GB" sz="1100" b="0" dirty="0"/>
                    </a:p>
                  </a:txBody>
                  <a:tcPr/>
                </a:tc>
                <a:tc>
                  <a:txBody>
                    <a:bodyPr/>
                    <a:lstStyle/>
                    <a:p>
                      <a:pPr algn="ctr"/>
                      <a:r>
                        <a:rPr lang="en-US" sz="1100" b="0" dirty="0" smtClean="0"/>
                        <a:t>0</a:t>
                      </a:r>
                      <a:endParaRPr lang="en-GB" sz="1100" b="0" dirty="0"/>
                    </a:p>
                  </a:txBody>
                  <a:tcPr/>
                </a:tc>
                <a:tc>
                  <a:txBody>
                    <a:bodyPr/>
                    <a:lstStyle/>
                    <a:p>
                      <a:pPr algn="ctr"/>
                      <a:r>
                        <a:rPr lang="en-US" sz="1100" b="1" dirty="0" smtClean="0"/>
                        <a:t>1</a:t>
                      </a:r>
                      <a:endParaRPr lang="en-GB" sz="1100" b="1" dirty="0"/>
                    </a:p>
                  </a:txBody>
                  <a:tcPr/>
                </a:tc>
                <a:tc>
                  <a:txBody>
                    <a:bodyPr/>
                    <a:lstStyle/>
                    <a:p>
                      <a:pPr algn="ctr"/>
                      <a:r>
                        <a:rPr lang="en-US" sz="1100" b="0" dirty="0" smtClean="0"/>
                        <a:t>0</a:t>
                      </a:r>
                      <a:endParaRPr lang="en-GB" sz="1100" b="0" dirty="0"/>
                    </a:p>
                  </a:txBody>
                  <a:tcPr>
                    <a:lnR w="12700" cap="flat" cmpd="sng" algn="ctr">
                      <a:solidFill>
                        <a:schemeClr val="tx1"/>
                      </a:solidFill>
                      <a:prstDash val="solid"/>
                      <a:round/>
                      <a:headEnd type="none" w="med" len="med"/>
                      <a:tailEnd type="none" w="med" len="med"/>
                    </a:lnR>
                  </a:tcPr>
                </a:tc>
              </a:tr>
              <a:tr h="182880">
                <a:tc>
                  <a:txBody>
                    <a:bodyPr/>
                    <a:lstStyle/>
                    <a:p>
                      <a:pPr algn="ctr"/>
                      <a:r>
                        <a:rPr lang="en-US" sz="1100" dirty="0" smtClean="0"/>
                        <a:t>1</a:t>
                      </a:r>
                      <a:endParaRPr lang="en-GB" sz="11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100" dirty="0" smtClean="0"/>
                        <a:t>1</a:t>
                      </a:r>
                      <a:endParaRPr lang="en-GB" sz="1100" dirty="0"/>
                    </a:p>
                  </a:txBody>
                  <a:tcPr>
                    <a:lnB w="12700" cap="flat" cmpd="sng" algn="ctr">
                      <a:solidFill>
                        <a:schemeClr val="tx1"/>
                      </a:solidFill>
                      <a:prstDash val="solid"/>
                      <a:round/>
                      <a:headEnd type="none" w="med" len="med"/>
                      <a:tailEnd type="none" w="med" len="med"/>
                    </a:lnB>
                  </a:tcPr>
                </a:tc>
                <a:tc>
                  <a:txBody>
                    <a:bodyPr/>
                    <a:lstStyle/>
                    <a:p>
                      <a:pPr algn="ctr"/>
                      <a:r>
                        <a:rPr lang="en-US" sz="1100" dirty="0" smtClean="0"/>
                        <a:t>1</a:t>
                      </a:r>
                      <a:endParaRPr lang="en-GB" sz="1100" dirty="0"/>
                    </a:p>
                  </a:txBody>
                  <a:tcPr>
                    <a:lnB w="12700" cap="flat" cmpd="sng" algn="ctr">
                      <a:solidFill>
                        <a:schemeClr val="tx1"/>
                      </a:solidFill>
                      <a:prstDash val="solid"/>
                      <a:round/>
                      <a:headEnd type="none" w="med" len="med"/>
                      <a:tailEnd type="none" w="med" len="med"/>
                    </a:lnB>
                  </a:tcPr>
                </a:tc>
                <a:tc>
                  <a:txBody>
                    <a:bodyPr/>
                    <a:lstStyle/>
                    <a:p>
                      <a:pPr algn="ctr"/>
                      <a:r>
                        <a:rPr lang="en-US" sz="1100" dirty="0" smtClean="0"/>
                        <a:t>1</a:t>
                      </a:r>
                      <a:endParaRPr lang="en-GB" sz="11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100" dirty="0" smtClean="0"/>
                        <a:t>0</a:t>
                      </a:r>
                      <a:endParaRPr lang="en-GB" sz="11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100" dirty="0" smtClean="0"/>
                        <a:t>0</a:t>
                      </a:r>
                      <a:endParaRPr lang="en-GB" sz="1100" dirty="0"/>
                    </a:p>
                  </a:txBody>
                  <a:tcPr>
                    <a:lnB w="12700" cap="flat" cmpd="sng" algn="ctr">
                      <a:solidFill>
                        <a:schemeClr val="tx1"/>
                      </a:solidFill>
                      <a:prstDash val="solid"/>
                      <a:round/>
                      <a:headEnd type="none" w="med" len="med"/>
                      <a:tailEnd type="none" w="med" len="med"/>
                    </a:lnB>
                  </a:tcPr>
                </a:tc>
                <a:tc>
                  <a:txBody>
                    <a:bodyPr/>
                    <a:lstStyle/>
                    <a:p>
                      <a:pPr algn="ctr"/>
                      <a:r>
                        <a:rPr lang="en-US" sz="1100" dirty="0" smtClean="0"/>
                        <a:t>0</a:t>
                      </a:r>
                      <a:endParaRPr lang="en-GB" sz="1100" dirty="0"/>
                    </a:p>
                  </a:txBody>
                  <a:tcPr>
                    <a:lnB w="12700" cap="flat" cmpd="sng" algn="ctr">
                      <a:solidFill>
                        <a:schemeClr val="tx1"/>
                      </a:solidFill>
                      <a:prstDash val="solid"/>
                      <a:round/>
                      <a:headEnd type="none" w="med" len="med"/>
                      <a:tailEnd type="none" w="med" len="med"/>
                    </a:lnB>
                  </a:tcPr>
                </a:tc>
                <a:tc>
                  <a:txBody>
                    <a:bodyPr/>
                    <a:lstStyle/>
                    <a:p>
                      <a:pPr algn="ctr"/>
                      <a:r>
                        <a:rPr lang="en-US" sz="1100" dirty="0" smtClean="0"/>
                        <a:t>0</a:t>
                      </a:r>
                      <a:endParaRPr lang="en-GB" sz="1100" dirty="0"/>
                    </a:p>
                  </a:txBody>
                  <a:tcPr>
                    <a:lnB w="12700" cap="flat" cmpd="sng" algn="ctr">
                      <a:solidFill>
                        <a:schemeClr val="tx1"/>
                      </a:solidFill>
                      <a:prstDash val="solid"/>
                      <a:round/>
                      <a:headEnd type="none" w="med" len="med"/>
                      <a:tailEnd type="none" w="med" len="med"/>
                    </a:lnB>
                  </a:tcPr>
                </a:tc>
                <a:tc>
                  <a:txBody>
                    <a:bodyPr/>
                    <a:lstStyle/>
                    <a:p>
                      <a:pPr algn="ctr"/>
                      <a:r>
                        <a:rPr lang="en-US" sz="1100" dirty="0" smtClean="0"/>
                        <a:t>0</a:t>
                      </a:r>
                      <a:endParaRPr lang="en-GB" sz="1100" dirty="0"/>
                    </a:p>
                  </a:txBody>
                  <a:tcPr>
                    <a:lnB w="12700" cap="flat" cmpd="sng" algn="ctr">
                      <a:solidFill>
                        <a:schemeClr val="tx1"/>
                      </a:solidFill>
                      <a:prstDash val="solid"/>
                      <a:round/>
                      <a:headEnd type="none" w="med" len="med"/>
                      <a:tailEnd type="none" w="med" len="med"/>
                    </a:lnB>
                  </a:tcPr>
                </a:tc>
                <a:tc>
                  <a:txBody>
                    <a:bodyPr/>
                    <a:lstStyle/>
                    <a:p>
                      <a:pPr algn="ctr"/>
                      <a:r>
                        <a:rPr lang="en-US" sz="1100" dirty="0" smtClean="0"/>
                        <a:t>0</a:t>
                      </a:r>
                      <a:endParaRPr lang="en-GB" sz="1100" dirty="0"/>
                    </a:p>
                  </a:txBody>
                  <a:tcPr>
                    <a:lnB w="12700" cap="flat" cmpd="sng" algn="ctr">
                      <a:solidFill>
                        <a:schemeClr val="tx1"/>
                      </a:solidFill>
                      <a:prstDash val="solid"/>
                      <a:round/>
                      <a:headEnd type="none" w="med" len="med"/>
                      <a:tailEnd type="none" w="med" len="med"/>
                    </a:lnB>
                  </a:tcPr>
                </a:tc>
                <a:tc>
                  <a:txBody>
                    <a:bodyPr/>
                    <a:lstStyle/>
                    <a:p>
                      <a:pPr algn="ctr"/>
                      <a:r>
                        <a:rPr lang="en-US" sz="1100" dirty="0" smtClean="0"/>
                        <a:t>0</a:t>
                      </a:r>
                      <a:endParaRPr lang="en-GB" sz="1100" dirty="0"/>
                    </a:p>
                  </a:txBody>
                  <a:tcPr>
                    <a:lnB w="12700" cap="flat" cmpd="sng" algn="ctr">
                      <a:solidFill>
                        <a:schemeClr val="tx1"/>
                      </a:solidFill>
                      <a:prstDash val="solid"/>
                      <a:round/>
                      <a:headEnd type="none" w="med" len="med"/>
                      <a:tailEnd type="none" w="med" len="med"/>
                    </a:lnB>
                  </a:tcPr>
                </a:tc>
                <a:tc>
                  <a:txBody>
                    <a:bodyPr/>
                    <a:lstStyle/>
                    <a:p>
                      <a:pPr algn="ctr"/>
                      <a:r>
                        <a:rPr lang="en-US" sz="1100" dirty="0" smtClean="0"/>
                        <a:t>0</a:t>
                      </a:r>
                      <a:endParaRPr lang="en-GB" sz="1100" dirty="0"/>
                    </a:p>
                  </a:txBody>
                  <a:tcPr>
                    <a:lnB w="12700" cap="flat" cmpd="sng" algn="ctr">
                      <a:solidFill>
                        <a:schemeClr val="tx1"/>
                      </a:solidFill>
                      <a:prstDash val="solid"/>
                      <a:round/>
                      <a:headEnd type="none" w="med" len="med"/>
                      <a:tailEnd type="none" w="med" len="med"/>
                    </a:lnB>
                  </a:tcPr>
                </a:tc>
                <a:tc>
                  <a:txBody>
                    <a:bodyPr/>
                    <a:lstStyle/>
                    <a:p>
                      <a:pPr algn="ctr"/>
                      <a:r>
                        <a:rPr lang="en-US" sz="1100" dirty="0" smtClean="0"/>
                        <a:t>0</a:t>
                      </a:r>
                      <a:endParaRPr lang="en-GB" sz="1100" dirty="0"/>
                    </a:p>
                  </a:txBody>
                  <a:tcPr>
                    <a:lnB w="12700" cap="flat" cmpd="sng" algn="ctr">
                      <a:solidFill>
                        <a:schemeClr val="tx1"/>
                      </a:solidFill>
                      <a:prstDash val="solid"/>
                      <a:round/>
                      <a:headEnd type="none" w="med" len="med"/>
                      <a:tailEnd type="none" w="med" len="med"/>
                    </a:lnB>
                  </a:tcPr>
                </a:tc>
                <a:tc>
                  <a:txBody>
                    <a:bodyPr/>
                    <a:lstStyle/>
                    <a:p>
                      <a:pPr algn="ctr"/>
                      <a:r>
                        <a:rPr lang="en-US" sz="1100" dirty="0" smtClean="0"/>
                        <a:t>0</a:t>
                      </a:r>
                      <a:endParaRPr lang="en-GB" sz="1100" dirty="0"/>
                    </a:p>
                  </a:txBody>
                  <a:tcPr>
                    <a:lnB w="12700" cap="flat" cmpd="sng" algn="ctr">
                      <a:solidFill>
                        <a:schemeClr val="tx1"/>
                      </a:solidFill>
                      <a:prstDash val="solid"/>
                      <a:round/>
                      <a:headEnd type="none" w="med" len="med"/>
                      <a:tailEnd type="none" w="med" len="med"/>
                    </a:lnB>
                  </a:tcPr>
                </a:tc>
                <a:tc>
                  <a:txBody>
                    <a:bodyPr/>
                    <a:lstStyle/>
                    <a:p>
                      <a:pPr algn="ctr"/>
                      <a:r>
                        <a:rPr lang="en-US" sz="1100" dirty="0" smtClean="0"/>
                        <a:t>0</a:t>
                      </a:r>
                      <a:endParaRPr lang="en-GB" sz="1100" dirty="0"/>
                    </a:p>
                  </a:txBody>
                  <a:tcPr>
                    <a:lnB w="12700" cap="flat" cmpd="sng" algn="ctr">
                      <a:solidFill>
                        <a:schemeClr val="tx1"/>
                      </a:solidFill>
                      <a:prstDash val="solid"/>
                      <a:round/>
                      <a:headEnd type="none" w="med" len="med"/>
                      <a:tailEnd type="none" w="med" len="med"/>
                    </a:lnB>
                  </a:tcPr>
                </a:tc>
                <a:tc>
                  <a:txBody>
                    <a:bodyPr/>
                    <a:lstStyle/>
                    <a:p>
                      <a:pPr algn="ctr"/>
                      <a:r>
                        <a:rPr lang="en-US" sz="1100" dirty="0" smtClean="0"/>
                        <a:t>0</a:t>
                      </a:r>
                      <a:endParaRPr lang="en-GB" sz="1100" dirty="0"/>
                    </a:p>
                  </a:txBody>
                  <a:tcPr>
                    <a:lnB w="12700" cap="flat" cmpd="sng" algn="ctr">
                      <a:solidFill>
                        <a:schemeClr val="tx1"/>
                      </a:solidFill>
                      <a:prstDash val="solid"/>
                      <a:round/>
                      <a:headEnd type="none" w="med" len="med"/>
                      <a:tailEnd type="none" w="med" len="med"/>
                    </a:lnB>
                  </a:tcPr>
                </a:tc>
                <a:tc>
                  <a:txBody>
                    <a:bodyPr/>
                    <a:lstStyle/>
                    <a:p>
                      <a:pPr algn="ctr"/>
                      <a:r>
                        <a:rPr lang="en-US" sz="1100" dirty="0" smtClean="0"/>
                        <a:t>0</a:t>
                      </a:r>
                      <a:endParaRPr lang="en-GB" sz="1100" dirty="0"/>
                    </a:p>
                  </a:txBody>
                  <a:tcPr>
                    <a:lnB w="12700" cap="flat" cmpd="sng" algn="ctr">
                      <a:solidFill>
                        <a:schemeClr val="tx1"/>
                      </a:solidFill>
                      <a:prstDash val="solid"/>
                      <a:round/>
                      <a:headEnd type="none" w="med" len="med"/>
                      <a:tailEnd type="none" w="med" len="med"/>
                    </a:lnB>
                  </a:tcPr>
                </a:tc>
                <a:tc>
                  <a:txBody>
                    <a:bodyPr/>
                    <a:lstStyle/>
                    <a:p>
                      <a:pPr algn="ctr"/>
                      <a:r>
                        <a:rPr lang="en-US" sz="1100" dirty="0" smtClean="0"/>
                        <a:t>0</a:t>
                      </a:r>
                      <a:endParaRPr lang="en-GB" sz="1100" dirty="0"/>
                    </a:p>
                  </a:txBody>
                  <a:tcPr>
                    <a:lnB w="12700" cap="flat" cmpd="sng" algn="ctr">
                      <a:solidFill>
                        <a:schemeClr val="tx1"/>
                      </a:solidFill>
                      <a:prstDash val="solid"/>
                      <a:round/>
                      <a:headEnd type="none" w="med" len="med"/>
                      <a:tailEnd type="none" w="med" len="med"/>
                    </a:lnB>
                  </a:tcPr>
                </a:tc>
                <a:tc>
                  <a:txBody>
                    <a:bodyPr/>
                    <a:lstStyle/>
                    <a:p>
                      <a:pPr algn="ctr"/>
                      <a:r>
                        <a:rPr lang="en-US" sz="1100" dirty="0" smtClean="0"/>
                        <a:t>0</a:t>
                      </a:r>
                      <a:endParaRPr lang="en-GB" sz="1100" dirty="0"/>
                    </a:p>
                  </a:txBody>
                  <a:tcPr>
                    <a:lnB w="12700" cap="flat" cmpd="sng" algn="ctr">
                      <a:solidFill>
                        <a:schemeClr val="tx1"/>
                      </a:solidFill>
                      <a:prstDash val="solid"/>
                      <a:round/>
                      <a:headEnd type="none" w="med" len="med"/>
                      <a:tailEnd type="none" w="med" len="med"/>
                    </a:lnB>
                  </a:tcPr>
                </a:tc>
                <a:tc>
                  <a:txBody>
                    <a:bodyPr/>
                    <a:lstStyle/>
                    <a:p>
                      <a:pPr algn="ctr"/>
                      <a:r>
                        <a:rPr lang="en-US" sz="1100" b="1" dirty="0" smtClean="0"/>
                        <a:t>1</a:t>
                      </a:r>
                      <a:endParaRPr lang="en-GB" sz="1100" b="1"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837243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553200" cy="685800"/>
          </a:xfrm>
        </p:spPr>
        <p:txBody>
          <a:bodyPr>
            <a:normAutofit/>
          </a:bodyPr>
          <a:lstStyle/>
          <a:p>
            <a:pPr algn="ctr"/>
            <a:r>
              <a:rPr lang="en-US" b="1" dirty="0" smtClean="0">
                <a:solidFill>
                  <a:srgbClr val="FF0066"/>
                </a:solidFill>
                <a:effectLst>
                  <a:outerShdw blurRad="38100" dist="38100" dir="2700000" algn="tl">
                    <a:srgbClr val="000000">
                      <a:alpha val="43137"/>
                    </a:srgbClr>
                  </a:outerShdw>
                </a:effectLst>
                <a:latin typeface="Algerian" panose="04020705040A02060702" pitchFamily="82" charset="0"/>
              </a:rPr>
              <a:t>Decoder</a:t>
            </a:r>
            <a:endParaRPr lang="en-GB" b="1" dirty="0">
              <a:solidFill>
                <a:srgbClr val="FF0066"/>
              </a:solidFill>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p:cNvSpPr>
            <a:spLocks noGrp="1"/>
          </p:cNvSpPr>
          <p:nvPr>
            <p:ph idx="1"/>
          </p:nvPr>
        </p:nvSpPr>
        <p:spPr>
          <a:xfrm>
            <a:off x="1066800" y="685800"/>
            <a:ext cx="3810000" cy="533400"/>
          </a:xfrm>
        </p:spPr>
        <p:txBody>
          <a:bodyPr>
            <a:normAutofit/>
          </a:bodyPr>
          <a:lstStyle/>
          <a:p>
            <a:pPr marL="0" indent="0" algn="just">
              <a:lnSpc>
                <a:spcPct val="120000"/>
              </a:lnSpc>
              <a:buNone/>
            </a:pPr>
            <a:r>
              <a:rPr lang="en-US" sz="1600" b="1" u="sng" dirty="0" smtClean="0">
                <a:solidFill>
                  <a:schemeClr val="tx1"/>
                </a:solidFill>
              </a:rPr>
              <a:t>4:16 decoder using 2 × 3:8 decoders</a:t>
            </a:r>
          </a:p>
          <a:p>
            <a:pPr algn="just">
              <a:lnSpc>
                <a:spcPct val="120000"/>
              </a:lnSpc>
            </a:pPr>
            <a:endParaRPr lang="en-US" sz="1900" b="1" dirty="0" smtClean="0">
              <a:solidFill>
                <a:schemeClr val="tx1"/>
              </a:solidFill>
            </a:endParaRPr>
          </a:p>
          <a:p>
            <a:pPr marL="0" indent="0" algn="just">
              <a:lnSpc>
                <a:spcPct val="120000"/>
              </a:lnSpc>
              <a:buNone/>
            </a:pPr>
            <a:endParaRPr lang="en-US" sz="1700" b="1" dirty="0" smtClean="0">
              <a:solidFill>
                <a:schemeClr val="tx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800" y="152400"/>
            <a:ext cx="4114800" cy="3586734"/>
          </a:xfrm>
          <a:prstGeom prst="rect">
            <a:avLst/>
          </a:prstGeom>
          <a:ln w="3175">
            <a:solidFill>
              <a:schemeClr val="tx1"/>
            </a:solidFill>
          </a:ln>
        </p:spPr>
      </p:pic>
      <p:sp>
        <p:nvSpPr>
          <p:cNvPr id="9" name="Content Placeholder 2"/>
          <p:cNvSpPr txBox="1">
            <a:spLocks/>
          </p:cNvSpPr>
          <p:nvPr/>
        </p:nvSpPr>
        <p:spPr>
          <a:xfrm>
            <a:off x="152400" y="2057400"/>
            <a:ext cx="3810000" cy="5334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lnSpc>
                <a:spcPct val="120000"/>
              </a:lnSpc>
              <a:buFont typeface="Wingdings 3" charset="2"/>
              <a:buNone/>
            </a:pPr>
            <a:r>
              <a:rPr lang="en-US" sz="1600" b="1" u="sng" dirty="0" smtClean="0">
                <a:solidFill>
                  <a:schemeClr val="tx1"/>
                </a:solidFill>
              </a:rPr>
              <a:t>4:16 decoder using 5 × 2:4 decoders</a:t>
            </a:r>
          </a:p>
          <a:p>
            <a:pPr algn="just">
              <a:lnSpc>
                <a:spcPct val="120000"/>
              </a:lnSpc>
            </a:pPr>
            <a:endParaRPr lang="en-US" sz="1900" b="1" dirty="0" smtClean="0">
              <a:solidFill>
                <a:schemeClr val="tx1"/>
              </a:solidFill>
            </a:endParaRPr>
          </a:p>
          <a:p>
            <a:pPr marL="0" indent="0" algn="just">
              <a:lnSpc>
                <a:spcPct val="120000"/>
              </a:lnSpc>
              <a:buFont typeface="Wingdings 3" charset="2"/>
              <a:buNone/>
            </a:pPr>
            <a:endParaRPr lang="en-US" sz="1700" b="1" dirty="0" smtClean="0">
              <a:solidFill>
                <a:schemeClr val="tx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316" y="2514600"/>
            <a:ext cx="4060884" cy="4206240"/>
          </a:xfrm>
          <a:prstGeom prst="rect">
            <a:avLst/>
          </a:prstGeom>
          <a:ln w="3175">
            <a:solidFill>
              <a:schemeClr val="tx1"/>
            </a:solidFill>
          </a:ln>
        </p:spPr>
      </p:pic>
    </p:spTree>
    <p:extLst>
      <p:ext uri="{BB962C8B-B14F-4D97-AF65-F5344CB8AC3E}">
        <p14:creationId xmlns:p14="http://schemas.microsoft.com/office/powerpoint/2010/main" val="1823881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pattFill prst="lgCheck">
          <a:fgClr>
            <a:srgbClr val="F0EC34"/>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990600"/>
            <a:ext cx="2210612" cy="4601183"/>
          </a:xfrm>
        </p:spPr>
        <p:txBody>
          <a:bodyPr>
            <a:normAutofit/>
          </a:bodyPr>
          <a:lstStyle/>
          <a:p>
            <a:pPr algn="ctr"/>
            <a:r>
              <a:rPr lang="en-US" sz="5000" b="1" dirty="0" smtClean="0">
                <a:solidFill>
                  <a:srgbClr val="FF0066"/>
                </a:solidFill>
                <a:effectLst>
                  <a:outerShdw blurRad="38100" dist="38100" dir="2700000" algn="tl">
                    <a:srgbClr val="000000">
                      <a:alpha val="43137"/>
                    </a:srgbClr>
                  </a:outerShdw>
                </a:effectLst>
                <a:latin typeface="Colonna MT" panose="04020805060202030203" pitchFamily="82" charset="0"/>
              </a:rPr>
              <a:t>STLD Lesson Plan</a:t>
            </a:r>
            <a:endParaRPr lang="en-GB" sz="5000" b="1" dirty="0">
              <a:solidFill>
                <a:srgbClr val="FF0066"/>
              </a:solidFill>
              <a:effectLst>
                <a:outerShdw blurRad="38100" dist="38100" dir="2700000" algn="tl">
                  <a:srgbClr val="000000">
                    <a:alpha val="43137"/>
                  </a:srgbClr>
                </a:outerShdw>
              </a:effectLst>
              <a:latin typeface="Colonna MT" panose="04020805060202030203" pitchFamily="82" charset="0"/>
            </a:endParaRPr>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3414" y="336853"/>
            <a:ext cx="6398186" cy="6292547"/>
          </a:xfrm>
          <a:solidFill>
            <a:srgbClr val="FF0066">
              <a:alpha val="40784"/>
            </a:srgbClr>
          </a:solidFill>
        </p:spPr>
      </p:pic>
      <p:sp>
        <p:nvSpPr>
          <p:cNvPr id="3" name="Rectangle 2"/>
          <p:cNvSpPr/>
          <p:nvPr/>
        </p:nvSpPr>
        <p:spPr>
          <a:xfrm>
            <a:off x="2743200" y="2819400"/>
            <a:ext cx="4953000" cy="152400"/>
          </a:xfrm>
          <a:prstGeom prst="rect">
            <a:avLst/>
          </a:prstGeom>
          <a:solidFill>
            <a:srgbClr val="FF0066">
              <a:alpha val="4078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2743200" y="990600"/>
            <a:ext cx="4953000" cy="609600"/>
          </a:xfrm>
          <a:prstGeom prst="rect">
            <a:avLst/>
          </a:prstGeom>
          <a:solidFill>
            <a:srgbClr val="FF0066">
              <a:alpha val="4078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flipV="1">
            <a:off x="2743200" y="1600200"/>
            <a:ext cx="2476500" cy="152400"/>
          </a:xfrm>
          <a:prstGeom prst="rect">
            <a:avLst/>
          </a:prstGeom>
          <a:solidFill>
            <a:srgbClr val="FF0066">
              <a:alpha val="4078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2743200" y="2971800"/>
            <a:ext cx="4953000" cy="152400"/>
          </a:xfrm>
          <a:prstGeom prst="rect">
            <a:avLst/>
          </a:prstGeom>
          <a:solidFill>
            <a:srgbClr val="FF0066">
              <a:alpha val="4078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2743200" y="1752600"/>
            <a:ext cx="4953000" cy="304800"/>
          </a:xfrm>
          <a:prstGeom prst="rect">
            <a:avLst/>
          </a:prstGeom>
          <a:solidFill>
            <a:srgbClr val="FF0066">
              <a:alpha val="40784"/>
            </a:srgbClr>
          </a:solidFill>
          <a:ln>
            <a:solidFill>
              <a:srgbClr val="FF99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5181600" y="1600200"/>
            <a:ext cx="2514600" cy="152400"/>
          </a:xfrm>
          <a:prstGeom prst="rect">
            <a:avLst/>
          </a:prstGeom>
          <a:solidFill>
            <a:srgbClr val="FF0066">
              <a:alpha val="40784"/>
            </a:srgbClr>
          </a:solidFill>
          <a:ln>
            <a:solidFill>
              <a:srgbClr val="FF99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2743200" y="3124200"/>
            <a:ext cx="4953000" cy="152400"/>
          </a:xfrm>
          <a:prstGeom prst="rect">
            <a:avLst/>
          </a:prstGeom>
          <a:solidFill>
            <a:srgbClr val="FF0066">
              <a:alpha val="4078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2743200" y="2057400"/>
            <a:ext cx="4953000" cy="304800"/>
          </a:xfrm>
          <a:prstGeom prst="rect">
            <a:avLst/>
          </a:prstGeom>
          <a:solidFill>
            <a:srgbClr val="00B0F0">
              <a:alpha val="40784"/>
            </a:srgbClr>
          </a:solidFill>
          <a:ln>
            <a:solidFill>
              <a:srgbClr val="FF99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932232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553200" cy="685800"/>
          </a:xfrm>
        </p:spPr>
        <p:txBody>
          <a:bodyPr>
            <a:normAutofit/>
          </a:bodyPr>
          <a:lstStyle/>
          <a:p>
            <a:pPr algn="ctr"/>
            <a:r>
              <a:rPr lang="en-US" b="1" dirty="0" smtClean="0">
                <a:solidFill>
                  <a:srgbClr val="FF0066"/>
                </a:solidFill>
                <a:effectLst>
                  <a:outerShdw blurRad="38100" dist="38100" dir="2700000" algn="tl">
                    <a:srgbClr val="000000">
                      <a:alpha val="43137"/>
                    </a:srgbClr>
                  </a:outerShdw>
                </a:effectLst>
                <a:latin typeface="Algerian" panose="04020705040A02060702" pitchFamily="82" charset="0"/>
              </a:rPr>
              <a:t>Decoder</a:t>
            </a:r>
            <a:endParaRPr lang="en-GB" b="1" dirty="0">
              <a:solidFill>
                <a:srgbClr val="FF0066"/>
              </a:solidFill>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p:cNvSpPr>
            <a:spLocks noGrp="1"/>
          </p:cNvSpPr>
          <p:nvPr>
            <p:ph idx="1"/>
          </p:nvPr>
        </p:nvSpPr>
        <p:spPr>
          <a:xfrm>
            <a:off x="167640" y="685800"/>
            <a:ext cx="8214360" cy="2819400"/>
          </a:xfrm>
        </p:spPr>
        <p:txBody>
          <a:bodyPr>
            <a:normAutofit/>
          </a:bodyPr>
          <a:lstStyle/>
          <a:p>
            <a:pPr marL="0" indent="0" algn="just">
              <a:lnSpc>
                <a:spcPct val="120000"/>
              </a:lnSpc>
              <a:buNone/>
            </a:pPr>
            <a:r>
              <a:rPr lang="en-US" sz="2000" b="1" u="sng" dirty="0" smtClean="0">
                <a:solidFill>
                  <a:schemeClr val="tx1"/>
                </a:solidFill>
              </a:rPr>
              <a:t>(EXAMPLE 1)</a:t>
            </a:r>
          </a:p>
          <a:p>
            <a:pPr marL="0" indent="0" algn="just">
              <a:lnSpc>
                <a:spcPct val="120000"/>
              </a:lnSpc>
              <a:buNone/>
            </a:pPr>
            <a:r>
              <a:rPr lang="en-US" sz="2000" b="1" u="sng" dirty="0" smtClean="0">
                <a:solidFill>
                  <a:schemeClr val="tx1"/>
                </a:solidFill>
              </a:rPr>
              <a:t>Realize full adder circuit using one 3:8 decoder</a:t>
            </a:r>
          </a:p>
          <a:p>
            <a:pPr marL="0" indent="0" algn="just">
              <a:lnSpc>
                <a:spcPct val="120000"/>
              </a:lnSpc>
              <a:buNone/>
            </a:pPr>
            <a:r>
              <a:rPr lang="en-US" sz="2000" b="1" dirty="0" smtClean="0">
                <a:solidFill>
                  <a:schemeClr val="tx1"/>
                </a:solidFill>
              </a:rPr>
              <a:t>The output equations of Full Adder are:</a:t>
            </a:r>
          </a:p>
          <a:p>
            <a:pPr marL="0" indent="0" algn="just">
              <a:lnSpc>
                <a:spcPct val="120000"/>
              </a:lnSpc>
              <a:buNone/>
            </a:pPr>
            <a:r>
              <a:rPr lang="en-US" sz="2000" b="1" dirty="0" smtClean="0">
                <a:solidFill>
                  <a:schemeClr val="tx1"/>
                </a:solidFill>
              </a:rPr>
              <a:t>SUM (S) = f(A, B, </a:t>
            </a:r>
            <a:r>
              <a:rPr lang="en-US" sz="2000" b="1" dirty="0" err="1" smtClean="0">
                <a:solidFill>
                  <a:schemeClr val="tx1"/>
                </a:solidFill>
              </a:rPr>
              <a:t>C</a:t>
            </a:r>
            <a:r>
              <a:rPr lang="en-US" sz="2000" b="1" baseline="-25000" dirty="0" err="1" smtClean="0">
                <a:solidFill>
                  <a:schemeClr val="tx1"/>
                </a:solidFill>
              </a:rPr>
              <a:t>in</a:t>
            </a:r>
            <a:r>
              <a:rPr lang="en-US" sz="2000" b="1" dirty="0" smtClean="0">
                <a:solidFill>
                  <a:schemeClr val="tx1"/>
                </a:solidFill>
              </a:rPr>
              <a:t>) = ∑ (1,2,4,7)</a:t>
            </a:r>
          </a:p>
          <a:p>
            <a:pPr marL="0" indent="0" algn="just">
              <a:lnSpc>
                <a:spcPct val="120000"/>
              </a:lnSpc>
              <a:buNone/>
            </a:pPr>
            <a:r>
              <a:rPr lang="en-US" sz="2000" b="1" dirty="0" smtClean="0">
                <a:solidFill>
                  <a:schemeClr val="tx1"/>
                </a:solidFill>
              </a:rPr>
              <a:t>CARRY-OUT (</a:t>
            </a:r>
            <a:r>
              <a:rPr lang="en-US" sz="2000" b="1" dirty="0" err="1" smtClean="0">
                <a:solidFill>
                  <a:schemeClr val="tx1"/>
                </a:solidFill>
              </a:rPr>
              <a:t>C</a:t>
            </a:r>
            <a:r>
              <a:rPr lang="en-US" sz="2000" b="1" baseline="-25000" dirty="0" err="1" smtClean="0">
                <a:solidFill>
                  <a:schemeClr val="tx1"/>
                </a:solidFill>
              </a:rPr>
              <a:t>out</a:t>
            </a:r>
            <a:r>
              <a:rPr lang="en-US" sz="2000" b="1" dirty="0" smtClean="0">
                <a:solidFill>
                  <a:schemeClr val="tx1"/>
                </a:solidFill>
              </a:rPr>
              <a:t>) </a:t>
            </a:r>
            <a:r>
              <a:rPr lang="en-US" sz="2000" b="1" dirty="0">
                <a:solidFill>
                  <a:schemeClr val="tx1"/>
                </a:solidFill>
              </a:rPr>
              <a:t>= f(A, B, </a:t>
            </a:r>
            <a:r>
              <a:rPr lang="en-US" sz="2000" b="1" dirty="0" err="1">
                <a:solidFill>
                  <a:schemeClr val="tx1"/>
                </a:solidFill>
              </a:rPr>
              <a:t>C</a:t>
            </a:r>
            <a:r>
              <a:rPr lang="en-US" sz="2000" b="1" baseline="-25000" dirty="0" err="1">
                <a:solidFill>
                  <a:schemeClr val="tx1"/>
                </a:solidFill>
              </a:rPr>
              <a:t>in</a:t>
            </a:r>
            <a:r>
              <a:rPr lang="en-US" sz="2000" b="1" dirty="0">
                <a:solidFill>
                  <a:schemeClr val="tx1"/>
                </a:solidFill>
              </a:rPr>
              <a:t>) = ∑ </a:t>
            </a:r>
            <a:r>
              <a:rPr lang="en-US" sz="2000" b="1" dirty="0" smtClean="0">
                <a:solidFill>
                  <a:schemeClr val="tx1"/>
                </a:solidFill>
              </a:rPr>
              <a:t>(3,5,6,7</a:t>
            </a:r>
            <a:r>
              <a:rPr lang="en-US" sz="2000" b="1" dirty="0">
                <a:solidFill>
                  <a:schemeClr val="tx1"/>
                </a:solidFill>
              </a:rPr>
              <a:t>)</a:t>
            </a:r>
            <a:endParaRPr lang="en-US" sz="2000" b="1" dirty="0" smtClean="0">
              <a:solidFill>
                <a:schemeClr val="tx1"/>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599" y="3429000"/>
            <a:ext cx="5996155" cy="3200400"/>
          </a:xfrm>
          <a:prstGeom prst="rect">
            <a:avLst/>
          </a:prstGeom>
          <a:ln w="3175">
            <a:solidFill>
              <a:schemeClr val="tx1"/>
            </a:solidFill>
          </a:ln>
        </p:spPr>
      </p:pic>
    </p:spTree>
    <p:extLst>
      <p:ext uri="{BB962C8B-B14F-4D97-AF65-F5344CB8AC3E}">
        <p14:creationId xmlns:p14="http://schemas.microsoft.com/office/powerpoint/2010/main" val="2741614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6553200" cy="685800"/>
          </a:xfrm>
        </p:spPr>
        <p:txBody>
          <a:bodyPr>
            <a:normAutofit/>
          </a:bodyPr>
          <a:lstStyle/>
          <a:p>
            <a:pPr algn="ctr"/>
            <a:r>
              <a:rPr lang="en-US" b="1" dirty="0" smtClean="0">
                <a:solidFill>
                  <a:srgbClr val="FF0066"/>
                </a:solidFill>
                <a:effectLst>
                  <a:outerShdw blurRad="38100" dist="38100" dir="2700000" algn="tl">
                    <a:srgbClr val="000000">
                      <a:alpha val="43137"/>
                    </a:srgbClr>
                  </a:outerShdw>
                </a:effectLst>
                <a:latin typeface="Algerian" panose="04020705040A02060702" pitchFamily="82" charset="0"/>
              </a:rPr>
              <a:t>encoder</a:t>
            </a:r>
            <a:endParaRPr lang="en-GB" b="1" dirty="0">
              <a:solidFill>
                <a:srgbClr val="FF0066"/>
              </a:solidFill>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p:cNvSpPr>
            <a:spLocks noGrp="1"/>
          </p:cNvSpPr>
          <p:nvPr>
            <p:ph idx="1"/>
          </p:nvPr>
        </p:nvSpPr>
        <p:spPr>
          <a:xfrm>
            <a:off x="0" y="533400"/>
            <a:ext cx="7467600" cy="5562600"/>
          </a:xfrm>
        </p:spPr>
        <p:txBody>
          <a:bodyPr>
            <a:normAutofit/>
          </a:bodyPr>
          <a:lstStyle/>
          <a:p>
            <a:pPr algn="just">
              <a:lnSpc>
                <a:spcPct val="120000"/>
              </a:lnSpc>
            </a:pPr>
            <a:r>
              <a:rPr lang="en-US" sz="1900" b="1" u="sng" dirty="0" smtClean="0">
                <a:solidFill>
                  <a:schemeClr val="tx1"/>
                </a:solidFill>
              </a:rPr>
              <a:t>Combinational circuit</a:t>
            </a:r>
            <a:r>
              <a:rPr lang="en-US" sz="1900" b="1" dirty="0" smtClean="0">
                <a:solidFill>
                  <a:schemeClr val="tx1"/>
                </a:solidFill>
              </a:rPr>
              <a:t> that perform inverse operation of a Decoder</a:t>
            </a:r>
          </a:p>
          <a:p>
            <a:pPr algn="just">
              <a:lnSpc>
                <a:spcPct val="120000"/>
              </a:lnSpc>
            </a:pPr>
            <a:r>
              <a:rPr lang="en-US" sz="1900" b="1" dirty="0" smtClean="0">
                <a:solidFill>
                  <a:schemeClr val="tx1"/>
                </a:solidFill>
              </a:rPr>
              <a:t>It converts ‘m’ binary input line code into ‘n’ output </a:t>
            </a:r>
            <a:r>
              <a:rPr lang="en-US" sz="1900" b="1" dirty="0">
                <a:solidFill>
                  <a:schemeClr val="tx1"/>
                </a:solidFill>
              </a:rPr>
              <a:t>lines, where m = 2</a:t>
            </a:r>
            <a:r>
              <a:rPr lang="en-US" sz="1900" b="1" baseline="30000" dirty="0">
                <a:solidFill>
                  <a:schemeClr val="tx1"/>
                </a:solidFill>
              </a:rPr>
              <a:t>n</a:t>
            </a:r>
            <a:endParaRPr lang="en-US" sz="1900" b="1" dirty="0" smtClean="0">
              <a:solidFill>
                <a:schemeClr val="tx1"/>
              </a:solidFill>
            </a:endParaRPr>
          </a:p>
          <a:p>
            <a:pPr algn="just">
              <a:lnSpc>
                <a:spcPct val="120000"/>
              </a:lnSpc>
            </a:pPr>
            <a:r>
              <a:rPr lang="en-US" sz="1900" b="1" dirty="0" smtClean="0">
                <a:solidFill>
                  <a:schemeClr val="tx1"/>
                </a:solidFill>
              </a:rPr>
              <a:t>For each of the 2</a:t>
            </a:r>
            <a:r>
              <a:rPr lang="en-US" sz="1900" b="1" baseline="30000" dirty="0">
                <a:solidFill>
                  <a:schemeClr val="tx1"/>
                </a:solidFill>
              </a:rPr>
              <a:t>n</a:t>
            </a:r>
            <a:r>
              <a:rPr lang="en-US" sz="1900" b="1" baseline="30000" dirty="0" smtClean="0">
                <a:solidFill>
                  <a:schemeClr val="tx1"/>
                </a:solidFill>
              </a:rPr>
              <a:t> </a:t>
            </a:r>
            <a:r>
              <a:rPr lang="en-US" sz="1900" b="1" dirty="0" smtClean="0">
                <a:solidFill>
                  <a:schemeClr val="tx1"/>
                </a:solidFill>
              </a:rPr>
              <a:t>input lines, the output corresponding to its binary value is generated </a:t>
            </a:r>
          </a:p>
          <a:p>
            <a:pPr algn="just">
              <a:lnSpc>
                <a:spcPct val="120000"/>
              </a:lnSpc>
            </a:pPr>
            <a:r>
              <a:rPr lang="en-US" sz="1900" b="1" dirty="0" smtClean="0">
                <a:solidFill>
                  <a:schemeClr val="tx1"/>
                </a:solidFill>
              </a:rPr>
              <a:t>Only one input line can be HIGH or ‘1’ at a particular time</a:t>
            </a:r>
          </a:p>
          <a:p>
            <a:pPr algn="just">
              <a:lnSpc>
                <a:spcPct val="120000"/>
              </a:lnSpc>
            </a:pPr>
            <a:r>
              <a:rPr lang="en-US" sz="1900" b="1" dirty="0" smtClean="0">
                <a:solidFill>
                  <a:schemeClr val="tx1"/>
                </a:solidFill>
              </a:rPr>
              <a:t>Referred as </a:t>
            </a:r>
            <a:r>
              <a:rPr lang="en-US" sz="1900" b="1" u="sng" dirty="0" smtClean="0">
                <a:solidFill>
                  <a:schemeClr val="tx1"/>
                </a:solidFill>
              </a:rPr>
              <a:t>m:n</a:t>
            </a:r>
            <a:r>
              <a:rPr lang="en-US" sz="1900" b="1" dirty="0" smtClean="0">
                <a:solidFill>
                  <a:schemeClr val="tx1"/>
                </a:solidFill>
              </a:rPr>
              <a:t> or </a:t>
            </a:r>
            <a:r>
              <a:rPr lang="en-US" sz="1900" b="1" u="sng" dirty="0" smtClean="0">
                <a:solidFill>
                  <a:schemeClr val="tx1"/>
                </a:solidFill>
              </a:rPr>
              <a:t>m-to-n</a:t>
            </a:r>
            <a:r>
              <a:rPr lang="en-US" sz="1900" b="1" dirty="0" smtClean="0">
                <a:solidFill>
                  <a:schemeClr val="tx1"/>
                </a:solidFill>
              </a:rPr>
              <a:t> encoder, where m = 2</a:t>
            </a:r>
            <a:r>
              <a:rPr lang="en-US" sz="1900" b="1" baseline="30000" dirty="0" smtClean="0">
                <a:solidFill>
                  <a:schemeClr val="tx1"/>
                </a:solidFill>
              </a:rPr>
              <a:t>n</a:t>
            </a:r>
            <a:r>
              <a:rPr lang="en-US" sz="1900" b="1" dirty="0" smtClean="0">
                <a:solidFill>
                  <a:schemeClr val="tx1"/>
                </a:solidFill>
              </a:rPr>
              <a:t> </a:t>
            </a:r>
          </a:p>
          <a:p>
            <a:pPr algn="just">
              <a:lnSpc>
                <a:spcPct val="120000"/>
              </a:lnSpc>
            </a:pPr>
            <a:r>
              <a:rPr lang="en-US" sz="1900" b="1" dirty="0" smtClean="0">
                <a:solidFill>
                  <a:schemeClr val="tx1"/>
                </a:solidFill>
              </a:rPr>
              <a:t>Few are 2:1, 4:2, 8:3, 16:4 and so on</a:t>
            </a:r>
          </a:p>
          <a:p>
            <a:pPr algn="just">
              <a:lnSpc>
                <a:spcPct val="120000"/>
              </a:lnSpc>
            </a:pPr>
            <a:endParaRPr lang="en-US" sz="1900" b="1" dirty="0" smtClean="0">
              <a:solidFill>
                <a:schemeClr val="tx1"/>
              </a:solidFill>
            </a:endParaRPr>
          </a:p>
          <a:p>
            <a:pPr marL="0" indent="0" algn="just">
              <a:lnSpc>
                <a:spcPct val="120000"/>
              </a:lnSpc>
              <a:buNone/>
            </a:pPr>
            <a:endParaRPr lang="en-US" sz="1700" b="1" dirty="0" smtClean="0">
              <a:solidFill>
                <a:schemeClr val="tx1"/>
              </a:solidFill>
            </a:endParaRPr>
          </a:p>
        </p:txBody>
      </p:sp>
      <p:grpSp>
        <p:nvGrpSpPr>
          <p:cNvPr id="19" name="Group 18"/>
          <p:cNvGrpSpPr/>
          <p:nvPr/>
        </p:nvGrpSpPr>
        <p:grpSpPr>
          <a:xfrm>
            <a:off x="609600" y="4800600"/>
            <a:ext cx="6934200" cy="1219200"/>
            <a:chOff x="304800" y="4724400"/>
            <a:chExt cx="6934200" cy="1219200"/>
          </a:xfrm>
        </p:grpSpPr>
        <p:sp>
          <p:nvSpPr>
            <p:cNvPr id="4" name="Rectangle 3"/>
            <p:cNvSpPr/>
            <p:nvPr/>
          </p:nvSpPr>
          <p:spPr>
            <a:xfrm>
              <a:off x="2667000" y="4724400"/>
              <a:ext cx="2057400" cy="1219200"/>
            </a:xfrm>
            <a:prstGeom prst="rect">
              <a:avLst/>
            </a:prstGeom>
            <a:solidFill>
              <a:srgbClr val="CC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Straight Arrow Connector 5"/>
            <p:cNvCxnSpPr/>
            <p:nvPr/>
          </p:nvCxnSpPr>
          <p:spPr>
            <a:xfrm>
              <a:off x="1676400" y="4953000"/>
              <a:ext cx="990600"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7" name="Straight Arrow Connector 6"/>
            <p:cNvCxnSpPr/>
            <p:nvPr/>
          </p:nvCxnSpPr>
          <p:spPr>
            <a:xfrm>
              <a:off x="1676400" y="5181600"/>
              <a:ext cx="990600"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8" name="Straight Arrow Connector 7"/>
            <p:cNvCxnSpPr/>
            <p:nvPr/>
          </p:nvCxnSpPr>
          <p:spPr>
            <a:xfrm>
              <a:off x="1676400" y="5715000"/>
              <a:ext cx="990600"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a:off x="4724400" y="5715000"/>
              <a:ext cx="990600"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a:off x="4724400" y="5181600"/>
              <a:ext cx="990600"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a:off x="4724400" y="4953000"/>
              <a:ext cx="990600"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2171700" y="5181600"/>
              <a:ext cx="0" cy="5334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181600" y="5181600"/>
              <a:ext cx="0" cy="5334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04800" y="5144869"/>
              <a:ext cx="1371600" cy="646331"/>
            </a:xfrm>
            <a:prstGeom prst="rect">
              <a:avLst/>
            </a:prstGeom>
            <a:noFill/>
          </p:spPr>
          <p:txBody>
            <a:bodyPr wrap="square" rtlCol="0">
              <a:spAutoFit/>
            </a:bodyPr>
            <a:lstStyle/>
            <a:p>
              <a:pPr algn="ctr"/>
              <a:r>
                <a:rPr lang="en-US" b="1" dirty="0"/>
                <a:t>‘m= 2</a:t>
              </a:r>
              <a:r>
                <a:rPr lang="en-US" b="1" baseline="30000" dirty="0"/>
                <a:t>n</a:t>
              </a:r>
              <a:r>
                <a:rPr lang="en-US" b="1" dirty="0" smtClean="0"/>
                <a:t>’ </a:t>
              </a:r>
            </a:p>
            <a:p>
              <a:pPr algn="ctr"/>
              <a:r>
                <a:rPr lang="en-US" b="1" dirty="0" smtClean="0"/>
                <a:t>input lines</a:t>
              </a:r>
              <a:endParaRPr lang="en-GB" b="1" dirty="0"/>
            </a:p>
          </p:txBody>
        </p:sp>
        <p:sp>
          <p:nvSpPr>
            <p:cNvPr id="16" name="TextBox 15"/>
            <p:cNvSpPr txBox="1"/>
            <p:nvPr/>
          </p:nvSpPr>
          <p:spPr>
            <a:xfrm>
              <a:off x="5486400" y="4916269"/>
              <a:ext cx="1752600" cy="646331"/>
            </a:xfrm>
            <a:prstGeom prst="rect">
              <a:avLst/>
            </a:prstGeom>
            <a:noFill/>
          </p:spPr>
          <p:txBody>
            <a:bodyPr wrap="square" rtlCol="0">
              <a:spAutoFit/>
            </a:bodyPr>
            <a:lstStyle/>
            <a:p>
              <a:pPr algn="ctr"/>
              <a:r>
                <a:rPr lang="en-US" b="1" dirty="0" smtClean="0"/>
                <a:t>‘n’ </a:t>
              </a:r>
            </a:p>
            <a:p>
              <a:pPr algn="ctr"/>
              <a:r>
                <a:rPr lang="en-US" b="1" dirty="0" smtClean="0"/>
                <a:t>output lines</a:t>
              </a:r>
              <a:endParaRPr lang="en-GB" b="1" dirty="0"/>
            </a:p>
          </p:txBody>
        </p:sp>
        <p:sp>
          <p:nvSpPr>
            <p:cNvPr id="18" name="TextBox 17"/>
            <p:cNvSpPr txBox="1"/>
            <p:nvPr/>
          </p:nvSpPr>
          <p:spPr>
            <a:xfrm>
              <a:off x="3124200" y="4953000"/>
              <a:ext cx="1295400" cy="646331"/>
            </a:xfrm>
            <a:prstGeom prst="rect">
              <a:avLst/>
            </a:prstGeom>
            <a:noFill/>
          </p:spPr>
          <p:txBody>
            <a:bodyPr wrap="square" rtlCol="0">
              <a:spAutoFit/>
            </a:bodyPr>
            <a:lstStyle/>
            <a:p>
              <a:r>
                <a:rPr lang="en-US" b="1" dirty="0" smtClean="0"/>
                <a:t>    m:n</a:t>
              </a:r>
            </a:p>
            <a:p>
              <a:r>
                <a:rPr lang="en-US" b="1" dirty="0" smtClean="0"/>
                <a:t>ENCODER</a:t>
              </a:r>
              <a:endParaRPr lang="en-GB" b="1" dirty="0"/>
            </a:p>
          </p:txBody>
        </p:sp>
      </p:grpSp>
    </p:spTree>
    <p:extLst>
      <p:ext uri="{BB962C8B-B14F-4D97-AF65-F5344CB8AC3E}">
        <p14:creationId xmlns:p14="http://schemas.microsoft.com/office/powerpoint/2010/main" val="2266719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6553200" cy="685800"/>
          </a:xfrm>
        </p:spPr>
        <p:txBody>
          <a:bodyPr>
            <a:normAutofit/>
          </a:bodyPr>
          <a:lstStyle/>
          <a:p>
            <a:pPr algn="ctr"/>
            <a:r>
              <a:rPr lang="en-US" b="1" dirty="0" smtClean="0">
                <a:solidFill>
                  <a:srgbClr val="FF0066"/>
                </a:solidFill>
                <a:effectLst>
                  <a:outerShdw blurRad="38100" dist="38100" dir="2700000" algn="tl">
                    <a:srgbClr val="000000">
                      <a:alpha val="43137"/>
                    </a:srgbClr>
                  </a:outerShdw>
                </a:effectLst>
                <a:latin typeface="Algerian" panose="04020705040A02060702" pitchFamily="82" charset="0"/>
              </a:rPr>
              <a:t>encoder</a:t>
            </a:r>
            <a:endParaRPr lang="en-GB" b="1" dirty="0">
              <a:solidFill>
                <a:srgbClr val="FF0066"/>
              </a:solidFill>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p:cNvSpPr>
            <a:spLocks noGrp="1"/>
          </p:cNvSpPr>
          <p:nvPr>
            <p:ph idx="1"/>
          </p:nvPr>
        </p:nvSpPr>
        <p:spPr>
          <a:xfrm>
            <a:off x="304800" y="762000"/>
            <a:ext cx="5867400" cy="5562600"/>
          </a:xfrm>
        </p:spPr>
        <p:txBody>
          <a:bodyPr>
            <a:normAutofit/>
          </a:bodyPr>
          <a:lstStyle/>
          <a:p>
            <a:pPr marL="0" indent="0" algn="just">
              <a:lnSpc>
                <a:spcPct val="120000"/>
              </a:lnSpc>
              <a:buNone/>
            </a:pPr>
            <a:r>
              <a:rPr lang="en-US" sz="1900" b="1" u="sng" dirty="0" smtClean="0">
                <a:solidFill>
                  <a:schemeClr val="tx1"/>
                </a:solidFill>
              </a:rPr>
              <a:t>8:3 encoder</a:t>
            </a:r>
          </a:p>
          <a:p>
            <a:pPr algn="just">
              <a:lnSpc>
                <a:spcPct val="120000"/>
              </a:lnSpc>
            </a:pPr>
            <a:r>
              <a:rPr lang="en-US" sz="1900" b="1" dirty="0" smtClean="0">
                <a:solidFill>
                  <a:schemeClr val="tx1"/>
                </a:solidFill>
              </a:rPr>
              <a:t>Also referred as octal-to-binary encoder</a:t>
            </a:r>
            <a:endParaRPr lang="en-US" sz="1900" b="1" dirty="0">
              <a:solidFill>
                <a:schemeClr val="tx1"/>
              </a:solidFill>
            </a:endParaRPr>
          </a:p>
          <a:p>
            <a:pPr algn="just">
              <a:lnSpc>
                <a:spcPct val="120000"/>
              </a:lnSpc>
            </a:pPr>
            <a:r>
              <a:rPr lang="en-US" sz="1900" b="1" dirty="0" smtClean="0">
                <a:solidFill>
                  <a:schemeClr val="tx1"/>
                </a:solidFill>
              </a:rPr>
              <a:t>Eight input lines are encoded into its equivalent 3-bit binary value, represented by 3 output lines</a:t>
            </a:r>
            <a:endParaRPr lang="en-US" sz="1900" b="1" baseline="-25000" dirty="0" smtClean="0">
              <a:solidFill>
                <a:schemeClr val="tx1"/>
              </a:solidFill>
            </a:endParaRPr>
          </a:p>
          <a:p>
            <a:pPr marL="0" indent="0" algn="just">
              <a:lnSpc>
                <a:spcPct val="120000"/>
              </a:lnSpc>
              <a:buNone/>
            </a:pPr>
            <a:endParaRPr lang="en-US" sz="1700" b="1" dirty="0" smtClean="0">
              <a:solidFill>
                <a:schemeClr val="tx1"/>
              </a:solidFill>
            </a:endParaRPr>
          </a:p>
        </p:txBody>
      </p:sp>
      <p:graphicFrame>
        <p:nvGraphicFramePr>
          <p:cNvPr id="17" name="Table 16"/>
          <p:cNvGraphicFramePr>
            <a:graphicFrameLocks noGrp="1"/>
          </p:cNvGraphicFramePr>
          <p:nvPr>
            <p:extLst>
              <p:ext uri="{D42A27DB-BD31-4B8C-83A1-F6EECF244321}">
                <p14:modId xmlns:p14="http://schemas.microsoft.com/office/powerpoint/2010/main" val="1064446774"/>
              </p:ext>
            </p:extLst>
          </p:nvPr>
        </p:nvGraphicFramePr>
        <p:xfrm>
          <a:off x="685800" y="2971800"/>
          <a:ext cx="4741814" cy="3667760"/>
        </p:xfrm>
        <a:graphic>
          <a:graphicData uri="http://schemas.openxmlformats.org/drawingml/2006/table">
            <a:tbl>
              <a:tblPr firstRow="1" bandRow="1">
                <a:tableStyleId>{BC89EF96-8CEA-46FF-86C4-4CE0E7609802}</a:tableStyleId>
              </a:tblPr>
              <a:tblGrid>
                <a:gridCol w="431074"/>
                <a:gridCol w="431074"/>
                <a:gridCol w="431074"/>
                <a:gridCol w="431074"/>
                <a:gridCol w="431074"/>
                <a:gridCol w="431074"/>
                <a:gridCol w="431074"/>
                <a:gridCol w="431074"/>
                <a:gridCol w="431074"/>
                <a:gridCol w="431074"/>
                <a:gridCol w="431074"/>
              </a:tblGrid>
              <a:tr h="370840">
                <a:tc gridSpan="8">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t>Inputs</a:t>
                      </a:r>
                      <a:endParaRPr lang="en-GB"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endParaRPr lang="en-GB" dirty="0"/>
                    </a:p>
                  </a:txBody>
                  <a:tcPr/>
                </a:tc>
                <a:tc hMerge="1">
                  <a:txBody>
                    <a:bodyPr/>
                    <a:lstStyle/>
                    <a:p>
                      <a:pPr algn="ctr"/>
                      <a:endParaRPr lang="en-GB" b="1" dirty="0"/>
                    </a:p>
                  </a:txBody>
                  <a:tcPr/>
                </a:tc>
                <a:tc hMerge="1">
                  <a:txBody>
                    <a:bodyPr/>
                    <a:lstStyle/>
                    <a:p>
                      <a:pPr algn="ctr"/>
                      <a:endParaRPr lang="en-GB" b="1" dirty="0"/>
                    </a:p>
                  </a:txBody>
                  <a:tcPr/>
                </a:tc>
                <a:tc hMerge="1">
                  <a:txBody>
                    <a:bodyPr/>
                    <a:lstStyle/>
                    <a:p>
                      <a:pPr algn="ctr"/>
                      <a:endParaRPr lang="en-GB" b="1" dirty="0"/>
                    </a:p>
                  </a:txBody>
                  <a:tcPr/>
                </a:tc>
                <a:tc hMerge="1">
                  <a:txBody>
                    <a:bodyPr/>
                    <a:lstStyle/>
                    <a:p>
                      <a:pPr algn="ctr"/>
                      <a:endParaRPr lang="en-GB" b="1" dirty="0"/>
                    </a:p>
                  </a:txBody>
                  <a:tcPr/>
                </a:tc>
                <a:tc hMerge="1">
                  <a:txBody>
                    <a:bodyPr/>
                    <a:lstStyle/>
                    <a:p>
                      <a:pPr algn="ctr"/>
                      <a:endParaRPr lang="en-GB" b="1" dirty="0"/>
                    </a:p>
                  </a:txBody>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GB"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3">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t>Outputs</a:t>
                      </a:r>
                      <a:endParaRPr lang="en-GB"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pPr algn="ctr"/>
                      <a:endParaRPr lang="en-GB"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pPr algn="ctr"/>
                      <a:endParaRPr lang="en-GB" b="1"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r>
              <a:tr h="370840">
                <a:tc>
                  <a:txBody>
                    <a:bodyPr/>
                    <a:lstStyle/>
                    <a:p>
                      <a:pPr algn="ctr"/>
                      <a:r>
                        <a:rPr lang="en-US" b="1" dirty="0" smtClean="0"/>
                        <a:t>D</a:t>
                      </a:r>
                      <a:r>
                        <a:rPr lang="en-US" b="1" baseline="-25000" dirty="0" smtClean="0"/>
                        <a:t>0</a:t>
                      </a:r>
                      <a:endParaRPr lang="en-GB" b="1" baseline="-25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t>D</a:t>
                      </a:r>
                      <a:r>
                        <a:rPr lang="en-US" b="1" baseline="-25000" dirty="0" smtClean="0"/>
                        <a:t>1</a:t>
                      </a:r>
                      <a:endParaRPr lang="en-GB" b="1"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t>D</a:t>
                      </a:r>
                      <a:r>
                        <a:rPr lang="en-US" b="1" baseline="-25000" dirty="0" smtClean="0"/>
                        <a:t>2</a:t>
                      </a:r>
                      <a:endParaRPr lang="en-GB" b="1" baseline="-25000" dirty="0" smtClean="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t>D</a:t>
                      </a:r>
                      <a:r>
                        <a:rPr lang="en-US" b="1" baseline="-25000" dirty="0" smtClean="0"/>
                        <a:t>3</a:t>
                      </a:r>
                      <a:endParaRPr lang="en-GB" b="1" baseline="-25000" dirty="0" smtClean="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t>D</a:t>
                      </a:r>
                      <a:r>
                        <a:rPr lang="en-US" b="1" baseline="-25000" dirty="0" smtClean="0"/>
                        <a:t>4</a:t>
                      </a:r>
                      <a:endParaRPr lang="en-GB" b="1" baseline="-25000" dirty="0" smtClean="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t>D</a:t>
                      </a:r>
                      <a:r>
                        <a:rPr lang="en-US" b="1" baseline="-25000" dirty="0" smtClean="0"/>
                        <a:t>5</a:t>
                      </a:r>
                      <a:endParaRPr lang="en-GB" b="1" baseline="-25000" dirty="0" smtClean="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t>D</a:t>
                      </a:r>
                      <a:r>
                        <a:rPr lang="en-US" b="1" baseline="-25000" dirty="0" smtClean="0"/>
                        <a:t>6</a:t>
                      </a:r>
                      <a:endParaRPr lang="en-GB" b="1" baseline="-25000" dirty="0" smtClean="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t>D</a:t>
                      </a:r>
                      <a:r>
                        <a:rPr lang="en-US" b="1" baseline="-25000" dirty="0" smtClean="0"/>
                        <a:t>7</a:t>
                      </a:r>
                      <a:endParaRPr lang="en-GB" b="1" baseline="-25000" dirty="0" smtClean="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t>x</a:t>
                      </a:r>
                      <a:endParaRPr lang="en-GB" b="1"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t>y</a:t>
                      </a:r>
                      <a:endParaRPr lang="en-GB"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baseline="0" dirty="0" smtClean="0"/>
                        <a:t>z</a:t>
                      </a:r>
                      <a:endParaRPr lang="en-GB" b="1" baseline="-25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2080">
                <a:tc>
                  <a:txBody>
                    <a:bodyPr/>
                    <a:lstStyle/>
                    <a:p>
                      <a:pPr algn="ctr"/>
                      <a:r>
                        <a:rPr lang="en-US" dirty="0" smtClean="0"/>
                        <a:t>1</a:t>
                      </a:r>
                      <a:endParaRPr lang="en-GB"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smtClean="0"/>
                        <a:t>0</a:t>
                      </a:r>
                      <a:endParaRPr lang="en-GB" dirty="0"/>
                    </a:p>
                  </a:txBody>
                  <a:tcPr>
                    <a:lnT w="12700" cap="flat" cmpd="sng" algn="ctr">
                      <a:solidFill>
                        <a:schemeClr val="tx1"/>
                      </a:solidFill>
                      <a:prstDash val="solid"/>
                      <a:round/>
                      <a:headEnd type="none" w="med" len="med"/>
                      <a:tailEnd type="none" w="med" len="med"/>
                    </a:lnT>
                  </a:tcPr>
                </a:tc>
                <a:tc>
                  <a:txBody>
                    <a:bodyPr/>
                    <a:lstStyle/>
                    <a:p>
                      <a:pPr algn="ctr"/>
                      <a:r>
                        <a:rPr lang="en-US" dirty="0" smtClean="0"/>
                        <a:t>0</a:t>
                      </a:r>
                      <a:endParaRPr lang="en-GB" dirty="0"/>
                    </a:p>
                  </a:txBody>
                  <a:tcPr>
                    <a:lnT w="12700" cap="flat" cmpd="sng" algn="ctr">
                      <a:solidFill>
                        <a:schemeClr val="tx1"/>
                      </a:solidFill>
                      <a:prstDash val="solid"/>
                      <a:round/>
                      <a:headEnd type="none" w="med" len="med"/>
                      <a:tailEnd type="none" w="med" len="med"/>
                    </a:lnT>
                  </a:tcPr>
                </a:tc>
                <a:tc>
                  <a:txBody>
                    <a:bodyPr/>
                    <a:lstStyle/>
                    <a:p>
                      <a:pPr algn="ctr"/>
                      <a:r>
                        <a:rPr lang="en-US" dirty="0" smtClean="0"/>
                        <a:t>0</a:t>
                      </a:r>
                      <a:endParaRPr lang="en-GB" dirty="0"/>
                    </a:p>
                  </a:txBody>
                  <a:tcPr>
                    <a:lnT w="12700" cap="flat" cmpd="sng" algn="ctr">
                      <a:solidFill>
                        <a:schemeClr val="tx1"/>
                      </a:solidFill>
                      <a:prstDash val="solid"/>
                      <a:round/>
                      <a:headEnd type="none" w="med" len="med"/>
                      <a:tailEnd type="none" w="med" len="med"/>
                    </a:lnT>
                  </a:tcPr>
                </a:tc>
                <a:tc>
                  <a:txBody>
                    <a:bodyPr/>
                    <a:lstStyle/>
                    <a:p>
                      <a:pPr algn="ctr"/>
                      <a:r>
                        <a:rPr lang="en-US" dirty="0" smtClean="0"/>
                        <a:t>0</a:t>
                      </a:r>
                      <a:endParaRPr lang="en-GB" dirty="0"/>
                    </a:p>
                  </a:txBody>
                  <a:tcPr>
                    <a:lnT w="12700" cap="flat" cmpd="sng" algn="ctr">
                      <a:solidFill>
                        <a:schemeClr val="tx1"/>
                      </a:solidFill>
                      <a:prstDash val="solid"/>
                      <a:round/>
                      <a:headEnd type="none" w="med" len="med"/>
                      <a:tailEnd type="none" w="med" len="med"/>
                    </a:lnT>
                  </a:tcPr>
                </a:tc>
                <a:tc>
                  <a:txBody>
                    <a:bodyPr/>
                    <a:lstStyle/>
                    <a:p>
                      <a:pPr algn="ctr"/>
                      <a:r>
                        <a:rPr lang="en-US" dirty="0" smtClean="0"/>
                        <a:t>0</a:t>
                      </a:r>
                      <a:endParaRPr lang="en-GB" dirty="0"/>
                    </a:p>
                  </a:txBody>
                  <a:tcPr>
                    <a:lnT w="12700" cap="flat" cmpd="sng" algn="ctr">
                      <a:solidFill>
                        <a:schemeClr val="tx1"/>
                      </a:solidFill>
                      <a:prstDash val="solid"/>
                      <a:round/>
                      <a:headEnd type="none" w="med" len="med"/>
                      <a:tailEnd type="none" w="med" len="med"/>
                    </a:lnT>
                  </a:tcPr>
                </a:tc>
                <a:tc>
                  <a:txBody>
                    <a:bodyPr/>
                    <a:lstStyle/>
                    <a:p>
                      <a:pPr algn="ctr"/>
                      <a:r>
                        <a:rPr lang="en-US" dirty="0" smtClean="0"/>
                        <a:t>0</a:t>
                      </a:r>
                      <a:endParaRPr lang="en-GB" dirty="0"/>
                    </a:p>
                  </a:txBody>
                  <a:tcPr>
                    <a:lnT w="12700" cap="flat" cmpd="sng" algn="ctr">
                      <a:solidFill>
                        <a:schemeClr val="tx1"/>
                      </a:solidFill>
                      <a:prstDash val="solid"/>
                      <a:round/>
                      <a:headEnd type="none" w="med" len="med"/>
                      <a:tailEnd type="none" w="med" len="med"/>
                    </a:lnT>
                  </a:tcPr>
                </a:tc>
                <a:tc>
                  <a:txBody>
                    <a:bodyPr/>
                    <a:lstStyle/>
                    <a:p>
                      <a:pPr algn="ctr"/>
                      <a:r>
                        <a:rPr lang="en-US" dirty="0" smtClean="0"/>
                        <a:t>0</a:t>
                      </a:r>
                      <a:endParaRPr lang="en-GB"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smtClean="0"/>
                        <a:t>0</a:t>
                      </a:r>
                      <a:endParaRPr lang="en-GB"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smtClean="0"/>
                        <a:t>0</a:t>
                      </a:r>
                      <a:endParaRPr lang="en-GB" dirty="0"/>
                    </a:p>
                  </a:txBody>
                  <a:tcPr>
                    <a:lnT w="12700" cap="flat" cmpd="sng" algn="ctr">
                      <a:solidFill>
                        <a:schemeClr val="tx1"/>
                      </a:solidFill>
                      <a:prstDash val="solid"/>
                      <a:round/>
                      <a:headEnd type="none" w="med" len="med"/>
                      <a:tailEnd type="none" w="med" len="med"/>
                    </a:lnT>
                  </a:tcPr>
                </a:tc>
                <a:tc>
                  <a:txBody>
                    <a:bodyPr/>
                    <a:lstStyle/>
                    <a:p>
                      <a:pPr algn="ctr"/>
                      <a:r>
                        <a:rPr lang="en-US" dirty="0" smtClean="0"/>
                        <a:t>0</a:t>
                      </a:r>
                      <a:endParaRPr lang="en-GB"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132080">
                <a:tc>
                  <a:txBody>
                    <a:bodyPr/>
                    <a:lstStyle/>
                    <a:p>
                      <a:pPr algn="ctr"/>
                      <a:r>
                        <a:rPr lang="en-US" b="0" dirty="0" smtClean="0"/>
                        <a:t>0</a:t>
                      </a:r>
                      <a:endParaRPr lang="en-GB" b="0" dirty="0"/>
                    </a:p>
                  </a:txBody>
                  <a:tcPr>
                    <a:lnL w="12700" cap="flat" cmpd="sng" algn="ctr">
                      <a:solidFill>
                        <a:schemeClr val="tx1"/>
                      </a:solidFill>
                      <a:prstDash val="solid"/>
                      <a:round/>
                      <a:headEnd type="none" w="med" len="med"/>
                      <a:tailEnd type="none" w="med" len="med"/>
                    </a:lnL>
                  </a:tcPr>
                </a:tc>
                <a:tc>
                  <a:txBody>
                    <a:bodyPr/>
                    <a:lstStyle/>
                    <a:p>
                      <a:pPr algn="ctr"/>
                      <a:r>
                        <a:rPr lang="en-US" b="0" dirty="0" smtClean="0"/>
                        <a:t>1</a:t>
                      </a:r>
                      <a:endParaRPr lang="en-GB" b="0" dirty="0"/>
                    </a:p>
                  </a:txBody>
                  <a:tcPr/>
                </a:tc>
                <a:tc>
                  <a:txBody>
                    <a:bodyPr/>
                    <a:lstStyle/>
                    <a:p>
                      <a:pPr algn="ctr"/>
                      <a:r>
                        <a:rPr lang="en-US" b="0" dirty="0" smtClean="0"/>
                        <a:t>0</a:t>
                      </a:r>
                      <a:endParaRPr lang="en-GB" b="0" dirty="0"/>
                    </a:p>
                  </a:txBody>
                  <a:tcPr/>
                </a:tc>
                <a:tc>
                  <a:txBody>
                    <a:bodyPr/>
                    <a:lstStyle/>
                    <a:p>
                      <a:pPr algn="ctr"/>
                      <a:r>
                        <a:rPr lang="en-US" b="0" dirty="0" smtClean="0"/>
                        <a:t>0</a:t>
                      </a:r>
                      <a:endParaRPr lang="en-GB" b="0" dirty="0"/>
                    </a:p>
                  </a:txBody>
                  <a:tcPr/>
                </a:tc>
                <a:tc>
                  <a:txBody>
                    <a:bodyPr/>
                    <a:lstStyle/>
                    <a:p>
                      <a:pPr algn="ctr"/>
                      <a:r>
                        <a:rPr lang="en-US" b="0" dirty="0" smtClean="0"/>
                        <a:t>0</a:t>
                      </a:r>
                      <a:endParaRPr lang="en-GB" b="0" dirty="0"/>
                    </a:p>
                  </a:txBody>
                  <a:tcPr/>
                </a:tc>
                <a:tc>
                  <a:txBody>
                    <a:bodyPr/>
                    <a:lstStyle/>
                    <a:p>
                      <a:pPr algn="ctr"/>
                      <a:r>
                        <a:rPr lang="en-US" b="0" dirty="0" smtClean="0"/>
                        <a:t>0</a:t>
                      </a:r>
                      <a:endParaRPr lang="en-GB" b="0" dirty="0"/>
                    </a:p>
                  </a:txBody>
                  <a:tcPr/>
                </a:tc>
                <a:tc>
                  <a:txBody>
                    <a:bodyPr/>
                    <a:lstStyle/>
                    <a:p>
                      <a:pPr algn="ctr"/>
                      <a:r>
                        <a:rPr lang="en-US" b="0" dirty="0" smtClean="0"/>
                        <a:t>0</a:t>
                      </a:r>
                      <a:endParaRPr lang="en-GB" b="0" dirty="0"/>
                    </a:p>
                  </a:txBody>
                  <a:tcPr/>
                </a:tc>
                <a:tc>
                  <a:txBody>
                    <a:bodyPr/>
                    <a:lstStyle/>
                    <a:p>
                      <a:pPr algn="ctr"/>
                      <a:r>
                        <a:rPr lang="en-US" b="0" dirty="0" smtClean="0"/>
                        <a:t>0</a:t>
                      </a:r>
                      <a:endParaRPr lang="en-GB" b="0" dirty="0"/>
                    </a:p>
                  </a:txBody>
                  <a:tcPr>
                    <a:lnR w="12700" cap="flat" cmpd="sng" algn="ctr">
                      <a:solidFill>
                        <a:schemeClr val="tx1"/>
                      </a:solidFill>
                      <a:prstDash val="solid"/>
                      <a:round/>
                      <a:headEnd type="none" w="med" len="med"/>
                      <a:tailEnd type="none" w="med" len="med"/>
                    </a:lnR>
                  </a:tcPr>
                </a:tc>
                <a:tc>
                  <a:txBody>
                    <a:bodyPr/>
                    <a:lstStyle/>
                    <a:p>
                      <a:pPr algn="ctr"/>
                      <a:r>
                        <a:rPr lang="en-US" b="0" dirty="0" smtClean="0"/>
                        <a:t>0</a:t>
                      </a:r>
                      <a:endParaRPr lang="en-GB" b="0" dirty="0"/>
                    </a:p>
                  </a:txBody>
                  <a:tcPr>
                    <a:lnL w="12700" cap="flat" cmpd="sng" algn="ctr">
                      <a:solidFill>
                        <a:schemeClr val="tx1"/>
                      </a:solidFill>
                      <a:prstDash val="solid"/>
                      <a:round/>
                      <a:headEnd type="none" w="med" len="med"/>
                      <a:tailEnd type="none" w="med" len="med"/>
                    </a:lnL>
                  </a:tcPr>
                </a:tc>
                <a:tc>
                  <a:txBody>
                    <a:bodyPr/>
                    <a:lstStyle/>
                    <a:p>
                      <a:pPr algn="ctr"/>
                      <a:r>
                        <a:rPr lang="en-US" b="0" dirty="0" smtClean="0"/>
                        <a:t>0</a:t>
                      </a:r>
                      <a:endParaRPr lang="en-GB" b="0" dirty="0"/>
                    </a:p>
                  </a:txBody>
                  <a:tcPr/>
                </a:tc>
                <a:tc>
                  <a:txBody>
                    <a:bodyPr/>
                    <a:lstStyle/>
                    <a:p>
                      <a:pPr algn="ctr"/>
                      <a:r>
                        <a:rPr lang="en-US" b="0" dirty="0" smtClean="0"/>
                        <a:t>1</a:t>
                      </a:r>
                      <a:endParaRPr lang="en-GB" b="0" dirty="0"/>
                    </a:p>
                  </a:txBody>
                  <a:tcPr>
                    <a:lnR w="12700" cap="flat" cmpd="sng" algn="ctr">
                      <a:solidFill>
                        <a:schemeClr val="tx1"/>
                      </a:solidFill>
                      <a:prstDash val="solid"/>
                      <a:round/>
                      <a:headEnd type="none" w="med" len="med"/>
                      <a:tailEnd type="none" w="med" len="med"/>
                    </a:lnR>
                  </a:tcPr>
                </a:tc>
              </a:tr>
              <a:tr h="132080">
                <a:tc>
                  <a:txBody>
                    <a:bodyPr/>
                    <a:lstStyle/>
                    <a:p>
                      <a:pPr algn="ctr"/>
                      <a:r>
                        <a:rPr lang="en-US" b="0" dirty="0" smtClean="0"/>
                        <a:t>0</a:t>
                      </a:r>
                      <a:endParaRPr lang="en-GB" b="0" dirty="0"/>
                    </a:p>
                  </a:txBody>
                  <a:tcPr>
                    <a:lnL w="12700" cap="flat" cmpd="sng" algn="ctr">
                      <a:solidFill>
                        <a:schemeClr val="tx1"/>
                      </a:solidFill>
                      <a:prstDash val="solid"/>
                      <a:round/>
                      <a:headEnd type="none" w="med" len="med"/>
                      <a:tailEnd type="none" w="med" len="med"/>
                    </a:lnL>
                  </a:tcPr>
                </a:tc>
                <a:tc>
                  <a:txBody>
                    <a:bodyPr/>
                    <a:lstStyle/>
                    <a:p>
                      <a:pPr algn="ctr"/>
                      <a:r>
                        <a:rPr lang="en-US" b="0" dirty="0" smtClean="0"/>
                        <a:t>0</a:t>
                      </a:r>
                      <a:endParaRPr lang="en-GB" b="0" dirty="0"/>
                    </a:p>
                  </a:txBody>
                  <a:tcPr/>
                </a:tc>
                <a:tc>
                  <a:txBody>
                    <a:bodyPr/>
                    <a:lstStyle/>
                    <a:p>
                      <a:pPr algn="ctr"/>
                      <a:r>
                        <a:rPr lang="en-US" b="0" dirty="0" smtClean="0"/>
                        <a:t>1</a:t>
                      </a:r>
                      <a:endParaRPr lang="en-GB" b="0" dirty="0"/>
                    </a:p>
                  </a:txBody>
                  <a:tcPr/>
                </a:tc>
                <a:tc>
                  <a:txBody>
                    <a:bodyPr/>
                    <a:lstStyle/>
                    <a:p>
                      <a:pPr algn="ctr"/>
                      <a:r>
                        <a:rPr lang="en-US" b="0" dirty="0" smtClean="0"/>
                        <a:t>0</a:t>
                      </a:r>
                      <a:endParaRPr lang="en-GB" b="0" dirty="0"/>
                    </a:p>
                  </a:txBody>
                  <a:tcPr/>
                </a:tc>
                <a:tc>
                  <a:txBody>
                    <a:bodyPr/>
                    <a:lstStyle/>
                    <a:p>
                      <a:pPr algn="ctr"/>
                      <a:r>
                        <a:rPr lang="en-US" b="0" dirty="0" smtClean="0"/>
                        <a:t>0</a:t>
                      </a:r>
                      <a:endParaRPr lang="en-GB" b="0" dirty="0"/>
                    </a:p>
                  </a:txBody>
                  <a:tcPr/>
                </a:tc>
                <a:tc>
                  <a:txBody>
                    <a:bodyPr/>
                    <a:lstStyle/>
                    <a:p>
                      <a:pPr algn="ctr"/>
                      <a:r>
                        <a:rPr lang="en-US" b="0" dirty="0" smtClean="0"/>
                        <a:t>0</a:t>
                      </a:r>
                      <a:endParaRPr lang="en-GB" b="0" dirty="0"/>
                    </a:p>
                  </a:txBody>
                  <a:tcPr/>
                </a:tc>
                <a:tc>
                  <a:txBody>
                    <a:bodyPr/>
                    <a:lstStyle/>
                    <a:p>
                      <a:pPr algn="ctr"/>
                      <a:r>
                        <a:rPr lang="en-US" b="0" dirty="0" smtClean="0"/>
                        <a:t>0</a:t>
                      </a:r>
                      <a:endParaRPr lang="en-GB" b="0" dirty="0"/>
                    </a:p>
                  </a:txBody>
                  <a:tcPr/>
                </a:tc>
                <a:tc>
                  <a:txBody>
                    <a:bodyPr/>
                    <a:lstStyle/>
                    <a:p>
                      <a:pPr algn="ctr"/>
                      <a:r>
                        <a:rPr lang="en-US" b="0" dirty="0" smtClean="0"/>
                        <a:t>0</a:t>
                      </a:r>
                      <a:endParaRPr lang="en-GB" b="0" dirty="0"/>
                    </a:p>
                  </a:txBody>
                  <a:tcPr>
                    <a:lnR w="12700" cap="flat" cmpd="sng" algn="ctr">
                      <a:solidFill>
                        <a:schemeClr val="tx1"/>
                      </a:solidFill>
                      <a:prstDash val="solid"/>
                      <a:round/>
                      <a:headEnd type="none" w="med" len="med"/>
                      <a:tailEnd type="none" w="med" len="med"/>
                    </a:lnR>
                  </a:tcPr>
                </a:tc>
                <a:tc>
                  <a:txBody>
                    <a:bodyPr/>
                    <a:lstStyle/>
                    <a:p>
                      <a:pPr algn="ctr"/>
                      <a:r>
                        <a:rPr lang="en-US" b="0" dirty="0" smtClean="0"/>
                        <a:t>0</a:t>
                      </a:r>
                      <a:endParaRPr lang="en-GB" b="0" dirty="0"/>
                    </a:p>
                  </a:txBody>
                  <a:tcPr>
                    <a:lnL w="12700" cap="flat" cmpd="sng" algn="ctr">
                      <a:solidFill>
                        <a:schemeClr val="tx1"/>
                      </a:solidFill>
                      <a:prstDash val="solid"/>
                      <a:round/>
                      <a:headEnd type="none" w="med" len="med"/>
                      <a:tailEnd type="none" w="med" len="med"/>
                    </a:lnL>
                  </a:tcPr>
                </a:tc>
                <a:tc>
                  <a:txBody>
                    <a:bodyPr/>
                    <a:lstStyle/>
                    <a:p>
                      <a:pPr algn="ctr"/>
                      <a:r>
                        <a:rPr lang="en-US" b="0" dirty="0" smtClean="0"/>
                        <a:t>1</a:t>
                      </a:r>
                      <a:endParaRPr lang="en-GB" b="0" dirty="0"/>
                    </a:p>
                  </a:txBody>
                  <a:tcPr/>
                </a:tc>
                <a:tc>
                  <a:txBody>
                    <a:bodyPr/>
                    <a:lstStyle/>
                    <a:p>
                      <a:pPr algn="ctr"/>
                      <a:r>
                        <a:rPr lang="en-US" b="0" dirty="0" smtClean="0"/>
                        <a:t>0</a:t>
                      </a:r>
                      <a:endParaRPr lang="en-GB" b="0" dirty="0"/>
                    </a:p>
                  </a:txBody>
                  <a:tcPr>
                    <a:lnR w="12700" cap="flat" cmpd="sng" algn="ctr">
                      <a:solidFill>
                        <a:schemeClr val="tx1"/>
                      </a:solidFill>
                      <a:prstDash val="solid"/>
                      <a:round/>
                      <a:headEnd type="none" w="med" len="med"/>
                      <a:tailEnd type="none" w="med" len="med"/>
                    </a:lnR>
                  </a:tcPr>
                </a:tc>
              </a:tr>
              <a:tr h="132080">
                <a:tc>
                  <a:txBody>
                    <a:bodyPr/>
                    <a:lstStyle/>
                    <a:p>
                      <a:pPr algn="ctr"/>
                      <a:r>
                        <a:rPr lang="en-US" b="0" dirty="0" smtClean="0"/>
                        <a:t>0</a:t>
                      </a:r>
                      <a:endParaRPr lang="en-GB" b="0" dirty="0"/>
                    </a:p>
                  </a:txBody>
                  <a:tcPr>
                    <a:lnL w="12700" cap="flat" cmpd="sng" algn="ctr">
                      <a:solidFill>
                        <a:schemeClr val="tx1"/>
                      </a:solidFill>
                      <a:prstDash val="solid"/>
                      <a:round/>
                      <a:headEnd type="none" w="med" len="med"/>
                      <a:tailEnd type="none" w="med" len="med"/>
                    </a:lnL>
                  </a:tcPr>
                </a:tc>
                <a:tc>
                  <a:txBody>
                    <a:bodyPr/>
                    <a:lstStyle/>
                    <a:p>
                      <a:pPr algn="ctr"/>
                      <a:r>
                        <a:rPr lang="en-US" b="0" dirty="0" smtClean="0"/>
                        <a:t>0</a:t>
                      </a:r>
                      <a:endParaRPr lang="en-GB" b="0" dirty="0"/>
                    </a:p>
                  </a:txBody>
                  <a:tcPr/>
                </a:tc>
                <a:tc>
                  <a:txBody>
                    <a:bodyPr/>
                    <a:lstStyle/>
                    <a:p>
                      <a:pPr algn="ctr"/>
                      <a:r>
                        <a:rPr lang="en-US" b="0" dirty="0" smtClean="0"/>
                        <a:t>0</a:t>
                      </a:r>
                      <a:endParaRPr lang="en-GB" b="0" dirty="0"/>
                    </a:p>
                  </a:txBody>
                  <a:tcPr/>
                </a:tc>
                <a:tc>
                  <a:txBody>
                    <a:bodyPr/>
                    <a:lstStyle/>
                    <a:p>
                      <a:pPr algn="ctr"/>
                      <a:r>
                        <a:rPr lang="en-US" b="0" dirty="0" smtClean="0"/>
                        <a:t>1</a:t>
                      </a:r>
                      <a:endParaRPr lang="en-GB" b="0" dirty="0"/>
                    </a:p>
                  </a:txBody>
                  <a:tcPr/>
                </a:tc>
                <a:tc>
                  <a:txBody>
                    <a:bodyPr/>
                    <a:lstStyle/>
                    <a:p>
                      <a:pPr algn="ctr"/>
                      <a:r>
                        <a:rPr lang="en-US" b="0" dirty="0" smtClean="0"/>
                        <a:t>0</a:t>
                      </a:r>
                      <a:endParaRPr lang="en-GB" b="0" dirty="0"/>
                    </a:p>
                  </a:txBody>
                  <a:tcPr/>
                </a:tc>
                <a:tc>
                  <a:txBody>
                    <a:bodyPr/>
                    <a:lstStyle/>
                    <a:p>
                      <a:pPr algn="ctr"/>
                      <a:r>
                        <a:rPr lang="en-US" b="0" dirty="0" smtClean="0"/>
                        <a:t>0</a:t>
                      </a:r>
                      <a:endParaRPr lang="en-GB" b="0" dirty="0"/>
                    </a:p>
                  </a:txBody>
                  <a:tcPr/>
                </a:tc>
                <a:tc>
                  <a:txBody>
                    <a:bodyPr/>
                    <a:lstStyle/>
                    <a:p>
                      <a:pPr algn="ctr"/>
                      <a:r>
                        <a:rPr lang="en-US" b="0" dirty="0" smtClean="0"/>
                        <a:t>0</a:t>
                      </a:r>
                      <a:endParaRPr lang="en-GB" b="0" dirty="0"/>
                    </a:p>
                  </a:txBody>
                  <a:tcPr/>
                </a:tc>
                <a:tc>
                  <a:txBody>
                    <a:bodyPr/>
                    <a:lstStyle/>
                    <a:p>
                      <a:pPr algn="ctr"/>
                      <a:r>
                        <a:rPr lang="en-US" b="0" dirty="0" smtClean="0"/>
                        <a:t>0</a:t>
                      </a:r>
                      <a:endParaRPr lang="en-GB" b="0" dirty="0"/>
                    </a:p>
                  </a:txBody>
                  <a:tcPr>
                    <a:lnR w="12700" cap="flat" cmpd="sng" algn="ctr">
                      <a:solidFill>
                        <a:schemeClr val="tx1"/>
                      </a:solidFill>
                      <a:prstDash val="solid"/>
                      <a:round/>
                      <a:headEnd type="none" w="med" len="med"/>
                      <a:tailEnd type="none" w="med" len="med"/>
                    </a:lnR>
                  </a:tcPr>
                </a:tc>
                <a:tc>
                  <a:txBody>
                    <a:bodyPr/>
                    <a:lstStyle/>
                    <a:p>
                      <a:pPr algn="ctr"/>
                      <a:r>
                        <a:rPr lang="en-US" b="0" dirty="0" smtClean="0"/>
                        <a:t>0</a:t>
                      </a:r>
                      <a:endParaRPr lang="en-GB" b="0" dirty="0"/>
                    </a:p>
                  </a:txBody>
                  <a:tcPr>
                    <a:lnL w="12700" cap="flat" cmpd="sng" algn="ctr">
                      <a:solidFill>
                        <a:schemeClr val="tx1"/>
                      </a:solidFill>
                      <a:prstDash val="solid"/>
                      <a:round/>
                      <a:headEnd type="none" w="med" len="med"/>
                      <a:tailEnd type="none" w="med" len="med"/>
                    </a:lnL>
                  </a:tcPr>
                </a:tc>
                <a:tc>
                  <a:txBody>
                    <a:bodyPr/>
                    <a:lstStyle/>
                    <a:p>
                      <a:pPr algn="ctr"/>
                      <a:r>
                        <a:rPr lang="en-US" b="0" dirty="0" smtClean="0"/>
                        <a:t>1</a:t>
                      </a:r>
                      <a:endParaRPr lang="en-GB" b="0" dirty="0"/>
                    </a:p>
                  </a:txBody>
                  <a:tcPr/>
                </a:tc>
                <a:tc>
                  <a:txBody>
                    <a:bodyPr/>
                    <a:lstStyle/>
                    <a:p>
                      <a:pPr algn="ctr"/>
                      <a:r>
                        <a:rPr lang="en-US" b="0" dirty="0" smtClean="0"/>
                        <a:t>1</a:t>
                      </a:r>
                      <a:endParaRPr lang="en-GB" b="0" dirty="0"/>
                    </a:p>
                  </a:txBody>
                  <a:tcPr>
                    <a:lnR w="12700" cap="flat" cmpd="sng" algn="ctr">
                      <a:solidFill>
                        <a:schemeClr val="tx1"/>
                      </a:solidFill>
                      <a:prstDash val="solid"/>
                      <a:round/>
                      <a:headEnd type="none" w="med" len="med"/>
                      <a:tailEnd type="none" w="med" len="med"/>
                    </a:lnR>
                  </a:tcPr>
                </a:tc>
              </a:tr>
              <a:tr h="132080">
                <a:tc>
                  <a:txBody>
                    <a:bodyPr/>
                    <a:lstStyle/>
                    <a:p>
                      <a:pPr algn="ctr"/>
                      <a:r>
                        <a:rPr lang="en-US" b="0" dirty="0" smtClean="0"/>
                        <a:t>0</a:t>
                      </a:r>
                      <a:endParaRPr lang="en-GB" b="0" dirty="0"/>
                    </a:p>
                  </a:txBody>
                  <a:tcPr>
                    <a:lnL w="12700" cap="flat" cmpd="sng" algn="ctr">
                      <a:solidFill>
                        <a:schemeClr val="tx1"/>
                      </a:solidFill>
                      <a:prstDash val="solid"/>
                      <a:round/>
                      <a:headEnd type="none" w="med" len="med"/>
                      <a:tailEnd type="none" w="med" len="med"/>
                    </a:lnL>
                  </a:tcPr>
                </a:tc>
                <a:tc>
                  <a:txBody>
                    <a:bodyPr/>
                    <a:lstStyle/>
                    <a:p>
                      <a:pPr algn="ctr"/>
                      <a:r>
                        <a:rPr lang="en-US" b="0" dirty="0" smtClean="0"/>
                        <a:t>0</a:t>
                      </a:r>
                      <a:endParaRPr lang="en-GB" b="0" dirty="0"/>
                    </a:p>
                  </a:txBody>
                  <a:tcPr/>
                </a:tc>
                <a:tc>
                  <a:txBody>
                    <a:bodyPr/>
                    <a:lstStyle/>
                    <a:p>
                      <a:pPr algn="ctr"/>
                      <a:r>
                        <a:rPr lang="en-US" b="0" dirty="0" smtClean="0"/>
                        <a:t>0</a:t>
                      </a:r>
                      <a:endParaRPr lang="en-GB" b="0" dirty="0"/>
                    </a:p>
                  </a:txBody>
                  <a:tcPr/>
                </a:tc>
                <a:tc>
                  <a:txBody>
                    <a:bodyPr/>
                    <a:lstStyle/>
                    <a:p>
                      <a:pPr algn="ctr"/>
                      <a:r>
                        <a:rPr lang="en-US" b="0" dirty="0" smtClean="0"/>
                        <a:t>0</a:t>
                      </a:r>
                      <a:endParaRPr lang="en-GB" b="0" dirty="0"/>
                    </a:p>
                  </a:txBody>
                  <a:tcPr/>
                </a:tc>
                <a:tc>
                  <a:txBody>
                    <a:bodyPr/>
                    <a:lstStyle/>
                    <a:p>
                      <a:pPr algn="ctr"/>
                      <a:r>
                        <a:rPr lang="en-US" b="0" dirty="0" smtClean="0"/>
                        <a:t>1</a:t>
                      </a:r>
                      <a:endParaRPr lang="en-GB" b="0" dirty="0"/>
                    </a:p>
                  </a:txBody>
                  <a:tcPr/>
                </a:tc>
                <a:tc>
                  <a:txBody>
                    <a:bodyPr/>
                    <a:lstStyle/>
                    <a:p>
                      <a:pPr algn="ctr"/>
                      <a:r>
                        <a:rPr lang="en-US" b="0" dirty="0" smtClean="0"/>
                        <a:t>0</a:t>
                      </a:r>
                      <a:endParaRPr lang="en-GB" b="0" dirty="0"/>
                    </a:p>
                  </a:txBody>
                  <a:tcPr/>
                </a:tc>
                <a:tc>
                  <a:txBody>
                    <a:bodyPr/>
                    <a:lstStyle/>
                    <a:p>
                      <a:pPr algn="ctr"/>
                      <a:r>
                        <a:rPr lang="en-US" b="0" dirty="0" smtClean="0"/>
                        <a:t>0</a:t>
                      </a:r>
                      <a:endParaRPr lang="en-GB" b="0" dirty="0"/>
                    </a:p>
                  </a:txBody>
                  <a:tcPr/>
                </a:tc>
                <a:tc>
                  <a:txBody>
                    <a:bodyPr/>
                    <a:lstStyle/>
                    <a:p>
                      <a:pPr algn="ctr"/>
                      <a:r>
                        <a:rPr lang="en-US" b="0" dirty="0" smtClean="0"/>
                        <a:t>0</a:t>
                      </a:r>
                      <a:endParaRPr lang="en-GB" b="0" dirty="0"/>
                    </a:p>
                  </a:txBody>
                  <a:tcPr>
                    <a:lnR w="12700" cap="flat" cmpd="sng" algn="ctr">
                      <a:solidFill>
                        <a:schemeClr val="tx1"/>
                      </a:solidFill>
                      <a:prstDash val="solid"/>
                      <a:round/>
                      <a:headEnd type="none" w="med" len="med"/>
                      <a:tailEnd type="none" w="med" len="med"/>
                    </a:lnR>
                  </a:tcPr>
                </a:tc>
                <a:tc>
                  <a:txBody>
                    <a:bodyPr/>
                    <a:lstStyle/>
                    <a:p>
                      <a:pPr algn="ctr"/>
                      <a:r>
                        <a:rPr lang="en-US" b="0" dirty="0" smtClean="0"/>
                        <a:t>1</a:t>
                      </a:r>
                      <a:endParaRPr lang="en-GB" b="0" dirty="0"/>
                    </a:p>
                  </a:txBody>
                  <a:tcPr>
                    <a:lnL w="12700" cap="flat" cmpd="sng" algn="ctr">
                      <a:solidFill>
                        <a:schemeClr val="tx1"/>
                      </a:solidFill>
                      <a:prstDash val="solid"/>
                      <a:round/>
                      <a:headEnd type="none" w="med" len="med"/>
                      <a:tailEnd type="none" w="med" len="med"/>
                    </a:lnL>
                  </a:tcPr>
                </a:tc>
                <a:tc>
                  <a:txBody>
                    <a:bodyPr/>
                    <a:lstStyle/>
                    <a:p>
                      <a:pPr algn="ctr"/>
                      <a:r>
                        <a:rPr lang="en-US" b="0" dirty="0" smtClean="0"/>
                        <a:t>0</a:t>
                      </a:r>
                      <a:endParaRPr lang="en-GB" b="0" dirty="0"/>
                    </a:p>
                  </a:txBody>
                  <a:tcPr/>
                </a:tc>
                <a:tc>
                  <a:txBody>
                    <a:bodyPr/>
                    <a:lstStyle/>
                    <a:p>
                      <a:pPr algn="ctr"/>
                      <a:r>
                        <a:rPr lang="en-US" b="0" dirty="0" smtClean="0"/>
                        <a:t>0</a:t>
                      </a:r>
                      <a:endParaRPr lang="en-GB" b="0" dirty="0"/>
                    </a:p>
                  </a:txBody>
                  <a:tcPr>
                    <a:lnR w="12700" cap="flat" cmpd="sng" algn="ctr">
                      <a:solidFill>
                        <a:schemeClr val="tx1"/>
                      </a:solidFill>
                      <a:prstDash val="solid"/>
                      <a:round/>
                      <a:headEnd type="none" w="med" len="med"/>
                      <a:tailEnd type="none" w="med" len="med"/>
                    </a:lnR>
                  </a:tcPr>
                </a:tc>
              </a:tr>
              <a:tr h="132080">
                <a:tc>
                  <a:txBody>
                    <a:bodyPr/>
                    <a:lstStyle/>
                    <a:p>
                      <a:pPr algn="ctr"/>
                      <a:r>
                        <a:rPr lang="en-US" b="0" dirty="0" smtClean="0"/>
                        <a:t>0</a:t>
                      </a:r>
                      <a:endParaRPr lang="en-GB" b="0" dirty="0"/>
                    </a:p>
                  </a:txBody>
                  <a:tcPr>
                    <a:lnL w="12700" cap="flat" cmpd="sng" algn="ctr">
                      <a:solidFill>
                        <a:schemeClr val="tx1"/>
                      </a:solidFill>
                      <a:prstDash val="solid"/>
                      <a:round/>
                      <a:headEnd type="none" w="med" len="med"/>
                      <a:tailEnd type="none" w="med" len="med"/>
                    </a:lnL>
                  </a:tcPr>
                </a:tc>
                <a:tc>
                  <a:txBody>
                    <a:bodyPr/>
                    <a:lstStyle/>
                    <a:p>
                      <a:pPr algn="ctr"/>
                      <a:r>
                        <a:rPr lang="en-US" b="0" dirty="0" smtClean="0"/>
                        <a:t>0</a:t>
                      </a:r>
                      <a:endParaRPr lang="en-GB" b="0" dirty="0"/>
                    </a:p>
                  </a:txBody>
                  <a:tcPr/>
                </a:tc>
                <a:tc>
                  <a:txBody>
                    <a:bodyPr/>
                    <a:lstStyle/>
                    <a:p>
                      <a:pPr algn="ctr"/>
                      <a:r>
                        <a:rPr lang="en-US" b="0" dirty="0" smtClean="0"/>
                        <a:t>0</a:t>
                      </a:r>
                      <a:endParaRPr lang="en-GB" b="0" dirty="0"/>
                    </a:p>
                  </a:txBody>
                  <a:tcPr/>
                </a:tc>
                <a:tc>
                  <a:txBody>
                    <a:bodyPr/>
                    <a:lstStyle/>
                    <a:p>
                      <a:pPr algn="ctr"/>
                      <a:r>
                        <a:rPr lang="en-US" b="0" dirty="0" smtClean="0"/>
                        <a:t>0</a:t>
                      </a:r>
                      <a:endParaRPr lang="en-GB" b="0" dirty="0"/>
                    </a:p>
                  </a:txBody>
                  <a:tcPr/>
                </a:tc>
                <a:tc>
                  <a:txBody>
                    <a:bodyPr/>
                    <a:lstStyle/>
                    <a:p>
                      <a:pPr algn="ctr"/>
                      <a:r>
                        <a:rPr lang="en-US" b="0" dirty="0" smtClean="0"/>
                        <a:t>0</a:t>
                      </a:r>
                      <a:endParaRPr lang="en-GB" b="0" dirty="0"/>
                    </a:p>
                  </a:txBody>
                  <a:tcPr/>
                </a:tc>
                <a:tc>
                  <a:txBody>
                    <a:bodyPr/>
                    <a:lstStyle/>
                    <a:p>
                      <a:pPr algn="ctr"/>
                      <a:r>
                        <a:rPr lang="en-US" b="0" dirty="0" smtClean="0"/>
                        <a:t>1</a:t>
                      </a:r>
                      <a:endParaRPr lang="en-GB" b="0" dirty="0"/>
                    </a:p>
                  </a:txBody>
                  <a:tcPr/>
                </a:tc>
                <a:tc>
                  <a:txBody>
                    <a:bodyPr/>
                    <a:lstStyle/>
                    <a:p>
                      <a:pPr algn="ctr"/>
                      <a:r>
                        <a:rPr lang="en-US" b="0" dirty="0" smtClean="0"/>
                        <a:t>0</a:t>
                      </a:r>
                      <a:endParaRPr lang="en-GB" b="0" dirty="0"/>
                    </a:p>
                  </a:txBody>
                  <a:tcPr/>
                </a:tc>
                <a:tc>
                  <a:txBody>
                    <a:bodyPr/>
                    <a:lstStyle/>
                    <a:p>
                      <a:pPr algn="ctr"/>
                      <a:r>
                        <a:rPr lang="en-US" b="0" dirty="0" smtClean="0"/>
                        <a:t>0</a:t>
                      </a:r>
                      <a:endParaRPr lang="en-GB" b="0" dirty="0"/>
                    </a:p>
                  </a:txBody>
                  <a:tcPr>
                    <a:lnR w="12700" cap="flat" cmpd="sng" algn="ctr">
                      <a:solidFill>
                        <a:schemeClr val="tx1"/>
                      </a:solidFill>
                      <a:prstDash val="solid"/>
                      <a:round/>
                      <a:headEnd type="none" w="med" len="med"/>
                      <a:tailEnd type="none" w="med" len="med"/>
                    </a:lnR>
                  </a:tcPr>
                </a:tc>
                <a:tc>
                  <a:txBody>
                    <a:bodyPr/>
                    <a:lstStyle/>
                    <a:p>
                      <a:pPr algn="ctr"/>
                      <a:r>
                        <a:rPr lang="en-US" b="0" dirty="0" smtClean="0"/>
                        <a:t>1</a:t>
                      </a:r>
                      <a:endParaRPr lang="en-GB" b="0" dirty="0"/>
                    </a:p>
                  </a:txBody>
                  <a:tcPr>
                    <a:lnL w="12700" cap="flat" cmpd="sng" algn="ctr">
                      <a:solidFill>
                        <a:schemeClr val="tx1"/>
                      </a:solidFill>
                      <a:prstDash val="solid"/>
                      <a:round/>
                      <a:headEnd type="none" w="med" len="med"/>
                      <a:tailEnd type="none" w="med" len="med"/>
                    </a:lnL>
                  </a:tcPr>
                </a:tc>
                <a:tc>
                  <a:txBody>
                    <a:bodyPr/>
                    <a:lstStyle/>
                    <a:p>
                      <a:pPr algn="ctr"/>
                      <a:r>
                        <a:rPr lang="en-US" b="0" dirty="0" smtClean="0"/>
                        <a:t>0</a:t>
                      </a:r>
                      <a:endParaRPr lang="en-GB" b="0" dirty="0"/>
                    </a:p>
                  </a:txBody>
                  <a:tcPr/>
                </a:tc>
                <a:tc>
                  <a:txBody>
                    <a:bodyPr/>
                    <a:lstStyle/>
                    <a:p>
                      <a:pPr algn="ctr"/>
                      <a:r>
                        <a:rPr lang="en-US" b="0" dirty="0" smtClean="0"/>
                        <a:t>1</a:t>
                      </a:r>
                      <a:endParaRPr lang="en-GB" b="0" dirty="0"/>
                    </a:p>
                  </a:txBody>
                  <a:tcPr>
                    <a:lnR w="12700" cap="flat" cmpd="sng" algn="ctr">
                      <a:solidFill>
                        <a:schemeClr val="tx1"/>
                      </a:solidFill>
                      <a:prstDash val="solid"/>
                      <a:round/>
                      <a:headEnd type="none" w="med" len="med"/>
                      <a:tailEnd type="none" w="med" len="med"/>
                    </a:lnR>
                  </a:tcPr>
                </a:tc>
              </a:tr>
              <a:tr h="132080">
                <a:tc>
                  <a:txBody>
                    <a:bodyPr/>
                    <a:lstStyle/>
                    <a:p>
                      <a:pPr algn="ctr"/>
                      <a:r>
                        <a:rPr lang="en-US" b="0" dirty="0" smtClean="0"/>
                        <a:t>0</a:t>
                      </a:r>
                      <a:endParaRPr lang="en-GB" b="0" dirty="0"/>
                    </a:p>
                  </a:txBody>
                  <a:tcPr>
                    <a:lnL w="12700" cap="flat" cmpd="sng" algn="ctr">
                      <a:solidFill>
                        <a:schemeClr val="tx1"/>
                      </a:solidFill>
                      <a:prstDash val="solid"/>
                      <a:round/>
                      <a:headEnd type="none" w="med" len="med"/>
                      <a:tailEnd type="none" w="med" len="med"/>
                    </a:lnL>
                  </a:tcPr>
                </a:tc>
                <a:tc>
                  <a:txBody>
                    <a:bodyPr/>
                    <a:lstStyle/>
                    <a:p>
                      <a:pPr algn="ctr"/>
                      <a:r>
                        <a:rPr lang="en-US" b="0" dirty="0" smtClean="0"/>
                        <a:t>0</a:t>
                      </a:r>
                      <a:endParaRPr lang="en-GB" b="0" dirty="0"/>
                    </a:p>
                  </a:txBody>
                  <a:tcPr/>
                </a:tc>
                <a:tc>
                  <a:txBody>
                    <a:bodyPr/>
                    <a:lstStyle/>
                    <a:p>
                      <a:pPr algn="ctr"/>
                      <a:r>
                        <a:rPr lang="en-US" b="0" dirty="0" smtClean="0"/>
                        <a:t>0</a:t>
                      </a:r>
                      <a:endParaRPr lang="en-GB" b="0" dirty="0"/>
                    </a:p>
                  </a:txBody>
                  <a:tcPr/>
                </a:tc>
                <a:tc>
                  <a:txBody>
                    <a:bodyPr/>
                    <a:lstStyle/>
                    <a:p>
                      <a:pPr algn="ctr"/>
                      <a:r>
                        <a:rPr lang="en-US" b="0" dirty="0" smtClean="0"/>
                        <a:t>0</a:t>
                      </a:r>
                      <a:endParaRPr lang="en-GB" b="0" dirty="0"/>
                    </a:p>
                  </a:txBody>
                  <a:tcPr/>
                </a:tc>
                <a:tc>
                  <a:txBody>
                    <a:bodyPr/>
                    <a:lstStyle/>
                    <a:p>
                      <a:pPr algn="ctr"/>
                      <a:r>
                        <a:rPr lang="en-US" b="0" dirty="0" smtClean="0"/>
                        <a:t>0</a:t>
                      </a:r>
                      <a:endParaRPr lang="en-GB" b="0" dirty="0"/>
                    </a:p>
                  </a:txBody>
                  <a:tcPr/>
                </a:tc>
                <a:tc>
                  <a:txBody>
                    <a:bodyPr/>
                    <a:lstStyle/>
                    <a:p>
                      <a:pPr algn="ctr"/>
                      <a:r>
                        <a:rPr lang="en-US" b="0" dirty="0" smtClean="0"/>
                        <a:t>0</a:t>
                      </a:r>
                      <a:endParaRPr lang="en-GB" b="0" dirty="0"/>
                    </a:p>
                  </a:txBody>
                  <a:tcPr/>
                </a:tc>
                <a:tc>
                  <a:txBody>
                    <a:bodyPr/>
                    <a:lstStyle/>
                    <a:p>
                      <a:pPr algn="ctr"/>
                      <a:r>
                        <a:rPr lang="en-US" b="0" dirty="0" smtClean="0"/>
                        <a:t>1</a:t>
                      </a:r>
                      <a:endParaRPr lang="en-GB" b="0" dirty="0"/>
                    </a:p>
                  </a:txBody>
                  <a:tcPr/>
                </a:tc>
                <a:tc>
                  <a:txBody>
                    <a:bodyPr/>
                    <a:lstStyle/>
                    <a:p>
                      <a:pPr algn="ctr"/>
                      <a:r>
                        <a:rPr lang="en-US" b="0" dirty="0" smtClean="0"/>
                        <a:t>0</a:t>
                      </a:r>
                      <a:endParaRPr lang="en-GB" b="0" dirty="0"/>
                    </a:p>
                  </a:txBody>
                  <a:tcPr>
                    <a:lnR w="12700" cap="flat" cmpd="sng" algn="ctr">
                      <a:solidFill>
                        <a:schemeClr val="tx1"/>
                      </a:solidFill>
                      <a:prstDash val="solid"/>
                      <a:round/>
                      <a:headEnd type="none" w="med" len="med"/>
                      <a:tailEnd type="none" w="med" len="med"/>
                    </a:lnR>
                  </a:tcPr>
                </a:tc>
                <a:tc>
                  <a:txBody>
                    <a:bodyPr/>
                    <a:lstStyle/>
                    <a:p>
                      <a:pPr algn="ctr"/>
                      <a:r>
                        <a:rPr lang="en-US" b="0" dirty="0" smtClean="0"/>
                        <a:t>1</a:t>
                      </a:r>
                      <a:endParaRPr lang="en-GB" b="0" dirty="0"/>
                    </a:p>
                  </a:txBody>
                  <a:tcPr>
                    <a:lnL w="12700" cap="flat" cmpd="sng" algn="ctr">
                      <a:solidFill>
                        <a:schemeClr val="tx1"/>
                      </a:solidFill>
                      <a:prstDash val="solid"/>
                      <a:round/>
                      <a:headEnd type="none" w="med" len="med"/>
                      <a:tailEnd type="none" w="med" len="med"/>
                    </a:lnL>
                  </a:tcPr>
                </a:tc>
                <a:tc>
                  <a:txBody>
                    <a:bodyPr/>
                    <a:lstStyle/>
                    <a:p>
                      <a:pPr algn="ctr"/>
                      <a:r>
                        <a:rPr lang="en-US" b="0" dirty="0" smtClean="0"/>
                        <a:t>1</a:t>
                      </a:r>
                      <a:endParaRPr lang="en-GB" b="0" dirty="0"/>
                    </a:p>
                  </a:txBody>
                  <a:tcPr/>
                </a:tc>
                <a:tc>
                  <a:txBody>
                    <a:bodyPr/>
                    <a:lstStyle/>
                    <a:p>
                      <a:pPr algn="ctr"/>
                      <a:r>
                        <a:rPr lang="en-US" b="0" dirty="0" smtClean="0"/>
                        <a:t>0</a:t>
                      </a:r>
                      <a:endParaRPr lang="en-GB" b="0" dirty="0"/>
                    </a:p>
                  </a:txBody>
                  <a:tcPr>
                    <a:lnR w="12700" cap="flat" cmpd="sng" algn="ctr">
                      <a:solidFill>
                        <a:schemeClr val="tx1"/>
                      </a:solidFill>
                      <a:prstDash val="solid"/>
                      <a:round/>
                      <a:headEnd type="none" w="med" len="med"/>
                      <a:tailEnd type="none" w="med" len="med"/>
                    </a:lnR>
                  </a:tcPr>
                </a:tc>
              </a:tr>
              <a:tr h="132080">
                <a:tc>
                  <a:txBody>
                    <a:bodyPr/>
                    <a:lstStyle/>
                    <a:p>
                      <a:pPr algn="ctr"/>
                      <a:r>
                        <a:rPr lang="en-US" dirty="0" smtClean="0"/>
                        <a:t>0</a:t>
                      </a:r>
                      <a:endParaRPr lang="en-GB" dirty="0"/>
                    </a:p>
                  </a:txBody>
                  <a:tcPr>
                    <a:lnL w="12700" cap="flat" cmpd="sng" algn="ctr">
                      <a:solidFill>
                        <a:schemeClr val="tx1"/>
                      </a:solidFill>
                      <a:prstDash val="solid"/>
                      <a:round/>
                      <a:headEnd type="none" w="med" len="med"/>
                      <a:tailEnd type="none" w="med" len="med"/>
                    </a:lnL>
                  </a:tcPr>
                </a:tc>
                <a:tc>
                  <a:txBody>
                    <a:bodyPr/>
                    <a:lstStyle/>
                    <a:p>
                      <a:pPr algn="ctr"/>
                      <a:r>
                        <a:rPr lang="en-US" dirty="0" smtClean="0"/>
                        <a:t>0</a:t>
                      </a:r>
                      <a:endParaRPr lang="en-GB" dirty="0"/>
                    </a:p>
                  </a:txBody>
                  <a:tcPr/>
                </a:tc>
                <a:tc>
                  <a:txBody>
                    <a:bodyPr/>
                    <a:lstStyle/>
                    <a:p>
                      <a:pPr algn="ctr"/>
                      <a:r>
                        <a:rPr lang="en-US" dirty="0" smtClean="0"/>
                        <a:t>0</a:t>
                      </a:r>
                      <a:endParaRPr lang="en-GB" dirty="0"/>
                    </a:p>
                  </a:txBody>
                  <a:tcPr/>
                </a:tc>
                <a:tc>
                  <a:txBody>
                    <a:bodyPr/>
                    <a:lstStyle/>
                    <a:p>
                      <a:pPr algn="ctr"/>
                      <a:r>
                        <a:rPr lang="en-US" dirty="0" smtClean="0"/>
                        <a:t>0</a:t>
                      </a:r>
                      <a:endParaRPr lang="en-GB" dirty="0"/>
                    </a:p>
                  </a:txBody>
                  <a:tcPr/>
                </a:tc>
                <a:tc>
                  <a:txBody>
                    <a:bodyPr/>
                    <a:lstStyle/>
                    <a:p>
                      <a:pPr algn="ctr"/>
                      <a:r>
                        <a:rPr lang="en-US" dirty="0" smtClean="0"/>
                        <a:t>0</a:t>
                      </a:r>
                      <a:endParaRPr lang="en-GB" dirty="0"/>
                    </a:p>
                  </a:txBody>
                  <a:tcPr/>
                </a:tc>
                <a:tc>
                  <a:txBody>
                    <a:bodyPr/>
                    <a:lstStyle/>
                    <a:p>
                      <a:pPr algn="ctr"/>
                      <a:r>
                        <a:rPr lang="en-US" dirty="0" smtClean="0"/>
                        <a:t>0</a:t>
                      </a:r>
                      <a:endParaRPr lang="en-GB" dirty="0"/>
                    </a:p>
                  </a:txBody>
                  <a:tcPr/>
                </a:tc>
                <a:tc>
                  <a:txBody>
                    <a:bodyPr/>
                    <a:lstStyle/>
                    <a:p>
                      <a:pPr algn="ctr"/>
                      <a:r>
                        <a:rPr lang="en-US" dirty="0" smtClean="0"/>
                        <a:t>0</a:t>
                      </a:r>
                      <a:endParaRPr lang="en-GB" dirty="0"/>
                    </a:p>
                  </a:txBody>
                  <a:tcPr/>
                </a:tc>
                <a:tc>
                  <a:txBody>
                    <a:bodyPr/>
                    <a:lstStyle/>
                    <a:p>
                      <a:pPr algn="ctr"/>
                      <a:r>
                        <a:rPr lang="en-US" dirty="0" smtClean="0"/>
                        <a:t>1</a:t>
                      </a:r>
                      <a:endParaRPr lang="en-GB" dirty="0"/>
                    </a:p>
                  </a:txBody>
                  <a:tcPr>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1</a:t>
                      </a:r>
                      <a:endParaRPr lang="en-GB" dirty="0" smtClean="0"/>
                    </a:p>
                  </a:txBody>
                  <a:tcPr>
                    <a:lnL w="12700" cap="flat" cmpd="sng" algn="ctr">
                      <a:solidFill>
                        <a:schemeClr val="tx1"/>
                      </a:solidFill>
                      <a:prstDash val="solid"/>
                      <a:round/>
                      <a:headEnd type="none" w="med" len="med"/>
                      <a:tailEnd type="none" w="med" len="med"/>
                    </a:ln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1</a:t>
                      </a:r>
                      <a:endParaRPr lang="en-GB" dirty="0" smtClean="0"/>
                    </a:p>
                  </a:txBody>
                  <a:tcPr/>
                </a:tc>
                <a:tc>
                  <a:txBody>
                    <a:bodyPr/>
                    <a:lstStyle/>
                    <a:p>
                      <a:pPr algn="ctr"/>
                      <a:r>
                        <a:rPr lang="en-US" dirty="0" smtClean="0"/>
                        <a:t>1</a:t>
                      </a:r>
                      <a:endParaRPr lang="en-GB" dirty="0"/>
                    </a:p>
                  </a:txBody>
                  <a:tcPr>
                    <a:lnR w="12700" cap="flat" cmpd="sng" algn="ctr">
                      <a:solidFill>
                        <a:schemeClr val="tx1"/>
                      </a:solidFill>
                      <a:prstDash val="solid"/>
                      <a:round/>
                      <a:headEnd type="none" w="med" len="med"/>
                      <a:tailEnd type="none" w="med" len="med"/>
                    </a:lnR>
                  </a:tcPr>
                </a:tc>
              </a:tr>
            </a:tbl>
          </a:graphicData>
        </a:graphic>
      </p:graphicFrame>
      <p:sp>
        <p:nvSpPr>
          <p:cNvPr id="6" name="TextBox 5"/>
          <p:cNvSpPr txBox="1"/>
          <p:nvPr/>
        </p:nvSpPr>
        <p:spPr>
          <a:xfrm>
            <a:off x="5562600" y="3810000"/>
            <a:ext cx="2590800" cy="1477328"/>
          </a:xfrm>
          <a:prstGeom prst="rect">
            <a:avLst/>
          </a:prstGeom>
          <a:noFill/>
          <a:ln w="3175">
            <a:solidFill>
              <a:schemeClr val="tx1"/>
            </a:solidFill>
          </a:ln>
        </p:spPr>
        <p:txBody>
          <a:bodyPr wrap="square" rtlCol="0">
            <a:spAutoFit/>
          </a:bodyPr>
          <a:lstStyle/>
          <a:p>
            <a:r>
              <a:rPr lang="en-US" b="1" dirty="0" smtClean="0"/>
              <a:t>The output equations  are:</a:t>
            </a:r>
          </a:p>
          <a:p>
            <a:r>
              <a:rPr lang="en-US" b="1" dirty="0" smtClean="0"/>
              <a:t>x = D</a:t>
            </a:r>
            <a:r>
              <a:rPr lang="en-US" b="1" baseline="-25000" dirty="0"/>
              <a:t>4</a:t>
            </a:r>
            <a:r>
              <a:rPr lang="en-US" b="1" dirty="0" smtClean="0"/>
              <a:t> +</a:t>
            </a:r>
            <a:r>
              <a:rPr lang="en-US" b="1" baseline="-25000" dirty="0" smtClean="0"/>
              <a:t> </a:t>
            </a:r>
            <a:r>
              <a:rPr lang="en-US" b="1" dirty="0" smtClean="0"/>
              <a:t>D</a:t>
            </a:r>
            <a:r>
              <a:rPr lang="en-US" b="1" baseline="-25000" dirty="0"/>
              <a:t>5</a:t>
            </a:r>
            <a:r>
              <a:rPr lang="en-US" b="1" baseline="-25000" dirty="0" smtClean="0"/>
              <a:t> </a:t>
            </a:r>
            <a:r>
              <a:rPr lang="en-US" b="1" dirty="0" smtClean="0"/>
              <a:t>+</a:t>
            </a:r>
            <a:r>
              <a:rPr lang="en-US" b="1" baseline="-25000" dirty="0" smtClean="0"/>
              <a:t> </a:t>
            </a:r>
            <a:r>
              <a:rPr lang="en-US" b="1" dirty="0" smtClean="0"/>
              <a:t>D</a:t>
            </a:r>
            <a:r>
              <a:rPr lang="en-US" b="1" baseline="-25000" dirty="0"/>
              <a:t>6</a:t>
            </a:r>
            <a:r>
              <a:rPr lang="en-US" b="1" dirty="0" smtClean="0"/>
              <a:t>+ D</a:t>
            </a:r>
            <a:r>
              <a:rPr lang="en-US" b="1" baseline="-25000" dirty="0"/>
              <a:t>7</a:t>
            </a:r>
            <a:endParaRPr lang="en-GB" b="1" baseline="-25000" dirty="0" smtClean="0"/>
          </a:p>
          <a:p>
            <a:r>
              <a:rPr lang="en-US" b="1" dirty="0" smtClean="0"/>
              <a:t>y = D</a:t>
            </a:r>
            <a:r>
              <a:rPr lang="en-US" b="1" baseline="-25000" dirty="0"/>
              <a:t>2</a:t>
            </a:r>
            <a:r>
              <a:rPr lang="en-US" b="1" dirty="0" smtClean="0"/>
              <a:t> +</a:t>
            </a:r>
            <a:r>
              <a:rPr lang="en-US" b="1" baseline="-25000" dirty="0" smtClean="0"/>
              <a:t> </a:t>
            </a:r>
            <a:r>
              <a:rPr lang="en-US" b="1" dirty="0" smtClean="0"/>
              <a:t>D</a:t>
            </a:r>
            <a:r>
              <a:rPr lang="en-US" b="1" baseline="-25000" dirty="0"/>
              <a:t>3</a:t>
            </a:r>
            <a:r>
              <a:rPr lang="en-US" b="1" baseline="-25000" dirty="0" smtClean="0"/>
              <a:t> </a:t>
            </a:r>
            <a:r>
              <a:rPr lang="en-US" b="1" dirty="0" smtClean="0"/>
              <a:t>+</a:t>
            </a:r>
            <a:r>
              <a:rPr lang="en-US" b="1" baseline="-25000" dirty="0" smtClean="0"/>
              <a:t> </a:t>
            </a:r>
            <a:r>
              <a:rPr lang="en-US" b="1" dirty="0" smtClean="0"/>
              <a:t>D</a:t>
            </a:r>
            <a:r>
              <a:rPr lang="en-US" b="1" baseline="-25000" dirty="0"/>
              <a:t>6</a:t>
            </a:r>
            <a:r>
              <a:rPr lang="en-US" b="1" dirty="0" smtClean="0"/>
              <a:t>+ D</a:t>
            </a:r>
            <a:r>
              <a:rPr lang="en-US" b="1" baseline="-25000" dirty="0"/>
              <a:t>7</a:t>
            </a:r>
            <a:endParaRPr lang="en-GB" b="1" baseline="-25000" dirty="0" smtClean="0"/>
          </a:p>
          <a:p>
            <a:r>
              <a:rPr lang="en-US" b="1" dirty="0"/>
              <a:t>z</a:t>
            </a:r>
            <a:r>
              <a:rPr lang="en-US" b="1" dirty="0" smtClean="0"/>
              <a:t> </a:t>
            </a:r>
            <a:r>
              <a:rPr lang="en-US" b="1" dirty="0"/>
              <a:t>= D</a:t>
            </a:r>
            <a:r>
              <a:rPr lang="en-US" b="1" baseline="-25000" dirty="0"/>
              <a:t>1</a:t>
            </a:r>
            <a:r>
              <a:rPr lang="en-US" b="1" dirty="0"/>
              <a:t> +</a:t>
            </a:r>
            <a:r>
              <a:rPr lang="en-US" b="1" baseline="-25000" dirty="0"/>
              <a:t> </a:t>
            </a:r>
            <a:r>
              <a:rPr lang="en-US" b="1" dirty="0" smtClean="0"/>
              <a:t>D</a:t>
            </a:r>
            <a:r>
              <a:rPr lang="en-US" b="1" baseline="-25000" dirty="0" smtClean="0"/>
              <a:t>3 </a:t>
            </a:r>
            <a:r>
              <a:rPr lang="en-US" b="1" dirty="0"/>
              <a:t>+</a:t>
            </a:r>
            <a:r>
              <a:rPr lang="en-US" b="1" baseline="-25000" dirty="0"/>
              <a:t> </a:t>
            </a:r>
            <a:r>
              <a:rPr lang="en-US" b="1" dirty="0" smtClean="0"/>
              <a:t>D</a:t>
            </a:r>
            <a:r>
              <a:rPr lang="en-US" b="1" baseline="-25000" dirty="0" smtClean="0"/>
              <a:t>5</a:t>
            </a:r>
            <a:r>
              <a:rPr lang="en-US" b="1" dirty="0" smtClean="0"/>
              <a:t>+ D</a:t>
            </a:r>
            <a:r>
              <a:rPr lang="en-US" b="1" baseline="-25000" dirty="0" smtClean="0"/>
              <a:t>7</a:t>
            </a:r>
            <a:endParaRPr lang="en-GB" b="1" baseline="-250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0501" y="152400"/>
            <a:ext cx="2857299" cy="3017520"/>
          </a:xfrm>
          <a:prstGeom prst="rect">
            <a:avLst/>
          </a:prstGeom>
          <a:ln w="3175">
            <a:solidFill>
              <a:schemeClr val="tx1"/>
            </a:solidFill>
          </a:ln>
        </p:spPr>
      </p:pic>
    </p:spTree>
    <p:extLst>
      <p:ext uri="{BB962C8B-B14F-4D97-AF65-F5344CB8AC3E}">
        <p14:creationId xmlns:p14="http://schemas.microsoft.com/office/powerpoint/2010/main" val="17804579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6553200" cy="685800"/>
          </a:xfrm>
        </p:spPr>
        <p:txBody>
          <a:bodyPr>
            <a:normAutofit/>
          </a:bodyPr>
          <a:lstStyle/>
          <a:p>
            <a:pPr algn="ctr"/>
            <a:r>
              <a:rPr lang="en-US" b="1" dirty="0" smtClean="0">
                <a:solidFill>
                  <a:srgbClr val="FF0066"/>
                </a:solidFill>
                <a:effectLst>
                  <a:outerShdw blurRad="38100" dist="38100" dir="2700000" algn="tl">
                    <a:srgbClr val="000000">
                      <a:alpha val="43137"/>
                    </a:srgbClr>
                  </a:outerShdw>
                </a:effectLst>
                <a:latin typeface="Algerian" panose="04020705040A02060702" pitchFamily="82" charset="0"/>
              </a:rPr>
              <a:t>encoder</a:t>
            </a:r>
            <a:endParaRPr lang="en-GB" b="1" dirty="0">
              <a:solidFill>
                <a:srgbClr val="FF0066"/>
              </a:solidFill>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p:cNvSpPr>
            <a:spLocks noGrp="1"/>
          </p:cNvSpPr>
          <p:nvPr>
            <p:ph idx="1"/>
          </p:nvPr>
        </p:nvSpPr>
        <p:spPr>
          <a:xfrm>
            <a:off x="304800" y="762000"/>
            <a:ext cx="6934200" cy="5562600"/>
          </a:xfrm>
        </p:spPr>
        <p:txBody>
          <a:bodyPr>
            <a:normAutofit/>
          </a:bodyPr>
          <a:lstStyle/>
          <a:p>
            <a:pPr marL="0" indent="0" algn="just">
              <a:lnSpc>
                <a:spcPct val="120000"/>
              </a:lnSpc>
              <a:buNone/>
            </a:pPr>
            <a:r>
              <a:rPr lang="en-US" sz="1900" b="1" u="sng" dirty="0" smtClean="0">
                <a:solidFill>
                  <a:schemeClr val="tx1"/>
                </a:solidFill>
              </a:rPr>
              <a:t>8:3 encoder</a:t>
            </a:r>
          </a:p>
          <a:p>
            <a:pPr algn="just">
              <a:lnSpc>
                <a:spcPct val="120000"/>
              </a:lnSpc>
            </a:pPr>
            <a:r>
              <a:rPr lang="en-US" sz="1900" b="1" dirty="0" smtClean="0">
                <a:solidFill>
                  <a:schemeClr val="tx1"/>
                </a:solidFill>
              </a:rPr>
              <a:t>According </a:t>
            </a:r>
            <a:r>
              <a:rPr lang="en-US" sz="1900" b="1" dirty="0">
                <a:solidFill>
                  <a:schemeClr val="tx1"/>
                </a:solidFill>
              </a:rPr>
              <a:t>to the </a:t>
            </a:r>
            <a:r>
              <a:rPr lang="en-US" sz="1900" b="1" dirty="0" smtClean="0">
                <a:solidFill>
                  <a:schemeClr val="tx1"/>
                </a:solidFill>
              </a:rPr>
              <a:t>input line being represented by each output line, 8:3 encoder can also be realized using OR gates for the input lines D</a:t>
            </a:r>
            <a:r>
              <a:rPr lang="en-US" sz="1900" b="1" baseline="-25000" dirty="0" smtClean="0">
                <a:solidFill>
                  <a:schemeClr val="tx1"/>
                </a:solidFill>
              </a:rPr>
              <a:t>0</a:t>
            </a:r>
            <a:r>
              <a:rPr lang="en-US" sz="1900" b="1" dirty="0" smtClean="0">
                <a:solidFill>
                  <a:schemeClr val="tx1"/>
                </a:solidFill>
              </a:rPr>
              <a:t> – D</a:t>
            </a:r>
            <a:r>
              <a:rPr lang="en-US" sz="1900" b="1" baseline="-25000" dirty="0" smtClean="0">
                <a:solidFill>
                  <a:schemeClr val="tx1"/>
                </a:solidFill>
              </a:rPr>
              <a:t>7</a:t>
            </a:r>
            <a:r>
              <a:rPr lang="en-US" sz="1900" b="1" dirty="0" smtClean="0">
                <a:solidFill>
                  <a:schemeClr val="tx1"/>
                </a:solidFill>
              </a:rPr>
              <a:t> </a:t>
            </a:r>
          </a:p>
          <a:p>
            <a:pPr marL="0" indent="0" algn="just">
              <a:lnSpc>
                <a:spcPct val="120000"/>
              </a:lnSpc>
              <a:buNone/>
            </a:pPr>
            <a:endParaRPr lang="en-US" sz="1700" b="1" dirty="0" smtClean="0">
              <a:solidFill>
                <a:schemeClr val="tx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2591295"/>
            <a:ext cx="4961905" cy="3961905"/>
          </a:xfrm>
          <a:prstGeom prst="rect">
            <a:avLst/>
          </a:prstGeom>
        </p:spPr>
      </p:pic>
    </p:spTree>
    <p:extLst>
      <p:ext uri="{BB962C8B-B14F-4D97-AF65-F5344CB8AC3E}">
        <p14:creationId xmlns:p14="http://schemas.microsoft.com/office/powerpoint/2010/main" val="24325150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6553200" cy="685800"/>
          </a:xfrm>
        </p:spPr>
        <p:txBody>
          <a:bodyPr>
            <a:normAutofit/>
          </a:bodyPr>
          <a:lstStyle/>
          <a:p>
            <a:pPr algn="ctr"/>
            <a:r>
              <a:rPr lang="en-US" b="1" dirty="0" smtClean="0">
                <a:solidFill>
                  <a:srgbClr val="FF0066"/>
                </a:solidFill>
                <a:effectLst>
                  <a:outerShdw blurRad="38100" dist="38100" dir="2700000" algn="tl">
                    <a:srgbClr val="000000">
                      <a:alpha val="43137"/>
                    </a:srgbClr>
                  </a:outerShdw>
                </a:effectLst>
                <a:latin typeface="Algerian" panose="04020705040A02060702" pitchFamily="82" charset="0"/>
              </a:rPr>
              <a:t>encoder</a:t>
            </a:r>
            <a:endParaRPr lang="en-GB" b="1" dirty="0">
              <a:solidFill>
                <a:srgbClr val="FF0066"/>
              </a:solidFill>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p:cNvSpPr>
            <a:spLocks noGrp="1"/>
          </p:cNvSpPr>
          <p:nvPr>
            <p:ph idx="1"/>
          </p:nvPr>
        </p:nvSpPr>
        <p:spPr>
          <a:xfrm>
            <a:off x="304800" y="685800"/>
            <a:ext cx="7315200" cy="5562600"/>
          </a:xfrm>
        </p:spPr>
        <p:txBody>
          <a:bodyPr>
            <a:normAutofit/>
          </a:bodyPr>
          <a:lstStyle/>
          <a:p>
            <a:pPr marL="0" indent="0" algn="just">
              <a:lnSpc>
                <a:spcPct val="120000"/>
              </a:lnSpc>
              <a:buNone/>
            </a:pPr>
            <a:r>
              <a:rPr lang="en-US" sz="1900" b="1" u="sng" dirty="0" smtClean="0">
                <a:solidFill>
                  <a:schemeClr val="tx1"/>
                </a:solidFill>
              </a:rPr>
              <a:t>10:4 encoder or Decimal-to-BCD encoder</a:t>
            </a:r>
            <a:endParaRPr lang="en-US" sz="1900" b="1" u="sng" dirty="0">
              <a:solidFill>
                <a:schemeClr val="tx1"/>
              </a:solidFill>
            </a:endParaRPr>
          </a:p>
          <a:p>
            <a:pPr algn="just">
              <a:lnSpc>
                <a:spcPct val="120000"/>
              </a:lnSpc>
            </a:pPr>
            <a:r>
              <a:rPr lang="en-US" sz="1900" b="1" dirty="0" smtClean="0">
                <a:solidFill>
                  <a:schemeClr val="tx1"/>
                </a:solidFill>
              </a:rPr>
              <a:t>Ten input lines are there (one for each decimal digit), each is encoded into its corresponding 4-bit BCD code, represented by 4 output lines</a:t>
            </a:r>
            <a:endParaRPr lang="en-US" sz="1900" b="1" baseline="-25000" dirty="0" smtClean="0">
              <a:solidFill>
                <a:schemeClr val="tx1"/>
              </a:solidFill>
            </a:endParaRPr>
          </a:p>
          <a:p>
            <a:pPr marL="0" indent="0" algn="just">
              <a:lnSpc>
                <a:spcPct val="120000"/>
              </a:lnSpc>
              <a:buNone/>
            </a:pPr>
            <a:endParaRPr lang="en-US" sz="1700" b="1" dirty="0" smtClean="0">
              <a:solidFill>
                <a:schemeClr val="tx1"/>
              </a:solidFill>
            </a:endParaRPr>
          </a:p>
        </p:txBody>
      </p:sp>
      <p:graphicFrame>
        <p:nvGraphicFramePr>
          <p:cNvPr id="17" name="Table 16"/>
          <p:cNvGraphicFramePr>
            <a:graphicFrameLocks noGrp="1"/>
          </p:cNvGraphicFramePr>
          <p:nvPr>
            <p:extLst>
              <p:ext uri="{D42A27DB-BD31-4B8C-83A1-F6EECF244321}">
                <p14:modId xmlns:p14="http://schemas.microsoft.com/office/powerpoint/2010/main" val="620260727"/>
              </p:ext>
            </p:extLst>
          </p:nvPr>
        </p:nvGraphicFramePr>
        <p:xfrm>
          <a:off x="152400" y="2452716"/>
          <a:ext cx="4038600" cy="4023360"/>
        </p:xfrm>
        <a:graphic>
          <a:graphicData uri="http://schemas.openxmlformats.org/drawingml/2006/table">
            <a:tbl>
              <a:tblPr firstRow="1" bandRow="1">
                <a:tableStyleId>{BC89EF96-8CEA-46FF-86C4-4CE0E7609802}</a:tableStyleId>
              </a:tblPr>
              <a:tblGrid>
                <a:gridCol w="1143000"/>
                <a:gridCol w="655320"/>
                <a:gridCol w="746760"/>
                <a:gridCol w="746760"/>
                <a:gridCol w="746760"/>
              </a:tblGrid>
              <a:tr h="274320">
                <a:tc row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1" dirty="0" smtClean="0"/>
                        <a:t>Decimal</a:t>
                      </a:r>
                      <a:r>
                        <a:rPr lang="en-US" sz="1600" b="1" baseline="0" dirty="0" smtClean="0"/>
                        <a:t> </a:t>
                      </a:r>
                      <a:r>
                        <a:rPr lang="en-US" sz="1600" b="1" dirty="0" smtClean="0"/>
                        <a:t>Inputs</a:t>
                      </a:r>
                      <a:endParaRPr lang="en-GB" sz="1600" b="1"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4">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1" dirty="0" smtClean="0"/>
                        <a:t>Outputs</a:t>
                      </a:r>
                      <a:endParaRPr lang="en-GB" sz="1600"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pPr algn="ctr"/>
                      <a:endParaRPr lang="en-GB"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pPr algn="ctr"/>
                      <a:endParaRPr lang="en-GB" b="1"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GB"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r h="274320">
                <a:tc vMerge="1">
                  <a:txBody>
                    <a:bodyPr/>
                    <a:lstStyle/>
                    <a:p>
                      <a:endParaRPr lang="en-GB"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smtClean="0"/>
                        <a:t>Y</a:t>
                      </a:r>
                      <a:r>
                        <a:rPr lang="en-US" sz="1600" b="1" baseline="-25000" dirty="0" smtClean="0"/>
                        <a:t>3</a:t>
                      </a:r>
                      <a:endParaRPr lang="en-GB" sz="1600" b="1"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smtClean="0"/>
                        <a:t>Y</a:t>
                      </a:r>
                      <a:r>
                        <a:rPr lang="en-US" sz="1600" b="1" baseline="-25000" dirty="0" smtClean="0"/>
                        <a:t>2</a:t>
                      </a:r>
                      <a:endParaRPr lang="en-GB" sz="1600" b="1"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baseline="0" dirty="0" smtClean="0"/>
                        <a:t>Y</a:t>
                      </a:r>
                      <a:r>
                        <a:rPr lang="en-US" sz="1600" b="1" baseline="-25000" dirty="0" smtClean="0"/>
                        <a:t>1</a:t>
                      </a:r>
                      <a:endParaRPr lang="en-GB" sz="1600" b="1"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baseline="0" dirty="0" smtClean="0"/>
                        <a:t>Y</a:t>
                      </a:r>
                      <a:r>
                        <a:rPr lang="en-US" sz="1600" b="1" baseline="-25000" dirty="0" smtClean="0"/>
                        <a:t>0</a:t>
                      </a:r>
                      <a:endParaRPr lang="en-GB" sz="1600" b="1" baseline="-25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4320">
                <a:tc>
                  <a:txBody>
                    <a:bodyPr/>
                    <a:lstStyle/>
                    <a:p>
                      <a:pPr algn="ctr"/>
                      <a:r>
                        <a:rPr lang="en-US" sz="1600" b="1" dirty="0" smtClean="0"/>
                        <a:t>D</a:t>
                      </a:r>
                      <a:r>
                        <a:rPr lang="en-US" sz="1600" b="1" baseline="-25000" dirty="0" smtClean="0"/>
                        <a:t>0</a:t>
                      </a:r>
                      <a:endParaRPr lang="en-GB" sz="1600" b="1" baseline="-25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algn="ctr" defTabSz="457200" rtl="0" eaLnBrk="1" latinLnBrk="0" hangingPunct="1"/>
                      <a:r>
                        <a:rPr lang="en-US" sz="1600" b="0" kern="1200" dirty="0" smtClean="0">
                          <a:solidFill>
                            <a:schemeClr val="tx1"/>
                          </a:solidFill>
                          <a:latin typeface="+mn-lt"/>
                          <a:ea typeface="+mn-ea"/>
                          <a:cs typeface="+mn-cs"/>
                        </a:rPr>
                        <a:t>0</a:t>
                      </a:r>
                      <a:endParaRPr lang="en-GB" sz="1600" b="0" kern="1200" dirty="0">
                        <a:solidFill>
                          <a:schemeClr val="tx1"/>
                        </a:solidFill>
                        <a:latin typeface="+mn-lt"/>
                        <a:ea typeface="+mn-ea"/>
                        <a:cs typeface="+mn-cs"/>
                      </a:endParaRPr>
                    </a:p>
                  </a:txBody>
                  <a:tcPr>
                    <a:lnT w="12700" cap="flat" cmpd="sng" algn="ctr">
                      <a:solidFill>
                        <a:schemeClr val="tx1"/>
                      </a:solidFill>
                      <a:prstDash val="solid"/>
                      <a:round/>
                      <a:headEnd type="none" w="med" len="med"/>
                      <a:tailEnd type="none" w="med" len="med"/>
                    </a:lnT>
                  </a:tcPr>
                </a:tc>
                <a:tc>
                  <a:txBody>
                    <a:bodyPr/>
                    <a:lstStyle/>
                    <a:p>
                      <a:pPr algn="ctr"/>
                      <a:r>
                        <a:rPr lang="en-US" sz="1600" dirty="0" smtClean="0"/>
                        <a:t>0</a:t>
                      </a:r>
                      <a:endParaRPr lang="en-GB" sz="1600" dirty="0"/>
                    </a:p>
                  </a:txBody>
                  <a:tcPr>
                    <a:lnT w="12700" cap="flat" cmpd="sng" algn="ctr">
                      <a:solidFill>
                        <a:schemeClr val="tx1"/>
                      </a:solidFill>
                      <a:prstDash val="solid"/>
                      <a:round/>
                      <a:headEnd type="none" w="med" len="med"/>
                      <a:tailEnd type="none" w="med" len="med"/>
                    </a:lnT>
                  </a:tcPr>
                </a:tc>
                <a:tc>
                  <a:txBody>
                    <a:bodyPr/>
                    <a:lstStyle/>
                    <a:p>
                      <a:pPr algn="ctr"/>
                      <a:r>
                        <a:rPr lang="en-US" sz="1600" dirty="0" smtClean="0"/>
                        <a:t>0</a:t>
                      </a:r>
                      <a:endParaRPr lang="en-GB" sz="1600" dirty="0"/>
                    </a:p>
                  </a:txBody>
                  <a:tcPr>
                    <a:lnT w="12700" cap="flat" cmpd="sng" algn="ctr">
                      <a:solidFill>
                        <a:schemeClr val="tx1"/>
                      </a:solidFill>
                      <a:prstDash val="solid"/>
                      <a:round/>
                      <a:headEnd type="none" w="med" len="med"/>
                      <a:tailEnd type="none" w="med" len="med"/>
                    </a:lnT>
                  </a:tcPr>
                </a:tc>
                <a:tc>
                  <a:txBody>
                    <a:bodyPr/>
                    <a:lstStyle/>
                    <a:p>
                      <a:pPr algn="ctr"/>
                      <a:r>
                        <a:rPr lang="en-US" sz="1600" dirty="0" smtClean="0"/>
                        <a:t>0</a:t>
                      </a:r>
                      <a:endParaRPr lang="en-GB" sz="16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27432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1" dirty="0" smtClean="0"/>
                        <a:t>D</a:t>
                      </a:r>
                      <a:r>
                        <a:rPr lang="en-US" sz="1600" b="1" baseline="-25000" dirty="0" smtClean="0"/>
                        <a:t>1</a:t>
                      </a:r>
                      <a:endParaRPr lang="en-GB" sz="1600" b="1" baseline="-25000" dirty="0" smtClean="0"/>
                    </a:p>
                  </a:txBody>
                  <a:tcPr>
                    <a:lnL w="12700" cap="flat" cmpd="sng" algn="ctr">
                      <a:solidFill>
                        <a:schemeClr val="tx1"/>
                      </a:solidFill>
                      <a:prstDash val="solid"/>
                      <a:round/>
                      <a:headEnd type="none" w="med" len="med"/>
                      <a:tailEnd type="none" w="med" len="med"/>
                    </a:lnL>
                  </a:tcPr>
                </a:tc>
                <a:tc>
                  <a:txBody>
                    <a:bodyPr/>
                    <a:lstStyle/>
                    <a:p>
                      <a:pPr marL="0" algn="ctr" defTabSz="457200" rtl="0" eaLnBrk="1" latinLnBrk="0" hangingPunct="1"/>
                      <a:r>
                        <a:rPr lang="en-US" sz="1600" b="0" kern="1200" dirty="0" smtClean="0">
                          <a:solidFill>
                            <a:schemeClr val="tx1"/>
                          </a:solidFill>
                          <a:latin typeface="+mn-lt"/>
                          <a:ea typeface="+mn-ea"/>
                          <a:cs typeface="+mn-cs"/>
                        </a:rPr>
                        <a:t>0</a:t>
                      </a:r>
                      <a:endParaRPr lang="en-GB" sz="1600" b="0" kern="1200" dirty="0">
                        <a:solidFill>
                          <a:schemeClr val="tx1"/>
                        </a:solidFill>
                        <a:latin typeface="+mn-lt"/>
                        <a:ea typeface="+mn-ea"/>
                        <a:cs typeface="+mn-cs"/>
                      </a:endParaRPr>
                    </a:p>
                  </a:txBody>
                  <a:tcPr/>
                </a:tc>
                <a:tc>
                  <a:txBody>
                    <a:bodyPr/>
                    <a:lstStyle/>
                    <a:p>
                      <a:pPr algn="ctr"/>
                      <a:r>
                        <a:rPr lang="en-US" sz="1600" b="0" dirty="0" smtClean="0"/>
                        <a:t>0</a:t>
                      </a:r>
                      <a:endParaRPr lang="en-GB" sz="1600" b="0" dirty="0"/>
                    </a:p>
                  </a:txBody>
                  <a:tcPr/>
                </a:tc>
                <a:tc>
                  <a:txBody>
                    <a:bodyPr/>
                    <a:lstStyle/>
                    <a:p>
                      <a:pPr algn="ctr"/>
                      <a:r>
                        <a:rPr lang="en-US" sz="1600" b="0" dirty="0" smtClean="0"/>
                        <a:t>0</a:t>
                      </a:r>
                      <a:endParaRPr lang="en-GB" sz="1600" b="0" dirty="0"/>
                    </a:p>
                  </a:txBody>
                  <a:tcPr/>
                </a:tc>
                <a:tc>
                  <a:txBody>
                    <a:bodyPr/>
                    <a:lstStyle/>
                    <a:p>
                      <a:pPr algn="ctr"/>
                      <a:r>
                        <a:rPr lang="en-US" sz="1600" b="0" dirty="0" smtClean="0"/>
                        <a:t>1</a:t>
                      </a:r>
                      <a:endParaRPr lang="en-GB" sz="1600" b="0" dirty="0"/>
                    </a:p>
                  </a:txBody>
                  <a:tcPr>
                    <a:lnR w="12700" cap="flat" cmpd="sng" algn="ctr">
                      <a:solidFill>
                        <a:schemeClr val="tx1"/>
                      </a:solidFill>
                      <a:prstDash val="solid"/>
                      <a:round/>
                      <a:headEnd type="none" w="med" len="med"/>
                      <a:tailEnd type="none" w="med" len="med"/>
                    </a:lnR>
                  </a:tcPr>
                </a:tc>
              </a:tr>
              <a:tr h="27432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1" dirty="0" smtClean="0"/>
                        <a:t>D</a:t>
                      </a:r>
                      <a:r>
                        <a:rPr lang="en-US" sz="1600" b="1" baseline="-25000" dirty="0" smtClean="0"/>
                        <a:t>2</a:t>
                      </a:r>
                      <a:endParaRPr lang="en-GB" sz="1600" b="1" baseline="-25000" dirty="0" smtClean="0"/>
                    </a:p>
                  </a:txBody>
                  <a:tcPr>
                    <a:lnL w="12700" cap="flat" cmpd="sng" algn="ctr">
                      <a:solidFill>
                        <a:schemeClr val="tx1"/>
                      </a:solidFill>
                      <a:prstDash val="solid"/>
                      <a:round/>
                      <a:headEnd type="none" w="med" len="med"/>
                      <a:tailEnd type="none" w="med" len="med"/>
                    </a:lnL>
                  </a:tcPr>
                </a:tc>
                <a:tc>
                  <a:txBody>
                    <a:bodyPr/>
                    <a:lstStyle/>
                    <a:p>
                      <a:pPr marL="0" algn="ctr" defTabSz="457200" rtl="0" eaLnBrk="1" latinLnBrk="0" hangingPunct="1"/>
                      <a:r>
                        <a:rPr lang="en-US" sz="1600" b="0" kern="1200" dirty="0" smtClean="0">
                          <a:solidFill>
                            <a:schemeClr val="tx1"/>
                          </a:solidFill>
                          <a:latin typeface="+mn-lt"/>
                          <a:ea typeface="+mn-ea"/>
                          <a:cs typeface="+mn-cs"/>
                        </a:rPr>
                        <a:t>0</a:t>
                      </a:r>
                      <a:endParaRPr lang="en-GB" sz="1600" b="0" kern="1200" dirty="0">
                        <a:solidFill>
                          <a:schemeClr val="tx1"/>
                        </a:solidFill>
                        <a:latin typeface="+mn-lt"/>
                        <a:ea typeface="+mn-ea"/>
                        <a:cs typeface="+mn-cs"/>
                      </a:endParaRPr>
                    </a:p>
                  </a:txBody>
                  <a:tcPr/>
                </a:tc>
                <a:tc>
                  <a:txBody>
                    <a:bodyPr/>
                    <a:lstStyle/>
                    <a:p>
                      <a:pPr algn="ctr"/>
                      <a:r>
                        <a:rPr lang="en-US" sz="1600" b="0" dirty="0" smtClean="0"/>
                        <a:t>0</a:t>
                      </a:r>
                      <a:endParaRPr lang="en-GB" sz="1600" b="0" dirty="0"/>
                    </a:p>
                  </a:txBody>
                  <a:tcPr/>
                </a:tc>
                <a:tc>
                  <a:txBody>
                    <a:bodyPr/>
                    <a:lstStyle/>
                    <a:p>
                      <a:pPr algn="ctr"/>
                      <a:r>
                        <a:rPr lang="en-US" sz="1600" b="0" dirty="0" smtClean="0"/>
                        <a:t>1</a:t>
                      </a:r>
                      <a:endParaRPr lang="en-GB" sz="1600" b="0" dirty="0"/>
                    </a:p>
                  </a:txBody>
                  <a:tcPr/>
                </a:tc>
                <a:tc>
                  <a:txBody>
                    <a:bodyPr/>
                    <a:lstStyle/>
                    <a:p>
                      <a:pPr algn="ctr"/>
                      <a:r>
                        <a:rPr lang="en-US" sz="1600" b="0" dirty="0" smtClean="0"/>
                        <a:t>0</a:t>
                      </a:r>
                      <a:endParaRPr lang="en-GB" sz="1600" b="0" dirty="0"/>
                    </a:p>
                  </a:txBody>
                  <a:tcPr>
                    <a:lnR w="12700" cap="flat" cmpd="sng" algn="ctr">
                      <a:solidFill>
                        <a:schemeClr val="tx1"/>
                      </a:solidFill>
                      <a:prstDash val="solid"/>
                      <a:round/>
                      <a:headEnd type="none" w="med" len="med"/>
                      <a:tailEnd type="none" w="med" len="med"/>
                    </a:lnR>
                  </a:tcPr>
                </a:tc>
              </a:tr>
              <a:tr h="27432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1" dirty="0" smtClean="0"/>
                        <a:t>D</a:t>
                      </a:r>
                      <a:r>
                        <a:rPr lang="en-US" sz="1600" b="1" baseline="-25000" dirty="0" smtClean="0"/>
                        <a:t>3</a:t>
                      </a:r>
                      <a:endParaRPr lang="en-GB" sz="1600" b="1" baseline="-25000" dirty="0" smtClean="0"/>
                    </a:p>
                  </a:txBody>
                  <a:tcPr>
                    <a:lnL w="12700" cap="flat" cmpd="sng" algn="ctr">
                      <a:solidFill>
                        <a:schemeClr val="tx1"/>
                      </a:solidFill>
                      <a:prstDash val="solid"/>
                      <a:round/>
                      <a:headEnd type="none" w="med" len="med"/>
                      <a:tailEnd type="none" w="med" len="med"/>
                    </a:lnL>
                  </a:tcPr>
                </a:tc>
                <a:tc>
                  <a:txBody>
                    <a:bodyPr/>
                    <a:lstStyle/>
                    <a:p>
                      <a:pPr marL="0" algn="ctr" defTabSz="457200" rtl="0" eaLnBrk="1" latinLnBrk="0" hangingPunct="1"/>
                      <a:r>
                        <a:rPr lang="en-US" sz="1600" b="0" kern="1200" dirty="0" smtClean="0">
                          <a:solidFill>
                            <a:schemeClr val="tx1"/>
                          </a:solidFill>
                          <a:latin typeface="+mn-lt"/>
                          <a:ea typeface="+mn-ea"/>
                          <a:cs typeface="+mn-cs"/>
                        </a:rPr>
                        <a:t>0</a:t>
                      </a:r>
                      <a:endParaRPr lang="en-GB" sz="1600" b="0" kern="1200" dirty="0">
                        <a:solidFill>
                          <a:schemeClr val="tx1"/>
                        </a:solidFill>
                        <a:latin typeface="+mn-lt"/>
                        <a:ea typeface="+mn-ea"/>
                        <a:cs typeface="+mn-cs"/>
                      </a:endParaRPr>
                    </a:p>
                  </a:txBody>
                  <a:tcPr/>
                </a:tc>
                <a:tc>
                  <a:txBody>
                    <a:bodyPr/>
                    <a:lstStyle/>
                    <a:p>
                      <a:pPr algn="ctr"/>
                      <a:r>
                        <a:rPr lang="en-US" sz="1600" b="0" dirty="0" smtClean="0"/>
                        <a:t>0</a:t>
                      </a:r>
                      <a:endParaRPr lang="en-GB" sz="1600" b="0" dirty="0"/>
                    </a:p>
                  </a:txBody>
                  <a:tcPr/>
                </a:tc>
                <a:tc>
                  <a:txBody>
                    <a:bodyPr/>
                    <a:lstStyle/>
                    <a:p>
                      <a:pPr algn="ctr"/>
                      <a:r>
                        <a:rPr lang="en-US" sz="1600" b="0" dirty="0" smtClean="0"/>
                        <a:t>1</a:t>
                      </a:r>
                      <a:endParaRPr lang="en-GB" sz="1600" b="0" dirty="0"/>
                    </a:p>
                  </a:txBody>
                  <a:tcPr/>
                </a:tc>
                <a:tc>
                  <a:txBody>
                    <a:bodyPr/>
                    <a:lstStyle/>
                    <a:p>
                      <a:pPr algn="ctr"/>
                      <a:r>
                        <a:rPr lang="en-US" sz="1600" b="0" dirty="0" smtClean="0"/>
                        <a:t>1</a:t>
                      </a:r>
                      <a:endParaRPr lang="en-GB" sz="1600" b="0" dirty="0"/>
                    </a:p>
                  </a:txBody>
                  <a:tcPr>
                    <a:lnR w="12700" cap="flat" cmpd="sng" algn="ctr">
                      <a:solidFill>
                        <a:schemeClr val="tx1"/>
                      </a:solidFill>
                      <a:prstDash val="solid"/>
                      <a:round/>
                      <a:headEnd type="none" w="med" len="med"/>
                      <a:tailEnd type="none" w="med" len="med"/>
                    </a:lnR>
                  </a:tcPr>
                </a:tc>
              </a:tr>
              <a:tr h="27432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1" dirty="0" smtClean="0"/>
                        <a:t>D</a:t>
                      </a:r>
                      <a:r>
                        <a:rPr lang="en-US" sz="1600" b="1" baseline="-25000" dirty="0" smtClean="0"/>
                        <a:t>4</a:t>
                      </a:r>
                      <a:endParaRPr lang="en-GB" sz="1600" b="1" baseline="-25000" dirty="0" smtClean="0"/>
                    </a:p>
                  </a:txBody>
                  <a:tcPr>
                    <a:lnL w="12700" cap="flat" cmpd="sng" algn="ctr">
                      <a:solidFill>
                        <a:schemeClr val="tx1"/>
                      </a:solidFill>
                      <a:prstDash val="solid"/>
                      <a:round/>
                      <a:headEnd type="none" w="med" len="med"/>
                      <a:tailEnd type="none" w="med" len="med"/>
                    </a:lnL>
                  </a:tcPr>
                </a:tc>
                <a:tc>
                  <a:txBody>
                    <a:bodyPr/>
                    <a:lstStyle/>
                    <a:p>
                      <a:pPr marL="0" algn="ctr" defTabSz="457200" rtl="0" eaLnBrk="1" latinLnBrk="0" hangingPunct="1"/>
                      <a:r>
                        <a:rPr lang="en-US" sz="1600" b="0" kern="1200" dirty="0" smtClean="0">
                          <a:solidFill>
                            <a:schemeClr val="tx1"/>
                          </a:solidFill>
                          <a:latin typeface="+mn-lt"/>
                          <a:ea typeface="+mn-ea"/>
                          <a:cs typeface="+mn-cs"/>
                        </a:rPr>
                        <a:t>0</a:t>
                      </a:r>
                      <a:endParaRPr lang="en-GB" sz="1600" b="0" kern="1200" dirty="0">
                        <a:solidFill>
                          <a:schemeClr val="tx1"/>
                        </a:solidFill>
                        <a:latin typeface="+mn-lt"/>
                        <a:ea typeface="+mn-ea"/>
                        <a:cs typeface="+mn-cs"/>
                      </a:endParaRPr>
                    </a:p>
                  </a:txBody>
                  <a:tcPr/>
                </a:tc>
                <a:tc>
                  <a:txBody>
                    <a:bodyPr/>
                    <a:lstStyle/>
                    <a:p>
                      <a:pPr algn="ctr"/>
                      <a:r>
                        <a:rPr lang="en-US" sz="1600" b="0" dirty="0" smtClean="0"/>
                        <a:t>1</a:t>
                      </a:r>
                      <a:endParaRPr lang="en-GB" sz="1600" b="0" dirty="0"/>
                    </a:p>
                  </a:txBody>
                  <a:tcPr/>
                </a:tc>
                <a:tc>
                  <a:txBody>
                    <a:bodyPr/>
                    <a:lstStyle/>
                    <a:p>
                      <a:pPr algn="ctr"/>
                      <a:r>
                        <a:rPr lang="en-US" sz="1600" b="0" dirty="0" smtClean="0"/>
                        <a:t>0</a:t>
                      </a:r>
                      <a:endParaRPr lang="en-GB" sz="1600" b="0" dirty="0"/>
                    </a:p>
                  </a:txBody>
                  <a:tcPr/>
                </a:tc>
                <a:tc>
                  <a:txBody>
                    <a:bodyPr/>
                    <a:lstStyle/>
                    <a:p>
                      <a:pPr algn="ctr"/>
                      <a:r>
                        <a:rPr lang="en-US" sz="1600" b="0" dirty="0" smtClean="0"/>
                        <a:t>0</a:t>
                      </a:r>
                      <a:endParaRPr lang="en-GB" sz="1600" b="0" dirty="0"/>
                    </a:p>
                  </a:txBody>
                  <a:tcPr>
                    <a:lnR w="12700" cap="flat" cmpd="sng" algn="ctr">
                      <a:solidFill>
                        <a:schemeClr val="tx1"/>
                      </a:solidFill>
                      <a:prstDash val="solid"/>
                      <a:round/>
                      <a:headEnd type="none" w="med" len="med"/>
                      <a:tailEnd type="none" w="med" len="med"/>
                    </a:lnR>
                  </a:tcPr>
                </a:tc>
              </a:tr>
              <a:tr h="27432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1" dirty="0" smtClean="0"/>
                        <a:t>D</a:t>
                      </a:r>
                      <a:r>
                        <a:rPr lang="en-US" sz="1600" b="1" baseline="-25000" dirty="0" smtClean="0"/>
                        <a:t>5</a:t>
                      </a:r>
                      <a:endParaRPr lang="en-GB" sz="1600" b="1" baseline="-25000" dirty="0" smtClean="0"/>
                    </a:p>
                  </a:txBody>
                  <a:tcPr>
                    <a:lnL w="12700" cap="flat" cmpd="sng" algn="ctr">
                      <a:solidFill>
                        <a:schemeClr val="tx1"/>
                      </a:solidFill>
                      <a:prstDash val="solid"/>
                      <a:round/>
                      <a:headEnd type="none" w="med" len="med"/>
                      <a:tailEnd type="none" w="med" len="med"/>
                    </a:lnL>
                  </a:tcPr>
                </a:tc>
                <a:tc>
                  <a:txBody>
                    <a:bodyPr/>
                    <a:lstStyle/>
                    <a:p>
                      <a:pPr marL="0" algn="ctr" defTabSz="457200" rtl="0" eaLnBrk="1" latinLnBrk="0" hangingPunct="1"/>
                      <a:r>
                        <a:rPr lang="en-US" sz="1600" b="0" kern="1200" dirty="0" smtClean="0">
                          <a:solidFill>
                            <a:schemeClr val="tx1"/>
                          </a:solidFill>
                          <a:latin typeface="+mn-lt"/>
                          <a:ea typeface="+mn-ea"/>
                          <a:cs typeface="+mn-cs"/>
                        </a:rPr>
                        <a:t>0</a:t>
                      </a:r>
                      <a:endParaRPr lang="en-GB" sz="1600" b="0" kern="1200" dirty="0">
                        <a:solidFill>
                          <a:schemeClr val="tx1"/>
                        </a:solidFill>
                        <a:latin typeface="+mn-lt"/>
                        <a:ea typeface="+mn-ea"/>
                        <a:cs typeface="+mn-cs"/>
                      </a:endParaRPr>
                    </a:p>
                  </a:txBody>
                  <a:tcPr/>
                </a:tc>
                <a:tc>
                  <a:txBody>
                    <a:bodyPr/>
                    <a:lstStyle/>
                    <a:p>
                      <a:pPr algn="ctr"/>
                      <a:r>
                        <a:rPr lang="en-US" sz="1600" b="0" dirty="0" smtClean="0"/>
                        <a:t>1</a:t>
                      </a:r>
                      <a:endParaRPr lang="en-GB" sz="1600" b="0" dirty="0"/>
                    </a:p>
                  </a:txBody>
                  <a:tcPr/>
                </a:tc>
                <a:tc>
                  <a:txBody>
                    <a:bodyPr/>
                    <a:lstStyle/>
                    <a:p>
                      <a:pPr algn="ctr"/>
                      <a:r>
                        <a:rPr lang="en-US" sz="1600" b="0" dirty="0" smtClean="0"/>
                        <a:t>0</a:t>
                      </a:r>
                      <a:endParaRPr lang="en-GB" sz="1600" b="0" dirty="0"/>
                    </a:p>
                  </a:txBody>
                  <a:tcPr/>
                </a:tc>
                <a:tc>
                  <a:txBody>
                    <a:bodyPr/>
                    <a:lstStyle/>
                    <a:p>
                      <a:pPr algn="ctr"/>
                      <a:r>
                        <a:rPr lang="en-US" sz="1600" b="0" dirty="0" smtClean="0"/>
                        <a:t>1</a:t>
                      </a:r>
                      <a:endParaRPr lang="en-GB" sz="1600" b="0" dirty="0"/>
                    </a:p>
                  </a:txBody>
                  <a:tcPr>
                    <a:lnR w="12700" cap="flat" cmpd="sng" algn="ctr">
                      <a:solidFill>
                        <a:schemeClr val="tx1"/>
                      </a:solidFill>
                      <a:prstDash val="solid"/>
                      <a:round/>
                      <a:headEnd type="none" w="med" len="med"/>
                      <a:tailEnd type="none" w="med" len="med"/>
                    </a:lnR>
                  </a:tcPr>
                </a:tc>
              </a:tr>
              <a:tr h="27432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1" dirty="0" smtClean="0"/>
                        <a:t>D</a:t>
                      </a:r>
                      <a:r>
                        <a:rPr lang="en-US" sz="1600" b="1" baseline="-25000" dirty="0" smtClean="0"/>
                        <a:t>6</a:t>
                      </a:r>
                      <a:endParaRPr lang="en-GB" sz="1600" b="1" baseline="-25000" dirty="0" smtClean="0"/>
                    </a:p>
                  </a:txBody>
                  <a:tcPr>
                    <a:lnL w="12700" cap="flat" cmpd="sng" algn="ctr">
                      <a:solidFill>
                        <a:schemeClr val="tx1"/>
                      </a:solidFill>
                      <a:prstDash val="solid"/>
                      <a:round/>
                      <a:headEnd type="none" w="med" len="med"/>
                      <a:tailEnd type="none" w="med" len="med"/>
                    </a:lnL>
                  </a:tcPr>
                </a:tc>
                <a:tc>
                  <a:txBody>
                    <a:bodyPr/>
                    <a:lstStyle/>
                    <a:p>
                      <a:pPr marL="0" algn="ctr" defTabSz="457200" rtl="0" eaLnBrk="1" latinLnBrk="0" hangingPunct="1"/>
                      <a:r>
                        <a:rPr lang="en-US" sz="1600" b="0" kern="1200" dirty="0" smtClean="0">
                          <a:solidFill>
                            <a:schemeClr val="tx1"/>
                          </a:solidFill>
                          <a:latin typeface="+mn-lt"/>
                          <a:ea typeface="+mn-ea"/>
                          <a:cs typeface="+mn-cs"/>
                        </a:rPr>
                        <a:t>0</a:t>
                      </a:r>
                      <a:endParaRPr lang="en-GB" sz="1600" b="0" kern="1200" dirty="0">
                        <a:solidFill>
                          <a:schemeClr val="tx1"/>
                        </a:solidFill>
                        <a:latin typeface="+mn-lt"/>
                        <a:ea typeface="+mn-ea"/>
                        <a:cs typeface="+mn-cs"/>
                      </a:endParaRPr>
                    </a:p>
                  </a:txBody>
                  <a:tcPr/>
                </a:tc>
                <a:tc>
                  <a:txBody>
                    <a:bodyPr/>
                    <a:lstStyle/>
                    <a:p>
                      <a:pPr algn="ctr"/>
                      <a:r>
                        <a:rPr lang="en-US" sz="1600" b="0" dirty="0" smtClean="0"/>
                        <a:t>1</a:t>
                      </a:r>
                      <a:endParaRPr lang="en-GB" sz="1600" b="0" dirty="0"/>
                    </a:p>
                  </a:txBody>
                  <a:tcPr/>
                </a:tc>
                <a:tc>
                  <a:txBody>
                    <a:bodyPr/>
                    <a:lstStyle/>
                    <a:p>
                      <a:pPr algn="ctr"/>
                      <a:r>
                        <a:rPr lang="en-US" sz="1600" b="0" dirty="0" smtClean="0"/>
                        <a:t>1</a:t>
                      </a:r>
                      <a:endParaRPr lang="en-GB" sz="1600" b="0" dirty="0"/>
                    </a:p>
                  </a:txBody>
                  <a:tcPr/>
                </a:tc>
                <a:tc>
                  <a:txBody>
                    <a:bodyPr/>
                    <a:lstStyle/>
                    <a:p>
                      <a:pPr algn="ctr"/>
                      <a:r>
                        <a:rPr lang="en-US" sz="1600" b="0" dirty="0" smtClean="0"/>
                        <a:t>0</a:t>
                      </a:r>
                      <a:endParaRPr lang="en-GB" sz="1600" b="0" dirty="0"/>
                    </a:p>
                  </a:txBody>
                  <a:tcPr>
                    <a:lnR w="12700" cap="flat" cmpd="sng" algn="ctr">
                      <a:solidFill>
                        <a:schemeClr val="tx1"/>
                      </a:solidFill>
                      <a:prstDash val="solid"/>
                      <a:round/>
                      <a:headEnd type="none" w="med" len="med"/>
                      <a:tailEnd type="none" w="med" len="med"/>
                    </a:lnR>
                  </a:tcPr>
                </a:tc>
              </a:tr>
              <a:tr h="27432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1" dirty="0" smtClean="0"/>
                        <a:t>D</a:t>
                      </a:r>
                      <a:r>
                        <a:rPr lang="en-US" sz="1600" b="1" baseline="-25000" dirty="0" smtClean="0"/>
                        <a:t>7</a:t>
                      </a:r>
                      <a:endParaRPr lang="en-GB" sz="1600" b="1" baseline="-25000" dirty="0" smtClean="0"/>
                    </a:p>
                  </a:txBody>
                  <a:tcPr>
                    <a:lnL w="12700" cap="flat" cmpd="sng" algn="ctr">
                      <a:solidFill>
                        <a:schemeClr val="tx1"/>
                      </a:solidFill>
                      <a:prstDash val="solid"/>
                      <a:round/>
                      <a:headEnd type="none" w="med" len="med"/>
                      <a:tailEnd type="none" w="med" len="med"/>
                    </a:lnL>
                  </a:tcPr>
                </a:tc>
                <a:tc>
                  <a:txBody>
                    <a:bodyPr/>
                    <a:lstStyle/>
                    <a:p>
                      <a:pPr marL="0" algn="ctr" defTabSz="457200" rtl="0" eaLnBrk="1" latinLnBrk="0" hangingPunct="1"/>
                      <a:r>
                        <a:rPr lang="en-US" sz="1600" b="0" kern="1200" dirty="0" smtClean="0">
                          <a:solidFill>
                            <a:schemeClr val="tx1"/>
                          </a:solidFill>
                          <a:latin typeface="+mn-lt"/>
                          <a:ea typeface="+mn-ea"/>
                          <a:cs typeface="+mn-cs"/>
                        </a:rPr>
                        <a:t>0</a:t>
                      </a:r>
                      <a:endParaRPr lang="en-GB" sz="1600" b="0" kern="1200" dirty="0">
                        <a:solidFill>
                          <a:schemeClr val="tx1"/>
                        </a:solidFill>
                        <a:latin typeface="+mn-lt"/>
                        <a:ea typeface="+mn-ea"/>
                        <a:cs typeface="+mn-cs"/>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smtClean="0"/>
                        <a:t>1</a:t>
                      </a:r>
                      <a:endParaRPr lang="en-GB" sz="1600" dirty="0" smtClean="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smtClean="0"/>
                        <a:t>1</a:t>
                      </a:r>
                      <a:endParaRPr lang="en-GB" sz="1600" dirty="0" smtClean="0"/>
                    </a:p>
                  </a:txBody>
                  <a:tcPr/>
                </a:tc>
                <a:tc>
                  <a:txBody>
                    <a:bodyPr/>
                    <a:lstStyle/>
                    <a:p>
                      <a:pPr algn="ctr"/>
                      <a:r>
                        <a:rPr lang="en-US" sz="1600" dirty="0" smtClean="0"/>
                        <a:t>1</a:t>
                      </a:r>
                      <a:endParaRPr lang="en-GB" sz="1600" dirty="0"/>
                    </a:p>
                  </a:txBody>
                  <a:tcPr>
                    <a:lnR w="12700" cap="flat" cmpd="sng" algn="ctr">
                      <a:solidFill>
                        <a:schemeClr val="tx1"/>
                      </a:solidFill>
                      <a:prstDash val="solid"/>
                      <a:round/>
                      <a:headEnd type="none" w="med" len="med"/>
                      <a:tailEnd type="none" w="med" len="med"/>
                    </a:lnR>
                  </a:tcPr>
                </a:tc>
              </a:tr>
              <a:tr h="27432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1" dirty="0" smtClean="0"/>
                        <a:t>D</a:t>
                      </a:r>
                      <a:r>
                        <a:rPr lang="en-US" sz="1600" b="1" baseline="-25000" dirty="0" smtClean="0"/>
                        <a:t>8</a:t>
                      </a:r>
                      <a:endParaRPr lang="en-GB" sz="1600" b="1" baseline="-25000" dirty="0" smtClean="0"/>
                    </a:p>
                  </a:txBody>
                  <a:tcPr>
                    <a:lnL w="12700" cap="flat" cmpd="sng" algn="ctr">
                      <a:solidFill>
                        <a:schemeClr val="tx1"/>
                      </a:solidFill>
                      <a:prstDash val="solid"/>
                      <a:round/>
                      <a:headEnd type="none" w="med" len="med"/>
                      <a:tailEnd type="none" w="med" len="med"/>
                    </a:ln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smtClean="0"/>
                        <a:t>1</a:t>
                      </a:r>
                      <a:endParaRPr lang="en-GB" sz="1600" dirty="0" smtClean="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smtClean="0"/>
                        <a:t>0</a:t>
                      </a:r>
                      <a:endParaRPr lang="en-GB" sz="1600" dirty="0" smtClean="0"/>
                    </a:p>
                  </a:txBody>
                  <a:tcPr/>
                </a:tc>
                <a:tc>
                  <a:txBody>
                    <a:bodyPr/>
                    <a:lstStyle/>
                    <a:p>
                      <a:pPr algn="ctr"/>
                      <a:r>
                        <a:rPr lang="en-US" sz="1600" dirty="0" smtClean="0"/>
                        <a:t>0</a:t>
                      </a:r>
                      <a:endParaRPr lang="en-GB" sz="1600" dirty="0"/>
                    </a:p>
                  </a:txBody>
                  <a:tcPr/>
                </a:tc>
                <a:tc>
                  <a:txBody>
                    <a:bodyPr/>
                    <a:lstStyle/>
                    <a:p>
                      <a:pPr algn="ctr"/>
                      <a:r>
                        <a:rPr lang="en-US" sz="1600" b="0" dirty="0" smtClean="0"/>
                        <a:t>0</a:t>
                      </a:r>
                      <a:endParaRPr lang="en-GB" sz="1600" b="0" dirty="0"/>
                    </a:p>
                  </a:txBody>
                  <a:tcPr>
                    <a:lnR w="12700" cap="flat" cmpd="sng" algn="ctr">
                      <a:solidFill>
                        <a:schemeClr val="tx1"/>
                      </a:solidFill>
                      <a:prstDash val="solid"/>
                      <a:round/>
                      <a:headEnd type="none" w="med" len="med"/>
                      <a:tailEnd type="none" w="med" len="med"/>
                    </a:lnR>
                  </a:tcPr>
                </a:tc>
              </a:tr>
              <a:tr h="27432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1" dirty="0" smtClean="0"/>
                        <a:t>D</a:t>
                      </a:r>
                      <a:r>
                        <a:rPr lang="en-US" sz="1600" b="1" baseline="-25000" dirty="0" smtClean="0"/>
                        <a:t>9</a:t>
                      </a:r>
                      <a:endParaRPr lang="en-GB" sz="1600" b="1" baseline="-25000" dirty="0" smtClean="0"/>
                    </a:p>
                  </a:txBody>
                  <a:tcPr>
                    <a:lnL w="12700" cap="flat" cmpd="sng" algn="ctr">
                      <a:solidFill>
                        <a:schemeClr val="tx1"/>
                      </a:solidFill>
                      <a:prstDash val="solid"/>
                      <a:round/>
                      <a:headEnd type="none" w="med" len="med"/>
                      <a:tailEnd type="none" w="med" len="med"/>
                    </a:ln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smtClean="0"/>
                        <a:t>1</a:t>
                      </a:r>
                      <a:endParaRPr lang="en-GB" sz="1600" dirty="0" smtClean="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smtClean="0"/>
                        <a:t>0</a:t>
                      </a:r>
                      <a:endParaRPr lang="en-GB" sz="1600" dirty="0" smtClean="0"/>
                    </a:p>
                  </a:txBody>
                  <a:tcPr/>
                </a:tc>
                <a:tc>
                  <a:txBody>
                    <a:bodyPr/>
                    <a:lstStyle/>
                    <a:p>
                      <a:pPr algn="ctr"/>
                      <a:r>
                        <a:rPr lang="en-US" sz="1600" dirty="0" smtClean="0"/>
                        <a:t>0</a:t>
                      </a:r>
                      <a:endParaRPr lang="en-GB" sz="1600" dirty="0"/>
                    </a:p>
                  </a:txBody>
                  <a:tcPr/>
                </a:tc>
                <a:tc>
                  <a:txBody>
                    <a:bodyPr/>
                    <a:lstStyle/>
                    <a:p>
                      <a:pPr algn="ctr"/>
                      <a:r>
                        <a:rPr lang="en-US" sz="1600" dirty="0" smtClean="0"/>
                        <a:t>1</a:t>
                      </a:r>
                      <a:endParaRPr lang="en-GB" sz="1600" dirty="0"/>
                    </a:p>
                  </a:txBody>
                  <a:tcPr>
                    <a:lnR w="12700" cap="flat" cmpd="sng" algn="ctr">
                      <a:solidFill>
                        <a:schemeClr val="tx1"/>
                      </a:solidFill>
                      <a:prstDash val="solid"/>
                      <a:round/>
                      <a:headEnd type="none" w="med" len="med"/>
                      <a:tailEnd type="none" w="med" len="med"/>
                    </a:lnR>
                  </a:tcPr>
                </a:tc>
              </a:tr>
            </a:tbl>
          </a:graphicData>
        </a:graphic>
      </p:graphicFrame>
      <p:sp>
        <p:nvSpPr>
          <p:cNvPr id="6" name="TextBox 5"/>
          <p:cNvSpPr txBox="1"/>
          <p:nvPr/>
        </p:nvSpPr>
        <p:spPr>
          <a:xfrm>
            <a:off x="4343400" y="5228272"/>
            <a:ext cx="3733800" cy="1477328"/>
          </a:xfrm>
          <a:prstGeom prst="rect">
            <a:avLst/>
          </a:prstGeom>
          <a:noFill/>
          <a:ln w="3175">
            <a:solidFill>
              <a:schemeClr val="tx1"/>
            </a:solidFill>
          </a:ln>
        </p:spPr>
        <p:txBody>
          <a:bodyPr wrap="square" rtlCol="0">
            <a:spAutoFit/>
          </a:bodyPr>
          <a:lstStyle/>
          <a:p>
            <a:r>
              <a:rPr lang="en-US" b="1" dirty="0" smtClean="0"/>
              <a:t>The output equations  are:</a:t>
            </a:r>
          </a:p>
          <a:p>
            <a:r>
              <a:rPr lang="en-US" b="1" dirty="0" smtClean="0"/>
              <a:t>Y</a:t>
            </a:r>
            <a:r>
              <a:rPr lang="en-US" b="1" baseline="-25000" dirty="0" smtClean="0"/>
              <a:t>3</a:t>
            </a:r>
            <a:r>
              <a:rPr lang="en-US" b="1" dirty="0"/>
              <a:t> = </a:t>
            </a:r>
            <a:r>
              <a:rPr lang="en-US" b="1" dirty="0" smtClean="0"/>
              <a:t>D</a:t>
            </a:r>
            <a:r>
              <a:rPr lang="en-US" b="1" baseline="-25000" dirty="0" smtClean="0"/>
              <a:t>8</a:t>
            </a:r>
            <a:r>
              <a:rPr lang="en-US" b="1" dirty="0" smtClean="0"/>
              <a:t> </a:t>
            </a:r>
            <a:r>
              <a:rPr lang="en-US" b="1" dirty="0"/>
              <a:t>+</a:t>
            </a:r>
            <a:r>
              <a:rPr lang="en-US" b="1" baseline="-25000" dirty="0"/>
              <a:t> </a:t>
            </a:r>
            <a:r>
              <a:rPr lang="en-US" b="1" dirty="0" smtClean="0"/>
              <a:t>D</a:t>
            </a:r>
            <a:r>
              <a:rPr lang="en-US" b="1" baseline="-25000" dirty="0" smtClean="0"/>
              <a:t>9 </a:t>
            </a:r>
          </a:p>
          <a:p>
            <a:r>
              <a:rPr lang="en-US" b="1" dirty="0" smtClean="0"/>
              <a:t>Y</a:t>
            </a:r>
            <a:r>
              <a:rPr lang="en-US" b="1" baseline="-25000" dirty="0" smtClean="0"/>
              <a:t>2</a:t>
            </a:r>
            <a:r>
              <a:rPr lang="en-US" b="1" dirty="0" smtClean="0"/>
              <a:t> = D</a:t>
            </a:r>
            <a:r>
              <a:rPr lang="en-US" b="1" baseline="-25000" dirty="0"/>
              <a:t>4</a:t>
            </a:r>
            <a:r>
              <a:rPr lang="en-US" b="1" dirty="0" smtClean="0"/>
              <a:t> +</a:t>
            </a:r>
            <a:r>
              <a:rPr lang="en-US" b="1" baseline="-25000" dirty="0" smtClean="0"/>
              <a:t> </a:t>
            </a:r>
            <a:r>
              <a:rPr lang="en-US" b="1" dirty="0" smtClean="0"/>
              <a:t>D</a:t>
            </a:r>
            <a:r>
              <a:rPr lang="en-US" b="1" baseline="-25000" dirty="0"/>
              <a:t>5</a:t>
            </a:r>
            <a:r>
              <a:rPr lang="en-US" b="1" baseline="-25000" dirty="0" smtClean="0"/>
              <a:t> </a:t>
            </a:r>
            <a:r>
              <a:rPr lang="en-US" b="1" dirty="0" smtClean="0"/>
              <a:t>+</a:t>
            </a:r>
            <a:r>
              <a:rPr lang="en-US" b="1" baseline="-25000" dirty="0" smtClean="0"/>
              <a:t> </a:t>
            </a:r>
            <a:r>
              <a:rPr lang="en-US" b="1" dirty="0" smtClean="0"/>
              <a:t>D</a:t>
            </a:r>
            <a:r>
              <a:rPr lang="en-US" b="1" baseline="-25000" dirty="0"/>
              <a:t>6</a:t>
            </a:r>
            <a:r>
              <a:rPr lang="en-US" b="1" dirty="0" smtClean="0"/>
              <a:t>+ D</a:t>
            </a:r>
            <a:r>
              <a:rPr lang="en-US" b="1" baseline="-25000" dirty="0"/>
              <a:t>7</a:t>
            </a:r>
            <a:endParaRPr lang="en-GB" b="1" baseline="-25000" dirty="0" smtClean="0"/>
          </a:p>
          <a:p>
            <a:r>
              <a:rPr lang="en-US" b="1" dirty="0" smtClean="0"/>
              <a:t>Y</a:t>
            </a:r>
            <a:r>
              <a:rPr lang="en-US" b="1" baseline="-25000" dirty="0" smtClean="0"/>
              <a:t>1 </a:t>
            </a:r>
            <a:r>
              <a:rPr lang="en-US" b="1" dirty="0" smtClean="0"/>
              <a:t>= D</a:t>
            </a:r>
            <a:r>
              <a:rPr lang="en-US" b="1" baseline="-25000" dirty="0"/>
              <a:t>2</a:t>
            </a:r>
            <a:r>
              <a:rPr lang="en-US" b="1" dirty="0" smtClean="0"/>
              <a:t> +</a:t>
            </a:r>
            <a:r>
              <a:rPr lang="en-US" b="1" baseline="-25000" dirty="0" smtClean="0"/>
              <a:t> </a:t>
            </a:r>
            <a:r>
              <a:rPr lang="en-US" b="1" dirty="0" smtClean="0"/>
              <a:t>D</a:t>
            </a:r>
            <a:r>
              <a:rPr lang="en-US" b="1" baseline="-25000" dirty="0"/>
              <a:t>3</a:t>
            </a:r>
            <a:r>
              <a:rPr lang="en-US" b="1" baseline="-25000" dirty="0" smtClean="0"/>
              <a:t> </a:t>
            </a:r>
            <a:r>
              <a:rPr lang="en-US" b="1" dirty="0" smtClean="0"/>
              <a:t>+</a:t>
            </a:r>
            <a:r>
              <a:rPr lang="en-US" b="1" baseline="-25000" dirty="0" smtClean="0"/>
              <a:t> </a:t>
            </a:r>
            <a:r>
              <a:rPr lang="en-US" b="1" dirty="0" smtClean="0"/>
              <a:t>D</a:t>
            </a:r>
            <a:r>
              <a:rPr lang="en-US" b="1" baseline="-25000" dirty="0"/>
              <a:t>6</a:t>
            </a:r>
            <a:r>
              <a:rPr lang="en-US" b="1" dirty="0" smtClean="0"/>
              <a:t>+ D</a:t>
            </a:r>
            <a:r>
              <a:rPr lang="en-US" b="1" baseline="-25000" dirty="0"/>
              <a:t>7</a:t>
            </a:r>
            <a:endParaRPr lang="en-GB" b="1" baseline="-25000" dirty="0" smtClean="0"/>
          </a:p>
          <a:p>
            <a:r>
              <a:rPr lang="en-US" b="1" dirty="0" smtClean="0"/>
              <a:t>Y</a:t>
            </a:r>
            <a:r>
              <a:rPr lang="en-US" b="1" baseline="-25000" dirty="0" smtClean="0"/>
              <a:t>0 </a:t>
            </a:r>
            <a:r>
              <a:rPr lang="en-US" b="1" dirty="0" smtClean="0"/>
              <a:t>= </a:t>
            </a:r>
            <a:r>
              <a:rPr lang="en-US" b="1" dirty="0"/>
              <a:t>D</a:t>
            </a:r>
            <a:r>
              <a:rPr lang="en-US" b="1" baseline="-25000" dirty="0"/>
              <a:t>1</a:t>
            </a:r>
            <a:r>
              <a:rPr lang="en-US" b="1" dirty="0"/>
              <a:t> +</a:t>
            </a:r>
            <a:r>
              <a:rPr lang="en-US" b="1" baseline="-25000" dirty="0"/>
              <a:t> </a:t>
            </a:r>
            <a:r>
              <a:rPr lang="en-US" b="1" dirty="0" smtClean="0"/>
              <a:t>D</a:t>
            </a:r>
            <a:r>
              <a:rPr lang="en-US" b="1" baseline="-25000" dirty="0" smtClean="0"/>
              <a:t>3 </a:t>
            </a:r>
            <a:r>
              <a:rPr lang="en-US" b="1" dirty="0"/>
              <a:t>+</a:t>
            </a:r>
            <a:r>
              <a:rPr lang="en-US" b="1" baseline="-25000" dirty="0"/>
              <a:t> </a:t>
            </a:r>
            <a:r>
              <a:rPr lang="en-US" b="1" dirty="0" smtClean="0"/>
              <a:t>D</a:t>
            </a:r>
            <a:r>
              <a:rPr lang="en-US" b="1" baseline="-25000" dirty="0" smtClean="0"/>
              <a:t>5 </a:t>
            </a:r>
            <a:r>
              <a:rPr lang="en-US" b="1" dirty="0" smtClean="0"/>
              <a:t>+ D</a:t>
            </a:r>
            <a:r>
              <a:rPr lang="en-US" b="1" baseline="-25000" dirty="0" smtClean="0"/>
              <a:t>7</a:t>
            </a:r>
            <a:r>
              <a:rPr lang="en-US" b="1" dirty="0"/>
              <a:t> + </a:t>
            </a:r>
            <a:r>
              <a:rPr lang="en-US" b="1" dirty="0" smtClean="0"/>
              <a:t>D</a:t>
            </a:r>
            <a:r>
              <a:rPr lang="en-US" b="1" baseline="-25000" dirty="0" smtClean="0"/>
              <a:t>9</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1306" y="2011680"/>
            <a:ext cx="3884494" cy="3017520"/>
          </a:xfrm>
          <a:prstGeom prst="rect">
            <a:avLst/>
          </a:prstGeom>
          <a:ln w="3175">
            <a:solidFill>
              <a:schemeClr val="tx1"/>
            </a:solidFill>
          </a:ln>
        </p:spPr>
      </p:pic>
    </p:spTree>
    <p:extLst>
      <p:ext uri="{BB962C8B-B14F-4D97-AF65-F5344CB8AC3E}">
        <p14:creationId xmlns:p14="http://schemas.microsoft.com/office/powerpoint/2010/main" val="951647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6553200" cy="685800"/>
          </a:xfrm>
        </p:spPr>
        <p:txBody>
          <a:bodyPr>
            <a:normAutofit/>
          </a:bodyPr>
          <a:lstStyle/>
          <a:p>
            <a:pPr algn="ctr"/>
            <a:r>
              <a:rPr lang="en-US" b="1" dirty="0" smtClean="0">
                <a:solidFill>
                  <a:srgbClr val="FF0066"/>
                </a:solidFill>
                <a:effectLst>
                  <a:outerShdw blurRad="38100" dist="38100" dir="2700000" algn="tl">
                    <a:srgbClr val="000000">
                      <a:alpha val="43137"/>
                    </a:srgbClr>
                  </a:outerShdw>
                </a:effectLst>
                <a:latin typeface="Algerian" panose="04020705040A02060702" pitchFamily="82" charset="0"/>
              </a:rPr>
              <a:t>PRIORITY encoder</a:t>
            </a:r>
            <a:endParaRPr lang="en-GB" b="1" dirty="0">
              <a:solidFill>
                <a:srgbClr val="FF0066"/>
              </a:solidFill>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p:cNvSpPr>
            <a:spLocks noGrp="1"/>
          </p:cNvSpPr>
          <p:nvPr>
            <p:ph idx="1"/>
          </p:nvPr>
        </p:nvSpPr>
        <p:spPr>
          <a:xfrm>
            <a:off x="0" y="990600"/>
            <a:ext cx="7467600" cy="6172200"/>
          </a:xfrm>
        </p:spPr>
        <p:txBody>
          <a:bodyPr>
            <a:normAutofit/>
          </a:bodyPr>
          <a:lstStyle/>
          <a:p>
            <a:pPr algn="just">
              <a:lnSpc>
                <a:spcPct val="120000"/>
              </a:lnSpc>
            </a:pPr>
            <a:r>
              <a:rPr lang="en-US" sz="1900" b="1" u="sng" dirty="0">
                <a:solidFill>
                  <a:schemeClr val="tx1"/>
                </a:solidFill>
              </a:rPr>
              <a:t>PRIORITY </a:t>
            </a:r>
            <a:r>
              <a:rPr lang="en-US" sz="1900" b="1" u="sng" dirty="0" smtClean="0">
                <a:solidFill>
                  <a:schemeClr val="tx1"/>
                </a:solidFill>
              </a:rPr>
              <a:t>ENCODER:</a:t>
            </a:r>
            <a:r>
              <a:rPr lang="en-US" sz="1900" b="1" dirty="0" smtClean="0">
                <a:solidFill>
                  <a:schemeClr val="tx1"/>
                </a:solidFill>
              </a:rPr>
              <a:t> Encoder that includes priority function </a:t>
            </a:r>
          </a:p>
          <a:p>
            <a:pPr algn="just">
              <a:lnSpc>
                <a:spcPct val="120000"/>
              </a:lnSpc>
            </a:pPr>
            <a:r>
              <a:rPr lang="en-US" sz="1900" b="1" dirty="0" smtClean="0">
                <a:solidFill>
                  <a:schemeClr val="tx1"/>
                </a:solidFill>
              </a:rPr>
              <a:t>It calculates the output when two or more inputs are equal to ‘1’ at the same time</a:t>
            </a:r>
          </a:p>
          <a:p>
            <a:pPr algn="just">
              <a:lnSpc>
                <a:spcPct val="120000"/>
              </a:lnSpc>
            </a:pPr>
            <a:r>
              <a:rPr lang="en-US" sz="1900" b="1" dirty="0" smtClean="0">
                <a:solidFill>
                  <a:schemeClr val="tx1"/>
                </a:solidFill>
              </a:rPr>
              <a:t>The output is obtained according to the input which is having the highest priority</a:t>
            </a:r>
          </a:p>
          <a:p>
            <a:pPr algn="just">
              <a:lnSpc>
                <a:spcPct val="120000"/>
              </a:lnSpc>
            </a:pPr>
            <a:r>
              <a:rPr lang="en-US" sz="1900" b="1" dirty="0" smtClean="0">
                <a:solidFill>
                  <a:schemeClr val="tx1"/>
                </a:solidFill>
              </a:rPr>
              <a:t>In a 4:2 priority encoder, among the 4 inputs, the order of priority is: Y</a:t>
            </a:r>
            <a:r>
              <a:rPr lang="en-US" sz="1900" b="1" baseline="-25000" dirty="0" smtClean="0">
                <a:solidFill>
                  <a:schemeClr val="tx1"/>
                </a:solidFill>
              </a:rPr>
              <a:t>3</a:t>
            </a:r>
            <a:r>
              <a:rPr lang="en-US" sz="1900" b="1" dirty="0">
                <a:solidFill>
                  <a:schemeClr val="tx1"/>
                </a:solidFill>
              </a:rPr>
              <a:t> </a:t>
            </a:r>
            <a:r>
              <a:rPr lang="en-US" sz="1900" b="1" dirty="0" smtClean="0">
                <a:solidFill>
                  <a:schemeClr val="tx1"/>
                </a:solidFill>
              </a:rPr>
              <a:t>&gt; Y</a:t>
            </a:r>
            <a:r>
              <a:rPr lang="en-US" sz="1900" b="1" baseline="-25000" dirty="0" smtClean="0">
                <a:solidFill>
                  <a:schemeClr val="tx1"/>
                </a:solidFill>
              </a:rPr>
              <a:t>2</a:t>
            </a:r>
            <a:r>
              <a:rPr lang="en-US" sz="1900" b="1" dirty="0" smtClean="0">
                <a:solidFill>
                  <a:schemeClr val="tx1"/>
                </a:solidFill>
              </a:rPr>
              <a:t> &gt; Y</a:t>
            </a:r>
            <a:r>
              <a:rPr lang="en-US" sz="1900" b="1" baseline="-25000" dirty="0" smtClean="0">
                <a:solidFill>
                  <a:schemeClr val="tx1"/>
                </a:solidFill>
              </a:rPr>
              <a:t>1</a:t>
            </a:r>
            <a:r>
              <a:rPr lang="en-US" sz="1900" b="1" dirty="0" smtClean="0">
                <a:solidFill>
                  <a:schemeClr val="tx1"/>
                </a:solidFill>
              </a:rPr>
              <a:t> &gt; Y</a:t>
            </a:r>
            <a:r>
              <a:rPr lang="en-US" sz="1900" b="1" baseline="-25000" dirty="0" smtClean="0">
                <a:solidFill>
                  <a:schemeClr val="tx1"/>
                </a:solidFill>
              </a:rPr>
              <a:t>0</a:t>
            </a:r>
            <a:r>
              <a:rPr lang="en-US" sz="1900" b="1" dirty="0" smtClean="0">
                <a:solidFill>
                  <a:schemeClr val="tx1"/>
                </a:solidFill>
              </a:rPr>
              <a:t>  </a:t>
            </a:r>
          </a:p>
          <a:p>
            <a:pPr algn="just">
              <a:lnSpc>
                <a:spcPct val="120000"/>
              </a:lnSpc>
            </a:pPr>
            <a:r>
              <a:rPr lang="en-US" sz="1900" b="1" dirty="0" smtClean="0">
                <a:solidFill>
                  <a:schemeClr val="tx1"/>
                </a:solidFill>
              </a:rPr>
              <a:t>In a ‘m : n’ priority encoder, the output equivalent to an input line can be obtained only and only if, </a:t>
            </a:r>
          </a:p>
          <a:p>
            <a:pPr lvl="1" algn="just">
              <a:lnSpc>
                <a:spcPct val="120000"/>
              </a:lnSpc>
            </a:pPr>
            <a:r>
              <a:rPr lang="en-US" sz="1800" b="1" dirty="0" smtClean="0">
                <a:solidFill>
                  <a:schemeClr val="tx1"/>
                </a:solidFill>
              </a:rPr>
              <a:t>all the other high priority inputs are ‘0’</a:t>
            </a:r>
          </a:p>
          <a:p>
            <a:pPr lvl="1" algn="just">
              <a:lnSpc>
                <a:spcPct val="120000"/>
              </a:lnSpc>
            </a:pPr>
            <a:r>
              <a:rPr lang="en-US" sz="1800" b="1" dirty="0" smtClean="0">
                <a:solidFill>
                  <a:schemeClr val="tx1"/>
                </a:solidFill>
              </a:rPr>
              <a:t>irrespective of the values of other lower priority input lines</a:t>
            </a:r>
          </a:p>
          <a:p>
            <a:pPr marL="457200" lvl="1" indent="0" algn="just">
              <a:lnSpc>
                <a:spcPct val="120000"/>
              </a:lnSpc>
              <a:buNone/>
            </a:pPr>
            <a:endParaRPr lang="en-US" sz="1900" b="1" dirty="0">
              <a:solidFill>
                <a:schemeClr val="tx1"/>
              </a:solidFill>
            </a:endParaRPr>
          </a:p>
        </p:txBody>
      </p:sp>
    </p:spTree>
    <p:extLst>
      <p:ext uri="{BB962C8B-B14F-4D97-AF65-F5344CB8AC3E}">
        <p14:creationId xmlns:p14="http://schemas.microsoft.com/office/powerpoint/2010/main" val="35278549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6553200" cy="685800"/>
          </a:xfrm>
        </p:spPr>
        <p:txBody>
          <a:bodyPr>
            <a:normAutofit/>
          </a:bodyPr>
          <a:lstStyle/>
          <a:p>
            <a:pPr algn="ctr"/>
            <a:r>
              <a:rPr lang="en-US" b="1" dirty="0" smtClean="0">
                <a:solidFill>
                  <a:srgbClr val="FF0066"/>
                </a:solidFill>
                <a:effectLst>
                  <a:outerShdw blurRad="38100" dist="38100" dir="2700000" algn="tl">
                    <a:srgbClr val="000000">
                      <a:alpha val="43137"/>
                    </a:srgbClr>
                  </a:outerShdw>
                </a:effectLst>
                <a:latin typeface="Algerian" panose="04020705040A02060702" pitchFamily="82" charset="0"/>
              </a:rPr>
              <a:t>PRIORITY encoder</a:t>
            </a:r>
            <a:endParaRPr lang="en-GB" b="1" dirty="0">
              <a:solidFill>
                <a:srgbClr val="FF0066"/>
              </a:solidFill>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p:cNvSpPr>
            <a:spLocks noGrp="1"/>
          </p:cNvSpPr>
          <p:nvPr>
            <p:ph idx="1"/>
          </p:nvPr>
        </p:nvSpPr>
        <p:spPr>
          <a:xfrm>
            <a:off x="0" y="609600"/>
            <a:ext cx="7467600" cy="5562600"/>
          </a:xfrm>
        </p:spPr>
        <p:txBody>
          <a:bodyPr>
            <a:normAutofit/>
          </a:bodyPr>
          <a:lstStyle/>
          <a:p>
            <a:pPr algn="just">
              <a:lnSpc>
                <a:spcPct val="120000"/>
              </a:lnSpc>
            </a:pPr>
            <a:r>
              <a:rPr lang="en-US" sz="1900" b="1" dirty="0" smtClean="0">
                <a:solidFill>
                  <a:schemeClr val="tx1"/>
                </a:solidFill>
              </a:rPr>
              <a:t>The </a:t>
            </a:r>
            <a:r>
              <a:rPr lang="en-US" sz="1900" b="1" dirty="0">
                <a:solidFill>
                  <a:schemeClr val="tx1"/>
                </a:solidFill>
              </a:rPr>
              <a:t>working of priority encoder is</a:t>
            </a:r>
          </a:p>
          <a:p>
            <a:pPr lvl="1" algn="just">
              <a:lnSpc>
                <a:spcPct val="120000"/>
              </a:lnSpc>
            </a:pPr>
            <a:r>
              <a:rPr lang="en-US" sz="1800" b="1" u="sng" dirty="0">
                <a:solidFill>
                  <a:schemeClr val="tx1"/>
                </a:solidFill>
              </a:rPr>
              <a:t>Y</a:t>
            </a:r>
            <a:r>
              <a:rPr lang="en-US" sz="1800" b="1" u="sng" baseline="-25000" dirty="0">
                <a:solidFill>
                  <a:schemeClr val="tx1"/>
                </a:solidFill>
              </a:rPr>
              <a:t>3</a:t>
            </a:r>
            <a:r>
              <a:rPr lang="en-US" sz="1800" b="1" u="sng" dirty="0">
                <a:solidFill>
                  <a:schemeClr val="tx1"/>
                </a:solidFill>
              </a:rPr>
              <a:t> has highest </a:t>
            </a:r>
            <a:r>
              <a:rPr lang="en-US" sz="1800" b="1" u="sng" dirty="0" smtClean="0">
                <a:solidFill>
                  <a:schemeClr val="tx1"/>
                </a:solidFill>
              </a:rPr>
              <a:t>priority</a:t>
            </a:r>
            <a:r>
              <a:rPr lang="en-US" sz="1800" b="1" dirty="0" smtClean="0">
                <a:solidFill>
                  <a:schemeClr val="tx1"/>
                </a:solidFill>
              </a:rPr>
              <a:t>: If </a:t>
            </a:r>
            <a:r>
              <a:rPr lang="en-US" sz="1800" b="1" dirty="0">
                <a:solidFill>
                  <a:schemeClr val="tx1"/>
                </a:solidFill>
              </a:rPr>
              <a:t>‘Y</a:t>
            </a:r>
            <a:r>
              <a:rPr lang="en-US" sz="1800" b="1" baseline="-25000" dirty="0">
                <a:solidFill>
                  <a:schemeClr val="tx1"/>
                </a:solidFill>
              </a:rPr>
              <a:t>3 </a:t>
            </a:r>
            <a:r>
              <a:rPr lang="en-US" sz="1800" b="1" dirty="0">
                <a:solidFill>
                  <a:schemeClr val="tx1"/>
                </a:solidFill>
              </a:rPr>
              <a:t>= 1’ the output will be A</a:t>
            </a:r>
            <a:r>
              <a:rPr lang="en-US" sz="1800" b="1" baseline="-25000" dirty="0">
                <a:solidFill>
                  <a:schemeClr val="tx1"/>
                </a:solidFill>
              </a:rPr>
              <a:t>1</a:t>
            </a:r>
            <a:r>
              <a:rPr lang="en-US" sz="1800" b="1" dirty="0">
                <a:solidFill>
                  <a:schemeClr val="tx1"/>
                </a:solidFill>
              </a:rPr>
              <a:t>A</a:t>
            </a:r>
            <a:r>
              <a:rPr lang="en-US" sz="1800" b="1" baseline="-25000" dirty="0">
                <a:solidFill>
                  <a:schemeClr val="tx1"/>
                </a:solidFill>
              </a:rPr>
              <a:t>0</a:t>
            </a:r>
            <a:r>
              <a:rPr lang="en-US" sz="1800" b="1" dirty="0">
                <a:solidFill>
                  <a:schemeClr val="tx1"/>
                </a:solidFill>
              </a:rPr>
              <a:t>= 11, regardless of values of Y</a:t>
            </a:r>
            <a:r>
              <a:rPr lang="en-US" sz="1800" b="1" baseline="-25000" dirty="0">
                <a:solidFill>
                  <a:schemeClr val="tx1"/>
                </a:solidFill>
              </a:rPr>
              <a:t>2</a:t>
            </a:r>
            <a:r>
              <a:rPr lang="en-US" sz="1800" b="1" dirty="0">
                <a:solidFill>
                  <a:schemeClr val="tx1"/>
                </a:solidFill>
              </a:rPr>
              <a:t>, Y</a:t>
            </a:r>
            <a:r>
              <a:rPr lang="en-US" sz="1800" b="1" baseline="-25000" dirty="0">
                <a:solidFill>
                  <a:schemeClr val="tx1"/>
                </a:solidFill>
              </a:rPr>
              <a:t>1</a:t>
            </a:r>
            <a:r>
              <a:rPr lang="en-US" sz="1800" b="1" dirty="0">
                <a:solidFill>
                  <a:schemeClr val="tx1"/>
                </a:solidFill>
              </a:rPr>
              <a:t> and Y</a:t>
            </a:r>
            <a:r>
              <a:rPr lang="en-US" sz="1800" b="1" baseline="-25000" dirty="0">
                <a:solidFill>
                  <a:schemeClr val="tx1"/>
                </a:solidFill>
              </a:rPr>
              <a:t>0</a:t>
            </a:r>
            <a:r>
              <a:rPr lang="en-US" sz="1800" b="1" dirty="0">
                <a:solidFill>
                  <a:schemeClr val="tx1"/>
                </a:solidFill>
              </a:rPr>
              <a:t>, </a:t>
            </a:r>
          </a:p>
          <a:p>
            <a:pPr lvl="1" algn="just">
              <a:lnSpc>
                <a:spcPct val="120000"/>
              </a:lnSpc>
            </a:pPr>
            <a:r>
              <a:rPr lang="en-US" sz="1800" b="1" u="sng" dirty="0">
                <a:solidFill>
                  <a:schemeClr val="tx1"/>
                </a:solidFill>
              </a:rPr>
              <a:t>Y</a:t>
            </a:r>
            <a:r>
              <a:rPr lang="en-US" sz="1800" b="1" u="sng" baseline="-25000" dirty="0">
                <a:solidFill>
                  <a:schemeClr val="tx1"/>
                </a:solidFill>
              </a:rPr>
              <a:t>2</a:t>
            </a:r>
            <a:r>
              <a:rPr lang="en-US" sz="1800" b="1" u="sng" dirty="0">
                <a:solidFill>
                  <a:schemeClr val="tx1"/>
                </a:solidFill>
              </a:rPr>
              <a:t> is next in precedence </a:t>
            </a:r>
            <a:r>
              <a:rPr lang="en-US" sz="1800" b="1" u="sng" dirty="0" smtClean="0">
                <a:solidFill>
                  <a:schemeClr val="tx1"/>
                </a:solidFill>
              </a:rPr>
              <a:t>order</a:t>
            </a:r>
            <a:r>
              <a:rPr lang="en-US" sz="1800" b="1" dirty="0" smtClean="0">
                <a:solidFill>
                  <a:schemeClr val="tx1"/>
                </a:solidFill>
              </a:rPr>
              <a:t>: If </a:t>
            </a:r>
            <a:r>
              <a:rPr lang="en-US" sz="1800" b="1" dirty="0">
                <a:solidFill>
                  <a:schemeClr val="tx1"/>
                </a:solidFill>
              </a:rPr>
              <a:t>‘Y</a:t>
            </a:r>
            <a:r>
              <a:rPr lang="en-US" sz="1800" b="1" baseline="-25000" dirty="0">
                <a:solidFill>
                  <a:schemeClr val="tx1"/>
                </a:solidFill>
              </a:rPr>
              <a:t>2 </a:t>
            </a:r>
            <a:r>
              <a:rPr lang="en-US" sz="1800" b="1" dirty="0">
                <a:solidFill>
                  <a:schemeClr val="tx1"/>
                </a:solidFill>
              </a:rPr>
              <a:t>= 1’ then the output A</a:t>
            </a:r>
            <a:r>
              <a:rPr lang="en-US" sz="1800" b="1" baseline="-25000" dirty="0">
                <a:solidFill>
                  <a:schemeClr val="tx1"/>
                </a:solidFill>
              </a:rPr>
              <a:t>1</a:t>
            </a:r>
            <a:r>
              <a:rPr lang="en-US" sz="1800" b="1" dirty="0">
                <a:solidFill>
                  <a:schemeClr val="tx1"/>
                </a:solidFill>
              </a:rPr>
              <a:t>A</a:t>
            </a:r>
            <a:r>
              <a:rPr lang="en-US" sz="1800" b="1" baseline="-25000" dirty="0">
                <a:solidFill>
                  <a:schemeClr val="tx1"/>
                </a:solidFill>
              </a:rPr>
              <a:t>0</a:t>
            </a:r>
            <a:r>
              <a:rPr lang="en-US" sz="1800" b="1" dirty="0">
                <a:solidFill>
                  <a:schemeClr val="tx1"/>
                </a:solidFill>
              </a:rPr>
              <a:t>= 10, if and only if ‘Y</a:t>
            </a:r>
            <a:r>
              <a:rPr lang="en-US" sz="1800" b="1" baseline="-25000" dirty="0">
                <a:solidFill>
                  <a:schemeClr val="tx1"/>
                </a:solidFill>
              </a:rPr>
              <a:t>3 </a:t>
            </a:r>
            <a:r>
              <a:rPr lang="en-US" sz="1800" b="1" dirty="0">
                <a:solidFill>
                  <a:schemeClr val="tx1"/>
                </a:solidFill>
              </a:rPr>
              <a:t>= 0’ regardless of values of Y</a:t>
            </a:r>
            <a:r>
              <a:rPr lang="en-US" sz="1800" b="1" baseline="-25000" dirty="0">
                <a:solidFill>
                  <a:schemeClr val="tx1"/>
                </a:solidFill>
              </a:rPr>
              <a:t>1</a:t>
            </a:r>
            <a:r>
              <a:rPr lang="en-US" sz="1800" b="1" dirty="0">
                <a:solidFill>
                  <a:schemeClr val="tx1"/>
                </a:solidFill>
              </a:rPr>
              <a:t>, and Y</a:t>
            </a:r>
            <a:r>
              <a:rPr lang="en-US" sz="1800" b="1" baseline="-25000" dirty="0">
                <a:solidFill>
                  <a:schemeClr val="tx1"/>
                </a:solidFill>
              </a:rPr>
              <a:t>0</a:t>
            </a:r>
            <a:r>
              <a:rPr lang="en-US" sz="1800" b="1" dirty="0">
                <a:solidFill>
                  <a:schemeClr val="tx1"/>
                </a:solidFill>
              </a:rPr>
              <a:t> </a:t>
            </a:r>
          </a:p>
          <a:p>
            <a:pPr lvl="1" algn="just">
              <a:lnSpc>
                <a:spcPct val="120000"/>
              </a:lnSpc>
            </a:pPr>
            <a:r>
              <a:rPr lang="en-US" sz="1800" b="1" dirty="0">
                <a:solidFill>
                  <a:schemeClr val="tx1"/>
                </a:solidFill>
              </a:rPr>
              <a:t>Similarly, for ‘Y</a:t>
            </a:r>
            <a:r>
              <a:rPr lang="en-US" sz="1800" b="1" baseline="-25000" dirty="0">
                <a:solidFill>
                  <a:schemeClr val="tx1"/>
                </a:solidFill>
              </a:rPr>
              <a:t>1 </a:t>
            </a:r>
            <a:r>
              <a:rPr lang="en-US" sz="1800" b="1" dirty="0">
                <a:solidFill>
                  <a:schemeClr val="tx1"/>
                </a:solidFill>
              </a:rPr>
              <a:t>= 1’ the output is A</a:t>
            </a:r>
            <a:r>
              <a:rPr lang="en-US" sz="1800" b="1" baseline="-25000" dirty="0">
                <a:solidFill>
                  <a:schemeClr val="tx1"/>
                </a:solidFill>
              </a:rPr>
              <a:t>1</a:t>
            </a:r>
            <a:r>
              <a:rPr lang="en-US" sz="1800" b="1" dirty="0">
                <a:solidFill>
                  <a:schemeClr val="tx1"/>
                </a:solidFill>
              </a:rPr>
              <a:t>A</a:t>
            </a:r>
            <a:r>
              <a:rPr lang="en-US" sz="1800" b="1" baseline="-25000" dirty="0">
                <a:solidFill>
                  <a:schemeClr val="tx1"/>
                </a:solidFill>
              </a:rPr>
              <a:t>0</a:t>
            </a:r>
            <a:r>
              <a:rPr lang="en-US" sz="1800" b="1" dirty="0">
                <a:solidFill>
                  <a:schemeClr val="tx1"/>
                </a:solidFill>
              </a:rPr>
              <a:t>= 01; and for ‘Y</a:t>
            </a:r>
            <a:r>
              <a:rPr lang="en-US" sz="1800" b="1" baseline="-25000" dirty="0">
                <a:solidFill>
                  <a:schemeClr val="tx1"/>
                </a:solidFill>
              </a:rPr>
              <a:t>0 </a:t>
            </a:r>
            <a:r>
              <a:rPr lang="en-US" sz="1800" b="1" dirty="0">
                <a:solidFill>
                  <a:schemeClr val="tx1"/>
                </a:solidFill>
              </a:rPr>
              <a:t>= 1’ the output is A</a:t>
            </a:r>
            <a:r>
              <a:rPr lang="en-US" sz="1800" b="1" baseline="-25000" dirty="0">
                <a:solidFill>
                  <a:schemeClr val="tx1"/>
                </a:solidFill>
              </a:rPr>
              <a:t>1</a:t>
            </a:r>
            <a:r>
              <a:rPr lang="en-US" sz="1800" b="1" dirty="0">
                <a:solidFill>
                  <a:schemeClr val="tx1"/>
                </a:solidFill>
              </a:rPr>
              <a:t>A</a:t>
            </a:r>
            <a:r>
              <a:rPr lang="en-US" sz="1800" b="1" baseline="-25000" dirty="0">
                <a:solidFill>
                  <a:schemeClr val="tx1"/>
                </a:solidFill>
              </a:rPr>
              <a:t>0</a:t>
            </a:r>
            <a:r>
              <a:rPr lang="en-US" sz="1800" b="1" dirty="0">
                <a:solidFill>
                  <a:schemeClr val="tx1"/>
                </a:solidFill>
              </a:rPr>
              <a:t>= 00, only if all the higher priority inputs are ‘0’ </a:t>
            </a:r>
          </a:p>
          <a:p>
            <a:pPr marL="0" indent="0" algn="just">
              <a:lnSpc>
                <a:spcPct val="120000"/>
              </a:lnSpc>
              <a:buNone/>
            </a:pPr>
            <a:endParaRPr lang="en-US" sz="1700" b="1" dirty="0" smtClean="0">
              <a:solidFill>
                <a:schemeClr val="tx1"/>
              </a:solidFill>
            </a:endParaRPr>
          </a:p>
        </p:txBody>
      </p:sp>
      <p:graphicFrame>
        <p:nvGraphicFramePr>
          <p:cNvPr id="17" name="Table 16"/>
          <p:cNvGraphicFramePr>
            <a:graphicFrameLocks noGrp="1"/>
          </p:cNvGraphicFramePr>
          <p:nvPr>
            <p:extLst>
              <p:ext uri="{D42A27DB-BD31-4B8C-83A1-F6EECF244321}">
                <p14:modId xmlns:p14="http://schemas.microsoft.com/office/powerpoint/2010/main" val="214601530"/>
              </p:ext>
            </p:extLst>
          </p:nvPr>
        </p:nvGraphicFramePr>
        <p:xfrm>
          <a:off x="381000" y="4135120"/>
          <a:ext cx="3276600" cy="2570480"/>
        </p:xfrm>
        <a:graphic>
          <a:graphicData uri="http://schemas.openxmlformats.org/drawingml/2006/table">
            <a:tbl>
              <a:tblPr firstRow="1" bandRow="1">
                <a:tableStyleId>{BC89EF96-8CEA-46FF-86C4-4CE0E7609802}</a:tableStyleId>
              </a:tblPr>
              <a:tblGrid>
                <a:gridCol w="419100"/>
                <a:gridCol w="419100"/>
                <a:gridCol w="419100"/>
                <a:gridCol w="419100"/>
                <a:gridCol w="533400"/>
                <a:gridCol w="533400"/>
                <a:gridCol w="533400"/>
              </a:tblGrid>
              <a:tr h="370840">
                <a:tc gridSpan="4">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t>Inputs</a:t>
                      </a:r>
                      <a:endParaRPr lang="en-GB"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endParaRPr lang="en-GB" dirty="0"/>
                    </a:p>
                  </a:txBody>
                  <a:tcPr/>
                </a:tc>
                <a:tc hMerge="1">
                  <a:txBody>
                    <a:bodyPr/>
                    <a:lstStyle/>
                    <a:p>
                      <a:pPr algn="ctr"/>
                      <a:endParaRPr lang="en-GB" b="1" dirty="0"/>
                    </a:p>
                  </a:txBody>
                  <a:tcPr/>
                </a:tc>
                <a:tc hMerge="1">
                  <a:txBody>
                    <a:bodyPr/>
                    <a:lstStyle/>
                    <a:p>
                      <a:pPr algn="ctr"/>
                      <a:endParaRPr lang="en-GB" b="1" dirty="0"/>
                    </a:p>
                  </a:txBody>
                  <a:tcPr/>
                </a:tc>
                <a:tc gridSpan="3">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t>Outputs</a:t>
                      </a:r>
                      <a:endParaRPr lang="en-GB"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pPr algn="ctr"/>
                      <a:endParaRPr lang="en-GB"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pPr algn="ctr"/>
                      <a:endParaRPr lang="en-GB" b="1"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r>
              <a:tr h="370840">
                <a:tc>
                  <a:txBody>
                    <a:bodyPr/>
                    <a:lstStyle/>
                    <a:p>
                      <a:pPr algn="ctr"/>
                      <a:r>
                        <a:rPr lang="en-US" b="1" baseline="0" dirty="0" smtClean="0"/>
                        <a:t>Y</a:t>
                      </a:r>
                      <a:r>
                        <a:rPr lang="en-US" b="1" baseline="-25000" dirty="0" smtClean="0"/>
                        <a:t>0</a:t>
                      </a:r>
                      <a:endParaRPr lang="en-GB" b="1" baseline="-25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baseline="0" dirty="0" smtClean="0"/>
                        <a:t>Y</a:t>
                      </a:r>
                      <a:r>
                        <a:rPr lang="en-US" b="1" baseline="-25000" dirty="0" smtClean="0"/>
                        <a:t>1</a:t>
                      </a:r>
                      <a:endParaRPr lang="en-GB" b="1"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baseline="0" dirty="0" smtClean="0"/>
                        <a:t>Y</a:t>
                      </a:r>
                      <a:r>
                        <a:rPr lang="en-US" b="1" baseline="-25000" dirty="0" smtClean="0"/>
                        <a:t>2</a:t>
                      </a:r>
                      <a:endParaRPr lang="en-GB" b="1" baseline="-25000" dirty="0" smtClean="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baseline="0" dirty="0" smtClean="0"/>
                        <a:t>Y</a:t>
                      </a:r>
                      <a:r>
                        <a:rPr lang="en-US" b="1" baseline="-25000" dirty="0" smtClean="0"/>
                        <a:t>3</a:t>
                      </a:r>
                      <a:endParaRPr lang="en-GB" b="1" baseline="-25000" dirty="0" smtClean="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t>A</a:t>
                      </a:r>
                      <a:r>
                        <a:rPr lang="en-US" b="1" baseline="-25000" dirty="0" smtClean="0"/>
                        <a:t>1</a:t>
                      </a:r>
                      <a:endParaRPr lang="en-GB" b="1"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t>A</a:t>
                      </a:r>
                      <a:r>
                        <a:rPr lang="en-US" b="1" baseline="-25000" dirty="0" smtClean="0"/>
                        <a:t>0</a:t>
                      </a:r>
                      <a:endParaRPr lang="en-GB" b="1"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baseline="0" dirty="0" smtClean="0"/>
                        <a:t>V</a:t>
                      </a:r>
                      <a:endParaRPr lang="en-GB" b="1" baseline="-25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2080">
                <a:tc>
                  <a:txBody>
                    <a:bodyPr/>
                    <a:lstStyle/>
                    <a:p>
                      <a:pPr algn="ctr"/>
                      <a:r>
                        <a:rPr lang="en-US" dirty="0" smtClean="0"/>
                        <a:t>0</a:t>
                      </a:r>
                      <a:endParaRPr lang="en-GB"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GB"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GB"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GB"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t>X</a:t>
                      </a:r>
                      <a:endParaRPr lang="en-GB"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t>X</a:t>
                      </a:r>
                      <a:endParaRPr lang="en-GB"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GB"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2080">
                <a:tc>
                  <a:txBody>
                    <a:bodyPr/>
                    <a:lstStyle/>
                    <a:p>
                      <a:pPr algn="ctr"/>
                      <a:r>
                        <a:rPr lang="en-US" dirty="0" smtClean="0"/>
                        <a:t>1</a:t>
                      </a:r>
                      <a:endParaRPr lang="en-GB"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smtClean="0"/>
                        <a:t>0</a:t>
                      </a:r>
                      <a:endParaRPr lang="en-GB" dirty="0"/>
                    </a:p>
                  </a:txBody>
                  <a:tcPr>
                    <a:lnT w="12700" cap="flat" cmpd="sng" algn="ctr">
                      <a:solidFill>
                        <a:schemeClr val="tx1"/>
                      </a:solidFill>
                      <a:prstDash val="solid"/>
                      <a:round/>
                      <a:headEnd type="none" w="med" len="med"/>
                      <a:tailEnd type="none" w="med" len="med"/>
                    </a:lnT>
                  </a:tcPr>
                </a:tc>
                <a:tc>
                  <a:txBody>
                    <a:bodyPr/>
                    <a:lstStyle/>
                    <a:p>
                      <a:pPr algn="ctr"/>
                      <a:r>
                        <a:rPr lang="en-US" dirty="0" smtClean="0"/>
                        <a:t>0</a:t>
                      </a:r>
                      <a:endParaRPr lang="en-GB" dirty="0"/>
                    </a:p>
                  </a:txBody>
                  <a:tcPr>
                    <a:lnT w="12700" cap="flat" cmpd="sng" algn="ctr">
                      <a:solidFill>
                        <a:schemeClr val="tx1"/>
                      </a:solidFill>
                      <a:prstDash val="solid"/>
                      <a:round/>
                      <a:headEnd type="none" w="med" len="med"/>
                      <a:tailEnd type="none" w="med" len="med"/>
                    </a:lnT>
                  </a:tcPr>
                </a:tc>
                <a:tc>
                  <a:txBody>
                    <a:bodyPr/>
                    <a:lstStyle/>
                    <a:p>
                      <a:pPr algn="ctr"/>
                      <a:r>
                        <a:rPr lang="en-US" dirty="0" smtClean="0"/>
                        <a:t>0</a:t>
                      </a:r>
                      <a:endParaRPr lang="en-GB" dirty="0"/>
                    </a:p>
                  </a:txBody>
                  <a:tcPr>
                    <a:lnT w="12700" cap="flat" cmpd="sng" algn="ctr">
                      <a:solidFill>
                        <a:schemeClr val="tx1"/>
                      </a:solidFill>
                      <a:prstDash val="solid"/>
                      <a:round/>
                      <a:headEnd type="none" w="med" len="med"/>
                      <a:tailEnd type="none" w="med" len="med"/>
                    </a:lnT>
                  </a:tcPr>
                </a:tc>
                <a:tc>
                  <a:txBody>
                    <a:bodyPr/>
                    <a:lstStyle/>
                    <a:p>
                      <a:pPr algn="ctr"/>
                      <a:r>
                        <a:rPr lang="en-US" dirty="0" smtClean="0"/>
                        <a:t>0</a:t>
                      </a:r>
                      <a:endParaRPr lang="en-GB" dirty="0"/>
                    </a:p>
                  </a:txBody>
                  <a:tcPr>
                    <a:lnT w="12700" cap="flat" cmpd="sng" algn="ctr">
                      <a:solidFill>
                        <a:schemeClr val="tx1"/>
                      </a:solidFill>
                      <a:prstDash val="solid"/>
                      <a:round/>
                      <a:headEnd type="none" w="med" len="med"/>
                      <a:tailEnd type="none" w="med" len="med"/>
                    </a:lnT>
                  </a:tcPr>
                </a:tc>
                <a:tc>
                  <a:txBody>
                    <a:bodyPr/>
                    <a:lstStyle/>
                    <a:p>
                      <a:pPr algn="ctr"/>
                      <a:r>
                        <a:rPr lang="en-US" dirty="0" smtClean="0"/>
                        <a:t>0</a:t>
                      </a:r>
                      <a:endParaRPr lang="en-GB" dirty="0"/>
                    </a:p>
                  </a:txBody>
                  <a:tcPr>
                    <a:lnT w="12700" cap="flat" cmpd="sng" algn="ctr">
                      <a:solidFill>
                        <a:schemeClr val="tx1"/>
                      </a:solidFill>
                      <a:prstDash val="solid"/>
                      <a:round/>
                      <a:headEnd type="none" w="med" len="med"/>
                      <a:tailEnd type="none" w="med" len="med"/>
                    </a:lnT>
                  </a:tcPr>
                </a:tc>
                <a:tc>
                  <a:txBody>
                    <a:bodyPr/>
                    <a:lstStyle/>
                    <a:p>
                      <a:pPr algn="ctr"/>
                      <a:r>
                        <a:rPr lang="en-US" dirty="0" smtClean="0"/>
                        <a:t>1</a:t>
                      </a:r>
                      <a:endParaRPr lang="en-GB"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132080">
                <a:tc>
                  <a:txBody>
                    <a:bodyPr/>
                    <a:lstStyle/>
                    <a:p>
                      <a:pPr algn="ctr"/>
                      <a:r>
                        <a:rPr lang="en-US" b="1" dirty="0" smtClean="0"/>
                        <a:t>X</a:t>
                      </a:r>
                      <a:endParaRPr lang="en-GB" b="1" dirty="0"/>
                    </a:p>
                  </a:txBody>
                  <a:tcPr>
                    <a:lnL w="12700" cap="flat" cmpd="sng" algn="ctr">
                      <a:solidFill>
                        <a:schemeClr val="tx1"/>
                      </a:solidFill>
                      <a:prstDash val="solid"/>
                      <a:round/>
                      <a:headEnd type="none" w="med" len="med"/>
                      <a:tailEnd type="none" w="med" len="med"/>
                    </a:lnL>
                  </a:tcPr>
                </a:tc>
                <a:tc>
                  <a:txBody>
                    <a:bodyPr/>
                    <a:lstStyle/>
                    <a:p>
                      <a:pPr algn="ctr"/>
                      <a:r>
                        <a:rPr lang="en-US" b="0" dirty="0" smtClean="0"/>
                        <a:t>1</a:t>
                      </a:r>
                      <a:endParaRPr lang="en-GB" b="0" dirty="0"/>
                    </a:p>
                  </a:txBody>
                  <a:tcPr/>
                </a:tc>
                <a:tc>
                  <a:txBody>
                    <a:bodyPr/>
                    <a:lstStyle/>
                    <a:p>
                      <a:pPr algn="ctr"/>
                      <a:r>
                        <a:rPr lang="en-US" b="0" dirty="0" smtClean="0"/>
                        <a:t>0</a:t>
                      </a:r>
                      <a:endParaRPr lang="en-GB" b="0" dirty="0"/>
                    </a:p>
                  </a:txBody>
                  <a:tcPr/>
                </a:tc>
                <a:tc>
                  <a:txBody>
                    <a:bodyPr/>
                    <a:lstStyle/>
                    <a:p>
                      <a:pPr algn="ctr"/>
                      <a:r>
                        <a:rPr lang="en-US" b="0" dirty="0" smtClean="0"/>
                        <a:t>0</a:t>
                      </a:r>
                      <a:endParaRPr lang="en-GB" b="0" dirty="0"/>
                    </a:p>
                  </a:txBody>
                  <a:tcPr/>
                </a:tc>
                <a:tc>
                  <a:txBody>
                    <a:bodyPr/>
                    <a:lstStyle/>
                    <a:p>
                      <a:pPr algn="ctr"/>
                      <a:r>
                        <a:rPr lang="en-US" b="0" dirty="0" smtClean="0"/>
                        <a:t>0</a:t>
                      </a:r>
                      <a:endParaRPr lang="en-GB" b="0" dirty="0"/>
                    </a:p>
                  </a:txBody>
                  <a:tcPr/>
                </a:tc>
                <a:tc>
                  <a:txBody>
                    <a:bodyPr/>
                    <a:lstStyle/>
                    <a:p>
                      <a:pPr algn="ctr"/>
                      <a:r>
                        <a:rPr lang="en-US" b="0" dirty="0" smtClean="0"/>
                        <a:t>1</a:t>
                      </a:r>
                      <a:endParaRPr lang="en-GB" b="0" dirty="0"/>
                    </a:p>
                  </a:txBody>
                  <a:tcPr/>
                </a:tc>
                <a:tc>
                  <a:txBody>
                    <a:bodyPr/>
                    <a:lstStyle/>
                    <a:p>
                      <a:pPr algn="ctr"/>
                      <a:r>
                        <a:rPr lang="en-US" b="0" dirty="0" smtClean="0"/>
                        <a:t>1</a:t>
                      </a:r>
                      <a:endParaRPr lang="en-GB" b="0" dirty="0"/>
                    </a:p>
                  </a:txBody>
                  <a:tcPr>
                    <a:lnR w="12700" cap="flat" cmpd="sng" algn="ctr">
                      <a:solidFill>
                        <a:schemeClr val="tx1"/>
                      </a:solidFill>
                      <a:prstDash val="solid"/>
                      <a:round/>
                      <a:headEnd type="none" w="med" len="med"/>
                      <a:tailEnd type="none" w="med" len="med"/>
                    </a:lnR>
                  </a:tcPr>
                </a:tc>
              </a:tr>
              <a:tr h="132080">
                <a:tc>
                  <a:txBody>
                    <a:bodyPr/>
                    <a:lstStyle/>
                    <a:p>
                      <a:pPr algn="ctr"/>
                      <a:r>
                        <a:rPr lang="en-US" b="1" dirty="0" smtClean="0"/>
                        <a:t>X</a:t>
                      </a:r>
                      <a:endParaRPr lang="en-GB" b="1" dirty="0"/>
                    </a:p>
                  </a:txBody>
                  <a:tcPr>
                    <a:lnL w="12700" cap="flat" cmpd="sng" algn="ctr">
                      <a:solidFill>
                        <a:schemeClr val="tx1"/>
                      </a:solidFill>
                      <a:prstDash val="solid"/>
                      <a:round/>
                      <a:headEnd type="none" w="med" len="med"/>
                      <a:tailEnd type="none" w="med" len="med"/>
                    </a:lnL>
                  </a:tcPr>
                </a:tc>
                <a:tc>
                  <a:txBody>
                    <a:bodyPr/>
                    <a:lstStyle/>
                    <a:p>
                      <a:pPr algn="ctr"/>
                      <a:r>
                        <a:rPr lang="en-US" b="1" dirty="0" smtClean="0"/>
                        <a:t>X</a:t>
                      </a:r>
                      <a:endParaRPr lang="en-GB" b="1" dirty="0"/>
                    </a:p>
                  </a:txBody>
                  <a:tcPr/>
                </a:tc>
                <a:tc>
                  <a:txBody>
                    <a:bodyPr/>
                    <a:lstStyle/>
                    <a:p>
                      <a:pPr algn="ctr"/>
                      <a:r>
                        <a:rPr lang="en-US" b="0" dirty="0" smtClean="0"/>
                        <a:t>1</a:t>
                      </a:r>
                      <a:endParaRPr lang="en-GB" b="0" dirty="0"/>
                    </a:p>
                  </a:txBody>
                  <a:tcPr/>
                </a:tc>
                <a:tc>
                  <a:txBody>
                    <a:bodyPr/>
                    <a:lstStyle/>
                    <a:p>
                      <a:pPr algn="ctr"/>
                      <a:r>
                        <a:rPr lang="en-US" b="0" dirty="0" smtClean="0"/>
                        <a:t>0</a:t>
                      </a:r>
                      <a:endParaRPr lang="en-GB" b="0" dirty="0"/>
                    </a:p>
                  </a:txBody>
                  <a:tcPr/>
                </a:tc>
                <a:tc>
                  <a:txBody>
                    <a:bodyPr/>
                    <a:lstStyle/>
                    <a:p>
                      <a:pPr algn="ctr"/>
                      <a:r>
                        <a:rPr lang="en-US" b="0" dirty="0" smtClean="0"/>
                        <a:t>1</a:t>
                      </a:r>
                      <a:endParaRPr lang="en-GB" b="0" dirty="0"/>
                    </a:p>
                  </a:txBody>
                  <a:tcPr/>
                </a:tc>
                <a:tc>
                  <a:txBody>
                    <a:bodyPr/>
                    <a:lstStyle/>
                    <a:p>
                      <a:pPr algn="ctr"/>
                      <a:r>
                        <a:rPr lang="en-US" b="0" dirty="0" smtClean="0"/>
                        <a:t>0</a:t>
                      </a:r>
                      <a:endParaRPr lang="en-GB" b="0" dirty="0"/>
                    </a:p>
                  </a:txBody>
                  <a:tcPr/>
                </a:tc>
                <a:tc>
                  <a:txBody>
                    <a:bodyPr/>
                    <a:lstStyle/>
                    <a:p>
                      <a:pPr algn="ctr"/>
                      <a:r>
                        <a:rPr lang="en-US" b="0" dirty="0" smtClean="0"/>
                        <a:t>1</a:t>
                      </a:r>
                      <a:endParaRPr lang="en-GB" b="0" dirty="0"/>
                    </a:p>
                  </a:txBody>
                  <a:tcPr>
                    <a:lnR w="12700" cap="flat" cmpd="sng" algn="ctr">
                      <a:solidFill>
                        <a:schemeClr val="tx1"/>
                      </a:solidFill>
                      <a:prstDash val="solid"/>
                      <a:round/>
                      <a:headEnd type="none" w="med" len="med"/>
                      <a:tailEnd type="none" w="med" len="med"/>
                    </a:lnR>
                  </a:tcPr>
                </a:tc>
              </a:tr>
              <a:tr h="132080">
                <a:tc>
                  <a:txBody>
                    <a:bodyPr/>
                    <a:lstStyle/>
                    <a:p>
                      <a:pPr algn="ctr"/>
                      <a:r>
                        <a:rPr lang="en-US" b="1" dirty="0" smtClean="0"/>
                        <a:t>X</a:t>
                      </a:r>
                      <a:endParaRPr lang="en-GB" b="1" dirty="0"/>
                    </a:p>
                  </a:txBody>
                  <a:tcPr>
                    <a:lnL w="12700" cap="flat" cmpd="sng" algn="ctr">
                      <a:solidFill>
                        <a:schemeClr val="tx1"/>
                      </a:solidFill>
                      <a:prstDash val="solid"/>
                      <a:round/>
                      <a:headEnd type="none" w="med" len="med"/>
                      <a:tailEnd type="none" w="med" len="med"/>
                    </a:lnL>
                  </a:tcPr>
                </a:tc>
                <a:tc>
                  <a:txBody>
                    <a:bodyPr/>
                    <a:lstStyle/>
                    <a:p>
                      <a:pPr algn="ctr"/>
                      <a:r>
                        <a:rPr lang="en-US" b="1" dirty="0" smtClean="0"/>
                        <a:t>X</a:t>
                      </a:r>
                      <a:endParaRPr lang="en-GB" b="1" dirty="0"/>
                    </a:p>
                  </a:txBody>
                  <a:tcPr/>
                </a:tc>
                <a:tc>
                  <a:txBody>
                    <a:bodyPr/>
                    <a:lstStyle/>
                    <a:p>
                      <a:pPr algn="ctr"/>
                      <a:r>
                        <a:rPr lang="en-US" b="1" dirty="0" smtClean="0"/>
                        <a:t>X</a:t>
                      </a:r>
                      <a:endParaRPr lang="en-GB" b="1" dirty="0"/>
                    </a:p>
                  </a:txBody>
                  <a:tcPr/>
                </a:tc>
                <a:tc>
                  <a:txBody>
                    <a:bodyPr/>
                    <a:lstStyle/>
                    <a:p>
                      <a:pPr algn="ctr"/>
                      <a:r>
                        <a:rPr lang="en-US" b="0" dirty="0" smtClean="0"/>
                        <a:t>1</a:t>
                      </a:r>
                      <a:endParaRPr lang="en-GB" b="0" dirty="0"/>
                    </a:p>
                  </a:txBody>
                  <a:tcPr/>
                </a:tc>
                <a:tc>
                  <a:txBody>
                    <a:bodyPr/>
                    <a:lstStyle/>
                    <a:p>
                      <a:pPr algn="ctr"/>
                      <a:r>
                        <a:rPr lang="en-US" b="0" dirty="0" smtClean="0"/>
                        <a:t>1</a:t>
                      </a:r>
                      <a:endParaRPr lang="en-GB" b="0" dirty="0"/>
                    </a:p>
                  </a:txBody>
                  <a:tcPr/>
                </a:tc>
                <a:tc>
                  <a:txBody>
                    <a:bodyPr/>
                    <a:lstStyle/>
                    <a:p>
                      <a:pPr algn="ctr"/>
                      <a:r>
                        <a:rPr lang="en-US" b="0" dirty="0" smtClean="0"/>
                        <a:t>1</a:t>
                      </a:r>
                      <a:endParaRPr lang="en-GB" b="0" dirty="0"/>
                    </a:p>
                  </a:txBody>
                  <a:tcPr/>
                </a:tc>
                <a:tc>
                  <a:txBody>
                    <a:bodyPr/>
                    <a:lstStyle/>
                    <a:p>
                      <a:pPr algn="ctr"/>
                      <a:r>
                        <a:rPr lang="en-US" b="0" dirty="0" smtClean="0"/>
                        <a:t>1</a:t>
                      </a:r>
                      <a:endParaRPr lang="en-GB" b="0" dirty="0"/>
                    </a:p>
                  </a:txBody>
                  <a:tcPr>
                    <a:lnR w="12700" cap="flat" cmpd="sng" algn="ctr">
                      <a:solidFill>
                        <a:schemeClr val="tx1"/>
                      </a:solidFill>
                      <a:prstDash val="solid"/>
                      <a:round/>
                      <a:headEnd type="none" w="med" len="med"/>
                      <a:tailEnd type="none" w="med" len="med"/>
                    </a:lnR>
                  </a:tcPr>
                </a:tc>
              </a:tr>
            </a:tbl>
          </a:graphicData>
        </a:graphic>
      </p:graphicFrame>
      <p:sp>
        <p:nvSpPr>
          <p:cNvPr id="6" name="TextBox 5"/>
          <p:cNvSpPr txBox="1"/>
          <p:nvPr/>
        </p:nvSpPr>
        <p:spPr>
          <a:xfrm>
            <a:off x="3733800" y="3897291"/>
            <a:ext cx="4267200" cy="3265509"/>
          </a:xfrm>
          <a:prstGeom prst="rect">
            <a:avLst/>
          </a:prstGeom>
          <a:noFill/>
          <a:ln w="3175">
            <a:noFill/>
          </a:ln>
        </p:spPr>
        <p:txBody>
          <a:bodyPr wrap="square" rtlCol="0">
            <a:spAutoFit/>
          </a:bodyPr>
          <a:lstStyle/>
          <a:p>
            <a:pPr marL="285750" indent="-285750" algn="just" defTabSz="457200">
              <a:lnSpc>
                <a:spcPct val="120000"/>
              </a:lnSpc>
              <a:spcBef>
                <a:spcPts val="1000"/>
              </a:spcBef>
              <a:buClr>
                <a:srgbClr val="90C226"/>
              </a:buClr>
              <a:buSzPct val="80000"/>
              <a:buFont typeface="Wingdings 3" charset="2"/>
              <a:buChar char=""/>
            </a:pPr>
            <a:r>
              <a:rPr lang="en-US" sz="1700" b="1" dirty="0" smtClean="0"/>
              <a:t>An </a:t>
            </a:r>
            <a:r>
              <a:rPr lang="en-US" sz="1700" b="1" dirty="0"/>
              <a:t>additional output, ‘Valid’ or ‘V’ is used to indicate that multiple input lines that are ‘1’</a:t>
            </a:r>
          </a:p>
          <a:p>
            <a:pPr marL="742950" lvl="1" indent="-285750" algn="just" defTabSz="457200">
              <a:lnSpc>
                <a:spcPct val="120000"/>
              </a:lnSpc>
              <a:spcBef>
                <a:spcPts val="1000"/>
              </a:spcBef>
              <a:buClr>
                <a:srgbClr val="90C226"/>
              </a:buClr>
              <a:buSzPct val="80000"/>
              <a:buFont typeface="Wingdings 3" charset="2"/>
              <a:buChar char=""/>
            </a:pPr>
            <a:r>
              <a:rPr lang="en-US" sz="1700" b="1" dirty="0" smtClean="0"/>
              <a:t>V=1, </a:t>
            </a:r>
            <a:r>
              <a:rPr lang="en-US" sz="1700" b="1" dirty="0"/>
              <a:t>if one or more inputs are ‘1’</a:t>
            </a:r>
          </a:p>
          <a:p>
            <a:pPr marL="742950" lvl="1" indent="-285750" algn="just" defTabSz="457200">
              <a:lnSpc>
                <a:spcPct val="120000"/>
              </a:lnSpc>
              <a:spcBef>
                <a:spcPts val="1000"/>
              </a:spcBef>
              <a:buClr>
                <a:srgbClr val="90C226"/>
              </a:buClr>
              <a:buSzPct val="80000"/>
              <a:buFont typeface="Wingdings 3" charset="2"/>
              <a:buChar char=""/>
            </a:pPr>
            <a:r>
              <a:rPr lang="en-US" sz="1700" b="1" dirty="0" smtClean="0"/>
              <a:t>V=0, </a:t>
            </a:r>
            <a:r>
              <a:rPr lang="en-US" sz="1700" b="1" dirty="0"/>
              <a:t>if all inputs are ‘0</a:t>
            </a:r>
            <a:r>
              <a:rPr lang="en-US" sz="1700" b="1" dirty="0" smtClean="0"/>
              <a:t>’</a:t>
            </a:r>
            <a:r>
              <a:rPr lang="en-US" sz="1700" b="1" dirty="0" smtClean="0">
                <a:solidFill>
                  <a:prstClr val="black"/>
                </a:solidFill>
              </a:rPr>
              <a:t> </a:t>
            </a:r>
          </a:p>
          <a:p>
            <a:pPr marL="285750" indent="-285750" algn="just" defTabSz="457200">
              <a:lnSpc>
                <a:spcPct val="120000"/>
              </a:lnSpc>
              <a:spcBef>
                <a:spcPts val="1000"/>
              </a:spcBef>
              <a:buClr>
                <a:srgbClr val="90C226"/>
              </a:buClr>
              <a:buSzPct val="80000"/>
              <a:buFont typeface="Wingdings 3" charset="2"/>
              <a:buChar char=""/>
            </a:pPr>
            <a:r>
              <a:rPr lang="en-US" sz="1700" b="1" dirty="0"/>
              <a:t>The ‘X’ in truth table signifies the don’t care </a:t>
            </a:r>
            <a:r>
              <a:rPr lang="en-US" sz="1700" b="1" dirty="0" smtClean="0"/>
              <a:t>combination</a:t>
            </a:r>
            <a:r>
              <a:rPr lang="en-US" sz="1700" b="1" dirty="0" smtClean="0">
                <a:solidFill>
                  <a:prstClr val="black"/>
                </a:solidFill>
              </a:rPr>
              <a:t> </a:t>
            </a:r>
          </a:p>
          <a:p>
            <a:endParaRPr lang="en-US" b="1" dirty="0" smtClean="0"/>
          </a:p>
        </p:txBody>
      </p:sp>
    </p:spTree>
    <p:extLst>
      <p:ext uri="{BB962C8B-B14F-4D97-AF65-F5344CB8AC3E}">
        <p14:creationId xmlns:p14="http://schemas.microsoft.com/office/powerpoint/2010/main" val="15976415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6553200" cy="685800"/>
          </a:xfrm>
        </p:spPr>
        <p:txBody>
          <a:bodyPr>
            <a:normAutofit/>
          </a:bodyPr>
          <a:lstStyle/>
          <a:p>
            <a:pPr algn="ctr"/>
            <a:r>
              <a:rPr lang="en-US" b="1" dirty="0" smtClean="0">
                <a:solidFill>
                  <a:srgbClr val="FF0066"/>
                </a:solidFill>
                <a:effectLst>
                  <a:outerShdw blurRad="38100" dist="38100" dir="2700000" algn="tl">
                    <a:srgbClr val="000000">
                      <a:alpha val="43137"/>
                    </a:srgbClr>
                  </a:outerShdw>
                </a:effectLst>
                <a:latin typeface="Algerian" panose="04020705040A02060702" pitchFamily="82" charset="0"/>
              </a:rPr>
              <a:t>PRIORITY encoder</a:t>
            </a:r>
            <a:endParaRPr lang="en-GB" b="1" dirty="0">
              <a:solidFill>
                <a:srgbClr val="FF0066"/>
              </a:solidFill>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p:cNvSpPr>
            <a:spLocks noGrp="1"/>
          </p:cNvSpPr>
          <p:nvPr>
            <p:ph idx="1"/>
          </p:nvPr>
        </p:nvSpPr>
        <p:spPr>
          <a:xfrm>
            <a:off x="0" y="609600"/>
            <a:ext cx="7467600" cy="5562600"/>
          </a:xfrm>
        </p:spPr>
        <p:txBody>
          <a:bodyPr>
            <a:normAutofit/>
          </a:bodyPr>
          <a:lstStyle/>
          <a:p>
            <a:pPr algn="just">
              <a:lnSpc>
                <a:spcPct val="120000"/>
              </a:lnSpc>
            </a:pPr>
            <a:r>
              <a:rPr lang="en-US" sz="1900" b="1" dirty="0" smtClean="0">
                <a:solidFill>
                  <a:schemeClr val="tx1"/>
                </a:solidFill>
              </a:rPr>
              <a:t>From the truth table, the equation for A</a:t>
            </a:r>
            <a:r>
              <a:rPr lang="en-US" sz="1900" b="1" baseline="-25000" dirty="0" smtClean="0">
                <a:solidFill>
                  <a:schemeClr val="tx1"/>
                </a:solidFill>
              </a:rPr>
              <a:t>1</a:t>
            </a:r>
            <a:r>
              <a:rPr lang="en-US" sz="1900" b="1" dirty="0" smtClean="0">
                <a:solidFill>
                  <a:schemeClr val="tx1"/>
                </a:solidFill>
              </a:rPr>
              <a:t>, A</a:t>
            </a:r>
            <a:r>
              <a:rPr lang="en-US" sz="1900" b="1" baseline="-25000" dirty="0" smtClean="0">
                <a:solidFill>
                  <a:schemeClr val="tx1"/>
                </a:solidFill>
              </a:rPr>
              <a:t>0</a:t>
            </a:r>
            <a:r>
              <a:rPr lang="en-US" sz="1900" b="1" dirty="0" smtClean="0">
                <a:solidFill>
                  <a:schemeClr val="tx1"/>
                </a:solidFill>
              </a:rPr>
              <a:t> and V can be derived in terms of input variables</a:t>
            </a:r>
            <a:r>
              <a:rPr lang="en-US" sz="2000" b="1" dirty="0">
                <a:solidFill>
                  <a:schemeClr val="tx1"/>
                </a:solidFill>
              </a:rPr>
              <a:t> </a:t>
            </a:r>
            <a:r>
              <a:rPr lang="en-US" sz="2000" b="1" dirty="0" smtClean="0">
                <a:solidFill>
                  <a:schemeClr val="tx1"/>
                </a:solidFill>
              </a:rPr>
              <a:t>Y</a:t>
            </a:r>
            <a:r>
              <a:rPr lang="en-US" sz="2000" b="1" baseline="-25000" dirty="0">
                <a:solidFill>
                  <a:schemeClr val="tx1"/>
                </a:solidFill>
              </a:rPr>
              <a:t>3</a:t>
            </a:r>
            <a:r>
              <a:rPr lang="en-US" sz="2000" b="1" dirty="0" smtClean="0">
                <a:solidFill>
                  <a:schemeClr val="tx1"/>
                </a:solidFill>
              </a:rPr>
              <a:t>,</a:t>
            </a:r>
            <a:r>
              <a:rPr lang="en-US" sz="2000" b="1" baseline="-25000" dirty="0" smtClean="0">
                <a:solidFill>
                  <a:schemeClr val="tx1"/>
                </a:solidFill>
              </a:rPr>
              <a:t> </a:t>
            </a:r>
            <a:r>
              <a:rPr lang="en-US" sz="2000" b="1" dirty="0" smtClean="0">
                <a:solidFill>
                  <a:schemeClr val="tx1"/>
                </a:solidFill>
              </a:rPr>
              <a:t>Y</a:t>
            </a:r>
            <a:r>
              <a:rPr lang="en-US" sz="2000" b="1" baseline="-25000" dirty="0" smtClean="0">
                <a:solidFill>
                  <a:schemeClr val="tx1"/>
                </a:solidFill>
              </a:rPr>
              <a:t>2</a:t>
            </a:r>
            <a:r>
              <a:rPr lang="en-US" sz="2000" b="1" dirty="0">
                <a:solidFill>
                  <a:schemeClr val="tx1"/>
                </a:solidFill>
              </a:rPr>
              <a:t>, Y</a:t>
            </a:r>
            <a:r>
              <a:rPr lang="en-US" sz="2000" b="1" baseline="-25000" dirty="0">
                <a:solidFill>
                  <a:schemeClr val="tx1"/>
                </a:solidFill>
              </a:rPr>
              <a:t>1</a:t>
            </a:r>
            <a:r>
              <a:rPr lang="en-US" sz="2000" b="1" dirty="0">
                <a:solidFill>
                  <a:schemeClr val="tx1"/>
                </a:solidFill>
              </a:rPr>
              <a:t> and </a:t>
            </a:r>
            <a:r>
              <a:rPr lang="en-US" sz="2000" b="1" dirty="0" smtClean="0">
                <a:solidFill>
                  <a:schemeClr val="tx1"/>
                </a:solidFill>
              </a:rPr>
              <a:t>Y</a:t>
            </a:r>
            <a:r>
              <a:rPr lang="en-US" sz="2000" b="1" baseline="-25000" dirty="0" smtClean="0">
                <a:solidFill>
                  <a:schemeClr val="tx1"/>
                </a:solidFill>
              </a:rPr>
              <a:t>0</a:t>
            </a:r>
          </a:p>
          <a:p>
            <a:pPr algn="just">
              <a:lnSpc>
                <a:spcPct val="120000"/>
              </a:lnSpc>
            </a:pPr>
            <a:r>
              <a:rPr lang="en-US" sz="2000" b="1" dirty="0" smtClean="0">
                <a:solidFill>
                  <a:schemeClr val="tx1"/>
                </a:solidFill>
              </a:rPr>
              <a:t>The input combinations with ‘X’ </a:t>
            </a:r>
            <a:r>
              <a:rPr lang="en-US" sz="2000" b="1" dirty="0">
                <a:solidFill>
                  <a:schemeClr val="tx1"/>
                </a:solidFill>
              </a:rPr>
              <a:t>can </a:t>
            </a:r>
            <a:r>
              <a:rPr lang="en-US" sz="2000" b="1" dirty="0" smtClean="0">
                <a:solidFill>
                  <a:schemeClr val="tx1"/>
                </a:solidFill>
              </a:rPr>
              <a:t>take both values </a:t>
            </a:r>
            <a:r>
              <a:rPr lang="en-US" sz="2000" b="1" dirty="0">
                <a:solidFill>
                  <a:schemeClr val="tx1"/>
                </a:solidFill>
              </a:rPr>
              <a:t>‘1</a:t>
            </a:r>
            <a:r>
              <a:rPr lang="en-US" sz="2000" b="1" dirty="0" smtClean="0">
                <a:solidFill>
                  <a:schemeClr val="tx1"/>
                </a:solidFill>
              </a:rPr>
              <a:t>’ or ‘0’, so all the possible minterms are considered for minimizing using K-maps</a:t>
            </a:r>
          </a:p>
        </p:txBody>
      </p:sp>
      <p:sp>
        <p:nvSpPr>
          <p:cNvPr id="6" name="TextBox 5"/>
          <p:cNvSpPr txBox="1"/>
          <p:nvPr/>
        </p:nvSpPr>
        <p:spPr>
          <a:xfrm>
            <a:off x="381000" y="5257800"/>
            <a:ext cx="3962400" cy="1200329"/>
          </a:xfrm>
          <a:prstGeom prst="rect">
            <a:avLst/>
          </a:prstGeom>
          <a:noFill/>
          <a:ln w="3175">
            <a:solidFill>
              <a:schemeClr val="tx1"/>
            </a:solidFill>
          </a:ln>
        </p:spPr>
        <p:txBody>
          <a:bodyPr wrap="square" rtlCol="0">
            <a:spAutoFit/>
          </a:bodyPr>
          <a:lstStyle/>
          <a:p>
            <a:r>
              <a:rPr lang="en-US" b="1" dirty="0" smtClean="0"/>
              <a:t>The equations for output lines are:</a:t>
            </a:r>
          </a:p>
          <a:p>
            <a:r>
              <a:rPr lang="en-US" b="1" dirty="0" smtClean="0"/>
              <a:t>A</a:t>
            </a:r>
            <a:r>
              <a:rPr lang="en-US" b="1" baseline="-25000" dirty="0" smtClean="0"/>
              <a:t>1</a:t>
            </a:r>
            <a:r>
              <a:rPr lang="en-US" b="1" dirty="0" smtClean="0"/>
              <a:t> = Y</a:t>
            </a:r>
            <a:r>
              <a:rPr lang="en-US" b="1" baseline="-25000" dirty="0"/>
              <a:t>2</a:t>
            </a:r>
            <a:r>
              <a:rPr lang="en-US" b="1" dirty="0" smtClean="0"/>
              <a:t> +</a:t>
            </a:r>
            <a:r>
              <a:rPr lang="en-US" b="1" baseline="-25000" dirty="0" smtClean="0"/>
              <a:t> </a:t>
            </a:r>
            <a:r>
              <a:rPr lang="en-US" b="1" dirty="0" smtClean="0"/>
              <a:t>Y</a:t>
            </a:r>
            <a:r>
              <a:rPr lang="en-US" b="1" baseline="-25000" dirty="0" smtClean="0"/>
              <a:t>3</a:t>
            </a:r>
            <a:endParaRPr lang="en-GB" b="1" baseline="-25000" dirty="0" smtClean="0"/>
          </a:p>
          <a:p>
            <a:r>
              <a:rPr lang="en-US" b="1" dirty="0" smtClean="0"/>
              <a:t>A</a:t>
            </a:r>
            <a:r>
              <a:rPr lang="en-US" b="1" baseline="-25000" dirty="0" smtClean="0"/>
              <a:t>0</a:t>
            </a:r>
            <a:r>
              <a:rPr lang="en-US" b="1" dirty="0" smtClean="0"/>
              <a:t> = Y</a:t>
            </a:r>
            <a:r>
              <a:rPr lang="en-US" b="1" baseline="-25000" dirty="0" smtClean="0"/>
              <a:t>3</a:t>
            </a:r>
            <a:r>
              <a:rPr lang="en-US" b="1" dirty="0" smtClean="0"/>
              <a:t> +</a:t>
            </a:r>
            <a:r>
              <a:rPr lang="en-US" b="1" baseline="-25000" dirty="0" smtClean="0"/>
              <a:t> </a:t>
            </a:r>
            <a:r>
              <a:rPr lang="en-US" b="1" dirty="0" smtClean="0"/>
              <a:t>Y</a:t>
            </a:r>
            <a:r>
              <a:rPr lang="en-US" b="1" baseline="-25000" dirty="0" smtClean="0"/>
              <a:t>2</a:t>
            </a:r>
            <a:r>
              <a:rPr lang="en-US" b="1" dirty="0"/>
              <a:t>’ Y</a:t>
            </a:r>
            <a:r>
              <a:rPr lang="en-US" b="1" baseline="-25000" dirty="0"/>
              <a:t>1</a:t>
            </a:r>
            <a:endParaRPr lang="en-GB" b="1" baseline="-25000" dirty="0" smtClean="0"/>
          </a:p>
          <a:p>
            <a:r>
              <a:rPr lang="en-US" b="1" dirty="0" smtClean="0"/>
              <a:t> V = Y</a:t>
            </a:r>
            <a:r>
              <a:rPr lang="en-US" b="1" baseline="-25000" dirty="0" smtClean="0"/>
              <a:t>3</a:t>
            </a:r>
            <a:r>
              <a:rPr lang="en-US" b="1" dirty="0" smtClean="0"/>
              <a:t> </a:t>
            </a:r>
            <a:r>
              <a:rPr lang="en-US" b="1" dirty="0"/>
              <a:t>+</a:t>
            </a:r>
            <a:r>
              <a:rPr lang="en-US" b="1" baseline="-25000" dirty="0"/>
              <a:t> </a:t>
            </a:r>
            <a:r>
              <a:rPr lang="en-US" b="1" dirty="0" smtClean="0"/>
              <a:t>Y</a:t>
            </a:r>
            <a:r>
              <a:rPr lang="en-US" b="1" baseline="-25000" dirty="0" smtClean="0"/>
              <a:t>2 </a:t>
            </a:r>
            <a:r>
              <a:rPr lang="en-US" b="1" dirty="0"/>
              <a:t>+</a:t>
            </a:r>
            <a:r>
              <a:rPr lang="en-US" b="1" baseline="-25000" dirty="0"/>
              <a:t> </a:t>
            </a:r>
            <a:r>
              <a:rPr lang="en-US" b="1" dirty="0" smtClean="0"/>
              <a:t>Y</a:t>
            </a:r>
            <a:r>
              <a:rPr lang="en-US" b="1" baseline="-25000" dirty="0" smtClean="0"/>
              <a:t>1</a:t>
            </a:r>
            <a:r>
              <a:rPr lang="en-US" b="1" dirty="0" smtClean="0"/>
              <a:t>+ Y</a:t>
            </a:r>
            <a:r>
              <a:rPr lang="en-US" b="1" baseline="-25000" dirty="0" smtClean="0"/>
              <a:t>0</a:t>
            </a:r>
            <a:endParaRPr lang="en-GB" b="1" baseline="-250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7785" y="2990850"/>
            <a:ext cx="4160015" cy="3181350"/>
          </a:xfrm>
          <a:prstGeom prst="rect">
            <a:avLst/>
          </a:prstGeom>
          <a:ln w="3175">
            <a:solidFill>
              <a:schemeClr val="tx1"/>
            </a:solidFill>
          </a:ln>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2667000"/>
            <a:ext cx="4667250" cy="2438400"/>
          </a:xfrm>
          <a:prstGeom prst="rect">
            <a:avLst/>
          </a:prstGeom>
          <a:ln w="3175">
            <a:solidFill>
              <a:schemeClr val="tx1"/>
            </a:solidFill>
          </a:ln>
        </p:spPr>
      </p:pic>
    </p:spTree>
    <p:extLst>
      <p:ext uri="{BB962C8B-B14F-4D97-AF65-F5344CB8AC3E}">
        <p14:creationId xmlns:p14="http://schemas.microsoft.com/office/powerpoint/2010/main" val="36134876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609600" y="5257800"/>
            <a:ext cx="6781800" cy="152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533400" y="0"/>
            <a:ext cx="6553200" cy="685800"/>
          </a:xfrm>
        </p:spPr>
        <p:txBody>
          <a:bodyPr>
            <a:normAutofit/>
          </a:bodyPr>
          <a:lstStyle/>
          <a:p>
            <a:pPr algn="ctr"/>
            <a:r>
              <a:rPr lang="en-US" b="1" dirty="0" smtClean="0">
                <a:solidFill>
                  <a:srgbClr val="FF0066"/>
                </a:solidFill>
                <a:effectLst>
                  <a:outerShdw blurRad="38100" dist="38100" dir="2700000" algn="tl">
                    <a:srgbClr val="000000">
                      <a:alpha val="43137"/>
                    </a:srgbClr>
                  </a:outerShdw>
                </a:effectLst>
                <a:latin typeface="Algerian" panose="04020705040A02060702" pitchFamily="82" charset="0"/>
              </a:rPr>
              <a:t>multiplexer</a:t>
            </a:r>
            <a:endParaRPr lang="en-GB" b="1" dirty="0">
              <a:solidFill>
                <a:srgbClr val="FF0066"/>
              </a:solidFill>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p:cNvSpPr>
            <a:spLocks noGrp="1"/>
          </p:cNvSpPr>
          <p:nvPr>
            <p:ph idx="1"/>
          </p:nvPr>
        </p:nvSpPr>
        <p:spPr>
          <a:xfrm>
            <a:off x="0" y="533400"/>
            <a:ext cx="7848600" cy="6172200"/>
          </a:xfrm>
          <a:noFill/>
        </p:spPr>
        <p:txBody>
          <a:bodyPr>
            <a:normAutofit/>
          </a:bodyPr>
          <a:lstStyle/>
          <a:p>
            <a:pPr algn="just">
              <a:lnSpc>
                <a:spcPct val="120000"/>
              </a:lnSpc>
            </a:pPr>
            <a:r>
              <a:rPr lang="en-US" sz="1900" b="1" u="sng" dirty="0" smtClean="0">
                <a:solidFill>
                  <a:schemeClr val="tx1"/>
                </a:solidFill>
              </a:rPr>
              <a:t>MULTIPLEXER:</a:t>
            </a:r>
            <a:r>
              <a:rPr lang="en-US" sz="1900" b="1" dirty="0" smtClean="0">
                <a:solidFill>
                  <a:schemeClr val="tx1"/>
                </a:solidFill>
              </a:rPr>
              <a:t> Combinational circuit that selects binary information from many input lines and directs it to the single output </a:t>
            </a:r>
            <a:r>
              <a:rPr lang="en-US" sz="1900" b="1" dirty="0">
                <a:solidFill>
                  <a:schemeClr val="tx1"/>
                </a:solidFill>
              </a:rPr>
              <a:t>line, called </a:t>
            </a:r>
            <a:r>
              <a:rPr lang="en-US" sz="1900" b="1" dirty="0" smtClean="0">
                <a:solidFill>
                  <a:schemeClr val="tx1"/>
                </a:solidFill>
              </a:rPr>
              <a:t>MANY-to-ONE device</a:t>
            </a:r>
          </a:p>
          <a:p>
            <a:pPr algn="just">
              <a:lnSpc>
                <a:spcPct val="120000"/>
              </a:lnSpc>
            </a:pPr>
            <a:r>
              <a:rPr lang="en-US" sz="1900" b="1" dirty="0">
                <a:solidFill>
                  <a:schemeClr val="tx1"/>
                </a:solidFill>
              </a:rPr>
              <a:t>There will one and only one output </a:t>
            </a:r>
            <a:r>
              <a:rPr lang="en-US" sz="1900" b="1" dirty="0" smtClean="0">
                <a:solidFill>
                  <a:schemeClr val="tx1"/>
                </a:solidFill>
              </a:rPr>
              <a:t>line </a:t>
            </a:r>
          </a:p>
          <a:p>
            <a:pPr algn="just">
              <a:lnSpc>
                <a:spcPct val="120000"/>
              </a:lnSpc>
              <a:spcBef>
                <a:spcPts val="600"/>
              </a:spcBef>
            </a:pPr>
            <a:r>
              <a:rPr lang="en-US" sz="1900" b="1" dirty="0" smtClean="0">
                <a:solidFill>
                  <a:schemeClr val="tx1"/>
                </a:solidFill>
              </a:rPr>
              <a:t>Selection of input line is directed by additional control input lines called </a:t>
            </a:r>
            <a:r>
              <a:rPr lang="en-US" sz="1900" b="1" u="sng" dirty="0" smtClean="0">
                <a:solidFill>
                  <a:schemeClr val="tx1"/>
                </a:solidFill>
              </a:rPr>
              <a:t>Select lines</a:t>
            </a:r>
          </a:p>
          <a:p>
            <a:pPr lvl="1" algn="just">
              <a:lnSpc>
                <a:spcPct val="120000"/>
              </a:lnSpc>
              <a:spcBef>
                <a:spcPts val="600"/>
              </a:spcBef>
            </a:pPr>
            <a:r>
              <a:rPr lang="en-US" sz="1700" b="1" dirty="0" smtClean="0">
                <a:solidFill>
                  <a:schemeClr val="tx1"/>
                </a:solidFill>
              </a:rPr>
              <a:t>For selecting among ‘n’ input lines, the number of select line required are ‘m’, where n = 2</a:t>
            </a:r>
            <a:r>
              <a:rPr lang="en-US" sz="1700" b="1" baseline="30000" dirty="0" smtClean="0">
                <a:solidFill>
                  <a:schemeClr val="tx1"/>
                </a:solidFill>
              </a:rPr>
              <a:t>m</a:t>
            </a:r>
          </a:p>
          <a:p>
            <a:pPr lvl="1" algn="just">
              <a:lnSpc>
                <a:spcPct val="120000"/>
              </a:lnSpc>
              <a:spcBef>
                <a:spcPts val="600"/>
              </a:spcBef>
            </a:pPr>
            <a:r>
              <a:rPr lang="en-US" sz="1700" b="1" dirty="0" smtClean="0">
                <a:solidFill>
                  <a:schemeClr val="tx1"/>
                </a:solidFill>
              </a:rPr>
              <a:t>The binary combination decides which input is to be connected with output</a:t>
            </a:r>
          </a:p>
          <a:p>
            <a:pPr algn="just">
              <a:lnSpc>
                <a:spcPct val="120000"/>
              </a:lnSpc>
            </a:pPr>
            <a:r>
              <a:rPr lang="en-US" sz="1900" b="1" dirty="0" smtClean="0">
                <a:solidFill>
                  <a:schemeClr val="tx1"/>
                </a:solidFill>
              </a:rPr>
              <a:t>Referred </a:t>
            </a:r>
            <a:r>
              <a:rPr lang="en-US" sz="1900" b="1" dirty="0">
                <a:solidFill>
                  <a:schemeClr val="tx1"/>
                </a:solidFill>
              </a:rPr>
              <a:t>as </a:t>
            </a:r>
            <a:r>
              <a:rPr lang="en-US" sz="1900" b="1" u="sng" dirty="0" smtClean="0">
                <a:solidFill>
                  <a:schemeClr val="tx1"/>
                </a:solidFill>
              </a:rPr>
              <a:t>n:1</a:t>
            </a:r>
            <a:r>
              <a:rPr lang="en-US" sz="1900" b="1" dirty="0" smtClean="0">
                <a:solidFill>
                  <a:schemeClr val="tx1"/>
                </a:solidFill>
              </a:rPr>
              <a:t> multiplexer or </a:t>
            </a:r>
            <a:r>
              <a:rPr lang="en-US" sz="1900" b="1" u="sng" dirty="0" smtClean="0">
                <a:solidFill>
                  <a:schemeClr val="tx1"/>
                </a:solidFill>
              </a:rPr>
              <a:t>n:1</a:t>
            </a:r>
            <a:r>
              <a:rPr lang="en-US" sz="1900" b="1" dirty="0" smtClean="0">
                <a:solidFill>
                  <a:schemeClr val="tx1"/>
                </a:solidFill>
              </a:rPr>
              <a:t> MUX, with m select lines. Few </a:t>
            </a:r>
            <a:r>
              <a:rPr lang="en-US" sz="1900" b="1" dirty="0">
                <a:solidFill>
                  <a:schemeClr val="tx1"/>
                </a:solidFill>
              </a:rPr>
              <a:t>are </a:t>
            </a:r>
            <a:r>
              <a:rPr lang="en-US" sz="1900" b="1" dirty="0" smtClean="0">
                <a:solidFill>
                  <a:schemeClr val="tx1"/>
                </a:solidFill>
              </a:rPr>
              <a:t>2:1(m=1), 4:1(m=2), 8:1(m=3), 16:1(m=4) </a:t>
            </a:r>
            <a:r>
              <a:rPr lang="en-US" sz="1900" b="1" dirty="0">
                <a:solidFill>
                  <a:schemeClr val="tx1"/>
                </a:solidFill>
              </a:rPr>
              <a:t>and so </a:t>
            </a:r>
            <a:r>
              <a:rPr lang="en-US" sz="1900" b="1" dirty="0" smtClean="0">
                <a:solidFill>
                  <a:schemeClr val="tx1"/>
                </a:solidFill>
              </a:rPr>
              <a:t>on </a:t>
            </a:r>
          </a:p>
          <a:p>
            <a:pPr marL="457200" lvl="1" indent="0" algn="just">
              <a:lnSpc>
                <a:spcPct val="120000"/>
              </a:lnSpc>
              <a:buNone/>
            </a:pPr>
            <a:endParaRPr lang="en-US" sz="1900" b="1" dirty="0">
              <a:solidFill>
                <a:schemeClr val="tx1"/>
              </a:solidFill>
            </a:endParaRPr>
          </a:p>
        </p:txBody>
      </p:sp>
      <p:grpSp>
        <p:nvGrpSpPr>
          <p:cNvPr id="24" name="Group 23"/>
          <p:cNvGrpSpPr/>
          <p:nvPr/>
        </p:nvGrpSpPr>
        <p:grpSpPr>
          <a:xfrm>
            <a:off x="609600" y="5257800"/>
            <a:ext cx="6781800" cy="1524000"/>
            <a:chOff x="609600" y="5105400"/>
            <a:chExt cx="6781800" cy="1524000"/>
          </a:xfrm>
        </p:grpSpPr>
        <p:grpSp>
          <p:nvGrpSpPr>
            <p:cNvPr id="4" name="Group 3"/>
            <p:cNvGrpSpPr/>
            <p:nvPr/>
          </p:nvGrpSpPr>
          <p:grpSpPr>
            <a:xfrm>
              <a:off x="609600" y="5678269"/>
              <a:ext cx="6781800" cy="951131"/>
              <a:chOff x="304800" y="4840069"/>
              <a:chExt cx="6781800" cy="951131"/>
            </a:xfrm>
          </p:grpSpPr>
          <p:sp>
            <p:nvSpPr>
              <p:cNvPr id="5" name="Rectangle 4"/>
              <p:cNvSpPr/>
              <p:nvPr/>
            </p:nvSpPr>
            <p:spPr>
              <a:xfrm>
                <a:off x="2667000" y="4840069"/>
                <a:ext cx="1752600" cy="951131"/>
              </a:xfrm>
              <a:prstGeom prst="rect">
                <a:avLst/>
              </a:prstGeom>
              <a:solidFill>
                <a:srgbClr val="CC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Straight Arrow Connector 5"/>
              <p:cNvCxnSpPr/>
              <p:nvPr/>
            </p:nvCxnSpPr>
            <p:spPr>
              <a:xfrm>
                <a:off x="1676400" y="4953000"/>
                <a:ext cx="990600"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7" name="Straight Arrow Connector 6"/>
              <p:cNvCxnSpPr/>
              <p:nvPr/>
            </p:nvCxnSpPr>
            <p:spPr>
              <a:xfrm>
                <a:off x="1676400" y="5181600"/>
                <a:ext cx="990600"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8" name="Straight Arrow Connector 7"/>
              <p:cNvCxnSpPr/>
              <p:nvPr/>
            </p:nvCxnSpPr>
            <p:spPr>
              <a:xfrm>
                <a:off x="1676400" y="5715000"/>
                <a:ext cx="990600"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a:off x="4495800" y="5334000"/>
                <a:ext cx="990600"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2171700" y="5181600"/>
                <a:ext cx="0" cy="5334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04800" y="5144869"/>
                <a:ext cx="1371600" cy="646331"/>
              </a:xfrm>
              <a:prstGeom prst="rect">
                <a:avLst/>
              </a:prstGeom>
              <a:noFill/>
            </p:spPr>
            <p:txBody>
              <a:bodyPr wrap="square" rtlCol="0">
                <a:spAutoFit/>
              </a:bodyPr>
              <a:lstStyle/>
              <a:p>
                <a:pPr algn="ctr"/>
                <a:r>
                  <a:rPr lang="en-US" b="1" dirty="0" smtClean="0"/>
                  <a:t>‘</a:t>
                </a:r>
                <a:r>
                  <a:rPr lang="en-US" b="1" dirty="0"/>
                  <a:t>n</a:t>
                </a:r>
                <a:r>
                  <a:rPr lang="en-US" b="1" dirty="0" smtClean="0"/>
                  <a:t>’ </a:t>
                </a:r>
              </a:p>
              <a:p>
                <a:pPr algn="ctr"/>
                <a:r>
                  <a:rPr lang="en-US" b="1" dirty="0" smtClean="0"/>
                  <a:t>input lines</a:t>
                </a:r>
                <a:endParaRPr lang="en-GB" b="1" dirty="0"/>
              </a:p>
            </p:txBody>
          </p:sp>
          <p:sp>
            <p:nvSpPr>
              <p:cNvPr id="15" name="TextBox 14"/>
              <p:cNvSpPr txBox="1"/>
              <p:nvPr/>
            </p:nvSpPr>
            <p:spPr>
              <a:xfrm>
                <a:off x="5334000" y="5029200"/>
                <a:ext cx="1752600" cy="646331"/>
              </a:xfrm>
              <a:prstGeom prst="rect">
                <a:avLst/>
              </a:prstGeom>
              <a:noFill/>
            </p:spPr>
            <p:txBody>
              <a:bodyPr wrap="square" rtlCol="0">
                <a:spAutoFit/>
              </a:bodyPr>
              <a:lstStyle/>
              <a:p>
                <a:pPr algn="ctr"/>
                <a:r>
                  <a:rPr lang="en-US" b="1" dirty="0" smtClean="0"/>
                  <a:t>‘one’ </a:t>
                </a:r>
              </a:p>
              <a:p>
                <a:pPr algn="ctr"/>
                <a:r>
                  <a:rPr lang="en-US" b="1" dirty="0" smtClean="0"/>
                  <a:t>output lines</a:t>
                </a:r>
                <a:endParaRPr lang="en-GB" b="1" dirty="0"/>
              </a:p>
            </p:txBody>
          </p:sp>
          <p:sp>
            <p:nvSpPr>
              <p:cNvPr id="16" name="TextBox 15"/>
              <p:cNvSpPr txBox="1"/>
              <p:nvPr/>
            </p:nvSpPr>
            <p:spPr>
              <a:xfrm>
                <a:off x="3124200" y="5029200"/>
                <a:ext cx="838200" cy="646331"/>
              </a:xfrm>
              <a:prstGeom prst="rect">
                <a:avLst/>
              </a:prstGeom>
              <a:noFill/>
            </p:spPr>
            <p:txBody>
              <a:bodyPr wrap="square" rtlCol="0">
                <a:spAutoFit/>
              </a:bodyPr>
              <a:lstStyle/>
              <a:p>
                <a:pPr algn="ctr"/>
                <a:r>
                  <a:rPr lang="en-US" b="1" dirty="0" smtClean="0"/>
                  <a:t>n:1 MUX</a:t>
                </a:r>
                <a:endParaRPr lang="en-GB" b="1" dirty="0"/>
              </a:p>
            </p:txBody>
          </p:sp>
        </p:grpSp>
        <p:cxnSp>
          <p:nvCxnSpPr>
            <p:cNvPr id="17" name="Straight Arrow Connector 16"/>
            <p:cNvCxnSpPr/>
            <p:nvPr/>
          </p:nvCxnSpPr>
          <p:spPr>
            <a:xfrm flipH="1">
              <a:off x="3733799" y="5295900"/>
              <a:ext cx="1" cy="4191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a:off x="4267200" y="5257800"/>
              <a:ext cx="0" cy="4572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4008383" y="5295900"/>
              <a:ext cx="0" cy="3429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267200" y="5105400"/>
              <a:ext cx="1524000" cy="646331"/>
            </a:xfrm>
            <a:prstGeom prst="rect">
              <a:avLst/>
            </a:prstGeom>
            <a:noFill/>
          </p:spPr>
          <p:txBody>
            <a:bodyPr wrap="square" rtlCol="0">
              <a:spAutoFit/>
            </a:bodyPr>
            <a:lstStyle/>
            <a:p>
              <a:pPr algn="ctr"/>
              <a:r>
                <a:rPr lang="en-US" b="1" dirty="0" smtClean="0"/>
                <a:t>‘m’ </a:t>
              </a:r>
            </a:p>
            <a:p>
              <a:pPr algn="ctr"/>
              <a:r>
                <a:rPr lang="en-US" b="1" dirty="0" smtClean="0"/>
                <a:t>select lines</a:t>
              </a:r>
              <a:endParaRPr lang="en-GB" b="1" dirty="0"/>
            </a:p>
          </p:txBody>
        </p:sp>
      </p:grpSp>
    </p:spTree>
    <p:extLst>
      <p:ext uri="{BB962C8B-B14F-4D97-AF65-F5344CB8AC3E}">
        <p14:creationId xmlns:p14="http://schemas.microsoft.com/office/powerpoint/2010/main" val="2220712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6553200" cy="685800"/>
          </a:xfrm>
        </p:spPr>
        <p:txBody>
          <a:bodyPr>
            <a:normAutofit/>
          </a:bodyPr>
          <a:lstStyle/>
          <a:p>
            <a:pPr algn="ctr"/>
            <a:r>
              <a:rPr lang="en-US" b="1" dirty="0" smtClean="0">
                <a:solidFill>
                  <a:srgbClr val="FF0066"/>
                </a:solidFill>
                <a:effectLst>
                  <a:outerShdw blurRad="38100" dist="38100" dir="2700000" algn="tl">
                    <a:srgbClr val="000000">
                      <a:alpha val="43137"/>
                    </a:srgbClr>
                  </a:outerShdw>
                </a:effectLst>
                <a:latin typeface="Algerian" panose="04020705040A02060702" pitchFamily="82" charset="0"/>
              </a:rPr>
              <a:t>multiplexer</a:t>
            </a:r>
            <a:endParaRPr lang="en-GB" b="1" dirty="0">
              <a:solidFill>
                <a:srgbClr val="FF0066"/>
              </a:solidFill>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p:cNvSpPr>
            <a:spLocks noGrp="1"/>
          </p:cNvSpPr>
          <p:nvPr>
            <p:ph idx="1"/>
          </p:nvPr>
        </p:nvSpPr>
        <p:spPr>
          <a:xfrm>
            <a:off x="0" y="609600"/>
            <a:ext cx="5669280" cy="5562600"/>
          </a:xfrm>
        </p:spPr>
        <p:txBody>
          <a:bodyPr>
            <a:normAutofit/>
          </a:bodyPr>
          <a:lstStyle/>
          <a:p>
            <a:pPr marL="0" indent="0" algn="just">
              <a:lnSpc>
                <a:spcPct val="120000"/>
              </a:lnSpc>
              <a:buNone/>
            </a:pPr>
            <a:r>
              <a:rPr lang="en-US" sz="1900" b="1" u="sng" dirty="0" smtClean="0">
                <a:solidFill>
                  <a:schemeClr val="tx1"/>
                </a:solidFill>
              </a:rPr>
              <a:t>4:1 MUX:</a:t>
            </a:r>
          </a:p>
          <a:p>
            <a:pPr algn="just">
              <a:lnSpc>
                <a:spcPct val="120000"/>
              </a:lnSpc>
            </a:pPr>
            <a:r>
              <a:rPr lang="en-US" sz="1900" b="1" dirty="0">
                <a:solidFill>
                  <a:schemeClr val="tx1"/>
                </a:solidFill>
              </a:rPr>
              <a:t>4 inputs, 1 output, 2 select lines</a:t>
            </a:r>
            <a:endParaRPr lang="en-US" sz="1900" b="1" dirty="0" smtClean="0">
              <a:solidFill>
                <a:schemeClr val="tx1"/>
              </a:solidFill>
            </a:endParaRPr>
          </a:p>
          <a:p>
            <a:pPr algn="just">
              <a:lnSpc>
                <a:spcPct val="120000"/>
              </a:lnSpc>
            </a:pPr>
            <a:r>
              <a:rPr lang="en-US" sz="1900" b="1" dirty="0" smtClean="0">
                <a:solidFill>
                  <a:schemeClr val="tx1"/>
                </a:solidFill>
              </a:rPr>
              <a:t>According </a:t>
            </a:r>
            <a:r>
              <a:rPr lang="en-US" sz="1900" b="1" dirty="0">
                <a:solidFill>
                  <a:schemeClr val="tx1"/>
                </a:solidFill>
              </a:rPr>
              <a:t>to </a:t>
            </a:r>
            <a:r>
              <a:rPr lang="en-US" sz="1900" b="1" dirty="0" smtClean="0">
                <a:solidFill>
                  <a:schemeClr val="tx1"/>
                </a:solidFill>
              </a:rPr>
              <a:t>select lines, S</a:t>
            </a:r>
            <a:r>
              <a:rPr lang="en-US" sz="1900" b="1" baseline="-25000" dirty="0" smtClean="0">
                <a:solidFill>
                  <a:schemeClr val="tx1"/>
                </a:solidFill>
              </a:rPr>
              <a:t>1</a:t>
            </a:r>
            <a:r>
              <a:rPr lang="en-US" sz="1900" b="1" dirty="0" smtClean="0">
                <a:solidFill>
                  <a:schemeClr val="tx1"/>
                </a:solidFill>
              </a:rPr>
              <a:t>-S</a:t>
            </a:r>
            <a:r>
              <a:rPr lang="en-US" sz="1900" b="1" baseline="-25000" dirty="0" smtClean="0">
                <a:solidFill>
                  <a:schemeClr val="tx1"/>
                </a:solidFill>
              </a:rPr>
              <a:t>0</a:t>
            </a:r>
            <a:r>
              <a:rPr lang="en-US" sz="1900" b="1" dirty="0" smtClean="0">
                <a:solidFill>
                  <a:schemeClr val="tx1"/>
                </a:solidFill>
              </a:rPr>
              <a:t>, input line will be connected to output line </a:t>
            </a:r>
          </a:p>
          <a:p>
            <a:pPr lvl="1" algn="just">
              <a:lnSpc>
                <a:spcPct val="120000"/>
              </a:lnSpc>
              <a:spcBef>
                <a:spcPts val="0"/>
              </a:spcBef>
            </a:pPr>
            <a:r>
              <a:rPr lang="en-US" sz="1700" b="1" dirty="0" smtClean="0">
                <a:solidFill>
                  <a:schemeClr val="tx1"/>
                </a:solidFill>
              </a:rPr>
              <a:t>S</a:t>
            </a:r>
            <a:r>
              <a:rPr lang="en-US" sz="1700" b="1" baseline="-25000" dirty="0" smtClean="0">
                <a:solidFill>
                  <a:schemeClr val="tx1"/>
                </a:solidFill>
              </a:rPr>
              <a:t>1</a:t>
            </a:r>
            <a:r>
              <a:rPr lang="en-US" sz="1700" b="1" dirty="0" smtClean="0">
                <a:solidFill>
                  <a:schemeClr val="tx1"/>
                </a:solidFill>
              </a:rPr>
              <a:t>S</a:t>
            </a:r>
            <a:r>
              <a:rPr lang="en-US" sz="1700" b="1" baseline="-25000" dirty="0" smtClean="0">
                <a:solidFill>
                  <a:schemeClr val="tx1"/>
                </a:solidFill>
              </a:rPr>
              <a:t>0</a:t>
            </a:r>
            <a:r>
              <a:rPr lang="en-US" sz="1700" b="1" dirty="0" smtClean="0">
                <a:solidFill>
                  <a:schemeClr val="tx1"/>
                </a:solidFill>
              </a:rPr>
              <a:t>=00, output Y= D</a:t>
            </a:r>
            <a:r>
              <a:rPr lang="en-US" sz="1700" b="1" baseline="-25000" dirty="0" smtClean="0">
                <a:solidFill>
                  <a:schemeClr val="tx1"/>
                </a:solidFill>
              </a:rPr>
              <a:t>0</a:t>
            </a:r>
          </a:p>
          <a:p>
            <a:pPr lvl="1" algn="just">
              <a:lnSpc>
                <a:spcPct val="120000"/>
              </a:lnSpc>
              <a:spcBef>
                <a:spcPts val="0"/>
              </a:spcBef>
            </a:pPr>
            <a:r>
              <a:rPr lang="en-US" sz="1700" b="1" dirty="0" smtClean="0">
                <a:solidFill>
                  <a:schemeClr val="tx1"/>
                </a:solidFill>
              </a:rPr>
              <a:t>S</a:t>
            </a:r>
            <a:r>
              <a:rPr lang="en-US" sz="1700" b="1" baseline="-25000" dirty="0" smtClean="0">
                <a:solidFill>
                  <a:schemeClr val="tx1"/>
                </a:solidFill>
              </a:rPr>
              <a:t>1</a:t>
            </a:r>
            <a:r>
              <a:rPr lang="en-US" sz="1700" b="1" dirty="0" smtClean="0">
                <a:solidFill>
                  <a:schemeClr val="tx1"/>
                </a:solidFill>
              </a:rPr>
              <a:t>S</a:t>
            </a:r>
            <a:r>
              <a:rPr lang="en-US" sz="1700" b="1" baseline="-25000" dirty="0" smtClean="0">
                <a:solidFill>
                  <a:schemeClr val="tx1"/>
                </a:solidFill>
              </a:rPr>
              <a:t>0</a:t>
            </a:r>
            <a:r>
              <a:rPr lang="en-US" sz="1700" b="1" dirty="0" smtClean="0">
                <a:solidFill>
                  <a:schemeClr val="tx1"/>
                </a:solidFill>
              </a:rPr>
              <a:t>=01, </a:t>
            </a:r>
            <a:r>
              <a:rPr lang="en-US" sz="1700" b="1" dirty="0">
                <a:solidFill>
                  <a:schemeClr val="tx1"/>
                </a:solidFill>
              </a:rPr>
              <a:t>output Y= </a:t>
            </a:r>
            <a:r>
              <a:rPr lang="en-US" sz="1700" b="1" dirty="0" smtClean="0">
                <a:solidFill>
                  <a:schemeClr val="tx1"/>
                </a:solidFill>
              </a:rPr>
              <a:t>D</a:t>
            </a:r>
            <a:r>
              <a:rPr lang="en-US" sz="1700" b="1" baseline="-25000" dirty="0" smtClean="0">
                <a:solidFill>
                  <a:schemeClr val="tx1"/>
                </a:solidFill>
              </a:rPr>
              <a:t>1</a:t>
            </a:r>
            <a:endParaRPr lang="en-US" sz="1700" b="1" baseline="-25000" dirty="0">
              <a:solidFill>
                <a:schemeClr val="tx1"/>
              </a:solidFill>
            </a:endParaRPr>
          </a:p>
          <a:p>
            <a:pPr lvl="1" algn="just">
              <a:lnSpc>
                <a:spcPct val="120000"/>
              </a:lnSpc>
              <a:spcBef>
                <a:spcPts val="0"/>
              </a:spcBef>
            </a:pPr>
            <a:r>
              <a:rPr lang="en-US" sz="1700" b="1" dirty="0" smtClean="0">
                <a:solidFill>
                  <a:schemeClr val="tx1"/>
                </a:solidFill>
              </a:rPr>
              <a:t>S</a:t>
            </a:r>
            <a:r>
              <a:rPr lang="en-US" sz="1700" b="1" baseline="-25000" dirty="0" smtClean="0">
                <a:solidFill>
                  <a:schemeClr val="tx1"/>
                </a:solidFill>
              </a:rPr>
              <a:t>1</a:t>
            </a:r>
            <a:r>
              <a:rPr lang="en-US" sz="1700" b="1" dirty="0" smtClean="0">
                <a:solidFill>
                  <a:schemeClr val="tx1"/>
                </a:solidFill>
              </a:rPr>
              <a:t>S</a:t>
            </a:r>
            <a:r>
              <a:rPr lang="en-US" sz="1700" b="1" baseline="-25000" dirty="0" smtClean="0">
                <a:solidFill>
                  <a:schemeClr val="tx1"/>
                </a:solidFill>
              </a:rPr>
              <a:t>0</a:t>
            </a:r>
            <a:r>
              <a:rPr lang="en-US" sz="1700" b="1" dirty="0" smtClean="0">
                <a:solidFill>
                  <a:schemeClr val="tx1"/>
                </a:solidFill>
              </a:rPr>
              <a:t>=10</a:t>
            </a:r>
            <a:r>
              <a:rPr lang="en-US" sz="1700" b="1" dirty="0">
                <a:solidFill>
                  <a:schemeClr val="tx1"/>
                </a:solidFill>
              </a:rPr>
              <a:t>, output Y= </a:t>
            </a:r>
            <a:r>
              <a:rPr lang="en-US" sz="1700" b="1" dirty="0" smtClean="0">
                <a:solidFill>
                  <a:schemeClr val="tx1"/>
                </a:solidFill>
              </a:rPr>
              <a:t>D</a:t>
            </a:r>
            <a:r>
              <a:rPr lang="en-US" sz="1700" b="1" baseline="-25000" dirty="0" smtClean="0">
                <a:solidFill>
                  <a:schemeClr val="tx1"/>
                </a:solidFill>
              </a:rPr>
              <a:t>2</a:t>
            </a:r>
            <a:endParaRPr lang="en-US" sz="1700" b="1" baseline="-25000" dirty="0">
              <a:solidFill>
                <a:schemeClr val="tx1"/>
              </a:solidFill>
            </a:endParaRPr>
          </a:p>
          <a:p>
            <a:pPr lvl="1" algn="just">
              <a:lnSpc>
                <a:spcPct val="120000"/>
              </a:lnSpc>
              <a:spcBef>
                <a:spcPts val="0"/>
              </a:spcBef>
            </a:pPr>
            <a:r>
              <a:rPr lang="en-US" sz="1700" b="1" dirty="0" smtClean="0">
                <a:solidFill>
                  <a:schemeClr val="tx1"/>
                </a:solidFill>
              </a:rPr>
              <a:t>S</a:t>
            </a:r>
            <a:r>
              <a:rPr lang="en-US" sz="1700" b="1" baseline="-25000" dirty="0" smtClean="0">
                <a:solidFill>
                  <a:schemeClr val="tx1"/>
                </a:solidFill>
              </a:rPr>
              <a:t>1</a:t>
            </a:r>
            <a:r>
              <a:rPr lang="en-US" sz="1700" b="1" dirty="0" smtClean="0">
                <a:solidFill>
                  <a:schemeClr val="tx1"/>
                </a:solidFill>
              </a:rPr>
              <a:t>S</a:t>
            </a:r>
            <a:r>
              <a:rPr lang="en-US" sz="1700" b="1" baseline="-25000" dirty="0" smtClean="0">
                <a:solidFill>
                  <a:schemeClr val="tx1"/>
                </a:solidFill>
              </a:rPr>
              <a:t>0</a:t>
            </a:r>
            <a:r>
              <a:rPr lang="en-US" sz="1700" b="1" dirty="0" smtClean="0">
                <a:solidFill>
                  <a:schemeClr val="tx1"/>
                </a:solidFill>
              </a:rPr>
              <a:t>=11, </a:t>
            </a:r>
            <a:r>
              <a:rPr lang="en-US" sz="1700" b="1" dirty="0">
                <a:solidFill>
                  <a:schemeClr val="tx1"/>
                </a:solidFill>
              </a:rPr>
              <a:t>output Y= </a:t>
            </a:r>
            <a:r>
              <a:rPr lang="en-US" sz="1700" b="1" dirty="0" smtClean="0">
                <a:solidFill>
                  <a:schemeClr val="tx1"/>
                </a:solidFill>
              </a:rPr>
              <a:t>D</a:t>
            </a:r>
            <a:r>
              <a:rPr lang="en-US" sz="1700" b="1" baseline="-25000" dirty="0" smtClean="0">
                <a:solidFill>
                  <a:schemeClr val="tx1"/>
                </a:solidFill>
              </a:rPr>
              <a:t>3</a:t>
            </a:r>
          </a:p>
          <a:p>
            <a:pPr algn="just">
              <a:lnSpc>
                <a:spcPct val="120000"/>
              </a:lnSpc>
            </a:pPr>
            <a:r>
              <a:rPr lang="en-US" sz="1900" b="1" dirty="0" smtClean="0">
                <a:solidFill>
                  <a:schemeClr val="tx1"/>
                </a:solidFill>
              </a:rPr>
              <a:t>The value of input (0 or 1), will be provided as the output, Y</a:t>
            </a:r>
            <a:endParaRPr lang="en-US" sz="1900" b="1" baseline="-25000" dirty="0">
              <a:solidFill>
                <a:schemeClr val="tx1"/>
              </a:solidFill>
            </a:endParaRPr>
          </a:p>
          <a:p>
            <a:pPr lvl="1" algn="just">
              <a:lnSpc>
                <a:spcPct val="120000"/>
              </a:lnSpc>
            </a:pPr>
            <a:endParaRPr lang="en-US" sz="1700" b="1" dirty="0" smtClean="0">
              <a:solidFill>
                <a:schemeClr val="tx1"/>
              </a:solidFill>
            </a:endParaRPr>
          </a:p>
          <a:p>
            <a:pPr marL="0" indent="0" algn="just">
              <a:lnSpc>
                <a:spcPct val="120000"/>
              </a:lnSpc>
              <a:buNone/>
            </a:pPr>
            <a:endParaRPr lang="en-US" sz="1700" b="1" dirty="0" smtClean="0">
              <a:solidFill>
                <a:schemeClr val="tx1"/>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2994249602"/>
              </p:ext>
            </p:extLst>
          </p:nvPr>
        </p:nvGraphicFramePr>
        <p:xfrm>
          <a:off x="1600200" y="4495800"/>
          <a:ext cx="2895600" cy="2204720"/>
        </p:xfrm>
        <a:graphic>
          <a:graphicData uri="http://schemas.openxmlformats.org/drawingml/2006/table">
            <a:tbl>
              <a:tblPr firstRow="1" bandRow="1">
                <a:tableStyleId>{BC89EF96-8CEA-46FF-86C4-4CE0E7609802}</a:tableStyleId>
              </a:tblPr>
              <a:tblGrid>
                <a:gridCol w="838201"/>
                <a:gridCol w="819572"/>
                <a:gridCol w="1237827"/>
              </a:tblGrid>
              <a:tr h="370840">
                <a:tc grid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t>Select</a:t>
                      </a:r>
                      <a:r>
                        <a:rPr lang="en-US" b="1" baseline="0" dirty="0" smtClean="0"/>
                        <a:t> </a:t>
                      </a:r>
                      <a:r>
                        <a:rPr lang="en-US" b="1" dirty="0" smtClean="0"/>
                        <a:t>Inputs</a:t>
                      </a:r>
                      <a:endParaRPr lang="en-GB"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endParaRPr lang="en-GB"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t>Outputs</a:t>
                      </a:r>
                      <a:endParaRPr lang="en-GB"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r h="370840">
                <a:tc>
                  <a:txBody>
                    <a:bodyPr/>
                    <a:lstStyle/>
                    <a:p>
                      <a:pPr algn="ctr"/>
                      <a:r>
                        <a:rPr lang="en-US" b="1" baseline="0" dirty="0" smtClean="0"/>
                        <a:t>S</a:t>
                      </a:r>
                      <a:r>
                        <a:rPr lang="en-US" b="1" baseline="-25000" dirty="0" smtClean="0"/>
                        <a:t>1</a:t>
                      </a:r>
                      <a:endParaRPr lang="en-GB" b="1" baseline="-25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baseline="0" dirty="0" smtClean="0"/>
                        <a:t>S</a:t>
                      </a:r>
                      <a:r>
                        <a:rPr lang="en-US" b="1" baseline="-25000" dirty="0" smtClean="0"/>
                        <a:t>0</a:t>
                      </a:r>
                      <a:endParaRPr lang="en-GB" b="1" baseline="-25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baseline="0" dirty="0" smtClean="0"/>
                        <a:t>Y</a:t>
                      </a:r>
                      <a:endParaRPr lang="en-GB" b="1" baseline="-25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2080">
                <a:tc>
                  <a:txBody>
                    <a:bodyPr/>
                    <a:lstStyle/>
                    <a:p>
                      <a:pPr algn="ctr"/>
                      <a:r>
                        <a:rPr lang="en-US" dirty="0" smtClean="0"/>
                        <a:t>0</a:t>
                      </a:r>
                      <a:endParaRPr lang="en-GB"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GB"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t>D</a:t>
                      </a:r>
                      <a:r>
                        <a:rPr lang="en-US" b="1" baseline="-25000" dirty="0" smtClean="0"/>
                        <a:t>0</a:t>
                      </a:r>
                      <a:endParaRPr lang="en-GB" b="1"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2080">
                <a:tc>
                  <a:txBody>
                    <a:bodyPr/>
                    <a:lstStyle/>
                    <a:p>
                      <a:pPr algn="ctr"/>
                      <a:r>
                        <a:rPr lang="en-US" dirty="0" smtClean="0"/>
                        <a:t>0</a:t>
                      </a:r>
                      <a:endParaRPr lang="en-GB"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smtClean="0"/>
                        <a:t>1</a:t>
                      </a:r>
                      <a:endParaRPr lang="en-GB" dirty="0"/>
                    </a:p>
                  </a:txBody>
                  <a:tcPr>
                    <a:lnT w="12700" cap="flat" cmpd="sng" algn="ctr">
                      <a:solidFill>
                        <a:schemeClr val="tx1"/>
                      </a:solidFill>
                      <a:prstDash val="solid"/>
                      <a:round/>
                      <a:headEnd type="none" w="med" len="med"/>
                      <a:tailEnd type="none" w="med" len="med"/>
                    </a:lnT>
                  </a:tcPr>
                </a:tc>
                <a:tc>
                  <a:txBody>
                    <a:bodyPr/>
                    <a:lstStyle/>
                    <a:p>
                      <a:pPr algn="ctr"/>
                      <a:r>
                        <a:rPr lang="en-US" b="1" dirty="0" smtClean="0"/>
                        <a:t>D</a:t>
                      </a:r>
                      <a:r>
                        <a:rPr lang="en-US" b="1" baseline="-25000" dirty="0" smtClean="0"/>
                        <a:t>1</a:t>
                      </a:r>
                      <a:endParaRPr lang="en-GB" b="1" baseline="-25000" dirty="0"/>
                    </a:p>
                  </a:txBody>
                  <a:tcPr>
                    <a:lnT w="12700" cap="flat" cmpd="sng" algn="ctr">
                      <a:solidFill>
                        <a:schemeClr val="tx1"/>
                      </a:solidFill>
                      <a:prstDash val="solid"/>
                      <a:round/>
                      <a:headEnd type="none" w="med" len="med"/>
                      <a:tailEnd type="none" w="med" len="med"/>
                    </a:lnT>
                  </a:tcPr>
                </a:tc>
              </a:tr>
              <a:tr h="132080">
                <a:tc>
                  <a:txBody>
                    <a:bodyPr/>
                    <a:lstStyle/>
                    <a:p>
                      <a:pPr algn="ctr"/>
                      <a:r>
                        <a:rPr lang="en-US" b="1" dirty="0" smtClean="0"/>
                        <a:t>1</a:t>
                      </a:r>
                      <a:endParaRPr lang="en-GB" b="1" dirty="0"/>
                    </a:p>
                  </a:txBody>
                  <a:tcPr>
                    <a:lnL w="12700" cap="flat" cmpd="sng" algn="ctr">
                      <a:solidFill>
                        <a:schemeClr val="tx1"/>
                      </a:solidFill>
                      <a:prstDash val="solid"/>
                      <a:round/>
                      <a:headEnd type="none" w="med" len="med"/>
                      <a:tailEnd type="none" w="med" len="med"/>
                    </a:lnL>
                  </a:tcPr>
                </a:tc>
                <a:tc>
                  <a:txBody>
                    <a:bodyPr/>
                    <a:lstStyle/>
                    <a:p>
                      <a:pPr algn="ctr"/>
                      <a:r>
                        <a:rPr lang="en-US" b="0" dirty="0" smtClean="0"/>
                        <a:t>0</a:t>
                      </a:r>
                      <a:endParaRPr lang="en-GB" b="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t>D</a:t>
                      </a:r>
                      <a:r>
                        <a:rPr lang="en-US" b="1" baseline="-25000" dirty="0" smtClean="0"/>
                        <a:t>2</a:t>
                      </a:r>
                      <a:endParaRPr lang="en-GB" b="1" baseline="-25000" dirty="0" smtClean="0"/>
                    </a:p>
                  </a:txBody>
                  <a:tcPr/>
                </a:tc>
              </a:tr>
              <a:tr h="132080">
                <a:tc>
                  <a:txBody>
                    <a:bodyPr/>
                    <a:lstStyle/>
                    <a:p>
                      <a:pPr algn="ctr"/>
                      <a:r>
                        <a:rPr lang="en-US" b="1" dirty="0" smtClean="0"/>
                        <a:t>1</a:t>
                      </a:r>
                      <a:endParaRPr lang="en-GB" b="1" dirty="0"/>
                    </a:p>
                  </a:txBody>
                  <a:tcPr>
                    <a:lnL w="12700" cap="flat" cmpd="sng" algn="ctr">
                      <a:solidFill>
                        <a:schemeClr val="tx1"/>
                      </a:solidFill>
                      <a:prstDash val="solid"/>
                      <a:round/>
                      <a:headEnd type="none" w="med" len="med"/>
                      <a:tailEnd type="none" w="med" len="med"/>
                    </a:lnL>
                  </a:tcPr>
                </a:tc>
                <a:tc>
                  <a:txBody>
                    <a:bodyPr/>
                    <a:lstStyle/>
                    <a:p>
                      <a:pPr algn="ctr"/>
                      <a:r>
                        <a:rPr lang="en-US" b="1" dirty="0" smtClean="0"/>
                        <a:t>1</a:t>
                      </a:r>
                      <a:endParaRPr lang="en-GB" b="1"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t>D</a:t>
                      </a:r>
                      <a:r>
                        <a:rPr lang="en-US" b="1" baseline="-25000" dirty="0" smtClean="0"/>
                        <a:t>3</a:t>
                      </a:r>
                      <a:endParaRPr lang="en-GB" b="1" baseline="-25000" dirty="0" smtClean="0"/>
                    </a:p>
                  </a:txBody>
                  <a:tcPr/>
                </a:tc>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9280" y="91440"/>
            <a:ext cx="3474720" cy="3337560"/>
          </a:xfrm>
          <a:prstGeom prst="rect">
            <a:avLst/>
          </a:prstGeom>
          <a:ln w="3175">
            <a:solidFill>
              <a:schemeClr val="tx1"/>
            </a:solidFill>
          </a:ln>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4999" y="3657600"/>
            <a:ext cx="3275158" cy="2926080"/>
          </a:xfrm>
          <a:prstGeom prst="rect">
            <a:avLst/>
          </a:prstGeom>
          <a:ln w="3175">
            <a:solidFill>
              <a:schemeClr val="tx1"/>
            </a:solidFill>
          </a:ln>
        </p:spPr>
      </p:pic>
    </p:spTree>
    <p:extLst>
      <p:ext uri="{BB962C8B-B14F-4D97-AF65-F5344CB8AC3E}">
        <p14:creationId xmlns:p14="http://schemas.microsoft.com/office/powerpoint/2010/main" val="21506340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92D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000" b="1" dirty="0">
                <a:solidFill>
                  <a:srgbClr val="FF0066"/>
                </a:solidFill>
                <a:effectLst>
                  <a:outerShdw blurRad="38100" dist="38100" dir="2700000" algn="tl">
                    <a:srgbClr val="000000">
                      <a:alpha val="43137"/>
                    </a:srgbClr>
                  </a:outerShdw>
                </a:effectLst>
                <a:latin typeface="Colonna MT" panose="04020805060202030203" pitchFamily="82" charset="0"/>
              </a:rPr>
              <a:t>Outline </a:t>
            </a:r>
            <a:r>
              <a:rPr lang="en-US" sz="5000" b="1" dirty="0" smtClean="0">
                <a:solidFill>
                  <a:srgbClr val="FF0066"/>
                </a:solidFill>
                <a:effectLst>
                  <a:outerShdw blurRad="38100" dist="38100" dir="2700000" algn="tl">
                    <a:srgbClr val="000000">
                      <a:alpha val="43137"/>
                    </a:srgbClr>
                  </a:outerShdw>
                </a:effectLst>
                <a:latin typeface="Colonna MT" panose="04020805060202030203" pitchFamily="82" charset="0"/>
              </a:rPr>
              <a:t>of the  </a:t>
            </a:r>
            <a:r>
              <a:rPr lang="en-US" sz="5000" b="1" dirty="0">
                <a:solidFill>
                  <a:srgbClr val="FF0066"/>
                </a:solidFill>
                <a:effectLst>
                  <a:outerShdw blurRad="38100" dist="38100" dir="2700000" algn="tl">
                    <a:srgbClr val="000000">
                      <a:alpha val="43137"/>
                    </a:srgbClr>
                  </a:outerShdw>
                </a:effectLst>
                <a:latin typeface="Colonna MT" panose="04020805060202030203" pitchFamily="82" charset="0"/>
              </a:rPr>
              <a:t>lecture</a:t>
            </a:r>
            <a:endParaRPr lang="en-GB" sz="5000" b="1" dirty="0">
              <a:solidFill>
                <a:srgbClr val="FF0066"/>
              </a:solidFill>
              <a:effectLst>
                <a:outerShdw blurRad="38100" dist="38100" dir="2700000" algn="tl">
                  <a:srgbClr val="000000">
                    <a:alpha val="43137"/>
                  </a:srgbClr>
                </a:outerShdw>
              </a:effectLst>
              <a:latin typeface="Colonna MT" panose="04020805060202030203" pitchFamily="82" charset="0"/>
            </a:endParaRPr>
          </a:p>
        </p:txBody>
      </p:sp>
      <p:sp>
        <p:nvSpPr>
          <p:cNvPr id="7" name="Content Placeholder 6"/>
          <p:cNvSpPr>
            <a:spLocks noGrp="1"/>
          </p:cNvSpPr>
          <p:nvPr>
            <p:ph idx="1"/>
          </p:nvPr>
        </p:nvSpPr>
        <p:spPr>
          <a:xfrm>
            <a:off x="2667000" y="228600"/>
            <a:ext cx="6477000" cy="6477000"/>
          </a:xfrm>
        </p:spPr>
        <p:txBody>
          <a:bodyPr>
            <a:normAutofit/>
          </a:bodyPr>
          <a:lstStyle/>
          <a:p>
            <a:pPr>
              <a:lnSpc>
                <a:spcPct val="100000"/>
              </a:lnSpc>
              <a:buClr>
                <a:srgbClr val="FF0000"/>
              </a:buClr>
            </a:pPr>
            <a:r>
              <a:rPr lang="en-US" sz="2800" b="1" u="sng" dirty="0" smtClean="0">
                <a:solidFill>
                  <a:schemeClr val="tx1"/>
                </a:solidFill>
                <a:latin typeface="Algerian" panose="04020705040A02060702" pitchFamily="82" charset="0"/>
              </a:rPr>
              <a:t>Combinational circuits</a:t>
            </a:r>
          </a:p>
          <a:p>
            <a:pPr lvl="1">
              <a:lnSpc>
                <a:spcPct val="100000"/>
              </a:lnSpc>
              <a:buClr>
                <a:srgbClr val="FF0000"/>
              </a:buClr>
            </a:pPr>
            <a:r>
              <a:rPr lang="en-US" sz="2400" b="1" u="sng" dirty="0" smtClean="0">
                <a:solidFill>
                  <a:schemeClr val="tx1"/>
                </a:solidFill>
                <a:latin typeface="Algerian" panose="04020705040A02060702" pitchFamily="82" charset="0"/>
                <a:cs typeface="Times New Roman" pitchFamily="18" charset="0"/>
              </a:rPr>
              <a:t>Magnitude comparator</a:t>
            </a:r>
            <a:endParaRPr lang="en-US" sz="2400" b="1" u="sng" dirty="0">
              <a:solidFill>
                <a:schemeClr val="tx1"/>
              </a:solidFill>
              <a:latin typeface="Algerian" panose="04020705040A02060702" pitchFamily="82" charset="0"/>
              <a:cs typeface="Times New Roman" pitchFamily="18" charset="0"/>
            </a:endParaRPr>
          </a:p>
          <a:p>
            <a:pPr lvl="1">
              <a:lnSpc>
                <a:spcPct val="100000"/>
              </a:lnSpc>
              <a:buClr>
                <a:srgbClr val="FF0000"/>
              </a:buClr>
            </a:pPr>
            <a:r>
              <a:rPr lang="en-US" sz="2400" b="1" u="sng" dirty="0">
                <a:solidFill>
                  <a:schemeClr val="tx1"/>
                </a:solidFill>
                <a:latin typeface="Algerian" panose="04020705040A02060702" pitchFamily="82" charset="0"/>
                <a:cs typeface="Times New Roman" pitchFamily="18" charset="0"/>
              </a:rPr>
              <a:t>Parity generator</a:t>
            </a:r>
          </a:p>
          <a:p>
            <a:pPr lvl="1">
              <a:lnSpc>
                <a:spcPct val="100000"/>
              </a:lnSpc>
              <a:buClr>
                <a:srgbClr val="FF0000"/>
              </a:buClr>
            </a:pPr>
            <a:r>
              <a:rPr lang="en-US" sz="2400" b="1" u="sng" dirty="0" smtClean="0">
                <a:solidFill>
                  <a:schemeClr val="tx1"/>
                </a:solidFill>
                <a:latin typeface="Algerian" panose="04020705040A02060702" pitchFamily="82" charset="0"/>
                <a:cs typeface="Times New Roman" pitchFamily="18" charset="0"/>
              </a:rPr>
              <a:t>Decoder</a:t>
            </a:r>
          </a:p>
          <a:p>
            <a:pPr lvl="1">
              <a:lnSpc>
                <a:spcPct val="100000"/>
              </a:lnSpc>
              <a:buClr>
                <a:srgbClr val="FF0000"/>
              </a:buClr>
            </a:pPr>
            <a:r>
              <a:rPr lang="en-US" sz="2400" b="1" u="sng" dirty="0" smtClean="0">
                <a:solidFill>
                  <a:schemeClr val="tx1"/>
                </a:solidFill>
                <a:latin typeface="Algerian" panose="04020705040A02060702" pitchFamily="82" charset="0"/>
                <a:cs typeface="Times New Roman" pitchFamily="18" charset="0"/>
              </a:rPr>
              <a:t>Encoder</a:t>
            </a:r>
          </a:p>
          <a:p>
            <a:pPr lvl="2">
              <a:lnSpc>
                <a:spcPct val="100000"/>
              </a:lnSpc>
              <a:buClr>
                <a:srgbClr val="FF0000"/>
              </a:buClr>
            </a:pPr>
            <a:r>
              <a:rPr lang="en-US" sz="2200" b="1" u="sng" dirty="0" smtClean="0">
                <a:solidFill>
                  <a:schemeClr val="tx1"/>
                </a:solidFill>
                <a:latin typeface="Algerian" panose="04020705040A02060702" pitchFamily="82" charset="0"/>
                <a:cs typeface="Times New Roman" pitchFamily="18" charset="0"/>
              </a:rPr>
              <a:t>Priority encoder</a:t>
            </a:r>
          </a:p>
          <a:p>
            <a:pPr lvl="1">
              <a:lnSpc>
                <a:spcPct val="100000"/>
              </a:lnSpc>
              <a:buClr>
                <a:srgbClr val="FF0000"/>
              </a:buClr>
            </a:pPr>
            <a:r>
              <a:rPr lang="en-US" sz="2400" b="1" u="sng" dirty="0" smtClean="0">
                <a:solidFill>
                  <a:schemeClr val="tx1"/>
                </a:solidFill>
                <a:latin typeface="Algerian" panose="04020705040A02060702" pitchFamily="82" charset="0"/>
                <a:cs typeface="Times New Roman" pitchFamily="18" charset="0"/>
              </a:rPr>
              <a:t>Multiplexer</a:t>
            </a:r>
            <a:endParaRPr lang="en-US" sz="2400" b="1" u="sng" dirty="0">
              <a:solidFill>
                <a:schemeClr val="tx1"/>
              </a:solidFill>
              <a:latin typeface="Algerian" panose="04020705040A02060702" pitchFamily="82" charset="0"/>
              <a:cs typeface="Times New Roman" pitchFamily="18" charset="0"/>
            </a:endParaRPr>
          </a:p>
          <a:p>
            <a:pPr lvl="1">
              <a:lnSpc>
                <a:spcPct val="100000"/>
              </a:lnSpc>
              <a:buClr>
                <a:srgbClr val="FF0000"/>
              </a:buClr>
            </a:pPr>
            <a:r>
              <a:rPr lang="en-US" sz="2400" b="1" u="sng" dirty="0">
                <a:solidFill>
                  <a:schemeClr val="tx1"/>
                </a:solidFill>
                <a:latin typeface="Algerian" panose="04020705040A02060702" pitchFamily="82" charset="0"/>
                <a:cs typeface="Times New Roman" pitchFamily="18" charset="0"/>
              </a:rPr>
              <a:t>Demultiplexer</a:t>
            </a:r>
          </a:p>
          <a:p>
            <a:pPr lvl="1">
              <a:lnSpc>
                <a:spcPct val="100000"/>
              </a:lnSpc>
              <a:buClr>
                <a:srgbClr val="FF0000"/>
              </a:buClr>
            </a:pPr>
            <a:endParaRPr lang="en-US" sz="2400" b="1" u="sng" dirty="0">
              <a:solidFill>
                <a:schemeClr val="tx1"/>
              </a:solidFill>
              <a:latin typeface="Algerian" panose="04020705040A02060702" pitchFamily="82" charset="0"/>
              <a:cs typeface="Times New Roman" pitchFamily="18" charset="0"/>
            </a:endParaRPr>
          </a:p>
        </p:txBody>
      </p:sp>
    </p:spTree>
    <p:extLst>
      <p:ext uri="{BB962C8B-B14F-4D97-AF65-F5344CB8AC3E}">
        <p14:creationId xmlns:p14="http://schemas.microsoft.com/office/powerpoint/2010/main" val="3649467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6553200" cy="685800"/>
          </a:xfrm>
        </p:spPr>
        <p:txBody>
          <a:bodyPr>
            <a:normAutofit/>
          </a:bodyPr>
          <a:lstStyle/>
          <a:p>
            <a:pPr algn="ctr"/>
            <a:r>
              <a:rPr lang="en-US" b="1" dirty="0" smtClean="0">
                <a:solidFill>
                  <a:srgbClr val="FF0066"/>
                </a:solidFill>
                <a:effectLst>
                  <a:outerShdw blurRad="38100" dist="38100" dir="2700000" algn="tl">
                    <a:srgbClr val="000000">
                      <a:alpha val="43137"/>
                    </a:srgbClr>
                  </a:outerShdw>
                </a:effectLst>
                <a:latin typeface="Algerian" panose="04020705040A02060702" pitchFamily="82" charset="0"/>
              </a:rPr>
              <a:t>multiplexer</a:t>
            </a:r>
            <a:endParaRPr lang="en-GB" b="1" dirty="0">
              <a:solidFill>
                <a:srgbClr val="FF0066"/>
              </a:solidFill>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p:cNvSpPr>
            <a:spLocks noGrp="1"/>
          </p:cNvSpPr>
          <p:nvPr>
            <p:ph idx="1"/>
          </p:nvPr>
        </p:nvSpPr>
        <p:spPr>
          <a:xfrm>
            <a:off x="304800" y="609600"/>
            <a:ext cx="8229600" cy="5562600"/>
          </a:xfrm>
        </p:spPr>
        <p:txBody>
          <a:bodyPr>
            <a:normAutofit/>
          </a:bodyPr>
          <a:lstStyle/>
          <a:p>
            <a:pPr marL="0" indent="0" algn="just">
              <a:lnSpc>
                <a:spcPct val="120000"/>
              </a:lnSpc>
              <a:buNone/>
            </a:pPr>
            <a:r>
              <a:rPr lang="en-US" sz="1900" b="1" u="sng" dirty="0" smtClean="0">
                <a:solidFill>
                  <a:schemeClr val="tx1"/>
                </a:solidFill>
              </a:rPr>
              <a:t>4:1 MUX:</a:t>
            </a:r>
          </a:p>
          <a:p>
            <a:pPr algn="just">
              <a:lnSpc>
                <a:spcPct val="120000"/>
              </a:lnSpc>
            </a:pPr>
            <a:r>
              <a:rPr lang="en-US" sz="1900" b="1" dirty="0" smtClean="0">
                <a:solidFill>
                  <a:schemeClr val="tx1"/>
                </a:solidFill>
              </a:rPr>
              <a:t> The logic diagram of MUX is realized </a:t>
            </a:r>
            <a:r>
              <a:rPr lang="en-US" sz="1900" b="1" dirty="0">
                <a:solidFill>
                  <a:schemeClr val="tx1"/>
                </a:solidFill>
              </a:rPr>
              <a:t>using</a:t>
            </a:r>
            <a:r>
              <a:rPr lang="en-US" sz="1900" b="1" dirty="0" smtClean="0">
                <a:solidFill>
                  <a:schemeClr val="tx1"/>
                </a:solidFill>
              </a:rPr>
              <a:t>  basic gates </a:t>
            </a:r>
          </a:p>
          <a:p>
            <a:pPr algn="just">
              <a:lnSpc>
                <a:spcPct val="120000"/>
              </a:lnSpc>
            </a:pPr>
            <a:endParaRPr lang="en-US" sz="1900" b="1" dirty="0" smtClean="0">
              <a:solidFill>
                <a:schemeClr val="tx1"/>
              </a:solidFill>
            </a:endParaRPr>
          </a:p>
          <a:p>
            <a:pPr marL="0" indent="0" algn="just">
              <a:lnSpc>
                <a:spcPct val="120000"/>
              </a:lnSpc>
              <a:buNone/>
            </a:pPr>
            <a:endParaRPr lang="en-US" sz="1700" b="1" dirty="0" smtClean="0">
              <a:solidFill>
                <a:schemeClr val="tx1"/>
              </a:solidFill>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2493" y="1600200"/>
            <a:ext cx="4415907" cy="3480563"/>
          </a:xfrm>
          <a:prstGeom prst="rect">
            <a:avLst/>
          </a:prstGeom>
          <a:ln w="3175">
            <a:solidFill>
              <a:schemeClr val="tx1"/>
            </a:solidFill>
          </a:ln>
        </p:spPr>
      </p:pic>
      <p:sp>
        <p:nvSpPr>
          <p:cNvPr id="11" name="TextBox 10"/>
          <p:cNvSpPr txBox="1"/>
          <p:nvPr/>
        </p:nvSpPr>
        <p:spPr>
          <a:xfrm>
            <a:off x="1600200" y="5297269"/>
            <a:ext cx="4648200" cy="646331"/>
          </a:xfrm>
          <a:prstGeom prst="rect">
            <a:avLst/>
          </a:prstGeom>
          <a:noFill/>
          <a:ln w="3175">
            <a:solidFill>
              <a:schemeClr val="tx1"/>
            </a:solidFill>
          </a:ln>
        </p:spPr>
        <p:txBody>
          <a:bodyPr wrap="square" rtlCol="0">
            <a:spAutoFit/>
          </a:bodyPr>
          <a:lstStyle/>
          <a:p>
            <a:r>
              <a:rPr lang="en-US" b="1" dirty="0" smtClean="0"/>
              <a:t>The output equation is:</a:t>
            </a:r>
          </a:p>
          <a:p>
            <a:r>
              <a:rPr lang="en-US" b="1" dirty="0"/>
              <a:t>Y</a:t>
            </a:r>
            <a:r>
              <a:rPr lang="en-US" b="1" dirty="0" smtClean="0"/>
              <a:t> = S</a:t>
            </a:r>
            <a:r>
              <a:rPr lang="en-US" b="1" baseline="-25000" dirty="0" smtClean="0"/>
              <a:t>1</a:t>
            </a:r>
            <a:r>
              <a:rPr lang="en-US" b="1" dirty="0" smtClean="0"/>
              <a:t>’S</a:t>
            </a:r>
            <a:r>
              <a:rPr lang="en-US" b="1" baseline="-25000" dirty="0" smtClean="0"/>
              <a:t> 0</a:t>
            </a:r>
            <a:r>
              <a:rPr lang="en-US" b="1" dirty="0" smtClean="0"/>
              <a:t>’</a:t>
            </a:r>
            <a:r>
              <a:rPr lang="en-US" b="1" baseline="-25000" dirty="0" smtClean="0"/>
              <a:t> </a:t>
            </a:r>
            <a:r>
              <a:rPr lang="en-US" b="1" dirty="0" smtClean="0"/>
              <a:t>D</a:t>
            </a:r>
            <a:r>
              <a:rPr lang="en-US" b="1" baseline="-25000" dirty="0"/>
              <a:t>0</a:t>
            </a:r>
            <a:r>
              <a:rPr lang="en-US" b="1" baseline="-25000" dirty="0" smtClean="0"/>
              <a:t> </a:t>
            </a:r>
            <a:r>
              <a:rPr lang="en-US" b="1" dirty="0" smtClean="0"/>
              <a:t>+ S</a:t>
            </a:r>
            <a:r>
              <a:rPr lang="en-US" b="1" baseline="-25000" dirty="0" smtClean="0"/>
              <a:t>1</a:t>
            </a:r>
            <a:r>
              <a:rPr lang="en-US" b="1" dirty="0" smtClean="0"/>
              <a:t>’S</a:t>
            </a:r>
            <a:r>
              <a:rPr lang="en-US" b="1" baseline="-25000" dirty="0" smtClean="0"/>
              <a:t>0</a:t>
            </a:r>
            <a:r>
              <a:rPr lang="en-US" b="1" dirty="0" smtClean="0"/>
              <a:t>D</a:t>
            </a:r>
            <a:r>
              <a:rPr lang="en-US" b="1" baseline="-25000" dirty="0"/>
              <a:t>1</a:t>
            </a:r>
            <a:r>
              <a:rPr lang="en-US" b="1" baseline="-25000" dirty="0" smtClean="0"/>
              <a:t> </a:t>
            </a:r>
            <a:r>
              <a:rPr lang="en-US" b="1" dirty="0" smtClean="0"/>
              <a:t>+</a:t>
            </a:r>
            <a:r>
              <a:rPr lang="en-US" b="1" baseline="-25000" dirty="0" smtClean="0"/>
              <a:t> </a:t>
            </a:r>
            <a:r>
              <a:rPr lang="en-US" b="1" dirty="0" smtClean="0"/>
              <a:t>S</a:t>
            </a:r>
            <a:r>
              <a:rPr lang="en-US" b="1" baseline="-25000" dirty="0" smtClean="0"/>
              <a:t>1</a:t>
            </a:r>
            <a:r>
              <a:rPr lang="en-US" b="1" dirty="0" smtClean="0"/>
              <a:t>S</a:t>
            </a:r>
            <a:r>
              <a:rPr lang="en-US" b="1" baseline="-25000" dirty="0" smtClean="0"/>
              <a:t>0</a:t>
            </a:r>
            <a:r>
              <a:rPr lang="en-US" b="1" dirty="0" smtClean="0"/>
              <a:t>’D</a:t>
            </a:r>
            <a:r>
              <a:rPr lang="en-US" b="1" baseline="-25000" dirty="0"/>
              <a:t>2</a:t>
            </a:r>
            <a:r>
              <a:rPr lang="en-US" b="1" dirty="0" smtClean="0"/>
              <a:t> </a:t>
            </a:r>
            <a:r>
              <a:rPr lang="en-US" b="1" dirty="0"/>
              <a:t>+</a:t>
            </a:r>
            <a:r>
              <a:rPr lang="en-US" b="1" baseline="-25000" dirty="0"/>
              <a:t> </a:t>
            </a:r>
            <a:r>
              <a:rPr lang="en-US" b="1" dirty="0" smtClean="0"/>
              <a:t>S</a:t>
            </a:r>
            <a:r>
              <a:rPr lang="en-US" b="1" baseline="-25000" dirty="0" smtClean="0"/>
              <a:t>1</a:t>
            </a:r>
            <a:r>
              <a:rPr lang="en-US" b="1" dirty="0" smtClean="0"/>
              <a:t>S</a:t>
            </a:r>
            <a:r>
              <a:rPr lang="en-US" b="1" baseline="-25000" dirty="0" smtClean="0"/>
              <a:t>0</a:t>
            </a:r>
            <a:r>
              <a:rPr lang="en-US" b="1" dirty="0" smtClean="0"/>
              <a:t>D</a:t>
            </a:r>
            <a:r>
              <a:rPr lang="en-US" b="1" baseline="-25000" dirty="0" smtClean="0"/>
              <a:t>3</a:t>
            </a:r>
            <a:endParaRPr lang="en-GB" b="1" baseline="-25000" dirty="0"/>
          </a:p>
        </p:txBody>
      </p:sp>
    </p:spTree>
    <p:extLst>
      <p:ext uri="{BB962C8B-B14F-4D97-AF65-F5344CB8AC3E}">
        <p14:creationId xmlns:p14="http://schemas.microsoft.com/office/powerpoint/2010/main" val="6009564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6553200" cy="685800"/>
          </a:xfrm>
        </p:spPr>
        <p:txBody>
          <a:bodyPr>
            <a:normAutofit/>
          </a:bodyPr>
          <a:lstStyle/>
          <a:p>
            <a:pPr algn="ctr"/>
            <a:r>
              <a:rPr lang="en-US" b="1" dirty="0" smtClean="0">
                <a:solidFill>
                  <a:srgbClr val="FF0066"/>
                </a:solidFill>
                <a:effectLst>
                  <a:outerShdw blurRad="38100" dist="38100" dir="2700000" algn="tl">
                    <a:srgbClr val="000000">
                      <a:alpha val="43137"/>
                    </a:srgbClr>
                  </a:outerShdw>
                </a:effectLst>
                <a:latin typeface="Algerian" panose="04020705040A02060702" pitchFamily="82" charset="0"/>
              </a:rPr>
              <a:t>multiplexer</a:t>
            </a:r>
            <a:endParaRPr lang="en-GB" b="1" dirty="0">
              <a:solidFill>
                <a:srgbClr val="FF0066"/>
              </a:solidFill>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p:cNvSpPr>
            <a:spLocks noGrp="1"/>
          </p:cNvSpPr>
          <p:nvPr>
            <p:ph idx="1"/>
          </p:nvPr>
        </p:nvSpPr>
        <p:spPr>
          <a:xfrm>
            <a:off x="304800" y="609600"/>
            <a:ext cx="5029200" cy="5562600"/>
          </a:xfrm>
        </p:spPr>
        <p:txBody>
          <a:bodyPr>
            <a:normAutofit/>
          </a:bodyPr>
          <a:lstStyle/>
          <a:p>
            <a:pPr marL="0" indent="0" algn="just">
              <a:lnSpc>
                <a:spcPct val="120000"/>
              </a:lnSpc>
              <a:buNone/>
            </a:pPr>
            <a:r>
              <a:rPr lang="en-US" sz="1900" b="1" u="sng" dirty="0">
                <a:solidFill>
                  <a:schemeClr val="tx1"/>
                </a:solidFill>
              </a:rPr>
              <a:t>8</a:t>
            </a:r>
            <a:r>
              <a:rPr lang="en-US" sz="1900" b="1" u="sng" dirty="0" smtClean="0">
                <a:solidFill>
                  <a:schemeClr val="tx1"/>
                </a:solidFill>
              </a:rPr>
              <a:t>:1 MUX:</a:t>
            </a:r>
          </a:p>
          <a:p>
            <a:pPr algn="just">
              <a:lnSpc>
                <a:spcPct val="120000"/>
              </a:lnSpc>
            </a:pPr>
            <a:r>
              <a:rPr lang="en-US" sz="1900" b="1" dirty="0" smtClean="0">
                <a:solidFill>
                  <a:schemeClr val="tx1"/>
                </a:solidFill>
              </a:rPr>
              <a:t>8 </a:t>
            </a:r>
            <a:r>
              <a:rPr lang="en-US" sz="1900" b="1" dirty="0">
                <a:solidFill>
                  <a:schemeClr val="tx1"/>
                </a:solidFill>
              </a:rPr>
              <a:t>inputs, 1 output, </a:t>
            </a:r>
            <a:r>
              <a:rPr lang="en-US" sz="1900" b="1" dirty="0" smtClean="0">
                <a:solidFill>
                  <a:schemeClr val="tx1"/>
                </a:solidFill>
              </a:rPr>
              <a:t>3 </a:t>
            </a:r>
            <a:r>
              <a:rPr lang="en-US" sz="1900" b="1" dirty="0">
                <a:solidFill>
                  <a:schemeClr val="tx1"/>
                </a:solidFill>
              </a:rPr>
              <a:t>select </a:t>
            </a:r>
            <a:r>
              <a:rPr lang="en-US" sz="1900" b="1" dirty="0" smtClean="0">
                <a:solidFill>
                  <a:schemeClr val="tx1"/>
                </a:solidFill>
              </a:rPr>
              <a:t>lines</a:t>
            </a:r>
          </a:p>
          <a:p>
            <a:pPr algn="just">
              <a:lnSpc>
                <a:spcPct val="120000"/>
              </a:lnSpc>
            </a:pPr>
            <a:r>
              <a:rPr lang="en-US" sz="1900" b="1" dirty="0" smtClean="0">
                <a:solidFill>
                  <a:schemeClr val="tx1"/>
                </a:solidFill>
              </a:rPr>
              <a:t>Binary combination of S</a:t>
            </a:r>
            <a:r>
              <a:rPr lang="en-US" sz="1900" b="1" baseline="-25000" dirty="0" smtClean="0">
                <a:solidFill>
                  <a:schemeClr val="tx1"/>
                </a:solidFill>
              </a:rPr>
              <a:t>2</a:t>
            </a:r>
            <a:r>
              <a:rPr lang="en-US" sz="1900" b="1" dirty="0" smtClean="0">
                <a:solidFill>
                  <a:schemeClr val="tx1"/>
                </a:solidFill>
              </a:rPr>
              <a:t>S</a:t>
            </a:r>
            <a:r>
              <a:rPr lang="en-US" sz="1900" b="1" baseline="-25000" dirty="0" smtClean="0">
                <a:solidFill>
                  <a:schemeClr val="tx1"/>
                </a:solidFill>
              </a:rPr>
              <a:t>1</a:t>
            </a:r>
            <a:r>
              <a:rPr lang="en-US" sz="1900" b="1" dirty="0" smtClean="0">
                <a:solidFill>
                  <a:schemeClr val="tx1"/>
                </a:solidFill>
              </a:rPr>
              <a:t>S</a:t>
            </a:r>
            <a:r>
              <a:rPr lang="en-US" sz="1900" b="1" baseline="-25000" dirty="0" smtClean="0">
                <a:solidFill>
                  <a:schemeClr val="tx1"/>
                </a:solidFill>
              </a:rPr>
              <a:t>0 </a:t>
            </a:r>
            <a:r>
              <a:rPr lang="en-US" sz="1900" b="1" dirty="0" smtClean="0">
                <a:solidFill>
                  <a:schemeClr val="tx1"/>
                </a:solidFill>
              </a:rPr>
              <a:t>directs the input being connected to Y</a:t>
            </a:r>
            <a:endParaRPr lang="en-US" sz="1900" b="1" baseline="-25000" dirty="0" smtClean="0">
              <a:solidFill>
                <a:schemeClr val="tx1"/>
              </a:solidFill>
            </a:endParaRPr>
          </a:p>
          <a:p>
            <a:pPr algn="just">
              <a:lnSpc>
                <a:spcPct val="120000"/>
              </a:lnSpc>
            </a:pPr>
            <a:endParaRPr lang="en-US" sz="1900" b="1" dirty="0" smtClean="0">
              <a:solidFill>
                <a:schemeClr val="tx1"/>
              </a:solidFill>
            </a:endParaRPr>
          </a:p>
          <a:p>
            <a:pPr marL="0" indent="0" algn="just">
              <a:lnSpc>
                <a:spcPct val="120000"/>
              </a:lnSpc>
              <a:buNone/>
            </a:pPr>
            <a:endParaRPr lang="en-US" sz="1700" b="1" dirty="0" smtClean="0">
              <a:solidFill>
                <a:schemeClr val="tx1"/>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359720381"/>
              </p:ext>
            </p:extLst>
          </p:nvPr>
        </p:nvGraphicFramePr>
        <p:xfrm>
          <a:off x="304800" y="2590800"/>
          <a:ext cx="3485543" cy="3383280"/>
        </p:xfrm>
        <a:graphic>
          <a:graphicData uri="http://schemas.openxmlformats.org/drawingml/2006/table">
            <a:tbl>
              <a:tblPr firstRow="1" bandRow="1">
                <a:tableStyleId>{BC89EF96-8CEA-46FF-86C4-4CE0E7609802}</a:tableStyleId>
              </a:tblPr>
              <a:tblGrid>
                <a:gridCol w="630227"/>
                <a:gridCol w="630227"/>
                <a:gridCol w="630227"/>
                <a:gridCol w="1594862"/>
              </a:tblGrid>
              <a:tr h="274320">
                <a:tc gridSpan="3">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1" baseline="0" dirty="0" smtClean="0"/>
                        <a:t>Select </a:t>
                      </a:r>
                      <a:r>
                        <a:rPr lang="en-US" sz="1600" b="1" dirty="0" smtClean="0"/>
                        <a:t>Inputs</a:t>
                      </a:r>
                      <a:endParaRPr lang="en-GB" sz="1600"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pPr algn="ctr"/>
                      <a:endParaRPr lang="en-GB" b="1"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GB"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1" dirty="0" smtClean="0"/>
                        <a:t>Output</a:t>
                      </a:r>
                      <a:endParaRPr lang="en-GB" sz="1600" b="1"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r h="274320">
                <a:tc>
                  <a:txBody>
                    <a:bodyPr/>
                    <a:lstStyle/>
                    <a:p>
                      <a:pPr algn="ctr"/>
                      <a:r>
                        <a:rPr lang="en-US" sz="1600" b="1" baseline="0" dirty="0" smtClean="0"/>
                        <a:t>S</a:t>
                      </a:r>
                      <a:r>
                        <a:rPr lang="en-US" sz="1600" b="1" baseline="-25000" dirty="0" smtClean="0"/>
                        <a:t>2</a:t>
                      </a:r>
                      <a:endParaRPr lang="en-GB" sz="1600" b="1"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baseline="0" dirty="0" smtClean="0"/>
                        <a:t>S</a:t>
                      </a:r>
                      <a:r>
                        <a:rPr lang="en-US" sz="1600" b="1" baseline="-25000" dirty="0" smtClean="0"/>
                        <a:t>1</a:t>
                      </a:r>
                      <a:endParaRPr lang="en-GB" sz="1600" b="1"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baseline="0" dirty="0" smtClean="0"/>
                        <a:t>S</a:t>
                      </a:r>
                      <a:r>
                        <a:rPr lang="en-US" sz="1600" b="1" baseline="-25000" dirty="0" smtClean="0"/>
                        <a:t>0</a:t>
                      </a:r>
                      <a:endParaRPr lang="en-GB" sz="1600" b="1"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Y</a:t>
                      </a:r>
                      <a:endParaRPr lang="en-GB"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4320">
                <a:tc>
                  <a:txBody>
                    <a:bodyPr/>
                    <a:lstStyle/>
                    <a:p>
                      <a:pPr algn="ctr"/>
                      <a:r>
                        <a:rPr lang="en-US" sz="1600" dirty="0" smtClean="0"/>
                        <a:t>0</a:t>
                      </a:r>
                      <a:endParaRPr lang="en-GB" sz="1600" dirty="0"/>
                    </a:p>
                  </a:txBody>
                  <a:tcPr>
                    <a:lnT w="12700" cap="flat" cmpd="sng" algn="ctr">
                      <a:solidFill>
                        <a:schemeClr val="tx1"/>
                      </a:solidFill>
                      <a:prstDash val="solid"/>
                      <a:round/>
                      <a:headEnd type="none" w="med" len="med"/>
                      <a:tailEnd type="none" w="med" len="med"/>
                    </a:lnT>
                  </a:tcPr>
                </a:tc>
                <a:tc>
                  <a:txBody>
                    <a:bodyPr/>
                    <a:lstStyle/>
                    <a:p>
                      <a:pPr algn="ctr"/>
                      <a:r>
                        <a:rPr lang="en-US" sz="1600" dirty="0" smtClean="0"/>
                        <a:t>0</a:t>
                      </a:r>
                      <a:endParaRPr lang="en-GB" sz="1600" dirty="0"/>
                    </a:p>
                  </a:txBody>
                  <a:tcPr>
                    <a:lnT w="12700" cap="flat" cmpd="sng" algn="ctr">
                      <a:solidFill>
                        <a:schemeClr val="tx1"/>
                      </a:solidFill>
                      <a:prstDash val="solid"/>
                      <a:round/>
                      <a:headEnd type="none" w="med" len="med"/>
                      <a:tailEnd type="none" w="med" len="med"/>
                    </a:lnT>
                  </a:tcPr>
                </a:tc>
                <a:tc>
                  <a:txBody>
                    <a:bodyPr/>
                    <a:lstStyle/>
                    <a:p>
                      <a:pPr algn="ctr"/>
                      <a:r>
                        <a:rPr lang="en-US" sz="1600" dirty="0" smtClean="0"/>
                        <a:t>0</a:t>
                      </a:r>
                      <a:endParaRPr lang="en-GB" sz="1600" dirty="0"/>
                    </a:p>
                  </a:txBody>
                  <a:tcPr>
                    <a:lnT w="12700" cap="flat" cmpd="sng" algn="ctr">
                      <a:solidFill>
                        <a:schemeClr val="tx1"/>
                      </a:solidFill>
                      <a:prstDash val="solid"/>
                      <a:round/>
                      <a:headEnd type="none" w="med" len="med"/>
                      <a:tailEnd type="none" w="med" len="med"/>
                    </a:lnT>
                  </a:tcPr>
                </a:tc>
                <a:tc>
                  <a:txBody>
                    <a:bodyPr/>
                    <a:lstStyle/>
                    <a:p>
                      <a:pPr algn="ctr"/>
                      <a:r>
                        <a:rPr lang="en-US" sz="1600" b="1" baseline="0" dirty="0" smtClean="0"/>
                        <a:t>I</a:t>
                      </a:r>
                      <a:r>
                        <a:rPr lang="en-US" sz="1600" b="1" baseline="-25000" dirty="0" smtClean="0"/>
                        <a:t>0</a:t>
                      </a:r>
                      <a:endParaRPr lang="en-GB" sz="1600" b="1" baseline="-25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274320">
                <a:tc>
                  <a:txBody>
                    <a:bodyPr/>
                    <a:lstStyle/>
                    <a:p>
                      <a:pPr algn="ctr"/>
                      <a:r>
                        <a:rPr lang="en-US" sz="1600" b="0" dirty="0" smtClean="0"/>
                        <a:t>0</a:t>
                      </a:r>
                      <a:endParaRPr lang="en-GB" sz="1600" b="0" dirty="0"/>
                    </a:p>
                  </a:txBody>
                  <a:tcPr/>
                </a:tc>
                <a:tc>
                  <a:txBody>
                    <a:bodyPr/>
                    <a:lstStyle/>
                    <a:p>
                      <a:pPr algn="ctr"/>
                      <a:r>
                        <a:rPr lang="en-US" sz="1600" b="0" dirty="0" smtClean="0"/>
                        <a:t>0</a:t>
                      </a:r>
                      <a:endParaRPr lang="en-GB" sz="1600" b="0" dirty="0"/>
                    </a:p>
                  </a:txBody>
                  <a:tcPr/>
                </a:tc>
                <a:tc>
                  <a:txBody>
                    <a:bodyPr/>
                    <a:lstStyle/>
                    <a:p>
                      <a:pPr algn="ctr"/>
                      <a:r>
                        <a:rPr lang="en-US" sz="1600" b="0" dirty="0" smtClean="0"/>
                        <a:t>1</a:t>
                      </a:r>
                      <a:endParaRPr lang="en-GB" sz="1600" b="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1" baseline="0" dirty="0" smtClean="0"/>
                        <a:t>I</a:t>
                      </a:r>
                      <a:r>
                        <a:rPr lang="en-US" sz="1600" b="1" baseline="-25000" dirty="0" smtClean="0"/>
                        <a:t>1</a:t>
                      </a:r>
                      <a:endParaRPr lang="en-GB" sz="1600" b="1" baseline="-25000" dirty="0" smtClean="0"/>
                    </a:p>
                  </a:txBody>
                  <a:tcPr>
                    <a:lnR w="12700" cap="flat" cmpd="sng" algn="ctr">
                      <a:solidFill>
                        <a:schemeClr val="tx1"/>
                      </a:solidFill>
                      <a:prstDash val="solid"/>
                      <a:round/>
                      <a:headEnd type="none" w="med" len="med"/>
                      <a:tailEnd type="none" w="med" len="med"/>
                    </a:lnR>
                  </a:tcPr>
                </a:tc>
              </a:tr>
              <a:tr h="274320">
                <a:tc>
                  <a:txBody>
                    <a:bodyPr/>
                    <a:lstStyle/>
                    <a:p>
                      <a:pPr algn="ctr"/>
                      <a:r>
                        <a:rPr lang="en-US" sz="1600" b="0" dirty="0" smtClean="0"/>
                        <a:t>0</a:t>
                      </a:r>
                      <a:endParaRPr lang="en-GB" sz="1600" b="0" dirty="0"/>
                    </a:p>
                  </a:txBody>
                  <a:tcPr/>
                </a:tc>
                <a:tc>
                  <a:txBody>
                    <a:bodyPr/>
                    <a:lstStyle/>
                    <a:p>
                      <a:pPr algn="ctr"/>
                      <a:r>
                        <a:rPr lang="en-US" sz="1600" b="0" dirty="0" smtClean="0"/>
                        <a:t>1</a:t>
                      </a:r>
                      <a:endParaRPr lang="en-GB" sz="1600" b="0" dirty="0"/>
                    </a:p>
                  </a:txBody>
                  <a:tcPr/>
                </a:tc>
                <a:tc>
                  <a:txBody>
                    <a:bodyPr/>
                    <a:lstStyle/>
                    <a:p>
                      <a:pPr algn="ctr"/>
                      <a:r>
                        <a:rPr lang="en-US" sz="1600" b="0" dirty="0" smtClean="0"/>
                        <a:t>0</a:t>
                      </a:r>
                      <a:endParaRPr lang="en-GB" sz="1600" b="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1" baseline="0" dirty="0" smtClean="0"/>
                        <a:t>I</a:t>
                      </a:r>
                      <a:r>
                        <a:rPr lang="en-US" sz="1600" b="1" baseline="-25000" dirty="0" smtClean="0"/>
                        <a:t>2</a:t>
                      </a:r>
                      <a:endParaRPr lang="en-GB" sz="1600" b="1" baseline="-25000" dirty="0" smtClean="0"/>
                    </a:p>
                  </a:txBody>
                  <a:tcPr>
                    <a:lnR w="12700" cap="flat" cmpd="sng" algn="ctr">
                      <a:solidFill>
                        <a:schemeClr val="tx1"/>
                      </a:solidFill>
                      <a:prstDash val="solid"/>
                      <a:round/>
                      <a:headEnd type="none" w="med" len="med"/>
                      <a:tailEnd type="none" w="med" len="med"/>
                    </a:lnR>
                  </a:tcPr>
                </a:tc>
              </a:tr>
              <a:tr h="274320">
                <a:tc>
                  <a:txBody>
                    <a:bodyPr/>
                    <a:lstStyle/>
                    <a:p>
                      <a:pPr algn="ctr"/>
                      <a:r>
                        <a:rPr lang="en-US" sz="1600" b="0" dirty="0" smtClean="0"/>
                        <a:t>0</a:t>
                      </a:r>
                      <a:endParaRPr lang="en-GB" sz="1600" b="0" dirty="0"/>
                    </a:p>
                  </a:txBody>
                  <a:tcPr/>
                </a:tc>
                <a:tc>
                  <a:txBody>
                    <a:bodyPr/>
                    <a:lstStyle/>
                    <a:p>
                      <a:pPr algn="ctr"/>
                      <a:r>
                        <a:rPr lang="en-US" sz="1600" b="0" dirty="0" smtClean="0"/>
                        <a:t>1</a:t>
                      </a:r>
                      <a:endParaRPr lang="en-GB" sz="1600" b="0" dirty="0"/>
                    </a:p>
                  </a:txBody>
                  <a:tcPr/>
                </a:tc>
                <a:tc>
                  <a:txBody>
                    <a:bodyPr/>
                    <a:lstStyle/>
                    <a:p>
                      <a:pPr algn="ctr"/>
                      <a:r>
                        <a:rPr lang="en-US" sz="1600" b="0" dirty="0" smtClean="0"/>
                        <a:t>1</a:t>
                      </a:r>
                      <a:endParaRPr lang="en-GB" sz="1600" b="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1" baseline="0" dirty="0" smtClean="0"/>
                        <a:t>I</a:t>
                      </a:r>
                      <a:r>
                        <a:rPr lang="en-US" sz="1600" b="1" baseline="-25000" dirty="0" smtClean="0"/>
                        <a:t>3</a:t>
                      </a:r>
                      <a:endParaRPr lang="en-GB" sz="1600" b="1" baseline="-25000" dirty="0" smtClean="0"/>
                    </a:p>
                  </a:txBody>
                  <a:tcPr>
                    <a:lnR w="12700" cap="flat" cmpd="sng" algn="ctr">
                      <a:solidFill>
                        <a:schemeClr val="tx1"/>
                      </a:solidFill>
                      <a:prstDash val="solid"/>
                      <a:round/>
                      <a:headEnd type="none" w="med" len="med"/>
                      <a:tailEnd type="none" w="med" len="med"/>
                    </a:lnR>
                  </a:tcPr>
                </a:tc>
              </a:tr>
              <a:tr h="274320">
                <a:tc>
                  <a:txBody>
                    <a:bodyPr/>
                    <a:lstStyle/>
                    <a:p>
                      <a:pPr algn="ctr"/>
                      <a:r>
                        <a:rPr lang="en-US" sz="1600" b="0" dirty="0" smtClean="0"/>
                        <a:t>1</a:t>
                      </a:r>
                      <a:endParaRPr lang="en-GB" sz="1600" b="0" dirty="0"/>
                    </a:p>
                  </a:txBody>
                  <a:tcPr/>
                </a:tc>
                <a:tc>
                  <a:txBody>
                    <a:bodyPr/>
                    <a:lstStyle/>
                    <a:p>
                      <a:pPr algn="ctr"/>
                      <a:r>
                        <a:rPr lang="en-US" sz="1600" b="0" dirty="0" smtClean="0"/>
                        <a:t>0</a:t>
                      </a:r>
                      <a:endParaRPr lang="en-GB" sz="1600" b="0" dirty="0"/>
                    </a:p>
                  </a:txBody>
                  <a:tcPr/>
                </a:tc>
                <a:tc>
                  <a:txBody>
                    <a:bodyPr/>
                    <a:lstStyle/>
                    <a:p>
                      <a:pPr algn="ctr"/>
                      <a:r>
                        <a:rPr lang="en-US" sz="1600" b="0" dirty="0" smtClean="0"/>
                        <a:t>0</a:t>
                      </a:r>
                      <a:endParaRPr lang="en-GB" sz="1600" b="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1" baseline="0" dirty="0" smtClean="0"/>
                        <a:t>I</a:t>
                      </a:r>
                      <a:r>
                        <a:rPr lang="en-US" sz="1600" b="1" baseline="-25000" dirty="0" smtClean="0"/>
                        <a:t>4</a:t>
                      </a:r>
                      <a:endParaRPr lang="en-GB" sz="1600" b="1" baseline="-25000" dirty="0" smtClean="0"/>
                    </a:p>
                  </a:txBody>
                  <a:tcPr>
                    <a:lnR w="12700" cap="flat" cmpd="sng" algn="ctr">
                      <a:solidFill>
                        <a:schemeClr val="tx1"/>
                      </a:solidFill>
                      <a:prstDash val="solid"/>
                      <a:round/>
                      <a:headEnd type="none" w="med" len="med"/>
                      <a:tailEnd type="none" w="med" len="med"/>
                    </a:lnR>
                  </a:tcPr>
                </a:tc>
              </a:tr>
              <a:tr h="274320">
                <a:tc>
                  <a:txBody>
                    <a:bodyPr/>
                    <a:lstStyle/>
                    <a:p>
                      <a:pPr algn="ctr"/>
                      <a:r>
                        <a:rPr lang="en-US" sz="1600" b="0" dirty="0" smtClean="0"/>
                        <a:t>1</a:t>
                      </a:r>
                      <a:endParaRPr lang="en-GB" sz="1600" b="0" dirty="0"/>
                    </a:p>
                  </a:txBody>
                  <a:tcPr/>
                </a:tc>
                <a:tc>
                  <a:txBody>
                    <a:bodyPr/>
                    <a:lstStyle/>
                    <a:p>
                      <a:pPr algn="ctr"/>
                      <a:r>
                        <a:rPr lang="en-US" sz="1600" b="0" dirty="0" smtClean="0"/>
                        <a:t>0</a:t>
                      </a:r>
                      <a:endParaRPr lang="en-GB" sz="1600" b="0" dirty="0"/>
                    </a:p>
                  </a:txBody>
                  <a:tcPr/>
                </a:tc>
                <a:tc>
                  <a:txBody>
                    <a:bodyPr/>
                    <a:lstStyle/>
                    <a:p>
                      <a:pPr algn="ctr"/>
                      <a:r>
                        <a:rPr lang="en-US" sz="1600" b="0" dirty="0" smtClean="0"/>
                        <a:t>1</a:t>
                      </a:r>
                      <a:endParaRPr lang="en-GB" sz="1600" b="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1" baseline="0" dirty="0" smtClean="0"/>
                        <a:t>I</a:t>
                      </a:r>
                      <a:r>
                        <a:rPr lang="en-US" sz="1600" b="1" baseline="-25000" dirty="0" smtClean="0"/>
                        <a:t>5</a:t>
                      </a:r>
                      <a:endParaRPr lang="en-GB" sz="1600" b="1" baseline="-25000" dirty="0" smtClean="0"/>
                    </a:p>
                  </a:txBody>
                  <a:tcPr>
                    <a:lnR w="12700" cap="flat" cmpd="sng" algn="ctr">
                      <a:solidFill>
                        <a:schemeClr val="tx1"/>
                      </a:solidFill>
                      <a:prstDash val="solid"/>
                      <a:round/>
                      <a:headEnd type="none" w="med" len="med"/>
                      <a:tailEnd type="none" w="med" len="med"/>
                    </a:lnR>
                  </a:tcPr>
                </a:tc>
              </a:tr>
              <a:tr h="274320">
                <a:tc>
                  <a:txBody>
                    <a:bodyPr/>
                    <a:lstStyle/>
                    <a:p>
                      <a:pPr algn="ctr"/>
                      <a:r>
                        <a:rPr lang="en-US" sz="1600" b="0" dirty="0" smtClean="0"/>
                        <a:t>1</a:t>
                      </a:r>
                      <a:endParaRPr lang="en-GB" sz="1600" b="0" dirty="0"/>
                    </a:p>
                  </a:txBody>
                  <a:tcPr/>
                </a:tc>
                <a:tc>
                  <a:txBody>
                    <a:bodyPr/>
                    <a:lstStyle/>
                    <a:p>
                      <a:pPr algn="ctr"/>
                      <a:r>
                        <a:rPr lang="en-US" sz="1600" b="0" dirty="0" smtClean="0"/>
                        <a:t>1</a:t>
                      </a:r>
                      <a:endParaRPr lang="en-GB" sz="1600" b="0" dirty="0"/>
                    </a:p>
                  </a:txBody>
                  <a:tcPr/>
                </a:tc>
                <a:tc>
                  <a:txBody>
                    <a:bodyPr/>
                    <a:lstStyle/>
                    <a:p>
                      <a:pPr algn="ctr"/>
                      <a:r>
                        <a:rPr lang="en-US" sz="1600" b="0" dirty="0" smtClean="0"/>
                        <a:t>0</a:t>
                      </a:r>
                      <a:endParaRPr lang="en-GB" sz="1600" b="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1" baseline="0" dirty="0" smtClean="0"/>
                        <a:t>I</a:t>
                      </a:r>
                      <a:r>
                        <a:rPr lang="en-US" sz="1600" b="1" baseline="-25000" dirty="0" smtClean="0"/>
                        <a:t>6</a:t>
                      </a:r>
                      <a:endParaRPr lang="en-GB" sz="1600" b="1" baseline="-25000" dirty="0" smtClean="0"/>
                    </a:p>
                  </a:txBody>
                  <a:tcPr>
                    <a:lnR w="12700" cap="flat" cmpd="sng" algn="ctr">
                      <a:solidFill>
                        <a:schemeClr val="tx1"/>
                      </a:solidFill>
                      <a:prstDash val="solid"/>
                      <a:round/>
                      <a:headEnd type="none" w="med" len="med"/>
                      <a:tailEnd type="none" w="med" len="med"/>
                    </a:lnR>
                  </a:tcPr>
                </a:tc>
              </a:tr>
              <a:tr h="27432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smtClean="0"/>
                        <a:t>1</a:t>
                      </a:r>
                      <a:endParaRPr lang="en-GB" sz="1600" dirty="0" smtClean="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smtClean="0"/>
                        <a:t>1</a:t>
                      </a:r>
                      <a:endParaRPr lang="en-GB" sz="1600" dirty="0" smtClean="0"/>
                    </a:p>
                  </a:txBody>
                  <a:tcPr/>
                </a:tc>
                <a:tc>
                  <a:txBody>
                    <a:bodyPr/>
                    <a:lstStyle/>
                    <a:p>
                      <a:pPr algn="ctr"/>
                      <a:r>
                        <a:rPr lang="en-US" sz="1600" dirty="0" smtClean="0"/>
                        <a:t>1</a:t>
                      </a:r>
                      <a:endParaRPr lang="en-GB" sz="16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1" baseline="0" dirty="0" smtClean="0"/>
                        <a:t>I</a:t>
                      </a:r>
                      <a:r>
                        <a:rPr lang="en-US" sz="1600" b="1" baseline="-25000" dirty="0" smtClean="0"/>
                        <a:t>7</a:t>
                      </a:r>
                      <a:endParaRPr lang="en-GB" sz="1600" b="1" baseline="-25000" dirty="0" smtClean="0"/>
                    </a:p>
                  </a:txBody>
                  <a:tcPr>
                    <a:lnR w="12700" cap="flat" cmpd="sng" algn="ctr">
                      <a:solidFill>
                        <a:schemeClr val="tx1"/>
                      </a:solidFill>
                      <a:prstDash val="solid"/>
                      <a:round/>
                      <a:headEnd type="none" w="med" len="med"/>
                      <a:tailEnd type="none" w="med" len="med"/>
                    </a:lnR>
                  </a:tcPr>
                </a:tc>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400" y="3619058"/>
            <a:ext cx="5020376" cy="3162742"/>
          </a:xfrm>
          <a:prstGeom prst="rect">
            <a:avLst/>
          </a:prstGeom>
          <a:ln w="3175">
            <a:solidFill>
              <a:schemeClr val="tx1"/>
            </a:solidFill>
          </a:ln>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600" y="228600"/>
            <a:ext cx="2380953" cy="3161905"/>
          </a:xfrm>
          <a:prstGeom prst="rect">
            <a:avLst/>
          </a:prstGeom>
          <a:ln w="3175">
            <a:solidFill>
              <a:schemeClr val="tx1"/>
            </a:solidFill>
          </a:ln>
        </p:spPr>
      </p:pic>
    </p:spTree>
    <p:extLst>
      <p:ext uri="{BB962C8B-B14F-4D97-AF65-F5344CB8AC3E}">
        <p14:creationId xmlns:p14="http://schemas.microsoft.com/office/powerpoint/2010/main" val="20548585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553200" cy="685800"/>
          </a:xfrm>
        </p:spPr>
        <p:txBody>
          <a:bodyPr>
            <a:normAutofit/>
          </a:bodyPr>
          <a:lstStyle/>
          <a:p>
            <a:pPr algn="ctr"/>
            <a:r>
              <a:rPr lang="en-US" b="1" dirty="0" smtClean="0">
                <a:solidFill>
                  <a:srgbClr val="FF0066"/>
                </a:solidFill>
                <a:effectLst>
                  <a:outerShdw blurRad="38100" dist="38100" dir="2700000" algn="tl">
                    <a:srgbClr val="000000">
                      <a:alpha val="43137"/>
                    </a:srgbClr>
                  </a:outerShdw>
                </a:effectLst>
                <a:latin typeface="Algerian" panose="04020705040A02060702" pitchFamily="82" charset="0"/>
              </a:rPr>
              <a:t>multiplexer</a:t>
            </a:r>
            <a:endParaRPr lang="en-GB" b="1" dirty="0">
              <a:solidFill>
                <a:srgbClr val="FF0066"/>
              </a:solidFill>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p:cNvSpPr>
            <a:spLocks noGrp="1"/>
          </p:cNvSpPr>
          <p:nvPr>
            <p:ph idx="1"/>
          </p:nvPr>
        </p:nvSpPr>
        <p:spPr>
          <a:xfrm>
            <a:off x="0" y="914400"/>
            <a:ext cx="7467600" cy="5562600"/>
          </a:xfrm>
        </p:spPr>
        <p:txBody>
          <a:bodyPr>
            <a:normAutofit/>
          </a:bodyPr>
          <a:lstStyle/>
          <a:p>
            <a:pPr algn="just">
              <a:lnSpc>
                <a:spcPct val="120000"/>
              </a:lnSpc>
            </a:pPr>
            <a:r>
              <a:rPr lang="en-US" sz="1900" b="1" dirty="0" smtClean="0">
                <a:solidFill>
                  <a:schemeClr val="tx1"/>
                </a:solidFill>
              </a:rPr>
              <a:t>A larger order multiplexer can be realized using multiple smaller order multiplexers</a:t>
            </a:r>
          </a:p>
          <a:p>
            <a:pPr marL="0" indent="0" algn="just">
              <a:lnSpc>
                <a:spcPct val="120000"/>
              </a:lnSpc>
              <a:buNone/>
            </a:pPr>
            <a:r>
              <a:rPr lang="en-US" sz="1600" b="1" u="sng" dirty="0" smtClean="0">
                <a:solidFill>
                  <a:schemeClr val="tx1"/>
                </a:solidFill>
              </a:rPr>
              <a:t>8:1 MUX using 2 × </a:t>
            </a:r>
            <a:r>
              <a:rPr lang="en-US" sz="1600" b="1" u="sng" dirty="0">
                <a:solidFill>
                  <a:schemeClr val="tx1"/>
                </a:solidFill>
              </a:rPr>
              <a:t>4</a:t>
            </a:r>
            <a:r>
              <a:rPr lang="en-US" sz="1600" b="1" u="sng" dirty="0" smtClean="0">
                <a:solidFill>
                  <a:schemeClr val="tx1"/>
                </a:solidFill>
              </a:rPr>
              <a:t>:1 MUX</a:t>
            </a:r>
          </a:p>
          <a:p>
            <a:pPr algn="just">
              <a:lnSpc>
                <a:spcPct val="120000"/>
              </a:lnSpc>
            </a:pPr>
            <a:endParaRPr lang="en-US" sz="1900" b="1" dirty="0" smtClean="0">
              <a:solidFill>
                <a:schemeClr val="tx1"/>
              </a:solidFill>
            </a:endParaRPr>
          </a:p>
          <a:p>
            <a:pPr marL="0" indent="0" algn="just">
              <a:lnSpc>
                <a:spcPct val="120000"/>
              </a:lnSpc>
              <a:buNone/>
            </a:pPr>
            <a:endParaRPr lang="en-US" sz="1700" b="1" dirty="0" smtClean="0">
              <a:solidFill>
                <a:schemeClr val="tx1"/>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1570824597"/>
              </p:ext>
            </p:extLst>
          </p:nvPr>
        </p:nvGraphicFramePr>
        <p:xfrm>
          <a:off x="248257" y="2484120"/>
          <a:ext cx="3485543" cy="3383280"/>
        </p:xfrm>
        <a:graphic>
          <a:graphicData uri="http://schemas.openxmlformats.org/drawingml/2006/table">
            <a:tbl>
              <a:tblPr firstRow="1" bandRow="1">
                <a:tableStyleId>{BC89EF96-8CEA-46FF-86C4-4CE0E7609802}</a:tableStyleId>
              </a:tblPr>
              <a:tblGrid>
                <a:gridCol w="630227"/>
                <a:gridCol w="630227"/>
                <a:gridCol w="630227"/>
                <a:gridCol w="1594862"/>
              </a:tblGrid>
              <a:tr h="274320">
                <a:tc gridSpan="3">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1" baseline="0" dirty="0" smtClean="0"/>
                        <a:t>Select </a:t>
                      </a:r>
                      <a:r>
                        <a:rPr lang="en-US" sz="1600" b="1" dirty="0" smtClean="0"/>
                        <a:t>Inputs</a:t>
                      </a:r>
                      <a:endParaRPr lang="en-GB" sz="1600"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pPr algn="ctr"/>
                      <a:endParaRPr lang="en-GB" b="1"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GB"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1" dirty="0" smtClean="0"/>
                        <a:t>Output</a:t>
                      </a:r>
                      <a:endParaRPr lang="en-GB" sz="1600" b="1"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r h="274320">
                <a:tc>
                  <a:txBody>
                    <a:bodyPr/>
                    <a:lstStyle/>
                    <a:p>
                      <a:pPr algn="ctr"/>
                      <a:r>
                        <a:rPr lang="en-US" sz="1600" b="1" baseline="0" dirty="0" smtClean="0"/>
                        <a:t>S</a:t>
                      </a:r>
                      <a:r>
                        <a:rPr lang="en-US" sz="1600" b="1" baseline="-25000" dirty="0" smtClean="0"/>
                        <a:t>2</a:t>
                      </a:r>
                      <a:endParaRPr lang="en-GB" sz="1600" b="1"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baseline="0" dirty="0" smtClean="0"/>
                        <a:t>S</a:t>
                      </a:r>
                      <a:r>
                        <a:rPr lang="en-US" sz="1600" b="1" baseline="-25000" dirty="0" smtClean="0"/>
                        <a:t>1</a:t>
                      </a:r>
                      <a:endParaRPr lang="en-GB" sz="1600" b="1"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baseline="0" dirty="0" smtClean="0"/>
                        <a:t>S</a:t>
                      </a:r>
                      <a:r>
                        <a:rPr lang="en-US" sz="1600" b="1" baseline="-25000" dirty="0" smtClean="0"/>
                        <a:t>0</a:t>
                      </a:r>
                      <a:endParaRPr lang="en-GB" sz="1600" b="1"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Y</a:t>
                      </a:r>
                      <a:endParaRPr lang="en-GB"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4320">
                <a:tc>
                  <a:txBody>
                    <a:bodyPr/>
                    <a:lstStyle/>
                    <a:p>
                      <a:pPr algn="ctr"/>
                      <a:r>
                        <a:rPr lang="en-US" sz="1600" dirty="0" smtClean="0"/>
                        <a:t>0</a:t>
                      </a:r>
                      <a:endParaRPr lang="en-GB" sz="1600" dirty="0"/>
                    </a:p>
                  </a:txBody>
                  <a:tcPr>
                    <a:lnT w="12700" cap="flat" cmpd="sng" algn="ctr">
                      <a:solidFill>
                        <a:schemeClr val="tx1"/>
                      </a:solidFill>
                      <a:prstDash val="solid"/>
                      <a:round/>
                      <a:headEnd type="none" w="med" len="med"/>
                      <a:tailEnd type="none" w="med" len="med"/>
                    </a:lnT>
                  </a:tcPr>
                </a:tc>
                <a:tc>
                  <a:txBody>
                    <a:bodyPr/>
                    <a:lstStyle/>
                    <a:p>
                      <a:pPr algn="ctr"/>
                      <a:r>
                        <a:rPr lang="en-US" sz="1600" dirty="0" smtClean="0"/>
                        <a:t>0</a:t>
                      </a:r>
                      <a:endParaRPr lang="en-GB" sz="1600" dirty="0"/>
                    </a:p>
                  </a:txBody>
                  <a:tcPr>
                    <a:lnT w="12700" cap="flat" cmpd="sng" algn="ctr">
                      <a:solidFill>
                        <a:schemeClr val="tx1"/>
                      </a:solidFill>
                      <a:prstDash val="solid"/>
                      <a:round/>
                      <a:headEnd type="none" w="med" len="med"/>
                      <a:tailEnd type="none" w="med" len="med"/>
                    </a:lnT>
                  </a:tcPr>
                </a:tc>
                <a:tc>
                  <a:txBody>
                    <a:bodyPr/>
                    <a:lstStyle/>
                    <a:p>
                      <a:pPr algn="ctr"/>
                      <a:r>
                        <a:rPr lang="en-US" sz="1600" dirty="0" smtClean="0"/>
                        <a:t>0</a:t>
                      </a:r>
                      <a:endParaRPr lang="en-GB" sz="1600" dirty="0"/>
                    </a:p>
                  </a:txBody>
                  <a:tcPr>
                    <a:lnT w="12700" cap="flat" cmpd="sng" algn="ctr">
                      <a:solidFill>
                        <a:schemeClr val="tx1"/>
                      </a:solidFill>
                      <a:prstDash val="solid"/>
                      <a:round/>
                      <a:headEnd type="none" w="med" len="med"/>
                      <a:tailEnd type="none" w="med" len="med"/>
                    </a:lnT>
                  </a:tcPr>
                </a:tc>
                <a:tc>
                  <a:txBody>
                    <a:bodyPr/>
                    <a:lstStyle/>
                    <a:p>
                      <a:pPr algn="ctr"/>
                      <a:r>
                        <a:rPr lang="en-US" sz="1600" b="1" baseline="0" dirty="0" smtClean="0"/>
                        <a:t>I</a:t>
                      </a:r>
                      <a:r>
                        <a:rPr lang="en-US" sz="1600" b="1" baseline="-25000" dirty="0" smtClean="0"/>
                        <a:t>0</a:t>
                      </a:r>
                      <a:endParaRPr lang="en-GB" sz="1600" b="1" baseline="-25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274320">
                <a:tc>
                  <a:txBody>
                    <a:bodyPr/>
                    <a:lstStyle/>
                    <a:p>
                      <a:pPr algn="ctr"/>
                      <a:r>
                        <a:rPr lang="en-US" sz="1600" b="0" dirty="0" smtClean="0"/>
                        <a:t>0</a:t>
                      </a:r>
                      <a:endParaRPr lang="en-GB" sz="1600" b="0" dirty="0"/>
                    </a:p>
                  </a:txBody>
                  <a:tcPr/>
                </a:tc>
                <a:tc>
                  <a:txBody>
                    <a:bodyPr/>
                    <a:lstStyle/>
                    <a:p>
                      <a:pPr algn="ctr"/>
                      <a:r>
                        <a:rPr lang="en-US" sz="1600" b="0" dirty="0" smtClean="0"/>
                        <a:t>0</a:t>
                      </a:r>
                      <a:endParaRPr lang="en-GB" sz="1600" b="0" dirty="0"/>
                    </a:p>
                  </a:txBody>
                  <a:tcPr/>
                </a:tc>
                <a:tc>
                  <a:txBody>
                    <a:bodyPr/>
                    <a:lstStyle/>
                    <a:p>
                      <a:pPr algn="ctr"/>
                      <a:r>
                        <a:rPr lang="en-US" sz="1600" b="0" dirty="0" smtClean="0"/>
                        <a:t>1</a:t>
                      </a:r>
                      <a:endParaRPr lang="en-GB" sz="1600" b="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1" baseline="0" dirty="0" smtClean="0"/>
                        <a:t>I</a:t>
                      </a:r>
                      <a:r>
                        <a:rPr lang="en-US" sz="1600" b="1" baseline="-25000" dirty="0" smtClean="0"/>
                        <a:t>1</a:t>
                      </a:r>
                      <a:endParaRPr lang="en-GB" sz="1600" b="1" baseline="-25000" dirty="0" smtClean="0"/>
                    </a:p>
                  </a:txBody>
                  <a:tcPr>
                    <a:lnR w="12700" cap="flat" cmpd="sng" algn="ctr">
                      <a:solidFill>
                        <a:schemeClr val="tx1"/>
                      </a:solidFill>
                      <a:prstDash val="solid"/>
                      <a:round/>
                      <a:headEnd type="none" w="med" len="med"/>
                      <a:tailEnd type="none" w="med" len="med"/>
                    </a:lnR>
                  </a:tcPr>
                </a:tc>
              </a:tr>
              <a:tr h="274320">
                <a:tc>
                  <a:txBody>
                    <a:bodyPr/>
                    <a:lstStyle/>
                    <a:p>
                      <a:pPr algn="ctr"/>
                      <a:r>
                        <a:rPr lang="en-US" sz="1600" b="0" dirty="0" smtClean="0"/>
                        <a:t>0</a:t>
                      </a:r>
                      <a:endParaRPr lang="en-GB" sz="1600" b="0" dirty="0"/>
                    </a:p>
                  </a:txBody>
                  <a:tcPr/>
                </a:tc>
                <a:tc>
                  <a:txBody>
                    <a:bodyPr/>
                    <a:lstStyle/>
                    <a:p>
                      <a:pPr algn="ctr"/>
                      <a:r>
                        <a:rPr lang="en-US" sz="1600" b="0" dirty="0" smtClean="0"/>
                        <a:t>1</a:t>
                      </a:r>
                      <a:endParaRPr lang="en-GB" sz="1600" b="0" dirty="0"/>
                    </a:p>
                  </a:txBody>
                  <a:tcPr/>
                </a:tc>
                <a:tc>
                  <a:txBody>
                    <a:bodyPr/>
                    <a:lstStyle/>
                    <a:p>
                      <a:pPr algn="ctr"/>
                      <a:r>
                        <a:rPr lang="en-US" sz="1600" b="0" dirty="0" smtClean="0"/>
                        <a:t>0</a:t>
                      </a:r>
                      <a:endParaRPr lang="en-GB" sz="1600" b="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1" baseline="0" dirty="0" smtClean="0"/>
                        <a:t>I</a:t>
                      </a:r>
                      <a:r>
                        <a:rPr lang="en-US" sz="1600" b="1" baseline="-25000" dirty="0" smtClean="0"/>
                        <a:t>2</a:t>
                      </a:r>
                      <a:endParaRPr lang="en-GB" sz="1600" b="1" baseline="-25000" dirty="0" smtClean="0"/>
                    </a:p>
                  </a:txBody>
                  <a:tcPr>
                    <a:lnR w="12700" cap="flat" cmpd="sng" algn="ctr">
                      <a:solidFill>
                        <a:schemeClr val="tx1"/>
                      </a:solidFill>
                      <a:prstDash val="solid"/>
                      <a:round/>
                      <a:headEnd type="none" w="med" len="med"/>
                      <a:tailEnd type="none" w="med" len="med"/>
                    </a:lnR>
                  </a:tcPr>
                </a:tc>
              </a:tr>
              <a:tr h="274320">
                <a:tc>
                  <a:txBody>
                    <a:bodyPr/>
                    <a:lstStyle/>
                    <a:p>
                      <a:pPr algn="ctr"/>
                      <a:r>
                        <a:rPr lang="en-US" sz="1600" b="0" dirty="0" smtClean="0"/>
                        <a:t>0</a:t>
                      </a:r>
                      <a:endParaRPr lang="en-GB" sz="1600" b="0" dirty="0"/>
                    </a:p>
                  </a:txBody>
                  <a:tcPr/>
                </a:tc>
                <a:tc>
                  <a:txBody>
                    <a:bodyPr/>
                    <a:lstStyle/>
                    <a:p>
                      <a:pPr algn="ctr"/>
                      <a:r>
                        <a:rPr lang="en-US" sz="1600" b="0" dirty="0" smtClean="0"/>
                        <a:t>1</a:t>
                      </a:r>
                      <a:endParaRPr lang="en-GB" sz="1600" b="0" dirty="0"/>
                    </a:p>
                  </a:txBody>
                  <a:tcPr/>
                </a:tc>
                <a:tc>
                  <a:txBody>
                    <a:bodyPr/>
                    <a:lstStyle/>
                    <a:p>
                      <a:pPr algn="ctr"/>
                      <a:r>
                        <a:rPr lang="en-US" sz="1600" b="0" dirty="0" smtClean="0"/>
                        <a:t>1</a:t>
                      </a:r>
                      <a:endParaRPr lang="en-GB" sz="1600" b="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1" baseline="0" dirty="0" smtClean="0"/>
                        <a:t>I</a:t>
                      </a:r>
                      <a:r>
                        <a:rPr lang="en-US" sz="1600" b="1" baseline="-25000" dirty="0" smtClean="0"/>
                        <a:t>3</a:t>
                      </a:r>
                      <a:endParaRPr lang="en-GB" sz="1600" b="1" baseline="-25000" dirty="0" smtClean="0"/>
                    </a:p>
                  </a:txBody>
                  <a:tcPr>
                    <a:lnR w="12700" cap="flat" cmpd="sng" algn="ctr">
                      <a:solidFill>
                        <a:schemeClr val="tx1"/>
                      </a:solidFill>
                      <a:prstDash val="solid"/>
                      <a:round/>
                      <a:headEnd type="none" w="med" len="med"/>
                      <a:tailEnd type="none" w="med" len="med"/>
                    </a:lnR>
                  </a:tcPr>
                </a:tc>
              </a:tr>
              <a:tr h="274320">
                <a:tc>
                  <a:txBody>
                    <a:bodyPr/>
                    <a:lstStyle/>
                    <a:p>
                      <a:pPr algn="ctr"/>
                      <a:r>
                        <a:rPr lang="en-US" sz="1600" b="0" dirty="0" smtClean="0"/>
                        <a:t>1</a:t>
                      </a:r>
                      <a:endParaRPr lang="en-GB" sz="1600" b="0" dirty="0"/>
                    </a:p>
                  </a:txBody>
                  <a:tcPr/>
                </a:tc>
                <a:tc>
                  <a:txBody>
                    <a:bodyPr/>
                    <a:lstStyle/>
                    <a:p>
                      <a:pPr algn="ctr"/>
                      <a:r>
                        <a:rPr lang="en-US" sz="1600" b="0" dirty="0" smtClean="0"/>
                        <a:t>0</a:t>
                      </a:r>
                      <a:endParaRPr lang="en-GB" sz="1600" b="0" dirty="0"/>
                    </a:p>
                  </a:txBody>
                  <a:tcPr/>
                </a:tc>
                <a:tc>
                  <a:txBody>
                    <a:bodyPr/>
                    <a:lstStyle/>
                    <a:p>
                      <a:pPr algn="ctr"/>
                      <a:r>
                        <a:rPr lang="en-US" sz="1600" b="0" dirty="0" smtClean="0"/>
                        <a:t>0</a:t>
                      </a:r>
                      <a:endParaRPr lang="en-GB" sz="1600" b="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1" baseline="0" dirty="0" smtClean="0"/>
                        <a:t>I</a:t>
                      </a:r>
                      <a:r>
                        <a:rPr lang="en-US" sz="1600" b="1" baseline="-25000" dirty="0" smtClean="0"/>
                        <a:t>4</a:t>
                      </a:r>
                      <a:endParaRPr lang="en-GB" sz="1600" b="1" baseline="-25000" dirty="0" smtClean="0"/>
                    </a:p>
                  </a:txBody>
                  <a:tcPr>
                    <a:lnR w="12700" cap="flat" cmpd="sng" algn="ctr">
                      <a:solidFill>
                        <a:schemeClr val="tx1"/>
                      </a:solidFill>
                      <a:prstDash val="solid"/>
                      <a:round/>
                      <a:headEnd type="none" w="med" len="med"/>
                      <a:tailEnd type="none" w="med" len="med"/>
                    </a:lnR>
                  </a:tcPr>
                </a:tc>
              </a:tr>
              <a:tr h="274320">
                <a:tc>
                  <a:txBody>
                    <a:bodyPr/>
                    <a:lstStyle/>
                    <a:p>
                      <a:pPr algn="ctr"/>
                      <a:r>
                        <a:rPr lang="en-US" sz="1600" b="0" dirty="0" smtClean="0"/>
                        <a:t>1</a:t>
                      </a:r>
                      <a:endParaRPr lang="en-GB" sz="1600" b="0" dirty="0"/>
                    </a:p>
                  </a:txBody>
                  <a:tcPr/>
                </a:tc>
                <a:tc>
                  <a:txBody>
                    <a:bodyPr/>
                    <a:lstStyle/>
                    <a:p>
                      <a:pPr algn="ctr"/>
                      <a:r>
                        <a:rPr lang="en-US" sz="1600" b="0" dirty="0" smtClean="0"/>
                        <a:t>0</a:t>
                      </a:r>
                      <a:endParaRPr lang="en-GB" sz="1600" b="0" dirty="0"/>
                    </a:p>
                  </a:txBody>
                  <a:tcPr/>
                </a:tc>
                <a:tc>
                  <a:txBody>
                    <a:bodyPr/>
                    <a:lstStyle/>
                    <a:p>
                      <a:pPr algn="ctr"/>
                      <a:r>
                        <a:rPr lang="en-US" sz="1600" b="0" dirty="0" smtClean="0"/>
                        <a:t>1</a:t>
                      </a:r>
                      <a:endParaRPr lang="en-GB" sz="1600" b="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1" baseline="0" dirty="0" smtClean="0"/>
                        <a:t>I</a:t>
                      </a:r>
                      <a:r>
                        <a:rPr lang="en-US" sz="1600" b="1" baseline="-25000" dirty="0" smtClean="0"/>
                        <a:t>5</a:t>
                      </a:r>
                      <a:endParaRPr lang="en-GB" sz="1600" b="1" baseline="-25000" dirty="0" smtClean="0"/>
                    </a:p>
                  </a:txBody>
                  <a:tcPr>
                    <a:lnR w="12700" cap="flat" cmpd="sng" algn="ctr">
                      <a:solidFill>
                        <a:schemeClr val="tx1"/>
                      </a:solidFill>
                      <a:prstDash val="solid"/>
                      <a:round/>
                      <a:headEnd type="none" w="med" len="med"/>
                      <a:tailEnd type="none" w="med" len="med"/>
                    </a:lnR>
                  </a:tcPr>
                </a:tc>
              </a:tr>
              <a:tr h="274320">
                <a:tc>
                  <a:txBody>
                    <a:bodyPr/>
                    <a:lstStyle/>
                    <a:p>
                      <a:pPr algn="ctr"/>
                      <a:r>
                        <a:rPr lang="en-US" sz="1600" b="0" dirty="0" smtClean="0"/>
                        <a:t>1</a:t>
                      </a:r>
                      <a:endParaRPr lang="en-GB" sz="1600" b="0" dirty="0"/>
                    </a:p>
                  </a:txBody>
                  <a:tcPr/>
                </a:tc>
                <a:tc>
                  <a:txBody>
                    <a:bodyPr/>
                    <a:lstStyle/>
                    <a:p>
                      <a:pPr algn="ctr"/>
                      <a:r>
                        <a:rPr lang="en-US" sz="1600" b="0" dirty="0" smtClean="0"/>
                        <a:t>1</a:t>
                      </a:r>
                      <a:endParaRPr lang="en-GB" sz="1600" b="0" dirty="0"/>
                    </a:p>
                  </a:txBody>
                  <a:tcPr/>
                </a:tc>
                <a:tc>
                  <a:txBody>
                    <a:bodyPr/>
                    <a:lstStyle/>
                    <a:p>
                      <a:pPr algn="ctr"/>
                      <a:r>
                        <a:rPr lang="en-US" sz="1600" b="0" dirty="0" smtClean="0"/>
                        <a:t>0</a:t>
                      </a:r>
                      <a:endParaRPr lang="en-GB" sz="1600" b="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1" baseline="0" dirty="0" smtClean="0"/>
                        <a:t>I</a:t>
                      </a:r>
                      <a:r>
                        <a:rPr lang="en-US" sz="1600" b="1" baseline="-25000" dirty="0" smtClean="0"/>
                        <a:t>6</a:t>
                      </a:r>
                      <a:endParaRPr lang="en-GB" sz="1600" b="1" baseline="-25000" dirty="0" smtClean="0"/>
                    </a:p>
                  </a:txBody>
                  <a:tcPr>
                    <a:lnR w="12700" cap="flat" cmpd="sng" algn="ctr">
                      <a:solidFill>
                        <a:schemeClr val="tx1"/>
                      </a:solidFill>
                      <a:prstDash val="solid"/>
                      <a:round/>
                      <a:headEnd type="none" w="med" len="med"/>
                      <a:tailEnd type="none" w="med" len="med"/>
                    </a:lnR>
                  </a:tcPr>
                </a:tc>
              </a:tr>
              <a:tr h="27432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smtClean="0"/>
                        <a:t>1</a:t>
                      </a:r>
                      <a:endParaRPr lang="en-GB" sz="1600" dirty="0" smtClean="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smtClean="0"/>
                        <a:t>1</a:t>
                      </a:r>
                      <a:endParaRPr lang="en-GB" sz="1600" dirty="0" smtClean="0"/>
                    </a:p>
                  </a:txBody>
                  <a:tcPr/>
                </a:tc>
                <a:tc>
                  <a:txBody>
                    <a:bodyPr/>
                    <a:lstStyle/>
                    <a:p>
                      <a:pPr algn="ctr"/>
                      <a:r>
                        <a:rPr lang="en-US" sz="1600" dirty="0" smtClean="0"/>
                        <a:t>1</a:t>
                      </a:r>
                      <a:endParaRPr lang="en-GB" sz="16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1" baseline="0" dirty="0" smtClean="0"/>
                        <a:t>I</a:t>
                      </a:r>
                      <a:r>
                        <a:rPr lang="en-US" sz="1600" b="1" baseline="-25000" dirty="0" smtClean="0"/>
                        <a:t>7</a:t>
                      </a:r>
                      <a:endParaRPr lang="en-GB" sz="1600" b="1" baseline="-25000" dirty="0" smtClean="0"/>
                    </a:p>
                  </a:txBody>
                  <a:tcPr>
                    <a:lnR w="12700" cap="flat" cmpd="sng" algn="ctr">
                      <a:solidFill>
                        <a:schemeClr val="tx1"/>
                      </a:solidFill>
                      <a:prstDash val="solid"/>
                      <a:round/>
                      <a:headEnd type="none" w="med" len="med"/>
                      <a:tailEnd type="none" w="med" len="med"/>
                    </a:lnR>
                  </a:tcPr>
                </a:tc>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0" y="1783080"/>
            <a:ext cx="5309419" cy="4389120"/>
          </a:xfrm>
          <a:prstGeom prst="rect">
            <a:avLst/>
          </a:prstGeom>
          <a:ln w="3175">
            <a:solidFill>
              <a:schemeClr val="tx1"/>
            </a:solidFill>
          </a:ln>
        </p:spPr>
      </p:pic>
    </p:spTree>
    <p:extLst>
      <p:ext uri="{BB962C8B-B14F-4D97-AF65-F5344CB8AC3E}">
        <p14:creationId xmlns:p14="http://schemas.microsoft.com/office/powerpoint/2010/main" val="24543615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553200" cy="685800"/>
          </a:xfrm>
        </p:spPr>
        <p:txBody>
          <a:bodyPr>
            <a:normAutofit/>
          </a:bodyPr>
          <a:lstStyle/>
          <a:p>
            <a:pPr algn="ctr"/>
            <a:r>
              <a:rPr lang="en-US" b="1" dirty="0" smtClean="0">
                <a:solidFill>
                  <a:srgbClr val="FF0066"/>
                </a:solidFill>
                <a:effectLst>
                  <a:outerShdw blurRad="38100" dist="38100" dir="2700000" algn="tl">
                    <a:srgbClr val="000000">
                      <a:alpha val="43137"/>
                    </a:srgbClr>
                  </a:outerShdw>
                </a:effectLst>
                <a:latin typeface="Algerian" panose="04020705040A02060702" pitchFamily="82" charset="0"/>
              </a:rPr>
              <a:t>MULTIPLEXER </a:t>
            </a:r>
            <a:endParaRPr lang="en-GB" b="1" dirty="0">
              <a:solidFill>
                <a:srgbClr val="FF0066"/>
              </a:solidFill>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p:cNvSpPr>
            <a:spLocks noGrp="1"/>
          </p:cNvSpPr>
          <p:nvPr>
            <p:ph idx="1"/>
          </p:nvPr>
        </p:nvSpPr>
        <p:spPr>
          <a:xfrm>
            <a:off x="228600" y="685800"/>
            <a:ext cx="3810000" cy="533400"/>
          </a:xfrm>
        </p:spPr>
        <p:txBody>
          <a:bodyPr>
            <a:normAutofit/>
          </a:bodyPr>
          <a:lstStyle/>
          <a:p>
            <a:pPr marL="0" indent="0" algn="just">
              <a:lnSpc>
                <a:spcPct val="120000"/>
              </a:lnSpc>
              <a:buNone/>
            </a:pPr>
            <a:r>
              <a:rPr lang="en-US" sz="1600" b="1" u="sng" dirty="0" smtClean="0">
                <a:solidFill>
                  <a:schemeClr val="tx1"/>
                </a:solidFill>
              </a:rPr>
              <a:t>16:1 MUX using 8:1 MUX</a:t>
            </a:r>
          </a:p>
          <a:p>
            <a:pPr algn="just">
              <a:lnSpc>
                <a:spcPct val="120000"/>
              </a:lnSpc>
            </a:pPr>
            <a:endParaRPr lang="en-US" sz="1900" b="1" dirty="0" smtClean="0">
              <a:solidFill>
                <a:schemeClr val="tx1"/>
              </a:solidFill>
            </a:endParaRPr>
          </a:p>
          <a:p>
            <a:pPr marL="0" indent="0" algn="just">
              <a:lnSpc>
                <a:spcPct val="120000"/>
              </a:lnSpc>
              <a:buNone/>
            </a:pPr>
            <a:endParaRPr lang="en-US" sz="1700" b="1" dirty="0" smtClean="0">
              <a:solidFill>
                <a:schemeClr val="tx1"/>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1443069240"/>
              </p:ext>
            </p:extLst>
          </p:nvPr>
        </p:nvGraphicFramePr>
        <p:xfrm>
          <a:off x="762000" y="1219200"/>
          <a:ext cx="2865120" cy="5486400"/>
        </p:xfrm>
        <a:graphic>
          <a:graphicData uri="http://schemas.openxmlformats.org/drawingml/2006/table">
            <a:tbl>
              <a:tblPr firstRow="1" bandRow="1">
                <a:tableStyleId>{BC89EF96-8CEA-46FF-86C4-4CE0E7609802}</a:tableStyleId>
              </a:tblPr>
              <a:tblGrid>
                <a:gridCol w="365760"/>
                <a:gridCol w="365760"/>
                <a:gridCol w="365760"/>
                <a:gridCol w="365760"/>
                <a:gridCol w="1402080"/>
              </a:tblGrid>
              <a:tr h="182880">
                <a:tc gridSpan="4">
                  <a:txBody>
                    <a:bodyPr/>
                    <a:lstStyle/>
                    <a:p>
                      <a:pPr algn="ctr"/>
                      <a:r>
                        <a:rPr lang="en-US" sz="1400" b="1" dirty="0" smtClean="0"/>
                        <a:t>Inputs</a:t>
                      </a:r>
                      <a:endParaRPr lang="en-GB" sz="1400"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GB" sz="1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pPr algn="ctr"/>
                      <a:endParaRPr lang="en-GB" b="1" dirty="0"/>
                    </a:p>
                  </a:txBody>
                  <a:tcPr/>
                </a:tc>
                <a:tc hMerge="1">
                  <a:txBody>
                    <a:bodyPr/>
                    <a:lstStyle/>
                    <a:p>
                      <a:endParaRPr lang="en-GB" dirty="0"/>
                    </a:p>
                  </a:txBody>
                  <a:tcPr/>
                </a:tc>
                <a:tc>
                  <a:txBody>
                    <a:bodyPr/>
                    <a:lstStyle/>
                    <a:p>
                      <a:pPr algn="ctr"/>
                      <a:r>
                        <a:rPr lang="en-US" sz="1400" b="1" dirty="0" smtClean="0"/>
                        <a:t>Outputs</a:t>
                      </a:r>
                      <a:endParaRPr lang="en-GB" sz="1400" b="1"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8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1" baseline="0" dirty="0" smtClean="0"/>
                        <a:t>S</a:t>
                      </a:r>
                      <a:r>
                        <a:rPr lang="en-US" sz="1400" b="1" baseline="-25000" dirty="0" smtClean="0"/>
                        <a:t>3</a:t>
                      </a:r>
                      <a:endParaRPr lang="en-GB" sz="1400" b="1" baseline="-25000" dirty="0" smtClean="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baseline="0" dirty="0" smtClean="0"/>
                        <a:t>S</a:t>
                      </a:r>
                      <a:r>
                        <a:rPr lang="en-US" sz="1400" b="1" baseline="-25000" dirty="0" smtClean="0"/>
                        <a:t>2</a:t>
                      </a:r>
                      <a:endParaRPr lang="en-GB" sz="1400" b="1"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baseline="0" dirty="0" smtClean="0"/>
                        <a:t>S</a:t>
                      </a:r>
                      <a:r>
                        <a:rPr lang="en-US" sz="1400" b="1" baseline="-25000" dirty="0" smtClean="0"/>
                        <a:t>1</a:t>
                      </a:r>
                      <a:endParaRPr lang="en-GB" sz="1400" b="1"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baseline="0" dirty="0" smtClean="0"/>
                        <a:t>S</a:t>
                      </a:r>
                      <a:r>
                        <a:rPr lang="en-US" sz="1400" b="1" baseline="-25000" dirty="0" smtClean="0"/>
                        <a:t>0</a:t>
                      </a:r>
                      <a:endParaRPr lang="en-GB" sz="1400" b="1" baseline="-25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baseline="0" dirty="0" smtClean="0"/>
                        <a:t>Y</a:t>
                      </a:r>
                      <a:endParaRPr lang="en-GB" sz="1400" b="1" baseline="-25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80">
                <a:tc>
                  <a:txBody>
                    <a:bodyPr/>
                    <a:lstStyle/>
                    <a:p>
                      <a:pPr algn="ctr"/>
                      <a:r>
                        <a:rPr lang="en-US" sz="1400" dirty="0" smtClean="0"/>
                        <a:t>0</a:t>
                      </a:r>
                      <a:endParaRPr lang="en-GB" sz="1400" dirty="0"/>
                    </a:p>
                  </a:txBody>
                  <a:tcPr>
                    <a:lnT w="12700" cap="flat" cmpd="sng" algn="ctr">
                      <a:solidFill>
                        <a:schemeClr val="tx1"/>
                      </a:solidFill>
                      <a:prstDash val="solid"/>
                      <a:round/>
                      <a:headEnd type="none" w="med" len="med"/>
                      <a:tailEnd type="none" w="med" len="med"/>
                    </a:lnT>
                  </a:tcPr>
                </a:tc>
                <a:tc>
                  <a:txBody>
                    <a:bodyPr/>
                    <a:lstStyle/>
                    <a:p>
                      <a:pPr algn="ctr"/>
                      <a:r>
                        <a:rPr lang="en-US" sz="1400" dirty="0" smtClean="0"/>
                        <a:t>0</a:t>
                      </a:r>
                      <a:endParaRPr lang="en-GB" sz="1400" dirty="0"/>
                    </a:p>
                  </a:txBody>
                  <a:tcPr>
                    <a:lnT w="12700" cap="flat" cmpd="sng" algn="ctr">
                      <a:solidFill>
                        <a:schemeClr val="tx1"/>
                      </a:solidFill>
                      <a:prstDash val="solid"/>
                      <a:round/>
                      <a:headEnd type="none" w="med" len="med"/>
                      <a:tailEnd type="none" w="med" len="med"/>
                    </a:lnT>
                  </a:tcPr>
                </a:tc>
                <a:tc>
                  <a:txBody>
                    <a:bodyPr/>
                    <a:lstStyle/>
                    <a:p>
                      <a:pPr algn="ctr"/>
                      <a:r>
                        <a:rPr lang="en-US" sz="1400" dirty="0" smtClean="0"/>
                        <a:t>0</a:t>
                      </a:r>
                      <a:endParaRPr lang="en-GB" sz="1400" dirty="0"/>
                    </a:p>
                  </a:txBody>
                  <a:tcPr>
                    <a:lnT w="12700" cap="flat" cmpd="sng" algn="ctr">
                      <a:solidFill>
                        <a:schemeClr val="tx1"/>
                      </a:solidFill>
                      <a:prstDash val="solid"/>
                      <a:round/>
                      <a:headEnd type="none" w="med" len="med"/>
                      <a:tailEnd type="none" w="med" len="med"/>
                    </a:lnT>
                  </a:tcPr>
                </a:tc>
                <a:tc>
                  <a:txBody>
                    <a:bodyPr/>
                    <a:lstStyle/>
                    <a:p>
                      <a:pPr algn="ctr"/>
                      <a:r>
                        <a:rPr lang="en-US" sz="1400" dirty="0" smtClean="0"/>
                        <a:t>0</a:t>
                      </a:r>
                      <a:endParaRPr lang="en-GB" sz="14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400" b="1" baseline="0" dirty="0" smtClean="0"/>
                        <a:t>I</a:t>
                      </a:r>
                      <a:r>
                        <a:rPr lang="en-US" sz="1400" b="1" baseline="-25000" dirty="0" smtClean="0"/>
                        <a:t>0</a:t>
                      </a:r>
                      <a:endParaRPr lang="en-GB" sz="1400" b="1" baseline="-25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r>
              <a:tr h="182880">
                <a:tc>
                  <a:txBody>
                    <a:bodyPr/>
                    <a:lstStyle/>
                    <a:p>
                      <a:pPr algn="ctr"/>
                      <a:r>
                        <a:rPr lang="en-US" sz="1400" dirty="0" smtClean="0"/>
                        <a:t>0</a:t>
                      </a:r>
                      <a:endParaRPr lang="en-GB" sz="1400" dirty="0"/>
                    </a:p>
                  </a:txBody>
                  <a:tcPr/>
                </a:tc>
                <a:tc>
                  <a:txBody>
                    <a:bodyPr/>
                    <a:lstStyle/>
                    <a:p>
                      <a:pPr algn="ctr"/>
                      <a:r>
                        <a:rPr lang="en-US" sz="1400" dirty="0" smtClean="0"/>
                        <a:t>0</a:t>
                      </a:r>
                      <a:endParaRPr lang="en-GB" sz="1400" dirty="0"/>
                    </a:p>
                  </a:txBody>
                  <a:tcPr/>
                </a:tc>
                <a:tc>
                  <a:txBody>
                    <a:bodyPr/>
                    <a:lstStyle/>
                    <a:p>
                      <a:pPr algn="ctr"/>
                      <a:r>
                        <a:rPr lang="en-US" sz="1400" dirty="0" smtClean="0"/>
                        <a:t>0</a:t>
                      </a:r>
                      <a:endParaRPr lang="en-GB" sz="1400" dirty="0"/>
                    </a:p>
                  </a:txBody>
                  <a:tcPr/>
                </a:tc>
                <a:tc>
                  <a:txBody>
                    <a:bodyPr/>
                    <a:lstStyle/>
                    <a:p>
                      <a:pPr algn="ctr"/>
                      <a:r>
                        <a:rPr lang="en-US" sz="1400" dirty="0" smtClean="0"/>
                        <a:t>1</a:t>
                      </a:r>
                      <a:endParaRPr lang="en-GB" sz="1400" dirty="0"/>
                    </a:p>
                  </a:txBody>
                  <a:tcPr>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1" baseline="0" dirty="0" smtClean="0"/>
                        <a:t>I</a:t>
                      </a:r>
                      <a:r>
                        <a:rPr lang="en-US" sz="1400" b="1" baseline="-25000" dirty="0" smtClean="0"/>
                        <a:t>1</a:t>
                      </a:r>
                      <a:endParaRPr lang="en-GB" sz="1400" b="1" baseline="-25000" dirty="0" smtClean="0"/>
                    </a:p>
                  </a:txBody>
                  <a:tcPr>
                    <a:lnL w="12700" cap="flat" cmpd="sng" algn="ctr">
                      <a:solidFill>
                        <a:schemeClr val="tx1"/>
                      </a:solidFill>
                      <a:prstDash val="solid"/>
                      <a:round/>
                      <a:headEnd type="none" w="med" len="med"/>
                      <a:tailEnd type="none" w="med" len="med"/>
                    </a:lnL>
                  </a:tcPr>
                </a:tc>
              </a:tr>
              <a:tr h="182880">
                <a:tc>
                  <a:txBody>
                    <a:bodyPr/>
                    <a:lstStyle/>
                    <a:p>
                      <a:pPr algn="ctr"/>
                      <a:r>
                        <a:rPr lang="en-US" sz="1400" dirty="0" smtClean="0"/>
                        <a:t>0</a:t>
                      </a:r>
                      <a:endParaRPr lang="en-GB" sz="1400" dirty="0"/>
                    </a:p>
                  </a:txBody>
                  <a:tcPr/>
                </a:tc>
                <a:tc>
                  <a:txBody>
                    <a:bodyPr/>
                    <a:lstStyle/>
                    <a:p>
                      <a:pPr algn="ctr"/>
                      <a:r>
                        <a:rPr lang="en-US" sz="1400" dirty="0" smtClean="0"/>
                        <a:t>0</a:t>
                      </a:r>
                      <a:endParaRPr lang="en-GB" sz="1400" dirty="0"/>
                    </a:p>
                  </a:txBody>
                  <a:tcPr/>
                </a:tc>
                <a:tc>
                  <a:txBody>
                    <a:bodyPr/>
                    <a:lstStyle/>
                    <a:p>
                      <a:pPr algn="ctr"/>
                      <a:r>
                        <a:rPr lang="en-US" sz="1400" dirty="0" smtClean="0"/>
                        <a:t>1</a:t>
                      </a:r>
                      <a:endParaRPr lang="en-GB" sz="1400" dirty="0"/>
                    </a:p>
                  </a:txBody>
                  <a:tcPr/>
                </a:tc>
                <a:tc>
                  <a:txBody>
                    <a:bodyPr/>
                    <a:lstStyle/>
                    <a:p>
                      <a:pPr algn="ctr"/>
                      <a:r>
                        <a:rPr lang="en-US" sz="1400" dirty="0" smtClean="0"/>
                        <a:t>0</a:t>
                      </a:r>
                      <a:endParaRPr lang="en-GB" sz="1400" dirty="0"/>
                    </a:p>
                  </a:txBody>
                  <a:tcPr>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1" baseline="0" dirty="0" smtClean="0"/>
                        <a:t>I</a:t>
                      </a:r>
                      <a:r>
                        <a:rPr lang="en-US" sz="1400" b="1" baseline="-25000" dirty="0" smtClean="0"/>
                        <a:t>2</a:t>
                      </a:r>
                      <a:endParaRPr lang="en-GB" sz="1400" b="1" baseline="-25000" dirty="0" smtClean="0"/>
                    </a:p>
                  </a:txBody>
                  <a:tcPr>
                    <a:lnL w="12700" cap="flat" cmpd="sng" algn="ctr">
                      <a:solidFill>
                        <a:schemeClr val="tx1"/>
                      </a:solidFill>
                      <a:prstDash val="solid"/>
                      <a:round/>
                      <a:headEnd type="none" w="med" len="med"/>
                      <a:tailEnd type="none" w="med" len="med"/>
                    </a:lnL>
                  </a:tcPr>
                </a:tc>
              </a:tr>
              <a:tr h="182880">
                <a:tc>
                  <a:txBody>
                    <a:bodyPr/>
                    <a:lstStyle/>
                    <a:p>
                      <a:pPr algn="ctr"/>
                      <a:r>
                        <a:rPr lang="en-US" sz="1400" dirty="0" smtClean="0"/>
                        <a:t>0</a:t>
                      </a:r>
                      <a:endParaRPr lang="en-GB" sz="1400" dirty="0"/>
                    </a:p>
                  </a:txBody>
                  <a:tcPr/>
                </a:tc>
                <a:tc>
                  <a:txBody>
                    <a:bodyPr/>
                    <a:lstStyle/>
                    <a:p>
                      <a:pPr algn="ctr"/>
                      <a:r>
                        <a:rPr lang="en-US" sz="1400" dirty="0" smtClean="0"/>
                        <a:t>0</a:t>
                      </a:r>
                      <a:endParaRPr lang="en-GB" sz="1400" dirty="0"/>
                    </a:p>
                  </a:txBody>
                  <a:tcPr/>
                </a:tc>
                <a:tc>
                  <a:txBody>
                    <a:bodyPr/>
                    <a:lstStyle/>
                    <a:p>
                      <a:pPr algn="ctr"/>
                      <a:r>
                        <a:rPr lang="en-US" sz="1400" dirty="0" smtClean="0"/>
                        <a:t>1</a:t>
                      </a:r>
                      <a:endParaRPr lang="en-GB" sz="1400" dirty="0"/>
                    </a:p>
                  </a:txBody>
                  <a:tcPr/>
                </a:tc>
                <a:tc>
                  <a:txBody>
                    <a:bodyPr/>
                    <a:lstStyle/>
                    <a:p>
                      <a:pPr algn="ctr"/>
                      <a:r>
                        <a:rPr lang="en-US" sz="1400" dirty="0" smtClean="0"/>
                        <a:t>1</a:t>
                      </a:r>
                      <a:endParaRPr lang="en-GB" sz="1400" dirty="0"/>
                    </a:p>
                  </a:txBody>
                  <a:tcPr>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1" baseline="0" dirty="0" smtClean="0"/>
                        <a:t>I</a:t>
                      </a:r>
                      <a:r>
                        <a:rPr lang="en-US" sz="1400" b="1" baseline="-25000" dirty="0" smtClean="0"/>
                        <a:t>3</a:t>
                      </a:r>
                      <a:endParaRPr lang="en-GB" sz="1400" b="1" baseline="-25000" dirty="0" smtClean="0"/>
                    </a:p>
                  </a:txBody>
                  <a:tcPr>
                    <a:lnL w="12700" cap="flat" cmpd="sng" algn="ctr">
                      <a:solidFill>
                        <a:schemeClr val="tx1"/>
                      </a:solidFill>
                      <a:prstDash val="solid"/>
                      <a:round/>
                      <a:headEnd type="none" w="med" len="med"/>
                      <a:tailEnd type="none" w="med" len="med"/>
                    </a:lnL>
                  </a:tcPr>
                </a:tc>
              </a:tr>
              <a:tr h="182880">
                <a:tc>
                  <a:txBody>
                    <a:bodyPr/>
                    <a:lstStyle/>
                    <a:p>
                      <a:pPr algn="ctr"/>
                      <a:r>
                        <a:rPr lang="en-US" sz="1400" dirty="0" smtClean="0"/>
                        <a:t>0</a:t>
                      </a:r>
                      <a:endParaRPr lang="en-GB" sz="1400" dirty="0"/>
                    </a:p>
                  </a:txBody>
                  <a:tcPr/>
                </a:tc>
                <a:tc>
                  <a:txBody>
                    <a:bodyPr/>
                    <a:lstStyle/>
                    <a:p>
                      <a:pPr algn="ctr"/>
                      <a:r>
                        <a:rPr lang="en-US" sz="1400" dirty="0" smtClean="0"/>
                        <a:t>1</a:t>
                      </a:r>
                      <a:endParaRPr lang="en-GB" sz="1400" dirty="0"/>
                    </a:p>
                  </a:txBody>
                  <a:tcPr/>
                </a:tc>
                <a:tc>
                  <a:txBody>
                    <a:bodyPr/>
                    <a:lstStyle/>
                    <a:p>
                      <a:pPr algn="ctr"/>
                      <a:r>
                        <a:rPr lang="en-US" sz="1400" dirty="0" smtClean="0"/>
                        <a:t>0</a:t>
                      </a:r>
                      <a:endParaRPr lang="en-GB" sz="1400" dirty="0"/>
                    </a:p>
                  </a:txBody>
                  <a:tcPr/>
                </a:tc>
                <a:tc>
                  <a:txBody>
                    <a:bodyPr/>
                    <a:lstStyle/>
                    <a:p>
                      <a:pPr algn="ctr"/>
                      <a:r>
                        <a:rPr lang="en-US" sz="1400" dirty="0" smtClean="0"/>
                        <a:t>0</a:t>
                      </a:r>
                      <a:endParaRPr lang="en-GB" sz="1400" dirty="0"/>
                    </a:p>
                  </a:txBody>
                  <a:tcPr>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1" baseline="0" dirty="0" smtClean="0"/>
                        <a:t>I</a:t>
                      </a:r>
                      <a:r>
                        <a:rPr lang="en-US" sz="1400" b="1" baseline="-25000" dirty="0" smtClean="0"/>
                        <a:t>4</a:t>
                      </a:r>
                      <a:endParaRPr lang="en-GB" sz="1400" b="1" baseline="-25000" dirty="0" smtClean="0"/>
                    </a:p>
                  </a:txBody>
                  <a:tcPr>
                    <a:lnL w="12700" cap="flat" cmpd="sng" algn="ctr">
                      <a:solidFill>
                        <a:schemeClr val="tx1"/>
                      </a:solidFill>
                      <a:prstDash val="solid"/>
                      <a:round/>
                      <a:headEnd type="none" w="med" len="med"/>
                      <a:tailEnd type="none" w="med" len="med"/>
                    </a:lnL>
                  </a:tcPr>
                </a:tc>
              </a:tr>
              <a:tr h="182880">
                <a:tc>
                  <a:txBody>
                    <a:bodyPr/>
                    <a:lstStyle/>
                    <a:p>
                      <a:pPr algn="ctr"/>
                      <a:r>
                        <a:rPr lang="en-US" sz="1400" dirty="0" smtClean="0"/>
                        <a:t>0</a:t>
                      </a:r>
                      <a:endParaRPr lang="en-GB" sz="1400" dirty="0"/>
                    </a:p>
                  </a:txBody>
                  <a:tcPr/>
                </a:tc>
                <a:tc>
                  <a:txBody>
                    <a:bodyPr/>
                    <a:lstStyle/>
                    <a:p>
                      <a:pPr algn="ctr"/>
                      <a:r>
                        <a:rPr lang="en-US" sz="1400" dirty="0" smtClean="0"/>
                        <a:t>1</a:t>
                      </a:r>
                      <a:endParaRPr lang="en-GB" sz="1400" dirty="0"/>
                    </a:p>
                  </a:txBody>
                  <a:tcPr/>
                </a:tc>
                <a:tc>
                  <a:txBody>
                    <a:bodyPr/>
                    <a:lstStyle/>
                    <a:p>
                      <a:pPr algn="ctr"/>
                      <a:r>
                        <a:rPr lang="en-US" sz="1400" dirty="0" smtClean="0"/>
                        <a:t>0</a:t>
                      </a:r>
                      <a:endParaRPr lang="en-GB" sz="1400" dirty="0"/>
                    </a:p>
                  </a:txBody>
                  <a:tcPr/>
                </a:tc>
                <a:tc>
                  <a:txBody>
                    <a:bodyPr/>
                    <a:lstStyle/>
                    <a:p>
                      <a:pPr algn="ctr"/>
                      <a:r>
                        <a:rPr lang="en-US" sz="1400" dirty="0" smtClean="0"/>
                        <a:t>1</a:t>
                      </a:r>
                      <a:endParaRPr lang="en-GB" sz="1400" dirty="0"/>
                    </a:p>
                  </a:txBody>
                  <a:tcPr>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1" baseline="0" dirty="0" smtClean="0"/>
                        <a:t>I</a:t>
                      </a:r>
                      <a:r>
                        <a:rPr lang="en-US" sz="1400" b="1" baseline="-25000" dirty="0" smtClean="0"/>
                        <a:t>5</a:t>
                      </a:r>
                      <a:endParaRPr lang="en-GB" sz="1400" b="1" baseline="-25000" dirty="0" smtClean="0"/>
                    </a:p>
                  </a:txBody>
                  <a:tcPr>
                    <a:lnL w="12700" cap="flat" cmpd="sng" algn="ctr">
                      <a:solidFill>
                        <a:schemeClr val="tx1"/>
                      </a:solidFill>
                      <a:prstDash val="solid"/>
                      <a:round/>
                      <a:headEnd type="none" w="med" len="med"/>
                      <a:tailEnd type="none" w="med" len="med"/>
                    </a:lnL>
                  </a:tcPr>
                </a:tc>
              </a:tr>
              <a:tr h="182880">
                <a:tc>
                  <a:txBody>
                    <a:bodyPr/>
                    <a:lstStyle/>
                    <a:p>
                      <a:pPr algn="ctr"/>
                      <a:r>
                        <a:rPr lang="en-US" sz="1400" dirty="0" smtClean="0"/>
                        <a:t>0</a:t>
                      </a:r>
                      <a:endParaRPr lang="en-GB" sz="1400" dirty="0"/>
                    </a:p>
                  </a:txBody>
                  <a:tcPr/>
                </a:tc>
                <a:tc>
                  <a:txBody>
                    <a:bodyPr/>
                    <a:lstStyle/>
                    <a:p>
                      <a:pPr algn="ctr"/>
                      <a:r>
                        <a:rPr lang="en-US" sz="1400" dirty="0" smtClean="0"/>
                        <a:t>1</a:t>
                      </a:r>
                      <a:endParaRPr lang="en-GB" sz="1400" dirty="0"/>
                    </a:p>
                  </a:txBody>
                  <a:tcPr/>
                </a:tc>
                <a:tc>
                  <a:txBody>
                    <a:bodyPr/>
                    <a:lstStyle/>
                    <a:p>
                      <a:pPr algn="ctr"/>
                      <a:r>
                        <a:rPr lang="en-US" sz="1400" dirty="0" smtClean="0"/>
                        <a:t>1</a:t>
                      </a:r>
                      <a:endParaRPr lang="en-GB" sz="1400" dirty="0"/>
                    </a:p>
                  </a:txBody>
                  <a:tcPr/>
                </a:tc>
                <a:tc>
                  <a:txBody>
                    <a:bodyPr/>
                    <a:lstStyle/>
                    <a:p>
                      <a:pPr algn="ctr"/>
                      <a:r>
                        <a:rPr lang="en-US" sz="1400" dirty="0" smtClean="0"/>
                        <a:t>0</a:t>
                      </a:r>
                      <a:endParaRPr lang="en-GB" sz="1400" dirty="0"/>
                    </a:p>
                  </a:txBody>
                  <a:tcPr>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1" baseline="0" dirty="0" smtClean="0"/>
                        <a:t>I</a:t>
                      </a:r>
                      <a:r>
                        <a:rPr lang="en-US" sz="1400" b="1" baseline="-25000" dirty="0" smtClean="0"/>
                        <a:t>6</a:t>
                      </a:r>
                      <a:endParaRPr lang="en-GB" sz="1400" b="1" baseline="-25000" dirty="0" smtClean="0"/>
                    </a:p>
                  </a:txBody>
                  <a:tcPr>
                    <a:lnL w="12700" cap="flat" cmpd="sng" algn="ctr">
                      <a:solidFill>
                        <a:schemeClr val="tx1"/>
                      </a:solidFill>
                      <a:prstDash val="solid"/>
                      <a:round/>
                      <a:headEnd type="none" w="med" len="med"/>
                      <a:tailEnd type="none" w="med" len="med"/>
                    </a:lnL>
                  </a:tcPr>
                </a:tc>
              </a:tr>
              <a:tr h="182880">
                <a:tc>
                  <a:txBody>
                    <a:bodyPr/>
                    <a:lstStyle/>
                    <a:p>
                      <a:pPr algn="ctr"/>
                      <a:r>
                        <a:rPr lang="en-US" sz="1400" dirty="0" smtClean="0"/>
                        <a:t>0</a:t>
                      </a:r>
                      <a:endParaRPr lang="en-GB" sz="1400" dirty="0"/>
                    </a:p>
                  </a:txBody>
                  <a:tcPr/>
                </a:tc>
                <a:tc>
                  <a:txBody>
                    <a:bodyPr/>
                    <a:lstStyle/>
                    <a:p>
                      <a:pPr algn="ctr"/>
                      <a:r>
                        <a:rPr lang="en-US" sz="1400" dirty="0" smtClean="0"/>
                        <a:t>1</a:t>
                      </a:r>
                      <a:endParaRPr lang="en-GB" sz="1400" dirty="0"/>
                    </a:p>
                  </a:txBody>
                  <a:tcPr/>
                </a:tc>
                <a:tc>
                  <a:txBody>
                    <a:bodyPr/>
                    <a:lstStyle/>
                    <a:p>
                      <a:pPr algn="ctr"/>
                      <a:r>
                        <a:rPr lang="en-US" sz="1400" dirty="0" smtClean="0"/>
                        <a:t>1</a:t>
                      </a:r>
                      <a:endParaRPr lang="en-GB" sz="1400" dirty="0"/>
                    </a:p>
                  </a:txBody>
                  <a:tcPr/>
                </a:tc>
                <a:tc>
                  <a:txBody>
                    <a:bodyPr/>
                    <a:lstStyle/>
                    <a:p>
                      <a:pPr algn="ctr"/>
                      <a:r>
                        <a:rPr lang="en-US" sz="1400" dirty="0" smtClean="0"/>
                        <a:t>1</a:t>
                      </a:r>
                      <a:endParaRPr lang="en-GB" sz="1400" dirty="0"/>
                    </a:p>
                  </a:txBody>
                  <a:tcPr>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1" baseline="0" dirty="0" smtClean="0"/>
                        <a:t>I</a:t>
                      </a:r>
                      <a:r>
                        <a:rPr lang="en-US" sz="1400" b="1" baseline="-25000" dirty="0" smtClean="0"/>
                        <a:t>7</a:t>
                      </a:r>
                      <a:endParaRPr lang="en-GB" sz="1400" b="1" baseline="-25000" dirty="0" smtClean="0"/>
                    </a:p>
                  </a:txBody>
                  <a:tcPr>
                    <a:lnL w="12700" cap="flat" cmpd="sng" algn="ctr">
                      <a:solidFill>
                        <a:schemeClr val="tx1"/>
                      </a:solidFill>
                      <a:prstDash val="solid"/>
                      <a:round/>
                      <a:headEnd type="none" w="med" len="med"/>
                      <a:tailEnd type="none" w="med" len="med"/>
                    </a:lnL>
                  </a:tcPr>
                </a:tc>
              </a:tr>
              <a:tr h="182880">
                <a:tc>
                  <a:txBody>
                    <a:bodyPr/>
                    <a:lstStyle/>
                    <a:p>
                      <a:pPr algn="ctr"/>
                      <a:r>
                        <a:rPr lang="en-US" sz="1400" dirty="0" smtClean="0"/>
                        <a:t>1</a:t>
                      </a:r>
                      <a:endParaRPr lang="en-GB" sz="1400" dirty="0"/>
                    </a:p>
                  </a:txBody>
                  <a:tcPr/>
                </a:tc>
                <a:tc>
                  <a:txBody>
                    <a:bodyPr/>
                    <a:lstStyle/>
                    <a:p>
                      <a:pPr algn="ctr"/>
                      <a:r>
                        <a:rPr lang="en-US" sz="1400" dirty="0" smtClean="0"/>
                        <a:t>0</a:t>
                      </a:r>
                      <a:endParaRPr lang="en-GB" sz="1400" dirty="0"/>
                    </a:p>
                  </a:txBody>
                  <a:tcPr/>
                </a:tc>
                <a:tc>
                  <a:txBody>
                    <a:bodyPr/>
                    <a:lstStyle/>
                    <a:p>
                      <a:pPr algn="ctr"/>
                      <a:r>
                        <a:rPr lang="en-US" sz="1400" dirty="0" smtClean="0"/>
                        <a:t>0</a:t>
                      </a:r>
                      <a:endParaRPr lang="en-GB" sz="1400" dirty="0"/>
                    </a:p>
                  </a:txBody>
                  <a:tcPr/>
                </a:tc>
                <a:tc>
                  <a:txBody>
                    <a:bodyPr/>
                    <a:lstStyle/>
                    <a:p>
                      <a:pPr algn="ctr"/>
                      <a:r>
                        <a:rPr lang="en-US" sz="1400" dirty="0" smtClean="0"/>
                        <a:t>0</a:t>
                      </a:r>
                      <a:endParaRPr lang="en-GB" sz="1400" dirty="0"/>
                    </a:p>
                  </a:txBody>
                  <a:tcPr>
                    <a:lnR w="12700" cap="flat" cmpd="sng" algn="ctr">
                      <a:solidFill>
                        <a:schemeClr val="tx1"/>
                      </a:solidFill>
                      <a:prstDash val="solid"/>
                      <a:round/>
                      <a:headEnd type="none" w="med" len="med"/>
                      <a:tailEnd type="none" w="med" len="med"/>
                    </a:lnR>
                  </a:tcPr>
                </a:tc>
                <a:tc>
                  <a:txBody>
                    <a:bodyPr/>
                    <a:lstStyle/>
                    <a:p>
                      <a:pPr algn="ctr"/>
                      <a:r>
                        <a:rPr lang="en-US" sz="1400" b="1" baseline="0" dirty="0" smtClean="0"/>
                        <a:t>I</a:t>
                      </a:r>
                      <a:r>
                        <a:rPr lang="en-US" sz="1400" b="1" baseline="-25000" dirty="0" smtClean="0"/>
                        <a:t>8</a:t>
                      </a:r>
                      <a:endParaRPr lang="en-GB" sz="1400" b="1" baseline="-25000" dirty="0"/>
                    </a:p>
                  </a:txBody>
                  <a:tcPr>
                    <a:lnL w="12700" cap="flat" cmpd="sng" algn="ctr">
                      <a:solidFill>
                        <a:schemeClr val="tx1"/>
                      </a:solidFill>
                      <a:prstDash val="solid"/>
                      <a:round/>
                      <a:headEnd type="none" w="med" len="med"/>
                      <a:tailEnd type="none" w="med" len="med"/>
                    </a:lnL>
                  </a:tcPr>
                </a:tc>
              </a:tr>
              <a:tr h="182880">
                <a:tc>
                  <a:txBody>
                    <a:bodyPr/>
                    <a:lstStyle/>
                    <a:p>
                      <a:pPr algn="ctr"/>
                      <a:r>
                        <a:rPr lang="en-US" sz="1400" dirty="0" smtClean="0"/>
                        <a:t>1</a:t>
                      </a:r>
                      <a:endParaRPr lang="en-GB" sz="1400" dirty="0"/>
                    </a:p>
                  </a:txBody>
                  <a:tcPr/>
                </a:tc>
                <a:tc>
                  <a:txBody>
                    <a:bodyPr/>
                    <a:lstStyle/>
                    <a:p>
                      <a:pPr algn="ctr"/>
                      <a:r>
                        <a:rPr lang="en-US" sz="1400" dirty="0" smtClean="0"/>
                        <a:t>0</a:t>
                      </a:r>
                      <a:endParaRPr lang="en-GB" sz="1400" dirty="0"/>
                    </a:p>
                  </a:txBody>
                  <a:tcPr/>
                </a:tc>
                <a:tc>
                  <a:txBody>
                    <a:bodyPr/>
                    <a:lstStyle/>
                    <a:p>
                      <a:pPr algn="ctr"/>
                      <a:r>
                        <a:rPr lang="en-US" sz="1400" dirty="0" smtClean="0"/>
                        <a:t>0</a:t>
                      </a:r>
                      <a:endParaRPr lang="en-GB" sz="1400" dirty="0"/>
                    </a:p>
                  </a:txBody>
                  <a:tcPr/>
                </a:tc>
                <a:tc>
                  <a:txBody>
                    <a:bodyPr/>
                    <a:lstStyle/>
                    <a:p>
                      <a:pPr algn="ctr"/>
                      <a:r>
                        <a:rPr lang="en-US" sz="1400" dirty="0" smtClean="0"/>
                        <a:t>1</a:t>
                      </a:r>
                      <a:endParaRPr lang="en-GB" sz="1400" dirty="0"/>
                    </a:p>
                  </a:txBody>
                  <a:tcPr>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1" baseline="0" dirty="0" smtClean="0"/>
                        <a:t>I</a:t>
                      </a:r>
                      <a:r>
                        <a:rPr lang="en-US" sz="1400" b="1" baseline="-25000" dirty="0" smtClean="0"/>
                        <a:t>9</a:t>
                      </a:r>
                      <a:endParaRPr lang="en-GB" sz="1400" b="1" baseline="-25000" dirty="0" smtClean="0"/>
                    </a:p>
                  </a:txBody>
                  <a:tcPr>
                    <a:lnL w="12700" cap="flat" cmpd="sng" algn="ctr">
                      <a:solidFill>
                        <a:schemeClr val="tx1"/>
                      </a:solidFill>
                      <a:prstDash val="solid"/>
                      <a:round/>
                      <a:headEnd type="none" w="med" len="med"/>
                      <a:tailEnd type="none" w="med" len="med"/>
                    </a:lnL>
                  </a:tcPr>
                </a:tc>
              </a:tr>
              <a:tr h="182880">
                <a:tc>
                  <a:txBody>
                    <a:bodyPr/>
                    <a:lstStyle/>
                    <a:p>
                      <a:pPr algn="ctr"/>
                      <a:r>
                        <a:rPr lang="en-US" sz="1400" dirty="0" smtClean="0"/>
                        <a:t>1</a:t>
                      </a:r>
                      <a:endParaRPr lang="en-GB" sz="1400" dirty="0"/>
                    </a:p>
                  </a:txBody>
                  <a:tcPr/>
                </a:tc>
                <a:tc>
                  <a:txBody>
                    <a:bodyPr/>
                    <a:lstStyle/>
                    <a:p>
                      <a:pPr algn="ctr"/>
                      <a:r>
                        <a:rPr lang="en-US" sz="1400" dirty="0" smtClean="0"/>
                        <a:t>0</a:t>
                      </a:r>
                      <a:endParaRPr lang="en-GB" sz="1400" dirty="0"/>
                    </a:p>
                  </a:txBody>
                  <a:tcPr/>
                </a:tc>
                <a:tc>
                  <a:txBody>
                    <a:bodyPr/>
                    <a:lstStyle/>
                    <a:p>
                      <a:pPr algn="ctr"/>
                      <a:r>
                        <a:rPr lang="en-US" sz="1400" dirty="0" smtClean="0"/>
                        <a:t>1</a:t>
                      </a:r>
                      <a:endParaRPr lang="en-GB" sz="1400" dirty="0"/>
                    </a:p>
                  </a:txBody>
                  <a:tcPr/>
                </a:tc>
                <a:tc>
                  <a:txBody>
                    <a:bodyPr/>
                    <a:lstStyle/>
                    <a:p>
                      <a:pPr algn="ctr"/>
                      <a:r>
                        <a:rPr lang="en-US" sz="1400" dirty="0" smtClean="0"/>
                        <a:t>0</a:t>
                      </a:r>
                      <a:endParaRPr lang="en-GB" sz="1400" dirty="0"/>
                    </a:p>
                  </a:txBody>
                  <a:tcPr>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1" baseline="0" dirty="0" smtClean="0"/>
                        <a:t>I</a:t>
                      </a:r>
                      <a:r>
                        <a:rPr lang="en-US" sz="1400" b="1" baseline="-25000" dirty="0" smtClean="0"/>
                        <a:t>10</a:t>
                      </a:r>
                      <a:endParaRPr lang="en-GB" sz="1400" b="1" baseline="-25000" dirty="0" smtClean="0"/>
                    </a:p>
                  </a:txBody>
                  <a:tcPr>
                    <a:lnL w="12700" cap="flat" cmpd="sng" algn="ctr">
                      <a:solidFill>
                        <a:schemeClr val="tx1"/>
                      </a:solidFill>
                      <a:prstDash val="solid"/>
                      <a:round/>
                      <a:headEnd type="none" w="med" len="med"/>
                      <a:tailEnd type="none" w="med" len="med"/>
                    </a:lnL>
                  </a:tcPr>
                </a:tc>
              </a:tr>
              <a:tr h="182880">
                <a:tc>
                  <a:txBody>
                    <a:bodyPr/>
                    <a:lstStyle/>
                    <a:p>
                      <a:pPr algn="ctr"/>
                      <a:r>
                        <a:rPr lang="en-US" sz="1400" dirty="0" smtClean="0"/>
                        <a:t>1</a:t>
                      </a:r>
                      <a:endParaRPr lang="en-GB" sz="1400" dirty="0"/>
                    </a:p>
                  </a:txBody>
                  <a:tcPr/>
                </a:tc>
                <a:tc>
                  <a:txBody>
                    <a:bodyPr/>
                    <a:lstStyle/>
                    <a:p>
                      <a:pPr algn="ctr"/>
                      <a:r>
                        <a:rPr lang="en-US" sz="1400" dirty="0" smtClean="0"/>
                        <a:t>0</a:t>
                      </a:r>
                      <a:endParaRPr lang="en-GB" sz="1400" dirty="0"/>
                    </a:p>
                  </a:txBody>
                  <a:tcPr/>
                </a:tc>
                <a:tc>
                  <a:txBody>
                    <a:bodyPr/>
                    <a:lstStyle/>
                    <a:p>
                      <a:pPr algn="ctr"/>
                      <a:r>
                        <a:rPr lang="en-US" sz="1400" dirty="0" smtClean="0"/>
                        <a:t>1</a:t>
                      </a:r>
                      <a:endParaRPr lang="en-GB" sz="1400" dirty="0"/>
                    </a:p>
                  </a:txBody>
                  <a:tcPr/>
                </a:tc>
                <a:tc>
                  <a:txBody>
                    <a:bodyPr/>
                    <a:lstStyle/>
                    <a:p>
                      <a:pPr algn="ctr"/>
                      <a:r>
                        <a:rPr lang="en-US" sz="1400" dirty="0" smtClean="0"/>
                        <a:t>1</a:t>
                      </a:r>
                      <a:endParaRPr lang="en-GB" sz="1400" dirty="0"/>
                    </a:p>
                  </a:txBody>
                  <a:tcPr>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1" baseline="0" dirty="0" smtClean="0"/>
                        <a:t>I</a:t>
                      </a:r>
                      <a:r>
                        <a:rPr lang="en-US" sz="1400" b="1" baseline="-25000" dirty="0" smtClean="0"/>
                        <a:t>11</a:t>
                      </a:r>
                      <a:endParaRPr lang="en-GB" sz="1400" b="1" baseline="-25000" dirty="0" smtClean="0"/>
                    </a:p>
                  </a:txBody>
                  <a:tcPr>
                    <a:lnL w="12700" cap="flat" cmpd="sng" algn="ctr">
                      <a:solidFill>
                        <a:schemeClr val="tx1"/>
                      </a:solidFill>
                      <a:prstDash val="solid"/>
                      <a:round/>
                      <a:headEnd type="none" w="med" len="med"/>
                      <a:tailEnd type="none" w="med" len="med"/>
                    </a:lnL>
                  </a:tcPr>
                </a:tc>
              </a:tr>
              <a:tr h="182880">
                <a:tc>
                  <a:txBody>
                    <a:bodyPr/>
                    <a:lstStyle/>
                    <a:p>
                      <a:pPr algn="ctr"/>
                      <a:r>
                        <a:rPr lang="en-US" sz="1400" dirty="0" smtClean="0"/>
                        <a:t>1</a:t>
                      </a:r>
                      <a:endParaRPr lang="en-GB" sz="1400" dirty="0"/>
                    </a:p>
                  </a:txBody>
                  <a:tcPr/>
                </a:tc>
                <a:tc>
                  <a:txBody>
                    <a:bodyPr/>
                    <a:lstStyle/>
                    <a:p>
                      <a:pPr algn="ctr"/>
                      <a:r>
                        <a:rPr lang="en-US" sz="1400" dirty="0" smtClean="0"/>
                        <a:t>1</a:t>
                      </a:r>
                      <a:endParaRPr lang="en-GB" sz="1400" dirty="0"/>
                    </a:p>
                  </a:txBody>
                  <a:tcPr/>
                </a:tc>
                <a:tc>
                  <a:txBody>
                    <a:bodyPr/>
                    <a:lstStyle/>
                    <a:p>
                      <a:pPr algn="ctr"/>
                      <a:r>
                        <a:rPr lang="en-US" sz="1400" dirty="0" smtClean="0"/>
                        <a:t>0</a:t>
                      </a:r>
                      <a:endParaRPr lang="en-GB" sz="1400" dirty="0"/>
                    </a:p>
                  </a:txBody>
                  <a:tcPr/>
                </a:tc>
                <a:tc>
                  <a:txBody>
                    <a:bodyPr/>
                    <a:lstStyle/>
                    <a:p>
                      <a:pPr algn="ctr"/>
                      <a:r>
                        <a:rPr lang="en-US" sz="1400" dirty="0" smtClean="0"/>
                        <a:t>0</a:t>
                      </a:r>
                      <a:endParaRPr lang="en-GB" sz="1400" dirty="0"/>
                    </a:p>
                  </a:txBody>
                  <a:tcPr>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1" baseline="0" dirty="0" smtClean="0"/>
                        <a:t>I</a:t>
                      </a:r>
                      <a:r>
                        <a:rPr lang="en-US" sz="1400" b="1" baseline="-25000" dirty="0" smtClean="0"/>
                        <a:t>12</a:t>
                      </a:r>
                      <a:endParaRPr lang="en-GB" sz="1400" b="1" baseline="-25000" dirty="0" smtClean="0"/>
                    </a:p>
                  </a:txBody>
                  <a:tcPr>
                    <a:lnL w="12700" cap="flat" cmpd="sng" algn="ctr">
                      <a:solidFill>
                        <a:schemeClr val="tx1"/>
                      </a:solidFill>
                      <a:prstDash val="solid"/>
                      <a:round/>
                      <a:headEnd type="none" w="med" len="med"/>
                      <a:tailEnd type="none" w="med" len="med"/>
                    </a:lnL>
                  </a:tcPr>
                </a:tc>
              </a:tr>
              <a:tr h="182880">
                <a:tc>
                  <a:txBody>
                    <a:bodyPr/>
                    <a:lstStyle/>
                    <a:p>
                      <a:pPr algn="ctr"/>
                      <a:r>
                        <a:rPr lang="en-US" sz="1400" dirty="0" smtClean="0"/>
                        <a:t>1</a:t>
                      </a:r>
                      <a:endParaRPr lang="en-GB" sz="1400" dirty="0"/>
                    </a:p>
                  </a:txBody>
                  <a:tcPr/>
                </a:tc>
                <a:tc>
                  <a:txBody>
                    <a:bodyPr/>
                    <a:lstStyle/>
                    <a:p>
                      <a:pPr algn="ctr"/>
                      <a:r>
                        <a:rPr lang="en-US" sz="1400" dirty="0" smtClean="0"/>
                        <a:t>1</a:t>
                      </a:r>
                      <a:endParaRPr lang="en-GB" sz="1400" dirty="0"/>
                    </a:p>
                  </a:txBody>
                  <a:tcPr/>
                </a:tc>
                <a:tc>
                  <a:txBody>
                    <a:bodyPr/>
                    <a:lstStyle/>
                    <a:p>
                      <a:pPr algn="ctr"/>
                      <a:r>
                        <a:rPr lang="en-US" sz="1400" dirty="0" smtClean="0"/>
                        <a:t>0</a:t>
                      </a:r>
                      <a:endParaRPr lang="en-GB" sz="1400" dirty="0"/>
                    </a:p>
                  </a:txBody>
                  <a:tcPr/>
                </a:tc>
                <a:tc>
                  <a:txBody>
                    <a:bodyPr/>
                    <a:lstStyle/>
                    <a:p>
                      <a:pPr algn="ctr"/>
                      <a:r>
                        <a:rPr lang="en-US" sz="1400" dirty="0" smtClean="0"/>
                        <a:t>1</a:t>
                      </a:r>
                      <a:endParaRPr lang="en-GB" sz="1400" dirty="0"/>
                    </a:p>
                  </a:txBody>
                  <a:tcPr>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1" baseline="0" dirty="0" smtClean="0"/>
                        <a:t>I</a:t>
                      </a:r>
                      <a:r>
                        <a:rPr lang="en-US" sz="1400" b="1" baseline="-25000" dirty="0" smtClean="0"/>
                        <a:t>13</a:t>
                      </a:r>
                      <a:endParaRPr lang="en-GB" sz="1400" b="1" baseline="-25000" dirty="0" smtClean="0"/>
                    </a:p>
                  </a:txBody>
                  <a:tcPr>
                    <a:lnL w="12700" cap="flat" cmpd="sng" algn="ctr">
                      <a:solidFill>
                        <a:schemeClr val="tx1"/>
                      </a:solidFill>
                      <a:prstDash val="solid"/>
                      <a:round/>
                      <a:headEnd type="none" w="med" len="med"/>
                      <a:tailEnd type="none" w="med" len="med"/>
                    </a:lnL>
                  </a:tcPr>
                </a:tc>
              </a:tr>
              <a:tr h="182880">
                <a:tc>
                  <a:txBody>
                    <a:bodyPr/>
                    <a:lstStyle/>
                    <a:p>
                      <a:pPr algn="ctr"/>
                      <a:r>
                        <a:rPr lang="en-US" sz="1400" dirty="0" smtClean="0"/>
                        <a:t>1</a:t>
                      </a:r>
                      <a:endParaRPr lang="en-GB" sz="1400" dirty="0"/>
                    </a:p>
                  </a:txBody>
                  <a:tcPr/>
                </a:tc>
                <a:tc>
                  <a:txBody>
                    <a:bodyPr/>
                    <a:lstStyle/>
                    <a:p>
                      <a:pPr algn="ctr"/>
                      <a:r>
                        <a:rPr lang="en-US" sz="1400" dirty="0" smtClean="0"/>
                        <a:t>1</a:t>
                      </a:r>
                      <a:endParaRPr lang="en-GB" sz="1400" dirty="0"/>
                    </a:p>
                  </a:txBody>
                  <a:tcPr/>
                </a:tc>
                <a:tc>
                  <a:txBody>
                    <a:bodyPr/>
                    <a:lstStyle/>
                    <a:p>
                      <a:pPr algn="ctr"/>
                      <a:r>
                        <a:rPr lang="en-US" sz="1400" dirty="0" smtClean="0"/>
                        <a:t>1</a:t>
                      </a:r>
                      <a:endParaRPr lang="en-GB" sz="1400" dirty="0"/>
                    </a:p>
                  </a:txBody>
                  <a:tcPr/>
                </a:tc>
                <a:tc>
                  <a:txBody>
                    <a:bodyPr/>
                    <a:lstStyle/>
                    <a:p>
                      <a:pPr algn="ctr"/>
                      <a:r>
                        <a:rPr lang="en-US" sz="1400" dirty="0" smtClean="0"/>
                        <a:t>0</a:t>
                      </a:r>
                      <a:endParaRPr lang="en-GB" sz="1400" dirty="0"/>
                    </a:p>
                  </a:txBody>
                  <a:tcPr>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1" baseline="0" dirty="0" smtClean="0"/>
                        <a:t>I</a:t>
                      </a:r>
                      <a:r>
                        <a:rPr lang="en-US" sz="1400" b="1" baseline="-25000" dirty="0" smtClean="0"/>
                        <a:t>14</a:t>
                      </a:r>
                      <a:endParaRPr lang="en-GB" sz="1400" b="1" baseline="-25000" dirty="0" smtClean="0"/>
                    </a:p>
                  </a:txBody>
                  <a:tcPr>
                    <a:lnL w="12700" cap="flat" cmpd="sng" algn="ctr">
                      <a:solidFill>
                        <a:schemeClr val="tx1"/>
                      </a:solidFill>
                      <a:prstDash val="solid"/>
                      <a:round/>
                      <a:headEnd type="none" w="med" len="med"/>
                      <a:tailEnd type="none" w="med" len="med"/>
                    </a:lnL>
                  </a:tcPr>
                </a:tc>
              </a:tr>
              <a:tr h="182880">
                <a:tc>
                  <a:txBody>
                    <a:bodyPr/>
                    <a:lstStyle/>
                    <a:p>
                      <a:pPr algn="ctr"/>
                      <a:r>
                        <a:rPr lang="en-US" sz="1400" dirty="0" smtClean="0"/>
                        <a:t>1</a:t>
                      </a:r>
                      <a:endParaRPr lang="en-GB" sz="1400" dirty="0"/>
                    </a:p>
                  </a:txBody>
                  <a:tcPr/>
                </a:tc>
                <a:tc>
                  <a:txBody>
                    <a:bodyPr/>
                    <a:lstStyle/>
                    <a:p>
                      <a:pPr algn="ctr"/>
                      <a:r>
                        <a:rPr lang="en-US" sz="1400" dirty="0" smtClean="0"/>
                        <a:t>1</a:t>
                      </a:r>
                      <a:endParaRPr lang="en-GB" sz="1400" dirty="0"/>
                    </a:p>
                  </a:txBody>
                  <a:tcPr/>
                </a:tc>
                <a:tc>
                  <a:txBody>
                    <a:bodyPr/>
                    <a:lstStyle/>
                    <a:p>
                      <a:pPr algn="ctr"/>
                      <a:r>
                        <a:rPr lang="en-US" sz="1400" dirty="0" smtClean="0"/>
                        <a:t>1</a:t>
                      </a:r>
                      <a:endParaRPr lang="en-GB" sz="1400" dirty="0"/>
                    </a:p>
                  </a:txBody>
                  <a:tcPr/>
                </a:tc>
                <a:tc>
                  <a:txBody>
                    <a:bodyPr/>
                    <a:lstStyle/>
                    <a:p>
                      <a:pPr algn="ctr"/>
                      <a:r>
                        <a:rPr lang="en-US" sz="1400" dirty="0" smtClean="0"/>
                        <a:t>1</a:t>
                      </a:r>
                      <a:endParaRPr lang="en-GB" sz="1400" dirty="0"/>
                    </a:p>
                  </a:txBody>
                  <a:tcPr>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1" baseline="0" dirty="0" smtClean="0"/>
                        <a:t>I</a:t>
                      </a:r>
                      <a:r>
                        <a:rPr lang="en-US" sz="1400" b="1" baseline="-25000" dirty="0" smtClean="0"/>
                        <a:t>15</a:t>
                      </a:r>
                      <a:endParaRPr lang="en-GB" sz="1400" b="1" baseline="-25000" dirty="0" smtClean="0"/>
                    </a:p>
                  </a:txBody>
                  <a:tcPr>
                    <a:lnL w="12700" cap="flat" cmpd="sng" algn="ctr">
                      <a:solidFill>
                        <a:schemeClr val="tx1"/>
                      </a:solidFill>
                      <a:prstDash val="solid"/>
                      <a:round/>
                      <a:headEnd type="none" w="med" len="med"/>
                      <a:tailEnd type="none" w="med" len="med"/>
                    </a:lnL>
                  </a:tcPr>
                </a:tc>
              </a:tr>
            </a:tbl>
          </a:graphicData>
        </a:graphic>
      </p:graphicFrame>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1565" y="670560"/>
            <a:ext cx="5100035" cy="6035040"/>
          </a:xfrm>
          <a:prstGeom prst="rect">
            <a:avLst/>
          </a:prstGeom>
          <a:ln w="3175">
            <a:solidFill>
              <a:schemeClr val="tx1"/>
            </a:solidFill>
          </a:ln>
        </p:spPr>
      </p:pic>
    </p:spTree>
    <p:extLst>
      <p:ext uri="{BB962C8B-B14F-4D97-AF65-F5344CB8AC3E}">
        <p14:creationId xmlns:p14="http://schemas.microsoft.com/office/powerpoint/2010/main" val="18528809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553200" cy="685800"/>
          </a:xfrm>
        </p:spPr>
        <p:txBody>
          <a:bodyPr>
            <a:normAutofit/>
          </a:bodyPr>
          <a:lstStyle/>
          <a:p>
            <a:pPr algn="ctr"/>
            <a:r>
              <a:rPr lang="en-US" b="1" dirty="0" smtClean="0">
                <a:solidFill>
                  <a:srgbClr val="FF0066"/>
                </a:solidFill>
                <a:effectLst>
                  <a:outerShdw blurRad="38100" dist="38100" dir="2700000" algn="tl">
                    <a:srgbClr val="000000">
                      <a:alpha val="43137"/>
                    </a:srgbClr>
                  </a:outerShdw>
                </a:effectLst>
                <a:latin typeface="Algerian" panose="04020705040A02060702" pitchFamily="82" charset="0"/>
              </a:rPr>
              <a:t>MULTIPLEXER</a:t>
            </a:r>
            <a:endParaRPr lang="en-GB" b="1" dirty="0">
              <a:solidFill>
                <a:srgbClr val="FF0066"/>
              </a:solidFill>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p:cNvSpPr>
            <a:spLocks noGrp="1"/>
          </p:cNvSpPr>
          <p:nvPr>
            <p:ph idx="1"/>
          </p:nvPr>
        </p:nvSpPr>
        <p:spPr>
          <a:xfrm>
            <a:off x="228600" y="685800"/>
            <a:ext cx="3810000" cy="533400"/>
          </a:xfrm>
        </p:spPr>
        <p:txBody>
          <a:bodyPr>
            <a:normAutofit/>
          </a:bodyPr>
          <a:lstStyle/>
          <a:p>
            <a:pPr marL="0" indent="0" algn="just">
              <a:lnSpc>
                <a:spcPct val="120000"/>
              </a:lnSpc>
              <a:buNone/>
            </a:pPr>
            <a:r>
              <a:rPr lang="en-US" sz="1600" b="1" u="sng" dirty="0" smtClean="0">
                <a:solidFill>
                  <a:schemeClr val="tx1"/>
                </a:solidFill>
              </a:rPr>
              <a:t>16:1 MUX using </a:t>
            </a:r>
            <a:r>
              <a:rPr lang="en-US" sz="1600" b="1" u="sng" dirty="0">
                <a:solidFill>
                  <a:schemeClr val="tx1"/>
                </a:solidFill>
              </a:rPr>
              <a:t>5</a:t>
            </a:r>
            <a:r>
              <a:rPr lang="en-US" sz="1600" b="1" u="sng" dirty="0" smtClean="0">
                <a:solidFill>
                  <a:schemeClr val="tx1"/>
                </a:solidFill>
              </a:rPr>
              <a:t> × 4:1 MUX</a:t>
            </a:r>
          </a:p>
          <a:p>
            <a:pPr algn="just">
              <a:lnSpc>
                <a:spcPct val="120000"/>
              </a:lnSpc>
            </a:pPr>
            <a:endParaRPr lang="en-US" sz="1900" b="1" dirty="0" smtClean="0">
              <a:solidFill>
                <a:schemeClr val="tx1"/>
              </a:solidFill>
            </a:endParaRPr>
          </a:p>
          <a:p>
            <a:pPr marL="0" indent="0" algn="just">
              <a:lnSpc>
                <a:spcPct val="120000"/>
              </a:lnSpc>
              <a:buNone/>
            </a:pPr>
            <a:endParaRPr lang="en-US" sz="1700" b="1" dirty="0" smtClean="0">
              <a:solidFill>
                <a:schemeClr val="tx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8854" y="609600"/>
            <a:ext cx="4099346" cy="6217920"/>
          </a:xfrm>
          <a:prstGeom prst="rect">
            <a:avLst/>
          </a:prstGeom>
          <a:ln w="3175">
            <a:solidFill>
              <a:schemeClr val="tx1"/>
            </a:solidFill>
          </a:ln>
        </p:spPr>
      </p:pic>
      <p:graphicFrame>
        <p:nvGraphicFramePr>
          <p:cNvPr id="7" name="Table 6"/>
          <p:cNvGraphicFramePr>
            <a:graphicFrameLocks noGrp="1"/>
          </p:cNvGraphicFramePr>
          <p:nvPr>
            <p:extLst>
              <p:ext uri="{D42A27DB-BD31-4B8C-83A1-F6EECF244321}">
                <p14:modId xmlns:p14="http://schemas.microsoft.com/office/powerpoint/2010/main" val="3779816673"/>
              </p:ext>
            </p:extLst>
          </p:nvPr>
        </p:nvGraphicFramePr>
        <p:xfrm>
          <a:off x="716280" y="1219200"/>
          <a:ext cx="2865120" cy="5486400"/>
        </p:xfrm>
        <a:graphic>
          <a:graphicData uri="http://schemas.openxmlformats.org/drawingml/2006/table">
            <a:tbl>
              <a:tblPr firstRow="1" bandRow="1">
                <a:tableStyleId>{BC89EF96-8CEA-46FF-86C4-4CE0E7609802}</a:tableStyleId>
              </a:tblPr>
              <a:tblGrid>
                <a:gridCol w="365760"/>
                <a:gridCol w="365760"/>
                <a:gridCol w="365760"/>
                <a:gridCol w="365760"/>
                <a:gridCol w="1402080"/>
              </a:tblGrid>
              <a:tr h="182880">
                <a:tc gridSpan="4">
                  <a:txBody>
                    <a:bodyPr/>
                    <a:lstStyle/>
                    <a:p>
                      <a:pPr algn="ctr"/>
                      <a:r>
                        <a:rPr lang="en-US" sz="1400" b="1" dirty="0" smtClean="0"/>
                        <a:t>Inputs</a:t>
                      </a:r>
                      <a:endParaRPr lang="en-GB" sz="1400"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GB" sz="1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pPr algn="ctr"/>
                      <a:endParaRPr lang="en-GB" b="1" dirty="0"/>
                    </a:p>
                  </a:txBody>
                  <a:tcPr/>
                </a:tc>
                <a:tc hMerge="1">
                  <a:txBody>
                    <a:bodyPr/>
                    <a:lstStyle/>
                    <a:p>
                      <a:endParaRPr lang="en-GB" dirty="0"/>
                    </a:p>
                  </a:txBody>
                  <a:tcPr/>
                </a:tc>
                <a:tc>
                  <a:txBody>
                    <a:bodyPr/>
                    <a:lstStyle/>
                    <a:p>
                      <a:pPr algn="ctr"/>
                      <a:r>
                        <a:rPr lang="en-US" sz="1400" b="1" dirty="0" smtClean="0"/>
                        <a:t>Outputs</a:t>
                      </a:r>
                      <a:endParaRPr lang="en-GB" sz="1400" b="1"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8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1" baseline="0" dirty="0" smtClean="0"/>
                        <a:t>S</a:t>
                      </a:r>
                      <a:r>
                        <a:rPr lang="en-US" sz="1400" b="1" baseline="-25000" dirty="0" smtClean="0"/>
                        <a:t>3</a:t>
                      </a:r>
                      <a:endParaRPr lang="en-GB" sz="1400" b="1" baseline="-25000" dirty="0" smtClean="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baseline="0" dirty="0" smtClean="0"/>
                        <a:t>S</a:t>
                      </a:r>
                      <a:r>
                        <a:rPr lang="en-US" sz="1400" b="1" baseline="-25000" dirty="0" smtClean="0"/>
                        <a:t>2</a:t>
                      </a:r>
                      <a:endParaRPr lang="en-GB" sz="1400" b="1"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baseline="0" dirty="0" smtClean="0"/>
                        <a:t>S</a:t>
                      </a:r>
                      <a:r>
                        <a:rPr lang="en-US" sz="1400" b="1" baseline="-25000" dirty="0" smtClean="0"/>
                        <a:t>1</a:t>
                      </a:r>
                      <a:endParaRPr lang="en-GB" sz="1400" b="1"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baseline="0" dirty="0" smtClean="0"/>
                        <a:t>S</a:t>
                      </a:r>
                      <a:r>
                        <a:rPr lang="en-US" sz="1400" b="1" baseline="-25000" dirty="0" smtClean="0"/>
                        <a:t>0</a:t>
                      </a:r>
                      <a:endParaRPr lang="en-GB" sz="1400" b="1" baseline="-25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baseline="0" dirty="0" smtClean="0"/>
                        <a:t>Y</a:t>
                      </a:r>
                      <a:endParaRPr lang="en-GB" sz="1400" b="1" baseline="-25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80">
                <a:tc>
                  <a:txBody>
                    <a:bodyPr/>
                    <a:lstStyle/>
                    <a:p>
                      <a:pPr algn="ctr"/>
                      <a:r>
                        <a:rPr lang="en-US" sz="1400" dirty="0" smtClean="0"/>
                        <a:t>0</a:t>
                      </a:r>
                      <a:endParaRPr lang="en-GB" sz="1400" dirty="0"/>
                    </a:p>
                  </a:txBody>
                  <a:tcPr>
                    <a:lnT w="12700" cap="flat" cmpd="sng" algn="ctr">
                      <a:solidFill>
                        <a:schemeClr val="tx1"/>
                      </a:solidFill>
                      <a:prstDash val="solid"/>
                      <a:round/>
                      <a:headEnd type="none" w="med" len="med"/>
                      <a:tailEnd type="none" w="med" len="med"/>
                    </a:lnT>
                  </a:tcPr>
                </a:tc>
                <a:tc>
                  <a:txBody>
                    <a:bodyPr/>
                    <a:lstStyle/>
                    <a:p>
                      <a:pPr algn="ctr"/>
                      <a:r>
                        <a:rPr lang="en-US" sz="1400" dirty="0" smtClean="0"/>
                        <a:t>0</a:t>
                      </a:r>
                      <a:endParaRPr lang="en-GB" sz="1400" dirty="0"/>
                    </a:p>
                  </a:txBody>
                  <a:tcPr>
                    <a:lnT w="12700" cap="flat" cmpd="sng" algn="ctr">
                      <a:solidFill>
                        <a:schemeClr val="tx1"/>
                      </a:solidFill>
                      <a:prstDash val="solid"/>
                      <a:round/>
                      <a:headEnd type="none" w="med" len="med"/>
                      <a:tailEnd type="none" w="med" len="med"/>
                    </a:lnT>
                  </a:tcPr>
                </a:tc>
                <a:tc>
                  <a:txBody>
                    <a:bodyPr/>
                    <a:lstStyle/>
                    <a:p>
                      <a:pPr algn="ctr"/>
                      <a:r>
                        <a:rPr lang="en-US" sz="1400" dirty="0" smtClean="0"/>
                        <a:t>0</a:t>
                      </a:r>
                      <a:endParaRPr lang="en-GB" sz="1400" dirty="0"/>
                    </a:p>
                  </a:txBody>
                  <a:tcPr>
                    <a:lnT w="12700" cap="flat" cmpd="sng" algn="ctr">
                      <a:solidFill>
                        <a:schemeClr val="tx1"/>
                      </a:solidFill>
                      <a:prstDash val="solid"/>
                      <a:round/>
                      <a:headEnd type="none" w="med" len="med"/>
                      <a:tailEnd type="none" w="med" len="med"/>
                    </a:lnT>
                  </a:tcPr>
                </a:tc>
                <a:tc>
                  <a:txBody>
                    <a:bodyPr/>
                    <a:lstStyle/>
                    <a:p>
                      <a:pPr algn="ctr"/>
                      <a:r>
                        <a:rPr lang="en-US" sz="1400" dirty="0" smtClean="0"/>
                        <a:t>0</a:t>
                      </a:r>
                      <a:endParaRPr lang="en-GB" sz="14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400" b="1" baseline="0" dirty="0" smtClean="0"/>
                        <a:t>I</a:t>
                      </a:r>
                      <a:r>
                        <a:rPr lang="en-US" sz="1400" b="1" baseline="-25000" dirty="0" smtClean="0"/>
                        <a:t>0</a:t>
                      </a:r>
                      <a:endParaRPr lang="en-GB" sz="1400" b="1" baseline="-25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r>
              <a:tr h="182880">
                <a:tc>
                  <a:txBody>
                    <a:bodyPr/>
                    <a:lstStyle/>
                    <a:p>
                      <a:pPr algn="ctr"/>
                      <a:r>
                        <a:rPr lang="en-US" sz="1400" dirty="0" smtClean="0"/>
                        <a:t>0</a:t>
                      </a:r>
                      <a:endParaRPr lang="en-GB" sz="1400" dirty="0"/>
                    </a:p>
                  </a:txBody>
                  <a:tcPr/>
                </a:tc>
                <a:tc>
                  <a:txBody>
                    <a:bodyPr/>
                    <a:lstStyle/>
                    <a:p>
                      <a:pPr algn="ctr"/>
                      <a:r>
                        <a:rPr lang="en-US" sz="1400" dirty="0" smtClean="0"/>
                        <a:t>0</a:t>
                      </a:r>
                      <a:endParaRPr lang="en-GB" sz="1400" dirty="0"/>
                    </a:p>
                  </a:txBody>
                  <a:tcPr/>
                </a:tc>
                <a:tc>
                  <a:txBody>
                    <a:bodyPr/>
                    <a:lstStyle/>
                    <a:p>
                      <a:pPr algn="ctr"/>
                      <a:r>
                        <a:rPr lang="en-US" sz="1400" dirty="0" smtClean="0"/>
                        <a:t>0</a:t>
                      </a:r>
                      <a:endParaRPr lang="en-GB" sz="1400" dirty="0"/>
                    </a:p>
                  </a:txBody>
                  <a:tcPr/>
                </a:tc>
                <a:tc>
                  <a:txBody>
                    <a:bodyPr/>
                    <a:lstStyle/>
                    <a:p>
                      <a:pPr algn="ctr"/>
                      <a:r>
                        <a:rPr lang="en-US" sz="1400" dirty="0" smtClean="0"/>
                        <a:t>1</a:t>
                      </a:r>
                      <a:endParaRPr lang="en-GB" sz="1400" dirty="0"/>
                    </a:p>
                  </a:txBody>
                  <a:tcPr>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1" baseline="0" dirty="0" smtClean="0"/>
                        <a:t>I</a:t>
                      </a:r>
                      <a:r>
                        <a:rPr lang="en-US" sz="1400" b="1" baseline="-25000" dirty="0" smtClean="0"/>
                        <a:t>1</a:t>
                      </a:r>
                      <a:endParaRPr lang="en-GB" sz="1400" b="1" baseline="-25000" dirty="0" smtClean="0"/>
                    </a:p>
                  </a:txBody>
                  <a:tcPr>
                    <a:lnL w="12700" cap="flat" cmpd="sng" algn="ctr">
                      <a:solidFill>
                        <a:schemeClr val="tx1"/>
                      </a:solidFill>
                      <a:prstDash val="solid"/>
                      <a:round/>
                      <a:headEnd type="none" w="med" len="med"/>
                      <a:tailEnd type="none" w="med" len="med"/>
                    </a:lnL>
                  </a:tcPr>
                </a:tc>
              </a:tr>
              <a:tr h="182880">
                <a:tc>
                  <a:txBody>
                    <a:bodyPr/>
                    <a:lstStyle/>
                    <a:p>
                      <a:pPr algn="ctr"/>
                      <a:r>
                        <a:rPr lang="en-US" sz="1400" dirty="0" smtClean="0"/>
                        <a:t>0</a:t>
                      </a:r>
                      <a:endParaRPr lang="en-GB" sz="1400" dirty="0"/>
                    </a:p>
                  </a:txBody>
                  <a:tcPr/>
                </a:tc>
                <a:tc>
                  <a:txBody>
                    <a:bodyPr/>
                    <a:lstStyle/>
                    <a:p>
                      <a:pPr algn="ctr"/>
                      <a:r>
                        <a:rPr lang="en-US" sz="1400" dirty="0" smtClean="0"/>
                        <a:t>0</a:t>
                      </a:r>
                      <a:endParaRPr lang="en-GB" sz="1400" dirty="0"/>
                    </a:p>
                  </a:txBody>
                  <a:tcPr/>
                </a:tc>
                <a:tc>
                  <a:txBody>
                    <a:bodyPr/>
                    <a:lstStyle/>
                    <a:p>
                      <a:pPr algn="ctr"/>
                      <a:r>
                        <a:rPr lang="en-US" sz="1400" dirty="0" smtClean="0"/>
                        <a:t>1</a:t>
                      </a:r>
                      <a:endParaRPr lang="en-GB" sz="1400" dirty="0"/>
                    </a:p>
                  </a:txBody>
                  <a:tcPr/>
                </a:tc>
                <a:tc>
                  <a:txBody>
                    <a:bodyPr/>
                    <a:lstStyle/>
                    <a:p>
                      <a:pPr algn="ctr"/>
                      <a:r>
                        <a:rPr lang="en-US" sz="1400" dirty="0" smtClean="0"/>
                        <a:t>0</a:t>
                      </a:r>
                      <a:endParaRPr lang="en-GB" sz="1400" dirty="0"/>
                    </a:p>
                  </a:txBody>
                  <a:tcPr>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1" baseline="0" dirty="0" smtClean="0"/>
                        <a:t>I</a:t>
                      </a:r>
                      <a:r>
                        <a:rPr lang="en-US" sz="1400" b="1" baseline="-25000" dirty="0" smtClean="0"/>
                        <a:t>2</a:t>
                      </a:r>
                      <a:endParaRPr lang="en-GB" sz="1400" b="1" baseline="-25000" dirty="0" smtClean="0"/>
                    </a:p>
                  </a:txBody>
                  <a:tcPr>
                    <a:lnL w="12700" cap="flat" cmpd="sng" algn="ctr">
                      <a:solidFill>
                        <a:schemeClr val="tx1"/>
                      </a:solidFill>
                      <a:prstDash val="solid"/>
                      <a:round/>
                      <a:headEnd type="none" w="med" len="med"/>
                      <a:tailEnd type="none" w="med" len="med"/>
                    </a:lnL>
                  </a:tcPr>
                </a:tc>
              </a:tr>
              <a:tr h="182880">
                <a:tc>
                  <a:txBody>
                    <a:bodyPr/>
                    <a:lstStyle/>
                    <a:p>
                      <a:pPr algn="ctr"/>
                      <a:r>
                        <a:rPr lang="en-US" sz="1400" dirty="0" smtClean="0"/>
                        <a:t>0</a:t>
                      </a:r>
                      <a:endParaRPr lang="en-GB" sz="1400" dirty="0"/>
                    </a:p>
                  </a:txBody>
                  <a:tcPr/>
                </a:tc>
                <a:tc>
                  <a:txBody>
                    <a:bodyPr/>
                    <a:lstStyle/>
                    <a:p>
                      <a:pPr algn="ctr"/>
                      <a:r>
                        <a:rPr lang="en-US" sz="1400" dirty="0" smtClean="0"/>
                        <a:t>0</a:t>
                      </a:r>
                      <a:endParaRPr lang="en-GB" sz="1400" dirty="0"/>
                    </a:p>
                  </a:txBody>
                  <a:tcPr/>
                </a:tc>
                <a:tc>
                  <a:txBody>
                    <a:bodyPr/>
                    <a:lstStyle/>
                    <a:p>
                      <a:pPr algn="ctr"/>
                      <a:r>
                        <a:rPr lang="en-US" sz="1400" dirty="0" smtClean="0"/>
                        <a:t>1</a:t>
                      </a:r>
                      <a:endParaRPr lang="en-GB" sz="1400" dirty="0"/>
                    </a:p>
                  </a:txBody>
                  <a:tcPr/>
                </a:tc>
                <a:tc>
                  <a:txBody>
                    <a:bodyPr/>
                    <a:lstStyle/>
                    <a:p>
                      <a:pPr algn="ctr"/>
                      <a:r>
                        <a:rPr lang="en-US" sz="1400" dirty="0" smtClean="0"/>
                        <a:t>1</a:t>
                      </a:r>
                      <a:endParaRPr lang="en-GB" sz="1400" dirty="0"/>
                    </a:p>
                  </a:txBody>
                  <a:tcPr>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1" baseline="0" dirty="0" smtClean="0"/>
                        <a:t>I</a:t>
                      </a:r>
                      <a:r>
                        <a:rPr lang="en-US" sz="1400" b="1" baseline="-25000" dirty="0" smtClean="0"/>
                        <a:t>3</a:t>
                      </a:r>
                      <a:endParaRPr lang="en-GB" sz="1400" b="1" baseline="-25000" dirty="0" smtClean="0"/>
                    </a:p>
                  </a:txBody>
                  <a:tcPr>
                    <a:lnL w="12700" cap="flat" cmpd="sng" algn="ctr">
                      <a:solidFill>
                        <a:schemeClr val="tx1"/>
                      </a:solidFill>
                      <a:prstDash val="solid"/>
                      <a:round/>
                      <a:headEnd type="none" w="med" len="med"/>
                      <a:tailEnd type="none" w="med" len="med"/>
                    </a:lnL>
                  </a:tcPr>
                </a:tc>
              </a:tr>
              <a:tr h="182880">
                <a:tc>
                  <a:txBody>
                    <a:bodyPr/>
                    <a:lstStyle/>
                    <a:p>
                      <a:pPr algn="ctr"/>
                      <a:r>
                        <a:rPr lang="en-US" sz="1400" dirty="0" smtClean="0"/>
                        <a:t>0</a:t>
                      </a:r>
                      <a:endParaRPr lang="en-GB" sz="1400" dirty="0"/>
                    </a:p>
                  </a:txBody>
                  <a:tcPr/>
                </a:tc>
                <a:tc>
                  <a:txBody>
                    <a:bodyPr/>
                    <a:lstStyle/>
                    <a:p>
                      <a:pPr algn="ctr"/>
                      <a:r>
                        <a:rPr lang="en-US" sz="1400" dirty="0" smtClean="0"/>
                        <a:t>1</a:t>
                      </a:r>
                      <a:endParaRPr lang="en-GB" sz="1400" dirty="0"/>
                    </a:p>
                  </a:txBody>
                  <a:tcPr/>
                </a:tc>
                <a:tc>
                  <a:txBody>
                    <a:bodyPr/>
                    <a:lstStyle/>
                    <a:p>
                      <a:pPr algn="ctr"/>
                      <a:r>
                        <a:rPr lang="en-US" sz="1400" dirty="0" smtClean="0"/>
                        <a:t>0</a:t>
                      </a:r>
                      <a:endParaRPr lang="en-GB" sz="1400" dirty="0"/>
                    </a:p>
                  </a:txBody>
                  <a:tcPr/>
                </a:tc>
                <a:tc>
                  <a:txBody>
                    <a:bodyPr/>
                    <a:lstStyle/>
                    <a:p>
                      <a:pPr algn="ctr"/>
                      <a:r>
                        <a:rPr lang="en-US" sz="1400" dirty="0" smtClean="0"/>
                        <a:t>0</a:t>
                      </a:r>
                      <a:endParaRPr lang="en-GB" sz="1400" dirty="0"/>
                    </a:p>
                  </a:txBody>
                  <a:tcPr>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1" baseline="0" dirty="0" smtClean="0"/>
                        <a:t>I</a:t>
                      </a:r>
                      <a:r>
                        <a:rPr lang="en-US" sz="1400" b="1" baseline="-25000" dirty="0" smtClean="0"/>
                        <a:t>4</a:t>
                      </a:r>
                      <a:endParaRPr lang="en-GB" sz="1400" b="1" baseline="-25000" dirty="0" smtClean="0"/>
                    </a:p>
                  </a:txBody>
                  <a:tcPr>
                    <a:lnL w="12700" cap="flat" cmpd="sng" algn="ctr">
                      <a:solidFill>
                        <a:schemeClr val="tx1"/>
                      </a:solidFill>
                      <a:prstDash val="solid"/>
                      <a:round/>
                      <a:headEnd type="none" w="med" len="med"/>
                      <a:tailEnd type="none" w="med" len="med"/>
                    </a:lnL>
                  </a:tcPr>
                </a:tc>
              </a:tr>
              <a:tr h="182880">
                <a:tc>
                  <a:txBody>
                    <a:bodyPr/>
                    <a:lstStyle/>
                    <a:p>
                      <a:pPr algn="ctr"/>
                      <a:r>
                        <a:rPr lang="en-US" sz="1400" dirty="0" smtClean="0"/>
                        <a:t>0</a:t>
                      </a:r>
                      <a:endParaRPr lang="en-GB" sz="1400" dirty="0"/>
                    </a:p>
                  </a:txBody>
                  <a:tcPr/>
                </a:tc>
                <a:tc>
                  <a:txBody>
                    <a:bodyPr/>
                    <a:lstStyle/>
                    <a:p>
                      <a:pPr algn="ctr"/>
                      <a:r>
                        <a:rPr lang="en-US" sz="1400" dirty="0" smtClean="0"/>
                        <a:t>1</a:t>
                      </a:r>
                      <a:endParaRPr lang="en-GB" sz="1400" dirty="0"/>
                    </a:p>
                  </a:txBody>
                  <a:tcPr/>
                </a:tc>
                <a:tc>
                  <a:txBody>
                    <a:bodyPr/>
                    <a:lstStyle/>
                    <a:p>
                      <a:pPr algn="ctr"/>
                      <a:r>
                        <a:rPr lang="en-US" sz="1400" dirty="0" smtClean="0"/>
                        <a:t>0</a:t>
                      </a:r>
                      <a:endParaRPr lang="en-GB" sz="1400" dirty="0"/>
                    </a:p>
                  </a:txBody>
                  <a:tcPr/>
                </a:tc>
                <a:tc>
                  <a:txBody>
                    <a:bodyPr/>
                    <a:lstStyle/>
                    <a:p>
                      <a:pPr algn="ctr"/>
                      <a:r>
                        <a:rPr lang="en-US" sz="1400" dirty="0" smtClean="0"/>
                        <a:t>1</a:t>
                      </a:r>
                      <a:endParaRPr lang="en-GB" sz="1400" dirty="0"/>
                    </a:p>
                  </a:txBody>
                  <a:tcPr>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1" baseline="0" dirty="0" smtClean="0"/>
                        <a:t>I</a:t>
                      </a:r>
                      <a:r>
                        <a:rPr lang="en-US" sz="1400" b="1" baseline="-25000" dirty="0" smtClean="0"/>
                        <a:t>5</a:t>
                      </a:r>
                      <a:endParaRPr lang="en-GB" sz="1400" b="1" baseline="-25000" dirty="0" smtClean="0"/>
                    </a:p>
                  </a:txBody>
                  <a:tcPr>
                    <a:lnL w="12700" cap="flat" cmpd="sng" algn="ctr">
                      <a:solidFill>
                        <a:schemeClr val="tx1"/>
                      </a:solidFill>
                      <a:prstDash val="solid"/>
                      <a:round/>
                      <a:headEnd type="none" w="med" len="med"/>
                      <a:tailEnd type="none" w="med" len="med"/>
                    </a:lnL>
                  </a:tcPr>
                </a:tc>
              </a:tr>
              <a:tr h="182880">
                <a:tc>
                  <a:txBody>
                    <a:bodyPr/>
                    <a:lstStyle/>
                    <a:p>
                      <a:pPr algn="ctr"/>
                      <a:r>
                        <a:rPr lang="en-US" sz="1400" dirty="0" smtClean="0"/>
                        <a:t>0</a:t>
                      </a:r>
                      <a:endParaRPr lang="en-GB" sz="1400" dirty="0"/>
                    </a:p>
                  </a:txBody>
                  <a:tcPr/>
                </a:tc>
                <a:tc>
                  <a:txBody>
                    <a:bodyPr/>
                    <a:lstStyle/>
                    <a:p>
                      <a:pPr algn="ctr"/>
                      <a:r>
                        <a:rPr lang="en-US" sz="1400" dirty="0" smtClean="0"/>
                        <a:t>1</a:t>
                      </a:r>
                      <a:endParaRPr lang="en-GB" sz="1400" dirty="0"/>
                    </a:p>
                  </a:txBody>
                  <a:tcPr/>
                </a:tc>
                <a:tc>
                  <a:txBody>
                    <a:bodyPr/>
                    <a:lstStyle/>
                    <a:p>
                      <a:pPr algn="ctr"/>
                      <a:r>
                        <a:rPr lang="en-US" sz="1400" dirty="0" smtClean="0"/>
                        <a:t>1</a:t>
                      </a:r>
                      <a:endParaRPr lang="en-GB" sz="1400" dirty="0"/>
                    </a:p>
                  </a:txBody>
                  <a:tcPr/>
                </a:tc>
                <a:tc>
                  <a:txBody>
                    <a:bodyPr/>
                    <a:lstStyle/>
                    <a:p>
                      <a:pPr algn="ctr"/>
                      <a:r>
                        <a:rPr lang="en-US" sz="1400" dirty="0" smtClean="0"/>
                        <a:t>0</a:t>
                      </a:r>
                      <a:endParaRPr lang="en-GB" sz="1400" dirty="0"/>
                    </a:p>
                  </a:txBody>
                  <a:tcPr>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1" baseline="0" dirty="0" smtClean="0"/>
                        <a:t>I</a:t>
                      </a:r>
                      <a:r>
                        <a:rPr lang="en-US" sz="1400" b="1" baseline="-25000" dirty="0" smtClean="0"/>
                        <a:t>6</a:t>
                      </a:r>
                      <a:endParaRPr lang="en-GB" sz="1400" b="1" baseline="-25000" dirty="0" smtClean="0"/>
                    </a:p>
                  </a:txBody>
                  <a:tcPr>
                    <a:lnL w="12700" cap="flat" cmpd="sng" algn="ctr">
                      <a:solidFill>
                        <a:schemeClr val="tx1"/>
                      </a:solidFill>
                      <a:prstDash val="solid"/>
                      <a:round/>
                      <a:headEnd type="none" w="med" len="med"/>
                      <a:tailEnd type="none" w="med" len="med"/>
                    </a:lnL>
                  </a:tcPr>
                </a:tc>
              </a:tr>
              <a:tr h="182880">
                <a:tc>
                  <a:txBody>
                    <a:bodyPr/>
                    <a:lstStyle/>
                    <a:p>
                      <a:pPr algn="ctr"/>
                      <a:r>
                        <a:rPr lang="en-US" sz="1400" dirty="0" smtClean="0"/>
                        <a:t>0</a:t>
                      </a:r>
                      <a:endParaRPr lang="en-GB" sz="1400" dirty="0"/>
                    </a:p>
                  </a:txBody>
                  <a:tcPr/>
                </a:tc>
                <a:tc>
                  <a:txBody>
                    <a:bodyPr/>
                    <a:lstStyle/>
                    <a:p>
                      <a:pPr algn="ctr"/>
                      <a:r>
                        <a:rPr lang="en-US" sz="1400" dirty="0" smtClean="0"/>
                        <a:t>1</a:t>
                      </a:r>
                      <a:endParaRPr lang="en-GB" sz="1400" dirty="0"/>
                    </a:p>
                  </a:txBody>
                  <a:tcPr/>
                </a:tc>
                <a:tc>
                  <a:txBody>
                    <a:bodyPr/>
                    <a:lstStyle/>
                    <a:p>
                      <a:pPr algn="ctr"/>
                      <a:r>
                        <a:rPr lang="en-US" sz="1400" dirty="0" smtClean="0"/>
                        <a:t>1</a:t>
                      </a:r>
                      <a:endParaRPr lang="en-GB" sz="1400" dirty="0"/>
                    </a:p>
                  </a:txBody>
                  <a:tcPr/>
                </a:tc>
                <a:tc>
                  <a:txBody>
                    <a:bodyPr/>
                    <a:lstStyle/>
                    <a:p>
                      <a:pPr algn="ctr"/>
                      <a:r>
                        <a:rPr lang="en-US" sz="1400" dirty="0" smtClean="0"/>
                        <a:t>1</a:t>
                      </a:r>
                      <a:endParaRPr lang="en-GB" sz="1400" dirty="0"/>
                    </a:p>
                  </a:txBody>
                  <a:tcPr>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1" baseline="0" dirty="0" smtClean="0"/>
                        <a:t>I</a:t>
                      </a:r>
                      <a:r>
                        <a:rPr lang="en-US" sz="1400" b="1" baseline="-25000" dirty="0" smtClean="0"/>
                        <a:t>7</a:t>
                      </a:r>
                      <a:endParaRPr lang="en-GB" sz="1400" b="1" baseline="-25000" dirty="0" smtClean="0"/>
                    </a:p>
                  </a:txBody>
                  <a:tcPr>
                    <a:lnL w="12700" cap="flat" cmpd="sng" algn="ctr">
                      <a:solidFill>
                        <a:schemeClr val="tx1"/>
                      </a:solidFill>
                      <a:prstDash val="solid"/>
                      <a:round/>
                      <a:headEnd type="none" w="med" len="med"/>
                      <a:tailEnd type="none" w="med" len="med"/>
                    </a:lnL>
                  </a:tcPr>
                </a:tc>
              </a:tr>
              <a:tr h="182880">
                <a:tc>
                  <a:txBody>
                    <a:bodyPr/>
                    <a:lstStyle/>
                    <a:p>
                      <a:pPr algn="ctr"/>
                      <a:r>
                        <a:rPr lang="en-US" sz="1400" dirty="0" smtClean="0"/>
                        <a:t>1</a:t>
                      </a:r>
                      <a:endParaRPr lang="en-GB" sz="1400" dirty="0"/>
                    </a:p>
                  </a:txBody>
                  <a:tcPr/>
                </a:tc>
                <a:tc>
                  <a:txBody>
                    <a:bodyPr/>
                    <a:lstStyle/>
                    <a:p>
                      <a:pPr algn="ctr"/>
                      <a:r>
                        <a:rPr lang="en-US" sz="1400" dirty="0" smtClean="0"/>
                        <a:t>0</a:t>
                      </a:r>
                      <a:endParaRPr lang="en-GB" sz="1400" dirty="0"/>
                    </a:p>
                  </a:txBody>
                  <a:tcPr/>
                </a:tc>
                <a:tc>
                  <a:txBody>
                    <a:bodyPr/>
                    <a:lstStyle/>
                    <a:p>
                      <a:pPr algn="ctr"/>
                      <a:r>
                        <a:rPr lang="en-US" sz="1400" dirty="0" smtClean="0"/>
                        <a:t>0</a:t>
                      </a:r>
                      <a:endParaRPr lang="en-GB" sz="1400" dirty="0"/>
                    </a:p>
                  </a:txBody>
                  <a:tcPr/>
                </a:tc>
                <a:tc>
                  <a:txBody>
                    <a:bodyPr/>
                    <a:lstStyle/>
                    <a:p>
                      <a:pPr algn="ctr"/>
                      <a:r>
                        <a:rPr lang="en-US" sz="1400" dirty="0" smtClean="0"/>
                        <a:t>0</a:t>
                      </a:r>
                      <a:endParaRPr lang="en-GB" sz="1400" dirty="0"/>
                    </a:p>
                  </a:txBody>
                  <a:tcPr>
                    <a:lnR w="12700" cap="flat" cmpd="sng" algn="ctr">
                      <a:solidFill>
                        <a:schemeClr val="tx1"/>
                      </a:solidFill>
                      <a:prstDash val="solid"/>
                      <a:round/>
                      <a:headEnd type="none" w="med" len="med"/>
                      <a:tailEnd type="none" w="med" len="med"/>
                    </a:lnR>
                  </a:tcPr>
                </a:tc>
                <a:tc>
                  <a:txBody>
                    <a:bodyPr/>
                    <a:lstStyle/>
                    <a:p>
                      <a:pPr algn="ctr"/>
                      <a:r>
                        <a:rPr lang="en-US" sz="1400" b="1" baseline="0" dirty="0" smtClean="0"/>
                        <a:t>I</a:t>
                      </a:r>
                      <a:r>
                        <a:rPr lang="en-US" sz="1400" b="1" baseline="-25000" dirty="0" smtClean="0"/>
                        <a:t>8</a:t>
                      </a:r>
                      <a:endParaRPr lang="en-GB" sz="1400" b="1" baseline="-25000" dirty="0"/>
                    </a:p>
                  </a:txBody>
                  <a:tcPr>
                    <a:lnL w="12700" cap="flat" cmpd="sng" algn="ctr">
                      <a:solidFill>
                        <a:schemeClr val="tx1"/>
                      </a:solidFill>
                      <a:prstDash val="solid"/>
                      <a:round/>
                      <a:headEnd type="none" w="med" len="med"/>
                      <a:tailEnd type="none" w="med" len="med"/>
                    </a:lnL>
                  </a:tcPr>
                </a:tc>
              </a:tr>
              <a:tr h="182880">
                <a:tc>
                  <a:txBody>
                    <a:bodyPr/>
                    <a:lstStyle/>
                    <a:p>
                      <a:pPr algn="ctr"/>
                      <a:r>
                        <a:rPr lang="en-US" sz="1400" dirty="0" smtClean="0"/>
                        <a:t>1</a:t>
                      </a:r>
                      <a:endParaRPr lang="en-GB" sz="1400" dirty="0"/>
                    </a:p>
                  </a:txBody>
                  <a:tcPr/>
                </a:tc>
                <a:tc>
                  <a:txBody>
                    <a:bodyPr/>
                    <a:lstStyle/>
                    <a:p>
                      <a:pPr algn="ctr"/>
                      <a:r>
                        <a:rPr lang="en-US" sz="1400" dirty="0" smtClean="0"/>
                        <a:t>0</a:t>
                      </a:r>
                      <a:endParaRPr lang="en-GB" sz="1400" dirty="0"/>
                    </a:p>
                  </a:txBody>
                  <a:tcPr/>
                </a:tc>
                <a:tc>
                  <a:txBody>
                    <a:bodyPr/>
                    <a:lstStyle/>
                    <a:p>
                      <a:pPr algn="ctr"/>
                      <a:r>
                        <a:rPr lang="en-US" sz="1400" dirty="0" smtClean="0"/>
                        <a:t>0</a:t>
                      </a:r>
                      <a:endParaRPr lang="en-GB" sz="1400" dirty="0"/>
                    </a:p>
                  </a:txBody>
                  <a:tcPr/>
                </a:tc>
                <a:tc>
                  <a:txBody>
                    <a:bodyPr/>
                    <a:lstStyle/>
                    <a:p>
                      <a:pPr algn="ctr"/>
                      <a:r>
                        <a:rPr lang="en-US" sz="1400" dirty="0" smtClean="0"/>
                        <a:t>1</a:t>
                      </a:r>
                      <a:endParaRPr lang="en-GB" sz="1400" dirty="0"/>
                    </a:p>
                  </a:txBody>
                  <a:tcPr>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1" baseline="0" dirty="0" smtClean="0"/>
                        <a:t>I</a:t>
                      </a:r>
                      <a:r>
                        <a:rPr lang="en-US" sz="1400" b="1" baseline="-25000" dirty="0" smtClean="0"/>
                        <a:t>9</a:t>
                      </a:r>
                      <a:endParaRPr lang="en-GB" sz="1400" b="1" baseline="-25000" dirty="0" smtClean="0"/>
                    </a:p>
                  </a:txBody>
                  <a:tcPr>
                    <a:lnL w="12700" cap="flat" cmpd="sng" algn="ctr">
                      <a:solidFill>
                        <a:schemeClr val="tx1"/>
                      </a:solidFill>
                      <a:prstDash val="solid"/>
                      <a:round/>
                      <a:headEnd type="none" w="med" len="med"/>
                      <a:tailEnd type="none" w="med" len="med"/>
                    </a:lnL>
                  </a:tcPr>
                </a:tc>
              </a:tr>
              <a:tr h="182880">
                <a:tc>
                  <a:txBody>
                    <a:bodyPr/>
                    <a:lstStyle/>
                    <a:p>
                      <a:pPr algn="ctr"/>
                      <a:r>
                        <a:rPr lang="en-US" sz="1400" dirty="0" smtClean="0"/>
                        <a:t>1</a:t>
                      </a:r>
                      <a:endParaRPr lang="en-GB" sz="1400" dirty="0"/>
                    </a:p>
                  </a:txBody>
                  <a:tcPr/>
                </a:tc>
                <a:tc>
                  <a:txBody>
                    <a:bodyPr/>
                    <a:lstStyle/>
                    <a:p>
                      <a:pPr algn="ctr"/>
                      <a:r>
                        <a:rPr lang="en-US" sz="1400" dirty="0" smtClean="0"/>
                        <a:t>0</a:t>
                      </a:r>
                      <a:endParaRPr lang="en-GB" sz="1400" dirty="0"/>
                    </a:p>
                  </a:txBody>
                  <a:tcPr/>
                </a:tc>
                <a:tc>
                  <a:txBody>
                    <a:bodyPr/>
                    <a:lstStyle/>
                    <a:p>
                      <a:pPr algn="ctr"/>
                      <a:r>
                        <a:rPr lang="en-US" sz="1400" dirty="0" smtClean="0"/>
                        <a:t>1</a:t>
                      </a:r>
                      <a:endParaRPr lang="en-GB" sz="1400" dirty="0"/>
                    </a:p>
                  </a:txBody>
                  <a:tcPr/>
                </a:tc>
                <a:tc>
                  <a:txBody>
                    <a:bodyPr/>
                    <a:lstStyle/>
                    <a:p>
                      <a:pPr algn="ctr"/>
                      <a:r>
                        <a:rPr lang="en-US" sz="1400" dirty="0" smtClean="0"/>
                        <a:t>0</a:t>
                      </a:r>
                      <a:endParaRPr lang="en-GB" sz="1400" dirty="0"/>
                    </a:p>
                  </a:txBody>
                  <a:tcPr>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1" baseline="0" dirty="0" smtClean="0"/>
                        <a:t>I</a:t>
                      </a:r>
                      <a:r>
                        <a:rPr lang="en-US" sz="1400" b="1" baseline="-25000" dirty="0" smtClean="0"/>
                        <a:t>10</a:t>
                      </a:r>
                      <a:endParaRPr lang="en-GB" sz="1400" b="1" baseline="-25000" dirty="0" smtClean="0"/>
                    </a:p>
                  </a:txBody>
                  <a:tcPr>
                    <a:lnL w="12700" cap="flat" cmpd="sng" algn="ctr">
                      <a:solidFill>
                        <a:schemeClr val="tx1"/>
                      </a:solidFill>
                      <a:prstDash val="solid"/>
                      <a:round/>
                      <a:headEnd type="none" w="med" len="med"/>
                      <a:tailEnd type="none" w="med" len="med"/>
                    </a:lnL>
                  </a:tcPr>
                </a:tc>
              </a:tr>
              <a:tr h="182880">
                <a:tc>
                  <a:txBody>
                    <a:bodyPr/>
                    <a:lstStyle/>
                    <a:p>
                      <a:pPr algn="ctr"/>
                      <a:r>
                        <a:rPr lang="en-US" sz="1400" dirty="0" smtClean="0"/>
                        <a:t>1</a:t>
                      </a:r>
                      <a:endParaRPr lang="en-GB" sz="1400" dirty="0"/>
                    </a:p>
                  </a:txBody>
                  <a:tcPr/>
                </a:tc>
                <a:tc>
                  <a:txBody>
                    <a:bodyPr/>
                    <a:lstStyle/>
                    <a:p>
                      <a:pPr algn="ctr"/>
                      <a:r>
                        <a:rPr lang="en-US" sz="1400" dirty="0" smtClean="0"/>
                        <a:t>0</a:t>
                      </a:r>
                      <a:endParaRPr lang="en-GB" sz="1400" dirty="0"/>
                    </a:p>
                  </a:txBody>
                  <a:tcPr/>
                </a:tc>
                <a:tc>
                  <a:txBody>
                    <a:bodyPr/>
                    <a:lstStyle/>
                    <a:p>
                      <a:pPr algn="ctr"/>
                      <a:r>
                        <a:rPr lang="en-US" sz="1400" dirty="0" smtClean="0"/>
                        <a:t>1</a:t>
                      </a:r>
                      <a:endParaRPr lang="en-GB" sz="1400" dirty="0"/>
                    </a:p>
                  </a:txBody>
                  <a:tcPr/>
                </a:tc>
                <a:tc>
                  <a:txBody>
                    <a:bodyPr/>
                    <a:lstStyle/>
                    <a:p>
                      <a:pPr algn="ctr"/>
                      <a:r>
                        <a:rPr lang="en-US" sz="1400" dirty="0" smtClean="0"/>
                        <a:t>1</a:t>
                      </a:r>
                      <a:endParaRPr lang="en-GB" sz="1400" dirty="0"/>
                    </a:p>
                  </a:txBody>
                  <a:tcPr>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1" baseline="0" dirty="0" smtClean="0"/>
                        <a:t>I</a:t>
                      </a:r>
                      <a:r>
                        <a:rPr lang="en-US" sz="1400" b="1" baseline="-25000" dirty="0" smtClean="0"/>
                        <a:t>11</a:t>
                      </a:r>
                      <a:endParaRPr lang="en-GB" sz="1400" b="1" baseline="-25000" dirty="0" smtClean="0"/>
                    </a:p>
                  </a:txBody>
                  <a:tcPr>
                    <a:lnL w="12700" cap="flat" cmpd="sng" algn="ctr">
                      <a:solidFill>
                        <a:schemeClr val="tx1"/>
                      </a:solidFill>
                      <a:prstDash val="solid"/>
                      <a:round/>
                      <a:headEnd type="none" w="med" len="med"/>
                      <a:tailEnd type="none" w="med" len="med"/>
                    </a:lnL>
                  </a:tcPr>
                </a:tc>
              </a:tr>
              <a:tr h="182880">
                <a:tc>
                  <a:txBody>
                    <a:bodyPr/>
                    <a:lstStyle/>
                    <a:p>
                      <a:pPr algn="ctr"/>
                      <a:r>
                        <a:rPr lang="en-US" sz="1400" dirty="0" smtClean="0"/>
                        <a:t>1</a:t>
                      </a:r>
                      <a:endParaRPr lang="en-GB" sz="1400" dirty="0"/>
                    </a:p>
                  </a:txBody>
                  <a:tcPr/>
                </a:tc>
                <a:tc>
                  <a:txBody>
                    <a:bodyPr/>
                    <a:lstStyle/>
                    <a:p>
                      <a:pPr algn="ctr"/>
                      <a:r>
                        <a:rPr lang="en-US" sz="1400" dirty="0" smtClean="0"/>
                        <a:t>1</a:t>
                      </a:r>
                      <a:endParaRPr lang="en-GB" sz="1400" dirty="0"/>
                    </a:p>
                  </a:txBody>
                  <a:tcPr/>
                </a:tc>
                <a:tc>
                  <a:txBody>
                    <a:bodyPr/>
                    <a:lstStyle/>
                    <a:p>
                      <a:pPr algn="ctr"/>
                      <a:r>
                        <a:rPr lang="en-US" sz="1400" dirty="0" smtClean="0"/>
                        <a:t>0</a:t>
                      </a:r>
                      <a:endParaRPr lang="en-GB" sz="1400" dirty="0"/>
                    </a:p>
                  </a:txBody>
                  <a:tcPr/>
                </a:tc>
                <a:tc>
                  <a:txBody>
                    <a:bodyPr/>
                    <a:lstStyle/>
                    <a:p>
                      <a:pPr algn="ctr"/>
                      <a:r>
                        <a:rPr lang="en-US" sz="1400" dirty="0" smtClean="0"/>
                        <a:t>0</a:t>
                      </a:r>
                      <a:endParaRPr lang="en-GB" sz="1400" dirty="0"/>
                    </a:p>
                  </a:txBody>
                  <a:tcPr>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1" baseline="0" dirty="0" smtClean="0"/>
                        <a:t>I</a:t>
                      </a:r>
                      <a:r>
                        <a:rPr lang="en-US" sz="1400" b="1" baseline="-25000" dirty="0" smtClean="0"/>
                        <a:t>12</a:t>
                      </a:r>
                      <a:endParaRPr lang="en-GB" sz="1400" b="1" baseline="-25000" dirty="0" smtClean="0"/>
                    </a:p>
                  </a:txBody>
                  <a:tcPr>
                    <a:lnL w="12700" cap="flat" cmpd="sng" algn="ctr">
                      <a:solidFill>
                        <a:schemeClr val="tx1"/>
                      </a:solidFill>
                      <a:prstDash val="solid"/>
                      <a:round/>
                      <a:headEnd type="none" w="med" len="med"/>
                      <a:tailEnd type="none" w="med" len="med"/>
                    </a:lnL>
                  </a:tcPr>
                </a:tc>
              </a:tr>
              <a:tr h="182880">
                <a:tc>
                  <a:txBody>
                    <a:bodyPr/>
                    <a:lstStyle/>
                    <a:p>
                      <a:pPr algn="ctr"/>
                      <a:r>
                        <a:rPr lang="en-US" sz="1400" dirty="0" smtClean="0"/>
                        <a:t>1</a:t>
                      </a:r>
                      <a:endParaRPr lang="en-GB" sz="1400" dirty="0"/>
                    </a:p>
                  </a:txBody>
                  <a:tcPr/>
                </a:tc>
                <a:tc>
                  <a:txBody>
                    <a:bodyPr/>
                    <a:lstStyle/>
                    <a:p>
                      <a:pPr algn="ctr"/>
                      <a:r>
                        <a:rPr lang="en-US" sz="1400" dirty="0" smtClean="0"/>
                        <a:t>1</a:t>
                      </a:r>
                      <a:endParaRPr lang="en-GB" sz="1400" dirty="0"/>
                    </a:p>
                  </a:txBody>
                  <a:tcPr/>
                </a:tc>
                <a:tc>
                  <a:txBody>
                    <a:bodyPr/>
                    <a:lstStyle/>
                    <a:p>
                      <a:pPr algn="ctr"/>
                      <a:r>
                        <a:rPr lang="en-US" sz="1400" dirty="0" smtClean="0"/>
                        <a:t>0</a:t>
                      </a:r>
                      <a:endParaRPr lang="en-GB" sz="1400" dirty="0"/>
                    </a:p>
                  </a:txBody>
                  <a:tcPr/>
                </a:tc>
                <a:tc>
                  <a:txBody>
                    <a:bodyPr/>
                    <a:lstStyle/>
                    <a:p>
                      <a:pPr algn="ctr"/>
                      <a:r>
                        <a:rPr lang="en-US" sz="1400" dirty="0" smtClean="0"/>
                        <a:t>1</a:t>
                      </a:r>
                      <a:endParaRPr lang="en-GB" sz="1400" dirty="0"/>
                    </a:p>
                  </a:txBody>
                  <a:tcPr>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1" baseline="0" dirty="0" smtClean="0"/>
                        <a:t>I</a:t>
                      </a:r>
                      <a:r>
                        <a:rPr lang="en-US" sz="1400" b="1" baseline="-25000" dirty="0" smtClean="0"/>
                        <a:t>13</a:t>
                      </a:r>
                      <a:endParaRPr lang="en-GB" sz="1400" b="1" baseline="-25000" dirty="0" smtClean="0"/>
                    </a:p>
                  </a:txBody>
                  <a:tcPr>
                    <a:lnL w="12700" cap="flat" cmpd="sng" algn="ctr">
                      <a:solidFill>
                        <a:schemeClr val="tx1"/>
                      </a:solidFill>
                      <a:prstDash val="solid"/>
                      <a:round/>
                      <a:headEnd type="none" w="med" len="med"/>
                      <a:tailEnd type="none" w="med" len="med"/>
                    </a:lnL>
                  </a:tcPr>
                </a:tc>
              </a:tr>
              <a:tr h="182880">
                <a:tc>
                  <a:txBody>
                    <a:bodyPr/>
                    <a:lstStyle/>
                    <a:p>
                      <a:pPr algn="ctr"/>
                      <a:r>
                        <a:rPr lang="en-US" sz="1400" dirty="0" smtClean="0"/>
                        <a:t>1</a:t>
                      </a:r>
                      <a:endParaRPr lang="en-GB" sz="1400" dirty="0"/>
                    </a:p>
                  </a:txBody>
                  <a:tcPr/>
                </a:tc>
                <a:tc>
                  <a:txBody>
                    <a:bodyPr/>
                    <a:lstStyle/>
                    <a:p>
                      <a:pPr algn="ctr"/>
                      <a:r>
                        <a:rPr lang="en-US" sz="1400" dirty="0" smtClean="0"/>
                        <a:t>1</a:t>
                      </a:r>
                      <a:endParaRPr lang="en-GB" sz="1400" dirty="0"/>
                    </a:p>
                  </a:txBody>
                  <a:tcPr/>
                </a:tc>
                <a:tc>
                  <a:txBody>
                    <a:bodyPr/>
                    <a:lstStyle/>
                    <a:p>
                      <a:pPr algn="ctr"/>
                      <a:r>
                        <a:rPr lang="en-US" sz="1400" dirty="0" smtClean="0"/>
                        <a:t>1</a:t>
                      </a:r>
                      <a:endParaRPr lang="en-GB" sz="1400" dirty="0"/>
                    </a:p>
                  </a:txBody>
                  <a:tcPr/>
                </a:tc>
                <a:tc>
                  <a:txBody>
                    <a:bodyPr/>
                    <a:lstStyle/>
                    <a:p>
                      <a:pPr algn="ctr"/>
                      <a:r>
                        <a:rPr lang="en-US" sz="1400" dirty="0" smtClean="0"/>
                        <a:t>0</a:t>
                      </a:r>
                      <a:endParaRPr lang="en-GB" sz="1400" dirty="0"/>
                    </a:p>
                  </a:txBody>
                  <a:tcPr>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1" baseline="0" dirty="0" smtClean="0"/>
                        <a:t>I</a:t>
                      </a:r>
                      <a:r>
                        <a:rPr lang="en-US" sz="1400" b="1" baseline="-25000" dirty="0" smtClean="0"/>
                        <a:t>14</a:t>
                      </a:r>
                      <a:endParaRPr lang="en-GB" sz="1400" b="1" baseline="-25000" dirty="0" smtClean="0"/>
                    </a:p>
                  </a:txBody>
                  <a:tcPr>
                    <a:lnL w="12700" cap="flat" cmpd="sng" algn="ctr">
                      <a:solidFill>
                        <a:schemeClr val="tx1"/>
                      </a:solidFill>
                      <a:prstDash val="solid"/>
                      <a:round/>
                      <a:headEnd type="none" w="med" len="med"/>
                      <a:tailEnd type="none" w="med" len="med"/>
                    </a:lnL>
                  </a:tcPr>
                </a:tc>
              </a:tr>
              <a:tr h="182880">
                <a:tc>
                  <a:txBody>
                    <a:bodyPr/>
                    <a:lstStyle/>
                    <a:p>
                      <a:pPr algn="ctr"/>
                      <a:r>
                        <a:rPr lang="en-US" sz="1400" dirty="0" smtClean="0"/>
                        <a:t>1</a:t>
                      </a:r>
                      <a:endParaRPr lang="en-GB" sz="1400" dirty="0"/>
                    </a:p>
                  </a:txBody>
                  <a:tcPr/>
                </a:tc>
                <a:tc>
                  <a:txBody>
                    <a:bodyPr/>
                    <a:lstStyle/>
                    <a:p>
                      <a:pPr algn="ctr"/>
                      <a:r>
                        <a:rPr lang="en-US" sz="1400" dirty="0" smtClean="0"/>
                        <a:t>1</a:t>
                      </a:r>
                      <a:endParaRPr lang="en-GB" sz="1400" dirty="0"/>
                    </a:p>
                  </a:txBody>
                  <a:tcPr/>
                </a:tc>
                <a:tc>
                  <a:txBody>
                    <a:bodyPr/>
                    <a:lstStyle/>
                    <a:p>
                      <a:pPr algn="ctr"/>
                      <a:r>
                        <a:rPr lang="en-US" sz="1400" dirty="0" smtClean="0"/>
                        <a:t>1</a:t>
                      </a:r>
                      <a:endParaRPr lang="en-GB" sz="1400" dirty="0"/>
                    </a:p>
                  </a:txBody>
                  <a:tcPr/>
                </a:tc>
                <a:tc>
                  <a:txBody>
                    <a:bodyPr/>
                    <a:lstStyle/>
                    <a:p>
                      <a:pPr algn="ctr"/>
                      <a:r>
                        <a:rPr lang="en-US" sz="1400" dirty="0" smtClean="0"/>
                        <a:t>1</a:t>
                      </a:r>
                      <a:endParaRPr lang="en-GB" sz="1400" dirty="0"/>
                    </a:p>
                  </a:txBody>
                  <a:tcPr>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1" baseline="0" dirty="0" smtClean="0"/>
                        <a:t>I</a:t>
                      </a:r>
                      <a:r>
                        <a:rPr lang="en-US" sz="1400" b="1" baseline="-25000" dirty="0" smtClean="0"/>
                        <a:t>15</a:t>
                      </a:r>
                      <a:endParaRPr lang="en-GB" sz="1400" b="1" baseline="-25000" dirty="0" smtClean="0"/>
                    </a:p>
                  </a:txBody>
                  <a:tcPr>
                    <a:lnL w="12700" cap="flat" cmpd="sng" algn="ctr">
                      <a:solidFill>
                        <a:schemeClr val="tx1"/>
                      </a:solidFill>
                      <a:prstDash val="solid"/>
                      <a:round/>
                      <a:headEnd type="none" w="med" len="med"/>
                      <a:tailEnd type="none" w="med" len="med"/>
                    </a:lnL>
                  </a:tcPr>
                </a:tc>
              </a:tr>
            </a:tbl>
          </a:graphicData>
        </a:graphic>
      </p:graphicFrame>
    </p:spTree>
    <p:extLst>
      <p:ext uri="{BB962C8B-B14F-4D97-AF65-F5344CB8AC3E}">
        <p14:creationId xmlns:p14="http://schemas.microsoft.com/office/powerpoint/2010/main" val="41030860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553200" cy="685800"/>
          </a:xfrm>
        </p:spPr>
        <p:txBody>
          <a:bodyPr>
            <a:normAutofit/>
          </a:bodyPr>
          <a:lstStyle/>
          <a:p>
            <a:pPr algn="ctr"/>
            <a:r>
              <a:rPr lang="en-US" b="1" dirty="0" smtClean="0">
                <a:solidFill>
                  <a:srgbClr val="FF0066"/>
                </a:solidFill>
                <a:effectLst>
                  <a:outerShdw blurRad="38100" dist="38100" dir="2700000" algn="tl">
                    <a:srgbClr val="000000">
                      <a:alpha val="43137"/>
                    </a:srgbClr>
                  </a:outerShdw>
                </a:effectLst>
                <a:latin typeface="Algerian" panose="04020705040A02060702" pitchFamily="82" charset="0"/>
              </a:rPr>
              <a:t>multiplexer</a:t>
            </a:r>
            <a:endParaRPr lang="en-GB" b="1" dirty="0">
              <a:solidFill>
                <a:srgbClr val="FF0066"/>
              </a:solidFill>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p:cNvSpPr>
            <a:spLocks noGrp="1"/>
          </p:cNvSpPr>
          <p:nvPr>
            <p:ph idx="1"/>
          </p:nvPr>
        </p:nvSpPr>
        <p:spPr>
          <a:xfrm>
            <a:off x="76200" y="1066800"/>
            <a:ext cx="7467600" cy="5562600"/>
          </a:xfrm>
        </p:spPr>
        <p:txBody>
          <a:bodyPr>
            <a:normAutofit/>
          </a:bodyPr>
          <a:lstStyle/>
          <a:p>
            <a:pPr marL="0" indent="0" algn="just">
              <a:lnSpc>
                <a:spcPct val="120000"/>
              </a:lnSpc>
              <a:buNone/>
            </a:pPr>
            <a:r>
              <a:rPr lang="en-US" sz="1900" b="1" u="sng" dirty="0" smtClean="0">
                <a:solidFill>
                  <a:schemeClr val="tx1"/>
                </a:solidFill>
              </a:rPr>
              <a:t>Higher-order MUX using single next lower-order MUX</a:t>
            </a:r>
          </a:p>
          <a:p>
            <a:pPr algn="just">
              <a:lnSpc>
                <a:spcPct val="120000"/>
              </a:lnSpc>
            </a:pPr>
            <a:r>
              <a:rPr lang="en-US" sz="1900" b="1" dirty="0" smtClean="0">
                <a:solidFill>
                  <a:schemeClr val="tx1"/>
                </a:solidFill>
              </a:rPr>
              <a:t>Instead of multiple lower-order MUX, single lower-order MUX is used</a:t>
            </a:r>
          </a:p>
          <a:p>
            <a:pPr algn="just">
              <a:lnSpc>
                <a:spcPct val="120000"/>
              </a:lnSpc>
            </a:pPr>
            <a:r>
              <a:rPr lang="en-US" sz="1900" b="1" dirty="0" smtClean="0">
                <a:solidFill>
                  <a:schemeClr val="tx1"/>
                </a:solidFill>
              </a:rPr>
              <a:t>For realization of ‘n’ variables function, ‘n-1’ variables are directly connected as select lines and the last variable is connected to the 2</a:t>
            </a:r>
            <a:r>
              <a:rPr lang="en-US" sz="1900" b="1" baseline="30000" dirty="0" smtClean="0">
                <a:solidFill>
                  <a:schemeClr val="tx1"/>
                </a:solidFill>
              </a:rPr>
              <a:t>(n-1) </a:t>
            </a:r>
            <a:r>
              <a:rPr lang="en-US" sz="1900" b="1" dirty="0" smtClean="0">
                <a:solidFill>
                  <a:schemeClr val="tx1"/>
                </a:solidFill>
              </a:rPr>
              <a:t>input lines</a:t>
            </a:r>
          </a:p>
          <a:p>
            <a:pPr algn="just">
              <a:lnSpc>
                <a:spcPct val="120000"/>
              </a:lnSpc>
            </a:pPr>
            <a:r>
              <a:rPr lang="en-US" sz="1900" b="1" dirty="0" smtClean="0">
                <a:solidFill>
                  <a:schemeClr val="tx1"/>
                </a:solidFill>
              </a:rPr>
              <a:t>The output function is evaluated such that it can be connected to the input lines of the MUX as either 0,1, the last variable or the complement of the last variable</a:t>
            </a:r>
            <a:endParaRPr lang="en-US" sz="1900" b="1" dirty="0">
              <a:solidFill>
                <a:schemeClr val="tx1"/>
              </a:solidFill>
            </a:endParaRPr>
          </a:p>
          <a:p>
            <a:pPr lvl="1" algn="just">
              <a:lnSpc>
                <a:spcPct val="120000"/>
              </a:lnSpc>
            </a:pPr>
            <a:r>
              <a:rPr lang="en-US" sz="1700" b="1" dirty="0" smtClean="0">
                <a:solidFill>
                  <a:schemeClr val="tx1"/>
                </a:solidFill>
              </a:rPr>
              <a:t>E.g. Realization of F(</a:t>
            </a:r>
            <a:r>
              <a:rPr lang="en-US" sz="1700" b="1" dirty="0" err="1" smtClean="0">
                <a:solidFill>
                  <a:schemeClr val="tx1"/>
                </a:solidFill>
              </a:rPr>
              <a:t>x,y,z</a:t>
            </a:r>
            <a:r>
              <a:rPr lang="en-US" sz="1700" b="1" dirty="0" smtClean="0">
                <a:solidFill>
                  <a:schemeClr val="tx1"/>
                </a:solidFill>
              </a:rPr>
              <a:t>) using one 4:1 MUX, will have ‘x’ and ‘y’ connected to select lines and ‘z’ as four input lines of 4:1</a:t>
            </a:r>
          </a:p>
          <a:p>
            <a:pPr marL="457200" lvl="1" indent="0" algn="just">
              <a:lnSpc>
                <a:spcPct val="120000"/>
              </a:lnSpc>
              <a:buNone/>
            </a:pPr>
            <a:endParaRPr lang="en-US" sz="1400" b="1" u="sng" dirty="0" smtClean="0">
              <a:solidFill>
                <a:schemeClr val="tx1"/>
              </a:solidFill>
            </a:endParaRPr>
          </a:p>
          <a:p>
            <a:pPr algn="just">
              <a:lnSpc>
                <a:spcPct val="120000"/>
              </a:lnSpc>
            </a:pPr>
            <a:endParaRPr lang="en-US" sz="1900" b="1" dirty="0" smtClean="0">
              <a:solidFill>
                <a:schemeClr val="tx1"/>
              </a:solidFill>
            </a:endParaRPr>
          </a:p>
          <a:p>
            <a:pPr marL="0" indent="0" algn="just">
              <a:lnSpc>
                <a:spcPct val="120000"/>
              </a:lnSpc>
              <a:buNone/>
            </a:pPr>
            <a:endParaRPr lang="en-US" sz="1700" b="1" dirty="0" smtClean="0">
              <a:solidFill>
                <a:schemeClr val="tx1"/>
              </a:solidFill>
            </a:endParaRPr>
          </a:p>
        </p:txBody>
      </p:sp>
    </p:spTree>
    <p:extLst>
      <p:ext uri="{BB962C8B-B14F-4D97-AF65-F5344CB8AC3E}">
        <p14:creationId xmlns:p14="http://schemas.microsoft.com/office/powerpoint/2010/main" val="42921898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553200" cy="685800"/>
          </a:xfrm>
        </p:spPr>
        <p:txBody>
          <a:bodyPr>
            <a:normAutofit/>
          </a:bodyPr>
          <a:lstStyle/>
          <a:p>
            <a:pPr algn="ctr"/>
            <a:r>
              <a:rPr lang="en-US" b="1" dirty="0" smtClean="0">
                <a:solidFill>
                  <a:srgbClr val="FF0066"/>
                </a:solidFill>
                <a:effectLst>
                  <a:outerShdw blurRad="38100" dist="38100" dir="2700000" algn="tl">
                    <a:srgbClr val="000000">
                      <a:alpha val="43137"/>
                    </a:srgbClr>
                  </a:outerShdw>
                </a:effectLst>
                <a:latin typeface="Algerian" panose="04020705040A02060702" pitchFamily="82" charset="0"/>
              </a:rPr>
              <a:t>multiplexer</a:t>
            </a:r>
            <a:endParaRPr lang="en-GB" b="1" dirty="0">
              <a:solidFill>
                <a:srgbClr val="FF0066"/>
              </a:solidFill>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p:cNvSpPr>
            <a:spLocks noGrp="1"/>
          </p:cNvSpPr>
          <p:nvPr>
            <p:ph idx="1"/>
          </p:nvPr>
        </p:nvSpPr>
        <p:spPr>
          <a:xfrm>
            <a:off x="0" y="609600"/>
            <a:ext cx="7696200" cy="5562600"/>
          </a:xfrm>
        </p:spPr>
        <p:txBody>
          <a:bodyPr>
            <a:normAutofit/>
          </a:bodyPr>
          <a:lstStyle/>
          <a:p>
            <a:pPr marL="0" indent="0" algn="just">
              <a:lnSpc>
                <a:spcPct val="120000"/>
              </a:lnSpc>
              <a:buNone/>
            </a:pPr>
            <a:r>
              <a:rPr lang="en-US" sz="2000" b="1" u="sng" dirty="0" smtClean="0">
                <a:solidFill>
                  <a:schemeClr val="tx1"/>
                </a:solidFill>
              </a:rPr>
              <a:t>Higher-order MUX using single next lower-order MUX</a:t>
            </a:r>
          </a:p>
          <a:p>
            <a:pPr marL="0" indent="0" algn="just">
              <a:lnSpc>
                <a:spcPct val="120000"/>
              </a:lnSpc>
              <a:buNone/>
            </a:pPr>
            <a:r>
              <a:rPr lang="en-US" sz="2000" b="1" u="sng" dirty="0">
                <a:solidFill>
                  <a:schemeClr val="tx1"/>
                </a:solidFill>
              </a:rPr>
              <a:t>(EXAMPLE 1)</a:t>
            </a:r>
            <a:endParaRPr lang="en-US" sz="1900" b="1" u="sng" dirty="0" smtClean="0">
              <a:solidFill>
                <a:schemeClr val="tx1"/>
              </a:solidFill>
            </a:endParaRPr>
          </a:p>
          <a:p>
            <a:pPr algn="just">
              <a:lnSpc>
                <a:spcPct val="120000"/>
              </a:lnSpc>
            </a:pPr>
            <a:r>
              <a:rPr lang="en-US" b="1" u="sng" dirty="0" smtClean="0">
                <a:solidFill>
                  <a:schemeClr val="tx1"/>
                </a:solidFill>
              </a:rPr>
              <a:t>8:1 MUX using one 4:1 MUX</a:t>
            </a:r>
          </a:p>
          <a:p>
            <a:pPr algn="just">
              <a:lnSpc>
                <a:spcPct val="120000"/>
              </a:lnSpc>
            </a:pPr>
            <a:r>
              <a:rPr lang="en-US" sz="1600" b="1" dirty="0" err="1" smtClean="0">
                <a:solidFill>
                  <a:schemeClr val="tx1"/>
                </a:solidFill>
              </a:rPr>
              <a:t>e.g</a:t>
            </a:r>
            <a:r>
              <a:rPr lang="en-US" sz="1600" b="1" dirty="0" smtClean="0">
                <a:solidFill>
                  <a:schemeClr val="tx1"/>
                </a:solidFill>
              </a:rPr>
              <a:t> Realize F(</a:t>
            </a:r>
            <a:r>
              <a:rPr lang="en-US" sz="1600" b="1" dirty="0" err="1" smtClean="0">
                <a:solidFill>
                  <a:schemeClr val="tx1"/>
                </a:solidFill>
              </a:rPr>
              <a:t>x,y,z</a:t>
            </a:r>
            <a:r>
              <a:rPr lang="en-US" sz="1600" b="1" dirty="0" smtClean="0">
                <a:solidFill>
                  <a:schemeClr val="tx1"/>
                </a:solidFill>
              </a:rPr>
              <a:t>) =∑ (1,2,6,7) using only one 4:1 MUX</a:t>
            </a:r>
            <a:r>
              <a:rPr lang="en-US" sz="1600" b="1" u="sng" dirty="0" smtClean="0">
                <a:solidFill>
                  <a:schemeClr val="tx1"/>
                </a:solidFill>
              </a:rPr>
              <a:t> </a:t>
            </a:r>
          </a:p>
          <a:p>
            <a:pPr algn="just">
              <a:lnSpc>
                <a:spcPct val="120000"/>
              </a:lnSpc>
            </a:pPr>
            <a:endParaRPr lang="en-US" sz="1900" b="1" dirty="0" smtClean="0">
              <a:solidFill>
                <a:schemeClr val="tx1"/>
              </a:solidFill>
            </a:endParaRPr>
          </a:p>
          <a:p>
            <a:pPr marL="0" indent="0" algn="just">
              <a:lnSpc>
                <a:spcPct val="120000"/>
              </a:lnSpc>
              <a:buNone/>
            </a:pPr>
            <a:endParaRPr lang="en-US" sz="1700" b="1" dirty="0" smtClean="0">
              <a:solidFill>
                <a:schemeClr val="tx1"/>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2951117258"/>
              </p:ext>
            </p:extLst>
          </p:nvPr>
        </p:nvGraphicFramePr>
        <p:xfrm>
          <a:off x="400657" y="2697480"/>
          <a:ext cx="3409343" cy="3627120"/>
        </p:xfrm>
        <a:graphic>
          <a:graphicData uri="http://schemas.openxmlformats.org/drawingml/2006/table">
            <a:tbl>
              <a:tblPr firstRow="1" bandRow="1">
                <a:tableStyleId>{BC89EF96-8CEA-46FF-86C4-4CE0E7609802}</a:tableStyleId>
              </a:tblPr>
              <a:tblGrid>
                <a:gridCol w="469412"/>
                <a:gridCol w="469412"/>
                <a:gridCol w="469412"/>
                <a:gridCol w="934307"/>
                <a:gridCol w="1066800"/>
              </a:tblGrid>
              <a:tr h="274320">
                <a:tc gridSpan="3">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1" baseline="0" dirty="0" smtClean="0"/>
                        <a:t>Select </a:t>
                      </a:r>
                      <a:r>
                        <a:rPr lang="en-US" sz="1600" b="1" dirty="0" smtClean="0"/>
                        <a:t>Inputs</a:t>
                      </a:r>
                      <a:endParaRPr lang="en-GB" sz="1600"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pPr algn="ctr"/>
                      <a:endParaRPr lang="en-GB" b="1"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GB"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1" dirty="0" smtClean="0"/>
                        <a:t>Output</a:t>
                      </a:r>
                      <a:endParaRPr lang="en-GB" sz="1600" b="1"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GB" sz="1600" b="1"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r h="274320">
                <a:tc>
                  <a:txBody>
                    <a:bodyPr/>
                    <a:lstStyle/>
                    <a:p>
                      <a:pPr algn="ctr"/>
                      <a:r>
                        <a:rPr lang="en-US" sz="1600" b="1" baseline="0" dirty="0" smtClean="0"/>
                        <a:t>x</a:t>
                      </a:r>
                      <a:endParaRPr lang="en-GB" sz="1600" b="1"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baseline="0" dirty="0" smtClean="0"/>
                        <a:t>y</a:t>
                      </a:r>
                      <a:endParaRPr lang="en-GB" sz="1600" b="1"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baseline="0" dirty="0" smtClean="0"/>
                        <a:t>z</a:t>
                      </a:r>
                      <a:endParaRPr lang="en-GB" sz="1600" b="1"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F</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4320">
                <a:tc>
                  <a:txBody>
                    <a:bodyPr/>
                    <a:lstStyle/>
                    <a:p>
                      <a:pPr algn="ctr"/>
                      <a:r>
                        <a:rPr lang="en-US" sz="1600" dirty="0" smtClean="0"/>
                        <a:t>0</a:t>
                      </a:r>
                      <a:endParaRPr lang="en-GB" sz="1600" dirty="0"/>
                    </a:p>
                  </a:txBody>
                  <a:tcPr>
                    <a:lnT w="12700" cap="flat" cmpd="sng" algn="ctr">
                      <a:solidFill>
                        <a:schemeClr val="tx1"/>
                      </a:solidFill>
                      <a:prstDash val="solid"/>
                      <a:round/>
                      <a:headEnd type="none" w="med" len="med"/>
                      <a:tailEnd type="none" w="med" len="med"/>
                    </a:lnT>
                  </a:tcPr>
                </a:tc>
                <a:tc>
                  <a:txBody>
                    <a:bodyPr/>
                    <a:lstStyle/>
                    <a:p>
                      <a:pPr algn="ctr"/>
                      <a:r>
                        <a:rPr lang="en-US" sz="1600" dirty="0" smtClean="0"/>
                        <a:t>0</a:t>
                      </a:r>
                      <a:endParaRPr lang="en-GB" sz="16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600" dirty="0" smtClean="0"/>
                        <a:t>0</a:t>
                      </a:r>
                      <a:endParaRPr lang="en-GB" sz="16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600" b="1" baseline="0" dirty="0" smtClean="0"/>
                        <a:t>0</a:t>
                      </a:r>
                      <a:endParaRPr lang="en-GB" sz="1600" b="1" baseline="-25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rowSpan="2">
                  <a:txBody>
                    <a:bodyPr/>
                    <a:lstStyle/>
                    <a:p>
                      <a:pPr algn="ctr"/>
                      <a:r>
                        <a:rPr lang="en-US" sz="1600" b="1" baseline="0" dirty="0" smtClean="0"/>
                        <a:t>F = z</a:t>
                      </a:r>
                      <a:endParaRPr lang="en-GB" sz="1600" b="1" baseline="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4320">
                <a:tc>
                  <a:txBody>
                    <a:bodyPr/>
                    <a:lstStyle/>
                    <a:p>
                      <a:pPr algn="ctr"/>
                      <a:r>
                        <a:rPr lang="en-US" sz="1600" b="0" dirty="0" smtClean="0"/>
                        <a:t>0</a:t>
                      </a:r>
                      <a:endParaRPr lang="en-GB" sz="1600" b="0" dirty="0"/>
                    </a:p>
                  </a:txBody>
                  <a:tcPr/>
                </a:tc>
                <a:tc>
                  <a:txBody>
                    <a:bodyPr/>
                    <a:lstStyle/>
                    <a:p>
                      <a:pPr algn="ctr"/>
                      <a:r>
                        <a:rPr lang="en-US" sz="1600" b="0" dirty="0" smtClean="0"/>
                        <a:t>0</a:t>
                      </a:r>
                      <a:endParaRPr lang="en-GB" sz="1600" b="0" dirty="0"/>
                    </a:p>
                  </a:txBody>
                  <a:tcPr>
                    <a:lnR w="12700" cap="flat" cmpd="sng" algn="ctr">
                      <a:solidFill>
                        <a:schemeClr val="tx1"/>
                      </a:solidFill>
                      <a:prstDash val="solid"/>
                      <a:round/>
                      <a:headEnd type="none" w="med" len="med"/>
                      <a:tailEnd type="none" w="med" len="med"/>
                    </a:lnR>
                  </a:tcPr>
                </a:tc>
                <a:tc>
                  <a:txBody>
                    <a:bodyPr/>
                    <a:lstStyle/>
                    <a:p>
                      <a:pPr algn="ctr"/>
                      <a:r>
                        <a:rPr lang="en-US" sz="1600" b="0" dirty="0" smtClean="0"/>
                        <a:t>1</a:t>
                      </a:r>
                      <a:endParaRPr lang="en-GB" sz="1600" b="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1" baseline="0" dirty="0" smtClean="0"/>
                        <a:t>1</a:t>
                      </a:r>
                      <a:endParaRPr lang="en-GB" sz="1600" b="1" baseline="-25000" dirty="0" smtClean="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v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GB" sz="1600" b="1" baseline="-25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274320">
                <a:tc>
                  <a:txBody>
                    <a:bodyPr/>
                    <a:lstStyle/>
                    <a:p>
                      <a:pPr algn="ctr"/>
                      <a:r>
                        <a:rPr lang="en-US" sz="1600" b="0" dirty="0" smtClean="0"/>
                        <a:t>0</a:t>
                      </a:r>
                      <a:endParaRPr lang="en-GB" sz="1600" b="0" dirty="0"/>
                    </a:p>
                  </a:txBody>
                  <a:tcPr/>
                </a:tc>
                <a:tc>
                  <a:txBody>
                    <a:bodyPr/>
                    <a:lstStyle/>
                    <a:p>
                      <a:pPr algn="ctr"/>
                      <a:r>
                        <a:rPr lang="en-US" sz="1600" b="0" dirty="0" smtClean="0"/>
                        <a:t>1</a:t>
                      </a:r>
                      <a:endParaRPr lang="en-GB" sz="1600" b="0" dirty="0"/>
                    </a:p>
                  </a:txBody>
                  <a:tcPr>
                    <a:lnR w="12700" cap="flat" cmpd="sng" algn="ctr">
                      <a:solidFill>
                        <a:schemeClr val="tx1"/>
                      </a:solidFill>
                      <a:prstDash val="solid"/>
                      <a:round/>
                      <a:headEnd type="none" w="med" len="med"/>
                      <a:tailEnd type="none" w="med" len="med"/>
                    </a:lnR>
                  </a:tcPr>
                </a:tc>
                <a:tc>
                  <a:txBody>
                    <a:bodyPr/>
                    <a:lstStyle/>
                    <a:p>
                      <a:pPr algn="ctr"/>
                      <a:r>
                        <a:rPr lang="en-US" sz="1600" b="0" dirty="0" smtClean="0"/>
                        <a:t>0</a:t>
                      </a:r>
                      <a:endParaRPr lang="en-GB" sz="1600" b="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1" baseline="0" dirty="0" smtClean="0"/>
                        <a:t>1</a:t>
                      </a:r>
                      <a:endParaRPr lang="en-GB" sz="1600" b="1" baseline="-25000" dirty="0" smtClean="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row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1" baseline="0" dirty="0" smtClean="0"/>
                        <a:t>F = z’</a:t>
                      </a:r>
                      <a:endParaRPr lang="en-GB" sz="1600" b="1" baseline="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4320">
                <a:tc>
                  <a:txBody>
                    <a:bodyPr/>
                    <a:lstStyle/>
                    <a:p>
                      <a:pPr algn="ctr"/>
                      <a:r>
                        <a:rPr lang="en-US" sz="1600" b="0" dirty="0" smtClean="0"/>
                        <a:t>0</a:t>
                      </a:r>
                      <a:endParaRPr lang="en-GB" sz="1600" b="0" dirty="0"/>
                    </a:p>
                  </a:txBody>
                  <a:tcPr/>
                </a:tc>
                <a:tc>
                  <a:txBody>
                    <a:bodyPr/>
                    <a:lstStyle/>
                    <a:p>
                      <a:pPr algn="ctr"/>
                      <a:r>
                        <a:rPr lang="en-US" sz="1600" b="0" dirty="0" smtClean="0"/>
                        <a:t>1</a:t>
                      </a:r>
                      <a:endParaRPr lang="en-GB" sz="1600" b="0" dirty="0"/>
                    </a:p>
                  </a:txBody>
                  <a:tcPr>
                    <a:lnR w="12700" cap="flat" cmpd="sng" algn="ctr">
                      <a:solidFill>
                        <a:schemeClr val="tx1"/>
                      </a:solidFill>
                      <a:prstDash val="solid"/>
                      <a:round/>
                      <a:headEnd type="none" w="med" len="med"/>
                      <a:tailEnd type="none" w="med" len="med"/>
                    </a:lnR>
                  </a:tcPr>
                </a:tc>
                <a:tc>
                  <a:txBody>
                    <a:bodyPr/>
                    <a:lstStyle/>
                    <a:p>
                      <a:pPr algn="ctr"/>
                      <a:r>
                        <a:rPr lang="en-US" sz="1600" b="0" dirty="0" smtClean="0"/>
                        <a:t>1</a:t>
                      </a:r>
                      <a:endParaRPr lang="en-GB" sz="1600" b="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1" baseline="0" dirty="0" smtClean="0"/>
                        <a:t>0</a:t>
                      </a:r>
                      <a:endParaRPr lang="en-GB" sz="1600" b="1" baseline="-25000" dirty="0" smtClean="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v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GB" sz="1600" b="1" baseline="-25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274320">
                <a:tc>
                  <a:txBody>
                    <a:bodyPr/>
                    <a:lstStyle/>
                    <a:p>
                      <a:pPr algn="ctr"/>
                      <a:r>
                        <a:rPr lang="en-US" sz="1600" b="0" dirty="0" smtClean="0"/>
                        <a:t>1</a:t>
                      </a:r>
                      <a:endParaRPr lang="en-GB" sz="1600" b="0" dirty="0"/>
                    </a:p>
                  </a:txBody>
                  <a:tcPr/>
                </a:tc>
                <a:tc>
                  <a:txBody>
                    <a:bodyPr/>
                    <a:lstStyle/>
                    <a:p>
                      <a:pPr algn="ctr"/>
                      <a:r>
                        <a:rPr lang="en-US" sz="1600" b="0" dirty="0" smtClean="0"/>
                        <a:t>0</a:t>
                      </a:r>
                      <a:endParaRPr lang="en-GB" sz="1600" b="0" dirty="0"/>
                    </a:p>
                  </a:txBody>
                  <a:tcPr>
                    <a:lnR w="12700" cap="flat" cmpd="sng" algn="ctr">
                      <a:solidFill>
                        <a:schemeClr val="tx1"/>
                      </a:solidFill>
                      <a:prstDash val="solid"/>
                      <a:round/>
                      <a:headEnd type="none" w="med" len="med"/>
                      <a:tailEnd type="none" w="med" len="med"/>
                    </a:lnR>
                  </a:tcPr>
                </a:tc>
                <a:tc>
                  <a:txBody>
                    <a:bodyPr/>
                    <a:lstStyle/>
                    <a:p>
                      <a:pPr algn="ctr"/>
                      <a:r>
                        <a:rPr lang="en-US" sz="1600" b="0" dirty="0" smtClean="0"/>
                        <a:t>0</a:t>
                      </a:r>
                      <a:endParaRPr lang="en-GB" sz="1600" b="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1" baseline="0" dirty="0" smtClean="0"/>
                        <a:t>0</a:t>
                      </a:r>
                      <a:endParaRPr lang="en-GB" sz="1600" b="1" baseline="-25000" dirty="0" smtClean="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row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1" baseline="0" dirty="0" smtClean="0"/>
                        <a:t>F = 0</a:t>
                      </a:r>
                      <a:endParaRPr lang="en-GB" sz="1600" b="1" baseline="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4320">
                <a:tc>
                  <a:txBody>
                    <a:bodyPr/>
                    <a:lstStyle/>
                    <a:p>
                      <a:pPr algn="ctr"/>
                      <a:r>
                        <a:rPr lang="en-US" sz="1600" b="0" dirty="0" smtClean="0"/>
                        <a:t>1</a:t>
                      </a:r>
                      <a:endParaRPr lang="en-GB" sz="1600" b="0" dirty="0"/>
                    </a:p>
                  </a:txBody>
                  <a:tcPr/>
                </a:tc>
                <a:tc>
                  <a:txBody>
                    <a:bodyPr/>
                    <a:lstStyle/>
                    <a:p>
                      <a:pPr algn="ctr"/>
                      <a:r>
                        <a:rPr lang="en-US" sz="1600" b="0" dirty="0" smtClean="0"/>
                        <a:t>0</a:t>
                      </a:r>
                      <a:endParaRPr lang="en-GB" sz="1600" b="0" dirty="0"/>
                    </a:p>
                  </a:txBody>
                  <a:tcPr>
                    <a:lnR w="12700" cap="flat" cmpd="sng" algn="ctr">
                      <a:solidFill>
                        <a:schemeClr val="tx1"/>
                      </a:solidFill>
                      <a:prstDash val="solid"/>
                      <a:round/>
                      <a:headEnd type="none" w="med" len="med"/>
                      <a:tailEnd type="none" w="med" len="med"/>
                    </a:lnR>
                  </a:tcPr>
                </a:tc>
                <a:tc>
                  <a:txBody>
                    <a:bodyPr/>
                    <a:lstStyle/>
                    <a:p>
                      <a:pPr algn="ctr"/>
                      <a:r>
                        <a:rPr lang="en-US" sz="1600" b="0" dirty="0" smtClean="0"/>
                        <a:t>1</a:t>
                      </a:r>
                      <a:endParaRPr lang="en-GB" sz="1600" b="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1" baseline="0" dirty="0" smtClean="0"/>
                        <a:t>0</a:t>
                      </a:r>
                      <a:endParaRPr lang="en-GB" sz="1600" b="1" baseline="-25000" dirty="0" smtClean="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v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GB" sz="1600" b="1" baseline="-25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274320">
                <a:tc>
                  <a:txBody>
                    <a:bodyPr/>
                    <a:lstStyle/>
                    <a:p>
                      <a:pPr algn="ctr"/>
                      <a:r>
                        <a:rPr lang="en-US" sz="1600" b="0" dirty="0" smtClean="0"/>
                        <a:t>1</a:t>
                      </a:r>
                      <a:endParaRPr lang="en-GB" sz="1600" b="0" dirty="0"/>
                    </a:p>
                  </a:txBody>
                  <a:tcPr/>
                </a:tc>
                <a:tc>
                  <a:txBody>
                    <a:bodyPr/>
                    <a:lstStyle/>
                    <a:p>
                      <a:pPr algn="ctr"/>
                      <a:r>
                        <a:rPr lang="en-US" sz="1600" b="0" dirty="0" smtClean="0"/>
                        <a:t>1</a:t>
                      </a:r>
                      <a:endParaRPr lang="en-GB" sz="1600" b="0" dirty="0"/>
                    </a:p>
                  </a:txBody>
                  <a:tcPr>
                    <a:lnR w="12700" cap="flat" cmpd="sng" algn="ctr">
                      <a:solidFill>
                        <a:schemeClr val="tx1"/>
                      </a:solidFill>
                      <a:prstDash val="solid"/>
                      <a:round/>
                      <a:headEnd type="none" w="med" len="med"/>
                      <a:tailEnd type="none" w="med" len="med"/>
                    </a:lnR>
                  </a:tcPr>
                </a:tc>
                <a:tc>
                  <a:txBody>
                    <a:bodyPr/>
                    <a:lstStyle/>
                    <a:p>
                      <a:pPr algn="ctr"/>
                      <a:r>
                        <a:rPr lang="en-US" sz="1600" b="0" dirty="0" smtClean="0"/>
                        <a:t>0</a:t>
                      </a:r>
                      <a:endParaRPr lang="en-GB" sz="1600" b="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1" baseline="0" dirty="0" smtClean="0"/>
                        <a:t>1</a:t>
                      </a:r>
                      <a:endParaRPr lang="en-GB" sz="1600" b="1" baseline="0" dirty="0" smtClean="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row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1" baseline="0" dirty="0" smtClean="0"/>
                        <a:t>F = 1</a:t>
                      </a:r>
                      <a:endParaRPr lang="en-GB" sz="1600" b="1" baseline="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432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smtClean="0"/>
                        <a:t>1</a:t>
                      </a:r>
                      <a:endParaRPr lang="en-GB" sz="1600" dirty="0" smtClean="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smtClean="0"/>
                        <a:t>1</a:t>
                      </a:r>
                      <a:endParaRPr lang="en-GB" sz="1600" dirty="0" smtClean="0"/>
                    </a:p>
                  </a:txBody>
                  <a:tcPr>
                    <a:lnR w="12700" cap="flat" cmpd="sng" algn="ctr">
                      <a:solidFill>
                        <a:schemeClr val="tx1"/>
                      </a:solidFill>
                      <a:prstDash val="solid"/>
                      <a:round/>
                      <a:headEnd type="none" w="med" len="med"/>
                      <a:tailEnd type="none" w="med" len="med"/>
                    </a:lnR>
                  </a:tcPr>
                </a:tc>
                <a:tc>
                  <a:txBody>
                    <a:bodyPr/>
                    <a:lstStyle/>
                    <a:p>
                      <a:pPr algn="ctr"/>
                      <a:r>
                        <a:rPr lang="en-US" sz="1600" dirty="0" smtClean="0"/>
                        <a:t>1</a:t>
                      </a:r>
                      <a:endParaRPr lang="en-GB" sz="16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1" baseline="0" dirty="0" smtClean="0"/>
                        <a:t>1</a:t>
                      </a:r>
                      <a:endParaRPr lang="en-GB" sz="1600" b="1" baseline="-25000" dirty="0" smtClean="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v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GB" sz="1600" b="1" baseline="-25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9238" y="3124200"/>
            <a:ext cx="2984600" cy="3017520"/>
          </a:xfrm>
          <a:prstGeom prst="rect">
            <a:avLst/>
          </a:prstGeom>
          <a:ln w="3175">
            <a:solidFill>
              <a:schemeClr val="tx1"/>
            </a:solidFill>
          </a:ln>
        </p:spPr>
      </p:pic>
    </p:spTree>
    <p:extLst>
      <p:ext uri="{BB962C8B-B14F-4D97-AF65-F5344CB8AC3E}">
        <p14:creationId xmlns:p14="http://schemas.microsoft.com/office/powerpoint/2010/main" val="1149986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553200" cy="685800"/>
          </a:xfrm>
        </p:spPr>
        <p:txBody>
          <a:bodyPr>
            <a:normAutofit/>
          </a:bodyPr>
          <a:lstStyle/>
          <a:p>
            <a:pPr algn="ctr"/>
            <a:r>
              <a:rPr lang="en-US" b="1" dirty="0" smtClean="0">
                <a:solidFill>
                  <a:srgbClr val="FF0066"/>
                </a:solidFill>
                <a:effectLst>
                  <a:outerShdw blurRad="38100" dist="38100" dir="2700000" algn="tl">
                    <a:srgbClr val="000000">
                      <a:alpha val="43137"/>
                    </a:srgbClr>
                  </a:outerShdw>
                </a:effectLst>
                <a:latin typeface="Algerian" panose="04020705040A02060702" pitchFamily="82" charset="0"/>
              </a:rPr>
              <a:t>multiplexer</a:t>
            </a:r>
            <a:endParaRPr lang="en-GB" b="1" dirty="0">
              <a:solidFill>
                <a:srgbClr val="FF0066"/>
              </a:solidFill>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p:cNvSpPr>
            <a:spLocks noGrp="1"/>
          </p:cNvSpPr>
          <p:nvPr>
            <p:ph idx="1"/>
          </p:nvPr>
        </p:nvSpPr>
        <p:spPr>
          <a:xfrm>
            <a:off x="0" y="609600"/>
            <a:ext cx="7696200" cy="5562600"/>
          </a:xfrm>
        </p:spPr>
        <p:txBody>
          <a:bodyPr>
            <a:normAutofit/>
          </a:bodyPr>
          <a:lstStyle/>
          <a:p>
            <a:pPr marL="0" indent="0" algn="just">
              <a:lnSpc>
                <a:spcPct val="120000"/>
              </a:lnSpc>
              <a:buNone/>
            </a:pPr>
            <a:r>
              <a:rPr lang="en-US" sz="2000" b="1" u="sng" dirty="0" smtClean="0">
                <a:solidFill>
                  <a:schemeClr val="tx1"/>
                </a:solidFill>
              </a:rPr>
              <a:t>Higher-order MUX using single next lower-order MUX</a:t>
            </a:r>
          </a:p>
          <a:p>
            <a:pPr marL="0" indent="0" algn="just">
              <a:lnSpc>
                <a:spcPct val="120000"/>
              </a:lnSpc>
              <a:buNone/>
            </a:pPr>
            <a:r>
              <a:rPr lang="en-US" sz="2000" b="1" u="sng" dirty="0">
                <a:solidFill>
                  <a:schemeClr val="tx1"/>
                </a:solidFill>
              </a:rPr>
              <a:t>(EXAMPLE </a:t>
            </a:r>
            <a:r>
              <a:rPr lang="en-US" sz="2000" b="1" u="sng" dirty="0" smtClean="0">
                <a:solidFill>
                  <a:schemeClr val="tx1"/>
                </a:solidFill>
              </a:rPr>
              <a:t>2)</a:t>
            </a:r>
            <a:endParaRPr lang="en-US" sz="1900" b="1" u="sng" dirty="0" smtClean="0">
              <a:solidFill>
                <a:schemeClr val="tx1"/>
              </a:solidFill>
            </a:endParaRPr>
          </a:p>
          <a:p>
            <a:pPr algn="just">
              <a:lnSpc>
                <a:spcPct val="120000"/>
              </a:lnSpc>
            </a:pPr>
            <a:r>
              <a:rPr lang="en-US" b="1" u="sng" dirty="0" smtClean="0">
                <a:solidFill>
                  <a:schemeClr val="tx1"/>
                </a:solidFill>
              </a:rPr>
              <a:t>8:1 MUX using one 4:1 MUX</a:t>
            </a:r>
          </a:p>
          <a:p>
            <a:pPr algn="just">
              <a:lnSpc>
                <a:spcPct val="120000"/>
              </a:lnSpc>
            </a:pPr>
            <a:r>
              <a:rPr lang="en-US" sz="1600" b="1" dirty="0" err="1" smtClean="0">
                <a:solidFill>
                  <a:schemeClr val="tx1"/>
                </a:solidFill>
              </a:rPr>
              <a:t>e.g</a:t>
            </a:r>
            <a:r>
              <a:rPr lang="en-US" sz="1600" b="1" dirty="0" smtClean="0">
                <a:solidFill>
                  <a:schemeClr val="tx1"/>
                </a:solidFill>
              </a:rPr>
              <a:t> Realize F(A,B,C) =∑ (0,1,2,5) using only one 4:1 MUX</a:t>
            </a:r>
            <a:r>
              <a:rPr lang="en-US" sz="1600" b="1" u="sng" dirty="0" smtClean="0">
                <a:solidFill>
                  <a:schemeClr val="tx1"/>
                </a:solidFill>
              </a:rPr>
              <a:t> </a:t>
            </a:r>
          </a:p>
          <a:p>
            <a:pPr algn="just">
              <a:lnSpc>
                <a:spcPct val="120000"/>
              </a:lnSpc>
            </a:pPr>
            <a:endParaRPr lang="en-US" sz="1900" b="1" dirty="0" smtClean="0">
              <a:solidFill>
                <a:schemeClr val="tx1"/>
              </a:solidFill>
            </a:endParaRPr>
          </a:p>
          <a:p>
            <a:pPr marL="0" indent="0" algn="just">
              <a:lnSpc>
                <a:spcPct val="120000"/>
              </a:lnSpc>
              <a:buNone/>
            </a:pPr>
            <a:endParaRPr lang="en-US" sz="1700" b="1" dirty="0" smtClean="0">
              <a:solidFill>
                <a:schemeClr val="tx1"/>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2425529280"/>
              </p:ext>
            </p:extLst>
          </p:nvPr>
        </p:nvGraphicFramePr>
        <p:xfrm>
          <a:off x="400657" y="2697480"/>
          <a:ext cx="3409343" cy="3627120"/>
        </p:xfrm>
        <a:graphic>
          <a:graphicData uri="http://schemas.openxmlformats.org/drawingml/2006/table">
            <a:tbl>
              <a:tblPr firstRow="1" bandRow="1">
                <a:tableStyleId>{BC89EF96-8CEA-46FF-86C4-4CE0E7609802}</a:tableStyleId>
              </a:tblPr>
              <a:tblGrid>
                <a:gridCol w="469412"/>
                <a:gridCol w="469412"/>
                <a:gridCol w="469412"/>
                <a:gridCol w="934307"/>
                <a:gridCol w="1066800"/>
              </a:tblGrid>
              <a:tr h="274320">
                <a:tc gridSpan="3">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1" baseline="0" dirty="0" smtClean="0"/>
                        <a:t>Select </a:t>
                      </a:r>
                      <a:r>
                        <a:rPr lang="en-US" sz="1600" b="1" dirty="0" smtClean="0"/>
                        <a:t>Inputs</a:t>
                      </a:r>
                      <a:endParaRPr lang="en-GB" sz="1600"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pPr algn="ctr"/>
                      <a:endParaRPr lang="en-GB" b="1"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GB"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1" dirty="0" smtClean="0"/>
                        <a:t>Output</a:t>
                      </a:r>
                      <a:endParaRPr lang="en-GB" sz="1600" b="1"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GB" sz="1600" b="1"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r h="274320">
                <a:tc>
                  <a:txBody>
                    <a:bodyPr/>
                    <a:lstStyle/>
                    <a:p>
                      <a:pPr algn="ctr"/>
                      <a:r>
                        <a:rPr lang="en-US" sz="1600" b="1" baseline="0" dirty="0" smtClean="0"/>
                        <a:t>A</a:t>
                      </a:r>
                      <a:endParaRPr lang="en-GB" sz="1600" b="1"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baseline="0" dirty="0" smtClean="0"/>
                        <a:t>B</a:t>
                      </a:r>
                      <a:endParaRPr lang="en-GB" sz="1600" b="1"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baseline="0" dirty="0" smtClean="0"/>
                        <a:t>C</a:t>
                      </a:r>
                      <a:endParaRPr lang="en-GB" sz="1600" b="1"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F</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4320">
                <a:tc>
                  <a:txBody>
                    <a:bodyPr/>
                    <a:lstStyle/>
                    <a:p>
                      <a:pPr algn="ctr"/>
                      <a:r>
                        <a:rPr lang="en-US" sz="1600" dirty="0" smtClean="0"/>
                        <a:t>0</a:t>
                      </a:r>
                      <a:endParaRPr lang="en-GB" sz="1600" dirty="0"/>
                    </a:p>
                  </a:txBody>
                  <a:tcPr>
                    <a:lnT w="12700" cap="flat" cmpd="sng" algn="ctr">
                      <a:solidFill>
                        <a:schemeClr val="tx1"/>
                      </a:solidFill>
                      <a:prstDash val="solid"/>
                      <a:round/>
                      <a:headEnd type="none" w="med" len="med"/>
                      <a:tailEnd type="none" w="med" len="med"/>
                    </a:lnT>
                  </a:tcPr>
                </a:tc>
                <a:tc>
                  <a:txBody>
                    <a:bodyPr/>
                    <a:lstStyle/>
                    <a:p>
                      <a:pPr algn="ctr"/>
                      <a:r>
                        <a:rPr lang="en-US" sz="1600" dirty="0" smtClean="0"/>
                        <a:t>0</a:t>
                      </a:r>
                      <a:endParaRPr lang="en-GB" sz="16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600" dirty="0" smtClean="0"/>
                        <a:t>0</a:t>
                      </a:r>
                      <a:endParaRPr lang="en-GB" sz="16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600" b="1" baseline="0" dirty="0" smtClean="0"/>
                        <a:t>1</a:t>
                      </a:r>
                      <a:endParaRPr lang="en-GB" sz="1600" b="1" baseline="-25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rowSpan="2">
                  <a:txBody>
                    <a:bodyPr/>
                    <a:lstStyle/>
                    <a:p>
                      <a:pPr algn="ctr"/>
                      <a:r>
                        <a:rPr lang="en-US" sz="1600" b="1" baseline="0" dirty="0" smtClean="0"/>
                        <a:t>F = 1</a:t>
                      </a:r>
                      <a:endParaRPr lang="en-GB" sz="1600" b="1" baseline="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4320">
                <a:tc>
                  <a:txBody>
                    <a:bodyPr/>
                    <a:lstStyle/>
                    <a:p>
                      <a:pPr algn="ctr"/>
                      <a:r>
                        <a:rPr lang="en-US" sz="1600" b="0" dirty="0" smtClean="0"/>
                        <a:t>0</a:t>
                      </a:r>
                      <a:endParaRPr lang="en-GB" sz="1600" b="0" dirty="0"/>
                    </a:p>
                  </a:txBody>
                  <a:tcPr/>
                </a:tc>
                <a:tc>
                  <a:txBody>
                    <a:bodyPr/>
                    <a:lstStyle/>
                    <a:p>
                      <a:pPr algn="ctr"/>
                      <a:r>
                        <a:rPr lang="en-US" sz="1600" b="0" dirty="0" smtClean="0"/>
                        <a:t>0</a:t>
                      </a:r>
                      <a:endParaRPr lang="en-GB" sz="1600" b="0" dirty="0"/>
                    </a:p>
                  </a:txBody>
                  <a:tcPr>
                    <a:lnR w="12700" cap="flat" cmpd="sng" algn="ctr">
                      <a:solidFill>
                        <a:schemeClr val="tx1"/>
                      </a:solidFill>
                      <a:prstDash val="solid"/>
                      <a:round/>
                      <a:headEnd type="none" w="med" len="med"/>
                      <a:tailEnd type="none" w="med" len="med"/>
                    </a:lnR>
                  </a:tcPr>
                </a:tc>
                <a:tc>
                  <a:txBody>
                    <a:bodyPr/>
                    <a:lstStyle/>
                    <a:p>
                      <a:pPr algn="ctr"/>
                      <a:r>
                        <a:rPr lang="en-US" sz="1600" b="0" dirty="0" smtClean="0"/>
                        <a:t>1</a:t>
                      </a:r>
                      <a:endParaRPr lang="en-GB" sz="1600" b="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1" baseline="0" dirty="0" smtClean="0"/>
                        <a:t>1</a:t>
                      </a:r>
                      <a:endParaRPr lang="en-GB" sz="1600" b="1" baseline="-25000" dirty="0" smtClean="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v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GB" sz="1600" b="1" baseline="-25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274320">
                <a:tc>
                  <a:txBody>
                    <a:bodyPr/>
                    <a:lstStyle/>
                    <a:p>
                      <a:pPr algn="ctr"/>
                      <a:r>
                        <a:rPr lang="en-US" sz="1600" b="0" dirty="0" smtClean="0"/>
                        <a:t>0</a:t>
                      </a:r>
                      <a:endParaRPr lang="en-GB" sz="1600" b="0" dirty="0"/>
                    </a:p>
                  </a:txBody>
                  <a:tcPr/>
                </a:tc>
                <a:tc>
                  <a:txBody>
                    <a:bodyPr/>
                    <a:lstStyle/>
                    <a:p>
                      <a:pPr algn="ctr"/>
                      <a:r>
                        <a:rPr lang="en-US" sz="1600" b="0" dirty="0" smtClean="0"/>
                        <a:t>1</a:t>
                      </a:r>
                      <a:endParaRPr lang="en-GB" sz="1600" b="0" dirty="0"/>
                    </a:p>
                  </a:txBody>
                  <a:tcPr>
                    <a:lnR w="12700" cap="flat" cmpd="sng" algn="ctr">
                      <a:solidFill>
                        <a:schemeClr val="tx1"/>
                      </a:solidFill>
                      <a:prstDash val="solid"/>
                      <a:round/>
                      <a:headEnd type="none" w="med" len="med"/>
                      <a:tailEnd type="none" w="med" len="med"/>
                    </a:lnR>
                  </a:tcPr>
                </a:tc>
                <a:tc>
                  <a:txBody>
                    <a:bodyPr/>
                    <a:lstStyle/>
                    <a:p>
                      <a:pPr algn="ctr"/>
                      <a:r>
                        <a:rPr lang="en-US" sz="1600" b="0" dirty="0" smtClean="0"/>
                        <a:t>0</a:t>
                      </a:r>
                      <a:endParaRPr lang="en-GB" sz="1600" b="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1" baseline="0" dirty="0" smtClean="0"/>
                        <a:t>1</a:t>
                      </a:r>
                      <a:endParaRPr lang="en-GB" sz="1600" b="1" baseline="-25000" dirty="0" smtClean="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row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1" baseline="0" dirty="0" smtClean="0"/>
                        <a:t>F = C’</a:t>
                      </a:r>
                      <a:endParaRPr lang="en-GB" sz="1600" b="1" baseline="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4320">
                <a:tc>
                  <a:txBody>
                    <a:bodyPr/>
                    <a:lstStyle/>
                    <a:p>
                      <a:pPr algn="ctr"/>
                      <a:r>
                        <a:rPr lang="en-US" sz="1600" b="0" dirty="0" smtClean="0"/>
                        <a:t>0</a:t>
                      </a:r>
                      <a:endParaRPr lang="en-GB" sz="1600" b="0" dirty="0"/>
                    </a:p>
                  </a:txBody>
                  <a:tcPr/>
                </a:tc>
                <a:tc>
                  <a:txBody>
                    <a:bodyPr/>
                    <a:lstStyle/>
                    <a:p>
                      <a:pPr algn="ctr"/>
                      <a:r>
                        <a:rPr lang="en-US" sz="1600" b="0" dirty="0" smtClean="0"/>
                        <a:t>1</a:t>
                      </a:r>
                      <a:endParaRPr lang="en-GB" sz="1600" b="0" dirty="0"/>
                    </a:p>
                  </a:txBody>
                  <a:tcPr>
                    <a:lnR w="12700" cap="flat" cmpd="sng" algn="ctr">
                      <a:solidFill>
                        <a:schemeClr val="tx1"/>
                      </a:solidFill>
                      <a:prstDash val="solid"/>
                      <a:round/>
                      <a:headEnd type="none" w="med" len="med"/>
                      <a:tailEnd type="none" w="med" len="med"/>
                    </a:lnR>
                  </a:tcPr>
                </a:tc>
                <a:tc>
                  <a:txBody>
                    <a:bodyPr/>
                    <a:lstStyle/>
                    <a:p>
                      <a:pPr algn="ctr"/>
                      <a:r>
                        <a:rPr lang="en-US" sz="1600" b="0" dirty="0" smtClean="0"/>
                        <a:t>1</a:t>
                      </a:r>
                      <a:endParaRPr lang="en-GB" sz="1600" b="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1" baseline="0" dirty="0" smtClean="0"/>
                        <a:t>0</a:t>
                      </a:r>
                      <a:endParaRPr lang="en-GB" sz="1600" b="1" baseline="-25000" dirty="0" smtClean="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v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GB" sz="1600" b="1" baseline="-25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274320">
                <a:tc>
                  <a:txBody>
                    <a:bodyPr/>
                    <a:lstStyle/>
                    <a:p>
                      <a:pPr algn="ctr"/>
                      <a:r>
                        <a:rPr lang="en-US" sz="1600" b="0" dirty="0" smtClean="0"/>
                        <a:t>1</a:t>
                      </a:r>
                      <a:endParaRPr lang="en-GB" sz="1600" b="0" dirty="0"/>
                    </a:p>
                  </a:txBody>
                  <a:tcPr/>
                </a:tc>
                <a:tc>
                  <a:txBody>
                    <a:bodyPr/>
                    <a:lstStyle/>
                    <a:p>
                      <a:pPr algn="ctr"/>
                      <a:r>
                        <a:rPr lang="en-US" sz="1600" b="0" dirty="0" smtClean="0"/>
                        <a:t>0</a:t>
                      </a:r>
                      <a:endParaRPr lang="en-GB" sz="1600" b="0" dirty="0"/>
                    </a:p>
                  </a:txBody>
                  <a:tcPr>
                    <a:lnR w="12700" cap="flat" cmpd="sng" algn="ctr">
                      <a:solidFill>
                        <a:schemeClr val="tx1"/>
                      </a:solidFill>
                      <a:prstDash val="solid"/>
                      <a:round/>
                      <a:headEnd type="none" w="med" len="med"/>
                      <a:tailEnd type="none" w="med" len="med"/>
                    </a:lnR>
                  </a:tcPr>
                </a:tc>
                <a:tc>
                  <a:txBody>
                    <a:bodyPr/>
                    <a:lstStyle/>
                    <a:p>
                      <a:pPr algn="ctr"/>
                      <a:r>
                        <a:rPr lang="en-US" sz="1600" b="0" dirty="0" smtClean="0"/>
                        <a:t>0</a:t>
                      </a:r>
                      <a:endParaRPr lang="en-GB" sz="1600" b="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1" baseline="0" dirty="0" smtClean="0"/>
                        <a:t>0</a:t>
                      </a:r>
                      <a:endParaRPr lang="en-GB" sz="1600" b="1" baseline="-25000" dirty="0" smtClean="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row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1" baseline="0" dirty="0" smtClean="0"/>
                        <a:t>F = C</a:t>
                      </a:r>
                      <a:endParaRPr lang="en-GB" sz="1600" b="1" baseline="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4320">
                <a:tc>
                  <a:txBody>
                    <a:bodyPr/>
                    <a:lstStyle/>
                    <a:p>
                      <a:pPr algn="ctr"/>
                      <a:r>
                        <a:rPr lang="en-US" sz="1600" b="0" dirty="0" smtClean="0"/>
                        <a:t>1</a:t>
                      </a:r>
                      <a:endParaRPr lang="en-GB" sz="1600" b="0" dirty="0"/>
                    </a:p>
                  </a:txBody>
                  <a:tcPr/>
                </a:tc>
                <a:tc>
                  <a:txBody>
                    <a:bodyPr/>
                    <a:lstStyle/>
                    <a:p>
                      <a:pPr algn="ctr"/>
                      <a:r>
                        <a:rPr lang="en-US" sz="1600" b="0" dirty="0" smtClean="0"/>
                        <a:t>0</a:t>
                      </a:r>
                      <a:endParaRPr lang="en-GB" sz="1600" b="0" dirty="0"/>
                    </a:p>
                  </a:txBody>
                  <a:tcPr>
                    <a:lnR w="12700" cap="flat" cmpd="sng" algn="ctr">
                      <a:solidFill>
                        <a:schemeClr val="tx1"/>
                      </a:solidFill>
                      <a:prstDash val="solid"/>
                      <a:round/>
                      <a:headEnd type="none" w="med" len="med"/>
                      <a:tailEnd type="none" w="med" len="med"/>
                    </a:lnR>
                  </a:tcPr>
                </a:tc>
                <a:tc>
                  <a:txBody>
                    <a:bodyPr/>
                    <a:lstStyle/>
                    <a:p>
                      <a:pPr algn="ctr"/>
                      <a:r>
                        <a:rPr lang="en-US" sz="1600" b="0" dirty="0" smtClean="0"/>
                        <a:t>1</a:t>
                      </a:r>
                      <a:endParaRPr lang="en-GB" sz="1600" b="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1" baseline="0" dirty="0" smtClean="0"/>
                        <a:t>1</a:t>
                      </a:r>
                      <a:endParaRPr lang="en-GB" sz="1600" b="1" baseline="-25000" dirty="0" smtClean="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v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GB" sz="1600" b="1" baseline="-25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274320">
                <a:tc>
                  <a:txBody>
                    <a:bodyPr/>
                    <a:lstStyle/>
                    <a:p>
                      <a:pPr algn="ctr"/>
                      <a:r>
                        <a:rPr lang="en-US" sz="1600" b="0" dirty="0" smtClean="0"/>
                        <a:t>1</a:t>
                      </a:r>
                      <a:endParaRPr lang="en-GB" sz="1600" b="0" dirty="0"/>
                    </a:p>
                  </a:txBody>
                  <a:tcPr/>
                </a:tc>
                <a:tc>
                  <a:txBody>
                    <a:bodyPr/>
                    <a:lstStyle/>
                    <a:p>
                      <a:pPr algn="ctr"/>
                      <a:r>
                        <a:rPr lang="en-US" sz="1600" b="0" dirty="0" smtClean="0"/>
                        <a:t>1</a:t>
                      </a:r>
                      <a:endParaRPr lang="en-GB" sz="1600" b="0" dirty="0"/>
                    </a:p>
                  </a:txBody>
                  <a:tcPr>
                    <a:lnR w="12700" cap="flat" cmpd="sng" algn="ctr">
                      <a:solidFill>
                        <a:schemeClr val="tx1"/>
                      </a:solidFill>
                      <a:prstDash val="solid"/>
                      <a:round/>
                      <a:headEnd type="none" w="med" len="med"/>
                      <a:tailEnd type="none" w="med" len="med"/>
                    </a:lnR>
                  </a:tcPr>
                </a:tc>
                <a:tc>
                  <a:txBody>
                    <a:bodyPr/>
                    <a:lstStyle/>
                    <a:p>
                      <a:pPr algn="ctr"/>
                      <a:r>
                        <a:rPr lang="en-US" sz="1600" b="0" dirty="0" smtClean="0"/>
                        <a:t>0</a:t>
                      </a:r>
                      <a:endParaRPr lang="en-GB" sz="1600" b="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1" baseline="0" dirty="0" smtClean="0"/>
                        <a:t>0</a:t>
                      </a:r>
                      <a:endParaRPr lang="en-GB" sz="1600" b="1" baseline="0" dirty="0" smtClean="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row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1" baseline="0" dirty="0" smtClean="0"/>
                        <a:t>F = 0</a:t>
                      </a:r>
                      <a:endParaRPr lang="en-GB" sz="1600" b="1" baseline="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432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smtClean="0"/>
                        <a:t>1</a:t>
                      </a:r>
                      <a:endParaRPr lang="en-GB" sz="1600" dirty="0" smtClean="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smtClean="0"/>
                        <a:t>1</a:t>
                      </a:r>
                      <a:endParaRPr lang="en-GB" sz="1600" dirty="0" smtClean="0"/>
                    </a:p>
                  </a:txBody>
                  <a:tcPr>
                    <a:lnR w="12700" cap="flat" cmpd="sng" algn="ctr">
                      <a:solidFill>
                        <a:schemeClr val="tx1"/>
                      </a:solidFill>
                      <a:prstDash val="solid"/>
                      <a:round/>
                      <a:headEnd type="none" w="med" len="med"/>
                      <a:tailEnd type="none" w="med" len="med"/>
                    </a:lnR>
                  </a:tcPr>
                </a:tc>
                <a:tc>
                  <a:txBody>
                    <a:bodyPr/>
                    <a:lstStyle/>
                    <a:p>
                      <a:pPr algn="ctr"/>
                      <a:r>
                        <a:rPr lang="en-US" sz="1600" dirty="0" smtClean="0"/>
                        <a:t>1</a:t>
                      </a:r>
                      <a:endParaRPr lang="en-GB" sz="16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1" baseline="0" dirty="0" smtClean="0"/>
                        <a:t>0</a:t>
                      </a:r>
                      <a:endParaRPr lang="en-GB" sz="1600" b="1" baseline="-25000" dirty="0" smtClean="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v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GB" sz="1600" b="1" baseline="-25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4708" y="3047999"/>
            <a:ext cx="3300068" cy="3200400"/>
          </a:xfrm>
          <a:prstGeom prst="rect">
            <a:avLst/>
          </a:prstGeom>
          <a:ln w="3175">
            <a:solidFill>
              <a:schemeClr val="tx1"/>
            </a:solidFill>
          </a:ln>
        </p:spPr>
      </p:pic>
    </p:spTree>
    <p:extLst>
      <p:ext uri="{BB962C8B-B14F-4D97-AF65-F5344CB8AC3E}">
        <p14:creationId xmlns:p14="http://schemas.microsoft.com/office/powerpoint/2010/main" val="41871424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553200" cy="685800"/>
          </a:xfrm>
        </p:spPr>
        <p:txBody>
          <a:bodyPr>
            <a:normAutofit/>
          </a:bodyPr>
          <a:lstStyle/>
          <a:p>
            <a:pPr algn="ctr"/>
            <a:r>
              <a:rPr lang="en-US" b="1" dirty="0" smtClean="0">
                <a:solidFill>
                  <a:srgbClr val="FF0066"/>
                </a:solidFill>
                <a:effectLst>
                  <a:outerShdw blurRad="38100" dist="38100" dir="2700000" algn="tl">
                    <a:srgbClr val="000000">
                      <a:alpha val="43137"/>
                    </a:srgbClr>
                  </a:outerShdw>
                </a:effectLst>
                <a:latin typeface="Algerian" panose="04020705040A02060702" pitchFamily="82" charset="0"/>
              </a:rPr>
              <a:t>multiplexer</a:t>
            </a:r>
            <a:endParaRPr lang="en-GB" b="1" dirty="0">
              <a:solidFill>
                <a:srgbClr val="FF0066"/>
              </a:solidFill>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p:cNvSpPr>
            <a:spLocks noGrp="1"/>
          </p:cNvSpPr>
          <p:nvPr>
            <p:ph idx="1"/>
          </p:nvPr>
        </p:nvSpPr>
        <p:spPr>
          <a:xfrm>
            <a:off x="0" y="609600"/>
            <a:ext cx="7696200" cy="5562600"/>
          </a:xfrm>
        </p:spPr>
        <p:txBody>
          <a:bodyPr>
            <a:normAutofit/>
          </a:bodyPr>
          <a:lstStyle/>
          <a:p>
            <a:pPr marL="0" indent="0" algn="just">
              <a:lnSpc>
                <a:spcPct val="120000"/>
              </a:lnSpc>
              <a:buNone/>
            </a:pPr>
            <a:r>
              <a:rPr lang="en-US" sz="2000" b="1" u="sng" dirty="0" smtClean="0">
                <a:solidFill>
                  <a:schemeClr val="tx1"/>
                </a:solidFill>
              </a:rPr>
              <a:t>Higher-order MUX using single next lower-order MUX</a:t>
            </a:r>
          </a:p>
          <a:p>
            <a:pPr marL="0" indent="0" algn="just">
              <a:lnSpc>
                <a:spcPct val="120000"/>
              </a:lnSpc>
              <a:buNone/>
            </a:pPr>
            <a:r>
              <a:rPr lang="en-US" sz="2000" b="1" u="sng" dirty="0">
                <a:solidFill>
                  <a:schemeClr val="tx1"/>
                </a:solidFill>
              </a:rPr>
              <a:t>(EXAMPLE 3</a:t>
            </a:r>
            <a:r>
              <a:rPr lang="en-US" sz="2000" b="1" u="sng" dirty="0" smtClean="0">
                <a:solidFill>
                  <a:schemeClr val="tx1"/>
                </a:solidFill>
              </a:rPr>
              <a:t>)</a:t>
            </a:r>
            <a:endParaRPr lang="en-US" sz="1900" b="1" u="sng" dirty="0" smtClean="0">
              <a:solidFill>
                <a:schemeClr val="tx1"/>
              </a:solidFill>
            </a:endParaRPr>
          </a:p>
          <a:p>
            <a:pPr algn="just">
              <a:lnSpc>
                <a:spcPct val="120000"/>
              </a:lnSpc>
            </a:pPr>
            <a:r>
              <a:rPr lang="en-US" b="1" u="sng" dirty="0" smtClean="0">
                <a:solidFill>
                  <a:schemeClr val="tx1"/>
                </a:solidFill>
              </a:rPr>
              <a:t>8:1 MUX using one 4:1 MUX</a:t>
            </a:r>
          </a:p>
          <a:p>
            <a:pPr algn="just">
              <a:lnSpc>
                <a:spcPct val="120000"/>
              </a:lnSpc>
            </a:pPr>
            <a:r>
              <a:rPr lang="en-US" sz="1600" b="1" dirty="0" err="1" smtClean="0">
                <a:solidFill>
                  <a:schemeClr val="tx1"/>
                </a:solidFill>
              </a:rPr>
              <a:t>e.g</a:t>
            </a:r>
            <a:r>
              <a:rPr lang="en-US" sz="1600" b="1" dirty="0" smtClean="0">
                <a:solidFill>
                  <a:schemeClr val="tx1"/>
                </a:solidFill>
              </a:rPr>
              <a:t> Realize F(</a:t>
            </a:r>
            <a:r>
              <a:rPr lang="en-US" sz="1600" b="1" dirty="0" err="1" smtClean="0">
                <a:solidFill>
                  <a:schemeClr val="tx1"/>
                </a:solidFill>
              </a:rPr>
              <a:t>x,y,z</a:t>
            </a:r>
            <a:r>
              <a:rPr lang="en-US" sz="1600" b="1" dirty="0" smtClean="0">
                <a:solidFill>
                  <a:schemeClr val="tx1"/>
                </a:solidFill>
              </a:rPr>
              <a:t>) =∑ (1,4,5,6) using only one 4:1 MUX</a:t>
            </a:r>
            <a:r>
              <a:rPr lang="en-US" sz="1600" b="1" u="sng" dirty="0" smtClean="0">
                <a:solidFill>
                  <a:schemeClr val="tx1"/>
                </a:solidFill>
              </a:rPr>
              <a:t> </a:t>
            </a:r>
          </a:p>
          <a:p>
            <a:pPr algn="just">
              <a:lnSpc>
                <a:spcPct val="120000"/>
              </a:lnSpc>
            </a:pPr>
            <a:endParaRPr lang="en-US" sz="1900" b="1" dirty="0" smtClean="0">
              <a:solidFill>
                <a:schemeClr val="tx1"/>
              </a:solidFill>
            </a:endParaRPr>
          </a:p>
          <a:p>
            <a:pPr marL="0" indent="0" algn="just">
              <a:lnSpc>
                <a:spcPct val="120000"/>
              </a:lnSpc>
              <a:buNone/>
            </a:pPr>
            <a:endParaRPr lang="en-US" sz="1700" b="1" dirty="0" smtClean="0">
              <a:solidFill>
                <a:schemeClr val="tx1"/>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709192997"/>
              </p:ext>
            </p:extLst>
          </p:nvPr>
        </p:nvGraphicFramePr>
        <p:xfrm>
          <a:off x="400657" y="2697480"/>
          <a:ext cx="3409343" cy="3627120"/>
        </p:xfrm>
        <a:graphic>
          <a:graphicData uri="http://schemas.openxmlformats.org/drawingml/2006/table">
            <a:tbl>
              <a:tblPr firstRow="1" bandRow="1">
                <a:tableStyleId>{BC89EF96-8CEA-46FF-86C4-4CE0E7609802}</a:tableStyleId>
              </a:tblPr>
              <a:tblGrid>
                <a:gridCol w="469412"/>
                <a:gridCol w="469412"/>
                <a:gridCol w="469412"/>
                <a:gridCol w="934307"/>
                <a:gridCol w="1066800"/>
              </a:tblGrid>
              <a:tr h="274320">
                <a:tc gridSpan="3">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1" baseline="0" dirty="0" smtClean="0"/>
                        <a:t>Select </a:t>
                      </a:r>
                      <a:r>
                        <a:rPr lang="en-US" sz="1600" b="1" dirty="0" smtClean="0"/>
                        <a:t>Inputs</a:t>
                      </a:r>
                      <a:endParaRPr lang="en-GB" sz="1600"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pPr algn="ctr"/>
                      <a:endParaRPr lang="en-GB" b="1"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GB"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1" dirty="0" smtClean="0"/>
                        <a:t>Output</a:t>
                      </a:r>
                      <a:endParaRPr lang="en-GB" sz="1600" b="1"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GB" sz="1600" b="1"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r h="274320">
                <a:tc>
                  <a:txBody>
                    <a:bodyPr/>
                    <a:lstStyle/>
                    <a:p>
                      <a:pPr algn="ctr"/>
                      <a:r>
                        <a:rPr lang="en-US" sz="1600" b="1" baseline="0" dirty="0" smtClean="0"/>
                        <a:t>x</a:t>
                      </a:r>
                      <a:endParaRPr lang="en-GB" sz="1600" b="1"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baseline="0" dirty="0" smtClean="0"/>
                        <a:t>y</a:t>
                      </a:r>
                      <a:endParaRPr lang="en-GB" sz="1600" b="1"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baseline="0" dirty="0" smtClean="0"/>
                        <a:t>z</a:t>
                      </a:r>
                      <a:endParaRPr lang="en-GB" sz="1600" b="1"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F</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4320">
                <a:tc>
                  <a:txBody>
                    <a:bodyPr/>
                    <a:lstStyle/>
                    <a:p>
                      <a:pPr algn="ctr"/>
                      <a:r>
                        <a:rPr lang="en-US" sz="1600" dirty="0" smtClean="0"/>
                        <a:t>0</a:t>
                      </a:r>
                      <a:endParaRPr lang="en-GB" sz="1600" dirty="0"/>
                    </a:p>
                  </a:txBody>
                  <a:tcPr>
                    <a:lnT w="12700" cap="flat" cmpd="sng" algn="ctr">
                      <a:solidFill>
                        <a:schemeClr val="tx1"/>
                      </a:solidFill>
                      <a:prstDash val="solid"/>
                      <a:round/>
                      <a:headEnd type="none" w="med" len="med"/>
                      <a:tailEnd type="none" w="med" len="med"/>
                    </a:lnT>
                  </a:tcPr>
                </a:tc>
                <a:tc>
                  <a:txBody>
                    <a:bodyPr/>
                    <a:lstStyle/>
                    <a:p>
                      <a:pPr algn="ctr"/>
                      <a:r>
                        <a:rPr lang="en-US" sz="1600" dirty="0" smtClean="0"/>
                        <a:t>0</a:t>
                      </a:r>
                      <a:endParaRPr lang="en-GB" sz="16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600" dirty="0" smtClean="0"/>
                        <a:t>0</a:t>
                      </a:r>
                      <a:endParaRPr lang="en-GB" sz="16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600" b="1" baseline="0" dirty="0" smtClean="0"/>
                        <a:t>0</a:t>
                      </a:r>
                      <a:endParaRPr lang="en-GB" sz="1600" b="1" baseline="-25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rowSpan="2">
                  <a:txBody>
                    <a:bodyPr/>
                    <a:lstStyle/>
                    <a:p>
                      <a:pPr algn="ctr"/>
                      <a:r>
                        <a:rPr lang="en-US" sz="1600" b="1" baseline="0" dirty="0" smtClean="0"/>
                        <a:t>F = z </a:t>
                      </a:r>
                      <a:endParaRPr lang="en-GB" sz="1600" b="1" baseline="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4320">
                <a:tc>
                  <a:txBody>
                    <a:bodyPr/>
                    <a:lstStyle/>
                    <a:p>
                      <a:pPr algn="ctr"/>
                      <a:r>
                        <a:rPr lang="en-US" sz="1600" b="0" dirty="0" smtClean="0"/>
                        <a:t>0</a:t>
                      </a:r>
                      <a:endParaRPr lang="en-GB" sz="1600" b="0" dirty="0"/>
                    </a:p>
                  </a:txBody>
                  <a:tcPr/>
                </a:tc>
                <a:tc>
                  <a:txBody>
                    <a:bodyPr/>
                    <a:lstStyle/>
                    <a:p>
                      <a:pPr algn="ctr"/>
                      <a:r>
                        <a:rPr lang="en-US" sz="1600" b="0" dirty="0" smtClean="0"/>
                        <a:t>0</a:t>
                      </a:r>
                      <a:endParaRPr lang="en-GB" sz="1600" b="0" dirty="0"/>
                    </a:p>
                  </a:txBody>
                  <a:tcPr>
                    <a:lnR w="12700" cap="flat" cmpd="sng" algn="ctr">
                      <a:solidFill>
                        <a:schemeClr val="tx1"/>
                      </a:solidFill>
                      <a:prstDash val="solid"/>
                      <a:round/>
                      <a:headEnd type="none" w="med" len="med"/>
                      <a:tailEnd type="none" w="med" len="med"/>
                    </a:lnR>
                  </a:tcPr>
                </a:tc>
                <a:tc>
                  <a:txBody>
                    <a:bodyPr/>
                    <a:lstStyle/>
                    <a:p>
                      <a:pPr algn="ctr"/>
                      <a:r>
                        <a:rPr lang="en-US" sz="1600" b="0" dirty="0" smtClean="0"/>
                        <a:t>1</a:t>
                      </a:r>
                      <a:endParaRPr lang="en-GB" sz="1600" b="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1" baseline="0" dirty="0" smtClean="0"/>
                        <a:t>1</a:t>
                      </a:r>
                      <a:endParaRPr lang="en-GB" sz="1600" b="1" baseline="-25000" dirty="0" smtClean="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v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GB" sz="1600" b="1" baseline="-25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274320">
                <a:tc>
                  <a:txBody>
                    <a:bodyPr/>
                    <a:lstStyle/>
                    <a:p>
                      <a:pPr algn="ctr"/>
                      <a:r>
                        <a:rPr lang="en-US" sz="1600" b="0" dirty="0" smtClean="0"/>
                        <a:t>0</a:t>
                      </a:r>
                      <a:endParaRPr lang="en-GB" sz="1600" b="0" dirty="0"/>
                    </a:p>
                  </a:txBody>
                  <a:tcPr/>
                </a:tc>
                <a:tc>
                  <a:txBody>
                    <a:bodyPr/>
                    <a:lstStyle/>
                    <a:p>
                      <a:pPr algn="ctr"/>
                      <a:r>
                        <a:rPr lang="en-US" sz="1600" b="0" dirty="0" smtClean="0"/>
                        <a:t>1</a:t>
                      </a:r>
                      <a:endParaRPr lang="en-GB" sz="1600" b="0" dirty="0"/>
                    </a:p>
                  </a:txBody>
                  <a:tcPr>
                    <a:lnR w="12700" cap="flat" cmpd="sng" algn="ctr">
                      <a:solidFill>
                        <a:schemeClr val="tx1"/>
                      </a:solidFill>
                      <a:prstDash val="solid"/>
                      <a:round/>
                      <a:headEnd type="none" w="med" len="med"/>
                      <a:tailEnd type="none" w="med" len="med"/>
                    </a:lnR>
                  </a:tcPr>
                </a:tc>
                <a:tc>
                  <a:txBody>
                    <a:bodyPr/>
                    <a:lstStyle/>
                    <a:p>
                      <a:pPr algn="ctr"/>
                      <a:r>
                        <a:rPr lang="en-US" sz="1600" b="0" dirty="0" smtClean="0"/>
                        <a:t>0</a:t>
                      </a:r>
                      <a:endParaRPr lang="en-GB" sz="1600" b="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1" baseline="0" dirty="0" smtClean="0"/>
                        <a:t>0</a:t>
                      </a:r>
                      <a:endParaRPr lang="en-GB" sz="1600" b="1" baseline="-25000" dirty="0" smtClean="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row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1" baseline="0" dirty="0" smtClean="0"/>
                        <a:t>F = 0</a:t>
                      </a:r>
                      <a:endParaRPr lang="en-GB" sz="1600" b="1" baseline="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4320">
                <a:tc>
                  <a:txBody>
                    <a:bodyPr/>
                    <a:lstStyle/>
                    <a:p>
                      <a:pPr algn="ctr"/>
                      <a:r>
                        <a:rPr lang="en-US" sz="1600" b="0" dirty="0" smtClean="0"/>
                        <a:t>0</a:t>
                      </a:r>
                      <a:endParaRPr lang="en-GB" sz="1600" b="0" dirty="0"/>
                    </a:p>
                  </a:txBody>
                  <a:tcPr/>
                </a:tc>
                <a:tc>
                  <a:txBody>
                    <a:bodyPr/>
                    <a:lstStyle/>
                    <a:p>
                      <a:pPr algn="ctr"/>
                      <a:r>
                        <a:rPr lang="en-US" sz="1600" b="0" dirty="0" smtClean="0"/>
                        <a:t>1</a:t>
                      </a:r>
                      <a:endParaRPr lang="en-GB" sz="1600" b="0" dirty="0"/>
                    </a:p>
                  </a:txBody>
                  <a:tcPr>
                    <a:lnR w="12700" cap="flat" cmpd="sng" algn="ctr">
                      <a:solidFill>
                        <a:schemeClr val="tx1"/>
                      </a:solidFill>
                      <a:prstDash val="solid"/>
                      <a:round/>
                      <a:headEnd type="none" w="med" len="med"/>
                      <a:tailEnd type="none" w="med" len="med"/>
                    </a:lnR>
                  </a:tcPr>
                </a:tc>
                <a:tc>
                  <a:txBody>
                    <a:bodyPr/>
                    <a:lstStyle/>
                    <a:p>
                      <a:pPr algn="ctr"/>
                      <a:r>
                        <a:rPr lang="en-US" sz="1600" b="0" dirty="0" smtClean="0"/>
                        <a:t>1</a:t>
                      </a:r>
                      <a:endParaRPr lang="en-GB" sz="1600" b="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1" baseline="0" dirty="0" smtClean="0"/>
                        <a:t>0</a:t>
                      </a:r>
                      <a:endParaRPr lang="en-GB" sz="1600" b="1" baseline="-25000" dirty="0" smtClean="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v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GB" sz="1600" b="1" baseline="-25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274320">
                <a:tc>
                  <a:txBody>
                    <a:bodyPr/>
                    <a:lstStyle/>
                    <a:p>
                      <a:pPr algn="ctr"/>
                      <a:r>
                        <a:rPr lang="en-US" sz="1600" b="0" dirty="0" smtClean="0"/>
                        <a:t>1</a:t>
                      </a:r>
                      <a:endParaRPr lang="en-GB" sz="1600" b="0" dirty="0"/>
                    </a:p>
                  </a:txBody>
                  <a:tcPr/>
                </a:tc>
                <a:tc>
                  <a:txBody>
                    <a:bodyPr/>
                    <a:lstStyle/>
                    <a:p>
                      <a:pPr algn="ctr"/>
                      <a:r>
                        <a:rPr lang="en-US" sz="1600" b="0" dirty="0" smtClean="0"/>
                        <a:t>0</a:t>
                      </a:r>
                      <a:endParaRPr lang="en-GB" sz="1600" b="0" dirty="0"/>
                    </a:p>
                  </a:txBody>
                  <a:tcPr>
                    <a:lnR w="12700" cap="flat" cmpd="sng" algn="ctr">
                      <a:solidFill>
                        <a:schemeClr val="tx1"/>
                      </a:solidFill>
                      <a:prstDash val="solid"/>
                      <a:round/>
                      <a:headEnd type="none" w="med" len="med"/>
                      <a:tailEnd type="none" w="med" len="med"/>
                    </a:lnR>
                  </a:tcPr>
                </a:tc>
                <a:tc>
                  <a:txBody>
                    <a:bodyPr/>
                    <a:lstStyle/>
                    <a:p>
                      <a:pPr algn="ctr"/>
                      <a:r>
                        <a:rPr lang="en-US" sz="1600" b="0" dirty="0" smtClean="0"/>
                        <a:t>0</a:t>
                      </a:r>
                      <a:endParaRPr lang="en-GB" sz="1600" b="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1" baseline="0" dirty="0" smtClean="0"/>
                        <a:t>1</a:t>
                      </a:r>
                      <a:endParaRPr lang="en-GB" sz="1600" b="1" baseline="-25000" dirty="0" smtClean="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row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1" baseline="0" dirty="0" smtClean="0"/>
                        <a:t>F = 1</a:t>
                      </a:r>
                      <a:endParaRPr lang="en-GB" sz="1600" b="1" baseline="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4320">
                <a:tc>
                  <a:txBody>
                    <a:bodyPr/>
                    <a:lstStyle/>
                    <a:p>
                      <a:pPr algn="ctr"/>
                      <a:r>
                        <a:rPr lang="en-US" sz="1600" b="0" dirty="0" smtClean="0"/>
                        <a:t>1</a:t>
                      </a:r>
                      <a:endParaRPr lang="en-GB" sz="1600" b="0" dirty="0"/>
                    </a:p>
                  </a:txBody>
                  <a:tcPr/>
                </a:tc>
                <a:tc>
                  <a:txBody>
                    <a:bodyPr/>
                    <a:lstStyle/>
                    <a:p>
                      <a:pPr algn="ctr"/>
                      <a:r>
                        <a:rPr lang="en-US" sz="1600" b="0" dirty="0" smtClean="0"/>
                        <a:t>0</a:t>
                      </a:r>
                      <a:endParaRPr lang="en-GB" sz="1600" b="0" dirty="0"/>
                    </a:p>
                  </a:txBody>
                  <a:tcPr>
                    <a:lnR w="12700" cap="flat" cmpd="sng" algn="ctr">
                      <a:solidFill>
                        <a:schemeClr val="tx1"/>
                      </a:solidFill>
                      <a:prstDash val="solid"/>
                      <a:round/>
                      <a:headEnd type="none" w="med" len="med"/>
                      <a:tailEnd type="none" w="med" len="med"/>
                    </a:lnR>
                  </a:tcPr>
                </a:tc>
                <a:tc>
                  <a:txBody>
                    <a:bodyPr/>
                    <a:lstStyle/>
                    <a:p>
                      <a:pPr algn="ctr"/>
                      <a:r>
                        <a:rPr lang="en-US" sz="1600" b="0" dirty="0" smtClean="0"/>
                        <a:t>1</a:t>
                      </a:r>
                      <a:endParaRPr lang="en-GB" sz="1600" b="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1" baseline="0" dirty="0" smtClean="0"/>
                        <a:t>1</a:t>
                      </a:r>
                      <a:endParaRPr lang="en-GB" sz="1600" b="1" baseline="-25000" dirty="0" smtClean="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v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GB" sz="1600" b="1" baseline="-25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274320">
                <a:tc>
                  <a:txBody>
                    <a:bodyPr/>
                    <a:lstStyle/>
                    <a:p>
                      <a:pPr algn="ctr"/>
                      <a:r>
                        <a:rPr lang="en-US" sz="1600" b="0" dirty="0" smtClean="0"/>
                        <a:t>1</a:t>
                      </a:r>
                      <a:endParaRPr lang="en-GB" sz="1600" b="0" dirty="0"/>
                    </a:p>
                  </a:txBody>
                  <a:tcPr/>
                </a:tc>
                <a:tc>
                  <a:txBody>
                    <a:bodyPr/>
                    <a:lstStyle/>
                    <a:p>
                      <a:pPr algn="ctr"/>
                      <a:r>
                        <a:rPr lang="en-US" sz="1600" b="0" dirty="0" smtClean="0"/>
                        <a:t>1</a:t>
                      </a:r>
                      <a:endParaRPr lang="en-GB" sz="1600" b="0" dirty="0"/>
                    </a:p>
                  </a:txBody>
                  <a:tcPr>
                    <a:lnR w="12700" cap="flat" cmpd="sng" algn="ctr">
                      <a:solidFill>
                        <a:schemeClr val="tx1"/>
                      </a:solidFill>
                      <a:prstDash val="solid"/>
                      <a:round/>
                      <a:headEnd type="none" w="med" len="med"/>
                      <a:tailEnd type="none" w="med" len="med"/>
                    </a:lnR>
                  </a:tcPr>
                </a:tc>
                <a:tc>
                  <a:txBody>
                    <a:bodyPr/>
                    <a:lstStyle/>
                    <a:p>
                      <a:pPr algn="ctr"/>
                      <a:r>
                        <a:rPr lang="en-US" sz="1600" b="0" dirty="0" smtClean="0"/>
                        <a:t>0</a:t>
                      </a:r>
                      <a:endParaRPr lang="en-GB" sz="1600" b="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1" baseline="0" dirty="0" smtClean="0"/>
                        <a:t>1</a:t>
                      </a:r>
                      <a:endParaRPr lang="en-GB" sz="1600" b="1" baseline="0" dirty="0" smtClean="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row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1" baseline="0" dirty="0" smtClean="0"/>
                        <a:t>F = z’</a:t>
                      </a:r>
                      <a:endParaRPr lang="en-GB" sz="1600" b="1" baseline="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432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smtClean="0"/>
                        <a:t>1</a:t>
                      </a:r>
                      <a:endParaRPr lang="en-GB" sz="1600" dirty="0" smtClean="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smtClean="0"/>
                        <a:t>1</a:t>
                      </a:r>
                      <a:endParaRPr lang="en-GB" sz="1600" dirty="0" smtClean="0"/>
                    </a:p>
                  </a:txBody>
                  <a:tcPr>
                    <a:lnR w="12700" cap="flat" cmpd="sng" algn="ctr">
                      <a:solidFill>
                        <a:schemeClr val="tx1"/>
                      </a:solidFill>
                      <a:prstDash val="solid"/>
                      <a:round/>
                      <a:headEnd type="none" w="med" len="med"/>
                      <a:tailEnd type="none" w="med" len="med"/>
                    </a:lnR>
                  </a:tcPr>
                </a:tc>
                <a:tc>
                  <a:txBody>
                    <a:bodyPr/>
                    <a:lstStyle/>
                    <a:p>
                      <a:pPr algn="ctr"/>
                      <a:r>
                        <a:rPr lang="en-US" sz="1600" dirty="0" smtClean="0"/>
                        <a:t>1</a:t>
                      </a:r>
                      <a:endParaRPr lang="en-GB" sz="16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1" baseline="0" dirty="0" smtClean="0"/>
                        <a:t>0</a:t>
                      </a:r>
                      <a:endParaRPr lang="en-GB" sz="1600" b="1" baseline="-25000" dirty="0" smtClean="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v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GB" sz="1600" b="1" baseline="-25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bl>
          </a:graphicData>
        </a:graphic>
      </p:graphicFrame>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7099" y="2971800"/>
            <a:ext cx="4305901" cy="2876952"/>
          </a:xfrm>
          <a:prstGeom prst="rect">
            <a:avLst/>
          </a:prstGeom>
          <a:ln w="3175">
            <a:solidFill>
              <a:schemeClr val="tx1"/>
            </a:solidFill>
          </a:ln>
        </p:spPr>
      </p:pic>
    </p:spTree>
    <p:extLst>
      <p:ext uri="{BB962C8B-B14F-4D97-AF65-F5344CB8AC3E}">
        <p14:creationId xmlns:p14="http://schemas.microsoft.com/office/powerpoint/2010/main" val="1086285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553200" cy="685800"/>
          </a:xfrm>
        </p:spPr>
        <p:txBody>
          <a:bodyPr>
            <a:normAutofit/>
          </a:bodyPr>
          <a:lstStyle/>
          <a:p>
            <a:pPr algn="ctr"/>
            <a:r>
              <a:rPr lang="en-US" b="1" dirty="0" smtClean="0">
                <a:solidFill>
                  <a:srgbClr val="FF0066"/>
                </a:solidFill>
                <a:effectLst>
                  <a:outerShdw blurRad="38100" dist="38100" dir="2700000" algn="tl">
                    <a:srgbClr val="000000">
                      <a:alpha val="43137"/>
                    </a:srgbClr>
                  </a:outerShdw>
                </a:effectLst>
                <a:latin typeface="Algerian" panose="04020705040A02060702" pitchFamily="82" charset="0"/>
              </a:rPr>
              <a:t>multiplexer</a:t>
            </a:r>
            <a:endParaRPr lang="en-GB" b="1" dirty="0">
              <a:solidFill>
                <a:srgbClr val="FF0066"/>
              </a:solidFill>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p:cNvSpPr>
            <a:spLocks noGrp="1"/>
          </p:cNvSpPr>
          <p:nvPr>
            <p:ph idx="1"/>
          </p:nvPr>
        </p:nvSpPr>
        <p:spPr>
          <a:xfrm>
            <a:off x="0" y="609600"/>
            <a:ext cx="7696200" cy="5562600"/>
          </a:xfrm>
        </p:spPr>
        <p:txBody>
          <a:bodyPr>
            <a:normAutofit/>
          </a:bodyPr>
          <a:lstStyle/>
          <a:p>
            <a:pPr marL="0" indent="0" algn="just">
              <a:lnSpc>
                <a:spcPct val="120000"/>
              </a:lnSpc>
              <a:buNone/>
            </a:pPr>
            <a:r>
              <a:rPr lang="en-US" sz="2000" b="1" u="sng" dirty="0" smtClean="0">
                <a:solidFill>
                  <a:schemeClr val="tx1"/>
                </a:solidFill>
              </a:rPr>
              <a:t>Higher-order MUX using single next lower-order MUX</a:t>
            </a:r>
          </a:p>
          <a:p>
            <a:pPr marL="0" indent="0" algn="just">
              <a:lnSpc>
                <a:spcPct val="120000"/>
              </a:lnSpc>
              <a:buNone/>
            </a:pPr>
            <a:r>
              <a:rPr lang="en-US" sz="2000" b="1" u="sng" dirty="0">
                <a:solidFill>
                  <a:schemeClr val="tx1"/>
                </a:solidFill>
              </a:rPr>
              <a:t>(EXAMPLE </a:t>
            </a:r>
            <a:r>
              <a:rPr lang="en-US" sz="2000" b="1" u="sng" dirty="0" smtClean="0">
                <a:solidFill>
                  <a:schemeClr val="tx1"/>
                </a:solidFill>
              </a:rPr>
              <a:t>4)</a:t>
            </a:r>
            <a:endParaRPr lang="en-US" sz="1900" b="1" u="sng" dirty="0" smtClean="0">
              <a:solidFill>
                <a:schemeClr val="tx1"/>
              </a:solidFill>
            </a:endParaRPr>
          </a:p>
          <a:p>
            <a:pPr algn="just">
              <a:lnSpc>
                <a:spcPct val="120000"/>
              </a:lnSpc>
            </a:pPr>
            <a:r>
              <a:rPr lang="en-US" b="1" u="sng" dirty="0" smtClean="0">
                <a:solidFill>
                  <a:schemeClr val="tx1"/>
                </a:solidFill>
              </a:rPr>
              <a:t>8:1 MUX using one 4:1 MUX</a:t>
            </a:r>
          </a:p>
          <a:p>
            <a:pPr algn="just">
              <a:lnSpc>
                <a:spcPct val="120000"/>
              </a:lnSpc>
            </a:pPr>
            <a:r>
              <a:rPr lang="en-US" sz="1600" b="1" dirty="0" err="1" smtClean="0">
                <a:solidFill>
                  <a:schemeClr val="tx1"/>
                </a:solidFill>
              </a:rPr>
              <a:t>e.g</a:t>
            </a:r>
            <a:r>
              <a:rPr lang="en-US" sz="1600" b="1" dirty="0" smtClean="0">
                <a:solidFill>
                  <a:schemeClr val="tx1"/>
                </a:solidFill>
              </a:rPr>
              <a:t> Realize Carry-out of Full Adder using only one 4:1 MUX</a:t>
            </a:r>
            <a:r>
              <a:rPr lang="en-US" sz="1600" b="1" u="sng" dirty="0" smtClean="0">
                <a:solidFill>
                  <a:schemeClr val="tx1"/>
                </a:solidFill>
              </a:rPr>
              <a:t> </a:t>
            </a:r>
          </a:p>
          <a:p>
            <a:pPr algn="just">
              <a:lnSpc>
                <a:spcPct val="120000"/>
              </a:lnSpc>
            </a:pPr>
            <a:endParaRPr lang="en-US" sz="1900" b="1" dirty="0" smtClean="0">
              <a:solidFill>
                <a:schemeClr val="tx1"/>
              </a:solidFill>
            </a:endParaRPr>
          </a:p>
          <a:p>
            <a:pPr marL="0" indent="0" algn="just">
              <a:lnSpc>
                <a:spcPct val="120000"/>
              </a:lnSpc>
              <a:buNone/>
            </a:pPr>
            <a:endParaRPr lang="en-US" sz="1700" b="1" dirty="0" smtClean="0">
              <a:solidFill>
                <a:schemeClr val="tx1"/>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222207982"/>
              </p:ext>
            </p:extLst>
          </p:nvPr>
        </p:nvGraphicFramePr>
        <p:xfrm>
          <a:off x="400657" y="2697480"/>
          <a:ext cx="3409343" cy="3627120"/>
        </p:xfrm>
        <a:graphic>
          <a:graphicData uri="http://schemas.openxmlformats.org/drawingml/2006/table">
            <a:tbl>
              <a:tblPr firstRow="1" bandRow="1">
                <a:tableStyleId>{BC89EF96-8CEA-46FF-86C4-4CE0E7609802}</a:tableStyleId>
              </a:tblPr>
              <a:tblGrid>
                <a:gridCol w="469412"/>
                <a:gridCol w="469412"/>
                <a:gridCol w="469412"/>
                <a:gridCol w="934307"/>
                <a:gridCol w="1066800"/>
              </a:tblGrid>
              <a:tr h="274320">
                <a:tc gridSpan="3">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1" baseline="0" dirty="0" smtClean="0"/>
                        <a:t>Select </a:t>
                      </a:r>
                      <a:r>
                        <a:rPr lang="en-US" sz="1600" b="1" dirty="0" smtClean="0"/>
                        <a:t>Inputs</a:t>
                      </a:r>
                      <a:endParaRPr lang="en-GB" sz="1600"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pPr algn="ctr"/>
                      <a:endParaRPr lang="en-GB" b="1"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GB"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1" dirty="0" smtClean="0"/>
                        <a:t>Output</a:t>
                      </a:r>
                      <a:endParaRPr lang="en-GB" sz="1600" b="1"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GB" sz="1600" b="1"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r h="274320">
                <a:tc>
                  <a:txBody>
                    <a:bodyPr/>
                    <a:lstStyle/>
                    <a:p>
                      <a:pPr algn="ctr"/>
                      <a:r>
                        <a:rPr lang="en-US" sz="1600" b="1" baseline="0" dirty="0" smtClean="0"/>
                        <a:t>A</a:t>
                      </a:r>
                      <a:endParaRPr lang="en-GB" sz="1600" b="1"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baseline="0" dirty="0" smtClean="0"/>
                        <a:t>B</a:t>
                      </a:r>
                      <a:endParaRPr lang="en-GB" sz="1600" b="1"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baseline="0" dirty="0" err="1" smtClean="0"/>
                        <a:t>C</a:t>
                      </a:r>
                      <a:r>
                        <a:rPr lang="en-US" sz="1600" b="1" baseline="-25000" dirty="0" err="1" smtClean="0"/>
                        <a:t>in</a:t>
                      </a:r>
                      <a:endParaRPr lang="en-GB" sz="1600" b="1"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t>C</a:t>
                      </a:r>
                      <a:r>
                        <a:rPr lang="en-US" baseline="-25000" dirty="0" err="1" smtClean="0"/>
                        <a:t>out</a:t>
                      </a:r>
                      <a:endParaRPr lang="en-GB"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4320">
                <a:tc>
                  <a:txBody>
                    <a:bodyPr/>
                    <a:lstStyle/>
                    <a:p>
                      <a:pPr algn="ctr"/>
                      <a:r>
                        <a:rPr lang="en-US" sz="1600" dirty="0" smtClean="0"/>
                        <a:t>0</a:t>
                      </a:r>
                      <a:endParaRPr lang="en-GB" sz="1600" dirty="0"/>
                    </a:p>
                  </a:txBody>
                  <a:tcPr>
                    <a:lnT w="12700" cap="flat" cmpd="sng" algn="ctr">
                      <a:solidFill>
                        <a:schemeClr val="tx1"/>
                      </a:solidFill>
                      <a:prstDash val="solid"/>
                      <a:round/>
                      <a:headEnd type="none" w="med" len="med"/>
                      <a:tailEnd type="none" w="med" len="med"/>
                    </a:lnT>
                  </a:tcPr>
                </a:tc>
                <a:tc>
                  <a:txBody>
                    <a:bodyPr/>
                    <a:lstStyle/>
                    <a:p>
                      <a:pPr algn="ctr"/>
                      <a:r>
                        <a:rPr lang="en-US" sz="1600" dirty="0" smtClean="0"/>
                        <a:t>0</a:t>
                      </a:r>
                      <a:endParaRPr lang="en-GB" sz="16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600" dirty="0" smtClean="0"/>
                        <a:t>0</a:t>
                      </a:r>
                      <a:endParaRPr lang="en-GB" sz="16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600" b="1" baseline="0" dirty="0" smtClean="0"/>
                        <a:t>0</a:t>
                      </a:r>
                      <a:endParaRPr lang="en-GB" sz="1600" b="1" baseline="-25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rowSpan="2">
                  <a:txBody>
                    <a:bodyPr/>
                    <a:lstStyle/>
                    <a:p>
                      <a:pPr algn="ctr"/>
                      <a:r>
                        <a:rPr lang="en-US" sz="1600" b="1" baseline="0" dirty="0" smtClean="0"/>
                        <a:t>F = 0 </a:t>
                      </a:r>
                      <a:endParaRPr lang="en-GB" sz="1600" b="1" baseline="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4320">
                <a:tc>
                  <a:txBody>
                    <a:bodyPr/>
                    <a:lstStyle/>
                    <a:p>
                      <a:pPr algn="ctr"/>
                      <a:r>
                        <a:rPr lang="en-US" sz="1600" b="0" dirty="0" smtClean="0"/>
                        <a:t>0</a:t>
                      </a:r>
                      <a:endParaRPr lang="en-GB" sz="1600" b="0" dirty="0"/>
                    </a:p>
                  </a:txBody>
                  <a:tcPr/>
                </a:tc>
                <a:tc>
                  <a:txBody>
                    <a:bodyPr/>
                    <a:lstStyle/>
                    <a:p>
                      <a:pPr algn="ctr"/>
                      <a:r>
                        <a:rPr lang="en-US" sz="1600" b="0" dirty="0" smtClean="0"/>
                        <a:t>0</a:t>
                      </a:r>
                      <a:endParaRPr lang="en-GB" sz="1600" b="0" dirty="0"/>
                    </a:p>
                  </a:txBody>
                  <a:tcPr>
                    <a:lnR w="12700" cap="flat" cmpd="sng" algn="ctr">
                      <a:solidFill>
                        <a:schemeClr val="tx1"/>
                      </a:solidFill>
                      <a:prstDash val="solid"/>
                      <a:round/>
                      <a:headEnd type="none" w="med" len="med"/>
                      <a:tailEnd type="none" w="med" len="med"/>
                    </a:lnR>
                  </a:tcPr>
                </a:tc>
                <a:tc>
                  <a:txBody>
                    <a:bodyPr/>
                    <a:lstStyle/>
                    <a:p>
                      <a:pPr algn="ctr"/>
                      <a:r>
                        <a:rPr lang="en-US" sz="1600" b="0" dirty="0" smtClean="0"/>
                        <a:t>1</a:t>
                      </a:r>
                      <a:endParaRPr lang="en-GB" sz="1600" b="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1" baseline="0" dirty="0" smtClean="0"/>
                        <a:t>0</a:t>
                      </a:r>
                      <a:endParaRPr lang="en-GB" sz="1600" b="1" baseline="-25000" dirty="0" smtClean="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v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GB" sz="1600" b="1" baseline="-25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274320">
                <a:tc>
                  <a:txBody>
                    <a:bodyPr/>
                    <a:lstStyle/>
                    <a:p>
                      <a:pPr algn="ctr"/>
                      <a:r>
                        <a:rPr lang="en-US" sz="1600" b="0" dirty="0" smtClean="0"/>
                        <a:t>0</a:t>
                      </a:r>
                      <a:endParaRPr lang="en-GB" sz="1600" b="0" dirty="0"/>
                    </a:p>
                  </a:txBody>
                  <a:tcPr/>
                </a:tc>
                <a:tc>
                  <a:txBody>
                    <a:bodyPr/>
                    <a:lstStyle/>
                    <a:p>
                      <a:pPr algn="ctr"/>
                      <a:r>
                        <a:rPr lang="en-US" sz="1600" b="0" dirty="0" smtClean="0"/>
                        <a:t>1</a:t>
                      </a:r>
                      <a:endParaRPr lang="en-GB" sz="1600" b="0" dirty="0"/>
                    </a:p>
                  </a:txBody>
                  <a:tcPr>
                    <a:lnR w="12700" cap="flat" cmpd="sng" algn="ctr">
                      <a:solidFill>
                        <a:schemeClr val="tx1"/>
                      </a:solidFill>
                      <a:prstDash val="solid"/>
                      <a:round/>
                      <a:headEnd type="none" w="med" len="med"/>
                      <a:tailEnd type="none" w="med" len="med"/>
                    </a:lnR>
                  </a:tcPr>
                </a:tc>
                <a:tc>
                  <a:txBody>
                    <a:bodyPr/>
                    <a:lstStyle/>
                    <a:p>
                      <a:pPr algn="ctr"/>
                      <a:r>
                        <a:rPr lang="en-US" sz="1600" b="0" dirty="0" smtClean="0"/>
                        <a:t>0</a:t>
                      </a:r>
                      <a:endParaRPr lang="en-GB" sz="1600" b="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1" baseline="0" dirty="0" smtClean="0"/>
                        <a:t>0</a:t>
                      </a:r>
                      <a:endParaRPr lang="en-GB" sz="1600" b="1" baseline="-25000" dirty="0" smtClean="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row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1" baseline="0" dirty="0" smtClean="0"/>
                        <a:t>F = </a:t>
                      </a:r>
                      <a:r>
                        <a:rPr lang="en-US" sz="1600" b="1" baseline="0" dirty="0" err="1" smtClean="0"/>
                        <a:t>C</a:t>
                      </a:r>
                      <a:r>
                        <a:rPr lang="en-US" sz="1600" b="1" baseline="-25000" dirty="0" err="1" smtClean="0"/>
                        <a:t>in</a:t>
                      </a:r>
                      <a:endParaRPr lang="en-GB" sz="1600" b="1" baseline="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4320">
                <a:tc>
                  <a:txBody>
                    <a:bodyPr/>
                    <a:lstStyle/>
                    <a:p>
                      <a:pPr algn="ctr"/>
                      <a:r>
                        <a:rPr lang="en-US" sz="1600" b="0" dirty="0" smtClean="0"/>
                        <a:t>0</a:t>
                      </a:r>
                      <a:endParaRPr lang="en-GB" sz="1600" b="0" dirty="0"/>
                    </a:p>
                  </a:txBody>
                  <a:tcPr/>
                </a:tc>
                <a:tc>
                  <a:txBody>
                    <a:bodyPr/>
                    <a:lstStyle/>
                    <a:p>
                      <a:pPr algn="ctr"/>
                      <a:r>
                        <a:rPr lang="en-US" sz="1600" b="0" dirty="0" smtClean="0"/>
                        <a:t>1</a:t>
                      </a:r>
                      <a:endParaRPr lang="en-GB" sz="1600" b="0" dirty="0"/>
                    </a:p>
                  </a:txBody>
                  <a:tcPr>
                    <a:lnR w="12700" cap="flat" cmpd="sng" algn="ctr">
                      <a:solidFill>
                        <a:schemeClr val="tx1"/>
                      </a:solidFill>
                      <a:prstDash val="solid"/>
                      <a:round/>
                      <a:headEnd type="none" w="med" len="med"/>
                      <a:tailEnd type="none" w="med" len="med"/>
                    </a:lnR>
                  </a:tcPr>
                </a:tc>
                <a:tc>
                  <a:txBody>
                    <a:bodyPr/>
                    <a:lstStyle/>
                    <a:p>
                      <a:pPr algn="ctr"/>
                      <a:r>
                        <a:rPr lang="en-US" sz="1600" b="0" dirty="0" smtClean="0"/>
                        <a:t>1</a:t>
                      </a:r>
                      <a:endParaRPr lang="en-GB" sz="1600" b="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1" baseline="0" dirty="0" smtClean="0"/>
                        <a:t>1</a:t>
                      </a:r>
                      <a:endParaRPr lang="en-GB" sz="1600" b="1" baseline="-25000" dirty="0" smtClean="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v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GB" sz="1600" b="1" baseline="-25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274320">
                <a:tc>
                  <a:txBody>
                    <a:bodyPr/>
                    <a:lstStyle/>
                    <a:p>
                      <a:pPr algn="ctr"/>
                      <a:r>
                        <a:rPr lang="en-US" sz="1600" b="0" dirty="0" smtClean="0"/>
                        <a:t>1</a:t>
                      </a:r>
                      <a:endParaRPr lang="en-GB" sz="1600" b="0" dirty="0"/>
                    </a:p>
                  </a:txBody>
                  <a:tcPr/>
                </a:tc>
                <a:tc>
                  <a:txBody>
                    <a:bodyPr/>
                    <a:lstStyle/>
                    <a:p>
                      <a:pPr algn="ctr"/>
                      <a:r>
                        <a:rPr lang="en-US" sz="1600" b="0" dirty="0" smtClean="0"/>
                        <a:t>0</a:t>
                      </a:r>
                      <a:endParaRPr lang="en-GB" sz="1600" b="0" dirty="0"/>
                    </a:p>
                  </a:txBody>
                  <a:tcPr>
                    <a:lnR w="12700" cap="flat" cmpd="sng" algn="ctr">
                      <a:solidFill>
                        <a:schemeClr val="tx1"/>
                      </a:solidFill>
                      <a:prstDash val="solid"/>
                      <a:round/>
                      <a:headEnd type="none" w="med" len="med"/>
                      <a:tailEnd type="none" w="med" len="med"/>
                    </a:lnR>
                  </a:tcPr>
                </a:tc>
                <a:tc>
                  <a:txBody>
                    <a:bodyPr/>
                    <a:lstStyle/>
                    <a:p>
                      <a:pPr algn="ctr"/>
                      <a:r>
                        <a:rPr lang="en-US" sz="1600" b="0" dirty="0" smtClean="0"/>
                        <a:t>0</a:t>
                      </a:r>
                      <a:endParaRPr lang="en-GB" sz="1600" b="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1" baseline="0" dirty="0" smtClean="0"/>
                        <a:t>0</a:t>
                      </a:r>
                      <a:endParaRPr lang="en-GB" sz="1600" b="1" baseline="-25000" dirty="0" smtClean="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row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1" baseline="0" dirty="0" smtClean="0"/>
                        <a:t>F = </a:t>
                      </a:r>
                      <a:r>
                        <a:rPr lang="en-US" sz="1600" b="1" baseline="0" dirty="0" err="1" smtClean="0"/>
                        <a:t>C</a:t>
                      </a:r>
                      <a:r>
                        <a:rPr lang="en-US" sz="1600" b="1" baseline="-25000" dirty="0" err="1" smtClean="0"/>
                        <a:t>in</a:t>
                      </a:r>
                      <a:endParaRPr lang="en-GB" sz="1600" b="1" baseline="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4320">
                <a:tc>
                  <a:txBody>
                    <a:bodyPr/>
                    <a:lstStyle/>
                    <a:p>
                      <a:pPr algn="ctr"/>
                      <a:r>
                        <a:rPr lang="en-US" sz="1600" b="0" dirty="0" smtClean="0"/>
                        <a:t>1</a:t>
                      </a:r>
                      <a:endParaRPr lang="en-GB" sz="1600" b="0" dirty="0"/>
                    </a:p>
                  </a:txBody>
                  <a:tcPr/>
                </a:tc>
                <a:tc>
                  <a:txBody>
                    <a:bodyPr/>
                    <a:lstStyle/>
                    <a:p>
                      <a:pPr algn="ctr"/>
                      <a:r>
                        <a:rPr lang="en-US" sz="1600" b="0" dirty="0" smtClean="0"/>
                        <a:t>0</a:t>
                      </a:r>
                      <a:endParaRPr lang="en-GB" sz="1600" b="0" dirty="0"/>
                    </a:p>
                  </a:txBody>
                  <a:tcPr>
                    <a:lnR w="12700" cap="flat" cmpd="sng" algn="ctr">
                      <a:solidFill>
                        <a:schemeClr val="tx1"/>
                      </a:solidFill>
                      <a:prstDash val="solid"/>
                      <a:round/>
                      <a:headEnd type="none" w="med" len="med"/>
                      <a:tailEnd type="none" w="med" len="med"/>
                    </a:lnR>
                  </a:tcPr>
                </a:tc>
                <a:tc>
                  <a:txBody>
                    <a:bodyPr/>
                    <a:lstStyle/>
                    <a:p>
                      <a:pPr algn="ctr"/>
                      <a:r>
                        <a:rPr lang="en-US" sz="1600" b="0" dirty="0" smtClean="0"/>
                        <a:t>1</a:t>
                      </a:r>
                      <a:endParaRPr lang="en-GB" sz="1600" b="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1" baseline="0" dirty="0" smtClean="0"/>
                        <a:t>1</a:t>
                      </a:r>
                      <a:endParaRPr lang="en-GB" sz="1600" b="1" baseline="-25000" dirty="0" smtClean="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v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GB" sz="1600" b="1" baseline="-25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274320">
                <a:tc>
                  <a:txBody>
                    <a:bodyPr/>
                    <a:lstStyle/>
                    <a:p>
                      <a:pPr algn="ctr"/>
                      <a:r>
                        <a:rPr lang="en-US" sz="1600" b="0" dirty="0" smtClean="0"/>
                        <a:t>1</a:t>
                      </a:r>
                      <a:endParaRPr lang="en-GB" sz="1600" b="0" dirty="0"/>
                    </a:p>
                  </a:txBody>
                  <a:tcPr/>
                </a:tc>
                <a:tc>
                  <a:txBody>
                    <a:bodyPr/>
                    <a:lstStyle/>
                    <a:p>
                      <a:pPr algn="ctr"/>
                      <a:r>
                        <a:rPr lang="en-US" sz="1600" b="0" dirty="0" smtClean="0"/>
                        <a:t>1</a:t>
                      </a:r>
                      <a:endParaRPr lang="en-GB" sz="1600" b="0" dirty="0"/>
                    </a:p>
                  </a:txBody>
                  <a:tcPr>
                    <a:lnR w="12700" cap="flat" cmpd="sng" algn="ctr">
                      <a:solidFill>
                        <a:schemeClr val="tx1"/>
                      </a:solidFill>
                      <a:prstDash val="solid"/>
                      <a:round/>
                      <a:headEnd type="none" w="med" len="med"/>
                      <a:tailEnd type="none" w="med" len="med"/>
                    </a:lnR>
                  </a:tcPr>
                </a:tc>
                <a:tc>
                  <a:txBody>
                    <a:bodyPr/>
                    <a:lstStyle/>
                    <a:p>
                      <a:pPr algn="ctr"/>
                      <a:r>
                        <a:rPr lang="en-US" sz="1600" b="0" dirty="0" smtClean="0"/>
                        <a:t>0</a:t>
                      </a:r>
                      <a:endParaRPr lang="en-GB" sz="1600" b="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1" baseline="0" dirty="0" smtClean="0"/>
                        <a:t>1</a:t>
                      </a:r>
                      <a:endParaRPr lang="en-GB" sz="1600" b="1" baseline="0" dirty="0" smtClean="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row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1" baseline="0" dirty="0" smtClean="0"/>
                        <a:t>F = 1</a:t>
                      </a:r>
                      <a:endParaRPr lang="en-GB" sz="1600" b="1" baseline="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432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smtClean="0"/>
                        <a:t>1</a:t>
                      </a:r>
                      <a:endParaRPr lang="en-GB" sz="1600" dirty="0" smtClean="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smtClean="0"/>
                        <a:t>1</a:t>
                      </a:r>
                      <a:endParaRPr lang="en-GB" sz="1600" dirty="0" smtClean="0"/>
                    </a:p>
                  </a:txBody>
                  <a:tcPr>
                    <a:lnR w="12700" cap="flat" cmpd="sng" algn="ctr">
                      <a:solidFill>
                        <a:schemeClr val="tx1"/>
                      </a:solidFill>
                      <a:prstDash val="solid"/>
                      <a:round/>
                      <a:headEnd type="none" w="med" len="med"/>
                      <a:tailEnd type="none" w="med" len="med"/>
                    </a:lnR>
                  </a:tcPr>
                </a:tc>
                <a:tc>
                  <a:txBody>
                    <a:bodyPr/>
                    <a:lstStyle/>
                    <a:p>
                      <a:pPr algn="ctr"/>
                      <a:r>
                        <a:rPr lang="en-US" sz="1600" dirty="0" smtClean="0"/>
                        <a:t>1</a:t>
                      </a:r>
                      <a:endParaRPr lang="en-GB" sz="16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1" baseline="0" dirty="0" smtClean="0"/>
                        <a:t>1</a:t>
                      </a:r>
                      <a:endParaRPr lang="en-GB" sz="1600" b="1" baseline="-25000" dirty="0" smtClean="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v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GB" sz="1600" b="1" baseline="-25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bl>
          </a:graphicData>
        </a:graphic>
      </p:graphicFrame>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3178" y="2941320"/>
            <a:ext cx="3239458" cy="2743200"/>
          </a:xfrm>
          <a:prstGeom prst="rect">
            <a:avLst/>
          </a:prstGeom>
          <a:ln w="3175">
            <a:solidFill>
              <a:schemeClr val="tx1"/>
            </a:solidFill>
          </a:ln>
        </p:spPr>
      </p:pic>
    </p:spTree>
    <p:extLst>
      <p:ext uri="{BB962C8B-B14F-4D97-AF65-F5344CB8AC3E}">
        <p14:creationId xmlns:p14="http://schemas.microsoft.com/office/powerpoint/2010/main" val="2532127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6553200" cy="685800"/>
          </a:xfrm>
        </p:spPr>
        <p:txBody>
          <a:bodyPr>
            <a:normAutofit/>
          </a:bodyPr>
          <a:lstStyle/>
          <a:p>
            <a:pPr algn="ctr"/>
            <a:r>
              <a:rPr lang="en-US" b="1" dirty="0" smtClean="0">
                <a:solidFill>
                  <a:srgbClr val="FF0066"/>
                </a:solidFill>
                <a:effectLst>
                  <a:outerShdw blurRad="38100" dist="38100" dir="2700000" algn="tl">
                    <a:srgbClr val="000000">
                      <a:alpha val="43137"/>
                    </a:srgbClr>
                  </a:outerShdw>
                </a:effectLst>
                <a:latin typeface="Algerian" panose="04020705040A02060702" pitchFamily="82" charset="0"/>
              </a:rPr>
              <a:t> magnitude comparator</a:t>
            </a:r>
            <a:endParaRPr lang="en-GB" b="1" dirty="0">
              <a:solidFill>
                <a:srgbClr val="FF0066"/>
              </a:solidFill>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p:cNvSpPr>
            <a:spLocks noGrp="1"/>
          </p:cNvSpPr>
          <p:nvPr>
            <p:ph idx="1"/>
          </p:nvPr>
        </p:nvSpPr>
        <p:spPr>
          <a:xfrm>
            <a:off x="304800" y="762000"/>
            <a:ext cx="6934200" cy="1676400"/>
          </a:xfrm>
        </p:spPr>
        <p:txBody>
          <a:bodyPr>
            <a:normAutofit/>
          </a:bodyPr>
          <a:lstStyle/>
          <a:p>
            <a:pPr algn="just"/>
            <a:r>
              <a:rPr lang="en-US" sz="1900" b="1" u="sng" dirty="0" smtClean="0">
                <a:solidFill>
                  <a:schemeClr val="tx1"/>
                </a:solidFill>
              </a:rPr>
              <a:t>Combinational circuit</a:t>
            </a:r>
            <a:r>
              <a:rPr lang="en-US" sz="1900" b="1" dirty="0" smtClean="0">
                <a:solidFill>
                  <a:schemeClr val="tx1"/>
                </a:solidFill>
              </a:rPr>
              <a:t> that compares the magnitude of two binary numbers, A and B, to determine whether     (A &gt; B), (A &lt; B) or (A = B)</a:t>
            </a:r>
          </a:p>
          <a:p>
            <a:pPr algn="just"/>
            <a:r>
              <a:rPr lang="en-US" sz="1900" b="1" dirty="0" smtClean="0">
                <a:solidFill>
                  <a:schemeClr val="tx1"/>
                </a:solidFill>
              </a:rPr>
              <a:t>For two </a:t>
            </a:r>
            <a:r>
              <a:rPr lang="en-US" sz="1900" b="1" dirty="0">
                <a:solidFill>
                  <a:schemeClr val="tx1"/>
                </a:solidFill>
              </a:rPr>
              <a:t>4-bit </a:t>
            </a:r>
            <a:r>
              <a:rPr lang="en-US" sz="1900" b="1" dirty="0" smtClean="0">
                <a:solidFill>
                  <a:schemeClr val="tx1"/>
                </a:solidFill>
              </a:rPr>
              <a:t>numbers, </a:t>
            </a:r>
            <a:r>
              <a:rPr lang="en-US" sz="1900" b="1" dirty="0">
                <a:solidFill>
                  <a:schemeClr val="tx1"/>
                </a:solidFill>
              </a:rPr>
              <a:t>A </a:t>
            </a:r>
            <a:r>
              <a:rPr lang="en-US" sz="1900" b="1" dirty="0" smtClean="0">
                <a:solidFill>
                  <a:schemeClr val="tx1"/>
                </a:solidFill>
              </a:rPr>
              <a:t>(A</a:t>
            </a:r>
            <a:r>
              <a:rPr lang="en-US" sz="1900" b="1" baseline="-25000" dirty="0" smtClean="0">
                <a:solidFill>
                  <a:schemeClr val="tx1"/>
                </a:solidFill>
              </a:rPr>
              <a:t>3</a:t>
            </a:r>
            <a:r>
              <a:rPr lang="en-US" sz="1900" b="1" dirty="0" smtClean="0">
                <a:solidFill>
                  <a:schemeClr val="tx1"/>
                </a:solidFill>
              </a:rPr>
              <a:t>A</a:t>
            </a:r>
            <a:r>
              <a:rPr lang="en-US" sz="1900" b="1" baseline="-25000" dirty="0" smtClean="0">
                <a:solidFill>
                  <a:schemeClr val="tx1"/>
                </a:solidFill>
              </a:rPr>
              <a:t>2</a:t>
            </a:r>
            <a:r>
              <a:rPr lang="en-US" sz="1900" b="1" dirty="0" smtClean="0">
                <a:solidFill>
                  <a:schemeClr val="tx1"/>
                </a:solidFill>
              </a:rPr>
              <a:t>A</a:t>
            </a:r>
            <a:r>
              <a:rPr lang="en-US" sz="1900" b="1" baseline="-25000" dirty="0" smtClean="0">
                <a:solidFill>
                  <a:schemeClr val="tx1"/>
                </a:solidFill>
              </a:rPr>
              <a:t>1</a:t>
            </a:r>
            <a:r>
              <a:rPr lang="en-US" sz="1900" b="1" dirty="0" smtClean="0">
                <a:solidFill>
                  <a:schemeClr val="tx1"/>
                </a:solidFill>
              </a:rPr>
              <a:t>A</a:t>
            </a:r>
            <a:r>
              <a:rPr lang="en-US" sz="1900" b="1" baseline="-25000" dirty="0" smtClean="0">
                <a:solidFill>
                  <a:schemeClr val="tx1"/>
                </a:solidFill>
              </a:rPr>
              <a:t>0</a:t>
            </a:r>
            <a:r>
              <a:rPr lang="en-US" sz="1900" b="1" dirty="0" smtClean="0">
                <a:solidFill>
                  <a:schemeClr val="tx1"/>
                </a:solidFill>
              </a:rPr>
              <a:t>) and B (B</a:t>
            </a:r>
            <a:r>
              <a:rPr lang="en-US" sz="1900" b="1" baseline="-25000" dirty="0" smtClean="0">
                <a:solidFill>
                  <a:schemeClr val="tx1"/>
                </a:solidFill>
              </a:rPr>
              <a:t>3</a:t>
            </a:r>
            <a:r>
              <a:rPr lang="en-US" sz="1900" b="1" dirty="0" smtClean="0">
                <a:solidFill>
                  <a:schemeClr val="tx1"/>
                </a:solidFill>
              </a:rPr>
              <a:t>B</a:t>
            </a:r>
            <a:r>
              <a:rPr lang="en-US" sz="1900" b="1" baseline="-25000" dirty="0" smtClean="0">
                <a:solidFill>
                  <a:schemeClr val="tx1"/>
                </a:solidFill>
              </a:rPr>
              <a:t>2</a:t>
            </a:r>
            <a:r>
              <a:rPr lang="en-US" sz="1900" b="1" dirty="0" smtClean="0">
                <a:solidFill>
                  <a:schemeClr val="tx1"/>
                </a:solidFill>
              </a:rPr>
              <a:t>B</a:t>
            </a:r>
            <a:r>
              <a:rPr lang="en-US" sz="1900" b="1" baseline="-25000" dirty="0" smtClean="0">
                <a:solidFill>
                  <a:schemeClr val="tx1"/>
                </a:solidFill>
              </a:rPr>
              <a:t>1</a:t>
            </a:r>
            <a:r>
              <a:rPr lang="en-US" sz="1900" b="1" dirty="0">
                <a:solidFill>
                  <a:schemeClr val="tx1"/>
                </a:solidFill>
              </a:rPr>
              <a:t>B</a:t>
            </a:r>
            <a:r>
              <a:rPr lang="en-US" sz="1900" b="1" baseline="-25000" dirty="0" smtClean="0">
                <a:solidFill>
                  <a:schemeClr val="tx1"/>
                </a:solidFill>
              </a:rPr>
              <a:t>0</a:t>
            </a:r>
            <a:r>
              <a:rPr lang="en-US" sz="1900" b="1" dirty="0" smtClean="0">
                <a:solidFill>
                  <a:schemeClr val="tx1"/>
                </a:solidFill>
              </a:rPr>
              <a:t>), there are three possible cases</a:t>
            </a:r>
          </a:p>
        </p:txBody>
      </p:sp>
      <p:sp>
        <p:nvSpPr>
          <p:cNvPr id="5" name="TextBox 4"/>
          <p:cNvSpPr txBox="1"/>
          <p:nvPr/>
        </p:nvSpPr>
        <p:spPr>
          <a:xfrm>
            <a:off x="304800" y="2445127"/>
            <a:ext cx="5029200" cy="4031873"/>
          </a:xfrm>
          <a:prstGeom prst="rect">
            <a:avLst/>
          </a:prstGeom>
          <a:noFill/>
        </p:spPr>
        <p:txBody>
          <a:bodyPr wrap="square" rtlCol="0">
            <a:spAutoFit/>
          </a:bodyPr>
          <a:lstStyle/>
          <a:p>
            <a:pPr marL="342900" lvl="0" indent="-342900" algn="just" defTabSz="457200">
              <a:spcBef>
                <a:spcPts val="1000"/>
              </a:spcBef>
              <a:buClr>
                <a:srgbClr val="90C226"/>
              </a:buClr>
              <a:buSzPct val="80000"/>
              <a:buFont typeface="Wingdings 3" charset="2"/>
              <a:buChar char=""/>
            </a:pPr>
            <a:r>
              <a:rPr lang="en-US" sz="1900" b="1" u="sng" dirty="0">
                <a:solidFill>
                  <a:prstClr val="black"/>
                </a:solidFill>
              </a:rPr>
              <a:t>CASE 1: [A = B]</a:t>
            </a:r>
            <a:r>
              <a:rPr lang="en-US" sz="1900" b="1" dirty="0">
                <a:solidFill>
                  <a:prstClr val="black"/>
                </a:solidFill>
              </a:rPr>
              <a:t> </a:t>
            </a:r>
          </a:p>
          <a:p>
            <a:pPr marL="742950" lvl="1" indent="-285750" algn="just" defTabSz="457200">
              <a:spcBef>
                <a:spcPts val="1000"/>
              </a:spcBef>
              <a:buClr>
                <a:srgbClr val="90C226"/>
              </a:buClr>
              <a:buSzPct val="80000"/>
              <a:buFont typeface="Wingdings 3" charset="2"/>
              <a:buChar char=""/>
            </a:pPr>
            <a:r>
              <a:rPr lang="en-US" sz="1700" b="1" dirty="0">
                <a:solidFill>
                  <a:prstClr val="black"/>
                </a:solidFill>
              </a:rPr>
              <a:t>If and only if all pairs of corresponding bits are equal, i.e. A</a:t>
            </a:r>
            <a:r>
              <a:rPr lang="en-US" sz="1700" b="1" baseline="-25000" dirty="0">
                <a:solidFill>
                  <a:prstClr val="black"/>
                </a:solidFill>
              </a:rPr>
              <a:t>3</a:t>
            </a:r>
            <a:r>
              <a:rPr lang="en-US" sz="1700" b="1" dirty="0">
                <a:solidFill>
                  <a:prstClr val="black"/>
                </a:solidFill>
              </a:rPr>
              <a:t> =B</a:t>
            </a:r>
            <a:r>
              <a:rPr lang="en-US" sz="1700" b="1" baseline="-25000" dirty="0">
                <a:solidFill>
                  <a:prstClr val="black"/>
                </a:solidFill>
              </a:rPr>
              <a:t>3</a:t>
            </a:r>
            <a:r>
              <a:rPr lang="en-US" sz="1700" b="1" dirty="0">
                <a:solidFill>
                  <a:prstClr val="black"/>
                </a:solidFill>
              </a:rPr>
              <a:t> and A</a:t>
            </a:r>
            <a:r>
              <a:rPr lang="en-US" sz="1700" b="1" baseline="-25000" dirty="0">
                <a:solidFill>
                  <a:prstClr val="black"/>
                </a:solidFill>
              </a:rPr>
              <a:t>2</a:t>
            </a:r>
            <a:r>
              <a:rPr lang="en-US" sz="1700" b="1" dirty="0">
                <a:solidFill>
                  <a:prstClr val="black"/>
                </a:solidFill>
              </a:rPr>
              <a:t> =B</a:t>
            </a:r>
            <a:r>
              <a:rPr lang="en-US" sz="1700" b="1" baseline="-25000" dirty="0">
                <a:solidFill>
                  <a:prstClr val="black"/>
                </a:solidFill>
              </a:rPr>
              <a:t>2</a:t>
            </a:r>
            <a:r>
              <a:rPr lang="en-US" sz="1700" b="1" dirty="0">
                <a:solidFill>
                  <a:prstClr val="black"/>
                </a:solidFill>
              </a:rPr>
              <a:t> and A</a:t>
            </a:r>
            <a:r>
              <a:rPr lang="en-US" sz="1700" b="1" baseline="-25000" dirty="0">
                <a:solidFill>
                  <a:prstClr val="black"/>
                </a:solidFill>
              </a:rPr>
              <a:t>1</a:t>
            </a:r>
            <a:r>
              <a:rPr lang="en-US" sz="1700" b="1" dirty="0">
                <a:solidFill>
                  <a:prstClr val="black"/>
                </a:solidFill>
              </a:rPr>
              <a:t> =B</a:t>
            </a:r>
            <a:r>
              <a:rPr lang="en-US" sz="1700" b="1" baseline="-25000" dirty="0">
                <a:solidFill>
                  <a:prstClr val="black"/>
                </a:solidFill>
              </a:rPr>
              <a:t>1</a:t>
            </a:r>
            <a:r>
              <a:rPr lang="en-US" sz="1700" b="1" dirty="0">
                <a:solidFill>
                  <a:prstClr val="black"/>
                </a:solidFill>
              </a:rPr>
              <a:t> and A</a:t>
            </a:r>
            <a:r>
              <a:rPr lang="en-US" sz="1700" b="1" baseline="-25000" dirty="0">
                <a:solidFill>
                  <a:prstClr val="black"/>
                </a:solidFill>
              </a:rPr>
              <a:t>0</a:t>
            </a:r>
            <a:r>
              <a:rPr lang="en-US" sz="1700" b="1" dirty="0">
                <a:solidFill>
                  <a:prstClr val="black"/>
                </a:solidFill>
              </a:rPr>
              <a:t> =B</a:t>
            </a:r>
            <a:r>
              <a:rPr lang="en-US" sz="1700" b="1" baseline="-25000" dirty="0">
                <a:solidFill>
                  <a:prstClr val="black"/>
                </a:solidFill>
              </a:rPr>
              <a:t>0 </a:t>
            </a:r>
            <a:endParaRPr lang="en-US" sz="1700" b="1" dirty="0">
              <a:solidFill>
                <a:prstClr val="black"/>
              </a:solidFill>
            </a:endParaRPr>
          </a:p>
          <a:p>
            <a:pPr marL="742950" lvl="1" indent="-285750" algn="just" defTabSz="457200">
              <a:spcBef>
                <a:spcPts val="1000"/>
              </a:spcBef>
              <a:buClr>
                <a:srgbClr val="90C226"/>
              </a:buClr>
              <a:buSzPct val="80000"/>
              <a:buFont typeface="Wingdings 3" charset="2"/>
              <a:buChar char=""/>
            </a:pPr>
            <a:r>
              <a:rPr lang="en-US" sz="1700" b="1" dirty="0">
                <a:solidFill>
                  <a:prstClr val="black"/>
                </a:solidFill>
              </a:rPr>
              <a:t>This equality can be represented by a logic </a:t>
            </a:r>
            <a:r>
              <a:rPr lang="en-US" sz="1700" b="1" dirty="0" smtClean="0">
                <a:solidFill>
                  <a:prstClr val="black"/>
                </a:solidFill>
              </a:rPr>
              <a:t>function</a:t>
            </a:r>
          </a:p>
          <a:p>
            <a:pPr lvl="1" algn="just" defTabSz="457200">
              <a:spcBef>
                <a:spcPts val="1000"/>
              </a:spcBef>
              <a:buClr>
                <a:srgbClr val="90C226"/>
              </a:buClr>
              <a:buSzPct val="80000"/>
            </a:pPr>
            <a:r>
              <a:rPr lang="en-US" sz="1700" b="1" dirty="0">
                <a:solidFill>
                  <a:prstClr val="black"/>
                </a:solidFill>
              </a:rPr>
              <a:t>	</a:t>
            </a:r>
            <a:r>
              <a:rPr lang="en-US" sz="1700" b="1" dirty="0" smtClean="0">
                <a:solidFill>
                  <a:prstClr val="black"/>
                </a:solidFill>
              </a:rPr>
              <a:t>x</a:t>
            </a:r>
            <a:r>
              <a:rPr lang="en-US" sz="1700" b="1" baseline="-25000" dirty="0" smtClean="0">
                <a:solidFill>
                  <a:prstClr val="black"/>
                </a:solidFill>
              </a:rPr>
              <a:t>i</a:t>
            </a:r>
            <a:r>
              <a:rPr lang="en-US" sz="1700" b="1" dirty="0" smtClean="0">
                <a:solidFill>
                  <a:prstClr val="black"/>
                </a:solidFill>
              </a:rPr>
              <a:t> </a:t>
            </a:r>
            <a:r>
              <a:rPr lang="en-US" sz="1700" b="1" dirty="0">
                <a:solidFill>
                  <a:prstClr val="black"/>
                </a:solidFill>
              </a:rPr>
              <a:t>= </a:t>
            </a:r>
            <a:r>
              <a:rPr lang="en-US" sz="1700" b="1" dirty="0" err="1">
                <a:solidFill>
                  <a:prstClr val="black"/>
                </a:solidFill>
              </a:rPr>
              <a:t>A</a:t>
            </a:r>
            <a:r>
              <a:rPr lang="en-US" sz="1700" b="1" baseline="-25000" dirty="0" err="1">
                <a:solidFill>
                  <a:prstClr val="black"/>
                </a:solidFill>
              </a:rPr>
              <a:t>i</a:t>
            </a:r>
            <a:r>
              <a:rPr lang="en-US" sz="1700" b="1" dirty="0" err="1">
                <a:solidFill>
                  <a:prstClr val="black"/>
                </a:solidFill>
              </a:rPr>
              <a:t>B</a:t>
            </a:r>
            <a:r>
              <a:rPr lang="en-US" sz="1700" b="1" baseline="-25000" dirty="0" err="1">
                <a:solidFill>
                  <a:prstClr val="black"/>
                </a:solidFill>
              </a:rPr>
              <a:t>i</a:t>
            </a:r>
            <a:r>
              <a:rPr lang="en-US" sz="1700" b="1" dirty="0">
                <a:solidFill>
                  <a:prstClr val="black"/>
                </a:solidFill>
              </a:rPr>
              <a:t> +</a:t>
            </a:r>
            <a:r>
              <a:rPr lang="en-US" sz="1700" b="1" dirty="0" err="1">
                <a:solidFill>
                  <a:prstClr val="black"/>
                </a:solidFill>
              </a:rPr>
              <a:t>A</a:t>
            </a:r>
            <a:r>
              <a:rPr lang="en-US" sz="1700" b="1" baseline="-25000" dirty="0" err="1">
                <a:solidFill>
                  <a:prstClr val="black"/>
                </a:solidFill>
              </a:rPr>
              <a:t>i</a:t>
            </a:r>
            <a:r>
              <a:rPr lang="en-US" sz="1700" b="1" dirty="0" err="1">
                <a:solidFill>
                  <a:prstClr val="black"/>
                </a:solidFill>
              </a:rPr>
              <a:t>’B</a:t>
            </a:r>
            <a:r>
              <a:rPr lang="en-US" sz="1700" b="1" baseline="-25000" dirty="0" err="1">
                <a:solidFill>
                  <a:prstClr val="black"/>
                </a:solidFill>
              </a:rPr>
              <a:t>i</a:t>
            </a:r>
            <a:r>
              <a:rPr lang="en-US" sz="1700" b="1" dirty="0">
                <a:solidFill>
                  <a:prstClr val="black"/>
                </a:solidFill>
              </a:rPr>
              <a:t>’		for i =  0,1,2,3</a:t>
            </a:r>
          </a:p>
          <a:p>
            <a:pPr marL="742950" lvl="1" indent="-285750" algn="just" defTabSz="457200">
              <a:spcBef>
                <a:spcPts val="1000"/>
              </a:spcBef>
              <a:buClr>
                <a:srgbClr val="90C226"/>
              </a:buClr>
              <a:buSzPct val="80000"/>
              <a:buFont typeface="Wingdings 3" charset="2"/>
              <a:buChar char=""/>
            </a:pPr>
            <a:r>
              <a:rPr lang="en-US" sz="1700" b="1" dirty="0">
                <a:solidFill>
                  <a:prstClr val="black"/>
                </a:solidFill>
              </a:rPr>
              <a:t>‘x</a:t>
            </a:r>
            <a:r>
              <a:rPr lang="en-US" sz="1700" b="1" baseline="-25000" dirty="0">
                <a:solidFill>
                  <a:prstClr val="black"/>
                </a:solidFill>
              </a:rPr>
              <a:t>i</a:t>
            </a:r>
            <a:r>
              <a:rPr lang="en-US" sz="1700" b="1" dirty="0">
                <a:solidFill>
                  <a:prstClr val="black"/>
                </a:solidFill>
              </a:rPr>
              <a:t>’ = 1, if bits at </a:t>
            </a:r>
            <a:r>
              <a:rPr lang="en-US" sz="1700" b="1" dirty="0" err="1">
                <a:solidFill>
                  <a:prstClr val="black"/>
                </a:solidFill>
              </a:rPr>
              <a:t>i</a:t>
            </a:r>
            <a:r>
              <a:rPr lang="en-US" sz="1700" b="1" baseline="30000" dirty="0" err="1">
                <a:solidFill>
                  <a:prstClr val="black"/>
                </a:solidFill>
              </a:rPr>
              <a:t>th</a:t>
            </a:r>
            <a:r>
              <a:rPr lang="en-US" sz="1700" b="1" dirty="0">
                <a:solidFill>
                  <a:prstClr val="black"/>
                </a:solidFill>
              </a:rPr>
              <a:t> position are equal, i.e. if both are 1 or both are 0</a:t>
            </a:r>
          </a:p>
          <a:p>
            <a:pPr marL="742950" lvl="1" indent="-285750" algn="just" defTabSz="457200">
              <a:spcBef>
                <a:spcPts val="1000"/>
              </a:spcBef>
              <a:buClr>
                <a:srgbClr val="90C226"/>
              </a:buClr>
              <a:buSzPct val="80000"/>
              <a:buFont typeface="Wingdings 3" charset="2"/>
              <a:buChar char=""/>
            </a:pPr>
            <a:r>
              <a:rPr lang="en-US" sz="1700" b="1" dirty="0">
                <a:solidFill>
                  <a:prstClr val="black"/>
                </a:solidFill>
              </a:rPr>
              <a:t>For A=B, all ‘x</a:t>
            </a:r>
            <a:r>
              <a:rPr lang="en-US" sz="1700" b="1" baseline="-25000" dirty="0">
                <a:solidFill>
                  <a:prstClr val="black"/>
                </a:solidFill>
              </a:rPr>
              <a:t>i</a:t>
            </a:r>
            <a:r>
              <a:rPr lang="en-US" sz="1700" b="1" dirty="0">
                <a:solidFill>
                  <a:prstClr val="black"/>
                </a:solidFill>
              </a:rPr>
              <a:t>’ should be 1, indicating AND of all x</a:t>
            </a:r>
            <a:r>
              <a:rPr lang="en-US" sz="1700" b="1" baseline="-25000" dirty="0">
                <a:solidFill>
                  <a:prstClr val="black"/>
                </a:solidFill>
              </a:rPr>
              <a:t>i</a:t>
            </a:r>
            <a:endParaRPr lang="en-US" sz="1700" b="1" dirty="0">
              <a:solidFill>
                <a:prstClr val="black"/>
              </a:solidFill>
            </a:endParaRPr>
          </a:p>
          <a:p>
            <a:pPr marL="742950" lvl="1" indent="-285750" algn="just" defTabSz="457200">
              <a:spcBef>
                <a:spcPts val="1000"/>
              </a:spcBef>
              <a:buClr>
                <a:srgbClr val="90C226"/>
              </a:buClr>
              <a:buSzPct val="80000"/>
              <a:buFont typeface="Wingdings 3" charset="2"/>
              <a:buChar char=""/>
            </a:pPr>
            <a:r>
              <a:rPr lang="en-US" sz="1700" b="1" dirty="0">
                <a:solidFill>
                  <a:prstClr val="black"/>
                </a:solidFill>
              </a:rPr>
              <a:t>Therefore, [A = B] = x</a:t>
            </a:r>
            <a:r>
              <a:rPr lang="en-US" sz="1700" b="1" baseline="-25000" dirty="0">
                <a:solidFill>
                  <a:prstClr val="black"/>
                </a:solidFill>
              </a:rPr>
              <a:t>3</a:t>
            </a:r>
            <a:r>
              <a:rPr lang="en-US" sz="1700" b="1" dirty="0">
                <a:solidFill>
                  <a:prstClr val="black"/>
                </a:solidFill>
              </a:rPr>
              <a:t> x</a:t>
            </a:r>
            <a:r>
              <a:rPr lang="en-US" sz="1700" b="1" baseline="-25000" dirty="0">
                <a:solidFill>
                  <a:prstClr val="black"/>
                </a:solidFill>
              </a:rPr>
              <a:t>2</a:t>
            </a:r>
            <a:r>
              <a:rPr lang="en-US" sz="1700" b="1" dirty="0">
                <a:solidFill>
                  <a:prstClr val="black"/>
                </a:solidFill>
              </a:rPr>
              <a:t> x</a:t>
            </a:r>
            <a:r>
              <a:rPr lang="en-US" sz="1700" b="1" baseline="-25000" dirty="0">
                <a:solidFill>
                  <a:prstClr val="black"/>
                </a:solidFill>
              </a:rPr>
              <a:t>1</a:t>
            </a:r>
            <a:r>
              <a:rPr lang="en-US" sz="1700" b="1" dirty="0">
                <a:solidFill>
                  <a:prstClr val="black"/>
                </a:solidFill>
              </a:rPr>
              <a:t> x</a:t>
            </a:r>
            <a:r>
              <a:rPr lang="en-US" sz="1700" b="1" baseline="-25000" dirty="0">
                <a:solidFill>
                  <a:prstClr val="black"/>
                </a:solidFill>
              </a:rPr>
              <a:t>0</a:t>
            </a:r>
            <a:endParaRPr lang="en-US" sz="1700" b="1" dirty="0">
              <a:solidFill>
                <a:prstClr val="black"/>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0199" y="2981666"/>
            <a:ext cx="3726420" cy="3342934"/>
          </a:xfrm>
          <a:prstGeom prst="rect">
            <a:avLst/>
          </a:prstGeom>
          <a:ln w="3175">
            <a:solidFill>
              <a:schemeClr val="tx1"/>
            </a:solidFill>
          </a:ln>
        </p:spPr>
      </p:pic>
    </p:spTree>
    <p:extLst>
      <p:ext uri="{BB962C8B-B14F-4D97-AF65-F5344CB8AC3E}">
        <p14:creationId xmlns:p14="http://schemas.microsoft.com/office/powerpoint/2010/main" val="38682266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553200" cy="685800"/>
          </a:xfrm>
        </p:spPr>
        <p:txBody>
          <a:bodyPr>
            <a:normAutofit/>
          </a:bodyPr>
          <a:lstStyle/>
          <a:p>
            <a:pPr algn="ctr"/>
            <a:r>
              <a:rPr lang="en-US" b="1" dirty="0" smtClean="0">
                <a:solidFill>
                  <a:srgbClr val="FF0066"/>
                </a:solidFill>
                <a:effectLst>
                  <a:outerShdw blurRad="38100" dist="38100" dir="2700000" algn="tl">
                    <a:srgbClr val="000000">
                      <a:alpha val="43137"/>
                    </a:srgbClr>
                  </a:outerShdw>
                </a:effectLst>
                <a:latin typeface="Algerian" panose="04020705040A02060702" pitchFamily="82" charset="0"/>
              </a:rPr>
              <a:t>multiplexer</a:t>
            </a:r>
            <a:endParaRPr lang="en-GB" b="1" dirty="0">
              <a:solidFill>
                <a:srgbClr val="FF0066"/>
              </a:solidFill>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p:cNvSpPr>
            <a:spLocks noGrp="1"/>
          </p:cNvSpPr>
          <p:nvPr>
            <p:ph idx="1"/>
          </p:nvPr>
        </p:nvSpPr>
        <p:spPr>
          <a:xfrm>
            <a:off x="0" y="609600"/>
            <a:ext cx="8382000" cy="6248400"/>
          </a:xfrm>
        </p:spPr>
        <p:txBody>
          <a:bodyPr>
            <a:normAutofit/>
          </a:bodyPr>
          <a:lstStyle/>
          <a:p>
            <a:pPr marL="0" indent="0" algn="just">
              <a:lnSpc>
                <a:spcPct val="120000"/>
              </a:lnSpc>
              <a:buNone/>
            </a:pPr>
            <a:r>
              <a:rPr lang="en-US" sz="2000" b="1" u="sng" dirty="0" smtClean="0">
                <a:solidFill>
                  <a:schemeClr val="tx1"/>
                </a:solidFill>
              </a:rPr>
              <a:t>Higher-order MUX using single next lower-order MUX (EXAMPLE </a:t>
            </a:r>
            <a:r>
              <a:rPr lang="en-US" sz="2000" b="1" u="sng" dirty="0">
                <a:solidFill>
                  <a:schemeClr val="tx1"/>
                </a:solidFill>
              </a:rPr>
              <a:t>5</a:t>
            </a:r>
            <a:r>
              <a:rPr lang="en-US" sz="2000" b="1" u="sng" dirty="0" smtClean="0">
                <a:solidFill>
                  <a:schemeClr val="tx1"/>
                </a:solidFill>
              </a:rPr>
              <a:t>)</a:t>
            </a:r>
            <a:endParaRPr lang="en-US" sz="1900" b="1" u="sng" dirty="0" smtClean="0">
              <a:solidFill>
                <a:schemeClr val="tx1"/>
              </a:solidFill>
            </a:endParaRPr>
          </a:p>
          <a:p>
            <a:pPr algn="just">
              <a:lnSpc>
                <a:spcPct val="120000"/>
              </a:lnSpc>
            </a:pPr>
            <a:r>
              <a:rPr lang="en-US" b="1" u="sng" dirty="0" smtClean="0">
                <a:solidFill>
                  <a:schemeClr val="tx1"/>
                </a:solidFill>
              </a:rPr>
              <a:t>16:1 MUX using one 8:1 MUX</a:t>
            </a:r>
          </a:p>
          <a:p>
            <a:pPr marL="0" indent="0" algn="just">
              <a:lnSpc>
                <a:spcPct val="120000"/>
              </a:lnSpc>
              <a:buNone/>
            </a:pPr>
            <a:endParaRPr lang="en-US" sz="1700" b="1" dirty="0" smtClean="0">
              <a:solidFill>
                <a:schemeClr val="tx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8615" y="3161805"/>
            <a:ext cx="3829585" cy="3543795"/>
          </a:xfrm>
          <a:prstGeom prst="rect">
            <a:avLst/>
          </a:prstGeom>
          <a:ln w="3175">
            <a:solidFill>
              <a:schemeClr val="tx1"/>
            </a:solidFill>
          </a:ln>
        </p:spPr>
      </p:pic>
      <p:graphicFrame>
        <p:nvGraphicFramePr>
          <p:cNvPr id="9" name="Table 8"/>
          <p:cNvGraphicFramePr>
            <a:graphicFrameLocks noGrp="1"/>
          </p:cNvGraphicFramePr>
          <p:nvPr>
            <p:extLst>
              <p:ext uri="{D42A27DB-BD31-4B8C-83A1-F6EECF244321}">
                <p14:modId xmlns:p14="http://schemas.microsoft.com/office/powerpoint/2010/main" val="3884269167"/>
              </p:ext>
            </p:extLst>
          </p:nvPr>
        </p:nvGraphicFramePr>
        <p:xfrm>
          <a:off x="540366" y="1524000"/>
          <a:ext cx="3345834" cy="5212080"/>
        </p:xfrm>
        <a:graphic>
          <a:graphicData uri="http://schemas.openxmlformats.org/drawingml/2006/table">
            <a:tbl>
              <a:tblPr firstRow="1" bandRow="1">
                <a:tableStyleId>{BC89EF96-8CEA-46FF-86C4-4CE0E7609802}</a:tableStyleId>
              </a:tblPr>
              <a:tblGrid>
                <a:gridCol w="365760"/>
                <a:gridCol w="365760"/>
                <a:gridCol w="365760"/>
                <a:gridCol w="365760"/>
                <a:gridCol w="941397"/>
                <a:gridCol w="941397"/>
              </a:tblGrid>
              <a:tr h="182880">
                <a:tc gridSpan="4">
                  <a:txBody>
                    <a:bodyPr/>
                    <a:lstStyle/>
                    <a:p>
                      <a:pPr algn="ctr"/>
                      <a:r>
                        <a:rPr lang="en-US" sz="1300" b="1" dirty="0" smtClean="0"/>
                        <a:t>Inputs</a:t>
                      </a:r>
                      <a:endParaRPr lang="en-GB" sz="1300"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GB" sz="1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pPr algn="ctr"/>
                      <a:endParaRPr lang="en-GB" b="1" dirty="0"/>
                    </a:p>
                  </a:txBody>
                  <a:tcPr/>
                </a:tc>
                <a:tc hMerge="1">
                  <a:txBody>
                    <a:bodyPr/>
                    <a:lstStyle/>
                    <a:p>
                      <a:endParaRPr lang="en-GB" dirty="0"/>
                    </a:p>
                  </a:txBody>
                  <a:tcPr/>
                </a:tc>
                <a:tc>
                  <a:txBody>
                    <a:bodyPr/>
                    <a:lstStyle/>
                    <a:p>
                      <a:pPr algn="ctr"/>
                      <a:r>
                        <a:rPr lang="en-US" sz="1300" b="1" dirty="0" smtClean="0"/>
                        <a:t>Outputs</a:t>
                      </a:r>
                      <a:endParaRPr lang="en-GB" sz="13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300" b="1"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8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300" b="1" baseline="0" dirty="0" smtClean="0"/>
                        <a:t>A</a:t>
                      </a:r>
                      <a:endParaRPr lang="en-GB" sz="1300" b="1" baseline="-25000" dirty="0" smtClean="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300" b="1" baseline="0" dirty="0" smtClean="0"/>
                        <a:t>B</a:t>
                      </a:r>
                      <a:endParaRPr lang="en-GB" sz="1300" b="1"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300" b="1" baseline="0" dirty="0" smtClean="0"/>
                        <a:t>C</a:t>
                      </a:r>
                      <a:endParaRPr lang="en-GB" sz="1300" b="1"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300" b="1" baseline="0" dirty="0" smtClean="0"/>
                        <a:t>D</a:t>
                      </a:r>
                      <a:endParaRPr lang="en-GB" sz="1300" b="1" baseline="-25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300" b="1" baseline="0" dirty="0" smtClean="0"/>
                        <a:t>F</a:t>
                      </a:r>
                      <a:endParaRPr lang="en-GB" sz="1300" b="1"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300" b="1" baseline="-25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80">
                <a:tc>
                  <a:txBody>
                    <a:bodyPr/>
                    <a:lstStyle/>
                    <a:p>
                      <a:pPr algn="ctr"/>
                      <a:r>
                        <a:rPr lang="en-US" sz="1300" dirty="0" smtClean="0"/>
                        <a:t>0</a:t>
                      </a:r>
                      <a:endParaRPr lang="en-GB" sz="1300" dirty="0"/>
                    </a:p>
                  </a:txBody>
                  <a:tcPr>
                    <a:lnT w="12700" cap="flat" cmpd="sng" algn="ctr">
                      <a:solidFill>
                        <a:schemeClr val="tx1"/>
                      </a:solidFill>
                      <a:prstDash val="solid"/>
                      <a:round/>
                      <a:headEnd type="none" w="med" len="med"/>
                      <a:tailEnd type="none" w="med" len="med"/>
                    </a:lnT>
                  </a:tcPr>
                </a:tc>
                <a:tc>
                  <a:txBody>
                    <a:bodyPr/>
                    <a:lstStyle/>
                    <a:p>
                      <a:pPr algn="ctr"/>
                      <a:r>
                        <a:rPr lang="en-US" sz="1300" dirty="0" smtClean="0"/>
                        <a:t>0</a:t>
                      </a:r>
                      <a:endParaRPr lang="en-GB" sz="1300" dirty="0"/>
                    </a:p>
                  </a:txBody>
                  <a:tcPr>
                    <a:lnT w="12700" cap="flat" cmpd="sng" algn="ctr">
                      <a:solidFill>
                        <a:schemeClr val="tx1"/>
                      </a:solidFill>
                      <a:prstDash val="solid"/>
                      <a:round/>
                      <a:headEnd type="none" w="med" len="med"/>
                      <a:tailEnd type="none" w="med" len="med"/>
                    </a:lnT>
                  </a:tcPr>
                </a:tc>
                <a:tc>
                  <a:txBody>
                    <a:bodyPr/>
                    <a:lstStyle/>
                    <a:p>
                      <a:pPr algn="ctr"/>
                      <a:r>
                        <a:rPr lang="en-US" sz="1300" dirty="0" smtClean="0"/>
                        <a:t>0</a:t>
                      </a:r>
                      <a:endParaRPr lang="en-GB" sz="1300" dirty="0"/>
                    </a:p>
                  </a:txBody>
                  <a:tcPr>
                    <a:lnT w="12700" cap="flat" cmpd="sng" algn="ctr">
                      <a:solidFill>
                        <a:schemeClr val="tx1"/>
                      </a:solidFill>
                      <a:prstDash val="solid"/>
                      <a:round/>
                      <a:headEnd type="none" w="med" len="med"/>
                      <a:tailEnd type="none" w="med" len="med"/>
                    </a:lnT>
                  </a:tcPr>
                </a:tc>
                <a:tc>
                  <a:txBody>
                    <a:bodyPr/>
                    <a:lstStyle/>
                    <a:p>
                      <a:pPr algn="ctr"/>
                      <a:r>
                        <a:rPr lang="en-US" sz="1300" dirty="0" smtClean="0"/>
                        <a:t>0</a:t>
                      </a:r>
                      <a:endParaRPr lang="en-GB" sz="13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300" b="1" baseline="0" dirty="0" smtClean="0"/>
                        <a:t>0</a:t>
                      </a:r>
                      <a:endParaRPr lang="en-GB" sz="1300" b="1"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row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300" b="1" baseline="0" dirty="0" smtClean="0"/>
                        <a:t>F = D </a:t>
                      </a:r>
                      <a:endParaRPr lang="en-GB" sz="1300" b="1" baseline="0" dirty="0" smtClean="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r>
              <a:tr h="182880">
                <a:tc>
                  <a:txBody>
                    <a:bodyPr/>
                    <a:lstStyle/>
                    <a:p>
                      <a:pPr algn="ctr"/>
                      <a:r>
                        <a:rPr lang="en-US" sz="1300" dirty="0" smtClean="0"/>
                        <a:t>0</a:t>
                      </a:r>
                      <a:endParaRPr lang="en-GB" sz="1300" dirty="0"/>
                    </a:p>
                  </a:txBody>
                  <a:tcPr/>
                </a:tc>
                <a:tc>
                  <a:txBody>
                    <a:bodyPr/>
                    <a:lstStyle/>
                    <a:p>
                      <a:pPr algn="ctr"/>
                      <a:r>
                        <a:rPr lang="en-US" sz="1300" dirty="0" smtClean="0"/>
                        <a:t>0</a:t>
                      </a:r>
                      <a:endParaRPr lang="en-GB" sz="1300" dirty="0"/>
                    </a:p>
                  </a:txBody>
                  <a:tcPr/>
                </a:tc>
                <a:tc>
                  <a:txBody>
                    <a:bodyPr/>
                    <a:lstStyle/>
                    <a:p>
                      <a:pPr algn="ctr"/>
                      <a:r>
                        <a:rPr lang="en-US" sz="1300" dirty="0" smtClean="0"/>
                        <a:t>0</a:t>
                      </a:r>
                      <a:endParaRPr lang="en-GB" sz="1300" dirty="0"/>
                    </a:p>
                  </a:txBody>
                  <a:tcPr/>
                </a:tc>
                <a:tc>
                  <a:txBody>
                    <a:bodyPr/>
                    <a:lstStyle/>
                    <a:p>
                      <a:pPr algn="ctr"/>
                      <a:r>
                        <a:rPr lang="en-US" sz="1300" dirty="0" smtClean="0"/>
                        <a:t>1</a:t>
                      </a:r>
                      <a:endParaRPr lang="en-GB" sz="1300" dirty="0"/>
                    </a:p>
                  </a:txBody>
                  <a:tcPr>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300" b="1" baseline="0" dirty="0" smtClean="0"/>
                        <a:t>1</a:t>
                      </a:r>
                      <a:endParaRPr lang="en-GB" sz="1300" b="1"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v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GB" sz="1100" b="1" baseline="-25000" dirty="0" smtClean="0"/>
                    </a:p>
                  </a:txBody>
                  <a:tcPr>
                    <a:lnL w="12700" cap="flat" cmpd="sng" algn="ctr">
                      <a:solidFill>
                        <a:schemeClr val="tx1"/>
                      </a:solidFill>
                      <a:prstDash val="solid"/>
                      <a:round/>
                      <a:headEnd type="none" w="med" len="med"/>
                      <a:tailEnd type="none" w="med" len="med"/>
                    </a:lnL>
                  </a:tcPr>
                </a:tc>
              </a:tr>
              <a:tr h="182880">
                <a:tc>
                  <a:txBody>
                    <a:bodyPr/>
                    <a:lstStyle/>
                    <a:p>
                      <a:pPr algn="ctr"/>
                      <a:r>
                        <a:rPr lang="en-US" sz="1300" dirty="0" smtClean="0"/>
                        <a:t>0</a:t>
                      </a:r>
                      <a:endParaRPr lang="en-GB" sz="1300" dirty="0"/>
                    </a:p>
                  </a:txBody>
                  <a:tcPr/>
                </a:tc>
                <a:tc>
                  <a:txBody>
                    <a:bodyPr/>
                    <a:lstStyle/>
                    <a:p>
                      <a:pPr algn="ctr"/>
                      <a:r>
                        <a:rPr lang="en-US" sz="1300" dirty="0" smtClean="0"/>
                        <a:t>0</a:t>
                      </a:r>
                      <a:endParaRPr lang="en-GB" sz="1300" dirty="0"/>
                    </a:p>
                  </a:txBody>
                  <a:tcPr/>
                </a:tc>
                <a:tc>
                  <a:txBody>
                    <a:bodyPr/>
                    <a:lstStyle/>
                    <a:p>
                      <a:pPr algn="ctr"/>
                      <a:r>
                        <a:rPr lang="en-US" sz="1300" dirty="0" smtClean="0"/>
                        <a:t>1</a:t>
                      </a:r>
                      <a:endParaRPr lang="en-GB" sz="1300" dirty="0"/>
                    </a:p>
                  </a:txBody>
                  <a:tcPr/>
                </a:tc>
                <a:tc>
                  <a:txBody>
                    <a:bodyPr/>
                    <a:lstStyle/>
                    <a:p>
                      <a:pPr algn="ctr"/>
                      <a:r>
                        <a:rPr lang="en-US" sz="1300" dirty="0" smtClean="0"/>
                        <a:t>0</a:t>
                      </a:r>
                      <a:endParaRPr lang="en-GB" sz="1300" dirty="0"/>
                    </a:p>
                  </a:txBody>
                  <a:tcPr>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300" b="1" baseline="0" dirty="0" smtClean="0"/>
                        <a:t>0</a:t>
                      </a:r>
                      <a:endParaRPr lang="en-GB" sz="1300" b="1"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row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300" b="1" baseline="0" dirty="0" smtClean="0"/>
                        <a:t>F = D </a:t>
                      </a:r>
                      <a:endParaRPr lang="en-GB" sz="1300" b="1" baseline="0" dirty="0" smtClean="0"/>
                    </a:p>
                  </a:txBody>
                  <a:tcPr anchor="ctr">
                    <a:lnL w="12700" cap="flat" cmpd="sng" algn="ctr">
                      <a:solidFill>
                        <a:schemeClr val="tx1"/>
                      </a:solidFill>
                      <a:prstDash val="solid"/>
                      <a:round/>
                      <a:headEnd type="none" w="med" len="med"/>
                      <a:tailEnd type="none" w="med" len="med"/>
                    </a:lnL>
                  </a:tcPr>
                </a:tc>
              </a:tr>
              <a:tr h="182880">
                <a:tc>
                  <a:txBody>
                    <a:bodyPr/>
                    <a:lstStyle/>
                    <a:p>
                      <a:pPr algn="ctr"/>
                      <a:r>
                        <a:rPr lang="en-US" sz="1300" dirty="0" smtClean="0"/>
                        <a:t>0</a:t>
                      </a:r>
                      <a:endParaRPr lang="en-GB" sz="1300" dirty="0"/>
                    </a:p>
                  </a:txBody>
                  <a:tcPr/>
                </a:tc>
                <a:tc>
                  <a:txBody>
                    <a:bodyPr/>
                    <a:lstStyle/>
                    <a:p>
                      <a:pPr algn="ctr"/>
                      <a:r>
                        <a:rPr lang="en-US" sz="1300" dirty="0" smtClean="0"/>
                        <a:t>0</a:t>
                      </a:r>
                      <a:endParaRPr lang="en-GB" sz="1300" dirty="0"/>
                    </a:p>
                  </a:txBody>
                  <a:tcPr/>
                </a:tc>
                <a:tc>
                  <a:txBody>
                    <a:bodyPr/>
                    <a:lstStyle/>
                    <a:p>
                      <a:pPr algn="ctr"/>
                      <a:r>
                        <a:rPr lang="en-US" sz="1300" dirty="0" smtClean="0"/>
                        <a:t>1</a:t>
                      </a:r>
                      <a:endParaRPr lang="en-GB" sz="1300" dirty="0"/>
                    </a:p>
                  </a:txBody>
                  <a:tcPr/>
                </a:tc>
                <a:tc>
                  <a:txBody>
                    <a:bodyPr/>
                    <a:lstStyle/>
                    <a:p>
                      <a:pPr algn="ctr"/>
                      <a:r>
                        <a:rPr lang="en-US" sz="1300" dirty="0" smtClean="0"/>
                        <a:t>1</a:t>
                      </a:r>
                      <a:endParaRPr lang="en-GB" sz="1300" dirty="0"/>
                    </a:p>
                  </a:txBody>
                  <a:tcPr>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300" b="1" baseline="0" dirty="0" smtClean="0"/>
                        <a:t>1</a:t>
                      </a:r>
                      <a:endParaRPr lang="en-GB" sz="1300" b="1"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v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GB" sz="1100" b="1" kern="1200" baseline="-250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tcPr>
                </a:tc>
              </a:tr>
              <a:tr h="182880">
                <a:tc>
                  <a:txBody>
                    <a:bodyPr/>
                    <a:lstStyle/>
                    <a:p>
                      <a:pPr algn="ctr"/>
                      <a:r>
                        <a:rPr lang="en-US" sz="1300" dirty="0" smtClean="0"/>
                        <a:t>0</a:t>
                      </a:r>
                      <a:endParaRPr lang="en-GB" sz="1300" dirty="0"/>
                    </a:p>
                  </a:txBody>
                  <a:tcPr/>
                </a:tc>
                <a:tc>
                  <a:txBody>
                    <a:bodyPr/>
                    <a:lstStyle/>
                    <a:p>
                      <a:pPr algn="ctr"/>
                      <a:r>
                        <a:rPr lang="en-US" sz="1300" dirty="0" smtClean="0"/>
                        <a:t>1</a:t>
                      </a:r>
                      <a:endParaRPr lang="en-GB" sz="1300" dirty="0"/>
                    </a:p>
                  </a:txBody>
                  <a:tcPr/>
                </a:tc>
                <a:tc>
                  <a:txBody>
                    <a:bodyPr/>
                    <a:lstStyle/>
                    <a:p>
                      <a:pPr algn="ctr"/>
                      <a:r>
                        <a:rPr lang="en-US" sz="1300" dirty="0" smtClean="0"/>
                        <a:t>0</a:t>
                      </a:r>
                      <a:endParaRPr lang="en-GB" sz="1300" dirty="0"/>
                    </a:p>
                  </a:txBody>
                  <a:tcPr/>
                </a:tc>
                <a:tc>
                  <a:txBody>
                    <a:bodyPr/>
                    <a:lstStyle/>
                    <a:p>
                      <a:pPr algn="ctr"/>
                      <a:r>
                        <a:rPr lang="en-US" sz="1300" dirty="0" smtClean="0"/>
                        <a:t>0</a:t>
                      </a:r>
                      <a:endParaRPr lang="en-GB" sz="1300" dirty="0"/>
                    </a:p>
                  </a:txBody>
                  <a:tcPr>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300" b="1" baseline="0" dirty="0" smtClean="0"/>
                        <a:t>1</a:t>
                      </a:r>
                      <a:endParaRPr lang="en-GB" sz="1300" b="1"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row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300" b="1" baseline="0" dirty="0" smtClean="0"/>
                        <a:t>F = D’</a:t>
                      </a:r>
                      <a:endParaRPr lang="en-GB" sz="1300" b="1" baseline="0" dirty="0" smtClean="0"/>
                    </a:p>
                  </a:txBody>
                  <a:tcPr anchor="ctr">
                    <a:lnL w="12700" cap="flat" cmpd="sng" algn="ctr">
                      <a:solidFill>
                        <a:schemeClr val="tx1"/>
                      </a:solidFill>
                      <a:prstDash val="solid"/>
                      <a:round/>
                      <a:headEnd type="none" w="med" len="med"/>
                      <a:tailEnd type="none" w="med" len="med"/>
                    </a:lnL>
                  </a:tcPr>
                </a:tc>
              </a:tr>
              <a:tr h="182880">
                <a:tc>
                  <a:txBody>
                    <a:bodyPr/>
                    <a:lstStyle/>
                    <a:p>
                      <a:pPr algn="ctr"/>
                      <a:r>
                        <a:rPr lang="en-US" sz="1300" dirty="0" smtClean="0"/>
                        <a:t>0</a:t>
                      </a:r>
                      <a:endParaRPr lang="en-GB" sz="1300" dirty="0"/>
                    </a:p>
                  </a:txBody>
                  <a:tcPr/>
                </a:tc>
                <a:tc>
                  <a:txBody>
                    <a:bodyPr/>
                    <a:lstStyle/>
                    <a:p>
                      <a:pPr algn="ctr"/>
                      <a:r>
                        <a:rPr lang="en-US" sz="1300" dirty="0" smtClean="0"/>
                        <a:t>1</a:t>
                      </a:r>
                      <a:endParaRPr lang="en-GB" sz="1300" dirty="0"/>
                    </a:p>
                  </a:txBody>
                  <a:tcPr/>
                </a:tc>
                <a:tc>
                  <a:txBody>
                    <a:bodyPr/>
                    <a:lstStyle/>
                    <a:p>
                      <a:pPr algn="ctr"/>
                      <a:r>
                        <a:rPr lang="en-US" sz="1300" dirty="0" smtClean="0"/>
                        <a:t>0</a:t>
                      </a:r>
                      <a:endParaRPr lang="en-GB" sz="1300" dirty="0"/>
                    </a:p>
                  </a:txBody>
                  <a:tcPr/>
                </a:tc>
                <a:tc>
                  <a:txBody>
                    <a:bodyPr/>
                    <a:lstStyle/>
                    <a:p>
                      <a:pPr algn="ctr"/>
                      <a:r>
                        <a:rPr lang="en-US" sz="1300" dirty="0" smtClean="0"/>
                        <a:t>1</a:t>
                      </a:r>
                      <a:endParaRPr lang="en-GB" sz="1300" dirty="0"/>
                    </a:p>
                  </a:txBody>
                  <a:tcPr>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300" b="1" baseline="0" dirty="0" smtClean="0"/>
                        <a:t>0</a:t>
                      </a:r>
                      <a:endParaRPr lang="en-GB" sz="1300" b="1"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v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GB" sz="1100" b="1" baseline="-25000" dirty="0" smtClean="0"/>
                    </a:p>
                  </a:txBody>
                  <a:tcPr>
                    <a:lnL w="12700" cap="flat" cmpd="sng" algn="ctr">
                      <a:solidFill>
                        <a:schemeClr val="tx1"/>
                      </a:solidFill>
                      <a:prstDash val="solid"/>
                      <a:round/>
                      <a:headEnd type="none" w="med" len="med"/>
                      <a:tailEnd type="none" w="med" len="med"/>
                    </a:lnL>
                  </a:tcPr>
                </a:tc>
              </a:tr>
              <a:tr h="182880">
                <a:tc>
                  <a:txBody>
                    <a:bodyPr/>
                    <a:lstStyle/>
                    <a:p>
                      <a:pPr algn="ctr"/>
                      <a:r>
                        <a:rPr lang="en-US" sz="1300" dirty="0" smtClean="0"/>
                        <a:t>0</a:t>
                      </a:r>
                      <a:endParaRPr lang="en-GB" sz="1300" dirty="0"/>
                    </a:p>
                  </a:txBody>
                  <a:tcPr/>
                </a:tc>
                <a:tc>
                  <a:txBody>
                    <a:bodyPr/>
                    <a:lstStyle/>
                    <a:p>
                      <a:pPr algn="ctr"/>
                      <a:r>
                        <a:rPr lang="en-US" sz="1300" dirty="0" smtClean="0"/>
                        <a:t>1</a:t>
                      </a:r>
                      <a:endParaRPr lang="en-GB" sz="1300" dirty="0"/>
                    </a:p>
                  </a:txBody>
                  <a:tcPr/>
                </a:tc>
                <a:tc>
                  <a:txBody>
                    <a:bodyPr/>
                    <a:lstStyle/>
                    <a:p>
                      <a:pPr algn="ctr"/>
                      <a:r>
                        <a:rPr lang="en-US" sz="1300" dirty="0" smtClean="0"/>
                        <a:t>1</a:t>
                      </a:r>
                      <a:endParaRPr lang="en-GB" sz="1300" dirty="0"/>
                    </a:p>
                  </a:txBody>
                  <a:tcPr/>
                </a:tc>
                <a:tc>
                  <a:txBody>
                    <a:bodyPr/>
                    <a:lstStyle/>
                    <a:p>
                      <a:pPr algn="ctr"/>
                      <a:r>
                        <a:rPr lang="en-US" sz="1300" dirty="0" smtClean="0"/>
                        <a:t>0</a:t>
                      </a:r>
                      <a:endParaRPr lang="en-GB" sz="1300" dirty="0"/>
                    </a:p>
                  </a:txBody>
                  <a:tcPr>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300" b="1" baseline="0" dirty="0" smtClean="0"/>
                        <a:t>0</a:t>
                      </a:r>
                      <a:endParaRPr lang="en-GB" sz="1300" b="1"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row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300" b="1" baseline="0" dirty="0" smtClean="0"/>
                        <a:t>F = 0</a:t>
                      </a:r>
                      <a:endParaRPr lang="en-GB" sz="1300" b="1" baseline="0" dirty="0" smtClean="0"/>
                    </a:p>
                  </a:txBody>
                  <a:tcPr anchor="ctr">
                    <a:lnL w="12700" cap="flat" cmpd="sng" algn="ctr">
                      <a:solidFill>
                        <a:schemeClr val="tx1"/>
                      </a:solidFill>
                      <a:prstDash val="solid"/>
                      <a:round/>
                      <a:headEnd type="none" w="med" len="med"/>
                      <a:tailEnd type="none" w="med" len="med"/>
                    </a:lnL>
                  </a:tcPr>
                </a:tc>
              </a:tr>
              <a:tr h="182880">
                <a:tc>
                  <a:txBody>
                    <a:bodyPr/>
                    <a:lstStyle/>
                    <a:p>
                      <a:pPr algn="ctr"/>
                      <a:r>
                        <a:rPr lang="en-US" sz="1300" dirty="0" smtClean="0"/>
                        <a:t>0</a:t>
                      </a:r>
                      <a:endParaRPr lang="en-GB" sz="1300" dirty="0"/>
                    </a:p>
                  </a:txBody>
                  <a:tcPr/>
                </a:tc>
                <a:tc>
                  <a:txBody>
                    <a:bodyPr/>
                    <a:lstStyle/>
                    <a:p>
                      <a:pPr algn="ctr"/>
                      <a:r>
                        <a:rPr lang="en-US" sz="1300" dirty="0" smtClean="0"/>
                        <a:t>1</a:t>
                      </a:r>
                      <a:endParaRPr lang="en-GB" sz="1300" dirty="0"/>
                    </a:p>
                  </a:txBody>
                  <a:tcPr/>
                </a:tc>
                <a:tc>
                  <a:txBody>
                    <a:bodyPr/>
                    <a:lstStyle/>
                    <a:p>
                      <a:pPr algn="ctr"/>
                      <a:r>
                        <a:rPr lang="en-US" sz="1300" dirty="0" smtClean="0"/>
                        <a:t>1</a:t>
                      </a:r>
                      <a:endParaRPr lang="en-GB" sz="1300" dirty="0"/>
                    </a:p>
                  </a:txBody>
                  <a:tcPr/>
                </a:tc>
                <a:tc>
                  <a:txBody>
                    <a:bodyPr/>
                    <a:lstStyle/>
                    <a:p>
                      <a:pPr algn="ctr"/>
                      <a:r>
                        <a:rPr lang="en-US" sz="1300" dirty="0" smtClean="0"/>
                        <a:t>1</a:t>
                      </a:r>
                      <a:endParaRPr lang="en-GB" sz="1300" dirty="0"/>
                    </a:p>
                  </a:txBody>
                  <a:tcPr>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300" b="1" baseline="0" dirty="0" smtClean="0"/>
                        <a:t>0</a:t>
                      </a:r>
                      <a:endParaRPr lang="en-GB" sz="1300" b="1"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v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GB" sz="1100" b="1" baseline="-25000" dirty="0" smtClean="0"/>
                    </a:p>
                  </a:txBody>
                  <a:tcPr>
                    <a:lnL w="12700" cap="flat" cmpd="sng" algn="ctr">
                      <a:solidFill>
                        <a:schemeClr val="tx1"/>
                      </a:solidFill>
                      <a:prstDash val="solid"/>
                      <a:round/>
                      <a:headEnd type="none" w="med" len="med"/>
                      <a:tailEnd type="none" w="med" len="med"/>
                    </a:lnL>
                  </a:tcPr>
                </a:tc>
              </a:tr>
              <a:tr h="182880">
                <a:tc>
                  <a:txBody>
                    <a:bodyPr/>
                    <a:lstStyle/>
                    <a:p>
                      <a:pPr algn="ctr"/>
                      <a:r>
                        <a:rPr lang="en-US" sz="1300" dirty="0" smtClean="0"/>
                        <a:t>1</a:t>
                      </a:r>
                      <a:endParaRPr lang="en-GB" sz="1300" dirty="0"/>
                    </a:p>
                  </a:txBody>
                  <a:tcPr/>
                </a:tc>
                <a:tc>
                  <a:txBody>
                    <a:bodyPr/>
                    <a:lstStyle/>
                    <a:p>
                      <a:pPr algn="ctr"/>
                      <a:r>
                        <a:rPr lang="en-US" sz="1300" dirty="0" smtClean="0"/>
                        <a:t>0</a:t>
                      </a:r>
                      <a:endParaRPr lang="en-GB" sz="1300" dirty="0"/>
                    </a:p>
                  </a:txBody>
                  <a:tcPr/>
                </a:tc>
                <a:tc>
                  <a:txBody>
                    <a:bodyPr/>
                    <a:lstStyle/>
                    <a:p>
                      <a:pPr algn="ctr"/>
                      <a:r>
                        <a:rPr lang="en-US" sz="1300" dirty="0" smtClean="0"/>
                        <a:t>0</a:t>
                      </a:r>
                      <a:endParaRPr lang="en-GB" sz="1300" dirty="0"/>
                    </a:p>
                  </a:txBody>
                  <a:tcPr/>
                </a:tc>
                <a:tc>
                  <a:txBody>
                    <a:bodyPr/>
                    <a:lstStyle/>
                    <a:p>
                      <a:pPr algn="ctr"/>
                      <a:r>
                        <a:rPr lang="en-US" sz="1300" dirty="0" smtClean="0"/>
                        <a:t>0</a:t>
                      </a:r>
                      <a:endParaRPr lang="en-GB" sz="1300" dirty="0"/>
                    </a:p>
                  </a:txBody>
                  <a:tcPr>
                    <a:lnR w="12700" cap="flat" cmpd="sng" algn="ctr">
                      <a:solidFill>
                        <a:schemeClr val="tx1"/>
                      </a:solidFill>
                      <a:prstDash val="solid"/>
                      <a:round/>
                      <a:headEnd type="none" w="med" len="med"/>
                      <a:tailEnd type="none" w="med" len="med"/>
                    </a:lnR>
                  </a:tcPr>
                </a:tc>
                <a:tc>
                  <a:txBody>
                    <a:bodyPr/>
                    <a:lstStyle/>
                    <a:p>
                      <a:pPr algn="ctr"/>
                      <a:r>
                        <a:rPr lang="en-US" sz="1300" b="1" baseline="0" dirty="0" smtClean="0"/>
                        <a:t>0</a:t>
                      </a:r>
                      <a:endParaRPr lang="en-GB" sz="1300" b="1"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row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300" b="1" baseline="0" dirty="0" smtClean="0"/>
                        <a:t>F = 0 </a:t>
                      </a:r>
                      <a:endParaRPr lang="en-GB" sz="1300" b="1" baseline="0" dirty="0" smtClean="0"/>
                    </a:p>
                  </a:txBody>
                  <a:tcPr anchor="ctr">
                    <a:lnL w="12700" cap="flat" cmpd="sng" algn="ctr">
                      <a:solidFill>
                        <a:schemeClr val="tx1"/>
                      </a:solidFill>
                      <a:prstDash val="solid"/>
                      <a:round/>
                      <a:headEnd type="none" w="med" len="med"/>
                      <a:tailEnd type="none" w="med" len="med"/>
                    </a:lnL>
                  </a:tcPr>
                </a:tc>
              </a:tr>
              <a:tr h="182880">
                <a:tc>
                  <a:txBody>
                    <a:bodyPr/>
                    <a:lstStyle/>
                    <a:p>
                      <a:pPr algn="ctr"/>
                      <a:r>
                        <a:rPr lang="en-US" sz="1300" dirty="0" smtClean="0"/>
                        <a:t>1</a:t>
                      </a:r>
                      <a:endParaRPr lang="en-GB" sz="1300" dirty="0"/>
                    </a:p>
                  </a:txBody>
                  <a:tcPr/>
                </a:tc>
                <a:tc>
                  <a:txBody>
                    <a:bodyPr/>
                    <a:lstStyle/>
                    <a:p>
                      <a:pPr algn="ctr"/>
                      <a:r>
                        <a:rPr lang="en-US" sz="1300" dirty="0" smtClean="0"/>
                        <a:t>0</a:t>
                      </a:r>
                      <a:endParaRPr lang="en-GB" sz="1300" dirty="0"/>
                    </a:p>
                  </a:txBody>
                  <a:tcPr/>
                </a:tc>
                <a:tc>
                  <a:txBody>
                    <a:bodyPr/>
                    <a:lstStyle/>
                    <a:p>
                      <a:pPr algn="ctr"/>
                      <a:r>
                        <a:rPr lang="en-US" sz="1300" dirty="0" smtClean="0"/>
                        <a:t>0</a:t>
                      </a:r>
                      <a:endParaRPr lang="en-GB" sz="1300" dirty="0"/>
                    </a:p>
                  </a:txBody>
                  <a:tcPr/>
                </a:tc>
                <a:tc>
                  <a:txBody>
                    <a:bodyPr/>
                    <a:lstStyle/>
                    <a:p>
                      <a:pPr algn="ctr"/>
                      <a:r>
                        <a:rPr lang="en-US" sz="1300" dirty="0" smtClean="0"/>
                        <a:t>1</a:t>
                      </a:r>
                      <a:endParaRPr lang="en-GB" sz="1300" dirty="0"/>
                    </a:p>
                  </a:txBody>
                  <a:tcPr>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300" b="1" baseline="0" dirty="0" smtClean="0"/>
                        <a:t>0</a:t>
                      </a:r>
                      <a:endParaRPr lang="en-GB" sz="1300" b="1"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v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GB" sz="1100" b="1" baseline="-25000" dirty="0" smtClean="0"/>
                    </a:p>
                  </a:txBody>
                  <a:tcPr>
                    <a:lnL w="12700" cap="flat" cmpd="sng" algn="ctr">
                      <a:solidFill>
                        <a:schemeClr val="tx1"/>
                      </a:solidFill>
                      <a:prstDash val="solid"/>
                      <a:round/>
                      <a:headEnd type="none" w="med" len="med"/>
                      <a:tailEnd type="none" w="med" len="med"/>
                    </a:lnL>
                  </a:tcPr>
                </a:tc>
              </a:tr>
              <a:tr h="182880">
                <a:tc>
                  <a:txBody>
                    <a:bodyPr/>
                    <a:lstStyle/>
                    <a:p>
                      <a:pPr algn="ctr"/>
                      <a:r>
                        <a:rPr lang="en-US" sz="1300" dirty="0" smtClean="0"/>
                        <a:t>1</a:t>
                      </a:r>
                      <a:endParaRPr lang="en-GB" sz="1300" dirty="0"/>
                    </a:p>
                  </a:txBody>
                  <a:tcPr/>
                </a:tc>
                <a:tc>
                  <a:txBody>
                    <a:bodyPr/>
                    <a:lstStyle/>
                    <a:p>
                      <a:pPr algn="ctr"/>
                      <a:r>
                        <a:rPr lang="en-US" sz="1300" dirty="0" smtClean="0"/>
                        <a:t>0</a:t>
                      </a:r>
                      <a:endParaRPr lang="en-GB" sz="1300" dirty="0"/>
                    </a:p>
                  </a:txBody>
                  <a:tcPr/>
                </a:tc>
                <a:tc>
                  <a:txBody>
                    <a:bodyPr/>
                    <a:lstStyle/>
                    <a:p>
                      <a:pPr algn="ctr"/>
                      <a:r>
                        <a:rPr lang="en-US" sz="1300" dirty="0" smtClean="0"/>
                        <a:t>1</a:t>
                      </a:r>
                      <a:endParaRPr lang="en-GB" sz="1300" dirty="0"/>
                    </a:p>
                  </a:txBody>
                  <a:tcPr/>
                </a:tc>
                <a:tc>
                  <a:txBody>
                    <a:bodyPr/>
                    <a:lstStyle/>
                    <a:p>
                      <a:pPr algn="ctr"/>
                      <a:r>
                        <a:rPr lang="en-US" sz="1300" dirty="0" smtClean="0"/>
                        <a:t>0</a:t>
                      </a:r>
                      <a:endParaRPr lang="en-GB" sz="1300" dirty="0"/>
                    </a:p>
                  </a:txBody>
                  <a:tcPr>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300" b="1" baseline="0" dirty="0" smtClean="0"/>
                        <a:t>0</a:t>
                      </a:r>
                      <a:endParaRPr lang="en-GB" sz="1300" b="1"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row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300" b="1" baseline="0" dirty="0" smtClean="0"/>
                        <a:t>F = D</a:t>
                      </a:r>
                      <a:endParaRPr lang="en-GB" sz="1300" b="1" baseline="0" dirty="0" smtClean="0"/>
                    </a:p>
                  </a:txBody>
                  <a:tcPr anchor="ctr">
                    <a:lnL w="12700" cap="flat" cmpd="sng" algn="ctr">
                      <a:solidFill>
                        <a:schemeClr val="tx1"/>
                      </a:solidFill>
                      <a:prstDash val="solid"/>
                      <a:round/>
                      <a:headEnd type="none" w="med" len="med"/>
                      <a:tailEnd type="none" w="med" len="med"/>
                    </a:lnL>
                  </a:tcPr>
                </a:tc>
              </a:tr>
              <a:tr h="182880">
                <a:tc>
                  <a:txBody>
                    <a:bodyPr/>
                    <a:lstStyle/>
                    <a:p>
                      <a:pPr algn="ctr"/>
                      <a:r>
                        <a:rPr lang="en-US" sz="1300" dirty="0" smtClean="0"/>
                        <a:t>1</a:t>
                      </a:r>
                      <a:endParaRPr lang="en-GB" sz="1300" dirty="0"/>
                    </a:p>
                  </a:txBody>
                  <a:tcPr/>
                </a:tc>
                <a:tc>
                  <a:txBody>
                    <a:bodyPr/>
                    <a:lstStyle/>
                    <a:p>
                      <a:pPr algn="ctr"/>
                      <a:r>
                        <a:rPr lang="en-US" sz="1300" dirty="0" smtClean="0"/>
                        <a:t>0</a:t>
                      </a:r>
                      <a:endParaRPr lang="en-GB" sz="1300" dirty="0"/>
                    </a:p>
                  </a:txBody>
                  <a:tcPr/>
                </a:tc>
                <a:tc>
                  <a:txBody>
                    <a:bodyPr/>
                    <a:lstStyle/>
                    <a:p>
                      <a:pPr algn="ctr"/>
                      <a:r>
                        <a:rPr lang="en-US" sz="1300" dirty="0" smtClean="0"/>
                        <a:t>1</a:t>
                      </a:r>
                      <a:endParaRPr lang="en-GB" sz="1300" dirty="0"/>
                    </a:p>
                  </a:txBody>
                  <a:tcPr/>
                </a:tc>
                <a:tc>
                  <a:txBody>
                    <a:bodyPr/>
                    <a:lstStyle/>
                    <a:p>
                      <a:pPr algn="ctr"/>
                      <a:r>
                        <a:rPr lang="en-US" sz="1300" dirty="0" smtClean="0"/>
                        <a:t>1</a:t>
                      </a:r>
                      <a:endParaRPr lang="en-GB" sz="1300" dirty="0"/>
                    </a:p>
                  </a:txBody>
                  <a:tcPr>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300" b="1" baseline="0" dirty="0" smtClean="0"/>
                        <a:t>1</a:t>
                      </a:r>
                      <a:endParaRPr lang="en-GB" sz="1300" b="1"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v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GB" sz="1100" b="1" baseline="-25000" dirty="0" smtClean="0"/>
                    </a:p>
                  </a:txBody>
                  <a:tcPr>
                    <a:lnL w="12700" cap="flat" cmpd="sng" algn="ctr">
                      <a:solidFill>
                        <a:schemeClr val="tx1"/>
                      </a:solidFill>
                      <a:prstDash val="solid"/>
                      <a:round/>
                      <a:headEnd type="none" w="med" len="med"/>
                      <a:tailEnd type="none" w="med" len="med"/>
                    </a:lnL>
                  </a:tcPr>
                </a:tc>
              </a:tr>
              <a:tr h="182880">
                <a:tc>
                  <a:txBody>
                    <a:bodyPr/>
                    <a:lstStyle/>
                    <a:p>
                      <a:pPr algn="ctr"/>
                      <a:r>
                        <a:rPr lang="en-US" sz="1300" dirty="0" smtClean="0"/>
                        <a:t>1</a:t>
                      </a:r>
                      <a:endParaRPr lang="en-GB" sz="1300" dirty="0"/>
                    </a:p>
                  </a:txBody>
                  <a:tcPr/>
                </a:tc>
                <a:tc>
                  <a:txBody>
                    <a:bodyPr/>
                    <a:lstStyle/>
                    <a:p>
                      <a:pPr algn="ctr"/>
                      <a:r>
                        <a:rPr lang="en-US" sz="1300" dirty="0" smtClean="0"/>
                        <a:t>1</a:t>
                      </a:r>
                      <a:endParaRPr lang="en-GB" sz="1300" dirty="0"/>
                    </a:p>
                  </a:txBody>
                  <a:tcPr/>
                </a:tc>
                <a:tc>
                  <a:txBody>
                    <a:bodyPr/>
                    <a:lstStyle/>
                    <a:p>
                      <a:pPr algn="ctr"/>
                      <a:r>
                        <a:rPr lang="en-US" sz="1300" dirty="0" smtClean="0"/>
                        <a:t>0</a:t>
                      </a:r>
                      <a:endParaRPr lang="en-GB" sz="1300" dirty="0"/>
                    </a:p>
                  </a:txBody>
                  <a:tcPr/>
                </a:tc>
                <a:tc>
                  <a:txBody>
                    <a:bodyPr/>
                    <a:lstStyle/>
                    <a:p>
                      <a:pPr algn="ctr"/>
                      <a:r>
                        <a:rPr lang="en-US" sz="1300" dirty="0" smtClean="0"/>
                        <a:t>0</a:t>
                      </a:r>
                      <a:endParaRPr lang="en-GB" sz="1300" dirty="0"/>
                    </a:p>
                  </a:txBody>
                  <a:tcPr>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300" b="1" baseline="0" dirty="0" smtClean="0"/>
                        <a:t>1</a:t>
                      </a:r>
                      <a:endParaRPr lang="en-GB" sz="1300" b="1"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row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300" b="1" baseline="0" dirty="0" smtClean="0"/>
                        <a:t>F = 1 </a:t>
                      </a:r>
                      <a:endParaRPr lang="en-GB" sz="1300" b="1" baseline="0" dirty="0" smtClean="0"/>
                    </a:p>
                  </a:txBody>
                  <a:tcPr anchor="ctr">
                    <a:lnL w="12700" cap="flat" cmpd="sng" algn="ctr">
                      <a:solidFill>
                        <a:schemeClr val="tx1"/>
                      </a:solidFill>
                      <a:prstDash val="solid"/>
                      <a:round/>
                      <a:headEnd type="none" w="med" len="med"/>
                      <a:tailEnd type="none" w="med" len="med"/>
                    </a:lnL>
                  </a:tcPr>
                </a:tc>
              </a:tr>
              <a:tr h="182880">
                <a:tc>
                  <a:txBody>
                    <a:bodyPr/>
                    <a:lstStyle/>
                    <a:p>
                      <a:pPr algn="ctr"/>
                      <a:r>
                        <a:rPr lang="en-US" sz="1300" dirty="0" smtClean="0"/>
                        <a:t>1</a:t>
                      </a:r>
                      <a:endParaRPr lang="en-GB" sz="1300" dirty="0"/>
                    </a:p>
                  </a:txBody>
                  <a:tcPr/>
                </a:tc>
                <a:tc>
                  <a:txBody>
                    <a:bodyPr/>
                    <a:lstStyle/>
                    <a:p>
                      <a:pPr algn="ctr"/>
                      <a:r>
                        <a:rPr lang="en-US" sz="1300" dirty="0" smtClean="0"/>
                        <a:t>1</a:t>
                      </a:r>
                      <a:endParaRPr lang="en-GB" sz="1300" dirty="0"/>
                    </a:p>
                  </a:txBody>
                  <a:tcPr/>
                </a:tc>
                <a:tc>
                  <a:txBody>
                    <a:bodyPr/>
                    <a:lstStyle/>
                    <a:p>
                      <a:pPr algn="ctr"/>
                      <a:r>
                        <a:rPr lang="en-US" sz="1300" dirty="0" smtClean="0"/>
                        <a:t>0</a:t>
                      </a:r>
                      <a:endParaRPr lang="en-GB" sz="1300" dirty="0"/>
                    </a:p>
                  </a:txBody>
                  <a:tcPr/>
                </a:tc>
                <a:tc>
                  <a:txBody>
                    <a:bodyPr/>
                    <a:lstStyle/>
                    <a:p>
                      <a:pPr algn="ctr"/>
                      <a:r>
                        <a:rPr lang="en-US" sz="1300" dirty="0" smtClean="0"/>
                        <a:t>1</a:t>
                      </a:r>
                      <a:endParaRPr lang="en-GB" sz="1300" dirty="0"/>
                    </a:p>
                  </a:txBody>
                  <a:tcPr>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300" b="1" baseline="0" dirty="0" smtClean="0"/>
                        <a:t>1</a:t>
                      </a:r>
                      <a:endParaRPr lang="en-GB" sz="1300" b="1"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v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GB" sz="1100" b="1" baseline="-25000" dirty="0" smtClean="0"/>
                    </a:p>
                  </a:txBody>
                  <a:tcPr>
                    <a:lnL w="12700" cap="flat" cmpd="sng" algn="ctr">
                      <a:solidFill>
                        <a:schemeClr val="tx1"/>
                      </a:solidFill>
                      <a:prstDash val="solid"/>
                      <a:round/>
                      <a:headEnd type="none" w="med" len="med"/>
                      <a:tailEnd type="none" w="med" len="med"/>
                    </a:lnL>
                  </a:tcPr>
                </a:tc>
              </a:tr>
              <a:tr h="182880">
                <a:tc>
                  <a:txBody>
                    <a:bodyPr/>
                    <a:lstStyle/>
                    <a:p>
                      <a:pPr algn="ctr"/>
                      <a:r>
                        <a:rPr lang="en-US" sz="1300" dirty="0" smtClean="0"/>
                        <a:t>1</a:t>
                      </a:r>
                      <a:endParaRPr lang="en-GB" sz="1300" dirty="0"/>
                    </a:p>
                  </a:txBody>
                  <a:tcPr/>
                </a:tc>
                <a:tc>
                  <a:txBody>
                    <a:bodyPr/>
                    <a:lstStyle/>
                    <a:p>
                      <a:pPr algn="ctr"/>
                      <a:r>
                        <a:rPr lang="en-US" sz="1300" dirty="0" smtClean="0"/>
                        <a:t>1</a:t>
                      </a:r>
                      <a:endParaRPr lang="en-GB" sz="1300" dirty="0"/>
                    </a:p>
                  </a:txBody>
                  <a:tcPr/>
                </a:tc>
                <a:tc>
                  <a:txBody>
                    <a:bodyPr/>
                    <a:lstStyle/>
                    <a:p>
                      <a:pPr algn="ctr"/>
                      <a:r>
                        <a:rPr lang="en-US" sz="1300" dirty="0" smtClean="0"/>
                        <a:t>1</a:t>
                      </a:r>
                      <a:endParaRPr lang="en-GB" sz="1300" dirty="0"/>
                    </a:p>
                  </a:txBody>
                  <a:tcPr/>
                </a:tc>
                <a:tc>
                  <a:txBody>
                    <a:bodyPr/>
                    <a:lstStyle/>
                    <a:p>
                      <a:pPr algn="ctr"/>
                      <a:r>
                        <a:rPr lang="en-US" sz="1300" dirty="0" smtClean="0"/>
                        <a:t>0</a:t>
                      </a:r>
                      <a:endParaRPr lang="en-GB" sz="1300" dirty="0"/>
                    </a:p>
                  </a:txBody>
                  <a:tcPr>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300" b="1" baseline="0" dirty="0" smtClean="0"/>
                        <a:t>1</a:t>
                      </a:r>
                      <a:endParaRPr lang="en-GB" sz="1300" b="1"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row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300" b="1" baseline="0" dirty="0" smtClean="0"/>
                        <a:t>F = 1</a:t>
                      </a:r>
                      <a:endParaRPr lang="en-GB" sz="1300" b="1" baseline="0" dirty="0" smtClean="0"/>
                    </a:p>
                  </a:txBody>
                  <a:tcPr anchor="ctr">
                    <a:lnL w="12700" cap="flat" cmpd="sng" algn="ctr">
                      <a:solidFill>
                        <a:schemeClr val="tx1"/>
                      </a:solidFill>
                      <a:prstDash val="solid"/>
                      <a:round/>
                      <a:headEnd type="none" w="med" len="med"/>
                      <a:tailEnd type="none" w="med" len="med"/>
                    </a:lnL>
                  </a:tcPr>
                </a:tc>
              </a:tr>
              <a:tr h="182880">
                <a:tc>
                  <a:txBody>
                    <a:bodyPr/>
                    <a:lstStyle/>
                    <a:p>
                      <a:pPr algn="ctr"/>
                      <a:r>
                        <a:rPr lang="en-US" sz="1300" dirty="0" smtClean="0"/>
                        <a:t>1</a:t>
                      </a:r>
                      <a:endParaRPr lang="en-GB" sz="1300" dirty="0"/>
                    </a:p>
                  </a:txBody>
                  <a:tcPr/>
                </a:tc>
                <a:tc>
                  <a:txBody>
                    <a:bodyPr/>
                    <a:lstStyle/>
                    <a:p>
                      <a:pPr algn="ctr"/>
                      <a:r>
                        <a:rPr lang="en-US" sz="1300" dirty="0" smtClean="0"/>
                        <a:t>1</a:t>
                      </a:r>
                      <a:endParaRPr lang="en-GB" sz="1300" dirty="0"/>
                    </a:p>
                  </a:txBody>
                  <a:tcPr/>
                </a:tc>
                <a:tc>
                  <a:txBody>
                    <a:bodyPr/>
                    <a:lstStyle/>
                    <a:p>
                      <a:pPr algn="ctr"/>
                      <a:r>
                        <a:rPr lang="en-US" sz="1300" dirty="0" smtClean="0"/>
                        <a:t>1</a:t>
                      </a:r>
                      <a:endParaRPr lang="en-GB" sz="1300" dirty="0"/>
                    </a:p>
                  </a:txBody>
                  <a:tcPr/>
                </a:tc>
                <a:tc>
                  <a:txBody>
                    <a:bodyPr/>
                    <a:lstStyle/>
                    <a:p>
                      <a:pPr algn="ctr"/>
                      <a:r>
                        <a:rPr lang="en-US" sz="1300" dirty="0" smtClean="0"/>
                        <a:t>1</a:t>
                      </a:r>
                      <a:endParaRPr lang="en-GB" sz="1300" dirty="0"/>
                    </a:p>
                  </a:txBody>
                  <a:tcPr>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300" b="1" baseline="0" dirty="0" smtClean="0"/>
                        <a:t>1</a:t>
                      </a:r>
                      <a:endParaRPr lang="en-GB" sz="1300" b="1"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v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GB" sz="1100" b="1" baseline="-25000" dirty="0" smtClean="0"/>
                    </a:p>
                  </a:txBody>
                  <a:tcPr>
                    <a:lnL w="12700" cap="flat" cmpd="sng" algn="ctr">
                      <a:solidFill>
                        <a:schemeClr val="tx1"/>
                      </a:solidFill>
                      <a:prstDash val="solid"/>
                      <a:round/>
                      <a:headEnd type="none" w="med" len="med"/>
                      <a:tailEnd type="none" w="med" len="med"/>
                    </a:lnL>
                  </a:tcPr>
                </a:tc>
              </a:tr>
            </a:tbl>
          </a:graphicData>
        </a:graphic>
      </p:graphicFrame>
      <p:sp>
        <p:nvSpPr>
          <p:cNvPr id="10" name="TextBox 9"/>
          <p:cNvSpPr txBox="1"/>
          <p:nvPr/>
        </p:nvSpPr>
        <p:spPr>
          <a:xfrm>
            <a:off x="4191000" y="1219200"/>
            <a:ext cx="3657600" cy="1815882"/>
          </a:xfrm>
          <a:prstGeom prst="rect">
            <a:avLst/>
          </a:prstGeom>
          <a:noFill/>
        </p:spPr>
        <p:txBody>
          <a:bodyPr wrap="square" rtlCol="0">
            <a:spAutoFit/>
          </a:bodyPr>
          <a:lstStyle/>
          <a:p>
            <a:pPr marL="0" lvl="8"/>
            <a:r>
              <a:rPr lang="en-US" sz="1600" b="1" dirty="0" smtClean="0"/>
              <a:t>Realize </a:t>
            </a:r>
            <a:r>
              <a:rPr lang="en-US" sz="1600" b="1" dirty="0"/>
              <a:t>F(A,B,C,D) </a:t>
            </a:r>
            <a:r>
              <a:rPr lang="en-US" sz="1600" b="1" dirty="0" smtClean="0"/>
              <a:t>=                                     ∑(</a:t>
            </a:r>
            <a:r>
              <a:rPr lang="en-US" sz="1600" b="1" dirty="0"/>
              <a:t>1,3,4,11,12,13,14,15) using only one 8:1 MUX</a:t>
            </a:r>
            <a:r>
              <a:rPr lang="en-US" sz="1600" b="1" u="sng" dirty="0"/>
              <a:t> </a:t>
            </a:r>
            <a:endParaRPr lang="en-US" sz="2400" b="1" dirty="0"/>
          </a:p>
          <a:p>
            <a:endParaRPr lang="en-US" sz="1600" b="1" dirty="0" smtClean="0"/>
          </a:p>
          <a:p>
            <a:r>
              <a:rPr lang="en-US" sz="1600" b="1" dirty="0"/>
              <a:t>T</a:t>
            </a:r>
            <a:r>
              <a:rPr lang="en-US" sz="1600" b="1" dirty="0" smtClean="0"/>
              <a:t>he Least </a:t>
            </a:r>
            <a:r>
              <a:rPr lang="en-US" sz="1600" b="1" dirty="0"/>
              <a:t>S</a:t>
            </a:r>
            <a:r>
              <a:rPr lang="en-US" sz="1600" b="1" dirty="0" smtClean="0"/>
              <a:t>ignificant Bit (LSB) variable, ‘D’, is provided at the inputs of 8:1 MUX</a:t>
            </a:r>
            <a:endParaRPr lang="en-GB" sz="1600" b="1" dirty="0"/>
          </a:p>
        </p:txBody>
      </p:sp>
    </p:spTree>
    <p:extLst>
      <p:ext uri="{BB962C8B-B14F-4D97-AF65-F5344CB8AC3E}">
        <p14:creationId xmlns:p14="http://schemas.microsoft.com/office/powerpoint/2010/main" val="196000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553200" cy="685800"/>
          </a:xfrm>
        </p:spPr>
        <p:txBody>
          <a:bodyPr>
            <a:normAutofit/>
          </a:bodyPr>
          <a:lstStyle/>
          <a:p>
            <a:pPr algn="ctr"/>
            <a:r>
              <a:rPr lang="en-US" b="1" dirty="0" smtClean="0">
                <a:solidFill>
                  <a:srgbClr val="FF0066"/>
                </a:solidFill>
                <a:effectLst>
                  <a:outerShdw blurRad="38100" dist="38100" dir="2700000" algn="tl">
                    <a:srgbClr val="000000">
                      <a:alpha val="43137"/>
                    </a:srgbClr>
                  </a:outerShdw>
                </a:effectLst>
                <a:latin typeface="Algerian" panose="04020705040A02060702" pitchFamily="82" charset="0"/>
              </a:rPr>
              <a:t>multiplexer</a:t>
            </a:r>
            <a:endParaRPr lang="en-GB" b="1" dirty="0">
              <a:solidFill>
                <a:srgbClr val="FF0066"/>
              </a:solidFill>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p:cNvSpPr>
            <a:spLocks noGrp="1"/>
          </p:cNvSpPr>
          <p:nvPr>
            <p:ph idx="1"/>
          </p:nvPr>
        </p:nvSpPr>
        <p:spPr>
          <a:xfrm>
            <a:off x="0" y="609600"/>
            <a:ext cx="8382000" cy="6248400"/>
          </a:xfrm>
        </p:spPr>
        <p:txBody>
          <a:bodyPr>
            <a:normAutofit/>
          </a:bodyPr>
          <a:lstStyle/>
          <a:p>
            <a:pPr marL="0" indent="0" algn="just">
              <a:lnSpc>
                <a:spcPct val="120000"/>
              </a:lnSpc>
              <a:buNone/>
            </a:pPr>
            <a:r>
              <a:rPr lang="en-US" sz="2000" b="1" u="sng" dirty="0" smtClean="0">
                <a:solidFill>
                  <a:schemeClr val="tx1"/>
                </a:solidFill>
              </a:rPr>
              <a:t>Higher-order MUX using single next lower-order MUX (EXAMPLE 6)</a:t>
            </a:r>
            <a:endParaRPr lang="en-US" sz="1900" b="1" u="sng" dirty="0" smtClean="0">
              <a:solidFill>
                <a:schemeClr val="tx1"/>
              </a:solidFill>
            </a:endParaRPr>
          </a:p>
          <a:p>
            <a:pPr algn="just">
              <a:lnSpc>
                <a:spcPct val="120000"/>
              </a:lnSpc>
            </a:pPr>
            <a:r>
              <a:rPr lang="en-US" b="1" u="sng" dirty="0" smtClean="0">
                <a:solidFill>
                  <a:schemeClr val="tx1"/>
                </a:solidFill>
              </a:rPr>
              <a:t>16:1 MUX using one 8:1 MUX</a:t>
            </a:r>
          </a:p>
          <a:p>
            <a:pPr marL="0" lvl="8"/>
            <a:r>
              <a:rPr lang="en-US" sz="1600" b="1" dirty="0">
                <a:solidFill>
                  <a:schemeClr val="tx1"/>
                </a:solidFill>
              </a:rPr>
              <a:t>Realize F(A,B,C,D) </a:t>
            </a:r>
            <a:r>
              <a:rPr lang="en-US" sz="1600" b="1" dirty="0" smtClean="0">
                <a:solidFill>
                  <a:schemeClr val="tx1"/>
                </a:solidFill>
              </a:rPr>
              <a:t>= ∑</a:t>
            </a:r>
            <a:r>
              <a:rPr lang="en-US" sz="1600" b="1" dirty="0">
                <a:solidFill>
                  <a:schemeClr val="tx1"/>
                </a:solidFill>
              </a:rPr>
              <a:t>(2,4,5,7,10,14) using only one 8:1 MUX</a:t>
            </a:r>
            <a:r>
              <a:rPr lang="en-US" sz="1600" b="1" u="sng" dirty="0">
                <a:solidFill>
                  <a:schemeClr val="tx1"/>
                </a:solidFill>
              </a:rPr>
              <a:t> </a:t>
            </a:r>
            <a:endParaRPr lang="en-US" sz="1600" b="1" dirty="0" smtClean="0">
              <a:solidFill>
                <a:schemeClr val="tx1"/>
              </a:solidFill>
            </a:endParaRPr>
          </a:p>
          <a:p>
            <a:pPr marL="0" lvl="8"/>
            <a:r>
              <a:rPr lang="en-US" sz="1600" b="1" dirty="0" smtClean="0">
                <a:solidFill>
                  <a:schemeClr val="tx1"/>
                </a:solidFill>
              </a:rPr>
              <a:t>The </a:t>
            </a:r>
            <a:r>
              <a:rPr lang="en-US" sz="1600" b="1" dirty="0">
                <a:solidFill>
                  <a:schemeClr val="tx1"/>
                </a:solidFill>
              </a:rPr>
              <a:t>LSB variable, ‘D’, is provided at the inputs of 8:1 MUX</a:t>
            </a:r>
            <a:endParaRPr lang="en-GB" sz="1600" b="1" dirty="0">
              <a:solidFill>
                <a:schemeClr val="tx1"/>
              </a:solidFill>
            </a:endParaRPr>
          </a:p>
          <a:p>
            <a:pPr algn="just">
              <a:lnSpc>
                <a:spcPct val="120000"/>
              </a:lnSpc>
            </a:pPr>
            <a:endParaRPr lang="en-US" b="1" u="sng" dirty="0" smtClean="0">
              <a:solidFill>
                <a:schemeClr val="tx1"/>
              </a:solidFill>
            </a:endParaRPr>
          </a:p>
          <a:p>
            <a:pPr marL="0" indent="0" algn="just">
              <a:lnSpc>
                <a:spcPct val="120000"/>
              </a:lnSpc>
              <a:buNone/>
            </a:pPr>
            <a:endParaRPr lang="en-US" sz="1700" b="1" dirty="0" smtClean="0">
              <a:solidFill>
                <a:schemeClr val="tx1"/>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4268175611"/>
              </p:ext>
            </p:extLst>
          </p:nvPr>
        </p:nvGraphicFramePr>
        <p:xfrm>
          <a:off x="304800" y="2286000"/>
          <a:ext cx="2971800" cy="4526280"/>
        </p:xfrm>
        <a:graphic>
          <a:graphicData uri="http://schemas.openxmlformats.org/drawingml/2006/table">
            <a:tbl>
              <a:tblPr firstRow="1" bandRow="1">
                <a:tableStyleId>{BC89EF96-8CEA-46FF-86C4-4CE0E7609802}</a:tableStyleId>
              </a:tblPr>
              <a:tblGrid>
                <a:gridCol w="365760"/>
                <a:gridCol w="365760"/>
                <a:gridCol w="365760"/>
                <a:gridCol w="365760"/>
                <a:gridCol w="746760"/>
                <a:gridCol w="762000"/>
              </a:tblGrid>
              <a:tr h="182880">
                <a:tc gridSpan="4">
                  <a:txBody>
                    <a:bodyPr/>
                    <a:lstStyle/>
                    <a:p>
                      <a:pPr algn="ctr"/>
                      <a:r>
                        <a:rPr lang="en-US" sz="1050" b="1" dirty="0" smtClean="0"/>
                        <a:t>Inputs</a:t>
                      </a:r>
                      <a:endParaRPr lang="en-GB" sz="1050"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GB" sz="1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pPr algn="ctr"/>
                      <a:endParaRPr lang="en-GB" b="1" dirty="0"/>
                    </a:p>
                  </a:txBody>
                  <a:tcPr/>
                </a:tc>
                <a:tc hMerge="1">
                  <a:txBody>
                    <a:bodyPr/>
                    <a:lstStyle/>
                    <a:p>
                      <a:endParaRPr lang="en-GB" dirty="0"/>
                    </a:p>
                  </a:txBody>
                  <a:tcPr/>
                </a:tc>
                <a:tc>
                  <a:txBody>
                    <a:bodyPr/>
                    <a:lstStyle/>
                    <a:p>
                      <a:pPr algn="ctr"/>
                      <a:r>
                        <a:rPr lang="en-US" sz="1050" b="1" dirty="0" smtClean="0"/>
                        <a:t>Outputs</a:t>
                      </a:r>
                      <a:endParaRPr lang="en-GB" sz="105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050" b="1"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8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b="1" baseline="0" dirty="0" smtClean="0"/>
                        <a:t>A</a:t>
                      </a:r>
                      <a:endParaRPr lang="en-GB" sz="1050" b="1" baseline="-25000" dirty="0" smtClean="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b="1" baseline="0" dirty="0" smtClean="0"/>
                        <a:t>B</a:t>
                      </a:r>
                      <a:endParaRPr lang="en-GB" sz="1050" b="1"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b="1" baseline="0" dirty="0" smtClean="0"/>
                        <a:t>C</a:t>
                      </a:r>
                      <a:endParaRPr lang="en-GB" sz="1050" b="1"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b="1" baseline="0" dirty="0" smtClean="0"/>
                        <a:t>D</a:t>
                      </a:r>
                      <a:endParaRPr lang="en-GB" sz="1050" b="1" baseline="-25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b="1" baseline="0" dirty="0" smtClean="0"/>
                        <a:t>F</a:t>
                      </a:r>
                      <a:endParaRPr lang="en-GB" sz="1050" b="1"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050" b="1" baseline="-25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80">
                <a:tc>
                  <a:txBody>
                    <a:bodyPr/>
                    <a:lstStyle/>
                    <a:p>
                      <a:pPr algn="ctr"/>
                      <a:r>
                        <a:rPr lang="en-US" sz="1050" dirty="0" smtClean="0"/>
                        <a:t>0</a:t>
                      </a:r>
                      <a:endParaRPr lang="en-GB" sz="1050" dirty="0"/>
                    </a:p>
                  </a:txBody>
                  <a:tcPr>
                    <a:lnT w="12700" cap="flat" cmpd="sng" algn="ctr">
                      <a:solidFill>
                        <a:schemeClr val="tx1"/>
                      </a:solidFill>
                      <a:prstDash val="solid"/>
                      <a:round/>
                      <a:headEnd type="none" w="med" len="med"/>
                      <a:tailEnd type="none" w="med" len="med"/>
                    </a:lnT>
                  </a:tcPr>
                </a:tc>
                <a:tc>
                  <a:txBody>
                    <a:bodyPr/>
                    <a:lstStyle/>
                    <a:p>
                      <a:pPr algn="ctr"/>
                      <a:r>
                        <a:rPr lang="en-US" sz="1050" dirty="0" smtClean="0"/>
                        <a:t>0</a:t>
                      </a:r>
                      <a:endParaRPr lang="en-GB" sz="1050" dirty="0"/>
                    </a:p>
                  </a:txBody>
                  <a:tcPr>
                    <a:lnT w="12700" cap="flat" cmpd="sng" algn="ctr">
                      <a:solidFill>
                        <a:schemeClr val="tx1"/>
                      </a:solidFill>
                      <a:prstDash val="solid"/>
                      <a:round/>
                      <a:headEnd type="none" w="med" len="med"/>
                      <a:tailEnd type="none" w="med" len="med"/>
                    </a:lnT>
                  </a:tcPr>
                </a:tc>
                <a:tc>
                  <a:txBody>
                    <a:bodyPr/>
                    <a:lstStyle/>
                    <a:p>
                      <a:pPr algn="ctr"/>
                      <a:r>
                        <a:rPr lang="en-US" sz="1050" dirty="0" smtClean="0"/>
                        <a:t>0</a:t>
                      </a:r>
                      <a:endParaRPr lang="en-GB" sz="1050" dirty="0"/>
                    </a:p>
                  </a:txBody>
                  <a:tcPr>
                    <a:lnT w="12700" cap="flat" cmpd="sng" algn="ctr">
                      <a:solidFill>
                        <a:schemeClr val="tx1"/>
                      </a:solidFill>
                      <a:prstDash val="solid"/>
                      <a:round/>
                      <a:headEnd type="none" w="med" len="med"/>
                      <a:tailEnd type="none" w="med" len="med"/>
                    </a:lnT>
                  </a:tcPr>
                </a:tc>
                <a:tc>
                  <a:txBody>
                    <a:bodyPr/>
                    <a:lstStyle/>
                    <a:p>
                      <a:pPr algn="ctr"/>
                      <a:r>
                        <a:rPr lang="en-US" sz="1050" dirty="0" smtClean="0"/>
                        <a:t>0</a:t>
                      </a:r>
                      <a:endParaRPr lang="en-GB" sz="105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050" b="1" baseline="0" dirty="0" smtClean="0"/>
                        <a:t>0</a:t>
                      </a:r>
                      <a:endParaRPr lang="en-GB" sz="1050" b="1"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row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b="1" baseline="0" dirty="0" smtClean="0"/>
                        <a:t>F = 0 </a:t>
                      </a:r>
                      <a:endParaRPr lang="en-GB" sz="1050" b="1" baseline="0" dirty="0" smtClean="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r>
              <a:tr h="182880">
                <a:tc>
                  <a:txBody>
                    <a:bodyPr/>
                    <a:lstStyle/>
                    <a:p>
                      <a:pPr algn="ctr"/>
                      <a:r>
                        <a:rPr lang="en-US" sz="1050" dirty="0" smtClean="0"/>
                        <a:t>0</a:t>
                      </a:r>
                      <a:endParaRPr lang="en-GB" sz="1050" dirty="0"/>
                    </a:p>
                  </a:txBody>
                  <a:tcPr/>
                </a:tc>
                <a:tc>
                  <a:txBody>
                    <a:bodyPr/>
                    <a:lstStyle/>
                    <a:p>
                      <a:pPr algn="ctr"/>
                      <a:r>
                        <a:rPr lang="en-US" sz="1050" dirty="0" smtClean="0"/>
                        <a:t>0</a:t>
                      </a:r>
                      <a:endParaRPr lang="en-GB" sz="1050" dirty="0"/>
                    </a:p>
                  </a:txBody>
                  <a:tcPr/>
                </a:tc>
                <a:tc>
                  <a:txBody>
                    <a:bodyPr/>
                    <a:lstStyle/>
                    <a:p>
                      <a:pPr algn="ctr"/>
                      <a:r>
                        <a:rPr lang="en-US" sz="1050" dirty="0" smtClean="0"/>
                        <a:t>0</a:t>
                      </a:r>
                      <a:endParaRPr lang="en-GB" sz="1050" dirty="0"/>
                    </a:p>
                  </a:txBody>
                  <a:tcPr/>
                </a:tc>
                <a:tc>
                  <a:txBody>
                    <a:bodyPr/>
                    <a:lstStyle/>
                    <a:p>
                      <a:pPr algn="ctr"/>
                      <a:r>
                        <a:rPr lang="en-US" sz="1050" dirty="0" smtClean="0"/>
                        <a:t>1</a:t>
                      </a:r>
                      <a:endParaRPr lang="en-GB" sz="1050" dirty="0"/>
                    </a:p>
                  </a:txBody>
                  <a:tcPr>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b="1" baseline="0" dirty="0" smtClean="0"/>
                        <a:t>0</a:t>
                      </a:r>
                      <a:endParaRPr lang="en-GB" sz="1050" b="1"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v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GB" sz="1100" b="1" baseline="-25000" dirty="0" smtClean="0"/>
                    </a:p>
                  </a:txBody>
                  <a:tcPr>
                    <a:lnL w="12700" cap="flat" cmpd="sng" algn="ctr">
                      <a:solidFill>
                        <a:schemeClr val="tx1"/>
                      </a:solidFill>
                      <a:prstDash val="solid"/>
                      <a:round/>
                      <a:headEnd type="none" w="med" len="med"/>
                      <a:tailEnd type="none" w="med" len="med"/>
                    </a:lnL>
                  </a:tcPr>
                </a:tc>
              </a:tr>
              <a:tr h="182880">
                <a:tc>
                  <a:txBody>
                    <a:bodyPr/>
                    <a:lstStyle/>
                    <a:p>
                      <a:pPr algn="ctr"/>
                      <a:r>
                        <a:rPr lang="en-US" sz="1050" dirty="0" smtClean="0"/>
                        <a:t>0</a:t>
                      </a:r>
                      <a:endParaRPr lang="en-GB" sz="1050" dirty="0"/>
                    </a:p>
                  </a:txBody>
                  <a:tcPr/>
                </a:tc>
                <a:tc>
                  <a:txBody>
                    <a:bodyPr/>
                    <a:lstStyle/>
                    <a:p>
                      <a:pPr algn="ctr"/>
                      <a:r>
                        <a:rPr lang="en-US" sz="1050" dirty="0" smtClean="0"/>
                        <a:t>0</a:t>
                      </a:r>
                      <a:endParaRPr lang="en-GB" sz="1050" dirty="0"/>
                    </a:p>
                  </a:txBody>
                  <a:tcPr/>
                </a:tc>
                <a:tc>
                  <a:txBody>
                    <a:bodyPr/>
                    <a:lstStyle/>
                    <a:p>
                      <a:pPr algn="ctr"/>
                      <a:r>
                        <a:rPr lang="en-US" sz="1050" dirty="0" smtClean="0"/>
                        <a:t>1</a:t>
                      </a:r>
                      <a:endParaRPr lang="en-GB" sz="1050" dirty="0"/>
                    </a:p>
                  </a:txBody>
                  <a:tcPr/>
                </a:tc>
                <a:tc>
                  <a:txBody>
                    <a:bodyPr/>
                    <a:lstStyle/>
                    <a:p>
                      <a:pPr algn="ctr"/>
                      <a:r>
                        <a:rPr lang="en-US" sz="1050" dirty="0" smtClean="0"/>
                        <a:t>0</a:t>
                      </a:r>
                      <a:endParaRPr lang="en-GB" sz="1050" dirty="0"/>
                    </a:p>
                  </a:txBody>
                  <a:tcPr>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b="1" baseline="0" dirty="0" smtClean="0"/>
                        <a:t>1</a:t>
                      </a:r>
                      <a:endParaRPr lang="en-GB" sz="1050" b="1"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row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b="1" baseline="0" dirty="0" smtClean="0"/>
                        <a:t>F = D’ </a:t>
                      </a:r>
                      <a:endParaRPr lang="en-GB" sz="1050" b="1" baseline="0" dirty="0" smtClean="0"/>
                    </a:p>
                  </a:txBody>
                  <a:tcPr anchor="ctr">
                    <a:lnL w="12700" cap="flat" cmpd="sng" algn="ctr">
                      <a:solidFill>
                        <a:schemeClr val="tx1"/>
                      </a:solidFill>
                      <a:prstDash val="solid"/>
                      <a:round/>
                      <a:headEnd type="none" w="med" len="med"/>
                      <a:tailEnd type="none" w="med" len="med"/>
                    </a:lnL>
                  </a:tcPr>
                </a:tc>
              </a:tr>
              <a:tr h="182880">
                <a:tc>
                  <a:txBody>
                    <a:bodyPr/>
                    <a:lstStyle/>
                    <a:p>
                      <a:pPr algn="ctr"/>
                      <a:r>
                        <a:rPr lang="en-US" sz="1050" dirty="0" smtClean="0"/>
                        <a:t>0</a:t>
                      </a:r>
                      <a:endParaRPr lang="en-GB" sz="1050" dirty="0"/>
                    </a:p>
                  </a:txBody>
                  <a:tcPr/>
                </a:tc>
                <a:tc>
                  <a:txBody>
                    <a:bodyPr/>
                    <a:lstStyle/>
                    <a:p>
                      <a:pPr algn="ctr"/>
                      <a:r>
                        <a:rPr lang="en-US" sz="1050" dirty="0" smtClean="0"/>
                        <a:t>0</a:t>
                      </a:r>
                      <a:endParaRPr lang="en-GB" sz="1050" dirty="0"/>
                    </a:p>
                  </a:txBody>
                  <a:tcPr/>
                </a:tc>
                <a:tc>
                  <a:txBody>
                    <a:bodyPr/>
                    <a:lstStyle/>
                    <a:p>
                      <a:pPr algn="ctr"/>
                      <a:r>
                        <a:rPr lang="en-US" sz="1050" dirty="0" smtClean="0"/>
                        <a:t>1</a:t>
                      </a:r>
                      <a:endParaRPr lang="en-GB" sz="1050" dirty="0"/>
                    </a:p>
                  </a:txBody>
                  <a:tcPr/>
                </a:tc>
                <a:tc>
                  <a:txBody>
                    <a:bodyPr/>
                    <a:lstStyle/>
                    <a:p>
                      <a:pPr algn="ctr"/>
                      <a:r>
                        <a:rPr lang="en-US" sz="1050" dirty="0" smtClean="0"/>
                        <a:t>1</a:t>
                      </a:r>
                      <a:endParaRPr lang="en-GB" sz="1050" dirty="0"/>
                    </a:p>
                  </a:txBody>
                  <a:tcPr>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b="1" baseline="0" dirty="0" smtClean="0"/>
                        <a:t>0</a:t>
                      </a:r>
                      <a:endParaRPr lang="en-GB" sz="1050" b="1"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v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GB" sz="1100" b="1" kern="1200" baseline="-250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tcPr>
                </a:tc>
              </a:tr>
              <a:tr h="182880">
                <a:tc>
                  <a:txBody>
                    <a:bodyPr/>
                    <a:lstStyle/>
                    <a:p>
                      <a:pPr algn="ctr"/>
                      <a:r>
                        <a:rPr lang="en-US" sz="1050" dirty="0" smtClean="0"/>
                        <a:t>0</a:t>
                      </a:r>
                      <a:endParaRPr lang="en-GB" sz="1050" dirty="0"/>
                    </a:p>
                  </a:txBody>
                  <a:tcPr/>
                </a:tc>
                <a:tc>
                  <a:txBody>
                    <a:bodyPr/>
                    <a:lstStyle/>
                    <a:p>
                      <a:pPr algn="ctr"/>
                      <a:r>
                        <a:rPr lang="en-US" sz="1050" dirty="0" smtClean="0"/>
                        <a:t>1</a:t>
                      </a:r>
                      <a:endParaRPr lang="en-GB" sz="1050" dirty="0"/>
                    </a:p>
                  </a:txBody>
                  <a:tcPr/>
                </a:tc>
                <a:tc>
                  <a:txBody>
                    <a:bodyPr/>
                    <a:lstStyle/>
                    <a:p>
                      <a:pPr algn="ctr"/>
                      <a:r>
                        <a:rPr lang="en-US" sz="1050" dirty="0" smtClean="0"/>
                        <a:t>0</a:t>
                      </a:r>
                      <a:endParaRPr lang="en-GB" sz="1050" dirty="0"/>
                    </a:p>
                  </a:txBody>
                  <a:tcPr/>
                </a:tc>
                <a:tc>
                  <a:txBody>
                    <a:bodyPr/>
                    <a:lstStyle/>
                    <a:p>
                      <a:pPr algn="ctr"/>
                      <a:r>
                        <a:rPr lang="en-US" sz="1050" dirty="0" smtClean="0"/>
                        <a:t>0</a:t>
                      </a:r>
                      <a:endParaRPr lang="en-GB" sz="1050" dirty="0"/>
                    </a:p>
                  </a:txBody>
                  <a:tcPr>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b="1" baseline="0" dirty="0" smtClean="0"/>
                        <a:t>1</a:t>
                      </a:r>
                      <a:endParaRPr lang="en-GB" sz="1050" b="1"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row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b="1" baseline="0" dirty="0" smtClean="0"/>
                        <a:t>F = 1</a:t>
                      </a:r>
                      <a:endParaRPr lang="en-GB" sz="1050" b="1" baseline="0" dirty="0" smtClean="0"/>
                    </a:p>
                  </a:txBody>
                  <a:tcPr anchor="ctr">
                    <a:lnL w="12700" cap="flat" cmpd="sng" algn="ctr">
                      <a:solidFill>
                        <a:schemeClr val="tx1"/>
                      </a:solidFill>
                      <a:prstDash val="solid"/>
                      <a:round/>
                      <a:headEnd type="none" w="med" len="med"/>
                      <a:tailEnd type="none" w="med" len="med"/>
                    </a:lnL>
                  </a:tcPr>
                </a:tc>
              </a:tr>
              <a:tr h="182880">
                <a:tc>
                  <a:txBody>
                    <a:bodyPr/>
                    <a:lstStyle/>
                    <a:p>
                      <a:pPr algn="ctr"/>
                      <a:r>
                        <a:rPr lang="en-US" sz="1050" dirty="0" smtClean="0"/>
                        <a:t>0</a:t>
                      </a:r>
                      <a:endParaRPr lang="en-GB" sz="1050" dirty="0"/>
                    </a:p>
                  </a:txBody>
                  <a:tcPr/>
                </a:tc>
                <a:tc>
                  <a:txBody>
                    <a:bodyPr/>
                    <a:lstStyle/>
                    <a:p>
                      <a:pPr algn="ctr"/>
                      <a:r>
                        <a:rPr lang="en-US" sz="1050" dirty="0" smtClean="0"/>
                        <a:t>1</a:t>
                      </a:r>
                      <a:endParaRPr lang="en-GB" sz="1050" dirty="0"/>
                    </a:p>
                  </a:txBody>
                  <a:tcPr/>
                </a:tc>
                <a:tc>
                  <a:txBody>
                    <a:bodyPr/>
                    <a:lstStyle/>
                    <a:p>
                      <a:pPr algn="ctr"/>
                      <a:r>
                        <a:rPr lang="en-US" sz="1050" dirty="0" smtClean="0"/>
                        <a:t>0</a:t>
                      </a:r>
                      <a:endParaRPr lang="en-GB" sz="1050" dirty="0"/>
                    </a:p>
                  </a:txBody>
                  <a:tcPr/>
                </a:tc>
                <a:tc>
                  <a:txBody>
                    <a:bodyPr/>
                    <a:lstStyle/>
                    <a:p>
                      <a:pPr algn="ctr"/>
                      <a:r>
                        <a:rPr lang="en-US" sz="1050" dirty="0" smtClean="0"/>
                        <a:t>1</a:t>
                      </a:r>
                      <a:endParaRPr lang="en-GB" sz="1050" dirty="0"/>
                    </a:p>
                  </a:txBody>
                  <a:tcPr>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b="1" baseline="0" dirty="0" smtClean="0"/>
                        <a:t>1</a:t>
                      </a:r>
                      <a:endParaRPr lang="en-GB" sz="1050" b="1"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v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GB" sz="1100" b="1" baseline="-25000" dirty="0" smtClean="0"/>
                    </a:p>
                  </a:txBody>
                  <a:tcPr>
                    <a:lnL w="12700" cap="flat" cmpd="sng" algn="ctr">
                      <a:solidFill>
                        <a:schemeClr val="tx1"/>
                      </a:solidFill>
                      <a:prstDash val="solid"/>
                      <a:round/>
                      <a:headEnd type="none" w="med" len="med"/>
                      <a:tailEnd type="none" w="med" len="med"/>
                    </a:lnL>
                  </a:tcPr>
                </a:tc>
              </a:tr>
              <a:tr h="182880">
                <a:tc>
                  <a:txBody>
                    <a:bodyPr/>
                    <a:lstStyle/>
                    <a:p>
                      <a:pPr algn="ctr"/>
                      <a:r>
                        <a:rPr lang="en-US" sz="1050" dirty="0" smtClean="0"/>
                        <a:t>0</a:t>
                      </a:r>
                      <a:endParaRPr lang="en-GB" sz="1050" dirty="0"/>
                    </a:p>
                  </a:txBody>
                  <a:tcPr/>
                </a:tc>
                <a:tc>
                  <a:txBody>
                    <a:bodyPr/>
                    <a:lstStyle/>
                    <a:p>
                      <a:pPr algn="ctr"/>
                      <a:r>
                        <a:rPr lang="en-US" sz="1050" dirty="0" smtClean="0"/>
                        <a:t>1</a:t>
                      </a:r>
                      <a:endParaRPr lang="en-GB" sz="1050" dirty="0"/>
                    </a:p>
                  </a:txBody>
                  <a:tcPr/>
                </a:tc>
                <a:tc>
                  <a:txBody>
                    <a:bodyPr/>
                    <a:lstStyle/>
                    <a:p>
                      <a:pPr algn="ctr"/>
                      <a:r>
                        <a:rPr lang="en-US" sz="1050" dirty="0" smtClean="0"/>
                        <a:t>1</a:t>
                      </a:r>
                      <a:endParaRPr lang="en-GB" sz="1050" dirty="0"/>
                    </a:p>
                  </a:txBody>
                  <a:tcPr/>
                </a:tc>
                <a:tc>
                  <a:txBody>
                    <a:bodyPr/>
                    <a:lstStyle/>
                    <a:p>
                      <a:pPr algn="ctr"/>
                      <a:r>
                        <a:rPr lang="en-US" sz="1050" dirty="0" smtClean="0"/>
                        <a:t>0</a:t>
                      </a:r>
                      <a:endParaRPr lang="en-GB" sz="1050" dirty="0"/>
                    </a:p>
                  </a:txBody>
                  <a:tcPr>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b="1" baseline="0" dirty="0" smtClean="0"/>
                        <a:t>0</a:t>
                      </a:r>
                      <a:endParaRPr lang="en-GB" sz="1050" b="1"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row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b="1" baseline="0" dirty="0" smtClean="0"/>
                        <a:t>F = D</a:t>
                      </a:r>
                      <a:endParaRPr lang="en-GB" sz="1050" b="1" baseline="0" dirty="0" smtClean="0"/>
                    </a:p>
                  </a:txBody>
                  <a:tcPr anchor="ctr">
                    <a:lnL w="12700" cap="flat" cmpd="sng" algn="ctr">
                      <a:solidFill>
                        <a:schemeClr val="tx1"/>
                      </a:solidFill>
                      <a:prstDash val="solid"/>
                      <a:round/>
                      <a:headEnd type="none" w="med" len="med"/>
                      <a:tailEnd type="none" w="med" len="med"/>
                    </a:lnL>
                  </a:tcPr>
                </a:tc>
              </a:tr>
              <a:tr h="182880">
                <a:tc>
                  <a:txBody>
                    <a:bodyPr/>
                    <a:lstStyle/>
                    <a:p>
                      <a:pPr algn="ctr"/>
                      <a:r>
                        <a:rPr lang="en-US" sz="1050" dirty="0" smtClean="0"/>
                        <a:t>0</a:t>
                      </a:r>
                      <a:endParaRPr lang="en-GB" sz="1050" dirty="0"/>
                    </a:p>
                  </a:txBody>
                  <a:tcPr/>
                </a:tc>
                <a:tc>
                  <a:txBody>
                    <a:bodyPr/>
                    <a:lstStyle/>
                    <a:p>
                      <a:pPr algn="ctr"/>
                      <a:r>
                        <a:rPr lang="en-US" sz="1050" dirty="0" smtClean="0"/>
                        <a:t>1</a:t>
                      </a:r>
                      <a:endParaRPr lang="en-GB" sz="1050" dirty="0"/>
                    </a:p>
                  </a:txBody>
                  <a:tcPr/>
                </a:tc>
                <a:tc>
                  <a:txBody>
                    <a:bodyPr/>
                    <a:lstStyle/>
                    <a:p>
                      <a:pPr algn="ctr"/>
                      <a:r>
                        <a:rPr lang="en-US" sz="1050" dirty="0" smtClean="0"/>
                        <a:t>1</a:t>
                      </a:r>
                      <a:endParaRPr lang="en-GB" sz="1050" dirty="0"/>
                    </a:p>
                  </a:txBody>
                  <a:tcPr/>
                </a:tc>
                <a:tc>
                  <a:txBody>
                    <a:bodyPr/>
                    <a:lstStyle/>
                    <a:p>
                      <a:pPr algn="ctr"/>
                      <a:r>
                        <a:rPr lang="en-US" sz="1050" dirty="0" smtClean="0"/>
                        <a:t>1</a:t>
                      </a:r>
                      <a:endParaRPr lang="en-GB" sz="1050" dirty="0"/>
                    </a:p>
                  </a:txBody>
                  <a:tcPr>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b="1" baseline="0" dirty="0" smtClean="0"/>
                        <a:t>1</a:t>
                      </a:r>
                      <a:endParaRPr lang="en-GB" sz="1050" b="1"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v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GB" sz="1100" b="1" baseline="-25000" dirty="0" smtClean="0"/>
                    </a:p>
                  </a:txBody>
                  <a:tcPr>
                    <a:lnL w="12700" cap="flat" cmpd="sng" algn="ctr">
                      <a:solidFill>
                        <a:schemeClr val="tx1"/>
                      </a:solidFill>
                      <a:prstDash val="solid"/>
                      <a:round/>
                      <a:headEnd type="none" w="med" len="med"/>
                      <a:tailEnd type="none" w="med" len="med"/>
                    </a:lnL>
                  </a:tcPr>
                </a:tc>
              </a:tr>
              <a:tr h="182880">
                <a:tc>
                  <a:txBody>
                    <a:bodyPr/>
                    <a:lstStyle/>
                    <a:p>
                      <a:pPr algn="ctr"/>
                      <a:r>
                        <a:rPr lang="en-US" sz="1050" dirty="0" smtClean="0"/>
                        <a:t>1</a:t>
                      </a:r>
                      <a:endParaRPr lang="en-GB" sz="1050" dirty="0"/>
                    </a:p>
                  </a:txBody>
                  <a:tcPr/>
                </a:tc>
                <a:tc>
                  <a:txBody>
                    <a:bodyPr/>
                    <a:lstStyle/>
                    <a:p>
                      <a:pPr algn="ctr"/>
                      <a:r>
                        <a:rPr lang="en-US" sz="1050" dirty="0" smtClean="0"/>
                        <a:t>0</a:t>
                      </a:r>
                      <a:endParaRPr lang="en-GB" sz="1050" dirty="0"/>
                    </a:p>
                  </a:txBody>
                  <a:tcPr/>
                </a:tc>
                <a:tc>
                  <a:txBody>
                    <a:bodyPr/>
                    <a:lstStyle/>
                    <a:p>
                      <a:pPr algn="ctr"/>
                      <a:r>
                        <a:rPr lang="en-US" sz="1050" dirty="0" smtClean="0"/>
                        <a:t>0</a:t>
                      </a:r>
                      <a:endParaRPr lang="en-GB" sz="1050" dirty="0"/>
                    </a:p>
                  </a:txBody>
                  <a:tcPr/>
                </a:tc>
                <a:tc>
                  <a:txBody>
                    <a:bodyPr/>
                    <a:lstStyle/>
                    <a:p>
                      <a:pPr algn="ctr"/>
                      <a:r>
                        <a:rPr lang="en-US" sz="1050" dirty="0" smtClean="0"/>
                        <a:t>0</a:t>
                      </a:r>
                      <a:endParaRPr lang="en-GB" sz="1050" dirty="0"/>
                    </a:p>
                  </a:txBody>
                  <a:tcPr>
                    <a:lnR w="12700" cap="flat" cmpd="sng" algn="ctr">
                      <a:solidFill>
                        <a:schemeClr val="tx1"/>
                      </a:solidFill>
                      <a:prstDash val="solid"/>
                      <a:round/>
                      <a:headEnd type="none" w="med" len="med"/>
                      <a:tailEnd type="none" w="med" len="med"/>
                    </a:lnR>
                  </a:tcPr>
                </a:tc>
                <a:tc>
                  <a:txBody>
                    <a:bodyPr/>
                    <a:lstStyle/>
                    <a:p>
                      <a:pPr algn="ctr"/>
                      <a:r>
                        <a:rPr lang="en-US" sz="1050" b="1" baseline="0" dirty="0" smtClean="0"/>
                        <a:t>0</a:t>
                      </a:r>
                      <a:endParaRPr lang="en-GB" sz="1050" b="1"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row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b="1" baseline="0" dirty="0" smtClean="0"/>
                        <a:t>F = 0 </a:t>
                      </a:r>
                      <a:endParaRPr lang="en-GB" sz="1050" b="1" baseline="0" dirty="0" smtClean="0"/>
                    </a:p>
                  </a:txBody>
                  <a:tcPr anchor="ctr">
                    <a:lnL w="12700" cap="flat" cmpd="sng" algn="ctr">
                      <a:solidFill>
                        <a:schemeClr val="tx1"/>
                      </a:solidFill>
                      <a:prstDash val="solid"/>
                      <a:round/>
                      <a:headEnd type="none" w="med" len="med"/>
                      <a:tailEnd type="none" w="med" len="med"/>
                    </a:lnL>
                  </a:tcPr>
                </a:tc>
              </a:tr>
              <a:tr h="182880">
                <a:tc>
                  <a:txBody>
                    <a:bodyPr/>
                    <a:lstStyle/>
                    <a:p>
                      <a:pPr algn="ctr"/>
                      <a:r>
                        <a:rPr lang="en-US" sz="1050" dirty="0" smtClean="0"/>
                        <a:t>1</a:t>
                      </a:r>
                      <a:endParaRPr lang="en-GB" sz="1050" dirty="0"/>
                    </a:p>
                  </a:txBody>
                  <a:tcPr/>
                </a:tc>
                <a:tc>
                  <a:txBody>
                    <a:bodyPr/>
                    <a:lstStyle/>
                    <a:p>
                      <a:pPr algn="ctr"/>
                      <a:r>
                        <a:rPr lang="en-US" sz="1050" dirty="0" smtClean="0"/>
                        <a:t>0</a:t>
                      </a:r>
                      <a:endParaRPr lang="en-GB" sz="1050" dirty="0"/>
                    </a:p>
                  </a:txBody>
                  <a:tcPr/>
                </a:tc>
                <a:tc>
                  <a:txBody>
                    <a:bodyPr/>
                    <a:lstStyle/>
                    <a:p>
                      <a:pPr algn="ctr"/>
                      <a:r>
                        <a:rPr lang="en-US" sz="1050" dirty="0" smtClean="0"/>
                        <a:t>0</a:t>
                      </a:r>
                      <a:endParaRPr lang="en-GB" sz="1050" dirty="0"/>
                    </a:p>
                  </a:txBody>
                  <a:tcPr/>
                </a:tc>
                <a:tc>
                  <a:txBody>
                    <a:bodyPr/>
                    <a:lstStyle/>
                    <a:p>
                      <a:pPr algn="ctr"/>
                      <a:r>
                        <a:rPr lang="en-US" sz="1050" dirty="0" smtClean="0"/>
                        <a:t>1</a:t>
                      </a:r>
                      <a:endParaRPr lang="en-GB" sz="1050" dirty="0"/>
                    </a:p>
                  </a:txBody>
                  <a:tcPr>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b="1" baseline="0" dirty="0" smtClean="0"/>
                        <a:t>0</a:t>
                      </a:r>
                      <a:endParaRPr lang="en-GB" sz="1050" b="1"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v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GB" sz="1100" b="1" baseline="-25000" dirty="0" smtClean="0"/>
                    </a:p>
                  </a:txBody>
                  <a:tcPr>
                    <a:lnL w="12700" cap="flat" cmpd="sng" algn="ctr">
                      <a:solidFill>
                        <a:schemeClr val="tx1"/>
                      </a:solidFill>
                      <a:prstDash val="solid"/>
                      <a:round/>
                      <a:headEnd type="none" w="med" len="med"/>
                      <a:tailEnd type="none" w="med" len="med"/>
                    </a:lnL>
                  </a:tcPr>
                </a:tc>
              </a:tr>
              <a:tr h="182880">
                <a:tc>
                  <a:txBody>
                    <a:bodyPr/>
                    <a:lstStyle/>
                    <a:p>
                      <a:pPr algn="ctr"/>
                      <a:r>
                        <a:rPr lang="en-US" sz="1050" dirty="0" smtClean="0"/>
                        <a:t>1</a:t>
                      </a:r>
                      <a:endParaRPr lang="en-GB" sz="1050" dirty="0"/>
                    </a:p>
                  </a:txBody>
                  <a:tcPr/>
                </a:tc>
                <a:tc>
                  <a:txBody>
                    <a:bodyPr/>
                    <a:lstStyle/>
                    <a:p>
                      <a:pPr algn="ctr"/>
                      <a:r>
                        <a:rPr lang="en-US" sz="1050" dirty="0" smtClean="0"/>
                        <a:t>0</a:t>
                      </a:r>
                      <a:endParaRPr lang="en-GB" sz="1050" dirty="0"/>
                    </a:p>
                  </a:txBody>
                  <a:tcPr/>
                </a:tc>
                <a:tc>
                  <a:txBody>
                    <a:bodyPr/>
                    <a:lstStyle/>
                    <a:p>
                      <a:pPr algn="ctr"/>
                      <a:r>
                        <a:rPr lang="en-US" sz="1050" dirty="0" smtClean="0"/>
                        <a:t>1</a:t>
                      </a:r>
                      <a:endParaRPr lang="en-GB" sz="1050" dirty="0"/>
                    </a:p>
                  </a:txBody>
                  <a:tcPr/>
                </a:tc>
                <a:tc>
                  <a:txBody>
                    <a:bodyPr/>
                    <a:lstStyle/>
                    <a:p>
                      <a:pPr algn="ctr"/>
                      <a:r>
                        <a:rPr lang="en-US" sz="1050" dirty="0" smtClean="0"/>
                        <a:t>0</a:t>
                      </a:r>
                      <a:endParaRPr lang="en-GB" sz="1050" dirty="0"/>
                    </a:p>
                  </a:txBody>
                  <a:tcPr>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b="1" baseline="0" dirty="0" smtClean="0"/>
                        <a:t>1</a:t>
                      </a:r>
                      <a:endParaRPr lang="en-GB" sz="1050" b="1"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row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b="1" baseline="0" dirty="0" smtClean="0"/>
                        <a:t>F = D’</a:t>
                      </a:r>
                      <a:endParaRPr lang="en-GB" sz="1050" b="1" baseline="0" dirty="0" smtClean="0"/>
                    </a:p>
                  </a:txBody>
                  <a:tcPr anchor="ctr">
                    <a:lnL w="12700" cap="flat" cmpd="sng" algn="ctr">
                      <a:solidFill>
                        <a:schemeClr val="tx1"/>
                      </a:solidFill>
                      <a:prstDash val="solid"/>
                      <a:round/>
                      <a:headEnd type="none" w="med" len="med"/>
                      <a:tailEnd type="none" w="med" len="med"/>
                    </a:lnL>
                  </a:tcPr>
                </a:tc>
              </a:tr>
              <a:tr h="182880">
                <a:tc>
                  <a:txBody>
                    <a:bodyPr/>
                    <a:lstStyle/>
                    <a:p>
                      <a:pPr algn="ctr"/>
                      <a:r>
                        <a:rPr lang="en-US" sz="1050" dirty="0" smtClean="0"/>
                        <a:t>1</a:t>
                      </a:r>
                      <a:endParaRPr lang="en-GB" sz="1050" dirty="0"/>
                    </a:p>
                  </a:txBody>
                  <a:tcPr/>
                </a:tc>
                <a:tc>
                  <a:txBody>
                    <a:bodyPr/>
                    <a:lstStyle/>
                    <a:p>
                      <a:pPr algn="ctr"/>
                      <a:r>
                        <a:rPr lang="en-US" sz="1050" dirty="0" smtClean="0"/>
                        <a:t>0</a:t>
                      </a:r>
                      <a:endParaRPr lang="en-GB" sz="1050" dirty="0"/>
                    </a:p>
                  </a:txBody>
                  <a:tcPr/>
                </a:tc>
                <a:tc>
                  <a:txBody>
                    <a:bodyPr/>
                    <a:lstStyle/>
                    <a:p>
                      <a:pPr algn="ctr"/>
                      <a:r>
                        <a:rPr lang="en-US" sz="1050" dirty="0" smtClean="0"/>
                        <a:t>1</a:t>
                      </a:r>
                      <a:endParaRPr lang="en-GB" sz="1050" dirty="0"/>
                    </a:p>
                  </a:txBody>
                  <a:tcPr/>
                </a:tc>
                <a:tc>
                  <a:txBody>
                    <a:bodyPr/>
                    <a:lstStyle/>
                    <a:p>
                      <a:pPr algn="ctr"/>
                      <a:r>
                        <a:rPr lang="en-US" sz="1050" dirty="0" smtClean="0"/>
                        <a:t>1</a:t>
                      </a:r>
                      <a:endParaRPr lang="en-GB" sz="1050" dirty="0"/>
                    </a:p>
                  </a:txBody>
                  <a:tcPr>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b="1" baseline="0" dirty="0" smtClean="0"/>
                        <a:t>0</a:t>
                      </a:r>
                      <a:endParaRPr lang="en-GB" sz="1050" b="1"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v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GB" sz="1100" b="1" baseline="-25000" dirty="0" smtClean="0"/>
                    </a:p>
                  </a:txBody>
                  <a:tcPr>
                    <a:lnL w="12700" cap="flat" cmpd="sng" algn="ctr">
                      <a:solidFill>
                        <a:schemeClr val="tx1"/>
                      </a:solidFill>
                      <a:prstDash val="solid"/>
                      <a:round/>
                      <a:headEnd type="none" w="med" len="med"/>
                      <a:tailEnd type="none" w="med" len="med"/>
                    </a:lnL>
                  </a:tcPr>
                </a:tc>
              </a:tr>
              <a:tr h="182880">
                <a:tc>
                  <a:txBody>
                    <a:bodyPr/>
                    <a:lstStyle/>
                    <a:p>
                      <a:pPr algn="ctr"/>
                      <a:r>
                        <a:rPr lang="en-US" sz="1050" dirty="0" smtClean="0"/>
                        <a:t>1</a:t>
                      </a:r>
                      <a:endParaRPr lang="en-GB" sz="1050" dirty="0"/>
                    </a:p>
                  </a:txBody>
                  <a:tcPr/>
                </a:tc>
                <a:tc>
                  <a:txBody>
                    <a:bodyPr/>
                    <a:lstStyle/>
                    <a:p>
                      <a:pPr algn="ctr"/>
                      <a:r>
                        <a:rPr lang="en-US" sz="1050" dirty="0" smtClean="0"/>
                        <a:t>1</a:t>
                      </a:r>
                      <a:endParaRPr lang="en-GB" sz="1050" dirty="0"/>
                    </a:p>
                  </a:txBody>
                  <a:tcPr/>
                </a:tc>
                <a:tc>
                  <a:txBody>
                    <a:bodyPr/>
                    <a:lstStyle/>
                    <a:p>
                      <a:pPr algn="ctr"/>
                      <a:r>
                        <a:rPr lang="en-US" sz="1050" dirty="0" smtClean="0"/>
                        <a:t>0</a:t>
                      </a:r>
                      <a:endParaRPr lang="en-GB" sz="1050" dirty="0"/>
                    </a:p>
                  </a:txBody>
                  <a:tcPr/>
                </a:tc>
                <a:tc>
                  <a:txBody>
                    <a:bodyPr/>
                    <a:lstStyle/>
                    <a:p>
                      <a:pPr algn="ctr"/>
                      <a:r>
                        <a:rPr lang="en-US" sz="1050" dirty="0" smtClean="0"/>
                        <a:t>0</a:t>
                      </a:r>
                      <a:endParaRPr lang="en-GB" sz="1050" dirty="0"/>
                    </a:p>
                  </a:txBody>
                  <a:tcPr>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b="1" baseline="0" dirty="0" smtClean="0"/>
                        <a:t>0</a:t>
                      </a:r>
                      <a:endParaRPr lang="en-GB" sz="1050" b="1"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row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b="1" baseline="0" dirty="0" smtClean="0"/>
                        <a:t>F = 0</a:t>
                      </a:r>
                      <a:endParaRPr lang="en-GB" sz="1050" b="1" baseline="0" dirty="0" smtClean="0"/>
                    </a:p>
                  </a:txBody>
                  <a:tcPr anchor="ctr">
                    <a:lnL w="12700" cap="flat" cmpd="sng" algn="ctr">
                      <a:solidFill>
                        <a:schemeClr val="tx1"/>
                      </a:solidFill>
                      <a:prstDash val="solid"/>
                      <a:round/>
                      <a:headEnd type="none" w="med" len="med"/>
                      <a:tailEnd type="none" w="med" len="med"/>
                    </a:lnL>
                  </a:tcPr>
                </a:tc>
              </a:tr>
              <a:tr h="182880">
                <a:tc>
                  <a:txBody>
                    <a:bodyPr/>
                    <a:lstStyle/>
                    <a:p>
                      <a:pPr algn="ctr"/>
                      <a:r>
                        <a:rPr lang="en-US" sz="1050" dirty="0" smtClean="0"/>
                        <a:t>1</a:t>
                      </a:r>
                      <a:endParaRPr lang="en-GB" sz="1050" dirty="0"/>
                    </a:p>
                  </a:txBody>
                  <a:tcPr/>
                </a:tc>
                <a:tc>
                  <a:txBody>
                    <a:bodyPr/>
                    <a:lstStyle/>
                    <a:p>
                      <a:pPr algn="ctr"/>
                      <a:r>
                        <a:rPr lang="en-US" sz="1050" dirty="0" smtClean="0"/>
                        <a:t>1</a:t>
                      </a:r>
                      <a:endParaRPr lang="en-GB" sz="1050" dirty="0"/>
                    </a:p>
                  </a:txBody>
                  <a:tcPr/>
                </a:tc>
                <a:tc>
                  <a:txBody>
                    <a:bodyPr/>
                    <a:lstStyle/>
                    <a:p>
                      <a:pPr algn="ctr"/>
                      <a:r>
                        <a:rPr lang="en-US" sz="1050" dirty="0" smtClean="0"/>
                        <a:t>0</a:t>
                      </a:r>
                      <a:endParaRPr lang="en-GB" sz="1050" dirty="0"/>
                    </a:p>
                  </a:txBody>
                  <a:tcPr/>
                </a:tc>
                <a:tc>
                  <a:txBody>
                    <a:bodyPr/>
                    <a:lstStyle/>
                    <a:p>
                      <a:pPr algn="ctr"/>
                      <a:r>
                        <a:rPr lang="en-US" sz="1050" dirty="0" smtClean="0"/>
                        <a:t>1</a:t>
                      </a:r>
                      <a:endParaRPr lang="en-GB" sz="1050" dirty="0"/>
                    </a:p>
                  </a:txBody>
                  <a:tcPr>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b="1" baseline="0" dirty="0" smtClean="0"/>
                        <a:t>0</a:t>
                      </a:r>
                      <a:endParaRPr lang="en-GB" sz="1050" b="1"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v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GB" sz="1100" b="1" baseline="-25000" dirty="0" smtClean="0"/>
                    </a:p>
                  </a:txBody>
                  <a:tcPr>
                    <a:lnL w="12700" cap="flat" cmpd="sng" algn="ctr">
                      <a:solidFill>
                        <a:schemeClr val="tx1"/>
                      </a:solidFill>
                      <a:prstDash val="solid"/>
                      <a:round/>
                      <a:headEnd type="none" w="med" len="med"/>
                      <a:tailEnd type="none" w="med" len="med"/>
                    </a:lnL>
                  </a:tcPr>
                </a:tc>
              </a:tr>
              <a:tr h="182880">
                <a:tc>
                  <a:txBody>
                    <a:bodyPr/>
                    <a:lstStyle/>
                    <a:p>
                      <a:pPr algn="ctr"/>
                      <a:r>
                        <a:rPr lang="en-US" sz="1050" dirty="0" smtClean="0"/>
                        <a:t>1</a:t>
                      </a:r>
                      <a:endParaRPr lang="en-GB" sz="1050" dirty="0"/>
                    </a:p>
                  </a:txBody>
                  <a:tcPr/>
                </a:tc>
                <a:tc>
                  <a:txBody>
                    <a:bodyPr/>
                    <a:lstStyle/>
                    <a:p>
                      <a:pPr algn="ctr"/>
                      <a:r>
                        <a:rPr lang="en-US" sz="1050" dirty="0" smtClean="0"/>
                        <a:t>1</a:t>
                      </a:r>
                      <a:endParaRPr lang="en-GB" sz="1050" dirty="0"/>
                    </a:p>
                  </a:txBody>
                  <a:tcPr/>
                </a:tc>
                <a:tc>
                  <a:txBody>
                    <a:bodyPr/>
                    <a:lstStyle/>
                    <a:p>
                      <a:pPr algn="ctr"/>
                      <a:r>
                        <a:rPr lang="en-US" sz="1050" dirty="0" smtClean="0"/>
                        <a:t>1</a:t>
                      </a:r>
                      <a:endParaRPr lang="en-GB" sz="1050" dirty="0"/>
                    </a:p>
                  </a:txBody>
                  <a:tcPr/>
                </a:tc>
                <a:tc>
                  <a:txBody>
                    <a:bodyPr/>
                    <a:lstStyle/>
                    <a:p>
                      <a:pPr algn="ctr"/>
                      <a:r>
                        <a:rPr lang="en-US" sz="1050" dirty="0" smtClean="0"/>
                        <a:t>0</a:t>
                      </a:r>
                      <a:endParaRPr lang="en-GB" sz="1050" dirty="0"/>
                    </a:p>
                  </a:txBody>
                  <a:tcPr>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b="1" baseline="0" dirty="0" smtClean="0"/>
                        <a:t>1</a:t>
                      </a:r>
                      <a:endParaRPr lang="en-GB" sz="1050" b="1"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row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b="1" baseline="0" dirty="0" smtClean="0"/>
                        <a:t>F = D’</a:t>
                      </a:r>
                      <a:endParaRPr lang="en-GB" sz="1050" b="1" baseline="0" dirty="0" smtClean="0"/>
                    </a:p>
                  </a:txBody>
                  <a:tcPr anchor="ctr">
                    <a:lnL w="12700" cap="flat" cmpd="sng" algn="ctr">
                      <a:solidFill>
                        <a:schemeClr val="tx1"/>
                      </a:solidFill>
                      <a:prstDash val="solid"/>
                      <a:round/>
                      <a:headEnd type="none" w="med" len="med"/>
                      <a:tailEnd type="none" w="med" len="med"/>
                    </a:lnL>
                  </a:tcPr>
                </a:tc>
              </a:tr>
              <a:tr h="182880">
                <a:tc>
                  <a:txBody>
                    <a:bodyPr/>
                    <a:lstStyle/>
                    <a:p>
                      <a:pPr algn="ctr"/>
                      <a:r>
                        <a:rPr lang="en-US" sz="1050" dirty="0" smtClean="0"/>
                        <a:t>1</a:t>
                      </a:r>
                      <a:endParaRPr lang="en-GB" sz="1050" dirty="0"/>
                    </a:p>
                  </a:txBody>
                  <a:tcPr/>
                </a:tc>
                <a:tc>
                  <a:txBody>
                    <a:bodyPr/>
                    <a:lstStyle/>
                    <a:p>
                      <a:pPr algn="ctr"/>
                      <a:r>
                        <a:rPr lang="en-US" sz="1050" dirty="0" smtClean="0"/>
                        <a:t>1</a:t>
                      </a:r>
                      <a:endParaRPr lang="en-GB" sz="1050" dirty="0"/>
                    </a:p>
                  </a:txBody>
                  <a:tcPr/>
                </a:tc>
                <a:tc>
                  <a:txBody>
                    <a:bodyPr/>
                    <a:lstStyle/>
                    <a:p>
                      <a:pPr algn="ctr"/>
                      <a:r>
                        <a:rPr lang="en-US" sz="1050" dirty="0" smtClean="0"/>
                        <a:t>1</a:t>
                      </a:r>
                      <a:endParaRPr lang="en-GB" sz="1050" dirty="0"/>
                    </a:p>
                  </a:txBody>
                  <a:tcPr/>
                </a:tc>
                <a:tc>
                  <a:txBody>
                    <a:bodyPr/>
                    <a:lstStyle/>
                    <a:p>
                      <a:pPr algn="ctr"/>
                      <a:r>
                        <a:rPr lang="en-US" sz="1050" dirty="0" smtClean="0"/>
                        <a:t>1</a:t>
                      </a:r>
                      <a:endParaRPr lang="en-GB" sz="1050" dirty="0"/>
                    </a:p>
                  </a:txBody>
                  <a:tcPr>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b="1" baseline="0" dirty="0" smtClean="0"/>
                        <a:t>0</a:t>
                      </a:r>
                      <a:endParaRPr lang="en-GB" sz="1050" b="1"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v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GB" sz="1100" b="1" baseline="-25000" dirty="0" smtClean="0"/>
                    </a:p>
                  </a:txBody>
                  <a:tcPr>
                    <a:lnL w="12700" cap="flat" cmpd="sng" algn="ctr">
                      <a:solidFill>
                        <a:schemeClr val="tx1"/>
                      </a:solidFill>
                      <a:prstDash val="solid"/>
                      <a:round/>
                      <a:headEnd type="none" w="med" len="med"/>
                      <a:tailEnd type="none" w="med" len="med"/>
                    </a:lnL>
                  </a:tcPr>
                </a:tc>
              </a:tr>
            </a:tbl>
          </a:graphicData>
        </a:graphic>
      </p:graphicFrame>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2941320"/>
            <a:ext cx="5791200" cy="2926080"/>
          </a:xfrm>
          <a:prstGeom prst="rect">
            <a:avLst/>
          </a:prstGeom>
          <a:ln w="3175">
            <a:solidFill>
              <a:schemeClr val="tx1"/>
            </a:solidFill>
          </a:ln>
        </p:spPr>
      </p:pic>
    </p:spTree>
    <p:extLst>
      <p:ext uri="{BB962C8B-B14F-4D97-AF65-F5344CB8AC3E}">
        <p14:creationId xmlns:p14="http://schemas.microsoft.com/office/powerpoint/2010/main" val="9038460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553200" cy="685800"/>
          </a:xfrm>
        </p:spPr>
        <p:txBody>
          <a:bodyPr>
            <a:normAutofit/>
          </a:bodyPr>
          <a:lstStyle/>
          <a:p>
            <a:pPr algn="ctr"/>
            <a:r>
              <a:rPr lang="en-US" b="1" dirty="0" smtClean="0">
                <a:solidFill>
                  <a:srgbClr val="FF0066"/>
                </a:solidFill>
                <a:effectLst>
                  <a:outerShdw blurRad="38100" dist="38100" dir="2700000" algn="tl">
                    <a:srgbClr val="000000">
                      <a:alpha val="43137"/>
                    </a:srgbClr>
                  </a:outerShdw>
                </a:effectLst>
                <a:latin typeface="Algerian" panose="04020705040A02060702" pitchFamily="82" charset="0"/>
              </a:rPr>
              <a:t>multiplexer</a:t>
            </a:r>
            <a:endParaRPr lang="en-GB" b="1" dirty="0">
              <a:solidFill>
                <a:srgbClr val="FF0066"/>
              </a:solidFill>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p:cNvSpPr>
            <a:spLocks noGrp="1"/>
          </p:cNvSpPr>
          <p:nvPr>
            <p:ph idx="1"/>
          </p:nvPr>
        </p:nvSpPr>
        <p:spPr>
          <a:xfrm>
            <a:off x="0" y="533400"/>
            <a:ext cx="8382000" cy="6248400"/>
          </a:xfrm>
        </p:spPr>
        <p:txBody>
          <a:bodyPr>
            <a:normAutofit/>
          </a:bodyPr>
          <a:lstStyle/>
          <a:p>
            <a:pPr marL="0" indent="0" algn="just">
              <a:lnSpc>
                <a:spcPct val="120000"/>
              </a:lnSpc>
              <a:buNone/>
            </a:pPr>
            <a:r>
              <a:rPr lang="en-US" sz="2000" b="1" u="sng" dirty="0" smtClean="0">
                <a:solidFill>
                  <a:schemeClr val="tx1"/>
                </a:solidFill>
              </a:rPr>
              <a:t>Higher-order MUX using single next lower-order MUX (EXAMPLE 7)</a:t>
            </a:r>
            <a:endParaRPr lang="en-US" sz="1900" b="1" u="sng" dirty="0" smtClean="0">
              <a:solidFill>
                <a:schemeClr val="tx1"/>
              </a:solidFill>
            </a:endParaRPr>
          </a:p>
          <a:p>
            <a:pPr algn="just">
              <a:lnSpc>
                <a:spcPct val="120000"/>
              </a:lnSpc>
            </a:pPr>
            <a:r>
              <a:rPr lang="en-US" b="1" u="sng" dirty="0" smtClean="0">
                <a:solidFill>
                  <a:schemeClr val="tx1"/>
                </a:solidFill>
              </a:rPr>
              <a:t>16:1 MUX using one 8:1 MUX</a:t>
            </a:r>
          </a:p>
          <a:p>
            <a:pPr marL="0" lvl="8"/>
            <a:r>
              <a:rPr lang="en-US" sz="1600" b="1" dirty="0">
                <a:solidFill>
                  <a:schemeClr val="tx1"/>
                </a:solidFill>
              </a:rPr>
              <a:t>Realize F(A,B,C,D) </a:t>
            </a:r>
            <a:r>
              <a:rPr lang="en-US" sz="1600" b="1" dirty="0" smtClean="0">
                <a:solidFill>
                  <a:schemeClr val="tx1"/>
                </a:solidFill>
              </a:rPr>
              <a:t>= ∑(0,2,3,6,8,10,11,12,13,14</a:t>
            </a:r>
            <a:r>
              <a:rPr lang="en-US" sz="1600" b="1" dirty="0">
                <a:solidFill>
                  <a:schemeClr val="tx1"/>
                </a:solidFill>
              </a:rPr>
              <a:t>) using only one 8:1 MUX</a:t>
            </a:r>
            <a:r>
              <a:rPr lang="en-US" sz="1600" b="1" u="sng" dirty="0">
                <a:solidFill>
                  <a:schemeClr val="tx1"/>
                </a:solidFill>
              </a:rPr>
              <a:t> </a:t>
            </a:r>
            <a:endParaRPr lang="en-US" sz="1600" b="1" dirty="0" smtClean="0">
              <a:solidFill>
                <a:schemeClr val="tx1"/>
              </a:solidFill>
            </a:endParaRPr>
          </a:p>
          <a:p>
            <a:pPr marL="0" lvl="8"/>
            <a:r>
              <a:rPr lang="en-US" sz="1600" b="1" dirty="0" smtClean="0">
                <a:solidFill>
                  <a:schemeClr val="tx1"/>
                </a:solidFill>
              </a:rPr>
              <a:t>The </a:t>
            </a:r>
            <a:r>
              <a:rPr lang="en-US" sz="1600" b="1" dirty="0">
                <a:solidFill>
                  <a:schemeClr val="tx1"/>
                </a:solidFill>
              </a:rPr>
              <a:t>M</a:t>
            </a:r>
            <a:r>
              <a:rPr lang="en-US" sz="1600" b="1" dirty="0" smtClean="0">
                <a:solidFill>
                  <a:schemeClr val="tx1"/>
                </a:solidFill>
              </a:rPr>
              <a:t>SB </a:t>
            </a:r>
            <a:r>
              <a:rPr lang="en-US" sz="1600" b="1" dirty="0">
                <a:solidFill>
                  <a:schemeClr val="tx1"/>
                </a:solidFill>
              </a:rPr>
              <a:t>variable, </a:t>
            </a:r>
            <a:r>
              <a:rPr lang="en-US" sz="1600" b="1" dirty="0" smtClean="0">
                <a:solidFill>
                  <a:schemeClr val="tx1"/>
                </a:solidFill>
              </a:rPr>
              <a:t>‘A’, </a:t>
            </a:r>
            <a:r>
              <a:rPr lang="en-US" sz="1600" b="1" dirty="0">
                <a:solidFill>
                  <a:schemeClr val="tx1"/>
                </a:solidFill>
              </a:rPr>
              <a:t>is provided at the inputs of 8:1 MUX</a:t>
            </a:r>
            <a:endParaRPr lang="en-GB" sz="1600" b="1" dirty="0">
              <a:solidFill>
                <a:schemeClr val="tx1"/>
              </a:solidFill>
            </a:endParaRPr>
          </a:p>
          <a:p>
            <a:pPr algn="just">
              <a:lnSpc>
                <a:spcPct val="120000"/>
              </a:lnSpc>
            </a:pPr>
            <a:endParaRPr lang="en-US" b="1" u="sng" dirty="0" smtClean="0">
              <a:solidFill>
                <a:schemeClr val="tx1"/>
              </a:solidFill>
            </a:endParaRPr>
          </a:p>
          <a:p>
            <a:pPr marL="0" indent="0" algn="just">
              <a:lnSpc>
                <a:spcPct val="120000"/>
              </a:lnSpc>
              <a:buNone/>
            </a:pPr>
            <a:endParaRPr lang="en-US" sz="1700" b="1" dirty="0" smtClean="0">
              <a:solidFill>
                <a:schemeClr val="tx1"/>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3686425273"/>
              </p:ext>
            </p:extLst>
          </p:nvPr>
        </p:nvGraphicFramePr>
        <p:xfrm>
          <a:off x="838200" y="2232660"/>
          <a:ext cx="2956560" cy="4526280"/>
        </p:xfrm>
        <a:graphic>
          <a:graphicData uri="http://schemas.openxmlformats.org/drawingml/2006/table">
            <a:tbl>
              <a:tblPr firstRow="1" bandRow="1">
                <a:tableStyleId>{BC89EF96-8CEA-46FF-86C4-4CE0E7609802}</a:tableStyleId>
              </a:tblPr>
              <a:tblGrid>
                <a:gridCol w="457200"/>
                <a:gridCol w="457200"/>
                <a:gridCol w="457200"/>
                <a:gridCol w="457200"/>
                <a:gridCol w="1127760"/>
              </a:tblGrid>
              <a:tr h="182880">
                <a:tc gridSpan="4">
                  <a:txBody>
                    <a:bodyPr/>
                    <a:lstStyle/>
                    <a:p>
                      <a:pPr algn="ctr"/>
                      <a:r>
                        <a:rPr lang="en-US" sz="1050" b="1" dirty="0" smtClean="0"/>
                        <a:t>Inputs</a:t>
                      </a:r>
                      <a:endParaRPr lang="en-GB" sz="1050"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GB" sz="1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pPr algn="ctr"/>
                      <a:endParaRPr lang="en-GB" b="1" dirty="0"/>
                    </a:p>
                  </a:txBody>
                  <a:tcPr/>
                </a:tc>
                <a:tc hMerge="1">
                  <a:txBody>
                    <a:bodyPr/>
                    <a:lstStyle/>
                    <a:p>
                      <a:endParaRPr lang="en-GB" dirty="0"/>
                    </a:p>
                  </a:txBody>
                  <a:tcPr/>
                </a:tc>
                <a:tc>
                  <a:txBody>
                    <a:bodyPr/>
                    <a:lstStyle/>
                    <a:p>
                      <a:pPr algn="ctr"/>
                      <a:r>
                        <a:rPr lang="en-US" sz="1050" b="1" dirty="0" smtClean="0"/>
                        <a:t>Outputs</a:t>
                      </a:r>
                      <a:endParaRPr lang="en-GB" sz="105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8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b="1" baseline="0" dirty="0" smtClean="0"/>
                        <a:t>A</a:t>
                      </a:r>
                      <a:endParaRPr lang="en-GB" sz="1050" b="1" baseline="-25000" dirty="0" smtClean="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b="1" baseline="0" dirty="0" smtClean="0"/>
                        <a:t>B</a:t>
                      </a:r>
                      <a:endParaRPr lang="en-GB" sz="1050" b="1"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b="1" baseline="0" dirty="0" smtClean="0"/>
                        <a:t>C</a:t>
                      </a:r>
                      <a:endParaRPr lang="en-GB" sz="1050" b="1"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b="1" baseline="0" dirty="0" smtClean="0"/>
                        <a:t>D</a:t>
                      </a:r>
                      <a:endParaRPr lang="en-GB" sz="1050" b="1" baseline="-25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b="1" baseline="0" dirty="0" smtClean="0"/>
                        <a:t>F</a:t>
                      </a:r>
                      <a:endParaRPr lang="en-GB" sz="1050" b="1"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80">
                <a:tc>
                  <a:txBody>
                    <a:bodyPr/>
                    <a:lstStyle/>
                    <a:p>
                      <a:pPr algn="ctr"/>
                      <a:r>
                        <a:rPr lang="en-US" sz="1050" dirty="0" smtClean="0"/>
                        <a:t>0</a:t>
                      </a:r>
                      <a:endParaRPr lang="en-GB" sz="1050" dirty="0"/>
                    </a:p>
                  </a:txBody>
                  <a:tcPr>
                    <a:lnT w="12700" cap="flat" cmpd="sng" algn="ctr">
                      <a:solidFill>
                        <a:schemeClr val="tx1"/>
                      </a:solidFill>
                      <a:prstDash val="solid"/>
                      <a:round/>
                      <a:headEnd type="none" w="med" len="med"/>
                      <a:tailEnd type="none" w="med" len="med"/>
                    </a:lnT>
                  </a:tcPr>
                </a:tc>
                <a:tc>
                  <a:txBody>
                    <a:bodyPr/>
                    <a:lstStyle/>
                    <a:p>
                      <a:pPr algn="ctr"/>
                      <a:r>
                        <a:rPr lang="en-US" sz="1050" dirty="0" smtClean="0"/>
                        <a:t>0</a:t>
                      </a:r>
                      <a:endParaRPr lang="en-GB" sz="1050" dirty="0"/>
                    </a:p>
                  </a:txBody>
                  <a:tcPr>
                    <a:lnT w="12700" cap="flat" cmpd="sng" algn="ctr">
                      <a:solidFill>
                        <a:schemeClr val="tx1"/>
                      </a:solidFill>
                      <a:prstDash val="solid"/>
                      <a:round/>
                      <a:headEnd type="none" w="med" len="med"/>
                      <a:tailEnd type="none" w="med" len="med"/>
                    </a:lnT>
                  </a:tcPr>
                </a:tc>
                <a:tc>
                  <a:txBody>
                    <a:bodyPr/>
                    <a:lstStyle/>
                    <a:p>
                      <a:pPr algn="ctr"/>
                      <a:r>
                        <a:rPr lang="en-US" sz="1050" dirty="0" smtClean="0"/>
                        <a:t>0</a:t>
                      </a:r>
                      <a:endParaRPr lang="en-GB" sz="1050" dirty="0"/>
                    </a:p>
                  </a:txBody>
                  <a:tcPr>
                    <a:lnT w="12700" cap="flat" cmpd="sng" algn="ctr">
                      <a:solidFill>
                        <a:schemeClr val="tx1"/>
                      </a:solidFill>
                      <a:prstDash val="solid"/>
                      <a:round/>
                      <a:headEnd type="none" w="med" len="med"/>
                      <a:tailEnd type="none" w="med" len="med"/>
                    </a:lnT>
                  </a:tcPr>
                </a:tc>
                <a:tc>
                  <a:txBody>
                    <a:bodyPr/>
                    <a:lstStyle/>
                    <a:p>
                      <a:pPr algn="ctr"/>
                      <a:r>
                        <a:rPr lang="en-US" sz="1050" dirty="0" smtClean="0"/>
                        <a:t>0</a:t>
                      </a:r>
                      <a:endParaRPr lang="en-GB" sz="105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050" b="1" baseline="0" dirty="0" smtClean="0"/>
                        <a:t>1</a:t>
                      </a:r>
                      <a:endParaRPr lang="en-GB" sz="1050" b="1"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182880">
                <a:tc>
                  <a:txBody>
                    <a:bodyPr/>
                    <a:lstStyle/>
                    <a:p>
                      <a:pPr algn="ctr"/>
                      <a:r>
                        <a:rPr lang="en-US" sz="1050" dirty="0" smtClean="0"/>
                        <a:t>0</a:t>
                      </a:r>
                      <a:endParaRPr lang="en-GB" sz="1050" dirty="0"/>
                    </a:p>
                  </a:txBody>
                  <a:tcPr/>
                </a:tc>
                <a:tc>
                  <a:txBody>
                    <a:bodyPr/>
                    <a:lstStyle/>
                    <a:p>
                      <a:pPr algn="ctr"/>
                      <a:r>
                        <a:rPr lang="en-US" sz="1050" dirty="0" smtClean="0"/>
                        <a:t>0</a:t>
                      </a:r>
                      <a:endParaRPr lang="en-GB" sz="1050" dirty="0"/>
                    </a:p>
                  </a:txBody>
                  <a:tcPr/>
                </a:tc>
                <a:tc>
                  <a:txBody>
                    <a:bodyPr/>
                    <a:lstStyle/>
                    <a:p>
                      <a:pPr algn="ctr"/>
                      <a:r>
                        <a:rPr lang="en-US" sz="1050" dirty="0" smtClean="0"/>
                        <a:t>0</a:t>
                      </a:r>
                      <a:endParaRPr lang="en-GB" sz="1050" dirty="0"/>
                    </a:p>
                  </a:txBody>
                  <a:tcPr/>
                </a:tc>
                <a:tc>
                  <a:txBody>
                    <a:bodyPr/>
                    <a:lstStyle/>
                    <a:p>
                      <a:pPr algn="ctr"/>
                      <a:r>
                        <a:rPr lang="en-US" sz="1050" dirty="0" smtClean="0"/>
                        <a:t>1</a:t>
                      </a:r>
                      <a:endParaRPr lang="en-GB" sz="1050" dirty="0"/>
                    </a:p>
                  </a:txBody>
                  <a:tcPr>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b="1" baseline="0" dirty="0" smtClean="0"/>
                        <a:t>0</a:t>
                      </a:r>
                      <a:endParaRPr lang="en-GB" sz="1050" b="1"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182880">
                <a:tc>
                  <a:txBody>
                    <a:bodyPr/>
                    <a:lstStyle/>
                    <a:p>
                      <a:pPr algn="ctr"/>
                      <a:r>
                        <a:rPr lang="en-US" sz="1050" dirty="0" smtClean="0"/>
                        <a:t>0</a:t>
                      </a:r>
                      <a:endParaRPr lang="en-GB" sz="1050" dirty="0"/>
                    </a:p>
                  </a:txBody>
                  <a:tcPr/>
                </a:tc>
                <a:tc>
                  <a:txBody>
                    <a:bodyPr/>
                    <a:lstStyle/>
                    <a:p>
                      <a:pPr algn="ctr"/>
                      <a:r>
                        <a:rPr lang="en-US" sz="1050" dirty="0" smtClean="0"/>
                        <a:t>0</a:t>
                      </a:r>
                      <a:endParaRPr lang="en-GB" sz="1050" dirty="0"/>
                    </a:p>
                  </a:txBody>
                  <a:tcPr/>
                </a:tc>
                <a:tc>
                  <a:txBody>
                    <a:bodyPr/>
                    <a:lstStyle/>
                    <a:p>
                      <a:pPr algn="ctr"/>
                      <a:r>
                        <a:rPr lang="en-US" sz="1050" dirty="0" smtClean="0"/>
                        <a:t>1</a:t>
                      </a:r>
                      <a:endParaRPr lang="en-GB" sz="1050" dirty="0"/>
                    </a:p>
                  </a:txBody>
                  <a:tcPr/>
                </a:tc>
                <a:tc>
                  <a:txBody>
                    <a:bodyPr/>
                    <a:lstStyle/>
                    <a:p>
                      <a:pPr algn="ctr"/>
                      <a:r>
                        <a:rPr lang="en-US" sz="1050" dirty="0" smtClean="0"/>
                        <a:t>0</a:t>
                      </a:r>
                      <a:endParaRPr lang="en-GB" sz="1050" dirty="0"/>
                    </a:p>
                  </a:txBody>
                  <a:tcPr>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b="1" baseline="0" dirty="0" smtClean="0"/>
                        <a:t>1</a:t>
                      </a:r>
                      <a:endParaRPr lang="en-GB" sz="1050" b="1"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182880">
                <a:tc>
                  <a:txBody>
                    <a:bodyPr/>
                    <a:lstStyle/>
                    <a:p>
                      <a:pPr algn="ctr"/>
                      <a:r>
                        <a:rPr lang="en-US" sz="1050" dirty="0" smtClean="0"/>
                        <a:t>0</a:t>
                      </a:r>
                      <a:endParaRPr lang="en-GB" sz="1050" dirty="0"/>
                    </a:p>
                  </a:txBody>
                  <a:tcPr/>
                </a:tc>
                <a:tc>
                  <a:txBody>
                    <a:bodyPr/>
                    <a:lstStyle/>
                    <a:p>
                      <a:pPr algn="ctr"/>
                      <a:r>
                        <a:rPr lang="en-US" sz="1050" dirty="0" smtClean="0"/>
                        <a:t>0</a:t>
                      </a:r>
                      <a:endParaRPr lang="en-GB" sz="1050" dirty="0"/>
                    </a:p>
                  </a:txBody>
                  <a:tcPr/>
                </a:tc>
                <a:tc>
                  <a:txBody>
                    <a:bodyPr/>
                    <a:lstStyle/>
                    <a:p>
                      <a:pPr algn="ctr"/>
                      <a:r>
                        <a:rPr lang="en-US" sz="1050" dirty="0" smtClean="0"/>
                        <a:t>1</a:t>
                      </a:r>
                      <a:endParaRPr lang="en-GB" sz="1050" dirty="0"/>
                    </a:p>
                  </a:txBody>
                  <a:tcPr/>
                </a:tc>
                <a:tc>
                  <a:txBody>
                    <a:bodyPr/>
                    <a:lstStyle/>
                    <a:p>
                      <a:pPr algn="ctr"/>
                      <a:r>
                        <a:rPr lang="en-US" sz="1050" dirty="0" smtClean="0"/>
                        <a:t>1</a:t>
                      </a:r>
                      <a:endParaRPr lang="en-GB" sz="1050" dirty="0"/>
                    </a:p>
                  </a:txBody>
                  <a:tcPr>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b="1" baseline="0" dirty="0" smtClean="0"/>
                        <a:t>1</a:t>
                      </a:r>
                      <a:endParaRPr lang="en-GB" sz="1050" b="1"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182880">
                <a:tc>
                  <a:txBody>
                    <a:bodyPr/>
                    <a:lstStyle/>
                    <a:p>
                      <a:pPr algn="ctr"/>
                      <a:r>
                        <a:rPr lang="en-US" sz="1050" dirty="0" smtClean="0"/>
                        <a:t>0</a:t>
                      </a:r>
                      <a:endParaRPr lang="en-GB" sz="1050" dirty="0"/>
                    </a:p>
                  </a:txBody>
                  <a:tcPr/>
                </a:tc>
                <a:tc>
                  <a:txBody>
                    <a:bodyPr/>
                    <a:lstStyle/>
                    <a:p>
                      <a:pPr algn="ctr"/>
                      <a:r>
                        <a:rPr lang="en-US" sz="1050" dirty="0" smtClean="0"/>
                        <a:t>1</a:t>
                      </a:r>
                      <a:endParaRPr lang="en-GB" sz="1050" dirty="0"/>
                    </a:p>
                  </a:txBody>
                  <a:tcPr/>
                </a:tc>
                <a:tc>
                  <a:txBody>
                    <a:bodyPr/>
                    <a:lstStyle/>
                    <a:p>
                      <a:pPr algn="ctr"/>
                      <a:r>
                        <a:rPr lang="en-US" sz="1050" dirty="0" smtClean="0"/>
                        <a:t>0</a:t>
                      </a:r>
                      <a:endParaRPr lang="en-GB" sz="1050" dirty="0"/>
                    </a:p>
                  </a:txBody>
                  <a:tcPr/>
                </a:tc>
                <a:tc>
                  <a:txBody>
                    <a:bodyPr/>
                    <a:lstStyle/>
                    <a:p>
                      <a:pPr algn="ctr"/>
                      <a:r>
                        <a:rPr lang="en-US" sz="1050" dirty="0" smtClean="0"/>
                        <a:t>0</a:t>
                      </a:r>
                      <a:endParaRPr lang="en-GB" sz="1050" dirty="0"/>
                    </a:p>
                  </a:txBody>
                  <a:tcPr>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b="1" baseline="0" dirty="0" smtClean="0"/>
                        <a:t>0</a:t>
                      </a:r>
                      <a:endParaRPr lang="en-GB" sz="1050" b="1"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182880">
                <a:tc>
                  <a:txBody>
                    <a:bodyPr/>
                    <a:lstStyle/>
                    <a:p>
                      <a:pPr algn="ctr"/>
                      <a:r>
                        <a:rPr lang="en-US" sz="1050" dirty="0" smtClean="0"/>
                        <a:t>0</a:t>
                      </a:r>
                      <a:endParaRPr lang="en-GB" sz="1050" dirty="0"/>
                    </a:p>
                  </a:txBody>
                  <a:tcPr/>
                </a:tc>
                <a:tc>
                  <a:txBody>
                    <a:bodyPr/>
                    <a:lstStyle/>
                    <a:p>
                      <a:pPr algn="ctr"/>
                      <a:r>
                        <a:rPr lang="en-US" sz="1050" dirty="0" smtClean="0"/>
                        <a:t>1</a:t>
                      </a:r>
                      <a:endParaRPr lang="en-GB" sz="1050" dirty="0"/>
                    </a:p>
                  </a:txBody>
                  <a:tcPr/>
                </a:tc>
                <a:tc>
                  <a:txBody>
                    <a:bodyPr/>
                    <a:lstStyle/>
                    <a:p>
                      <a:pPr algn="ctr"/>
                      <a:r>
                        <a:rPr lang="en-US" sz="1050" dirty="0" smtClean="0"/>
                        <a:t>0</a:t>
                      </a:r>
                      <a:endParaRPr lang="en-GB" sz="1050" dirty="0"/>
                    </a:p>
                  </a:txBody>
                  <a:tcPr/>
                </a:tc>
                <a:tc>
                  <a:txBody>
                    <a:bodyPr/>
                    <a:lstStyle/>
                    <a:p>
                      <a:pPr algn="ctr"/>
                      <a:r>
                        <a:rPr lang="en-US" sz="1050" dirty="0" smtClean="0"/>
                        <a:t>1</a:t>
                      </a:r>
                      <a:endParaRPr lang="en-GB" sz="1050" dirty="0"/>
                    </a:p>
                  </a:txBody>
                  <a:tcPr>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b="1" baseline="0" dirty="0" smtClean="0"/>
                        <a:t>0</a:t>
                      </a:r>
                      <a:endParaRPr lang="en-GB" sz="1050" b="1"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182880">
                <a:tc>
                  <a:txBody>
                    <a:bodyPr/>
                    <a:lstStyle/>
                    <a:p>
                      <a:pPr algn="ctr"/>
                      <a:r>
                        <a:rPr lang="en-US" sz="1050" dirty="0" smtClean="0"/>
                        <a:t>0</a:t>
                      </a:r>
                      <a:endParaRPr lang="en-GB" sz="1050" dirty="0"/>
                    </a:p>
                  </a:txBody>
                  <a:tcPr/>
                </a:tc>
                <a:tc>
                  <a:txBody>
                    <a:bodyPr/>
                    <a:lstStyle/>
                    <a:p>
                      <a:pPr algn="ctr"/>
                      <a:r>
                        <a:rPr lang="en-US" sz="1050" dirty="0" smtClean="0"/>
                        <a:t>1</a:t>
                      </a:r>
                      <a:endParaRPr lang="en-GB" sz="1050" dirty="0"/>
                    </a:p>
                  </a:txBody>
                  <a:tcPr/>
                </a:tc>
                <a:tc>
                  <a:txBody>
                    <a:bodyPr/>
                    <a:lstStyle/>
                    <a:p>
                      <a:pPr algn="ctr"/>
                      <a:r>
                        <a:rPr lang="en-US" sz="1050" dirty="0" smtClean="0"/>
                        <a:t>1</a:t>
                      </a:r>
                      <a:endParaRPr lang="en-GB" sz="1050" dirty="0"/>
                    </a:p>
                  </a:txBody>
                  <a:tcPr/>
                </a:tc>
                <a:tc>
                  <a:txBody>
                    <a:bodyPr/>
                    <a:lstStyle/>
                    <a:p>
                      <a:pPr algn="ctr"/>
                      <a:r>
                        <a:rPr lang="en-US" sz="1050" dirty="0" smtClean="0"/>
                        <a:t>0</a:t>
                      </a:r>
                      <a:endParaRPr lang="en-GB" sz="1050" dirty="0"/>
                    </a:p>
                  </a:txBody>
                  <a:tcPr>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b="1" baseline="0" dirty="0" smtClean="0"/>
                        <a:t>1</a:t>
                      </a:r>
                      <a:endParaRPr lang="en-GB" sz="1050" b="1"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182880">
                <a:tc>
                  <a:txBody>
                    <a:bodyPr/>
                    <a:lstStyle/>
                    <a:p>
                      <a:pPr algn="ctr"/>
                      <a:r>
                        <a:rPr lang="en-US" sz="1050" dirty="0" smtClean="0"/>
                        <a:t>0</a:t>
                      </a:r>
                      <a:endParaRPr lang="en-GB" sz="1050" dirty="0"/>
                    </a:p>
                  </a:txBody>
                  <a:tcPr/>
                </a:tc>
                <a:tc>
                  <a:txBody>
                    <a:bodyPr/>
                    <a:lstStyle/>
                    <a:p>
                      <a:pPr algn="ctr"/>
                      <a:r>
                        <a:rPr lang="en-US" sz="1050" dirty="0" smtClean="0"/>
                        <a:t>1</a:t>
                      </a:r>
                      <a:endParaRPr lang="en-GB" sz="1050" dirty="0"/>
                    </a:p>
                  </a:txBody>
                  <a:tcPr/>
                </a:tc>
                <a:tc>
                  <a:txBody>
                    <a:bodyPr/>
                    <a:lstStyle/>
                    <a:p>
                      <a:pPr algn="ctr"/>
                      <a:r>
                        <a:rPr lang="en-US" sz="1050" dirty="0" smtClean="0"/>
                        <a:t>1</a:t>
                      </a:r>
                      <a:endParaRPr lang="en-GB" sz="1050" dirty="0"/>
                    </a:p>
                  </a:txBody>
                  <a:tcPr/>
                </a:tc>
                <a:tc>
                  <a:txBody>
                    <a:bodyPr/>
                    <a:lstStyle/>
                    <a:p>
                      <a:pPr algn="ctr"/>
                      <a:r>
                        <a:rPr lang="en-US" sz="1050" dirty="0" smtClean="0"/>
                        <a:t>1</a:t>
                      </a:r>
                      <a:endParaRPr lang="en-GB" sz="1050" dirty="0"/>
                    </a:p>
                  </a:txBody>
                  <a:tcPr>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b="1" baseline="0" dirty="0" smtClean="0"/>
                        <a:t>0</a:t>
                      </a:r>
                      <a:endParaRPr lang="en-GB" sz="1050" b="1"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182880">
                <a:tc>
                  <a:txBody>
                    <a:bodyPr/>
                    <a:lstStyle/>
                    <a:p>
                      <a:pPr algn="ctr"/>
                      <a:r>
                        <a:rPr lang="en-US" sz="1050" dirty="0" smtClean="0"/>
                        <a:t>1</a:t>
                      </a:r>
                      <a:endParaRPr lang="en-GB" sz="1050" dirty="0"/>
                    </a:p>
                  </a:txBody>
                  <a:tcPr/>
                </a:tc>
                <a:tc>
                  <a:txBody>
                    <a:bodyPr/>
                    <a:lstStyle/>
                    <a:p>
                      <a:pPr algn="ctr"/>
                      <a:r>
                        <a:rPr lang="en-US" sz="1050" dirty="0" smtClean="0"/>
                        <a:t>0</a:t>
                      </a:r>
                      <a:endParaRPr lang="en-GB" sz="1050" dirty="0"/>
                    </a:p>
                  </a:txBody>
                  <a:tcPr/>
                </a:tc>
                <a:tc>
                  <a:txBody>
                    <a:bodyPr/>
                    <a:lstStyle/>
                    <a:p>
                      <a:pPr algn="ctr"/>
                      <a:r>
                        <a:rPr lang="en-US" sz="1050" dirty="0" smtClean="0"/>
                        <a:t>0</a:t>
                      </a:r>
                      <a:endParaRPr lang="en-GB" sz="1050" dirty="0"/>
                    </a:p>
                  </a:txBody>
                  <a:tcPr/>
                </a:tc>
                <a:tc>
                  <a:txBody>
                    <a:bodyPr/>
                    <a:lstStyle/>
                    <a:p>
                      <a:pPr algn="ctr"/>
                      <a:r>
                        <a:rPr lang="en-US" sz="1050" dirty="0" smtClean="0"/>
                        <a:t>0</a:t>
                      </a:r>
                      <a:endParaRPr lang="en-GB" sz="1050" dirty="0"/>
                    </a:p>
                  </a:txBody>
                  <a:tcPr>
                    <a:lnR w="12700" cap="flat" cmpd="sng" algn="ctr">
                      <a:solidFill>
                        <a:schemeClr val="tx1"/>
                      </a:solidFill>
                      <a:prstDash val="solid"/>
                      <a:round/>
                      <a:headEnd type="none" w="med" len="med"/>
                      <a:tailEnd type="none" w="med" len="med"/>
                    </a:lnR>
                  </a:tcPr>
                </a:tc>
                <a:tc>
                  <a:txBody>
                    <a:bodyPr/>
                    <a:lstStyle/>
                    <a:p>
                      <a:pPr algn="ctr"/>
                      <a:r>
                        <a:rPr lang="en-US" sz="1050" b="1" baseline="0" dirty="0" smtClean="0"/>
                        <a:t>1</a:t>
                      </a:r>
                      <a:endParaRPr lang="en-GB" sz="1050" b="1"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182880">
                <a:tc>
                  <a:txBody>
                    <a:bodyPr/>
                    <a:lstStyle/>
                    <a:p>
                      <a:pPr algn="ctr"/>
                      <a:r>
                        <a:rPr lang="en-US" sz="1050" dirty="0" smtClean="0"/>
                        <a:t>1</a:t>
                      </a:r>
                      <a:endParaRPr lang="en-GB" sz="1050" dirty="0"/>
                    </a:p>
                  </a:txBody>
                  <a:tcPr/>
                </a:tc>
                <a:tc>
                  <a:txBody>
                    <a:bodyPr/>
                    <a:lstStyle/>
                    <a:p>
                      <a:pPr algn="ctr"/>
                      <a:r>
                        <a:rPr lang="en-US" sz="1050" dirty="0" smtClean="0"/>
                        <a:t>0</a:t>
                      </a:r>
                      <a:endParaRPr lang="en-GB" sz="1050" dirty="0"/>
                    </a:p>
                  </a:txBody>
                  <a:tcPr/>
                </a:tc>
                <a:tc>
                  <a:txBody>
                    <a:bodyPr/>
                    <a:lstStyle/>
                    <a:p>
                      <a:pPr algn="ctr"/>
                      <a:r>
                        <a:rPr lang="en-US" sz="1050" dirty="0" smtClean="0"/>
                        <a:t>0</a:t>
                      </a:r>
                      <a:endParaRPr lang="en-GB" sz="1050" dirty="0"/>
                    </a:p>
                  </a:txBody>
                  <a:tcPr/>
                </a:tc>
                <a:tc>
                  <a:txBody>
                    <a:bodyPr/>
                    <a:lstStyle/>
                    <a:p>
                      <a:pPr algn="ctr"/>
                      <a:r>
                        <a:rPr lang="en-US" sz="1050" dirty="0" smtClean="0"/>
                        <a:t>1</a:t>
                      </a:r>
                      <a:endParaRPr lang="en-GB" sz="1050" dirty="0"/>
                    </a:p>
                  </a:txBody>
                  <a:tcPr>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b="1" baseline="0" dirty="0" smtClean="0"/>
                        <a:t>0</a:t>
                      </a:r>
                      <a:endParaRPr lang="en-GB" sz="1050" b="1"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182880">
                <a:tc>
                  <a:txBody>
                    <a:bodyPr/>
                    <a:lstStyle/>
                    <a:p>
                      <a:pPr algn="ctr"/>
                      <a:r>
                        <a:rPr lang="en-US" sz="1050" dirty="0" smtClean="0"/>
                        <a:t>1</a:t>
                      </a:r>
                      <a:endParaRPr lang="en-GB" sz="1050" dirty="0"/>
                    </a:p>
                  </a:txBody>
                  <a:tcPr/>
                </a:tc>
                <a:tc>
                  <a:txBody>
                    <a:bodyPr/>
                    <a:lstStyle/>
                    <a:p>
                      <a:pPr algn="ctr"/>
                      <a:r>
                        <a:rPr lang="en-US" sz="1050" dirty="0" smtClean="0"/>
                        <a:t>0</a:t>
                      </a:r>
                      <a:endParaRPr lang="en-GB" sz="1050" dirty="0"/>
                    </a:p>
                  </a:txBody>
                  <a:tcPr/>
                </a:tc>
                <a:tc>
                  <a:txBody>
                    <a:bodyPr/>
                    <a:lstStyle/>
                    <a:p>
                      <a:pPr algn="ctr"/>
                      <a:r>
                        <a:rPr lang="en-US" sz="1050" dirty="0" smtClean="0"/>
                        <a:t>1</a:t>
                      </a:r>
                      <a:endParaRPr lang="en-GB" sz="1050" dirty="0"/>
                    </a:p>
                  </a:txBody>
                  <a:tcPr/>
                </a:tc>
                <a:tc>
                  <a:txBody>
                    <a:bodyPr/>
                    <a:lstStyle/>
                    <a:p>
                      <a:pPr algn="ctr"/>
                      <a:r>
                        <a:rPr lang="en-US" sz="1050" dirty="0" smtClean="0"/>
                        <a:t>0</a:t>
                      </a:r>
                      <a:endParaRPr lang="en-GB" sz="1050" dirty="0"/>
                    </a:p>
                  </a:txBody>
                  <a:tcPr>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b="1" baseline="0" dirty="0" smtClean="0"/>
                        <a:t>1</a:t>
                      </a:r>
                      <a:endParaRPr lang="en-GB" sz="1050" b="1"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182880">
                <a:tc>
                  <a:txBody>
                    <a:bodyPr/>
                    <a:lstStyle/>
                    <a:p>
                      <a:pPr algn="ctr"/>
                      <a:r>
                        <a:rPr lang="en-US" sz="1050" dirty="0" smtClean="0"/>
                        <a:t>1</a:t>
                      </a:r>
                      <a:endParaRPr lang="en-GB" sz="1050" dirty="0"/>
                    </a:p>
                  </a:txBody>
                  <a:tcPr/>
                </a:tc>
                <a:tc>
                  <a:txBody>
                    <a:bodyPr/>
                    <a:lstStyle/>
                    <a:p>
                      <a:pPr algn="ctr"/>
                      <a:r>
                        <a:rPr lang="en-US" sz="1050" dirty="0" smtClean="0"/>
                        <a:t>0</a:t>
                      </a:r>
                      <a:endParaRPr lang="en-GB" sz="1050" dirty="0"/>
                    </a:p>
                  </a:txBody>
                  <a:tcPr/>
                </a:tc>
                <a:tc>
                  <a:txBody>
                    <a:bodyPr/>
                    <a:lstStyle/>
                    <a:p>
                      <a:pPr algn="ctr"/>
                      <a:r>
                        <a:rPr lang="en-US" sz="1050" dirty="0" smtClean="0"/>
                        <a:t>1</a:t>
                      </a:r>
                      <a:endParaRPr lang="en-GB" sz="1050" dirty="0"/>
                    </a:p>
                  </a:txBody>
                  <a:tcPr/>
                </a:tc>
                <a:tc>
                  <a:txBody>
                    <a:bodyPr/>
                    <a:lstStyle/>
                    <a:p>
                      <a:pPr algn="ctr"/>
                      <a:r>
                        <a:rPr lang="en-US" sz="1050" dirty="0" smtClean="0"/>
                        <a:t>1</a:t>
                      </a:r>
                      <a:endParaRPr lang="en-GB" sz="1050" dirty="0"/>
                    </a:p>
                  </a:txBody>
                  <a:tcPr>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b="1" baseline="0" dirty="0" smtClean="0"/>
                        <a:t>1</a:t>
                      </a:r>
                      <a:endParaRPr lang="en-GB" sz="1050" b="1"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182880">
                <a:tc>
                  <a:txBody>
                    <a:bodyPr/>
                    <a:lstStyle/>
                    <a:p>
                      <a:pPr algn="ctr"/>
                      <a:r>
                        <a:rPr lang="en-US" sz="1050" dirty="0" smtClean="0"/>
                        <a:t>1</a:t>
                      </a:r>
                      <a:endParaRPr lang="en-GB" sz="1050" dirty="0"/>
                    </a:p>
                  </a:txBody>
                  <a:tcPr/>
                </a:tc>
                <a:tc>
                  <a:txBody>
                    <a:bodyPr/>
                    <a:lstStyle/>
                    <a:p>
                      <a:pPr algn="ctr"/>
                      <a:r>
                        <a:rPr lang="en-US" sz="1050" dirty="0" smtClean="0"/>
                        <a:t>1</a:t>
                      </a:r>
                      <a:endParaRPr lang="en-GB" sz="1050" dirty="0"/>
                    </a:p>
                  </a:txBody>
                  <a:tcPr/>
                </a:tc>
                <a:tc>
                  <a:txBody>
                    <a:bodyPr/>
                    <a:lstStyle/>
                    <a:p>
                      <a:pPr algn="ctr"/>
                      <a:r>
                        <a:rPr lang="en-US" sz="1050" dirty="0" smtClean="0"/>
                        <a:t>0</a:t>
                      </a:r>
                      <a:endParaRPr lang="en-GB" sz="1050" dirty="0"/>
                    </a:p>
                  </a:txBody>
                  <a:tcPr/>
                </a:tc>
                <a:tc>
                  <a:txBody>
                    <a:bodyPr/>
                    <a:lstStyle/>
                    <a:p>
                      <a:pPr algn="ctr"/>
                      <a:r>
                        <a:rPr lang="en-US" sz="1050" dirty="0" smtClean="0"/>
                        <a:t>0</a:t>
                      </a:r>
                      <a:endParaRPr lang="en-GB" sz="1050" dirty="0"/>
                    </a:p>
                  </a:txBody>
                  <a:tcPr>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b="1" baseline="0" dirty="0" smtClean="0"/>
                        <a:t>1</a:t>
                      </a:r>
                      <a:endParaRPr lang="en-GB" sz="1050" b="1"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182880">
                <a:tc>
                  <a:txBody>
                    <a:bodyPr/>
                    <a:lstStyle/>
                    <a:p>
                      <a:pPr algn="ctr"/>
                      <a:r>
                        <a:rPr lang="en-US" sz="1050" dirty="0" smtClean="0"/>
                        <a:t>1</a:t>
                      </a:r>
                      <a:endParaRPr lang="en-GB" sz="1050" dirty="0"/>
                    </a:p>
                  </a:txBody>
                  <a:tcPr/>
                </a:tc>
                <a:tc>
                  <a:txBody>
                    <a:bodyPr/>
                    <a:lstStyle/>
                    <a:p>
                      <a:pPr algn="ctr"/>
                      <a:r>
                        <a:rPr lang="en-US" sz="1050" dirty="0" smtClean="0"/>
                        <a:t>1</a:t>
                      </a:r>
                      <a:endParaRPr lang="en-GB" sz="1050" dirty="0"/>
                    </a:p>
                  </a:txBody>
                  <a:tcPr/>
                </a:tc>
                <a:tc>
                  <a:txBody>
                    <a:bodyPr/>
                    <a:lstStyle/>
                    <a:p>
                      <a:pPr algn="ctr"/>
                      <a:r>
                        <a:rPr lang="en-US" sz="1050" dirty="0" smtClean="0"/>
                        <a:t>0</a:t>
                      </a:r>
                      <a:endParaRPr lang="en-GB" sz="1050" dirty="0"/>
                    </a:p>
                  </a:txBody>
                  <a:tcPr/>
                </a:tc>
                <a:tc>
                  <a:txBody>
                    <a:bodyPr/>
                    <a:lstStyle/>
                    <a:p>
                      <a:pPr algn="ctr"/>
                      <a:r>
                        <a:rPr lang="en-US" sz="1050" dirty="0" smtClean="0"/>
                        <a:t>1</a:t>
                      </a:r>
                      <a:endParaRPr lang="en-GB" sz="1050" dirty="0"/>
                    </a:p>
                  </a:txBody>
                  <a:tcPr>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b="1" baseline="0" dirty="0" smtClean="0"/>
                        <a:t>1</a:t>
                      </a:r>
                      <a:endParaRPr lang="en-GB" sz="1050" b="1"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182880">
                <a:tc>
                  <a:txBody>
                    <a:bodyPr/>
                    <a:lstStyle/>
                    <a:p>
                      <a:pPr algn="ctr"/>
                      <a:r>
                        <a:rPr lang="en-US" sz="1050" dirty="0" smtClean="0"/>
                        <a:t>1</a:t>
                      </a:r>
                      <a:endParaRPr lang="en-GB" sz="1050" dirty="0"/>
                    </a:p>
                  </a:txBody>
                  <a:tcPr/>
                </a:tc>
                <a:tc>
                  <a:txBody>
                    <a:bodyPr/>
                    <a:lstStyle/>
                    <a:p>
                      <a:pPr algn="ctr"/>
                      <a:r>
                        <a:rPr lang="en-US" sz="1050" dirty="0" smtClean="0"/>
                        <a:t>1</a:t>
                      </a:r>
                      <a:endParaRPr lang="en-GB" sz="1050" dirty="0"/>
                    </a:p>
                  </a:txBody>
                  <a:tcPr/>
                </a:tc>
                <a:tc>
                  <a:txBody>
                    <a:bodyPr/>
                    <a:lstStyle/>
                    <a:p>
                      <a:pPr algn="ctr"/>
                      <a:r>
                        <a:rPr lang="en-US" sz="1050" dirty="0" smtClean="0"/>
                        <a:t>1</a:t>
                      </a:r>
                      <a:endParaRPr lang="en-GB" sz="1050" dirty="0"/>
                    </a:p>
                  </a:txBody>
                  <a:tcPr/>
                </a:tc>
                <a:tc>
                  <a:txBody>
                    <a:bodyPr/>
                    <a:lstStyle/>
                    <a:p>
                      <a:pPr algn="ctr"/>
                      <a:r>
                        <a:rPr lang="en-US" sz="1050" dirty="0" smtClean="0"/>
                        <a:t>0</a:t>
                      </a:r>
                      <a:endParaRPr lang="en-GB" sz="1050" dirty="0"/>
                    </a:p>
                  </a:txBody>
                  <a:tcPr>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b="1" baseline="0" dirty="0" smtClean="0"/>
                        <a:t>1</a:t>
                      </a:r>
                      <a:endParaRPr lang="en-GB" sz="1050" b="1"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182880">
                <a:tc>
                  <a:txBody>
                    <a:bodyPr/>
                    <a:lstStyle/>
                    <a:p>
                      <a:pPr algn="ctr"/>
                      <a:r>
                        <a:rPr lang="en-US" sz="1050" dirty="0" smtClean="0"/>
                        <a:t>1</a:t>
                      </a:r>
                      <a:endParaRPr lang="en-GB" sz="1050" dirty="0"/>
                    </a:p>
                  </a:txBody>
                  <a:tcPr/>
                </a:tc>
                <a:tc>
                  <a:txBody>
                    <a:bodyPr/>
                    <a:lstStyle/>
                    <a:p>
                      <a:pPr algn="ctr"/>
                      <a:r>
                        <a:rPr lang="en-US" sz="1050" dirty="0" smtClean="0"/>
                        <a:t>1</a:t>
                      </a:r>
                      <a:endParaRPr lang="en-GB" sz="1050" dirty="0"/>
                    </a:p>
                  </a:txBody>
                  <a:tcPr/>
                </a:tc>
                <a:tc>
                  <a:txBody>
                    <a:bodyPr/>
                    <a:lstStyle/>
                    <a:p>
                      <a:pPr algn="ctr"/>
                      <a:r>
                        <a:rPr lang="en-US" sz="1050" dirty="0" smtClean="0"/>
                        <a:t>1</a:t>
                      </a:r>
                      <a:endParaRPr lang="en-GB" sz="1050" dirty="0"/>
                    </a:p>
                  </a:txBody>
                  <a:tcPr/>
                </a:tc>
                <a:tc>
                  <a:txBody>
                    <a:bodyPr/>
                    <a:lstStyle/>
                    <a:p>
                      <a:pPr algn="ctr"/>
                      <a:r>
                        <a:rPr lang="en-US" sz="1050" dirty="0" smtClean="0"/>
                        <a:t>1</a:t>
                      </a:r>
                      <a:endParaRPr lang="en-GB" sz="1050" dirty="0"/>
                    </a:p>
                  </a:txBody>
                  <a:tcPr>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b="1" baseline="0" dirty="0" smtClean="0"/>
                        <a:t>0</a:t>
                      </a:r>
                      <a:endParaRPr lang="en-GB" sz="1050" b="1"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bl>
          </a:graphicData>
        </a:graphic>
      </p:graphicFrame>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800" y="2209800"/>
            <a:ext cx="3886200" cy="4572000"/>
          </a:xfrm>
          <a:prstGeom prst="rect">
            <a:avLst/>
          </a:prstGeom>
          <a:ln w="3175">
            <a:solidFill>
              <a:schemeClr val="tx1"/>
            </a:solidFill>
          </a:ln>
        </p:spPr>
      </p:pic>
    </p:spTree>
    <p:extLst>
      <p:ext uri="{BB962C8B-B14F-4D97-AF65-F5344CB8AC3E}">
        <p14:creationId xmlns:p14="http://schemas.microsoft.com/office/powerpoint/2010/main" val="39258571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553200" cy="685800"/>
          </a:xfrm>
        </p:spPr>
        <p:txBody>
          <a:bodyPr>
            <a:normAutofit/>
          </a:bodyPr>
          <a:lstStyle/>
          <a:p>
            <a:pPr algn="ctr"/>
            <a:r>
              <a:rPr lang="en-US" b="1" dirty="0" smtClean="0">
                <a:solidFill>
                  <a:srgbClr val="FF0066"/>
                </a:solidFill>
                <a:effectLst>
                  <a:outerShdw blurRad="38100" dist="38100" dir="2700000" algn="tl">
                    <a:srgbClr val="000000">
                      <a:alpha val="43137"/>
                    </a:srgbClr>
                  </a:outerShdw>
                </a:effectLst>
                <a:latin typeface="Algerian" panose="04020705040A02060702" pitchFamily="82" charset="0"/>
              </a:rPr>
              <a:t>multiplexer</a:t>
            </a:r>
            <a:endParaRPr lang="en-GB" b="1" dirty="0">
              <a:solidFill>
                <a:srgbClr val="FF0066"/>
              </a:solidFill>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p:cNvSpPr>
            <a:spLocks noGrp="1"/>
          </p:cNvSpPr>
          <p:nvPr>
            <p:ph idx="1"/>
          </p:nvPr>
        </p:nvSpPr>
        <p:spPr>
          <a:xfrm>
            <a:off x="0" y="533400"/>
            <a:ext cx="8382000" cy="6248400"/>
          </a:xfrm>
        </p:spPr>
        <p:txBody>
          <a:bodyPr>
            <a:normAutofit/>
          </a:bodyPr>
          <a:lstStyle/>
          <a:p>
            <a:pPr marL="0" indent="0" algn="just">
              <a:lnSpc>
                <a:spcPct val="120000"/>
              </a:lnSpc>
              <a:buNone/>
            </a:pPr>
            <a:r>
              <a:rPr lang="en-US" sz="2000" b="1" u="sng" dirty="0" smtClean="0">
                <a:solidFill>
                  <a:schemeClr val="tx1"/>
                </a:solidFill>
              </a:rPr>
              <a:t>Higher-order MUX using single next lower-order MUX (EXAMPLE 8)</a:t>
            </a:r>
            <a:endParaRPr lang="en-US" sz="1900" b="1" u="sng" dirty="0" smtClean="0">
              <a:solidFill>
                <a:schemeClr val="tx1"/>
              </a:solidFill>
            </a:endParaRPr>
          </a:p>
          <a:p>
            <a:pPr algn="just">
              <a:lnSpc>
                <a:spcPct val="120000"/>
              </a:lnSpc>
            </a:pPr>
            <a:r>
              <a:rPr lang="en-US" b="1" u="sng" dirty="0" smtClean="0">
                <a:solidFill>
                  <a:schemeClr val="tx1"/>
                </a:solidFill>
              </a:rPr>
              <a:t>16:1 MUX using one 8:1 MUX</a:t>
            </a:r>
          </a:p>
          <a:p>
            <a:pPr marL="0" lvl="8"/>
            <a:r>
              <a:rPr lang="en-US" sz="1600" b="1" dirty="0">
                <a:solidFill>
                  <a:schemeClr val="tx1"/>
                </a:solidFill>
              </a:rPr>
              <a:t>Realize F(A,B,C,D) </a:t>
            </a:r>
            <a:r>
              <a:rPr lang="en-US" sz="1600" b="1" dirty="0" smtClean="0">
                <a:solidFill>
                  <a:schemeClr val="tx1"/>
                </a:solidFill>
              </a:rPr>
              <a:t>= ∑(0,1,2,4,6,9,12,14</a:t>
            </a:r>
            <a:r>
              <a:rPr lang="en-US" sz="1600" b="1" dirty="0">
                <a:solidFill>
                  <a:schemeClr val="tx1"/>
                </a:solidFill>
              </a:rPr>
              <a:t>) using only one 8:1 MUX</a:t>
            </a:r>
            <a:r>
              <a:rPr lang="en-US" sz="1600" b="1" u="sng" dirty="0">
                <a:solidFill>
                  <a:schemeClr val="tx1"/>
                </a:solidFill>
              </a:rPr>
              <a:t> </a:t>
            </a:r>
            <a:endParaRPr lang="en-US" sz="1600" b="1" dirty="0" smtClean="0">
              <a:solidFill>
                <a:schemeClr val="tx1"/>
              </a:solidFill>
            </a:endParaRPr>
          </a:p>
          <a:p>
            <a:pPr marL="0" lvl="8"/>
            <a:r>
              <a:rPr lang="en-US" sz="1600" b="1" dirty="0" smtClean="0">
                <a:solidFill>
                  <a:schemeClr val="tx1"/>
                </a:solidFill>
              </a:rPr>
              <a:t>The </a:t>
            </a:r>
            <a:r>
              <a:rPr lang="en-US" sz="1600" b="1" dirty="0">
                <a:solidFill>
                  <a:schemeClr val="tx1"/>
                </a:solidFill>
              </a:rPr>
              <a:t>M</a:t>
            </a:r>
            <a:r>
              <a:rPr lang="en-US" sz="1600" b="1" dirty="0" smtClean="0">
                <a:solidFill>
                  <a:schemeClr val="tx1"/>
                </a:solidFill>
              </a:rPr>
              <a:t>SB </a:t>
            </a:r>
            <a:r>
              <a:rPr lang="en-US" sz="1600" b="1" dirty="0">
                <a:solidFill>
                  <a:schemeClr val="tx1"/>
                </a:solidFill>
              </a:rPr>
              <a:t>variable, </a:t>
            </a:r>
            <a:r>
              <a:rPr lang="en-US" sz="1600" b="1" dirty="0" smtClean="0">
                <a:solidFill>
                  <a:schemeClr val="tx1"/>
                </a:solidFill>
              </a:rPr>
              <a:t>‘A’, </a:t>
            </a:r>
            <a:r>
              <a:rPr lang="en-US" sz="1600" b="1" dirty="0">
                <a:solidFill>
                  <a:schemeClr val="tx1"/>
                </a:solidFill>
              </a:rPr>
              <a:t>is provided at the inputs of 8:1 MUX</a:t>
            </a:r>
            <a:endParaRPr lang="en-GB" sz="1600" b="1" dirty="0">
              <a:solidFill>
                <a:schemeClr val="tx1"/>
              </a:solidFill>
            </a:endParaRPr>
          </a:p>
          <a:p>
            <a:pPr algn="just">
              <a:lnSpc>
                <a:spcPct val="120000"/>
              </a:lnSpc>
            </a:pPr>
            <a:endParaRPr lang="en-US" b="1" u="sng" dirty="0" smtClean="0">
              <a:solidFill>
                <a:schemeClr val="tx1"/>
              </a:solidFill>
            </a:endParaRPr>
          </a:p>
          <a:p>
            <a:pPr marL="0" indent="0" algn="just">
              <a:lnSpc>
                <a:spcPct val="120000"/>
              </a:lnSpc>
              <a:buNone/>
            </a:pPr>
            <a:endParaRPr lang="en-US" sz="1700" b="1" dirty="0" smtClean="0">
              <a:solidFill>
                <a:schemeClr val="tx1"/>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332711430"/>
              </p:ext>
            </p:extLst>
          </p:nvPr>
        </p:nvGraphicFramePr>
        <p:xfrm>
          <a:off x="838200" y="2232660"/>
          <a:ext cx="2956560" cy="4526280"/>
        </p:xfrm>
        <a:graphic>
          <a:graphicData uri="http://schemas.openxmlformats.org/drawingml/2006/table">
            <a:tbl>
              <a:tblPr firstRow="1" bandRow="1">
                <a:tableStyleId>{BC89EF96-8CEA-46FF-86C4-4CE0E7609802}</a:tableStyleId>
              </a:tblPr>
              <a:tblGrid>
                <a:gridCol w="457200"/>
                <a:gridCol w="457200"/>
                <a:gridCol w="457200"/>
                <a:gridCol w="457200"/>
                <a:gridCol w="1127760"/>
              </a:tblGrid>
              <a:tr h="182880">
                <a:tc gridSpan="4">
                  <a:txBody>
                    <a:bodyPr/>
                    <a:lstStyle/>
                    <a:p>
                      <a:pPr algn="ctr"/>
                      <a:r>
                        <a:rPr lang="en-US" sz="1050" b="1" dirty="0" smtClean="0"/>
                        <a:t>Inputs</a:t>
                      </a:r>
                      <a:endParaRPr lang="en-GB" sz="1050"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GB" sz="1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pPr algn="ctr"/>
                      <a:endParaRPr lang="en-GB" b="1" dirty="0"/>
                    </a:p>
                  </a:txBody>
                  <a:tcPr/>
                </a:tc>
                <a:tc hMerge="1">
                  <a:txBody>
                    <a:bodyPr/>
                    <a:lstStyle/>
                    <a:p>
                      <a:endParaRPr lang="en-GB" dirty="0"/>
                    </a:p>
                  </a:txBody>
                  <a:tcPr/>
                </a:tc>
                <a:tc>
                  <a:txBody>
                    <a:bodyPr/>
                    <a:lstStyle/>
                    <a:p>
                      <a:pPr algn="ctr"/>
                      <a:r>
                        <a:rPr lang="en-US" sz="1050" b="1" dirty="0" smtClean="0"/>
                        <a:t>Outputs</a:t>
                      </a:r>
                      <a:endParaRPr lang="en-GB" sz="105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8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b="1" baseline="0" dirty="0" smtClean="0"/>
                        <a:t>A</a:t>
                      </a:r>
                      <a:endParaRPr lang="en-GB" sz="1050" b="1" baseline="-25000" dirty="0" smtClean="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b="1" baseline="0" dirty="0" smtClean="0"/>
                        <a:t>B</a:t>
                      </a:r>
                      <a:endParaRPr lang="en-GB" sz="1050" b="1"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b="1" baseline="0" dirty="0" smtClean="0"/>
                        <a:t>C</a:t>
                      </a:r>
                      <a:endParaRPr lang="en-GB" sz="1050" b="1"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b="1" baseline="0" dirty="0" smtClean="0"/>
                        <a:t>D</a:t>
                      </a:r>
                      <a:endParaRPr lang="en-GB" sz="1050" b="1" baseline="-25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50" b="1" baseline="0" dirty="0" smtClean="0"/>
                        <a:t>F</a:t>
                      </a:r>
                      <a:endParaRPr lang="en-GB" sz="1050" b="1"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80">
                <a:tc>
                  <a:txBody>
                    <a:bodyPr/>
                    <a:lstStyle/>
                    <a:p>
                      <a:pPr algn="ctr"/>
                      <a:r>
                        <a:rPr lang="en-US" sz="1050" dirty="0" smtClean="0"/>
                        <a:t>0</a:t>
                      </a:r>
                      <a:endParaRPr lang="en-GB" sz="1050" dirty="0"/>
                    </a:p>
                  </a:txBody>
                  <a:tcPr>
                    <a:lnT w="12700" cap="flat" cmpd="sng" algn="ctr">
                      <a:solidFill>
                        <a:schemeClr val="tx1"/>
                      </a:solidFill>
                      <a:prstDash val="solid"/>
                      <a:round/>
                      <a:headEnd type="none" w="med" len="med"/>
                      <a:tailEnd type="none" w="med" len="med"/>
                    </a:lnT>
                  </a:tcPr>
                </a:tc>
                <a:tc>
                  <a:txBody>
                    <a:bodyPr/>
                    <a:lstStyle/>
                    <a:p>
                      <a:pPr algn="ctr"/>
                      <a:r>
                        <a:rPr lang="en-US" sz="1050" dirty="0" smtClean="0"/>
                        <a:t>0</a:t>
                      </a:r>
                      <a:endParaRPr lang="en-GB" sz="1050" dirty="0"/>
                    </a:p>
                  </a:txBody>
                  <a:tcPr>
                    <a:lnT w="12700" cap="flat" cmpd="sng" algn="ctr">
                      <a:solidFill>
                        <a:schemeClr val="tx1"/>
                      </a:solidFill>
                      <a:prstDash val="solid"/>
                      <a:round/>
                      <a:headEnd type="none" w="med" len="med"/>
                      <a:tailEnd type="none" w="med" len="med"/>
                    </a:lnT>
                  </a:tcPr>
                </a:tc>
                <a:tc>
                  <a:txBody>
                    <a:bodyPr/>
                    <a:lstStyle/>
                    <a:p>
                      <a:pPr algn="ctr"/>
                      <a:r>
                        <a:rPr lang="en-US" sz="1050" dirty="0" smtClean="0"/>
                        <a:t>0</a:t>
                      </a:r>
                      <a:endParaRPr lang="en-GB" sz="1050" dirty="0"/>
                    </a:p>
                  </a:txBody>
                  <a:tcPr>
                    <a:lnT w="12700" cap="flat" cmpd="sng" algn="ctr">
                      <a:solidFill>
                        <a:schemeClr val="tx1"/>
                      </a:solidFill>
                      <a:prstDash val="solid"/>
                      <a:round/>
                      <a:headEnd type="none" w="med" len="med"/>
                      <a:tailEnd type="none" w="med" len="med"/>
                    </a:lnT>
                  </a:tcPr>
                </a:tc>
                <a:tc>
                  <a:txBody>
                    <a:bodyPr/>
                    <a:lstStyle/>
                    <a:p>
                      <a:pPr algn="ctr"/>
                      <a:r>
                        <a:rPr lang="en-US" sz="1050" dirty="0" smtClean="0"/>
                        <a:t>0</a:t>
                      </a:r>
                      <a:endParaRPr lang="en-GB" sz="105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050" b="1" baseline="0" dirty="0" smtClean="0"/>
                        <a:t>1</a:t>
                      </a:r>
                      <a:endParaRPr lang="en-GB" sz="1050" b="1"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182880">
                <a:tc>
                  <a:txBody>
                    <a:bodyPr/>
                    <a:lstStyle/>
                    <a:p>
                      <a:pPr algn="ctr"/>
                      <a:r>
                        <a:rPr lang="en-US" sz="1050" dirty="0" smtClean="0"/>
                        <a:t>0</a:t>
                      </a:r>
                      <a:endParaRPr lang="en-GB" sz="1050" dirty="0"/>
                    </a:p>
                  </a:txBody>
                  <a:tcPr/>
                </a:tc>
                <a:tc>
                  <a:txBody>
                    <a:bodyPr/>
                    <a:lstStyle/>
                    <a:p>
                      <a:pPr algn="ctr"/>
                      <a:r>
                        <a:rPr lang="en-US" sz="1050" dirty="0" smtClean="0"/>
                        <a:t>0</a:t>
                      </a:r>
                      <a:endParaRPr lang="en-GB" sz="1050" dirty="0"/>
                    </a:p>
                  </a:txBody>
                  <a:tcPr/>
                </a:tc>
                <a:tc>
                  <a:txBody>
                    <a:bodyPr/>
                    <a:lstStyle/>
                    <a:p>
                      <a:pPr algn="ctr"/>
                      <a:r>
                        <a:rPr lang="en-US" sz="1050" dirty="0" smtClean="0"/>
                        <a:t>0</a:t>
                      </a:r>
                      <a:endParaRPr lang="en-GB" sz="1050" dirty="0"/>
                    </a:p>
                  </a:txBody>
                  <a:tcPr/>
                </a:tc>
                <a:tc>
                  <a:txBody>
                    <a:bodyPr/>
                    <a:lstStyle/>
                    <a:p>
                      <a:pPr algn="ctr"/>
                      <a:r>
                        <a:rPr lang="en-US" sz="1050" dirty="0" smtClean="0"/>
                        <a:t>1</a:t>
                      </a:r>
                      <a:endParaRPr lang="en-GB" sz="1050" dirty="0"/>
                    </a:p>
                  </a:txBody>
                  <a:tcPr>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b="1" baseline="0" dirty="0" smtClean="0"/>
                        <a:t>0</a:t>
                      </a:r>
                      <a:endParaRPr lang="en-GB" sz="1050" b="1"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182880">
                <a:tc>
                  <a:txBody>
                    <a:bodyPr/>
                    <a:lstStyle/>
                    <a:p>
                      <a:pPr algn="ctr"/>
                      <a:r>
                        <a:rPr lang="en-US" sz="1050" dirty="0" smtClean="0"/>
                        <a:t>0</a:t>
                      </a:r>
                      <a:endParaRPr lang="en-GB" sz="1050" dirty="0"/>
                    </a:p>
                  </a:txBody>
                  <a:tcPr/>
                </a:tc>
                <a:tc>
                  <a:txBody>
                    <a:bodyPr/>
                    <a:lstStyle/>
                    <a:p>
                      <a:pPr algn="ctr"/>
                      <a:r>
                        <a:rPr lang="en-US" sz="1050" dirty="0" smtClean="0"/>
                        <a:t>0</a:t>
                      </a:r>
                      <a:endParaRPr lang="en-GB" sz="1050" dirty="0"/>
                    </a:p>
                  </a:txBody>
                  <a:tcPr/>
                </a:tc>
                <a:tc>
                  <a:txBody>
                    <a:bodyPr/>
                    <a:lstStyle/>
                    <a:p>
                      <a:pPr algn="ctr"/>
                      <a:r>
                        <a:rPr lang="en-US" sz="1050" dirty="0" smtClean="0"/>
                        <a:t>1</a:t>
                      </a:r>
                      <a:endParaRPr lang="en-GB" sz="1050" dirty="0"/>
                    </a:p>
                  </a:txBody>
                  <a:tcPr/>
                </a:tc>
                <a:tc>
                  <a:txBody>
                    <a:bodyPr/>
                    <a:lstStyle/>
                    <a:p>
                      <a:pPr algn="ctr"/>
                      <a:r>
                        <a:rPr lang="en-US" sz="1050" dirty="0" smtClean="0"/>
                        <a:t>0</a:t>
                      </a:r>
                      <a:endParaRPr lang="en-GB" sz="1050" dirty="0"/>
                    </a:p>
                  </a:txBody>
                  <a:tcPr>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b="1" baseline="0" dirty="0" smtClean="0"/>
                        <a:t>1</a:t>
                      </a:r>
                      <a:endParaRPr lang="en-GB" sz="1050" b="1"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182880">
                <a:tc>
                  <a:txBody>
                    <a:bodyPr/>
                    <a:lstStyle/>
                    <a:p>
                      <a:pPr algn="ctr"/>
                      <a:r>
                        <a:rPr lang="en-US" sz="1050" dirty="0" smtClean="0"/>
                        <a:t>0</a:t>
                      </a:r>
                      <a:endParaRPr lang="en-GB" sz="1050" dirty="0"/>
                    </a:p>
                  </a:txBody>
                  <a:tcPr/>
                </a:tc>
                <a:tc>
                  <a:txBody>
                    <a:bodyPr/>
                    <a:lstStyle/>
                    <a:p>
                      <a:pPr algn="ctr"/>
                      <a:r>
                        <a:rPr lang="en-US" sz="1050" dirty="0" smtClean="0"/>
                        <a:t>0</a:t>
                      </a:r>
                      <a:endParaRPr lang="en-GB" sz="1050" dirty="0"/>
                    </a:p>
                  </a:txBody>
                  <a:tcPr/>
                </a:tc>
                <a:tc>
                  <a:txBody>
                    <a:bodyPr/>
                    <a:lstStyle/>
                    <a:p>
                      <a:pPr algn="ctr"/>
                      <a:r>
                        <a:rPr lang="en-US" sz="1050" dirty="0" smtClean="0"/>
                        <a:t>1</a:t>
                      </a:r>
                      <a:endParaRPr lang="en-GB" sz="1050" dirty="0"/>
                    </a:p>
                  </a:txBody>
                  <a:tcPr/>
                </a:tc>
                <a:tc>
                  <a:txBody>
                    <a:bodyPr/>
                    <a:lstStyle/>
                    <a:p>
                      <a:pPr algn="ctr"/>
                      <a:r>
                        <a:rPr lang="en-US" sz="1050" dirty="0" smtClean="0"/>
                        <a:t>1</a:t>
                      </a:r>
                      <a:endParaRPr lang="en-GB" sz="1050" dirty="0"/>
                    </a:p>
                  </a:txBody>
                  <a:tcPr>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b="1" baseline="0" dirty="0" smtClean="0"/>
                        <a:t>1</a:t>
                      </a:r>
                      <a:endParaRPr lang="en-GB" sz="1050" b="1"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182880">
                <a:tc>
                  <a:txBody>
                    <a:bodyPr/>
                    <a:lstStyle/>
                    <a:p>
                      <a:pPr algn="ctr"/>
                      <a:r>
                        <a:rPr lang="en-US" sz="1050" dirty="0" smtClean="0"/>
                        <a:t>0</a:t>
                      </a:r>
                      <a:endParaRPr lang="en-GB" sz="1050" dirty="0"/>
                    </a:p>
                  </a:txBody>
                  <a:tcPr/>
                </a:tc>
                <a:tc>
                  <a:txBody>
                    <a:bodyPr/>
                    <a:lstStyle/>
                    <a:p>
                      <a:pPr algn="ctr"/>
                      <a:r>
                        <a:rPr lang="en-US" sz="1050" dirty="0" smtClean="0"/>
                        <a:t>1</a:t>
                      </a:r>
                      <a:endParaRPr lang="en-GB" sz="1050" dirty="0"/>
                    </a:p>
                  </a:txBody>
                  <a:tcPr/>
                </a:tc>
                <a:tc>
                  <a:txBody>
                    <a:bodyPr/>
                    <a:lstStyle/>
                    <a:p>
                      <a:pPr algn="ctr"/>
                      <a:r>
                        <a:rPr lang="en-US" sz="1050" dirty="0" smtClean="0"/>
                        <a:t>0</a:t>
                      </a:r>
                      <a:endParaRPr lang="en-GB" sz="1050" dirty="0"/>
                    </a:p>
                  </a:txBody>
                  <a:tcPr/>
                </a:tc>
                <a:tc>
                  <a:txBody>
                    <a:bodyPr/>
                    <a:lstStyle/>
                    <a:p>
                      <a:pPr algn="ctr"/>
                      <a:r>
                        <a:rPr lang="en-US" sz="1050" dirty="0" smtClean="0"/>
                        <a:t>0</a:t>
                      </a:r>
                      <a:endParaRPr lang="en-GB" sz="1050" dirty="0"/>
                    </a:p>
                  </a:txBody>
                  <a:tcPr>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b="1" baseline="0" dirty="0" smtClean="0"/>
                        <a:t>0</a:t>
                      </a:r>
                      <a:endParaRPr lang="en-GB" sz="1050" b="1"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182880">
                <a:tc>
                  <a:txBody>
                    <a:bodyPr/>
                    <a:lstStyle/>
                    <a:p>
                      <a:pPr algn="ctr"/>
                      <a:r>
                        <a:rPr lang="en-US" sz="1050" dirty="0" smtClean="0"/>
                        <a:t>0</a:t>
                      </a:r>
                      <a:endParaRPr lang="en-GB" sz="1050" dirty="0"/>
                    </a:p>
                  </a:txBody>
                  <a:tcPr/>
                </a:tc>
                <a:tc>
                  <a:txBody>
                    <a:bodyPr/>
                    <a:lstStyle/>
                    <a:p>
                      <a:pPr algn="ctr"/>
                      <a:r>
                        <a:rPr lang="en-US" sz="1050" dirty="0" smtClean="0"/>
                        <a:t>1</a:t>
                      </a:r>
                      <a:endParaRPr lang="en-GB" sz="1050" dirty="0"/>
                    </a:p>
                  </a:txBody>
                  <a:tcPr/>
                </a:tc>
                <a:tc>
                  <a:txBody>
                    <a:bodyPr/>
                    <a:lstStyle/>
                    <a:p>
                      <a:pPr algn="ctr"/>
                      <a:r>
                        <a:rPr lang="en-US" sz="1050" dirty="0" smtClean="0"/>
                        <a:t>0</a:t>
                      </a:r>
                      <a:endParaRPr lang="en-GB" sz="1050" dirty="0"/>
                    </a:p>
                  </a:txBody>
                  <a:tcPr/>
                </a:tc>
                <a:tc>
                  <a:txBody>
                    <a:bodyPr/>
                    <a:lstStyle/>
                    <a:p>
                      <a:pPr algn="ctr"/>
                      <a:r>
                        <a:rPr lang="en-US" sz="1050" dirty="0" smtClean="0"/>
                        <a:t>1</a:t>
                      </a:r>
                      <a:endParaRPr lang="en-GB" sz="1050" dirty="0"/>
                    </a:p>
                  </a:txBody>
                  <a:tcPr>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b="1" baseline="0" dirty="0" smtClean="0"/>
                        <a:t>0</a:t>
                      </a:r>
                      <a:endParaRPr lang="en-GB" sz="1050" b="1"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182880">
                <a:tc>
                  <a:txBody>
                    <a:bodyPr/>
                    <a:lstStyle/>
                    <a:p>
                      <a:pPr algn="ctr"/>
                      <a:r>
                        <a:rPr lang="en-US" sz="1050" dirty="0" smtClean="0"/>
                        <a:t>0</a:t>
                      </a:r>
                      <a:endParaRPr lang="en-GB" sz="1050" dirty="0"/>
                    </a:p>
                  </a:txBody>
                  <a:tcPr/>
                </a:tc>
                <a:tc>
                  <a:txBody>
                    <a:bodyPr/>
                    <a:lstStyle/>
                    <a:p>
                      <a:pPr algn="ctr"/>
                      <a:r>
                        <a:rPr lang="en-US" sz="1050" dirty="0" smtClean="0"/>
                        <a:t>1</a:t>
                      </a:r>
                      <a:endParaRPr lang="en-GB" sz="1050" dirty="0"/>
                    </a:p>
                  </a:txBody>
                  <a:tcPr/>
                </a:tc>
                <a:tc>
                  <a:txBody>
                    <a:bodyPr/>
                    <a:lstStyle/>
                    <a:p>
                      <a:pPr algn="ctr"/>
                      <a:r>
                        <a:rPr lang="en-US" sz="1050" dirty="0" smtClean="0"/>
                        <a:t>1</a:t>
                      </a:r>
                      <a:endParaRPr lang="en-GB" sz="1050" dirty="0"/>
                    </a:p>
                  </a:txBody>
                  <a:tcPr/>
                </a:tc>
                <a:tc>
                  <a:txBody>
                    <a:bodyPr/>
                    <a:lstStyle/>
                    <a:p>
                      <a:pPr algn="ctr"/>
                      <a:r>
                        <a:rPr lang="en-US" sz="1050" dirty="0" smtClean="0"/>
                        <a:t>0</a:t>
                      </a:r>
                      <a:endParaRPr lang="en-GB" sz="1050" dirty="0"/>
                    </a:p>
                  </a:txBody>
                  <a:tcPr>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b="1" baseline="0" dirty="0" smtClean="0"/>
                        <a:t>1</a:t>
                      </a:r>
                      <a:endParaRPr lang="en-GB" sz="1050" b="1"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182880">
                <a:tc>
                  <a:txBody>
                    <a:bodyPr/>
                    <a:lstStyle/>
                    <a:p>
                      <a:pPr algn="ctr"/>
                      <a:r>
                        <a:rPr lang="en-US" sz="1050" dirty="0" smtClean="0"/>
                        <a:t>0</a:t>
                      </a:r>
                      <a:endParaRPr lang="en-GB" sz="1050" dirty="0"/>
                    </a:p>
                  </a:txBody>
                  <a:tcPr/>
                </a:tc>
                <a:tc>
                  <a:txBody>
                    <a:bodyPr/>
                    <a:lstStyle/>
                    <a:p>
                      <a:pPr algn="ctr"/>
                      <a:r>
                        <a:rPr lang="en-US" sz="1050" dirty="0" smtClean="0"/>
                        <a:t>1</a:t>
                      </a:r>
                      <a:endParaRPr lang="en-GB" sz="1050" dirty="0"/>
                    </a:p>
                  </a:txBody>
                  <a:tcPr/>
                </a:tc>
                <a:tc>
                  <a:txBody>
                    <a:bodyPr/>
                    <a:lstStyle/>
                    <a:p>
                      <a:pPr algn="ctr"/>
                      <a:r>
                        <a:rPr lang="en-US" sz="1050" dirty="0" smtClean="0"/>
                        <a:t>1</a:t>
                      </a:r>
                      <a:endParaRPr lang="en-GB" sz="1050" dirty="0"/>
                    </a:p>
                  </a:txBody>
                  <a:tcPr/>
                </a:tc>
                <a:tc>
                  <a:txBody>
                    <a:bodyPr/>
                    <a:lstStyle/>
                    <a:p>
                      <a:pPr algn="ctr"/>
                      <a:r>
                        <a:rPr lang="en-US" sz="1050" dirty="0" smtClean="0"/>
                        <a:t>1</a:t>
                      </a:r>
                      <a:endParaRPr lang="en-GB" sz="1050" dirty="0"/>
                    </a:p>
                  </a:txBody>
                  <a:tcPr>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b="1" baseline="0" dirty="0" smtClean="0"/>
                        <a:t>0</a:t>
                      </a:r>
                      <a:endParaRPr lang="en-GB" sz="1050" b="1"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182880">
                <a:tc>
                  <a:txBody>
                    <a:bodyPr/>
                    <a:lstStyle/>
                    <a:p>
                      <a:pPr algn="ctr"/>
                      <a:r>
                        <a:rPr lang="en-US" sz="1050" dirty="0" smtClean="0"/>
                        <a:t>1</a:t>
                      </a:r>
                      <a:endParaRPr lang="en-GB" sz="1050" dirty="0"/>
                    </a:p>
                  </a:txBody>
                  <a:tcPr/>
                </a:tc>
                <a:tc>
                  <a:txBody>
                    <a:bodyPr/>
                    <a:lstStyle/>
                    <a:p>
                      <a:pPr algn="ctr"/>
                      <a:r>
                        <a:rPr lang="en-US" sz="1050" dirty="0" smtClean="0"/>
                        <a:t>0</a:t>
                      </a:r>
                      <a:endParaRPr lang="en-GB" sz="1050" dirty="0"/>
                    </a:p>
                  </a:txBody>
                  <a:tcPr/>
                </a:tc>
                <a:tc>
                  <a:txBody>
                    <a:bodyPr/>
                    <a:lstStyle/>
                    <a:p>
                      <a:pPr algn="ctr"/>
                      <a:r>
                        <a:rPr lang="en-US" sz="1050" dirty="0" smtClean="0"/>
                        <a:t>0</a:t>
                      </a:r>
                      <a:endParaRPr lang="en-GB" sz="1050" dirty="0"/>
                    </a:p>
                  </a:txBody>
                  <a:tcPr/>
                </a:tc>
                <a:tc>
                  <a:txBody>
                    <a:bodyPr/>
                    <a:lstStyle/>
                    <a:p>
                      <a:pPr algn="ctr"/>
                      <a:r>
                        <a:rPr lang="en-US" sz="1050" dirty="0" smtClean="0"/>
                        <a:t>0</a:t>
                      </a:r>
                      <a:endParaRPr lang="en-GB" sz="1050" dirty="0"/>
                    </a:p>
                  </a:txBody>
                  <a:tcPr>
                    <a:lnR w="12700" cap="flat" cmpd="sng" algn="ctr">
                      <a:solidFill>
                        <a:schemeClr val="tx1"/>
                      </a:solidFill>
                      <a:prstDash val="solid"/>
                      <a:round/>
                      <a:headEnd type="none" w="med" len="med"/>
                      <a:tailEnd type="none" w="med" len="med"/>
                    </a:lnR>
                  </a:tcPr>
                </a:tc>
                <a:tc>
                  <a:txBody>
                    <a:bodyPr/>
                    <a:lstStyle/>
                    <a:p>
                      <a:pPr algn="ctr"/>
                      <a:r>
                        <a:rPr lang="en-US" sz="1050" b="1" baseline="0" dirty="0" smtClean="0"/>
                        <a:t>1</a:t>
                      </a:r>
                      <a:endParaRPr lang="en-GB" sz="1050" b="1"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182880">
                <a:tc>
                  <a:txBody>
                    <a:bodyPr/>
                    <a:lstStyle/>
                    <a:p>
                      <a:pPr algn="ctr"/>
                      <a:r>
                        <a:rPr lang="en-US" sz="1050" dirty="0" smtClean="0"/>
                        <a:t>1</a:t>
                      </a:r>
                      <a:endParaRPr lang="en-GB" sz="1050" dirty="0"/>
                    </a:p>
                  </a:txBody>
                  <a:tcPr/>
                </a:tc>
                <a:tc>
                  <a:txBody>
                    <a:bodyPr/>
                    <a:lstStyle/>
                    <a:p>
                      <a:pPr algn="ctr"/>
                      <a:r>
                        <a:rPr lang="en-US" sz="1050" dirty="0" smtClean="0"/>
                        <a:t>0</a:t>
                      </a:r>
                      <a:endParaRPr lang="en-GB" sz="1050" dirty="0"/>
                    </a:p>
                  </a:txBody>
                  <a:tcPr/>
                </a:tc>
                <a:tc>
                  <a:txBody>
                    <a:bodyPr/>
                    <a:lstStyle/>
                    <a:p>
                      <a:pPr algn="ctr"/>
                      <a:r>
                        <a:rPr lang="en-US" sz="1050" dirty="0" smtClean="0"/>
                        <a:t>0</a:t>
                      </a:r>
                      <a:endParaRPr lang="en-GB" sz="1050" dirty="0"/>
                    </a:p>
                  </a:txBody>
                  <a:tcPr/>
                </a:tc>
                <a:tc>
                  <a:txBody>
                    <a:bodyPr/>
                    <a:lstStyle/>
                    <a:p>
                      <a:pPr algn="ctr"/>
                      <a:r>
                        <a:rPr lang="en-US" sz="1050" dirty="0" smtClean="0"/>
                        <a:t>1</a:t>
                      </a:r>
                      <a:endParaRPr lang="en-GB" sz="1050" dirty="0"/>
                    </a:p>
                  </a:txBody>
                  <a:tcPr>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b="1" baseline="0" dirty="0" smtClean="0"/>
                        <a:t>0</a:t>
                      </a:r>
                      <a:endParaRPr lang="en-GB" sz="1050" b="1"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182880">
                <a:tc>
                  <a:txBody>
                    <a:bodyPr/>
                    <a:lstStyle/>
                    <a:p>
                      <a:pPr algn="ctr"/>
                      <a:r>
                        <a:rPr lang="en-US" sz="1050" dirty="0" smtClean="0"/>
                        <a:t>1</a:t>
                      </a:r>
                      <a:endParaRPr lang="en-GB" sz="1050" dirty="0"/>
                    </a:p>
                  </a:txBody>
                  <a:tcPr/>
                </a:tc>
                <a:tc>
                  <a:txBody>
                    <a:bodyPr/>
                    <a:lstStyle/>
                    <a:p>
                      <a:pPr algn="ctr"/>
                      <a:r>
                        <a:rPr lang="en-US" sz="1050" dirty="0" smtClean="0"/>
                        <a:t>0</a:t>
                      </a:r>
                      <a:endParaRPr lang="en-GB" sz="1050" dirty="0"/>
                    </a:p>
                  </a:txBody>
                  <a:tcPr/>
                </a:tc>
                <a:tc>
                  <a:txBody>
                    <a:bodyPr/>
                    <a:lstStyle/>
                    <a:p>
                      <a:pPr algn="ctr"/>
                      <a:r>
                        <a:rPr lang="en-US" sz="1050" dirty="0" smtClean="0"/>
                        <a:t>1</a:t>
                      </a:r>
                      <a:endParaRPr lang="en-GB" sz="1050" dirty="0"/>
                    </a:p>
                  </a:txBody>
                  <a:tcPr/>
                </a:tc>
                <a:tc>
                  <a:txBody>
                    <a:bodyPr/>
                    <a:lstStyle/>
                    <a:p>
                      <a:pPr algn="ctr"/>
                      <a:r>
                        <a:rPr lang="en-US" sz="1050" dirty="0" smtClean="0"/>
                        <a:t>0</a:t>
                      </a:r>
                      <a:endParaRPr lang="en-GB" sz="1050" dirty="0"/>
                    </a:p>
                  </a:txBody>
                  <a:tcPr>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b="1" baseline="0" dirty="0" smtClean="0"/>
                        <a:t>1</a:t>
                      </a:r>
                      <a:endParaRPr lang="en-GB" sz="1050" b="1"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182880">
                <a:tc>
                  <a:txBody>
                    <a:bodyPr/>
                    <a:lstStyle/>
                    <a:p>
                      <a:pPr algn="ctr"/>
                      <a:r>
                        <a:rPr lang="en-US" sz="1050" dirty="0" smtClean="0"/>
                        <a:t>1</a:t>
                      </a:r>
                      <a:endParaRPr lang="en-GB" sz="1050" dirty="0"/>
                    </a:p>
                  </a:txBody>
                  <a:tcPr/>
                </a:tc>
                <a:tc>
                  <a:txBody>
                    <a:bodyPr/>
                    <a:lstStyle/>
                    <a:p>
                      <a:pPr algn="ctr"/>
                      <a:r>
                        <a:rPr lang="en-US" sz="1050" dirty="0" smtClean="0"/>
                        <a:t>0</a:t>
                      </a:r>
                      <a:endParaRPr lang="en-GB" sz="1050" dirty="0"/>
                    </a:p>
                  </a:txBody>
                  <a:tcPr/>
                </a:tc>
                <a:tc>
                  <a:txBody>
                    <a:bodyPr/>
                    <a:lstStyle/>
                    <a:p>
                      <a:pPr algn="ctr"/>
                      <a:r>
                        <a:rPr lang="en-US" sz="1050" dirty="0" smtClean="0"/>
                        <a:t>1</a:t>
                      </a:r>
                      <a:endParaRPr lang="en-GB" sz="1050" dirty="0"/>
                    </a:p>
                  </a:txBody>
                  <a:tcPr/>
                </a:tc>
                <a:tc>
                  <a:txBody>
                    <a:bodyPr/>
                    <a:lstStyle/>
                    <a:p>
                      <a:pPr algn="ctr"/>
                      <a:r>
                        <a:rPr lang="en-US" sz="1050" dirty="0" smtClean="0"/>
                        <a:t>1</a:t>
                      </a:r>
                      <a:endParaRPr lang="en-GB" sz="1050" dirty="0"/>
                    </a:p>
                  </a:txBody>
                  <a:tcPr>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b="1" baseline="0" dirty="0" smtClean="0"/>
                        <a:t>1</a:t>
                      </a:r>
                      <a:endParaRPr lang="en-GB" sz="1050" b="1"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182880">
                <a:tc>
                  <a:txBody>
                    <a:bodyPr/>
                    <a:lstStyle/>
                    <a:p>
                      <a:pPr algn="ctr"/>
                      <a:r>
                        <a:rPr lang="en-US" sz="1050" dirty="0" smtClean="0"/>
                        <a:t>1</a:t>
                      </a:r>
                      <a:endParaRPr lang="en-GB" sz="1050" dirty="0"/>
                    </a:p>
                  </a:txBody>
                  <a:tcPr/>
                </a:tc>
                <a:tc>
                  <a:txBody>
                    <a:bodyPr/>
                    <a:lstStyle/>
                    <a:p>
                      <a:pPr algn="ctr"/>
                      <a:r>
                        <a:rPr lang="en-US" sz="1050" dirty="0" smtClean="0"/>
                        <a:t>1</a:t>
                      </a:r>
                      <a:endParaRPr lang="en-GB" sz="1050" dirty="0"/>
                    </a:p>
                  </a:txBody>
                  <a:tcPr/>
                </a:tc>
                <a:tc>
                  <a:txBody>
                    <a:bodyPr/>
                    <a:lstStyle/>
                    <a:p>
                      <a:pPr algn="ctr"/>
                      <a:r>
                        <a:rPr lang="en-US" sz="1050" dirty="0" smtClean="0"/>
                        <a:t>0</a:t>
                      </a:r>
                      <a:endParaRPr lang="en-GB" sz="1050" dirty="0"/>
                    </a:p>
                  </a:txBody>
                  <a:tcPr/>
                </a:tc>
                <a:tc>
                  <a:txBody>
                    <a:bodyPr/>
                    <a:lstStyle/>
                    <a:p>
                      <a:pPr algn="ctr"/>
                      <a:r>
                        <a:rPr lang="en-US" sz="1050" dirty="0" smtClean="0"/>
                        <a:t>0</a:t>
                      </a:r>
                      <a:endParaRPr lang="en-GB" sz="1050" dirty="0"/>
                    </a:p>
                  </a:txBody>
                  <a:tcPr>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b="1" baseline="0" dirty="0" smtClean="0"/>
                        <a:t>1</a:t>
                      </a:r>
                      <a:endParaRPr lang="en-GB" sz="1050" b="1"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182880">
                <a:tc>
                  <a:txBody>
                    <a:bodyPr/>
                    <a:lstStyle/>
                    <a:p>
                      <a:pPr algn="ctr"/>
                      <a:r>
                        <a:rPr lang="en-US" sz="1050" dirty="0" smtClean="0"/>
                        <a:t>1</a:t>
                      </a:r>
                      <a:endParaRPr lang="en-GB" sz="1050" dirty="0"/>
                    </a:p>
                  </a:txBody>
                  <a:tcPr/>
                </a:tc>
                <a:tc>
                  <a:txBody>
                    <a:bodyPr/>
                    <a:lstStyle/>
                    <a:p>
                      <a:pPr algn="ctr"/>
                      <a:r>
                        <a:rPr lang="en-US" sz="1050" dirty="0" smtClean="0"/>
                        <a:t>1</a:t>
                      </a:r>
                      <a:endParaRPr lang="en-GB" sz="1050" dirty="0"/>
                    </a:p>
                  </a:txBody>
                  <a:tcPr/>
                </a:tc>
                <a:tc>
                  <a:txBody>
                    <a:bodyPr/>
                    <a:lstStyle/>
                    <a:p>
                      <a:pPr algn="ctr"/>
                      <a:r>
                        <a:rPr lang="en-US" sz="1050" dirty="0" smtClean="0"/>
                        <a:t>0</a:t>
                      </a:r>
                      <a:endParaRPr lang="en-GB" sz="1050" dirty="0"/>
                    </a:p>
                  </a:txBody>
                  <a:tcPr/>
                </a:tc>
                <a:tc>
                  <a:txBody>
                    <a:bodyPr/>
                    <a:lstStyle/>
                    <a:p>
                      <a:pPr algn="ctr"/>
                      <a:r>
                        <a:rPr lang="en-US" sz="1050" dirty="0" smtClean="0"/>
                        <a:t>1</a:t>
                      </a:r>
                      <a:endParaRPr lang="en-GB" sz="1050" dirty="0"/>
                    </a:p>
                  </a:txBody>
                  <a:tcPr>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b="1" baseline="0" dirty="0" smtClean="0"/>
                        <a:t>1</a:t>
                      </a:r>
                      <a:endParaRPr lang="en-GB" sz="1050" b="1"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182880">
                <a:tc>
                  <a:txBody>
                    <a:bodyPr/>
                    <a:lstStyle/>
                    <a:p>
                      <a:pPr algn="ctr"/>
                      <a:r>
                        <a:rPr lang="en-US" sz="1050" dirty="0" smtClean="0"/>
                        <a:t>1</a:t>
                      </a:r>
                      <a:endParaRPr lang="en-GB" sz="1050" dirty="0"/>
                    </a:p>
                  </a:txBody>
                  <a:tcPr/>
                </a:tc>
                <a:tc>
                  <a:txBody>
                    <a:bodyPr/>
                    <a:lstStyle/>
                    <a:p>
                      <a:pPr algn="ctr"/>
                      <a:r>
                        <a:rPr lang="en-US" sz="1050" dirty="0" smtClean="0"/>
                        <a:t>1</a:t>
                      </a:r>
                      <a:endParaRPr lang="en-GB" sz="1050" dirty="0"/>
                    </a:p>
                  </a:txBody>
                  <a:tcPr/>
                </a:tc>
                <a:tc>
                  <a:txBody>
                    <a:bodyPr/>
                    <a:lstStyle/>
                    <a:p>
                      <a:pPr algn="ctr"/>
                      <a:r>
                        <a:rPr lang="en-US" sz="1050" dirty="0" smtClean="0"/>
                        <a:t>1</a:t>
                      </a:r>
                      <a:endParaRPr lang="en-GB" sz="1050" dirty="0"/>
                    </a:p>
                  </a:txBody>
                  <a:tcPr/>
                </a:tc>
                <a:tc>
                  <a:txBody>
                    <a:bodyPr/>
                    <a:lstStyle/>
                    <a:p>
                      <a:pPr algn="ctr"/>
                      <a:r>
                        <a:rPr lang="en-US" sz="1050" dirty="0" smtClean="0"/>
                        <a:t>0</a:t>
                      </a:r>
                      <a:endParaRPr lang="en-GB" sz="1050" dirty="0"/>
                    </a:p>
                  </a:txBody>
                  <a:tcPr>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b="1" baseline="0" dirty="0" smtClean="0"/>
                        <a:t>1</a:t>
                      </a:r>
                      <a:endParaRPr lang="en-GB" sz="1050" b="1"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182880">
                <a:tc>
                  <a:txBody>
                    <a:bodyPr/>
                    <a:lstStyle/>
                    <a:p>
                      <a:pPr algn="ctr"/>
                      <a:r>
                        <a:rPr lang="en-US" sz="1050" dirty="0" smtClean="0"/>
                        <a:t>1</a:t>
                      </a:r>
                      <a:endParaRPr lang="en-GB" sz="1050" dirty="0"/>
                    </a:p>
                  </a:txBody>
                  <a:tcPr/>
                </a:tc>
                <a:tc>
                  <a:txBody>
                    <a:bodyPr/>
                    <a:lstStyle/>
                    <a:p>
                      <a:pPr algn="ctr"/>
                      <a:r>
                        <a:rPr lang="en-US" sz="1050" dirty="0" smtClean="0"/>
                        <a:t>1</a:t>
                      </a:r>
                      <a:endParaRPr lang="en-GB" sz="1050" dirty="0"/>
                    </a:p>
                  </a:txBody>
                  <a:tcPr/>
                </a:tc>
                <a:tc>
                  <a:txBody>
                    <a:bodyPr/>
                    <a:lstStyle/>
                    <a:p>
                      <a:pPr algn="ctr"/>
                      <a:r>
                        <a:rPr lang="en-US" sz="1050" dirty="0" smtClean="0"/>
                        <a:t>1</a:t>
                      </a:r>
                      <a:endParaRPr lang="en-GB" sz="1050" dirty="0"/>
                    </a:p>
                  </a:txBody>
                  <a:tcPr/>
                </a:tc>
                <a:tc>
                  <a:txBody>
                    <a:bodyPr/>
                    <a:lstStyle/>
                    <a:p>
                      <a:pPr algn="ctr"/>
                      <a:r>
                        <a:rPr lang="en-US" sz="1050" dirty="0" smtClean="0"/>
                        <a:t>1</a:t>
                      </a:r>
                      <a:endParaRPr lang="en-GB" sz="1050" dirty="0"/>
                    </a:p>
                  </a:txBody>
                  <a:tcPr>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50" b="1" baseline="0" dirty="0" smtClean="0"/>
                        <a:t>0</a:t>
                      </a:r>
                      <a:endParaRPr lang="en-GB" sz="1050" b="1"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2209800"/>
            <a:ext cx="4025900" cy="4572000"/>
          </a:xfrm>
          <a:prstGeom prst="rect">
            <a:avLst/>
          </a:prstGeom>
          <a:ln w="3175">
            <a:solidFill>
              <a:schemeClr val="tx1"/>
            </a:solidFill>
          </a:ln>
        </p:spPr>
      </p:pic>
    </p:spTree>
    <p:extLst>
      <p:ext uri="{BB962C8B-B14F-4D97-AF65-F5344CB8AC3E}">
        <p14:creationId xmlns:p14="http://schemas.microsoft.com/office/powerpoint/2010/main" val="24620279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609600" y="5257800"/>
            <a:ext cx="6781800" cy="152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533400" y="0"/>
            <a:ext cx="6553200" cy="685800"/>
          </a:xfrm>
        </p:spPr>
        <p:txBody>
          <a:bodyPr>
            <a:normAutofit/>
          </a:bodyPr>
          <a:lstStyle/>
          <a:p>
            <a:pPr algn="ctr"/>
            <a:r>
              <a:rPr lang="en-US" b="1" dirty="0" smtClean="0">
                <a:solidFill>
                  <a:srgbClr val="FF0066"/>
                </a:solidFill>
                <a:effectLst>
                  <a:outerShdw blurRad="38100" dist="38100" dir="2700000" algn="tl">
                    <a:srgbClr val="000000">
                      <a:alpha val="43137"/>
                    </a:srgbClr>
                  </a:outerShdw>
                </a:effectLst>
                <a:latin typeface="Algerian" panose="04020705040A02060702" pitchFamily="82" charset="0"/>
              </a:rPr>
              <a:t>De-multiplexer</a:t>
            </a:r>
            <a:endParaRPr lang="en-GB" b="1" dirty="0">
              <a:solidFill>
                <a:srgbClr val="FF0066"/>
              </a:solidFill>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p:cNvSpPr>
            <a:spLocks noGrp="1"/>
          </p:cNvSpPr>
          <p:nvPr>
            <p:ph idx="1"/>
          </p:nvPr>
        </p:nvSpPr>
        <p:spPr>
          <a:xfrm>
            <a:off x="0" y="533400"/>
            <a:ext cx="7848600" cy="6172200"/>
          </a:xfrm>
          <a:noFill/>
        </p:spPr>
        <p:txBody>
          <a:bodyPr>
            <a:normAutofit/>
          </a:bodyPr>
          <a:lstStyle/>
          <a:p>
            <a:pPr algn="just">
              <a:lnSpc>
                <a:spcPct val="120000"/>
              </a:lnSpc>
            </a:pPr>
            <a:r>
              <a:rPr lang="en-US" sz="1900" b="1" u="sng" dirty="0" smtClean="0">
                <a:solidFill>
                  <a:schemeClr val="tx1"/>
                </a:solidFill>
              </a:rPr>
              <a:t>DE-MULTIPLEXER:</a:t>
            </a:r>
            <a:r>
              <a:rPr lang="en-US" sz="1900" b="1" dirty="0" smtClean="0">
                <a:solidFill>
                  <a:schemeClr val="tx1"/>
                </a:solidFill>
              </a:rPr>
              <a:t> performs reverse operation of a MULTIPLEXER</a:t>
            </a:r>
          </a:p>
          <a:p>
            <a:pPr algn="just">
              <a:lnSpc>
                <a:spcPct val="120000"/>
              </a:lnSpc>
            </a:pPr>
            <a:r>
              <a:rPr lang="en-US" sz="1900" b="1" dirty="0" smtClean="0">
                <a:solidFill>
                  <a:schemeClr val="tx1"/>
                </a:solidFill>
              </a:rPr>
              <a:t>Combinational circuit that takes binary information from a single input and directs it to one of the many output lines, called ONE-TO-MANY device</a:t>
            </a:r>
          </a:p>
          <a:p>
            <a:pPr algn="just">
              <a:lnSpc>
                <a:spcPct val="120000"/>
              </a:lnSpc>
            </a:pPr>
            <a:r>
              <a:rPr lang="en-US" sz="1900" b="1" dirty="0">
                <a:solidFill>
                  <a:schemeClr val="tx1"/>
                </a:solidFill>
              </a:rPr>
              <a:t>There will one and only one </a:t>
            </a:r>
            <a:r>
              <a:rPr lang="en-US" sz="1900" b="1" dirty="0" smtClean="0">
                <a:solidFill>
                  <a:schemeClr val="tx1"/>
                </a:solidFill>
              </a:rPr>
              <a:t>input line</a:t>
            </a:r>
          </a:p>
          <a:p>
            <a:pPr algn="just">
              <a:lnSpc>
                <a:spcPct val="120000"/>
              </a:lnSpc>
              <a:spcBef>
                <a:spcPts val="600"/>
              </a:spcBef>
            </a:pPr>
            <a:r>
              <a:rPr lang="en-US" sz="1900" b="1" dirty="0" smtClean="0">
                <a:solidFill>
                  <a:schemeClr val="tx1"/>
                </a:solidFill>
              </a:rPr>
              <a:t>Selection of output line is controlled by </a:t>
            </a:r>
            <a:r>
              <a:rPr lang="en-US" sz="1900" b="1" u="sng" dirty="0" smtClean="0">
                <a:solidFill>
                  <a:schemeClr val="tx1"/>
                </a:solidFill>
              </a:rPr>
              <a:t>Select lines</a:t>
            </a:r>
          </a:p>
          <a:p>
            <a:pPr lvl="1" algn="just">
              <a:lnSpc>
                <a:spcPct val="120000"/>
              </a:lnSpc>
              <a:spcBef>
                <a:spcPts val="600"/>
              </a:spcBef>
            </a:pPr>
            <a:r>
              <a:rPr lang="en-US" sz="1700" b="1" dirty="0" smtClean="0">
                <a:solidFill>
                  <a:schemeClr val="tx1"/>
                </a:solidFill>
              </a:rPr>
              <a:t>For selecting among ‘n’ output lines, the number of select line required are ‘m’, where n = 2</a:t>
            </a:r>
            <a:r>
              <a:rPr lang="en-US" sz="1700" b="1" baseline="30000" dirty="0" smtClean="0">
                <a:solidFill>
                  <a:schemeClr val="tx1"/>
                </a:solidFill>
              </a:rPr>
              <a:t>m</a:t>
            </a:r>
          </a:p>
          <a:p>
            <a:pPr lvl="1" algn="just">
              <a:lnSpc>
                <a:spcPct val="120000"/>
              </a:lnSpc>
              <a:spcBef>
                <a:spcPts val="600"/>
              </a:spcBef>
            </a:pPr>
            <a:r>
              <a:rPr lang="en-US" sz="1700" b="1" dirty="0" smtClean="0">
                <a:solidFill>
                  <a:schemeClr val="tx1"/>
                </a:solidFill>
              </a:rPr>
              <a:t>The binary combination decides the output line which will be connected with the input</a:t>
            </a:r>
          </a:p>
          <a:p>
            <a:pPr algn="just">
              <a:lnSpc>
                <a:spcPct val="120000"/>
              </a:lnSpc>
            </a:pPr>
            <a:r>
              <a:rPr lang="en-US" sz="1900" b="1" dirty="0" smtClean="0">
                <a:solidFill>
                  <a:schemeClr val="tx1"/>
                </a:solidFill>
              </a:rPr>
              <a:t>Referred </a:t>
            </a:r>
            <a:r>
              <a:rPr lang="en-US" sz="1900" b="1" dirty="0">
                <a:solidFill>
                  <a:schemeClr val="tx1"/>
                </a:solidFill>
              </a:rPr>
              <a:t>as </a:t>
            </a:r>
            <a:r>
              <a:rPr lang="en-US" sz="1900" b="1" u="sng" dirty="0" smtClean="0">
                <a:solidFill>
                  <a:schemeClr val="tx1"/>
                </a:solidFill>
              </a:rPr>
              <a:t>1:n</a:t>
            </a:r>
            <a:r>
              <a:rPr lang="en-US" sz="1900" b="1" dirty="0" smtClean="0">
                <a:solidFill>
                  <a:schemeClr val="tx1"/>
                </a:solidFill>
              </a:rPr>
              <a:t> de-multiplexer or </a:t>
            </a:r>
            <a:r>
              <a:rPr lang="en-US" sz="1900" b="1" u="sng" dirty="0" smtClean="0">
                <a:solidFill>
                  <a:schemeClr val="tx1"/>
                </a:solidFill>
              </a:rPr>
              <a:t>1:n</a:t>
            </a:r>
            <a:r>
              <a:rPr lang="en-US" sz="1900" b="1" dirty="0" smtClean="0">
                <a:solidFill>
                  <a:schemeClr val="tx1"/>
                </a:solidFill>
              </a:rPr>
              <a:t> DEMUX, with m select lines. Few </a:t>
            </a:r>
            <a:r>
              <a:rPr lang="en-US" sz="1900" b="1" dirty="0">
                <a:solidFill>
                  <a:schemeClr val="tx1"/>
                </a:solidFill>
              </a:rPr>
              <a:t>are </a:t>
            </a:r>
            <a:r>
              <a:rPr lang="en-US" sz="1900" b="1" dirty="0" smtClean="0">
                <a:solidFill>
                  <a:schemeClr val="tx1"/>
                </a:solidFill>
              </a:rPr>
              <a:t>1:2(m=1), 1:4(m=2), 1:8(m=3), 1:16(m=4), so on </a:t>
            </a:r>
          </a:p>
          <a:p>
            <a:pPr marL="457200" lvl="1" indent="0" algn="just">
              <a:lnSpc>
                <a:spcPct val="120000"/>
              </a:lnSpc>
              <a:buNone/>
            </a:pPr>
            <a:endParaRPr lang="en-US" sz="1900" b="1" dirty="0">
              <a:solidFill>
                <a:schemeClr val="tx1"/>
              </a:solidFill>
            </a:endParaRPr>
          </a:p>
        </p:txBody>
      </p:sp>
      <p:grpSp>
        <p:nvGrpSpPr>
          <p:cNvPr id="24" name="Group 23"/>
          <p:cNvGrpSpPr/>
          <p:nvPr/>
        </p:nvGrpSpPr>
        <p:grpSpPr>
          <a:xfrm>
            <a:off x="762000" y="5257800"/>
            <a:ext cx="6629400" cy="1524000"/>
            <a:chOff x="762000" y="5105400"/>
            <a:chExt cx="6629400" cy="1524000"/>
          </a:xfrm>
        </p:grpSpPr>
        <p:grpSp>
          <p:nvGrpSpPr>
            <p:cNvPr id="4" name="Group 3"/>
            <p:cNvGrpSpPr/>
            <p:nvPr/>
          </p:nvGrpSpPr>
          <p:grpSpPr>
            <a:xfrm>
              <a:off x="762000" y="5678269"/>
              <a:ext cx="6629400" cy="951131"/>
              <a:chOff x="457200" y="4840069"/>
              <a:chExt cx="6629400" cy="951131"/>
            </a:xfrm>
          </p:grpSpPr>
          <p:sp>
            <p:nvSpPr>
              <p:cNvPr id="5" name="Rectangle 4"/>
              <p:cNvSpPr/>
              <p:nvPr/>
            </p:nvSpPr>
            <p:spPr>
              <a:xfrm>
                <a:off x="2667000" y="4840069"/>
                <a:ext cx="1752600" cy="951131"/>
              </a:xfrm>
              <a:prstGeom prst="rect">
                <a:avLst/>
              </a:prstGeom>
              <a:solidFill>
                <a:srgbClr val="CC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Straight Arrow Connector 5"/>
              <p:cNvCxnSpPr/>
              <p:nvPr/>
            </p:nvCxnSpPr>
            <p:spPr>
              <a:xfrm>
                <a:off x="4419600" y="4953000"/>
                <a:ext cx="990600"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7" name="Straight Arrow Connector 6"/>
              <p:cNvCxnSpPr/>
              <p:nvPr/>
            </p:nvCxnSpPr>
            <p:spPr>
              <a:xfrm>
                <a:off x="4419600" y="5181600"/>
                <a:ext cx="990600"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8" name="Straight Arrow Connector 7"/>
              <p:cNvCxnSpPr/>
              <p:nvPr/>
            </p:nvCxnSpPr>
            <p:spPr>
              <a:xfrm>
                <a:off x="4419600" y="5715000"/>
                <a:ext cx="990600"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a:off x="1676400" y="5334000"/>
                <a:ext cx="990600"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4953000" y="5181600"/>
                <a:ext cx="0" cy="5334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57200" y="5144869"/>
                <a:ext cx="1371600" cy="646331"/>
              </a:xfrm>
              <a:prstGeom prst="rect">
                <a:avLst/>
              </a:prstGeom>
              <a:noFill/>
            </p:spPr>
            <p:txBody>
              <a:bodyPr wrap="square" rtlCol="0">
                <a:spAutoFit/>
              </a:bodyPr>
              <a:lstStyle/>
              <a:p>
                <a:pPr algn="ctr"/>
                <a:r>
                  <a:rPr lang="en-US" b="1" dirty="0" smtClean="0"/>
                  <a:t>‘one’ </a:t>
                </a:r>
              </a:p>
              <a:p>
                <a:pPr algn="ctr"/>
                <a:r>
                  <a:rPr lang="en-US" b="1" dirty="0" smtClean="0"/>
                  <a:t>input line</a:t>
                </a:r>
                <a:endParaRPr lang="en-GB" b="1" dirty="0"/>
              </a:p>
            </p:txBody>
          </p:sp>
          <p:sp>
            <p:nvSpPr>
              <p:cNvPr id="15" name="TextBox 14"/>
              <p:cNvSpPr txBox="1"/>
              <p:nvPr/>
            </p:nvSpPr>
            <p:spPr>
              <a:xfrm>
                <a:off x="5334000" y="5029200"/>
                <a:ext cx="1752600" cy="646331"/>
              </a:xfrm>
              <a:prstGeom prst="rect">
                <a:avLst/>
              </a:prstGeom>
              <a:noFill/>
            </p:spPr>
            <p:txBody>
              <a:bodyPr wrap="square" rtlCol="0">
                <a:spAutoFit/>
              </a:bodyPr>
              <a:lstStyle/>
              <a:p>
                <a:pPr algn="ctr"/>
                <a:r>
                  <a:rPr lang="en-US" b="1" dirty="0" smtClean="0"/>
                  <a:t>‘many’ </a:t>
                </a:r>
              </a:p>
              <a:p>
                <a:pPr algn="ctr"/>
                <a:r>
                  <a:rPr lang="en-US" b="1" dirty="0" smtClean="0"/>
                  <a:t>output lines</a:t>
                </a:r>
                <a:endParaRPr lang="en-GB" b="1" dirty="0"/>
              </a:p>
            </p:txBody>
          </p:sp>
          <p:sp>
            <p:nvSpPr>
              <p:cNvPr id="16" name="TextBox 15"/>
              <p:cNvSpPr txBox="1"/>
              <p:nvPr/>
            </p:nvSpPr>
            <p:spPr>
              <a:xfrm>
                <a:off x="3124200" y="5029200"/>
                <a:ext cx="990600" cy="646331"/>
              </a:xfrm>
              <a:prstGeom prst="rect">
                <a:avLst/>
              </a:prstGeom>
              <a:noFill/>
            </p:spPr>
            <p:txBody>
              <a:bodyPr wrap="square" rtlCol="0">
                <a:spAutoFit/>
              </a:bodyPr>
              <a:lstStyle/>
              <a:p>
                <a:pPr algn="ctr"/>
                <a:r>
                  <a:rPr lang="en-US" b="1" dirty="0" smtClean="0"/>
                  <a:t>1:n DEMUX</a:t>
                </a:r>
                <a:endParaRPr lang="en-GB" b="1" dirty="0"/>
              </a:p>
            </p:txBody>
          </p:sp>
        </p:grpSp>
        <p:cxnSp>
          <p:nvCxnSpPr>
            <p:cNvPr id="17" name="Straight Arrow Connector 16"/>
            <p:cNvCxnSpPr/>
            <p:nvPr/>
          </p:nvCxnSpPr>
          <p:spPr>
            <a:xfrm flipH="1">
              <a:off x="3733799" y="5295900"/>
              <a:ext cx="1" cy="4191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a:off x="4267200" y="5257800"/>
              <a:ext cx="0" cy="4572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4008383" y="5295900"/>
              <a:ext cx="0" cy="3429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267200" y="5105400"/>
              <a:ext cx="1524000" cy="646331"/>
            </a:xfrm>
            <a:prstGeom prst="rect">
              <a:avLst/>
            </a:prstGeom>
            <a:noFill/>
          </p:spPr>
          <p:txBody>
            <a:bodyPr wrap="square" rtlCol="0">
              <a:spAutoFit/>
            </a:bodyPr>
            <a:lstStyle/>
            <a:p>
              <a:pPr algn="ctr"/>
              <a:r>
                <a:rPr lang="en-US" b="1" dirty="0" smtClean="0"/>
                <a:t>‘m’ </a:t>
              </a:r>
            </a:p>
            <a:p>
              <a:pPr algn="ctr"/>
              <a:r>
                <a:rPr lang="en-US" b="1" dirty="0" smtClean="0"/>
                <a:t>select lines</a:t>
              </a:r>
              <a:endParaRPr lang="en-GB" b="1" dirty="0"/>
            </a:p>
          </p:txBody>
        </p:sp>
      </p:grpSp>
    </p:spTree>
    <p:extLst>
      <p:ext uri="{BB962C8B-B14F-4D97-AF65-F5344CB8AC3E}">
        <p14:creationId xmlns:p14="http://schemas.microsoft.com/office/powerpoint/2010/main" val="8091940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6553200" cy="685800"/>
          </a:xfrm>
        </p:spPr>
        <p:txBody>
          <a:bodyPr>
            <a:normAutofit/>
          </a:bodyPr>
          <a:lstStyle/>
          <a:p>
            <a:pPr algn="ctr"/>
            <a:r>
              <a:rPr lang="en-US" b="1" dirty="0" smtClean="0">
                <a:solidFill>
                  <a:srgbClr val="FF0066"/>
                </a:solidFill>
                <a:effectLst>
                  <a:outerShdw blurRad="38100" dist="38100" dir="2700000" algn="tl">
                    <a:srgbClr val="000000">
                      <a:alpha val="43137"/>
                    </a:srgbClr>
                  </a:outerShdw>
                </a:effectLst>
                <a:latin typeface="Algerian" panose="04020705040A02060702" pitchFamily="82" charset="0"/>
              </a:rPr>
              <a:t>DE-multiplexer</a:t>
            </a:r>
            <a:endParaRPr lang="en-GB" b="1" dirty="0">
              <a:solidFill>
                <a:srgbClr val="FF0066"/>
              </a:solidFill>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p:cNvSpPr>
            <a:spLocks noGrp="1"/>
          </p:cNvSpPr>
          <p:nvPr>
            <p:ph idx="1"/>
          </p:nvPr>
        </p:nvSpPr>
        <p:spPr>
          <a:xfrm>
            <a:off x="0" y="609600"/>
            <a:ext cx="5669280" cy="5562600"/>
          </a:xfrm>
        </p:spPr>
        <p:txBody>
          <a:bodyPr>
            <a:normAutofit/>
          </a:bodyPr>
          <a:lstStyle/>
          <a:p>
            <a:pPr marL="0" indent="0" algn="just">
              <a:lnSpc>
                <a:spcPct val="120000"/>
              </a:lnSpc>
              <a:buNone/>
            </a:pPr>
            <a:r>
              <a:rPr lang="en-US" sz="1900" b="1" u="sng" dirty="0" smtClean="0">
                <a:solidFill>
                  <a:schemeClr val="tx1"/>
                </a:solidFill>
              </a:rPr>
              <a:t>1:4 DEMUX:</a:t>
            </a:r>
          </a:p>
          <a:p>
            <a:pPr algn="just">
              <a:lnSpc>
                <a:spcPct val="120000"/>
              </a:lnSpc>
            </a:pPr>
            <a:r>
              <a:rPr lang="en-US" sz="1900" b="1" dirty="0">
                <a:solidFill>
                  <a:schemeClr val="tx1"/>
                </a:solidFill>
              </a:rPr>
              <a:t>1</a:t>
            </a:r>
            <a:r>
              <a:rPr lang="en-US" sz="1900" b="1" dirty="0" smtClean="0">
                <a:solidFill>
                  <a:schemeClr val="tx1"/>
                </a:solidFill>
              </a:rPr>
              <a:t> input, </a:t>
            </a:r>
            <a:r>
              <a:rPr lang="en-US" sz="1900" b="1" dirty="0">
                <a:solidFill>
                  <a:schemeClr val="tx1"/>
                </a:solidFill>
              </a:rPr>
              <a:t>4</a:t>
            </a:r>
            <a:r>
              <a:rPr lang="en-US" sz="1900" b="1" dirty="0" smtClean="0">
                <a:solidFill>
                  <a:schemeClr val="tx1"/>
                </a:solidFill>
              </a:rPr>
              <a:t> </a:t>
            </a:r>
            <a:r>
              <a:rPr lang="en-US" sz="1900" b="1" dirty="0">
                <a:solidFill>
                  <a:schemeClr val="tx1"/>
                </a:solidFill>
              </a:rPr>
              <a:t>output, 2 select lines</a:t>
            </a:r>
            <a:endParaRPr lang="en-US" sz="1900" b="1" dirty="0" smtClean="0">
              <a:solidFill>
                <a:schemeClr val="tx1"/>
              </a:solidFill>
            </a:endParaRPr>
          </a:p>
          <a:p>
            <a:pPr algn="just">
              <a:lnSpc>
                <a:spcPct val="120000"/>
              </a:lnSpc>
            </a:pPr>
            <a:r>
              <a:rPr lang="en-US" sz="1900" b="1" dirty="0" smtClean="0">
                <a:solidFill>
                  <a:schemeClr val="tx1"/>
                </a:solidFill>
              </a:rPr>
              <a:t>According </a:t>
            </a:r>
            <a:r>
              <a:rPr lang="en-US" sz="1900" b="1" dirty="0">
                <a:solidFill>
                  <a:schemeClr val="tx1"/>
                </a:solidFill>
              </a:rPr>
              <a:t>to </a:t>
            </a:r>
            <a:r>
              <a:rPr lang="en-US" sz="1900" b="1" dirty="0" smtClean="0">
                <a:solidFill>
                  <a:schemeClr val="tx1"/>
                </a:solidFill>
              </a:rPr>
              <a:t>select lines, S</a:t>
            </a:r>
            <a:r>
              <a:rPr lang="en-US" sz="1900" b="1" baseline="-25000" dirty="0" smtClean="0">
                <a:solidFill>
                  <a:schemeClr val="tx1"/>
                </a:solidFill>
              </a:rPr>
              <a:t>1</a:t>
            </a:r>
            <a:r>
              <a:rPr lang="en-US" sz="1900" b="1" dirty="0" smtClean="0">
                <a:solidFill>
                  <a:schemeClr val="tx1"/>
                </a:solidFill>
              </a:rPr>
              <a:t>-S</a:t>
            </a:r>
            <a:r>
              <a:rPr lang="en-US" sz="1900" b="1" baseline="-25000" dirty="0" smtClean="0">
                <a:solidFill>
                  <a:schemeClr val="tx1"/>
                </a:solidFill>
              </a:rPr>
              <a:t>0</a:t>
            </a:r>
            <a:r>
              <a:rPr lang="en-US" sz="1900" b="1" dirty="0" smtClean="0">
                <a:solidFill>
                  <a:schemeClr val="tx1"/>
                </a:solidFill>
              </a:rPr>
              <a:t>, input line will be connected to one of the output lines </a:t>
            </a:r>
          </a:p>
          <a:p>
            <a:pPr lvl="1" algn="just">
              <a:lnSpc>
                <a:spcPct val="120000"/>
              </a:lnSpc>
              <a:spcBef>
                <a:spcPts val="0"/>
              </a:spcBef>
            </a:pPr>
            <a:r>
              <a:rPr lang="en-US" sz="1700" b="1" dirty="0" smtClean="0">
                <a:solidFill>
                  <a:schemeClr val="tx1"/>
                </a:solidFill>
              </a:rPr>
              <a:t>S</a:t>
            </a:r>
            <a:r>
              <a:rPr lang="en-US" sz="1700" b="1" baseline="-25000" dirty="0" smtClean="0">
                <a:solidFill>
                  <a:schemeClr val="tx1"/>
                </a:solidFill>
              </a:rPr>
              <a:t>1</a:t>
            </a:r>
            <a:r>
              <a:rPr lang="en-US" sz="1700" b="1" dirty="0" smtClean="0">
                <a:solidFill>
                  <a:schemeClr val="tx1"/>
                </a:solidFill>
              </a:rPr>
              <a:t>S</a:t>
            </a:r>
            <a:r>
              <a:rPr lang="en-US" sz="1700" b="1" baseline="-25000" dirty="0" smtClean="0">
                <a:solidFill>
                  <a:schemeClr val="tx1"/>
                </a:solidFill>
              </a:rPr>
              <a:t>0</a:t>
            </a:r>
            <a:r>
              <a:rPr lang="en-US" sz="1700" b="1" dirty="0" smtClean="0">
                <a:solidFill>
                  <a:schemeClr val="tx1"/>
                </a:solidFill>
              </a:rPr>
              <a:t>=00, output Y</a:t>
            </a:r>
            <a:r>
              <a:rPr lang="en-US" sz="1700" b="1" baseline="-25000" dirty="0" smtClean="0">
                <a:solidFill>
                  <a:schemeClr val="tx1"/>
                </a:solidFill>
              </a:rPr>
              <a:t>0  </a:t>
            </a:r>
            <a:r>
              <a:rPr lang="en-US" sz="1700" b="1" dirty="0" smtClean="0">
                <a:solidFill>
                  <a:schemeClr val="tx1"/>
                </a:solidFill>
              </a:rPr>
              <a:t>= D</a:t>
            </a:r>
            <a:r>
              <a:rPr lang="en-US" sz="1700" b="1" baseline="-25000" dirty="0" smtClean="0">
                <a:solidFill>
                  <a:schemeClr val="tx1"/>
                </a:solidFill>
              </a:rPr>
              <a:t>in</a:t>
            </a:r>
          </a:p>
          <a:p>
            <a:pPr lvl="1" algn="just">
              <a:lnSpc>
                <a:spcPct val="120000"/>
              </a:lnSpc>
              <a:spcBef>
                <a:spcPts val="0"/>
              </a:spcBef>
            </a:pPr>
            <a:r>
              <a:rPr lang="en-US" sz="1700" b="1" dirty="0" smtClean="0">
                <a:solidFill>
                  <a:schemeClr val="tx1"/>
                </a:solidFill>
              </a:rPr>
              <a:t>S</a:t>
            </a:r>
            <a:r>
              <a:rPr lang="en-US" sz="1700" b="1" baseline="-25000" dirty="0" smtClean="0">
                <a:solidFill>
                  <a:schemeClr val="tx1"/>
                </a:solidFill>
              </a:rPr>
              <a:t>1</a:t>
            </a:r>
            <a:r>
              <a:rPr lang="en-US" sz="1700" b="1" dirty="0" smtClean="0">
                <a:solidFill>
                  <a:schemeClr val="tx1"/>
                </a:solidFill>
              </a:rPr>
              <a:t>S</a:t>
            </a:r>
            <a:r>
              <a:rPr lang="en-US" sz="1700" b="1" baseline="-25000" dirty="0" smtClean="0">
                <a:solidFill>
                  <a:schemeClr val="tx1"/>
                </a:solidFill>
              </a:rPr>
              <a:t>0</a:t>
            </a:r>
            <a:r>
              <a:rPr lang="en-US" sz="1700" b="1" dirty="0" smtClean="0">
                <a:solidFill>
                  <a:schemeClr val="tx1"/>
                </a:solidFill>
              </a:rPr>
              <a:t>=01, </a:t>
            </a:r>
            <a:r>
              <a:rPr lang="en-US" sz="1700" b="1" dirty="0">
                <a:solidFill>
                  <a:schemeClr val="tx1"/>
                </a:solidFill>
              </a:rPr>
              <a:t>output </a:t>
            </a:r>
            <a:r>
              <a:rPr lang="en-US" sz="1700" b="1" dirty="0" smtClean="0">
                <a:solidFill>
                  <a:schemeClr val="tx1"/>
                </a:solidFill>
              </a:rPr>
              <a:t>Y</a:t>
            </a:r>
            <a:r>
              <a:rPr lang="en-US" sz="1700" b="1" baseline="-25000" dirty="0" smtClean="0">
                <a:solidFill>
                  <a:schemeClr val="tx1"/>
                </a:solidFill>
              </a:rPr>
              <a:t>1  </a:t>
            </a:r>
            <a:r>
              <a:rPr lang="en-US" sz="1700" b="1" dirty="0">
                <a:solidFill>
                  <a:schemeClr val="tx1"/>
                </a:solidFill>
              </a:rPr>
              <a:t>= D</a:t>
            </a:r>
            <a:r>
              <a:rPr lang="en-US" sz="1700" b="1" baseline="-25000" dirty="0">
                <a:solidFill>
                  <a:schemeClr val="tx1"/>
                </a:solidFill>
              </a:rPr>
              <a:t>in</a:t>
            </a:r>
          </a:p>
          <a:p>
            <a:pPr lvl="1" algn="just">
              <a:lnSpc>
                <a:spcPct val="120000"/>
              </a:lnSpc>
              <a:spcBef>
                <a:spcPts val="0"/>
              </a:spcBef>
            </a:pPr>
            <a:r>
              <a:rPr lang="en-US" sz="1700" b="1" dirty="0" smtClean="0">
                <a:solidFill>
                  <a:schemeClr val="tx1"/>
                </a:solidFill>
              </a:rPr>
              <a:t>S</a:t>
            </a:r>
            <a:r>
              <a:rPr lang="en-US" sz="1700" b="1" baseline="-25000" dirty="0" smtClean="0">
                <a:solidFill>
                  <a:schemeClr val="tx1"/>
                </a:solidFill>
              </a:rPr>
              <a:t>1</a:t>
            </a:r>
            <a:r>
              <a:rPr lang="en-US" sz="1700" b="1" dirty="0" smtClean="0">
                <a:solidFill>
                  <a:schemeClr val="tx1"/>
                </a:solidFill>
              </a:rPr>
              <a:t>S</a:t>
            </a:r>
            <a:r>
              <a:rPr lang="en-US" sz="1700" b="1" baseline="-25000" dirty="0" smtClean="0">
                <a:solidFill>
                  <a:schemeClr val="tx1"/>
                </a:solidFill>
              </a:rPr>
              <a:t>0</a:t>
            </a:r>
            <a:r>
              <a:rPr lang="en-US" sz="1700" b="1" dirty="0" smtClean="0">
                <a:solidFill>
                  <a:schemeClr val="tx1"/>
                </a:solidFill>
              </a:rPr>
              <a:t>=10</a:t>
            </a:r>
            <a:r>
              <a:rPr lang="en-US" sz="1700" b="1" dirty="0">
                <a:solidFill>
                  <a:schemeClr val="tx1"/>
                </a:solidFill>
              </a:rPr>
              <a:t>, output </a:t>
            </a:r>
            <a:r>
              <a:rPr lang="en-US" sz="1700" b="1" dirty="0" smtClean="0">
                <a:solidFill>
                  <a:schemeClr val="tx1"/>
                </a:solidFill>
              </a:rPr>
              <a:t>Y</a:t>
            </a:r>
            <a:r>
              <a:rPr lang="en-US" sz="1700" b="1" baseline="-25000" dirty="0" smtClean="0">
                <a:solidFill>
                  <a:schemeClr val="tx1"/>
                </a:solidFill>
              </a:rPr>
              <a:t>2  </a:t>
            </a:r>
            <a:r>
              <a:rPr lang="en-US" sz="1700" b="1" dirty="0">
                <a:solidFill>
                  <a:schemeClr val="tx1"/>
                </a:solidFill>
              </a:rPr>
              <a:t>= D</a:t>
            </a:r>
            <a:r>
              <a:rPr lang="en-US" sz="1700" b="1" baseline="-25000" dirty="0">
                <a:solidFill>
                  <a:schemeClr val="tx1"/>
                </a:solidFill>
              </a:rPr>
              <a:t>in</a:t>
            </a:r>
          </a:p>
          <a:p>
            <a:pPr lvl="1" algn="just">
              <a:lnSpc>
                <a:spcPct val="120000"/>
              </a:lnSpc>
              <a:spcBef>
                <a:spcPts val="0"/>
              </a:spcBef>
            </a:pPr>
            <a:r>
              <a:rPr lang="en-US" sz="1700" b="1" dirty="0" smtClean="0">
                <a:solidFill>
                  <a:schemeClr val="tx1"/>
                </a:solidFill>
              </a:rPr>
              <a:t>S</a:t>
            </a:r>
            <a:r>
              <a:rPr lang="en-US" sz="1700" b="1" baseline="-25000" dirty="0" smtClean="0">
                <a:solidFill>
                  <a:schemeClr val="tx1"/>
                </a:solidFill>
              </a:rPr>
              <a:t>1</a:t>
            </a:r>
            <a:r>
              <a:rPr lang="en-US" sz="1700" b="1" dirty="0" smtClean="0">
                <a:solidFill>
                  <a:schemeClr val="tx1"/>
                </a:solidFill>
              </a:rPr>
              <a:t>S</a:t>
            </a:r>
            <a:r>
              <a:rPr lang="en-US" sz="1700" b="1" baseline="-25000" dirty="0" smtClean="0">
                <a:solidFill>
                  <a:schemeClr val="tx1"/>
                </a:solidFill>
              </a:rPr>
              <a:t>0</a:t>
            </a:r>
            <a:r>
              <a:rPr lang="en-US" sz="1700" b="1" dirty="0" smtClean="0">
                <a:solidFill>
                  <a:schemeClr val="tx1"/>
                </a:solidFill>
              </a:rPr>
              <a:t>=11, </a:t>
            </a:r>
            <a:r>
              <a:rPr lang="en-US" sz="1700" b="1" dirty="0">
                <a:solidFill>
                  <a:schemeClr val="tx1"/>
                </a:solidFill>
              </a:rPr>
              <a:t>output </a:t>
            </a:r>
            <a:r>
              <a:rPr lang="en-US" sz="1700" b="1" dirty="0" smtClean="0">
                <a:solidFill>
                  <a:schemeClr val="tx1"/>
                </a:solidFill>
              </a:rPr>
              <a:t>Y</a:t>
            </a:r>
            <a:r>
              <a:rPr lang="en-US" sz="1700" b="1" baseline="-25000" dirty="0" smtClean="0">
                <a:solidFill>
                  <a:schemeClr val="tx1"/>
                </a:solidFill>
              </a:rPr>
              <a:t>3  </a:t>
            </a:r>
            <a:r>
              <a:rPr lang="en-US" sz="1700" b="1" dirty="0">
                <a:solidFill>
                  <a:schemeClr val="tx1"/>
                </a:solidFill>
              </a:rPr>
              <a:t>= D</a:t>
            </a:r>
            <a:r>
              <a:rPr lang="en-US" sz="1700" b="1" baseline="-25000" dirty="0">
                <a:solidFill>
                  <a:schemeClr val="tx1"/>
                </a:solidFill>
              </a:rPr>
              <a:t>in</a:t>
            </a:r>
            <a:endParaRPr lang="en-US" sz="1700" b="1" baseline="-25000" dirty="0" smtClean="0">
              <a:solidFill>
                <a:schemeClr val="tx1"/>
              </a:solidFill>
            </a:endParaRPr>
          </a:p>
          <a:p>
            <a:pPr algn="just">
              <a:lnSpc>
                <a:spcPct val="120000"/>
              </a:lnSpc>
            </a:pPr>
            <a:r>
              <a:rPr lang="en-US" sz="1900" b="1" dirty="0" smtClean="0">
                <a:solidFill>
                  <a:schemeClr val="tx1"/>
                </a:solidFill>
              </a:rPr>
              <a:t>The value of input (0 or 1), will be provided as the respective output, Y</a:t>
            </a:r>
            <a:r>
              <a:rPr lang="en-US" sz="1900" b="1" baseline="-25000" dirty="0" smtClean="0">
                <a:solidFill>
                  <a:schemeClr val="tx1"/>
                </a:solidFill>
              </a:rPr>
              <a:t>0</a:t>
            </a:r>
            <a:r>
              <a:rPr lang="en-US" sz="1900" b="1" dirty="0" smtClean="0">
                <a:solidFill>
                  <a:schemeClr val="tx1"/>
                </a:solidFill>
              </a:rPr>
              <a:t>-Y</a:t>
            </a:r>
            <a:r>
              <a:rPr lang="en-US" sz="1900" b="1" baseline="-25000" dirty="0" smtClean="0">
                <a:solidFill>
                  <a:schemeClr val="tx1"/>
                </a:solidFill>
              </a:rPr>
              <a:t>3</a:t>
            </a:r>
            <a:endParaRPr lang="en-US" sz="1900" b="1" baseline="-25000" dirty="0">
              <a:solidFill>
                <a:schemeClr val="tx1"/>
              </a:solidFill>
            </a:endParaRPr>
          </a:p>
          <a:p>
            <a:pPr lvl="1" algn="just">
              <a:lnSpc>
                <a:spcPct val="120000"/>
              </a:lnSpc>
            </a:pPr>
            <a:endParaRPr lang="en-US" sz="1700" b="1" dirty="0" smtClean="0">
              <a:solidFill>
                <a:schemeClr val="tx1"/>
              </a:solidFill>
            </a:endParaRPr>
          </a:p>
          <a:p>
            <a:pPr marL="0" indent="0" algn="just">
              <a:lnSpc>
                <a:spcPct val="120000"/>
              </a:lnSpc>
              <a:buNone/>
            </a:pPr>
            <a:endParaRPr lang="en-US" sz="1700" b="1" dirty="0" smtClean="0">
              <a:solidFill>
                <a:schemeClr val="tx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1543" y="228600"/>
            <a:ext cx="2542857" cy="1800000"/>
          </a:xfrm>
          <a:prstGeom prst="rect">
            <a:avLst/>
          </a:prstGeom>
          <a:ln w="3175">
            <a:solidFill>
              <a:schemeClr val="tx1"/>
            </a:solidFill>
          </a:ln>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8748" y="4160520"/>
            <a:ext cx="4152852" cy="2468880"/>
          </a:xfrm>
          <a:prstGeom prst="rect">
            <a:avLst/>
          </a:prstGeom>
          <a:ln w="3175">
            <a:solidFill>
              <a:schemeClr val="tx1"/>
            </a:solidFill>
          </a:ln>
        </p:spPr>
      </p:pic>
      <p:graphicFrame>
        <p:nvGraphicFramePr>
          <p:cNvPr id="10" name="Table 9"/>
          <p:cNvGraphicFramePr>
            <a:graphicFrameLocks noGrp="1"/>
          </p:cNvGraphicFramePr>
          <p:nvPr>
            <p:extLst>
              <p:ext uri="{D42A27DB-BD31-4B8C-83A1-F6EECF244321}">
                <p14:modId xmlns:p14="http://schemas.microsoft.com/office/powerpoint/2010/main" val="469571368"/>
              </p:ext>
            </p:extLst>
          </p:nvPr>
        </p:nvGraphicFramePr>
        <p:xfrm>
          <a:off x="533400" y="4500880"/>
          <a:ext cx="3840480" cy="2204720"/>
        </p:xfrm>
        <a:graphic>
          <a:graphicData uri="http://schemas.openxmlformats.org/drawingml/2006/table">
            <a:tbl>
              <a:tblPr firstRow="1" bandRow="1">
                <a:tableStyleId>{BC89EF96-8CEA-46FF-86C4-4CE0E7609802}</a:tableStyleId>
              </a:tblPr>
              <a:tblGrid>
                <a:gridCol w="822960"/>
                <a:gridCol w="822960"/>
                <a:gridCol w="548640"/>
                <a:gridCol w="548640"/>
                <a:gridCol w="548640"/>
                <a:gridCol w="548640"/>
              </a:tblGrid>
              <a:tr h="370840">
                <a:tc grid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t>Select</a:t>
                      </a:r>
                      <a:r>
                        <a:rPr lang="en-US" b="1" baseline="0" dirty="0" smtClean="0"/>
                        <a:t> </a:t>
                      </a:r>
                      <a:r>
                        <a:rPr lang="en-US" b="1" dirty="0" smtClean="0"/>
                        <a:t>Inputs</a:t>
                      </a:r>
                      <a:endParaRPr lang="en-GB" b="1" dirty="0" smtClean="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endParaRPr lang="en-GB" dirty="0"/>
                    </a:p>
                  </a:txBody>
                  <a:tcPr/>
                </a:tc>
                <a:tc gridSpan="4">
                  <a:txBody>
                    <a:bodyPr/>
                    <a:lstStyle/>
                    <a:p>
                      <a:pPr algn="ctr"/>
                      <a:r>
                        <a:rPr lang="en-US" b="1" dirty="0" smtClean="0"/>
                        <a:t>Outputs</a:t>
                      </a:r>
                      <a:endParaRPr lang="en-GB" b="1"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hMerge="1">
                  <a:txBody>
                    <a:bodyPr/>
                    <a:lstStyle/>
                    <a:p>
                      <a:endParaRPr lang="en-GB" dirty="0"/>
                    </a:p>
                  </a:txBody>
                  <a:tcPr/>
                </a:tc>
                <a:tc hMerge="1">
                  <a:txBody>
                    <a:bodyPr/>
                    <a:lstStyle/>
                    <a:p>
                      <a:pPr algn="ctr"/>
                      <a:endParaRPr lang="en-GB" b="1" dirty="0"/>
                    </a:p>
                  </a:txBody>
                  <a:tcPr/>
                </a:tc>
                <a:tc hMerge="1">
                  <a:txBody>
                    <a:bodyPr/>
                    <a:lstStyle/>
                    <a:p>
                      <a:pPr algn="ctr"/>
                      <a:endParaRPr lang="en-GB" b="1" dirty="0"/>
                    </a:p>
                  </a:txBody>
                  <a:tcPr/>
                </a:tc>
              </a:tr>
              <a:tr h="370840">
                <a:tc>
                  <a:txBody>
                    <a:bodyPr/>
                    <a:lstStyle/>
                    <a:p>
                      <a:pPr algn="ctr"/>
                      <a:r>
                        <a:rPr lang="en-US" b="1" baseline="0" dirty="0" smtClean="0"/>
                        <a:t>S</a:t>
                      </a:r>
                      <a:r>
                        <a:rPr lang="en-US" b="1" baseline="-25000" dirty="0" smtClean="0"/>
                        <a:t>1</a:t>
                      </a:r>
                      <a:endParaRPr lang="en-GB" b="1"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baseline="0" dirty="0" smtClean="0"/>
                        <a:t>S</a:t>
                      </a:r>
                      <a:r>
                        <a:rPr lang="en-US" b="1" baseline="-25000" dirty="0" smtClean="0"/>
                        <a:t>0</a:t>
                      </a:r>
                      <a:endParaRPr lang="en-GB" b="1" baseline="-25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baseline="0" dirty="0" smtClean="0"/>
                        <a:t>Y</a:t>
                      </a:r>
                      <a:r>
                        <a:rPr lang="en-US" b="1" baseline="-25000" dirty="0" smtClean="0"/>
                        <a:t>0</a:t>
                      </a:r>
                      <a:endParaRPr lang="en-GB" b="1" baseline="-25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baseline="0" dirty="0" smtClean="0"/>
                        <a:t>Y</a:t>
                      </a:r>
                      <a:r>
                        <a:rPr lang="en-US" b="1" baseline="-25000" dirty="0" smtClean="0"/>
                        <a:t>1</a:t>
                      </a:r>
                      <a:endParaRPr lang="en-GB" b="1"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baseline="0" dirty="0" smtClean="0"/>
                        <a:t>Y</a:t>
                      </a:r>
                      <a:r>
                        <a:rPr lang="en-US" b="1" baseline="-25000" dirty="0" smtClean="0"/>
                        <a:t>2</a:t>
                      </a:r>
                      <a:endParaRPr lang="en-GB" b="1" baseline="-25000" dirty="0" smtClean="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baseline="0" dirty="0" smtClean="0"/>
                        <a:t>Y</a:t>
                      </a:r>
                      <a:r>
                        <a:rPr lang="en-US" b="1" baseline="-25000" dirty="0" smtClean="0"/>
                        <a:t>3</a:t>
                      </a:r>
                      <a:endParaRPr lang="en-GB" b="1" baseline="-25000" dirty="0" smtClean="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2080">
                <a:tc>
                  <a:txBody>
                    <a:bodyPr/>
                    <a:lstStyle/>
                    <a:p>
                      <a:pPr algn="ctr"/>
                      <a:r>
                        <a:rPr lang="en-US" dirty="0" smtClean="0"/>
                        <a:t>0</a:t>
                      </a:r>
                      <a:endParaRPr lang="en-GB" dirty="0"/>
                    </a:p>
                  </a:txBody>
                  <a:tcPr>
                    <a:lnT w="12700" cap="flat" cmpd="sng" algn="ctr">
                      <a:solidFill>
                        <a:schemeClr val="tx1"/>
                      </a:solidFill>
                      <a:prstDash val="solid"/>
                      <a:round/>
                      <a:headEnd type="none" w="med" len="med"/>
                      <a:tailEnd type="none" w="med" len="med"/>
                    </a:lnT>
                  </a:tcPr>
                </a:tc>
                <a:tc>
                  <a:txBody>
                    <a:bodyPr/>
                    <a:lstStyle/>
                    <a:p>
                      <a:pPr algn="ctr"/>
                      <a:r>
                        <a:rPr lang="en-US" dirty="0" smtClean="0"/>
                        <a:t>0</a:t>
                      </a:r>
                      <a:endParaRPr lang="en-GB"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smtClean="0"/>
                        <a:t>D</a:t>
                      </a:r>
                      <a:r>
                        <a:rPr lang="en-US" baseline="-25000" dirty="0" smtClean="0"/>
                        <a:t>in</a:t>
                      </a:r>
                      <a:endParaRPr lang="en-GB" baseline="-25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smtClean="0"/>
                        <a:t>0</a:t>
                      </a:r>
                      <a:endParaRPr lang="en-GB" dirty="0"/>
                    </a:p>
                  </a:txBody>
                  <a:tcPr>
                    <a:lnT w="12700" cap="flat" cmpd="sng" algn="ctr">
                      <a:solidFill>
                        <a:schemeClr val="tx1"/>
                      </a:solidFill>
                      <a:prstDash val="solid"/>
                      <a:round/>
                      <a:headEnd type="none" w="med" len="med"/>
                      <a:tailEnd type="none" w="med" len="med"/>
                    </a:lnT>
                  </a:tcPr>
                </a:tc>
                <a:tc>
                  <a:txBody>
                    <a:bodyPr/>
                    <a:lstStyle/>
                    <a:p>
                      <a:pPr algn="ctr"/>
                      <a:r>
                        <a:rPr lang="en-US" dirty="0" smtClean="0"/>
                        <a:t>0</a:t>
                      </a:r>
                      <a:endParaRPr lang="en-GB" dirty="0"/>
                    </a:p>
                  </a:txBody>
                  <a:tcPr>
                    <a:lnT w="12700" cap="flat" cmpd="sng" algn="ctr">
                      <a:solidFill>
                        <a:schemeClr val="tx1"/>
                      </a:solidFill>
                      <a:prstDash val="solid"/>
                      <a:round/>
                      <a:headEnd type="none" w="med" len="med"/>
                      <a:tailEnd type="none" w="med" len="med"/>
                    </a:lnT>
                  </a:tcPr>
                </a:tc>
                <a:tc>
                  <a:txBody>
                    <a:bodyPr/>
                    <a:lstStyle/>
                    <a:p>
                      <a:pPr algn="ctr"/>
                      <a:r>
                        <a:rPr lang="en-US" dirty="0" smtClean="0"/>
                        <a:t>0</a:t>
                      </a:r>
                      <a:endParaRPr lang="en-GB" dirty="0"/>
                    </a:p>
                  </a:txBody>
                  <a:tcPr>
                    <a:lnT w="12700" cap="flat" cmpd="sng" algn="ctr">
                      <a:solidFill>
                        <a:schemeClr val="tx1"/>
                      </a:solidFill>
                      <a:prstDash val="solid"/>
                      <a:round/>
                      <a:headEnd type="none" w="med" len="med"/>
                      <a:tailEnd type="none" w="med" len="med"/>
                    </a:lnT>
                  </a:tcPr>
                </a:tc>
              </a:tr>
              <a:tr h="132080">
                <a:tc>
                  <a:txBody>
                    <a:bodyPr/>
                    <a:lstStyle/>
                    <a:p>
                      <a:pPr algn="ctr"/>
                      <a:r>
                        <a:rPr lang="en-US" b="0" dirty="0" smtClean="0"/>
                        <a:t>0</a:t>
                      </a:r>
                      <a:endParaRPr lang="en-GB" b="0" dirty="0"/>
                    </a:p>
                  </a:txBody>
                  <a:tcPr/>
                </a:tc>
                <a:tc>
                  <a:txBody>
                    <a:bodyPr/>
                    <a:lstStyle/>
                    <a:p>
                      <a:pPr algn="ctr"/>
                      <a:r>
                        <a:rPr lang="en-US" b="0" dirty="0" smtClean="0"/>
                        <a:t>1</a:t>
                      </a:r>
                      <a:endParaRPr lang="en-GB" b="0" dirty="0"/>
                    </a:p>
                  </a:txBody>
                  <a:tcPr>
                    <a:lnR w="12700" cap="flat" cmpd="sng" algn="ctr">
                      <a:solidFill>
                        <a:schemeClr val="tx1"/>
                      </a:solidFill>
                      <a:prstDash val="solid"/>
                      <a:round/>
                      <a:headEnd type="none" w="med" len="med"/>
                      <a:tailEnd type="none" w="med" len="med"/>
                    </a:lnR>
                  </a:tcPr>
                </a:tc>
                <a:tc>
                  <a:txBody>
                    <a:bodyPr/>
                    <a:lstStyle/>
                    <a:p>
                      <a:pPr algn="ctr"/>
                      <a:r>
                        <a:rPr lang="en-US" b="0" dirty="0" smtClean="0"/>
                        <a:t>0</a:t>
                      </a:r>
                      <a:endParaRPr lang="en-GB" b="0" dirty="0"/>
                    </a:p>
                  </a:txBody>
                  <a:tcPr>
                    <a:lnL w="12700" cap="flat" cmpd="sng" algn="ctr">
                      <a:solidFill>
                        <a:schemeClr val="tx1"/>
                      </a:solidFill>
                      <a:prstDash val="solid"/>
                      <a:round/>
                      <a:headEnd type="none" w="med" len="med"/>
                      <a:tailEnd type="none" w="med" len="med"/>
                    </a:ln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D</a:t>
                      </a:r>
                      <a:r>
                        <a:rPr lang="en-US" baseline="-25000" dirty="0" smtClean="0"/>
                        <a:t>in</a:t>
                      </a:r>
                      <a:endParaRPr lang="en-GB" baseline="-25000" dirty="0" smtClean="0"/>
                    </a:p>
                  </a:txBody>
                  <a:tcPr/>
                </a:tc>
                <a:tc>
                  <a:txBody>
                    <a:bodyPr/>
                    <a:lstStyle/>
                    <a:p>
                      <a:pPr algn="ctr"/>
                      <a:r>
                        <a:rPr lang="en-US" b="0" dirty="0" smtClean="0"/>
                        <a:t>0</a:t>
                      </a:r>
                      <a:endParaRPr lang="en-GB" b="0" dirty="0"/>
                    </a:p>
                  </a:txBody>
                  <a:tcPr/>
                </a:tc>
                <a:tc>
                  <a:txBody>
                    <a:bodyPr/>
                    <a:lstStyle/>
                    <a:p>
                      <a:pPr algn="ctr"/>
                      <a:r>
                        <a:rPr lang="en-US" b="0" dirty="0" smtClean="0"/>
                        <a:t>0</a:t>
                      </a:r>
                      <a:endParaRPr lang="en-GB" b="0" dirty="0"/>
                    </a:p>
                  </a:txBody>
                  <a:tcPr/>
                </a:tc>
              </a:tr>
              <a:tr h="132080">
                <a:tc>
                  <a:txBody>
                    <a:bodyPr/>
                    <a:lstStyle/>
                    <a:p>
                      <a:pPr algn="ctr"/>
                      <a:r>
                        <a:rPr lang="en-US" b="0" dirty="0" smtClean="0"/>
                        <a:t>1</a:t>
                      </a:r>
                      <a:endParaRPr lang="en-GB" b="0" dirty="0"/>
                    </a:p>
                  </a:txBody>
                  <a:tcPr/>
                </a:tc>
                <a:tc>
                  <a:txBody>
                    <a:bodyPr/>
                    <a:lstStyle/>
                    <a:p>
                      <a:pPr algn="ctr"/>
                      <a:r>
                        <a:rPr lang="en-US" b="0" dirty="0" smtClean="0"/>
                        <a:t>0</a:t>
                      </a:r>
                      <a:endParaRPr lang="en-GB" b="0" dirty="0"/>
                    </a:p>
                  </a:txBody>
                  <a:tcPr>
                    <a:lnR w="12700" cap="flat" cmpd="sng" algn="ctr">
                      <a:solidFill>
                        <a:schemeClr val="tx1"/>
                      </a:solidFill>
                      <a:prstDash val="solid"/>
                      <a:round/>
                      <a:headEnd type="none" w="med" len="med"/>
                      <a:tailEnd type="none" w="med" len="med"/>
                    </a:lnR>
                  </a:tcPr>
                </a:tc>
                <a:tc>
                  <a:txBody>
                    <a:bodyPr/>
                    <a:lstStyle/>
                    <a:p>
                      <a:pPr algn="ctr"/>
                      <a:r>
                        <a:rPr lang="en-US" b="0" dirty="0" smtClean="0"/>
                        <a:t>0</a:t>
                      </a:r>
                      <a:endParaRPr lang="en-GB" b="0" dirty="0"/>
                    </a:p>
                  </a:txBody>
                  <a:tcPr>
                    <a:lnL w="12700" cap="flat" cmpd="sng" algn="ctr">
                      <a:solidFill>
                        <a:schemeClr val="tx1"/>
                      </a:solidFill>
                      <a:prstDash val="solid"/>
                      <a:round/>
                      <a:headEnd type="none" w="med" len="med"/>
                      <a:tailEnd type="none" w="med" len="med"/>
                    </a:lnL>
                  </a:tcPr>
                </a:tc>
                <a:tc>
                  <a:txBody>
                    <a:bodyPr/>
                    <a:lstStyle/>
                    <a:p>
                      <a:pPr algn="ctr"/>
                      <a:r>
                        <a:rPr lang="en-US" b="0" dirty="0" smtClean="0"/>
                        <a:t>0</a:t>
                      </a:r>
                      <a:endParaRPr lang="en-GB" b="0" dirty="0"/>
                    </a:p>
                  </a:txBody>
                  <a:tcPr/>
                </a:tc>
                <a:tc>
                  <a:txBody>
                    <a:bodyPr/>
                    <a:lstStyle/>
                    <a:p>
                      <a:pPr algn="ctr"/>
                      <a:r>
                        <a:rPr lang="en-US" dirty="0" smtClean="0"/>
                        <a:t>D</a:t>
                      </a:r>
                      <a:r>
                        <a:rPr lang="en-US" baseline="-25000" dirty="0" smtClean="0"/>
                        <a:t>in</a:t>
                      </a:r>
                      <a:endParaRPr lang="en-GB" baseline="-25000" dirty="0"/>
                    </a:p>
                  </a:txBody>
                  <a:tcPr/>
                </a:tc>
                <a:tc>
                  <a:txBody>
                    <a:bodyPr/>
                    <a:lstStyle/>
                    <a:p>
                      <a:pPr algn="ctr"/>
                      <a:r>
                        <a:rPr lang="en-US" b="0" dirty="0" smtClean="0"/>
                        <a:t>0</a:t>
                      </a:r>
                      <a:endParaRPr lang="en-GB" b="0" dirty="0"/>
                    </a:p>
                  </a:txBody>
                  <a:tcPr/>
                </a:tc>
              </a:tr>
              <a:tr h="132080">
                <a:tc>
                  <a:txBody>
                    <a:bodyPr/>
                    <a:lstStyle/>
                    <a:p>
                      <a:pPr algn="ctr"/>
                      <a:r>
                        <a:rPr lang="en-US" b="0" dirty="0" smtClean="0"/>
                        <a:t>1</a:t>
                      </a:r>
                      <a:endParaRPr lang="en-GB" b="0" dirty="0"/>
                    </a:p>
                  </a:txBody>
                  <a:tcPr/>
                </a:tc>
                <a:tc>
                  <a:txBody>
                    <a:bodyPr/>
                    <a:lstStyle/>
                    <a:p>
                      <a:pPr algn="ctr"/>
                      <a:r>
                        <a:rPr lang="en-US" b="0" dirty="0" smtClean="0"/>
                        <a:t>1</a:t>
                      </a:r>
                      <a:endParaRPr lang="en-GB" b="0" dirty="0"/>
                    </a:p>
                  </a:txBody>
                  <a:tcPr>
                    <a:lnR w="12700" cap="flat" cmpd="sng" algn="ctr">
                      <a:solidFill>
                        <a:schemeClr val="tx1"/>
                      </a:solidFill>
                      <a:prstDash val="solid"/>
                      <a:round/>
                      <a:headEnd type="none" w="med" len="med"/>
                      <a:tailEnd type="none" w="med" len="med"/>
                    </a:lnR>
                  </a:tcPr>
                </a:tc>
                <a:tc>
                  <a:txBody>
                    <a:bodyPr/>
                    <a:lstStyle/>
                    <a:p>
                      <a:pPr algn="ctr"/>
                      <a:r>
                        <a:rPr lang="en-US" b="0" dirty="0" smtClean="0"/>
                        <a:t>0</a:t>
                      </a:r>
                      <a:endParaRPr lang="en-GB" b="0" dirty="0"/>
                    </a:p>
                  </a:txBody>
                  <a:tcPr>
                    <a:lnL w="12700" cap="flat" cmpd="sng" algn="ctr">
                      <a:solidFill>
                        <a:schemeClr val="tx1"/>
                      </a:solidFill>
                      <a:prstDash val="solid"/>
                      <a:round/>
                      <a:headEnd type="none" w="med" len="med"/>
                      <a:tailEnd type="none" w="med" len="med"/>
                    </a:lnL>
                  </a:tcPr>
                </a:tc>
                <a:tc>
                  <a:txBody>
                    <a:bodyPr/>
                    <a:lstStyle/>
                    <a:p>
                      <a:pPr algn="ctr"/>
                      <a:r>
                        <a:rPr lang="en-US" b="0" dirty="0" smtClean="0"/>
                        <a:t>0</a:t>
                      </a:r>
                      <a:endParaRPr lang="en-GB" b="0" dirty="0"/>
                    </a:p>
                  </a:txBody>
                  <a:tcPr/>
                </a:tc>
                <a:tc>
                  <a:txBody>
                    <a:bodyPr/>
                    <a:lstStyle/>
                    <a:p>
                      <a:pPr algn="ctr"/>
                      <a:r>
                        <a:rPr lang="en-US" b="0" dirty="0" smtClean="0"/>
                        <a:t>0</a:t>
                      </a:r>
                      <a:endParaRPr lang="en-GB" b="0" dirty="0"/>
                    </a:p>
                  </a:txBody>
                  <a:tcPr/>
                </a:tc>
                <a:tc>
                  <a:txBody>
                    <a:bodyPr/>
                    <a:lstStyle/>
                    <a:p>
                      <a:pPr algn="ctr"/>
                      <a:r>
                        <a:rPr lang="en-US" dirty="0" smtClean="0"/>
                        <a:t>D</a:t>
                      </a:r>
                      <a:r>
                        <a:rPr lang="en-US" baseline="-25000" dirty="0" smtClean="0"/>
                        <a:t>in</a:t>
                      </a:r>
                      <a:endParaRPr lang="en-GB" baseline="-25000" dirty="0"/>
                    </a:p>
                  </a:txBody>
                  <a:tcPr/>
                </a:tc>
              </a:tr>
            </a:tbl>
          </a:graphicData>
        </a:graphic>
      </p:graphicFrame>
    </p:spTree>
    <p:extLst>
      <p:ext uri="{BB962C8B-B14F-4D97-AF65-F5344CB8AC3E}">
        <p14:creationId xmlns:p14="http://schemas.microsoft.com/office/powerpoint/2010/main" val="24348227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6553200" cy="685800"/>
          </a:xfrm>
        </p:spPr>
        <p:txBody>
          <a:bodyPr>
            <a:normAutofit/>
          </a:bodyPr>
          <a:lstStyle/>
          <a:p>
            <a:pPr algn="ctr"/>
            <a:r>
              <a:rPr lang="en-US" b="1" dirty="0" smtClean="0">
                <a:solidFill>
                  <a:srgbClr val="FF0066"/>
                </a:solidFill>
                <a:effectLst>
                  <a:outerShdw blurRad="38100" dist="38100" dir="2700000" algn="tl">
                    <a:srgbClr val="000000">
                      <a:alpha val="43137"/>
                    </a:srgbClr>
                  </a:outerShdw>
                </a:effectLst>
                <a:latin typeface="Algerian" panose="04020705040A02060702" pitchFamily="82" charset="0"/>
              </a:rPr>
              <a:t>DE-multiplexer</a:t>
            </a:r>
            <a:endParaRPr lang="en-GB" b="1" dirty="0">
              <a:solidFill>
                <a:srgbClr val="FF0066"/>
              </a:solidFill>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p:cNvSpPr>
            <a:spLocks noGrp="1"/>
          </p:cNvSpPr>
          <p:nvPr>
            <p:ph idx="1"/>
          </p:nvPr>
        </p:nvSpPr>
        <p:spPr>
          <a:xfrm>
            <a:off x="304800" y="609600"/>
            <a:ext cx="5143500" cy="5562600"/>
          </a:xfrm>
        </p:spPr>
        <p:txBody>
          <a:bodyPr>
            <a:normAutofit/>
          </a:bodyPr>
          <a:lstStyle/>
          <a:p>
            <a:pPr marL="0" indent="0" algn="just">
              <a:lnSpc>
                <a:spcPct val="120000"/>
              </a:lnSpc>
              <a:buNone/>
            </a:pPr>
            <a:r>
              <a:rPr lang="en-US" sz="1900" b="1" u="sng" dirty="0" smtClean="0">
                <a:solidFill>
                  <a:schemeClr val="tx1"/>
                </a:solidFill>
              </a:rPr>
              <a:t>1:8 DEMUX:</a:t>
            </a:r>
          </a:p>
          <a:p>
            <a:pPr algn="just">
              <a:lnSpc>
                <a:spcPct val="120000"/>
              </a:lnSpc>
            </a:pPr>
            <a:r>
              <a:rPr lang="en-US" sz="1900" b="1" dirty="0">
                <a:solidFill>
                  <a:schemeClr val="tx1"/>
                </a:solidFill>
              </a:rPr>
              <a:t>1</a:t>
            </a:r>
            <a:r>
              <a:rPr lang="en-US" sz="1900" b="1" dirty="0" smtClean="0">
                <a:solidFill>
                  <a:schemeClr val="tx1"/>
                </a:solidFill>
              </a:rPr>
              <a:t> input, </a:t>
            </a:r>
            <a:r>
              <a:rPr lang="en-US" sz="1900" b="1" dirty="0">
                <a:solidFill>
                  <a:schemeClr val="tx1"/>
                </a:solidFill>
              </a:rPr>
              <a:t>8</a:t>
            </a:r>
            <a:r>
              <a:rPr lang="en-US" sz="1900" b="1" dirty="0" smtClean="0">
                <a:solidFill>
                  <a:schemeClr val="tx1"/>
                </a:solidFill>
              </a:rPr>
              <a:t> outputs, 3 </a:t>
            </a:r>
            <a:r>
              <a:rPr lang="en-US" sz="1900" b="1" dirty="0">
                <a:solidFill>
                  <a:schemeClr val="tx1"/>
                </a:solidFill>
              </a:rPr>
              <a:t>select </a:t>
            </a:r>
            <a:r>
              <a:rPr lang="en-US" sz="1900" b="1" dirty="0" smtClean="0">
                <a:solidFill>
                  <a:schemeClr val="tx1"/>
                </a:solidFill>
              </a:rPr>
              <a:t>lines</a:t>
            </a:r>
          </a:p>
          <a:p>
            <a:pPr algn="just">
              <a:lnSpc>
                <a:spcPct val="120000"/>
              </a:lnSpc>
            </a:pPr>
            <a:r>
              <a:rPr lang="en-US" sz="1900" b="1" dirty="0" smtClean="0">
                <a:solidFill>
                  <a:schemeClr val="tx1"/>
                </a:solidFill>
              </a:rPr>
              <a:t>Binary combination of S</a:t>
            </a:r>
            <a:r>
              <a:rPr lang="en-US" sz="1900" b="1" baseline="-25000" dirty="0" smtClean="0">
                <a:solidFill>
                  <a:schemeClr val="tx1"/>
                </a:solidFill>
              </a:rPr>
              <a:t>2</a:t>
            </a:r>
            <a:r>
              <a:rPr lang="en-US" sz="1900" b="1" dirty="0" smtClean="0">
                <a:solidFill>
                  <a:schemeClr val="tx1"/>
                </a:solidFill>
              </a:rPr>
              <a:t>S</a:t>
            </a:r>
            <a:r>
              <a:rPr lang="en-US" sz="1900" b="1" baseline="-25000" dirty="0" smtClean="0">
                <a:solidFill>
                  <a:schemeClr val="tx1"/>
                </a:solidFill>
              </a:rPr>
              <a:t>1</a:t>
            </a:r>
            <a:r>
              <a:rPr lang="en-US" sz="1900" b="1" dirty="0" smtClean="0">
                <a:solidFill>
                  <a:schemeClr val="tx1"/>
                </a:solidFill>
              </a:rPr>
              <a:t>S</a:t>
            </a:r>
            <a:r>
              <a:rPr lang="en-US" sz="1900" b="1" baseline="-25000" dirty="0" smtClean="0">
                <a:solidFill>
                  <a:schemeClr val="tx1"/>
                </a:solidFill>
              </a:rPr>
              <a:t>0 </a:t>
            </a:r>
            <a:r>
              <a:rPr lang="en-US" sz="1900" b="1" dirty="0" smtClean="0">
                <a:solidFill>
                  <a:schemeClr val="tx1"/>
                </a:solidFill>
              </a:rPr>
              <a:t>directs the input to either of the output lines, Y</a:t>
            </a:r>
            <a:r>
              <a:rPr lang="en-US" sz="1900" b="1" baseline="-25000" dirty="0" smtClean="0">
                <a:solidFill>
                  <a:schemeClr val="tx1"/>
                </a:solidFill>
              </a:rPr>
              <a:t>0</a:t>
            </a:r>
            <a:r>
              <a:rPr lang="en-US" sz="1900" b="1" dirty="0" smtClean="0">
                <a:solidFill>
                  <a:schemeClr val="tx1"/>
                </a:solidFill>
              </a:rPr>
              <a:t>-Y</a:t>
            </a:r>
            <a:r>
              <a:rPr lang="en-US" sz="1900" b="1" baseline="-25000" dirty="0" smtClean="0">
                <a:solidFill>
                  <a:schemeClr val="tx1"/>
                </a:solidFill>
              </a:rPr>
              <a:t>7</a:t>
            </a:r>
          </a:p>
          <a:p>
            <a:pPr algn="just">
              <a:lnSpc>
                <a:spcPct val="120000"/>
              </a:lnSpc>
            </a:pPr>
            <a:endParaRPr lang="en-US" sz="1900" b="1" dirty="0" smtClean="0">
              <a:solidFill>
                <a:schemeClr val="tx1"/>
              </a:solidFill>
            </a:endParaRPr>
          </a:p>
          <a:p>
            <a:pPr marL="0" indent="0" algn="just">
              <a:lnSpc>
                <a:spcPct val="120000"/>
              </a:lnSpc>
              <a:buNone/>
            </a:pPr>
            <a:endParaRPr lang="en-US" sz="1700" b="1" dirty="0" smtClean="0">
              <a:solidFill>
                <a:schemeClr val="tx1"/>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2127218016"/>
              </p:ext>
            </p:extLst>
          </p:nvPr>
        </p:nvGraphicFramePr>
        <p:xfrm>
          <a:off x="304800" y="2768600"/>
          <a:ext cx="5029200" cy="3632200"/>
        </p:xfrm>
        <a:graphic>
          <a:graphicData uri="http://schemas.openxmlformats.org/drawingml/2006/table">
            <a:tbl>
              <a:tblPr firstRow="1" bandRow="1">
                <a:tableStyleId>{BC89EF96-8CEA-46FF-86C4-4CE0E7609802}</a:tableStyleId>
              </a:tblPr>
              <a:tblGrid>
                <a:gridCol w="457200"/>
                <a:gridCol w="457200"/>
                <a:gridCol w="457200"/>
                <a:gridCol w="457200"/>
                <a:gridCol w="457200"/>
                <a:gridCol w="457200"/>
                <a:gridCol w="457200"/>
                <a:gridCol w="457200"/>
                <a:gridCol w="457200"/>
                <a:gridCol w="457200"/>
                <a:gridCol w="457200"/>
              </a:tblGrid>
              <a:tr h="370840">
                <a:tc gridSpan="3">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1" baseline="0" dirty="0" smtClean="0"/>
                        <a:t>Select </a:t>
                      </a:r>
                      <a:r>
                        <a:rPr lang="en-US" sz="1600" b="1" dirty="0" smtClean="0"/>
                        <a:t>Inputs</a:t>
                      </a:r>
                      <a:endParaRPr lang="en-GB" sz="1600" b="1" dirty="0" smtClean="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pPr algn="ctr"/>
                      <a:endParaRPr lang="en-GB" b="1" dirty="0"/>
                    </a:p>
                  </a:txBody>
                  <a:tcPr/>
                </a:tc>
                <a:tc hMerge="1">
                  <a:txBody>
                    <a:bodyPr/>
                    <a:lstStyle/>
                    <a:p>
                      <a:endParaRPr lang="en-GB" dirty="0"/>
                    </a:p>
                  </a:txBody>
                  <a:tcPr/>
                </a:tc>
                <a:tc gridSpan="8">
                  <a:txBody>
                    <a:bodyPr/>
                    <a:lstStyle/>
                    <a:p>
                      <a:pPr algn="ctr"/>
                      <a:r>
                        <a:rPr lang="en-US" sz="1600" b="1" dirty="0" smtClean="0"/>
                        <a:t>Outputs</a:t>
                      </a:r>
                      <a:endParaRPr lang="en-GB" sz="1600" b="1"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hMerge="1">
                  <a:txBody>
                    <a:bodyPr/>
                    <a:lstStyle/>
                    <a:p>
                      <a:endParaRPr lang="en-GB" dirty="0"/>
                    </a:p>
                  </a:txBody>
                  <a:tcPr/>
                </a:tc>
                <a:tc hMerge="1">
                  <a:txBody>
                    <a:bodyPr/>
                    <a:lstStyle/>
                    <a:p>
                      <a:pPr algn="ctr"/>
                      <a:endParaRPr lang="en-GB" b="1" dirty="0"/>
                    </a:p>
                  </a:txBody>
                  <a:tcPr/>
                </a:tc>
                <a:tc hMerge="1">
                  <a:txBody>
                    <a:bodyPr/>
                    <a:lstStyle/>
                    <a:p>
                      <a:pPr algn="ctr"/>
                      <a:endParaRPr lang="en-GB" b="1" dirty="0"/>
                    </a:p>
                  </a:txBody>
                  <a:tcPr/>
                </a:tc>
                <a:tc hMerge="1">
                  <a:txBody>
                    <a:bodyPr/>
                    <a:lstStyle/>
                    <a:p>
                      <a:pPr algn="ctr"/>
                      <a:endParaRPr lang="en-GB" b="1" dirty="0"/>
                    </a:p>
                  </a:txBody>
                  <a:tcPr/>
                </a:tc>
                <a:tc hMerge="1">
                  <a:txBody>
                    <a:bodyPr/>
                    <a:lstStyle/>
                    <a:p>
                      <a:pPr algn="ctr"/>
                      <a:endParaRPr lang="en-GB" b="1" dirty="0"/>
                    </a:p>
                  </a:txBody>
                  <a:tcPr/>
                </a:tc>
                <a:tc hMerge="1">
                  <a:txBody>
                    <a:bodyPr/>
                    <a:lstStyle/>
                    <a:p>
                      <a:pPr algn="ctr"/>
                      <a:endParaRPr lang="en-GB" b="1" dirty="0"/>
                    </a:p>
                  </a:txBody>
                  <a:tcPr/>
                </a:tc>
                <a:tc hMerge="1">
                  <a:txBody>
                    <a:bodyPr/>
                    <a:lstStyle/>
                    <a:p>
                      <a:pPr algn="ctr"/>
                      <a:endParaRPr lang="en-GB" b="1" dirty="0"/>
                    </a:p>
                  </a:txBody>
                  <a:tcPr/>
                </a:tc>
              </a:tr>
              <a:tr h="370840">
                <a:tc>
                  <a:txBody>
                    <a:bodyPr/>
                    <a:lstStyle/>
                    <a:p>
                      <a:pPr algn="ctr"/>
                      <a:r>
                        <a:rPr lang="en-US" sz="1600" b="1" baseline="0" dirty="0" smtClean="0"/>
                        <a:t>S</a:t>
                      </a:r>
                      <a:r>
                        <a:rPr lang="en-US" sz="1600" b="1" baseline="-25000" dirty="0" smtClean="0"/>
                        <a:t>2</a:t>
                      </a:r>
                      <a:endParaRPr lang="en-GB" sz="1600" b="1"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baseline="0" dirty="0" smtClean="0"/>
                        <a:t>S</a:t>
                      </a:r>
                      <a:r>
                        <a:rPr lang="en-US" sz="1600" b="1" baseline="-25000" dirty="0" smtClean="0"/>
                        <a:t>1</a:t>
                      </a:r>
                      <a:endParaRPr lang="en-GB" sz="1600" b="1"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baseline="0" dirty="0" smtClean="0"/>
                        <a:t>S</a:t>
                      </a:r>
                      <a:r>
                        <a:rPr lang="en-US" sz="1600" b="1" baseline="-25000" dirty="0" smtClean="0"/>
                        <a:t>0</a:t>
                      </a:r>
                      <a:endParaRPr lang="en-GB" sz="1600" b="1" baseline="-25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smtClean="0"/>
                        <a:t>Y</a:t>
                      </a:r>
                      <a:r>
                        <a:rPr lang="en-US" sz="1600" b="1" baseline="-25000" dirty="0" smtClean="0"/>
                        <a:t>0</a:t>
                      </a:r>
                      <a:endParaRPr lang="en-GB" sz="1600" b="1" baseline="-25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baseline="0" dirty="0" smtClean="0"/>
                        <a:t>Y</a:t>
                      </a:r>
                      <a:r>
                        <a:rPr lang="en-US" sz="1600" b="1" baseline="-25000" dirty="0" smtClean="0"/>
                        <a:t>1</a:t>
                      </a:r>
                      <a:endParaRPr lang="en-GB" sz="1600" b="1"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1" baseline="0" dirty="0" smtClean="0"/>
                        <a:t>Y</a:t>
                      </a:r>
                      <a:r>
                        <a:rPr lang="en-US" sz="1600" b="1" baseline="-25000" dirty="0" smtClean="0"/>
                        <a:t>2</a:t>
                      </a:r>
                      <a:endParaRPr lang="en-GB" sz="1600" b="1" baseline="-25000" dirty="0" smtClean="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1" baseline="0" dirty="0" smtClean="0"/>
                        <a:t>Y</a:t>
                      </a:r>
                      <a:r>
                        <a:rPr lang="en-US" sz="1600" b="1" baseline="-25000" dirty="0" smtClean="0"/>
                        <a:t>3</a:t>
                      </a:r>
                      <a:endParaRPr lang="en-GB" sz="1600" b="1" baseline="-25000" dirty="0" smtClean="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1" baseline="0" dirty="0" smtClean="0"/>
                        <a:t>Y</a:t>
                      </a:r>
                      <a:r>
                        <a:rPr lang="en-US" sz="1600" b="1" baseline="-25000" dirty="0" smtClean="0"/>
                        <a:t>4</a:t>
                      </a:r>
                      <a:endParaRPr lang="en-GB" sz="1600" b="1" baseline="-25000" dirty="0" smtClean="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1" baseline="0" dirty="0" smtClean="0"/>
                        <a:t>Y</a:t>
                      </a:r>
                      <a:r>
                        <a:rPr lang="en-US" sz="1600" b="1" baseline="-25000" dirty="0" smtClean="0"/>
                        <a:t>5</a:t>
                      </a:r>
                      <a:endParaRPr lang="en-GB" sz="1600" b="1" baseline="-25000" dirty="0" smtClean="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1" baseline="0" dirty="0" smtClean="0"/>
                        <a:t>Y</a:t>
                      </a:r>
                      <a:r>
                        <a:rPr lang="en-US" sz="1600" b="1" baseline="-25000" dirty="0" smtClean="0"/>
                        <a:t>6</a:t>
                      </a:r>
                      <a:endParaRPr lang="en-GB" sz="1600" b="1" baseline="-25000" dirty="0" smtClean="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1" baseline="0" dirty="0" smtClean="0"/>
                        <a:t>Y</a:t>
                      </a:r>
                      <a:r>
                        <a:rPr lang="en-US" sz="1600" b="1" baseline="-25000" dirty="0" smtClean="0"/>
                        <a:t>7</a:t>
                      </a:r>
                      <a:endParaRPr lang="en-GB" sz="1600" b="1" baseline="-25000" dirty="0" smtClean="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2080">
                <a:tc>
                  <a:txBody>
                    <a:bodyPr/>
                    <a:lstStyle/>
                    <a:p>
                      <a:pPr algn="ctr"/>
                      <a:r>
                        <a:rPr lang="en-US" sz="1600" dirty="0" smtClean="0"/>
                        <a:t>0</a:t>
                      </a:r>
                      <a:endParaRPr lang="en-GB" sz="1600" dirty="0"/>
                    </a:p>
                  </a:txBody>
                  <a:tcPr>
                    <a:lnT w="12700" cap="flat" cmpd="sng" algn="ctr">
                      <a:solidFill>
                        <a:schemeClr val="tx1"/>
                      </a:solidFill>
                      <a:prstDash val="solid"/>
                      <a:round/>
                      <a:headEnd type="none" w="med" len="med"/>
                      <a:tailEnd type="none" w="med" len="med"/>
                    </a:lnT>
                  </a:tcPr>
                </a:tc>
                <a:tc>
                  <a:txBody>
                    <a:bodyPr/>
                    <a:lstStyle/>
                    <a:p>
                      <a:pPr algn="ctr"/>
                      <a:r>
                        <a:rPr lang="en-US" sz="1600" dirty="0" smtClean="0"/>
                        <a:t>0</a:t>
                      </a:r>
                      <a:endParaRPr lang="en-GB" sz="1600" dirty="0"/>
                    </a:p>
                  </a:txBody>
                  <a:tcPr>
                    <a:lnT w="12700" cap="flat" cmpd="sng" algn="ctr">
                      <a:solidFill>
                        <a:schemeClr val="tx1"/>
                      </a:solidFill>
                      <a:prstDash val="solid"/>
                      <a:round/>
                      <a:headEnd type="none" w="med" len="med"/>
                      <a:tailEnd type="none" w="med" len="med"/>
                    </a:lnT>
                  </a:tcPr>
                </a:tc>
                <a:tc>
                  <a:txBody>
                    <a:bodyPr/>
                    <a:lstStyle/>
                    <a:p>
                      <a:pPr algn="ctr"/>
                      <a:r>
                        <a:rPr lang="en-US" sz="1600" dirty="0" smtClean="0"/>
                        <a:t>0</a:t>
                      </a:r>
                      <a:endParaRPr lang="en-GB" sz="16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600" dirty="0" smtClean="0"/>
                        <a:t>D</a:t>
                      </a:r>
                      <a:r>
                        <a:rPr lang="en-US" sz="1600" baseline="-25000" dirty="0" smtClean="0"/>
                        <a:t>in</a:t>
                      </a:r>
                      <a:endParaRPr lang="en-GB" sz="1600" baseline="-25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600" dirty="0" smtClean="0"/>
                        <a:t>0</a:t>
                      </a:r>
                      <a:endParaRPr lang="en-GB" sz="1600" dirty="0"/>
                    </a:p>
                  </a:txBody>
                  <a:tcPr>
                    <a:lnT w="12700" cap="flat" cmpd="sng" algn="ctr">
                      <a:solidFill>
                        <a:schemeClr val="tx1"/>
                      </a:solidFill>
                      <a:prstDash val="solid"/>
                      <a:round/>
                      <a:headEnd type="none" w="med" len="med"/>
                      <a:tailEnd type="none" w="med" len="med"/>
                    </a:lnT>
                  </a:tcPr>
                </a:tc>
                <a:tc>
                  <a:txBody>
                    <a:bodyPr/>
                    <a:lstStyle/>
                    <a:p>
                      <a:pPr algn="ctr"/>
                      <a:r>
                        <a:rPr lang="en-US" sz="1600" dirty="0" smtClean="0"/>
                        <a:t>0</a:t>
                      </a:r>
                      <a:endParaRPr lang="en-GB" sz="1600" dirty="0"/>
                    </a:p>
                  </a:txBody>
                  <a:tcPr>
                    <a:lnT w="12700" cap="flat" cmpd="sng" algn="ctr">
                      <a:solidFill>
                        <a:schemeClr val="tx1"/>
                      </a:solidFill>
                      <a:prstDash val="solid"/>
                      <a:round/>
                      <a:headEnd type="none" w="med" len="med"/>
                      <a:tailEnd type="none" w="med" len="med"/>
                    </a:lnT>
                  </a:tcPr>
                </a:tc>
                <a:tc>
                  <a:txBody>
                    <a:bodyPr/>
                    <a:lstStyle/>
                    <a:p>
                      <a:pPr algn="ctr"/>
                      <a:r>
                        <a:rPr lang="en-US" sz="1600" dirty="0" smtClean="0"/>
                        <a:t>0</a:t>
                      </a:r>
                      <a:endParaRPr lang="en-GB" sz="1600" dirty="0"/>
                    </a:p>
                  </a:txBody>
                  <a:tcPr>
                    <a:lnT w="12700" cap="flat" cmpd="sng" algn="ctr">
                      <a:solidFill>
                        <a:schemeClr val="tx1"/>
                      </a:solidFill>
                      <a:prstDash val="solid"/>
                      <a:round/>
                      <a:headEnd type="none" w="med" len="med"/>
                      <a:tailEnd type="none" w="med" len="med"/>
                    </a:lnT>
                  </a:tcPr>
                </a:tc>
                <a:tc>
                  <a:txBody>
                    <a:bodyPr/>
                    <a:lstStyle/>
                    <a:p>
                      <a:pPr algn="ctr"/>
                      <a:r>
                        <a:rPr lang="en-US" sz="1600" dirty="0" smtClean="0"/>
                        <a:t>0</a:t>
                      </a:r>
                      <a:endParaRPr lang="en-GB" sz="1600" dirty="0"/>
                    </a:p>
                  </a:txBody>
                  <a:tcPr>
                    <a:lnT w="12700" cap="flat" cmpd="sng" algn="ctr">
                      <a:solidFill>
                        <a:schemeClr val="tx1"/>
                      </a:solidFill>
                      <a:prstDash val="solid"/>
                      <a:round/>
                      <a:headEnd type="none" w="med" len="med"/>
                      <a:tailEnd type="none" w="med" len="med"/>
                    </a:lnT>
                  </a:tcPr>
                </a:tc>
                <a:tc>
                  <a:txBody>
                    <a:bodyPr/>
                    <a:lstStyle/>
                    <a:p>
                      <a:pPr algn="ctr"/>
                      <a:r>
                        <a:rPr lang="en-US" sz="1600" dirty="0" smtClean="0"/>
                        <a:t>0</a:t>
                      </a:r>
                      <a:endParaRPr lang="en-GB" sz="1600" dirty="0"/>
                    </a:p>
                  </a:txBody>
                  <a:tcPr>
                    <a:lnT w="12700" cap="flat" cmpd="sng" algn="ctr">
                      <a:solidFill>
                        <a:schemeClr val="tx1"/>
                      </a:solidFill>
                      <a:prstDash val="solid"/>
                      <a:round/>
                      <a:headEnd type="none" w="med" len="med"/>
                      <a:tailEnd type="none" w="med" len="med"/>
                    </a:lnT>
                  </a:tcPr>
                </a:tc>
                <a:tc>
                  <a:txBody>
                    <a:bodyPr/>
                    <a:lstStyle/>
                    <a:p>
                      <a:pPr algn="ctr"/>
                      <a:r>
                        <a:rPr lang="en-US" sz="1600" dirty="0" smtClean="0"/>
                        <a:t>0</a:t>
                      </a:r>
                      <a:endParaRPr lang="en-GB" sz="1600" dirty="0"/>
                    </a:p>
                  </a:txBody>
                  <a:tcPr>
                    <a:lnT w="12700" cap="flat" cmpd="sng" algn="ctr">
                      <a:solidFill>
                        <a:schemeClr val="tx1"/>
                      </a:solidFill>
                      <a:prstDash val="solid"/>
                      <a:round/>
                      <a:headEnd type="none" w="med" len="med"/>
                      <a:tailEnd type="none" w="med" len="med"/>
                    </a:lnT>
                  </a:tcPr>
                </a:tc>
                <a:tc>
                  <a:txBody>
                    <a:bodyPr/>
                    <a:lstStyle/>
                    <a:p>
                      <a:pPr algn="ctr"/>
                      <a:r>
                        <a:rPr lang="en-US" sz="1600" dirty="0" smtClean="0"/>
                        <a:t>0</a:t>
                      </a:r>
                      <a:endParaRPr lang="en-GB" sz="1600" dirty="0"/>
                    </a:p>
                  </a:txBody>
                  <a:tcPr>
                    <a:lnT w="12700" cap="flat" cmpd="sng" algn="ctr">
                      <a:solidFill>
                        <a:schemeClr val="tx1"/>
                      </a:solidFill>
                      <a:prstDash val="solid"/>
                      <a:round/>
                      <a:headEnd type="none" w="med" len="med"/>
                      <a:tailEnd type="none" w="med" len="med"/>
                    </a:lnT>
                  </a:tcPr>
                </a:tc>
              </a:tr>
              <a:tr h="132080">
                <a:tc>
                  <a:txBody>
                    <a:bodyPr/>
                    <a:lstStyle/>
                    <a:p>
                      <a:pPr algn="ctr"/>
                      <a:r>
                        <a:rPr lang="en-US" sz="1600" b="0" dirty="0" smtClean="0"/>
                        <a:t>0</a:t>
                      </a:r>
                      <a:endParaRPr lang="en-GB" sz="1600" b="0" dirty="0"/>
                    </a:p>
                  </a:txBody>
                  <a:tcPr/>
                </a:tc>
                <a:tc>
                  <a:txBody>
                    <a:bodyPr/>
                    <a:lstStyle/>
                    <a:p>
                      <a:pPr algn="ctr"/>
                      <a:r>
                        <a:rPr lang="en-US" sz="1600" b="0" dirty="0" smtClean="0"/>
                        <a:t>0</a:t>
                      </a:r>
                      <a:endParaRPr lang="en-GB" sz="1600" b="0" dirty="0"/>
                    </a:p>
                  </a:txBody>
                  <a:tcPr/>
                </a:tc>
                <a:tc>
                  <a:txBody>
                    <a:bodyPr/>
                    <a:lstStyle/>
                    <a:p>
                      <a:pPr algn="ctr"/>
                      <a:r>
                        <a:rPr lang="en-US" sz="1600" b="0" dirty="0" smtClean="0"/>
                        <a:t>1</a:t>
                      </a:r>
                      <a:endParaRPr lang="en-GB" sz="1600" b="0" dirty="0"/>
                    </a:p>
                  </a:txBody>
                  <a:tcPr>
                    <a:lnR w="12700" cap="flat" cmpd="sng" algn="ctr">
                      <a:solidFill>
                        <a:schemeClr val="tx1"/>
                      </a:solidFill>
                      <a:prstDash val="solid"/>
                      <a:round/>
                      <a:headEnd type="none" w="med" len="med"/>
                      <a:tailEnd type="none" w="med" len="med"/>
                    </a:lnR>
                  </a:tcPr>
                </a:tc>
                <a:tc>
                  <a:txBody>
                    <a:bodyPr/>
                    <a:lstStyle/>
                    <a:p>
                      <a:pPr algn="ctr"/>
                      <a:r>
                        <a:rPr lang="en-US" sz="1600" b="0" dirty="0" smtClean="0"/>
                        <a:t>0</a:t>
                      </a:r>
                      <a:endParaRPr lang="en-GB" sz="1600" b="0" dirty="0"/>
                    </a:p>
                  </a:txBody>
                  <a:tcPr>
                    <a:lnL w="12700" cap="flat" cmpd="sng" algn="ctr">
                      <a:solidFill>
                        <a:schemeClr val="tx1"/>
                      </a:solidFill>
                      <a:prstDash val="solid"/>
                      <a:round/>
                      <a:headEnd type="none" w="med" len="med"/>
                      <a:tailEnd type="none" w="med" len="med"/>
                    </a:ln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smtClean="0"/>
                        <a:t>D</a:t>
                      </a:r>
                      <a:r>
                        <a:rPr lang="en-US" sz="1600" baseline="-25000" dirty="0" smtClean="0"/>
                        <a:t>in</a:t>
                      </a:r>
                      <a:endParaRPr lang="en-GB" sz="1600" baseline="-25000" dirty="0" smtClean="0"/>
                    </a:p>
                  </a:txBody>
                  <a:tcPr/>
                </a:tc>
                <a:tc>
                  <a:txBody>
                    <a:bodyPr/>
                    <a:lstStyle/>
                    <a:p>
                      <a:pPr algn="ctr"/>
                      <a:r>
                        <a:rPr lang="en-US" sz="1600" b="0" dirty="0" smtClean="0"/>
                        <a:t>0</a:t>
                      </a:r>
                      <a:endParaRPr lang="en-GB" sz="1600" b="0" dirty="0"/>
                    </a:p>
                  </a:txBody>
                  <a:tcPr/>
                </a:tc>
                <a:tc>
                  <a:txBody>
                    <a:bodyPr/>
                    <a:lstStyle/>
                    <a:p>
                      <a:pPr algn="ctr"/>
                      <a:r>
                        <a:rPr lang="en-US" sz="1600" b="0" dirty="0" smtClean="0"/>
                        <a:t>0</a:t>
                      </a:r>
                      <a:endParaRPr lang="en-GB" sz="1600" b="0" dirty="0"/>
                    </a:p>
                  </a:txBody>
                  <a:tcPr/>
                </a:tc>
                <a:tc>
                  <a:txBody>
                    <a:bodyPr/>
                    <a:lstStyle/>
                    <a:p>
                      <a:pPr algn="ctr"/>
                      <a:r>
                        <a:rPr lang="en-US" sz="1600" b="0" dirty="0" smtClean="0"/>
                        <a:t>0</a:t>
                      </a:r>
                      <a:endParaRPr lang="en-GB" sz="1600" b="0" dirty="0"/>
                    </a:p>
                  </a:txBody>
                  <a:tcPr/>
                </a:tc>
                <a:tc>
                  <a:txBody>
                    <a:bodyPr/>
                    <a:lstStyle/>
                    <a:p>
                      <a:pPr algn="ctr"/>
                      <a:r>
                        <a:rPr lang="en-US" sz="1600" b="0" dirty="0" smtClean="0"/>
                        <a:t>0</a:t>
                      </a:r>
                      <a:endParaRPr lang="en-GB" sz="1600" b="0" dirty="0"/>
                    </a:p>
                  </a:txBody>
                  <a:tcPr/>
                </a:tc>
                <a:tc>
                  <a:txBody>
                    <a:bodyPr/>
                    <a:lstStyle/>
                    <a:p>
                      <a:pPr algn="ctr"/>
                      <a:r>
                        <a:rPr lang="en-US" sz="1600" b="0" dirty="0" smtClean="0"/>
                        <a:t>0</a:t>
                      </a:r>
                      <a:endParaRPr lang="en-GB" sz="1600" b="0" dirty="0"/>
                    </a:p>
                  </a:txBody>
                  <a:tcPr/>
                </a:tc>
                <a:tc>
                  <a:txBody>
                    <a:bodyPr/>
                    <a:lstStyle/>
                    <a:p>
                      <a:pPr algn="ctr"/>
                      <a:r>
                        <a:rPr lang="en-US" sz="1600" b="0" dirty="0" smtClean="0"/>
                        <a:t>0</a:t>
                      </a:r>
                      <a:endParaRPr lang="en-GB" sz="1600" b="0" dirty="0"/>
                    </a:p>
                  </a:txBody>
                  <a:tcPr/>
                </a:tc>
              </a:tr>
              <a:tr h="132080">
                <a:tc>
                  <a:txBody>
                    <a:bodyPr/>
                    <a:lstStyle/>
                    <a:p>
                      <a:pPr algn="ctr"/>
                      <a:r>
                        <a:rPr lang="en-US" sz="1600" b="0" dirty="0" smtClean="0"/>
                        <a:t>0</a:t>
                      </a:r>
                      <a:endParaRPr lang="en-GB" sz="1600" b="0" dirty="0"/>
                    </a:p>
                  </a:txBody>
                  <a:tcPr/>
                </a:tc>
                <a:tc>
                  <a:txBody>
                    <a:bodyPr/>
                    <a:lstStyle/>
                    <a:p>
                      <a:pPr algn="ctr"/>
                      <a:r>
                        <a:rPr lang="en-US" sz="1600" b="0" dirty="0" smtClean="0"/>
                        <a:t>1</a:t>
                      </a:r>
                      <a:endParaRPr lang="en-GB" sz="1600" b="0" dirty="0"/>
                    </a:p>
                  </a:txBody>
                  <a:tcPr/>
                </a:tc>
                <a:tc>
                  <a:txBody>
                    <a:bodyPr/>
                    <a:lstStyle/>
                    <a:p>
                      <a:pPr algn="ctr"/>
                      <a:r>
                        <a:rPr lang="en-US" sz="1600" b="0" dirty="0" smtClean="0"/>
                        <a:t>0</a:t>
                      </a:r>
                      <a:endParaRPr lang="en-GB" sz="1600" b="0" dirty="0"/>
                    </a:p>
                  </a:txBody>
                  <a:tcPr>
                    <a:lnR w="12700" cap="flat" cmpd="sng" algn="ctr">
                      <a:solidFill>
                        <a:schemeClr val="tx1"/>
                      </a:solidFill>
                      <a:prstDash val="solid"/>
                      <a:round/>
                      <a:headEnd type="none" w="med" len="med"/>
                      <a:tailEnd type="none" w="med" len="med"/>
                    </a:lnR>
                  </a:tcPr>
                </a:tc>
                <a:tc>
                  <a:txBody>
                    <a:bodyPr/>
                    <a:lstStyle/>
                    <a:p>
                      <a:pPr algn="ctr"/>
                      <a:r>
                        <a:rPr lang="en-US" sz="1600" b="0" dirty="0" smtClean="0"/>
                        <a:t>0</a:t>
                      </a:r>
                      <a:endParaRPr lang="en-GB" sz="1600" b="0" dirty="0"/>
                    </a:p>
                  </a:txBody>
                  <a:tcPr>
                    <a:lnL w="12700" cap="flat" cmpd="sng" algn="ctr">
                      <a:solidFill>
                        <a:schemeClr val="tx1"/>
                      </a:solidFill>
                      <a:prstDash val="solid"/>
                      <a:round/>
                      <a:headEnd type="none" w="med" len="med"/>
                      <a:tailEnd type="none" w="med" len="med"/>
                    </a:lnL>
                  </a:tcPr>
                </a:tc>
                <a:tc>
                  <a:txBody>
                    <a:bodyPr/>
                    <a:lstStyle/>
                    <a:p>
                      <a:pPr algn="ctr"/>
                      <a:r>
                        <a:rPr lang="en-US" sz="1600" b="0" dirty="0" smtClean="0"/>
                        <a:t>0</a:t>
                      </a:r>
                      <a:endParaRPr lang="en-GB" sz="1600" b="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smtClean="0"/>
                        <a:t>D</a:t>
                      </a:r>
                      <a:r>
                        <a:rPr lang="en-US" sz="1600" baseline="-25000" dirty="0" smtClean="0"/>
                        <a:t>in</a:t>
                      </a:r>
                      <a:endParaRPr lang="en-GB" sz="1600" baseline="-25000" dirty="0" smtClean="0"/>
                    </a:p>
                  </a:txBody>
                  <a:tcPr/>
                </a:tc>
                <a:tc>
                  <a:txBody>
                    <a:bodyPr/>
                    <a:lstStyle/>
                    <a:p>
                      <a:pPr algn="ctr"/>
                      <a:r>
                        <a:rPr lang="en-US" sz="1600" b="0" dirty="0" smtClean="0"/>
                        <a:t>0</a:t>
                      </a:r>
                      <a:endParaRPr lang="en-GB" sz="1600" b="0" dirty="0"/>
                    </a:p>
                  </a:txBody>
                  <a:tcPr/>
                </a:tc>
                <a:tc>
                  <a:txBody>
                    <a:bodyPr/>
                    <a:lstStyle/>
                    <a:p>
                      <a:pPr algn="ctr"/>
                      <a:r>
                        <a:rPr lang="en-US" sz="1600" b="0" dirty="0" smtClean="0"/>
                        <a:t>0</a:t>
                      </a:r>
                      <a:endParaRPr lang="en-GB" sz="1600" b="0" dirty="0"/>
                    </a:p>
                  </a:txBody>
                  <a:tcPr/>
                </a:tc>
                <a:tc>
                  <a:txBody>
                    <a:bodyPr/>
                    <a:lstStyle/>
                    <a:p>
                      <a:pPr algn="ctr"/>
                      <a:r>
                        <a:rPr lang="en-US" sz="1600" b="0" dirty="0" smtClean="0"/>
                        <a:t>0</a:t>
                      </a:r>
                      <a:endParaRPr lang="en-GB" sz="1600" b="0" dirty="0"/>
                    </a:p>
                  </a:txBody>
                  <a:tcPr/>
                </a:tc>
                <a:tc>
                  <a:txBody>
                    <a:bodyPr/>
                    <a:lstStyle/>
                    <a:p>
                      <a:pPr algn="ctr"/>
                      <a:r>
                        <a:rPr lang="en-US" sz="1600" b="0" dirty="0" smtClean="0"/>
                        <a:t>0</a:t>
                      </a:r>
                      <a:endParaRPr lang="en-GB" sz="1600" b="0" dirty="0"/>
                    </a:p>
                  </a:txBody>
                  <a:tcPr/>
                </a:tc>
                <a:tc>
                  <a:txBody>
                    <a:bodyPr/>
                    <a:lstStyle/>
                    <a:p>
                      <a:pPr algn="ctr"/>
                      <a:r>
                        <a:rPr lang="en-US" sz="1600" b="0" dirty="0" smtClean="0"/>
                        <a:t>0</a:t>
                      </a:r>
                      <a:endParaRPr lang="en-GB" sz="1600" b="0" dirty="0"/>
                    </a:p>
                  </a:txBody>
                  <a:tcPr/>
                </a:tc>
              </a:tr>
              <a:tr h="132080">
                <a:tc>
                  <a:txBody>
                    <a:bodyPr/>
                    <a:lstStyle/>
                    <a:p>
                      <a:pPr algn="ctr"/>
                      <a:r>
                        <a:rPr lang="en-US" sz="1600" b="0" dirty="0" smtClean="0"/>
                        <a:t>0</a:t>
                      </a:r>
                      <a:endParaRPr lang="en-GB" sz="1600" b="0" dirty="0"/>
                    </a:p>
                  </a:txBody>
                  <a:tcPr/>
                </a:tc>
                <a:tc>
                  <a:txBody>
                    <a:bodyPr/>
                    <a:lstStyle/>
                    <a:p>
                      <a:pPr algn="ctr"/>
                      <a:r>
                        <a:rPr lang="en-US" sz="1600" b="0" dirty="0" smtClean="0"/>
                        <a:t>1</a:t>
                      </a:r>
                      <a:endParaRPr lang="en-GB" sz="1600" b="0" dirty="0"/>
                    </a:p>
                  </a:txBody>
                  <a:tcPr/>
                </a:tc>
                <a:tc>
                  <a:txBody>
                    <a:bodyPr/>
                    <a:lstStyle/>
                    <a:p>
                      <a:pPr algn="ctr"/>
                      <a:r>
                        <a:rPr lang="en-US" sz="1600" b="0" dirty="0" smtClean="0"/>
                        <a:t>1</a:t>
                      </a:r>
                      <a:endParaRPr lang="en-GB" sz="1600" b="0" dirty="0"/>
                    </a:p>
                  </a:txBody>
                  <a:tcPr>
                    <a:lnR w="12700" cap="flat" cmpd="sng" algn="ctr">
                      <a:solidFill>
                        <a:schemeClr val="tx1"/>
                      </a:solidFill>
                      <a:prstDash val="solid"/>
                      <a:round/>
                      <a:headEnd type="none" w="med" len="med"/>
                      <a:tailEnd type="none" w="med" len="med"/>
                    </a:lnR>
                  </a:tcPr>
                </a:tc>
                <a:tc>
                  <a:txBody>
                    <a:bodyPr/>
                    <a:lstStyle/>
                    <a:p>
                      <a:pPr algn="ctr"/>
                      <a:r>
                        <a:rPr lang="en-US" sz="1600" b="0" dirty="0" smtClean="0"/>
                        <a:t>0</a:t>
                      </a:r>
                      <a:endParaRPr lang="en-GB" sz="1600" b="0" dirty="0"/>
                    </a:p>
                  </a:txBody>
                  <a:tcPr>
                    <a:lnL w="12700" cap="flat" cmpd="sng" algn="ctr">
                      <a:solidFill>
                        <a:schemeClr val="tx1"/>
                      </a:solidFill>
                      <a:prstDash val="solid"/>
                      <a:round/>
                      <a:headEnd type="none" w="med" len="med"/>
                      <a:tailEnd type="none" w="med" len="med"/>
                    </a:lnL>
                  </a:tcPr>
                </a:tc>
                <a:tc>
                  <a:txBody>
                    <a:bodyPr/>
                    <a:lstStyle/>
                    <a:p>
                      <a:pPr algn="ctr"/>
                      <a:r>
                        <a:rPr lang="en-US" sz="1600" b="0" dirty="0" smtClean="0"/>
                        <a:t>0</a:t>
                      </a:r>
                      <a:endParaRPr lang="en-GB" sz="1600" b="0" dirty="0"/>
                    </a:p>
                  </a:txBody>
                  <a:tcPr/>
                </a:tc>
                <a:tc>
                  <a:txBody>
                    <a:bodyPr/>
                    <a:lstStyle/>
                    <a:p>
                      <a:pPr algn="ctr"/>
                      <a:r>
                        <a:rPr lang="en-US" sz="1600" b="0" dirty="0" smtClean="0"/>
                        <a:t>0</a:t>
                      </a:r>
                      <a:endParaRPr lang="en-GB" sz="1600" b="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smtClean="0"/>
                        <a:t>D</a:t>
                      </a:r>
                      <a:r>
                        <a:rPr lang="en-US" sz="1600" baseline="-25000" dirty="0" smtClean="0"/>
                        <a:t>in</a:t>
                      </a:r>
                      <a:endParaRPr lang="en-GB" sz="1600" baseline="-25000" dirty="0" smtClean="0"/>
                    </a:p>
                  </a:txBody>
                  <a:tcPr/>
                </a:tc>
                <a:tc>
                  <a:txBody>
                    <a:bodyPr/>
                    <a:lstStyle/>
                    <a:p>
                      <a:pPr algn="ctr"/>
                      <a:r>
                        <a:rPr lang="en-US" sz="1600" b="0" dirty="0" smtClean="0"/>
                        <a:t>0</a:t>
                      </a:r>
                      <a:endParaRPr lang="en-GB" sz="1600" b="0" dirty="0"/>
                    </a:p>
                  </a:txBody>
                  <a:tcPr/>
                </a:tc>
                <a:tc>
                  <a:txBody>
                    <a:bodyPr/>
                    <a:lstStyle/>
                    <a:p>
                      <a:pPr algn="ctr"/>
                      <a:r>
                        <a:rPr lang="en-US" sz="1600" b="0" dirty="0" smtClean="0"/>
                        <a:t>0</a:t>
                      </a:r>
                      <a:endParaRPr lang="en-GB" sz="1600" b="0" dirty="0"/>
                    </a:p>
                  </a:txBody>
                  <a:tcPr/>
                </a:tc>
                <a:tc>
                  <a:txBody>
                    <a:bodyPr/>
                    <a:lstStyle/>
                    <a:p>
                      <a:pPr algn="ctr"/>
                      <a:r>
                        <a:rPr lang="en-US" sz="1600" b="0" dirty="0" smtClean="0"/>
                        <a:t>0</a:t>
                      </a:r>
                      <a:endParaRPr lang="en-GB" sz="1600" b="0" dirty="0"/>
                    </a:p>
                  </a:txBody>
                  <a:tcPr/>
                </a:tc>
                <a:tc>
                  <a:txBody>
                    <a:bodyPr/>
                    <a:lstStyle/>
                    <a:p>
                      <a:pPr algn="ctr"/>
                      <a:r>
                        <a:rPr lang="en-US" sz="1600" b="0" dirty="0" smtClean="0"/>
                        <a:t>0</a:t>
                      </a:r>
                      <a:endParaRPr lang="en-GB" sz="1600" b="0" dirty="0"/>
                    </a:p>
                  </a:txBody>
                  <a:tcPr/>
                </a:tc>
              </a:tr>
              <a:tr h="132080">
                <a:tc>
                  <a:txBody>
                    <a:bodyPr/>
                    <a:lstStyle/>
                    <a:p>
                      <a:pPr algn="ctr"/>
                      <a:r>
                        <a:rPr lang="en-US" sz="1600" b="0" dirty="0" smtClean="0"/>
                        <a:t>1</a:t>
                      </a:r>
                      <a:endParaRPr lang="en-GB" sz="1600" b="0" dirty="0"/>
                    </a:p>
                  </a:txBody>
                  <a:tcPr/>
                </a:tc>
                <a:tc>
                  <a:txBody>
                    <a:bodyPr/>
                    <a:lstStyle/>
                    <a:p>
                      <a:pPr algn="ctr"/>
                      <a:r>
                        <a:rPr lang="en-US" sz="1600" b="0" dirty="0" smtClean="0"/>
                        <a:t>0</a:t>
                      </a:r>
                      <a:endParaRPr lang="en-GB" sz="1600" b="0" dirty="0"/>
                    </a:p>
                  </a:txBody>
                  <a:tcPr/>
                </a:tc>
                <a:tc>
                  <a:txBody>
                    <a:bodyPr/>
                    <a:lstStyle/>
                    <a:p>
                      <a:pPr algn="ctr"/>
                      <a:r>
                        <a:rPr lang="en-US" sz="1600" b="0" dirty="0" smtClean="0"/>
                        <a:t>0</a:t>
                      </a:r>
                      <a:endParaRPr lang="en-GB" sz="1600" b="0" dirty="0"/>
                    </a:p>
                  </a:txBody>
                  <a:tcPr>
                    <a:lnR w="12700" cap="flat" cmpd="sng" algn="ctr">
                      <a:solidFill>
                        <a:schemeClr val="tx1"/>
                      </a:solidFill>
                      <a:prstDash val="solid"/>
                      <a:round/>
                      <a:headEnd type="none" w="med" len="med"/>
                      <a:tailEnd type="none" w="med" len="med"/>
                    </a:lnR>
                  </a:tcPr>
                </a:tc>
                <a:tc>
                  <a:txBody>
                    <a:bodyPr/>
                    <a:lstStyle/>
                    <a:p>
                      <a:pPr algn="ctr"/>
                      <a:r>
                        <a:rPr lang="en-US" sz="1600" b="0" dirty="0" smtClean="0"/>
                        <a:t>0</a:t>
                      </a:r>
                      <a:endParaRPr lang="en-GB" sz="1600" b="0" dirty="0"/>
                    </a:p>
                  </a:txBody>
                  <a:tcPr>
                    <a:lnL w="12700" cap="flat" cmpd="sng" algn="ctr">
                      <a:solidFill>
                        <a:schemeClr val="tx1"/>
                      </a:solidFill>
                      <a:prstDash val="solid"/>
                      <a:round/>
                      <a:headEnd type="none" w="med" len="med"/>
                      <a:tailEnd type="none" w="med" len="med"/>
                    </a:lnL>
                  </a:tcPr>
                </a:tc>
                <a:tc>
                  <a:txBody>
                    <a:bodyPr/>
                    <a:lstStyle/>
                    <a:p>
                      <a:pPr algn="ctr"/>
                      <a:r>
                        <a:rPr lang="en-US" sz="1600" b="0" dirty="0" smtClean="0"/>
                        <a:t>0</a:t>
                      </a:r>
                      <a:endParaRPr lang="en-GB" sz="1600" b="0" dirty="0"/>
                    </a:p>
                  </a:txBody>
                  <a:tcPr/>
                </a:tc>
                <a:tc>
                  <a:txBody>
                    <a:bodyPr/>
                    <a:lstStyle/>
                    <a:p>
                      <a:pPr algn="ctr"/>
                      <a:r>
                        <a:rPr lang="en-US" sz="1600" b="0" dirty="0" smtClean="0"/>
                        <a:t>0</a:t>
                      </a:r>
                      <a:endParaRPr lang="en-GB" sz="1600" b="0" dirty="0"/>
                    </a:p>
                  </a:txBody>
                  <a:tcPr/>
                </a:tc>
                <a:tc>
                  <a:txBody>
                    <a:bodyPr/>
                    <a:lstStyle/>
                    <a:p>
                      <a:pPr algn="ctr"/>
                      <a:r>
                        <a:rPr lang="en-US" sz="1600" b="0" dirty="0" smtClean="0"/>
                        <a:t>0</a:t>
                      </a:r>
                      <a:endParaRPr lang="en-GB" sz="1600" b="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smtClean="0"/>
                        <a:t>D</a:t>
                      </a:r>
                      <a:r>
                        <a:rPr lang="en-US" sz="1600" baseline="-25000" dirty="0" smtClean="0"/>
                        <a:t>in</a:t>
                      </a:r>
                      <a:endParaRPr lang="en-GB" sz="1600" baseline="-25000" dirty="0" smtClean="0"/>
                    </a:p>
                  </a:txBody>
                  <a:tcPr/>
                </a:tc>
                <a:tc>
                  <a:txBody>
                    <a:bodyPr/>
                    <a:lstStyle/>
                    <a:p>
                      <a:pPr algn="ctr"/>
                      <a:r>
                        <a:rPr lang="en-US" sz="1600" b="0" dirty="0" smtClean="0"/>
                        <a:t>0</a:t>
                      </a:r>
                      <a:endParaRPr lang="en-GB" sz="1600" b="0" dirty="0"/>
                    </a:p>
                  </a:txBody>
                  <a:tcPr/>
                </a:tc>
                <a:tc>
                  <a:txBody>
                    <a:bodyPr/>
                    <a:lstStyle/>
                    <a:p>
                      <a:pPr algn="ctr"/>
                      <a:r>
                        <a:rPr lang="en-US" sz="1600" b="0" dirty="0" smtClean="0"/>
                        <a:t>0</a:t>
                      </a:r>
                      <a:endParaRPr lang="en-GB" sz="1600" b="0" dirty="0"/>
                    </a:p>
                  </a:txBody>
                  <a:tcPr/>
                </a:tc>
                <a:tc>
                  <a:txBody>
                    <a:bodyPr/>
                    <a:lstStyle/>
                    <a:p>
                      <a:pPr algn="ctr"/>
                      <a:r>
                        <a:rPr lang="en-US" sz="1600" b="0" dirty="0" smtClean="0"/>
                        <a:t>0</a:t>
                      </a:r>
                      <a:endParaRPr lang="en-GB" sz="1600" b="0" dirty="0"/>
                    </a:p>
                  </a:txBody>
                  <a:tcPr/>
                </a:tc>
              </a:tr>
              <a:tr h="132080">
                <a:tc>
                  <a:txBody>
                    <a:bodyPr/>
                    <a:lstStyle/>
                    <a:p>
                      <a:pPr algn="ctr"/>
                      <a:r>
                        <a:rPr lang="en-US" sz="1600" b="0" dirty="0" smtClean="0"/>
                        <a:t>1</a:t>
                      </a:r>
                      <a:endParaRPr lang="en-GB" sz="1600" b="0" dirty="0"/>
                    </a:p>
                  </a:txBody>
                  <a:tcPr/>
                </a:tc>
                <a:tc>
                  <a:txBody>
                    <a:bodyPr/>
                    <a:lstStyle/>
                    <a:p>
                      <a:pPr algn="ctr"/>
                      <a:r>
                        <a:rPr lang="en-US" sz="1600" b="0" dirty="0" smtClean="0"/>
                        <a:t>0</a:t>
                      </a:r>
                      <a:endParaRPr lang="en-GB" sz="1600" b="0" dirty="0"/>
                    </a:p>
                  </a:txBody>
                  <a:tcPr/>
                </a:tc>
                <a:tc>
                  <a:txBody>
                    <a:bodyPr/>
                    <a:lstStyle/>
                    <a:p>
                      <a:pPr algn="ctr"/>
                      <a:r>
                        <a:rPr lang="en-US" sz="1600" b="0" dirty="0" smtClean="0"/>
                        <a:t>1</a:t>
                      </a:r>
                      <a:endParaRPr lang="en-GB" sz="1600" b="0" dirty="0"/>
                    </a:p>
                  </a:txBody>
                  <a:tcPr>
                    <a:lnR w="12700" cap="flat" cmpd="sng" algn="ctr">
                      <a:solidFill>
                        <a:schemeClr val="tx1"/>
                      </a:solidFill>
                      <a:prstDash val="solid"/>
                      <a:round/>
                      <a:headEnd type="none" w="med" len="med"/>
                      <a:tailEnd type="none" w="med" len="med"/>
                    </a:lnR>
                  </a:tcPr>
                </a:tc>
                <a:tc>
                  <a:txBody>
                    <a:bodyPr/>
                    <a:lstStyle/>
                    <a:p>
                      <a:pPr algn="ctr"/>
                      <a:r>
                        <a:rPr lang="en-US" sz="1600" b="0" dirty="0" smtClean="0"/>
                        <a:t>0</a:t>
                      </a:r>
                      <a:endParaRPr lang="en-GB" sz="1600" b="0" dirty="0"/>
                    </a:p>
                  </a:txBody>
                  <a:tcPr>
                    <a:lnL w="12700" cap="flat" cmpd="sng" algn="ctr">
                      <a:solidFill>
                        <a:schemeClr val="tx1"/>
                      </a:solidFill>
                      <a:prstDash val="solid"/>
                      <a:round/>
                      <a:headEnd type="none" w="med" len="med"/>
                      <a:tailEnd type="none" w="med" len="med"/>
                    </a:lnL>
                  </a:tcPr>
                </a:tc>
                <a:tc>
                  <a:txBody>
                    <a:bodyPr/>
                    <a:lstStyle/>
                    <a:p>
                      <a:pPr algn="ctr"/>
                      <a:r>
                        <a:rPr lang="en-US" sz="1600" b="0" dirty="0" smtClean="0"/>
                        <a:t>0</a:t>
                      </a:r>
                      <a:endParaRPr lang="en-GB" sz="1600" b="0" dirty="0"/>
                    </a:p>
                  </a:txBody>
                  <a:tcPr/>
                </a:tc>
                <a:tc>
                  <a:txBody>
                    <a:bodyPr/>
                    <a:lstStyle/>
                    <a:p>
                      <a:pPr algn="ctr"/>
                      <a:r>
                        <a:rPr lang="en-US" sz="1600" b="0" dirty="0" smtClean="0"/>
                        <a:t>0</a:t>
                      </a:r>
                      <a:endParaRPr lang="en-GB" sz="1600" b="0" dirty="0"/>
                    </a:p>
                  </a:txBody>
                  <a:tcPr/>
                </a:tc>
                <a:tc>
                  <a:txBody>
                    <a:bodyPr/>
                    <a:lstStyle/>
                    <a:p>
                      <a:pPr algn="ctr"/>
                      <a:r>
                        <a:rPr lang="en-US" sz="1600" b="0" dirty="0" smtClean="0"/>
                        <a:t>0</a:t>
                      </a:r>
                      <a:endParaRPr lang="en-GB" sz="1600" b="0" dirty="0"/>
                    </a:p>
                  </a:txBody>
                  <a:tcPr/>
                </a:tc>
                <a:tc>
                  <a:txBody>
                    <a:bodyPr/>
                    <a:lstStyle/>
                    <a:p>
                      <a:pPr algn="ctr"/>
                      <a:r>
                        <a:rPr lang="en-US" sz="1600" b="0" dirty="0" smtClean="0"/>
                        <a:t>0</a:t>
                      </a:r>
                      <a:endParaRPr lang="en-GB" sz="1600" b="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smtClean="0"/>
                        <a:t>D</a:t>
                      </a:r>
                      <a:r>
                        <a:rPr lang="en-US" sz="1600" baseline="-25000" dirty="0" smtClean="0"/>
                        <a:t>in</a:t>
                      </a:r>
                      <a:endParaRPr lang="en-GB" sz="1600" baseline="-25000" dirty="0" smtClean="0"/>
                    </a:p>
                  </a:txBody>
                  <a:tcPr/>
                </a:tc>
                <a:tc>
                  <a:txBody>
                    <a:bodyPr/>
                    <a:lstStyle/>
                    <a:p>
                      <a:pPr algn="ctr"/>
                      <a:r>
                        <a:rPr lang="en-US" sz="1600" b="0" dirty="0" smtClean="0"/>
                        <a:t>0</a:t>
                      </a:r>
                      <a:endParaRPr lang="en-GB" sz="1600" b="0" dirty="0"/>
                    </a:p>
                  </a:txBody>
                  <a:tcPr/>
                </a:tc>
                <a:tc>
                  <a:txBody>
                    <a:bodyPr/>
                    <a:lstStyle/>
                    <a:p>
                      <a:pPr algn="ctr"/>
                      <a:r>
                        <a:rPr lang="en-US" sz="1600" b="0" dirty="0" smtClean="0"/>
                        <a:t>0</a:t>
                      </a:r>
                      <a:endParaRPr lang="en-GB" sz="1600" b="0" dirty="0"/>
                    </a:p>
                  </a:txBody>
                  <a:tcPr/>
                </a:tc>
              </a:tr>
              <a:tr h="132080">
                <a:tc>
                  <a:txBody>
                    <a:bodyPr/>
                    <a:lstStyle/>
                    <a:p>
                      <a:pPr algn="ctr"/>
                      <a:r>
                        <a:rPr lang="en-US" sz="1600" b="0" dirty="0" smtClean="0"/>
                        <a:t>1</a:t>
                      </a:r>
                      <a:endParaRPr lang="en-GB" sz="1600" b="0" dirty="0"/>
                    </a:p>
                  </a:txBody>
                  <a:tcPr/>
                </a:tc>
                <a:tc>
                  <a:txBody>
                    <a:bodyPr/>
                    <a:lstStyle/>
                    <a:p>
                      <a:pPr algn="ctr"/>
                      <a:r>
                        <a:rPr lang="en-US" sz="1600" b="0" dirty="0" smtClean="0"/>
                        <a:t>1</a:t>
                      </a:r>
                      <a:endParaRPr lang="en-GB" sz="1600" b="0" dirty="0"/>
                    </a:p>
                  </a:txBody>
                  <a:tcPr/>
                </a:tc>
                <a:tc>
                  <a:txBody>
                    <a:bodyPr/>
                    <a:lstStyle/>
                    <a:p>
                      <a:pPr algn="ctr"/>
                      <a:r>
                        <a:rPr lang="en-US" sz="1600" b="0" dirty="0" smtClean="0"/>
                        <a:t>0</a:t>
                      </a:r>
                      <a:endParaRPr lang="en-GB" sz="1600" b="0" dirty="0"/>
                    </a:p>
                  </a:txBody>
                  <a:tcPr>
                    <a:lnR w="12700" cap="flat" cmpd="sng" algn="ctr">
                      <a:solidFill>
                        <a:schemeClr val="tx1"/>
                      </a:solidFill>
                      <a:prstDash val="solid"/>
                      <a:round/>
                      <a:headEnd type="none" w="med" len="med"/>
                      <a:tailEnd type="none" w="med" len="med"/>
                    </a:lnR>
                  </a:tcPr>
                </a:tc>
                <a:tc>
                  <a:txBody>
                    <a:bodyPr/>
                    <a:lstStyle/>
                    <a:p>
                      <a:pPr algn="ctr"/>
                      <a:r>
                        <a:rPr lang="en-US" sz="1600" b="0" dirty="0" smtClean="0"/>
                        <a:t>0</a:t>
                      </a:r>
                      <a:endParaRPr lang="en-GB" sz="1600" b="0" dirty="0"/>
                    </a:p>
                  </a:txBody>
                  <a:tcPr>
                    <a:lnL w="12700" cap="flat" cmpd="sng" algn="ctr">
                      <a:solidFill>
                        <a:schemeClr val="tx1"/>
                      </a:solidFill>
                      <a:prstDash val="solid"/>
                      <a:round/>
                      <a:headEnd type="none" w="med" len="med"/>
                      <a:tailEnd type="none" w="med" len="med"/>
                    </a:lnL>
                  </a:tcPr>
                </a:tc>
                <a:tc>
                  <a:txBody>
                    <a:bodyPr/>
                    <a:lstStyle/>
                    <a:p>
                      <a:pPr algn="ctr"/>
                      <a:r>
                        <a:rPr lang="en-US" sz="1600" b="0" dirty="0" smtClean="0"/>
                        <a:t>0</a:t>
                      </a:r>
                      <a:endParaRPr lang="en-GB" sz="1600" b="0" dirty="0"/>
                    </a:p>
                  </a:txBody>
                  <a:tcPr/>
                </a:tc>
                <a:tc>
                  <a:txBody>
                    <a:bodyPr/>
                    <a:lstStyle/>
                    <a:p>
                      <a:pPr algn="ctr"/>
                      <a:r>
                        <a:rPr lang="en-US" sz="1600" b="0" dirty="0" smtClean="0"/>
                        <a:t>0</a:t>
                      </a:r>
                      <a:endParaRPr lang="en-GB" sz="1600" b="0" dirty="0"/>
                    </a:p>
                  </a:txBody>
                  <a:tcPr/>
                </a:tc>
                <a:tc>
                  <a:txBody>
                    <a:bodyPr/>
                    <a:lstStyle/>
                    <a:p>
                      <a:pPr algn="ctr"/>
                      <a:r>
                        <a:rPr lang="en-US" sz="1600" b="0" dirty="0" smtClean="0"/>
                        <a:t>0</a:t>
                      </a:r>
                      <a:endParaRPr lang="en-GB" sz="1600" b="0" dirty="0"/>
                    </a:p>
                  </a:txBody>
                  <a:tcPr/>
                </a:tc>
                <a:tc>
                  <a:txBody>
                    <a:bodyPr/>
                    <a:lstStyle/>
                    <a:p>
                      <a:pPr algn="ctr"/>
                      <a:r>
                        <a:rPr lang="en-US" sz="1600" b="0" dirty="0" smtClean="0"/>
                        <a:t>0</a:t>
                      </a:r>
                      <a:endParaRPr lang="en-GB" sz="1600" b="0" dirty="0"/>
                    </a:p>
                  </a:txBody>
                  <a:tcPr/>
                </a:tc>
                <a:tc>
                  <a:txBody>
                    <a:bodyPr/>
                    <a:lstStyle/>
                    <a:p>
                      <a:pPr algn="ctr"/>
                      <a:r>
                        <a:rPr lang="en-US" sz="1600" b="0" dirty="0" smtClean="0"/>
                        <a:t>0</a:t>
                      </a:r>
                      <a:endParaRPr lang="en-GB" sz="1600" b="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smtClean="0"/>
                        <a:t>D</a:t>
                      </a:r>
                      <a:r>
                        <a:rPr lang="en-US" sz="1600" baseline="-25000" dirty="0" smtClean="0"/>
                        <a:t>in</a:t>
                      </a:r>
                      <a:endParaRPr lang="en-GB" sz="1600" baseline="-25000" dirty="0" smtClean="0"/>
                    </a:p>
                  </a:txBody>
                  <a:tcPr/>
                </a:tc>
                <a:tc>
                  <a:txBody>
                    <a:bodyPr/>
                    <a:lstStyle/>
                    <a:p>
                      <a:pPr algn="ctr"/>
                      <a:r>
                        <a:rPr lang="en-US" sz="1600" b="0" dirty="0" smtClean="0"/>
                        <a:t>0</a:t>
                      </a:r>
                      <a:endParaRPr lang="en-GB" sz="1600" b="0" dirty="0"/>
                    </a:p>
                  </a:txBody>
                  <a:tcPr/>
                </a:tc>
              </a:tr>
              <a:tr h="13208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smtClean="0"/>
                        <a:t>1</a:t>
                      </a:r>
                      <a:endParaRPr lang="en-GB" sz="1600" dirty="0" smtClean="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smtClean="0"/>
                        <a:t>1</a:t>
                      </a:r>
                      <a:endParaRPr lang="en-GB" sz="1600" dirty="0" smtClean="0"/>
                    </a:p>
                  </a:txBody>
                  <a:tcPr/>
                </a:tc>
                <a:tc>
                  <a:txBody>
                    <a:bodyPr/>
                    <a:lstStyle/>
                    <a:p>
                      <a:pPr algn="ctr"/>
                      <a:r>
                        <a:rPr lang="en-US" sz="1600" dirty="0" smtClean="0"/>
                        <a:t>1</a:t>
                      </a:r>
                      <a:endParaRPr lang="en-GB" sz="1600" dirty="0"/>
                    </a:p>
                  </a:txBody>
                  <a:tcPr>
                    <a:lnR w="12700" cap="flat" cmpd="sng" algn="ctr">
                      <a:solidFill>
                        <a:schemeClr val="tx1"/>
                      </a:solidFill>
                      <a:prstDash val="solid"/>
                      <a:round/>
                      <a:headEnd type="none" w="med" len="med"/>
                      <a:tailEnd type="none" w="med" len="med"/>
                    </a:lnR>
                  </a:tcPr>
                </a:tc>
                <a:tc>
                  <a:txBody>
                    <a:bodyPr/>
                    <a:lstStyle/>
                    <a:p>
                      <a:pPr algn="ctr"/>
                      <a:r>
                        <a:rPr lang="en-US" sz="1600" dirty="0" smtClean="0"/>
                        <a:t>0</a:t>
                      </a:r>
                      <a:endParaRPr lang="en-GB" sz="1600" dirty="0"/>
                    </a:p>
                  </a:txBody>
                  <a:tcPr>
                    <a:lnL w="12700" cap="flat" cmpd="sng" algn="ctr">
                      <a:solidFill>
                        <a:schemeClr val="tx1"/>
                      </a:solidFill>
                      <a:prstDash val="solid"/>
                      <a:round/>
                      <a:headEnd type="none" w="med" len="med"/>
                      <a:tailEnd type="none" w="med" len="med"/>
                    </a:lnL>
                  </a:tcPr>
                </a:tc>
                <a:tc>
                  <a:txBody>
                    <a:bodyPr/>
                    <a:lstStyle/>
                    <a:p>
                      <a:pPr algn="ctr"/>
                      <a:r>
                        <a:rPr lang="en-US" sz="1600" dirty="0" smtClean="0"/>
                        <a:t>0</a:t>
                      </a:r>
                      <a:endParaRPr lang="en-GB" sz="1600" dirty="0"/>
                    </a:p>
                  </a:txBody>
                  <a:tcPr/>
                </a:tc>
                <a:tc>
                  <a:txBody>
                    <a:bodyPr/>
                    <a:lstStyle/>
                    <a:p>
                      <a:pPr algn="ctr"/>
                      <a:r>
                        <a:rPr lang="en-US" sz="1600" dirty="0" smtClean="0"/>
                        <a:t>0</a:t>
                      </a:r>
                      <a:endParaRPr lang="en-GB" sz="1600" dirty="0"/>
                    </a:p>
                  </a:txBody>
                  <a:tcPr/>
                </a:tc>
                <a:tc>
                  <a:txBody>
                    <a:bodyPr/>
                    <a:lstStyle/>
                    <a:p>
                      <a:pPr algn="ctr"/>
                      <a:r>
                        <a:rPr lang="en-US" sz="1600" dirty="0" smtClean="0"/>
                        <a:t>0</a:t>
                      </a:r>
                      <a:endParaRPr lang="en-GB" sz="1600" dirty="0"/>
                    </a:p>
                  </a:txBody>
                  <a:tcPr/>
                </a:tc>
                <a:tc>
                  <a:txBody>
                    <a:bodyPr/>
                    <a:lstStyle/>
                    <a:p>
                      <a:pPr algn="ctr"/>
                      <a:r>
                        <a:rPr lang="en-US" sz="1600" dirty="0" smtClean="0"/>
                        <a:t>0</a:t>
                      </a:r>
                      <a:endParaRPr lang="en-GB" sz="1600" dirty="0"/>
                    </a:p>
                  </a:txBody>
                  <a:tcPr/>
                </a:tc>
                <a:tc>
                  <a:txBody>
                    <a:bodyPr/>
                    <a:lstStyle/>
                    <a:p>
                      <a:pPr algn="ctr"/>
                      <a:r>
                        <a:rPr lang="en-US" sz="1600" dirty="0" smtClean="0"/>
                        <a:t>0</a:t>
                      </a:r>
                      <a:endParaRPr lang="en-GB" sz="1600" dirty="0"/>
                    </a:p>
                  </a:txBody>
                  <a:tcPr/>
                </a:tc>
                <a:tc>
                  <a:txBody>
                    <a:bodyPr/>
                    <a:lstStyle/>
                    <a:p>
                      <a:pPr algn="ctr"/>
                      <a:r>
                        <a:rPr lang="en-US" sz="1600" dirty="0" smtClean="0"/>
                        <a:t>0</a:t>
                      </a:r>
                      <a:endParaRPr lang="en-GB" sz="16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smtClean="0"/>
                        <a:t>D</a:t>
                      </a:r>
                      <a:r>
                        <a:rPr lang="en-US" sz="1600" baseline="-25000" dirty="0" smtClean="0"/>
                        <a:t>in</a:t>
                      </a:r>
                      <a:endParaRPr lang="en-GB" sz="1600" baseline="-25000" dirty="0" smtClean="0"/>
                    </a:p>
                  </a:txBody>
                  <a:tcPr/>
                </a:tc>
              </a:tr>
            </a:tbl>
          </a:graphicData>
        </a:graphic>
      </p:graphicFrame>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0" y="762000"/>
            <a:ext cx="3657600" cy="3419475"/>
          </a:xfrm>
          <a:prstGeom prst="rect">
            <a:avLst/>
          </a:prstGeom>
          <a:ln w="3175">
            <a:solidFill>
              <a:schemeClr val="tx1"/>
            </a:solidFill>
          </a:ln>
        </p:spPr>
      </p:pic>
    </p:spTree>
    <p:extLst>
      <p:ext uri="{BB962C8B-B14F-4D97-AF65-F5344CB8AC3E}">
        <p14:creationId xmlns:p14="http://schemas.microsoft.com/office/powerpoint/2010/main" val="25115973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553200" cy="685800"/>
          </a:xfrm>
        </p:spPr>
        <p:txBody>
          <a:bodyPr>
            <a:normAutofit/>
          </a:bodyPr>
          <a:lstStyle/>
          <a:p>
            <a:pPr algn="ctr"/>
            <a:r>
              <a:rPr lang="en-US" b="1" dirty="0" smtClean="0">
                <a:solidFill>
                  <a:srgbClr val="FF0066"/>
                </a:solidFill>
                <a:effectLst>
                  <a:outerShdw blurRad="38100" dist="38100" dir="2700000" algn="tl">
                    <a:srgbClr val="000000">
                      <a:alpha val="43137"/>
                    </a:srgbClr>
                  </a:outerShdw>
                </a:effectLst>
                <a:latin typeface="Algerian" panose="04020705040A02060702" pitchFamily="82" charset="0"/>
              </a:rPr>
              <a:t>DE-multiplexer</a:t>
            </a:r>
            <a:endParaRPr lang="en-GB" b="1" dirty="0">
              <a:solidFill>
                <a:srgbClr val="FF0066"/>
              </a:solidFill>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p:cNvSpPr>
            <a:spLocks noGrp="1"/>
          </p:cNvSpPr>
          <p:nvPr>
            <p:ph idx="1"/>
          </p:nvPr>
        </p:nvSpPr>
        <p:spPr>
          <a:xfrm>
            <a:off x="0" y="914400"/>
            <a:ext cx="7467600" cy="5562600"/>
          </a:xfrm>
        </p:spPr>
        <p:txBody>
          <a:bodyPr>
            <a:normAutofit/>
          </a:bodyPr>
          <a:lstStyle/>
          <a:p>
            <a:pPr algn="just">
              <a:lnSpc>
                <a:spcPct val="120000"/>
              </a:lnSpc>
            </a:pPr>
            <a:r>
              <a:rPr lang="en-US" sz="1900" b="1" dirty="0" smtClean="0">
                <a:solidFill>
                  <a:schemeClr val="tx1"/>
                </a:solidFill>
              </a:rPr>
              <a:t>A larger order de-multiplexer can be realized using multiple smaller order de-multiplexers</a:t>
            </a:r>
          </a:p>
          <a:p>
            <a:pPr marL="0" indent="0" algn="just">
              <a:lnSpc>
                <a:spcPct val="120000"/>
              </a:lnSpc>
              <a:buNone/>
            </a:pPr>
            <a:r>
              <a:rPr lang="en-US" sz="1600" b="1" u="sng" dirty="0" smtClean="0">
                <a:solidFill>
                  <a:schemeClr val="tx1"/>
                </a:solidFill>
              </a:rPr>
              <a:t>1:8 DEMUX using 2 × 1:4 DEMUX</a:t>
            </a:r>
          </a:p>
          <a:p>
            <a:pPr algn="just">
              <a:lnSpc>
                <a:spcPct val="120000"/>
              </a:lnSpc>
            </a:pPr>
            <a:endParaRPr lang="en-US" sz="1900" b="1" dirty="0" smtClean="0">
              <a:solidFill>
                <a:schemeClr val="tx1"/>
              </a:solidFill>
            </a:endParaRPr>
          </a:p>
          <a:p>
            <a:pPr marL="0" indent="0" algn="just">
              <a:lnSpc>
                <a:spcPct val="120000"/>
              </a:lnSpc>
              <a:buNone/>
            </a:pPr>
            <a:endParaRPr lang="en-US" sz="1700" b="1" dirty="0" smtClean="0">
              <a:solidFill>
                <a:schemeClr val="tx1"/>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2336811443"/>
              </p:ext>
            </p:extLst>
          </p:nvPr>
        </p:nvGraphicFramePr>
        <p:xfrm>
          <a:off x="228600" y="2438400"/>
          <a:ext cx="4023360" cy="2926080"/>
        </p:xfrm>
        <a:graphic>
          <a:graphicData uri="http://schemas.openxmlformats.org/drawingml/2006/table">
            <a:tbl>
              <a:tblPr firstRow="1" bandRow="1">
                <a:tableStyleId>{BC89EF96-8CEA-46FF-86C4-4CE0E7609802}</a:tableStyleId>
              </a:tblPr>
              <a:tblGrid>
                <a:gridCol w="365760"/>
                <a:gridCol w="365760"/>
                <a:gridCol w="365760"/>
                <a:gridCol w="365760"/>
                <a:gridCol w="365760"/>
                <a:gridCol w="365760"/>
                <a:gridCol w="365760"/>
                <a:gridCol w="365760"/>
                <a:gridCol w="365760"/>
                <a:gridCol w="365760"/>
                <a:gridCol w="365760"/>
              </a:tblGrid>
              <a:tr h="370840">
                <a:tc gridSpan="3">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baseline="0" dirty="0" smtClean="0"/>
                        <a:t>Select </a:t>
                      </a:r>
                      <a:r>
                        <a:rPr lang="en-US" sz="1200" b="1" dirty="0" smtClean="0"/>
                        <a:t>Inputs</a:t>
                      </a:r>
                      <a:endParaRPr lang="en-GB" sz="1200" b="1" dirty="0" smtClean="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pPr algn="ctr"/>
                      <a:endParaRPr lang="en-GB" b="1" dirty="0"/>
                    </a:p>
                  </a:txBody>
                  <a:tcPr/>
                </a:tc>
                <a:tc hMerge="1">
                  <a:txBody>
                    <a:bodyPr/>
                    <a:lstStyle/>
                    <a:p>
                      <a:endParaRPr lang="en-GB" dirty="0"/>
                    </a:p>
                  </a:txBody>
                  <a:tcPr/>
                </a:tc>
                <a:tc gridSpan="8">
                  <a:txBody>
                    <a:bodyPr/>
                    <a:lstStyle/>
                    <a:p>
                      <a:pPr algn="ctr"/>
                      <a:r>
                        <a:rPr lang="en-US" sz="1200" b="1" dirty="0" smtClean="0"/>
                        <a:t>Outputs</a:t>
                      </a:r>
                      <a:endParaRPr lang="en-GB" sz="1200" b="1"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hMerge="1">
                  <a:txBody>
                    <a:bodyPr/>
                    <a:lstStyle/>
                    <a:p>
                      <a:endParaRPr lang="en-GB" dirty="0"/>
                    </a:p>
                  </a:txBody>
                  <a:tcPr/>
                </a:tc>
                <a:tc hMerge="1">
                  <a:txBody>
                    <a:bodyPr/>
                    <a:lstStyle/>
                    <a:p>
                      <a:pPr algn="ctr"/>
                      <a:endParaRPr lang="en-GB" b="1" dirty="0"/>
                    </a:p>
                  </a:txBody>
                  <a:tcPr/>
                </a:tc>
                <a:tc hMerge="1">
                  <a:txBody>
                    <a:bodyPr/>
                    <a:lstStyle/>
                    <a:p>
                      <a:pPr algn="ctr"/>
                      <a:endParaRPr lang="en-GB" b="1" dirty="0"/>
                    </a:p>
                  </a:txBody>
                  <a:tcPr/>
                </a:tc>
                <a:tc hMerge="1">
                  <a:txBody>
                    <a:bodyPr/>
                    <a:lstStyle/>
                    <a:p>
                      <a:pPr algn="ctr"/>
                      <a:endParaRPr lang="en-GB" b="1" dirty="0"/>
                    </a:p>
                  </a:txBody>
                  <a:tcPr/>
                </a:tc>
                <a:tc hMerge="1">
                  <a:txBody>
                    <a:bodyPr/>
                    <a:lstStyle/>
                    <a:p>
                      <a:pPr algn="ctr"/>
                      <a:endParaRPr lang="en-GB" b="1" dirty="0"/>
                    </a:p>
                  </a:txBody>
                  <a:tcPr/>
                </a:tc>
                <a:tc hMerge="1">
                  <a:txBody>
                    <a:bodyPr/>
                    <a:lstStyle/>
                    <a:p>
                      <a:pPr algn="ctr"/>
                      <a:endParaRPr lang="en-GB" b="1" dirty="0"/>
                    </a:p>
                  </a:txBody>
                  <a:tcPr/>
                </a:tc>
                <a:tc hMerge="1">
                  <a:txBody>
                    <a:bodyPr/>
                    <a:lstStyle/>
                    <a:p>
                      <a:pPr algn="ctr"/>
                      <a:endParaRPr lang="en-GB" b="1" dirty="0"/>
                    </a:p>
                  </a:txBody>
                  <a:tcPr/>
                </a:tc>
              </a:tr>
              <a:tr h="182880">
                <a:tc>
                  <a:txBody>
                    <a:bodyPr/>
                    <a:lstStyle/>
                    <a:p>
                      <a:pPr algn="ctr"/>
                      <a:r>
                        <a:rPr lang="en-US" sz="1200" b="1" baseline="0" dirty="0" smtClean="0"/>
                        <a:t>A</a:t>
                      </a:r>
                      <a:endParaRPr lang="en-GB" sz="1200" b="1"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baseline="0" dirty="0" smtClean="0"/>
                        <a:t>B</a:t>
                      </a:r>
                      <a:endParaRPr lang="en-GB" sz="1200" b="1"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baseline="0" dirty="0" smtClean="0"/>
                        <a:t>C</a:t>
                      </a:r>
                      <a:endParaRPr lang="en-GB" sz="1200" b="1" baseline="-25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smtClean="0"/>
                        <a:t>Y</a:t>
                      </a:r>
                      <a:r>
                        <a:rPr lang="en-US" sz="1200" b="1" baseline="-25000" dirty="0" smtClean="0"/>
                        <a:t>0</a:t>
                      </a:r>
                      <a:endParaRPr lang="en-GB" sz="1200" b="1" baseline="-25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baseline="0" dirty="0" smtClean="0"/>
                        <a:t>Y</a:t>
                      </a:r>
                      <a:r>
                        <a:rPr lang="en-US" sz="1200" b="1" baseline="-25000" dirty="0" smtClean="0"/>
                        <a:t>1</a:t>
                      </a:r>
                      <a:endParaRPr lang="en-GB" sz="1200" b="1"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baseline="0" dirty="0" smtClean="0"/>
                        <a:t>Y</a:t>
                      </a:r>
                      <a:r>
                        <a:rPr lang="en-US" sz="1200" b="1" baseline="-25000" dirty="0" smtClean="0"/>
                        <a:t>2</a:t>
                      </a:r>
                      <a:endParaRPr lang="en-GB" sz="1200" b="1" baseline="-25000" dirty="0" smtClean="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baseline="0" dirty="0" smtClean="0"/>
                        <a:t>Y</a:t>
                      </a:r>
                      <a:r>
                        <a:rPr lang="en-US" sz="1200" b="1" baseline="-25000" dirty="0" smtClean="0"/>
                        <a:t>3</a:t>
                      </a:r>
                      <a:endParaRPr lang="en-GB" sz="1200" b="1" baseline="-25000" dirty="0" smtClean="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baseline="0" dirty="0" smtClean="0"/>
                        <a:t>Y</a:t>
                      </a:r>
                      <a:r>
                        <a:rPr lang="en-US" sz="1200" b="1" baseline="-25000" dirty="0" smtClean="0"/>
                        <a:t>4</a:t>
                      </a:r>
                      <a:endParaRPr lang="en-GB" sz="1200" b="1" baseline="-25000" dirty="0" smtClean="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baseline="0" dirty="0" smtClean="0"/>
                        <a:t>Y</a:t>
                      </a:r>
                      <a:r>
                        <a:rPr lang="en-US" sz="1200" b="1" baseline="-25000" dirty="0" smtClean="0"/>
                        <a:t>5</a:t>
                      </a:r>
                      <a:endParaRPr lang="en-GB" sz="1200" b="1" baseline="-25000" dirty="0" smtClean="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baseline="0" dirty="0" smtClean="0"/>
                        <a:t>Y</a:t>
                      </a:r>
                      <a:r>
                        <a:rPr lang="en-US" sz="1200" b="1" baseline="-25000" dirty="0" smtClean="0"/>
                        <a:t>6</a:t>
                      </a:r>
                      <a:endParaRPr lang="en-GB" sz="1200" b="1" baseline="-25000" dirty="0" smtClean="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baseline="0" dirty="0" smtClean="0"/>
                        <a:t>Y</a:t>
                      </a:r>
                      <a:r>
                        <a:rPr lang="en-US" sz="1200" b="1" baseline="-25000" dirty="0" smtClean="0"/>
                        <a:t>7</a:t>
                      </a:r>
                      <a:endParaRPr lang="en-GB" sz="1200" b="1" baseline="-25000" dirty="0" smtClean="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80">
                <a:tc>
                  <a:txBody>
                    <a:bodyPr/>
                    <a:lstStyle/>
                    <a:p>
                      <a:pPr algn="ctr"/>
                      <a:r>
                        <a:rPr lang="en-US" sz="1200" dirty="0" smtClean="0"/>
                        <a:t>0</a:t>
                      </a:r>
                      <a:endParaRPr lang="en-GB" sz="1200" dirty="0"/>
                    </a:p>
                  </a:txBody>
                  <a:tcPr>
                    <a:lnT w="12700" cap="flat" cmpd="sng" algn="ctr">
                      <a:solidFill>
                        <a:schemeClr val="tx1"/>
                      </a:solidFill>
                      <a:prstDash val="solid"/>
                      <a:round/>
                      <a:headEnd type="none" w="med" len="med"/>
                      <a:tailEnd type="none" w="med" len="med"/>
                    </a:lnT>
                  </a:tcPr>
                </a:tc>
                <a:tc>
                  <a:txBody>
                    <a:bodyPr/>
                    <a:lstStyle/>
                    <a:p>
                      <a:pPr algn="ctr"/>
                      <a:r>
                        <a:rPr lang="en-US" sz="1200" dirty="0" smtClean="0"/>
                        <a:t>0</a:t>
                      </a:r>
                      <a:endParaRPr lang="en-GB" sz="1200" dirty="0"/>
                    </a:p>
                  </a:txBody>
                  <a:tcPr>
                    <a:lnT w="12700" cap="flat" cmpd="sng" algn="ctr">
                      <a:solidFill>
                        <a:schemeClr val="tx1"/>
                      </a:solidFill>
                      <a:prstDash val="solid"/>
                      <a:round/>
                      <a:headEnd type="none" w="med" len="med"/>
                      <a:tailEnd type="none" w="med" len="med"/>
                    </a:lnT>
                  </a:tcPr>
                </a:tc>
                <a:tc>
                  <a:txBody>
                    <a:bodyPr/>
                    <a:lstStyle/>
                    <a:p>
                      <a:pPr algn="ctr"/>
                      <a:r>
                        <a:rPr lang="en-US" sz="1200" dirty="0" smtClean="0"/>
                        <a:t>0</a:t>
                      </a:r>
                      <a:endParaRPr lang="en-GB" sz="12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200" dirty="0" smtClean="0"/>
                        <a:t>D</a:t>
                      </a:r>
                      <a:r>
                        <a:rPr lang="en-US" sz="1200" baseline="-25000" dirty="0" smtClean="0"/>
                        <a:t>in</a:t>
                      </a:r>
                      <a:endParaRPr lang="en-GB" sz="1200" baseline="-25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200" dirty="0" smtClean="0"/>
                        <a:t>0</a:t>
                      </a:r>
                      <a:endParaRPr lang="en-GB" sz="1200" dirty="0"/>
                    </a:p>
                  </a:txBody>
                  <a:tcPr>
                    <a:lnT w="12700" cap="flat" cmpd="sng" algn="ctr">
                      <a:solidFill>
                        <a:schemeClr val="tx1"/>
                      </a:solidFill>
                      <a:prstDash val="solid"/>
                      <a:round/>
                      <a:headEnd type="none" w="med" len="med"/>
                      <a:tailEnd type="none" w="med" len="med"/>
                    </a:lnT>
                  </a:tcPr>
                </a:tc>
                <a:tc>
                  <a:txBody>
                    <a:bodyPr/>
                    <a:lstStyle/>
                    <a:p>
                      <a:pPr algn="ctr"/>
                      <a:r>
                        <a:rPr lang="en-US" sz="1200" dirty="0" smtClean="0"/>
                        <a:t>0</a:t>
                      </a:r>
                      <a:endParaRPr lang="en-GB" sz="1200" dirty="0"/>
                    </a:p>
                  </a:txBody>
                  <a:tcPr>
                    <a:lnT w="12700" cap="flat" cmpd="sng" algn="ctr">
                      <a:solidFill>
                        <a:schemeClr val="tx1"/>
                      </a:solidFill>
                      <a:prstDash val="solid"/>
                      <a:round/>
                      <a:headEnd type="none" w="med" len="med"/>
                      <a:tailEnd type="none" w="med" len="med"/>
                    </a:lnT>
                  </a:tcPr>
                </a:tc>
                <a:tc>
                  <a:txBody>
                    <a:bodyPr/>
                    <a:lstStyle/>
                    <a:p>
                      <a:pPr algn="ctr"/>
                      <a:r>
                        <a:rPr lang="en-US" sz="1200" dirty="0" smtClean="0"/>
                        <a:t>0</a:t>
                      </a:r>
                      <a:endParaRPr lang="en-GB" sz="1200" dirty="0"/>
                    </a:p>
                  </a:txBody>
                  <a:tcPr>
                    <a:lnT w="12700" cap="flat" cmpd="sng" algn="ctr">
                      <a:solidFill>
                        <a:schemeClr val="tx1"/>
                      </a:solidFill>
                      <a:prstDash val="solid"/>
                      <a:round/>
                      <a:headEnd type="none" w="med" len="med"/>
                      <a:tailEnd type="none" w="med" len="med"/>
                    </a:lnT>
                  </a:tcPr>
                </a:tc>
                <a:tc>
                  <a:txBody>
                    <a:bodyPr/>
                    <a:lstStyle/>
                    <a:p>
                      <a:pPr algn="ctr"/>
                      <a:r>
                        <a:rPr lang="en-US" sz="1200" dirty="0" smtClean="0"/>
                        <a:t>0</a:t>
                      </a:r>
                      <a:endParaRPr lang="en-GB" sz="1200" dirty="0"/>
                    </a:p>
                  </a:txBody>
                  <a:tcPr>
                    <a:lnT w="12700" cap="flat" cmpd="sng" algn="ctr">
                      <a:solidFill>
                        <a:schemeClr val="tx1"/>
                      </a:solidFill>
                      <a:prstDash val="solid"/>
                      <a:round/>
                      <a:headEnd type="none" w="med" len="med"/>
                      <a:tailEnd type="none" w="med" len="med"/>
                    </a:lnT>
                  </a:tcPr>
                </a:tc>
                <a:tc>
                  <a:txBody>
                    <a:bodyPr/>
                    <a:lstStyle/>
                    <a:p>
                      <a:pPr algn="ctr"/>
                      <a:r>
                        <a:rPr lang="en-US" sz="1200" dirty="0" smtClean="0"/>
                        <a:t>0</a:t>
                      </a:r>
                      <a:endParaRPr lang="en-GB" sz="1200" dirty="0"/>
                    </a:p>
                  </a:txBody>
                  <a:tcPr>
                    <a:lnT w="12700" cap="flat" cmpd="sng" algn="ctr">
                      <a:solidFill>
                        <a:schemeClr val="tx1"/>
                      </a:solidFill>
                      <a:prstDash val="solid"/>
                      <a:round/>
                      <a:headEnd type="none" w="med" len="med"/>
                      <a:tailEnd type="none" w="med" len="med"/>
                    </a:lnT>
                  </a:tcPr>
                </a:tc>
                <a:tc>
                  <a:txBody>
                    <a:bodyPr/>
                    <a:lstStyle/>
                    <a:p>
                      <a:pPr algn="ctr"/>
                      <a:r>
                        <a:rPr lang="en-US" sz="1200" dirty="0" smtClean="0"/>
                        <a:t>0</a:t>
                      </a:r>
                      <a:endParaRPr lang="en-GB" sz="1200" dirty="0"/>
                    </a:p>
                  </a:txBody>
                  <a:tcPr>
                    <a:lnT w="12700" cap="flat" cmpd="sng" algn="ctr">
                      <a:solidFill>
                        <a:schemeClr val="tx1"/>
                      </a:solidFill>
                      <a:prstDash val="solid"/>
                      <a:round/>
                      <a:headEnd type="none" w="med" len="med"/>
                      <a:tailEnd type="none" w="med" len="med"/>
                    </a:lnT>
                  </a:tcPr>
                </a:tc>
                <a:tc>
                  <a:txBody>
                    <a:bodyPr/>
                    <a:lstStyle/>
                    <a:p>
                      <a:pPr algn="ctr"/>
                      <a:r>
                        <a:rPr lang="en-US" sz="1200" dirty="0" smtClean="0"/>
                        <a:t>0</a:t>
                      </a:r>
                      <a:endParaRPr lang="en-GB" sz="1200" dirty="0"/>
                    </a:p>
                  </a:txBody>
                  <a:tcPr>
                    <a:lnT w="12700" cap="flat" cmpd="sng" algn="ctr">
                      <a:solidFill>
                        <a:schemeClr val="tx1"/>
                      </a:solidFill>
                      <a:prstDash val="solid"/>
                      <a:round/>
                      <a:headEnd type="none" w="med" len="med"/>
                      <a:tailEnd type="none" w="med" len="med"/>
                    </a:lnT>
                  </a:tcPr>
                </a:tc>
              </a:tr>
              <a:tr h="182880">
                <a:tc>
                  <a:txBody>
                    <a:bodyPr/>
                    <a:lstStyle/>
                    <a:p>
                      <a:pPr algn="ctr"/>
                      <a:r>
                        <a:rPr lang="en-US" sz="1200" b="0" dirty="0" smtClean="0"/>
                        <a:t>0</a:t>
                      </a:r>
                      <a:endParaRPr lang="en-GB" sz="1200" b="0" dirty="0"/>
                    </a:p>
                  </a:txBody>
                  <a:tcPr/>
                </a:tc>
                <a:tc>
                  <a:txBody>
                    <a:bodyPr/>
                    <a:lstStyle/>
                    <a:p>
                      <a:pPr algn="ctr"/>
                      <a:r>
                        <a:rPr lang="en-US" sz="1200" b="0" dirty="0" smtClean="0"/>
                        <a:t>0</a:t>
                      </a:r>
                      <a:endParaRPr lang="en-GB" sz="1200" b="0" dirty="0"/>
                    </a:p>
                  </a:txBody>
                  <a:tcPr/>
                </a:tc>
                <a:tc>
                  <a:txBody>
                    <a:bodyPr/>
                    <a:lstStyle/>
                    <a:p>
                      <a:pPr algn="ctr"/>
                      <a:r>
                        <a:rPr lang="en-US" sz="1200" b="0" dirty="0" smtClean="0"/>
                        <a:t>1</a:t>
                      </a:r>
                      <a:endParaRPr lang="en-GB" sz="1200" b="0" dirty="0"/>
                    </a:p>
                  </a:txBody>
                  <a:tcPr>
                    <a:lnR w="12700" cap="flat" cmpd="sng" algn="ctr">
                      <a:solidFill>
                        <a:schemeClr val="tx1"/>
                      </a:solidFill>
                      <a:prstDash val="solid"/>
                      <a:round/>
                      <a:headEnd type="none" w="med" len="med"/>
                      <a:tailEnd type="none" w="med" len="med"/>
                    </a:lnR>
                  </a:tcPr>
                </a:tc>
                <a:tc>
                  <a:txBody>
                    <a:bodyPr/>
                    <a:lstStyle/>
                    <a:p>
                      <a:pPr algn="ctr"/>
                      <a:r>
                        <a:rPr lang="en-US" sz="1200" b="0" dirty="0" smtClean="0"/>
                        <a:t>0</a:t>
                      </a:r>
                      <a:endParaRPr lang="en-GB" sz="1200" b="0" dirty="0"/>
                    </a:p>
                  </a:txBody>
                  <a:tcPr>
                    <a:lnL w="12700" cap="flat" cmpd="sng" algn="ctr">
                      <a:solidFill>
                        <a:schemeClr val="tx1"/>
                      </a:solidFill>
                      <a:prstDash val="solid"/>
                      <a:round/>
                      <a:headEnd type="none" w="med" len="med"/>
                      <a:tailEnd type="none" w="med" len="med"/>
                    </a:ln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smtClean="0"/>
                        <a:t>D</a:t>
                      </a:r>
                      <a:r>
                        <a:rPr lang="en-US" sz="1200" baseline="-25000" dirty="0" smtClean="0"/>
                        <a:t>in</a:t>
                      </a:r>
                      <a:endParaRPr lang="en-GB" sz="1200" baseline="-25000" dirty="0" smtClean="0"/>
                    </a:p>
                  </a:txBody>
                  <a:tcPr/>
                </a:tc>
                <a:tc>
                  <a:txBody>
                    <a:bodyPr/>
                    <a:lstStyle/>
                    <a:p>
                      <a:pPr algn="ctr"/>
                      <a:r>
                        <a:rPr lang="en-US" sz="1200" b="0" dirty="0" smtClean="0"/>
                        <a:t>0</a:t>
                      </a:r>
                      <a:endParaRPr lang="en-GB" sz="1200" b="0" dirty="0"/>
                    </a:p>
                  </a:txBody>
                  <a:tcPr/>
                </a:tc>
                <a:tc>
                  <a:txBody>
                    <a:bodyPr/>
                    <a:lstStyle/>
                    <a:p>
                      <a:pPr algn="ctr"/>
                      <a:r>
                        <a:rPr lang="en-US" sz="1200" b="0" dirty="0" smtClean="0"/>
                        <a:t>0</a:t>
                      </a:r>
                      <a:endParaRPr lang="en-GB" sz="1200" b="0" dirty="0"/>
                    </a:p>
                  </a:txBody>
                  <a:tcPr/>
                </a:tc>
                <a:tc>
                  <a:txBody>
                    <a:bodyPr/>
                    <a:lstStyle/>
                    <a:p>
                      <a:pPr algn="ctr"/>
                      <a:r>
                        <a:rPr lang="en-US" sz="1200" b="0" dirty="0" smtClean="0"/>
                        <a:t>0</a:t>
                      </a:r>
                      <a:endParaRPr lang="en-GB" sz="1200" b="0" dirty="0"/>
                    </a:p>
                  </a:txBody>
                  <a:tcPr/>
                </a:tc>
                <a:tc>
                  <a:txBody>
                    <a:bodyPr/>
                    <a:lstStyle/>
                    <a:p>
                      <a:pPr algn="ctr"/>
                      <a:r>
                        <a:rPr lang="en-US" sz="1200" b="0" dirty="0" smtClean="0"/>
                        <a:t>0</a:t>
                      </a:r>
                      <a:endParaRPr lang="en-GB" sz="1200" b="0" dirty="0"/>
                    </a:p>
                  </a:txBody>
                  <a:tcPr/>
                </a:tc>
                <a:tc>
                  <a:txBody>
                    <a:bodyPr/>
                    <a:lstStyle/>
                    <a:p>
                      <a:pPr algn="ctr"/>
                      <a:r>
                        <a:rPr lang="en-US" sz="1200" b="0" dirty="0" smtClean="0"/>
                        <a:t>0</a:t>
                      </a:r>
                      <a:endParaRPr lang="en-GB" sz="1200" b="0" dirty="0"/>
                    </a:p>
                  </a:txBody>
                  <a:tcPr/>
                </a:tc>
                <a:tc>
                  <a:txBody>
                    <a:bodyPr/>
                    <a:lstStyle/>
                    <a:p>
                      <a:pPr algn="ctr"/>
                      <a:r>
                        <a:rPr lang="en-US" sz="1200" b="0" dirty="0" smtClean="0"/>
                        <a:t>0</a:t>
                      </a:r>
                      <a:endParaRPr lang="en-GB" sz="1200" b="0" dirty="0"/>
                    </a:p>
                  </a:txBody>
                  <a:tcPr/>
                </a:tc>
              </a:tr>
              <a:tr h="182880">
                <a:tc>
                  <a:txBody>
                    <a:bodyPr/>
                    <a:lstStyle/>
                    <a:p>
                      <a:pPr algn="ctr"/>
                      <a:r>
                        <a:rPr lang="en-US" sz="1200" b="0" dirty="0" smtClean="0"/>
                        <a:t>0</a:t>
                      </a:r>
                      <a:endParaRPr lang="en-GB" sz="1200" b="0" dirty="0"/>
                    </a:p>
                  </a:txBody>
                  <a:tcPr/>
                </a:tc>
                <a:tc>
                  <a:txBody>
                    <a:bodyPr/>
                    <a:lstStyle/>
                    <a:p>
                      <a:pPr algn="ctr"/>
                      <a:r>
                        <a:rPr lang="en-US" sz="1200" b="0" dirty="0" smtClean="0"/>
                        <a:t>1</a:t>
                      </a:r>
                      <a:endParaRPr lang="en-GB" sz="1200" b="0" dirty="0"/>
                    </a:p>
                  </a:txBody>
                  <a:tcPr/>
                </a:tc>
                <a:tc>
                  <a:txBody>
                    <a:bodyPr/>
                    <a:lstStyle/>
                    <a:p>
                      <a:pPr algn="ctr"/>
                      <a:r>
                        <a:rPr lang="en-US" sz="1200" b="0" dirty="0" smtClean="0"/>
                        <a:t>0</a:t>
                      </a:r>
                      <a:endParaRPr lang="en-GB" sz="1200" b="0" dirty="0"/>
                    </a:p>
                  </a:txBody>
                  <a:tcPr>
                    <a:lnR w="12700" cap="flat" cmpd="sng" algn="ctr">
                      <a:solidFill>
                        <a:schemeClr val="tx1"/>
                      </a:solidFill>
                      <a:prstDash val="solid"/>
                      <a:round/>
                      <a:headEnd type="none" w="med" len="med"/>
                      <a:tailEnd type="none" w="med" len="med"/>
                    </a:lnR>
                  </a:tcPr>
                </a:tc>
                <a:tc>
                  <a:txBody>
                    <a:bodyPr/>
                    <a:lstStyle/>
                    <a:p>
                      <a:pPr algn="ctr"/>
                      <a:r>
                        <a:rPr lang="en-US" sz="1200" b="0" dirty="0" smtClean="0"/>
                        <a:t>0</a:t>
                      </a:r>
                      <a:endParaRPr lang="en-GB" sz="1200" b="0" dirty="0"/>
                    </a:p>
                  </a:txBody>
                  <a:tcPr>
                    <a:lnL w="12700" cap="flat" cmpd="sng" algn="ctr">
                      <a:solidFill>
                        <a:schemeClr val="tx1"/>
                      </a:solidFill>
                      <a:prstDash val="solid"/>
                      <a:round/>
                      <a:headEnd type="none" w="med" len="med"/>
                      <a:tailEnd type="none" w="med" len="med"/>
                    </a:lnL>
                  </a:tcPr>
                </a:tc>
                <a:tc>
                  <a:txBody>
                    <a:bodyPr/>
                    <a:lstStyle/>
                    <a:p>
                      <a:pPr algn="ctr"/>
                      <a:r>
                        <a:rPr lang="en-US" sz="1200" b="0" dirty="0" smtClean="0"/>
                        <a:t>0</a:t>
                      </a:r>
                      <a:endParaRPr lang="en-GB" sz="1200" b="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smtClean="0"/>
                        <a:t>D</a:t>
                      </a:r>
                      <a:r>
                        <a:rPr lang="en-US" sz="1200" baseline="-25000" dirty="0" smtClean="0"/>
                        <a:t>in</a:t>
                      </a:r>
                      <a:endParaRPr lang="en-GB" sz="1200" baseline="-25000" dirty="0" smtClean="0"/>
                    </a:p>
                  </a:txBody>
                  <a:tcPr/>
                </a:tc>
                <a:tc>
                  <a:txBody>
                    <a:bodyPr/>
                    <a:lstStyle/>
                    <a:p>
                      <a:pPr algn="ctr"/>
                      <a:r>
                        <a:rPr lang="en-US" sz="1200" b="0" dirty="0" smtClean="0"/>
                        <a:t>0</a:t>
                      </a:r>
                      <a:endParaRPr lang="en-GB" sz="1200" b="0" dirty="0"/>
                    </a:p>
                  </a:txBody>
                  <a:tcPr/>
                </a:tc>
                <a:tc>
                  <a:txBody>
                    <a:bodyPr/>
                    <a:lstStyle/>
                    <a:p>
                      <a:pPr algn="ctr"/>
                      <a:r>
                        <a:rPr lang="en-US" sz="1200" b="0" dirty="0" smtClean="0"/>
                        <a:t>0</a:t>
                      </a:r>
                      <a:endParaRPr lang="en-GB" sz="1200" b="0" dirty="0"/>
                    </a:p>
                  </a:txBody>
                  <a:tcPr/>
                </a:tc>
                <a:tc>
                  <a:txBody>
                    <a:bodyPr/>
                    <a:lstStyle/>
                    <a:p>
                      <a:pPr algn="ctr"/>
                      <a:r>
                        <a:rPr lang="en-US" sz="1200" b="0" dirty="0" smtClean="0"/>
                        <a:t>0</a:t>
                      </a:r>
                      <a:endParaRPr lang="en-GB" sz="1200" b="0" dirty="0"/>
                    </a:p>
                  </a:txBody>
                  <a:tcPr/>
                </a:tc>
                <a:tc>
                  <a:txBody>
                    <a:bodyPr/>
                    <a:lstStyle/>
                    <a:p>
                      <a:pPr algn="ctr"/>
                      <a:r>
                        <a:rPr lang="en-US" sz="1200" b="0" dirty="0" smtClean="0"/>
                        <a:t>0</a:t>
                      </a:r>
                      <a:endParaRPr lang="en-GB" sz="1200" b="0" dirty="0"/>
                    </a:p>
                  </a:txBody>
                  <a:tcPr/>
                </a:tc>
                <a:tc>
                  <a:txBody>
                    <a:bodyPr/>
                    <a:lstStyle/>
                    <a:p>
                      <a:pPr algn="ctr"/>
                      <a:r>
                        <a:rPr lang="en-US" sz="1200" b="0" dirty="0" smtClean="0"/>
                        <a:t>0</a:t>
                      </a:r>
                      <a:endParaRPr lang="en-GB" sz="1200" b="0" dirty="0"/>
                    </a:p>
                  </a:txBody>
                  <a:tcPr/>
                </a:tc>
              </a:tr>
              <a:tr h="182880">
                <a:tc>
                  <a:txBody>
                    <a:bodyPr/>
                    <a:lstStyle/>
                    <a:p>
                      <a:pPr algn="ctr"/>
                      <a:r>
                        <a:rPr lang="en-US" sz="1200" b="0" dirty="0" smtClean="0"/>
                        <a:t>0</a:t>
                      </a:r>
                      <a:endParaRPr lang="en-GB" sz="1200" b="0" dirty="0"/>
                    </a:p>
                  </a:txBody>
                  <a:tcPr/>
                </a:tc>
                <a:tc>
                  <a:txBody>
                    <a:bodyPr/>
                    <a:lstStyle/>
                    <a:p>
                      <a:pPr algn="ctr"/>
                      <a:r>
                        <a:rPr lang="en-US" sz="1200" b="0" dirty="0" smtClean="0"/>
                        <a:t>1</a:t>
                      </a:r>
                      <a:endParaRPr lang="en-GB" sz="1200" b="0" dirty="0"/>
                    </a:p>
                  </a:txBody>
                  <a:tcPr/>
                </a:tc>
                <a:tc>
                  <a:txBody>
                    <a:bodyPr/>
                    <a:lstStyle/>
                    <a:p>
                      <a:pPr algn="ctr"/>
                      <a:r>
                        <a:rPr lang="en-US" sz="1200" b="0" dirty="0" smtClean="0"/>
                        <a:t>1</a:t>
                      </a:r>
                      <a:endParaRPr lang="en-GB" sz="1200" b="0" dirty="0"/>
                    </a:p>
                  </a:txBody>
                  <a:tcPr>
                    <a:lnR w="12700" cap="flat" cmpd="sng" algn="ctr">
                      <a:solidFill>
                        <a:schemeClr val="tx1"/>
                      </a:solidFill>
                      <a:prstDash val="solid"/>
                      <a:round/>
                      <a:headEnd type="none" w="med" len="med"/>
                      <a:tailEnd type="none" w="med" len="med"/>
                    </a:lnR>
                  </a:tcPr>
                </a:tc>
                <a:tc>
                  <a:txBody>
                    <a:bodyPr/>
                    <a:lstStyle/>
                    <a:p>
                      <a:pPr algn="ctr"/>
                      <a:r>
                        <a:rPr lang="en-US" sz="1200" b="0" dirty="0" smtClean="0"/>
                        <a:t>0</a:t>
                      </a:r>
                      <a:endParaRPr lang="en-GB" sz="1200" b="0" dirty="0"/>
                    </a:p>
                  </a:txBody>
                  <a:tcPr>
                    <a:lnL w="12700" cap="flat" cmpd="sng" algn="ctr">
                      <a:solidFill>
                        <a:schemeClr val="tx1"/>
                      </a:solidFill>
                      <a:prstDash val="solid"/>
                      <a:round/>
                      <a:headEnd type="none" w="med" len="med"/>
                      <a:tailEnd type="none" w="med" len="med"/>
                    </a:lnL>
                  </a:tcPr>
                </a:tc>
                <a:tc>
                  <a:txBody>
                    <a:bodyPr/>
                    <a:lstStyle/>
                    <a:p>
                      <a:pPr algn="ctr"/>
                      <a:r>
                        <a:rPr lang="en-US" sz="1200" b="0" dirty="0" smtClean="0"/>
                        <a:t>0</a:t>
                      </a:r>
                      <a:endParaRPr lang="en-GB" sz="1200" b="0" dirty="0"/>
                    </a:p>
                  </a:txBody>
                  <a:tcPr/>
                </a:tc>
                <a:tc>
                  <a:txBody>
                    <a:bodyPr/>
                    <a:lstStyle/>
                    <a:p>
                      <a:pPr algn="ctr"/>
                      <a:r>
                        <a:rPr lang="en-US" sz="1200" b="0" dirty="0" smtClean="0"/>
                        <a:t>0</a:t>
                      </a:r>
                      <a:endParaRPr lang="en-GB" sz="1200" b="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smtClean="0"/>
                        <a:t>D</a:t>
                      </a:r>
                      <a:r>
                        <a:rPr lang="en-US" sz="1200" baseline="-25000" dirty="0" smtClean="0"/>
                        <a:t>in</a:t>
                      </a:r>
                      <a:endParaRPr lang="en-GB" sz="1200" baseline="-25000" dirty="0" smtClean="0"/>
                    </a:p>
                  </a:txBody>
                  <a:tcPr/>
                </a:tc>
                <a:tc>
                  <a:txBody>
                    <a:bodyPr/>
                    <a:lstStyle/>
                    <a:p>
                      <a:pPr algn="ctr"/>
                      <a:r>
                        <a:rPr lang="en-US" sz="1200" b="0" dirty="0" smtClean="0"/>
                        <a:t>0</a:t>
                      </a:r>
                      <a:endParaRPr lang="en-GB" sz="1200" b="0" dirty="0"/>
                    </a:p>
                  </a:txBody>
                  <a:tcPr/>
                </a:tc>
                <a:tc>
                  <a:txBody>
                    <a:bodyPr/>
                    <a:lstStyle/>
                    <a:p>
                      <a:pPr algn="ctr"/>
                      <a:r>
                        <a:rPr lang="en-US" sz="1200" b="0" dirty="0" smtClean="0"/>
                        <a:t>0</a:t>
                      </a:r>
                      <a:endParaRPr lang="en-GB" sz="1200" b="0" dirty="0"/>
                    </a:p>
                  </a:txBody>
                  <a:tcPr/>
                </a:tc>
                <a:tc>
                  <a:txBody>
                    <a:bodyPr/>
                    <a:lstStyle/>
                    <a:p>
                      <a:pPr algn="ctr"/>
                      <a:r>
                        <a:rPr lang="en-US" sz="1200" b="0" dirty="0" smtClean="0"/>
                        <a:t>0</a:t>
                      </a:r>
                      <a:endParaRPr lang="en-GB" sz="1200" b="0" dirty="0"/>
                    </a:p>
                  </a:txBody>
                  <a:tcPr/>
                </a:tc>
                <a:tc>
                  <a:txBody>
                    <a:bodyPr/>
                    <a:lstStyle/>
                    <a:p>
                      <a:pPr algn="ctr"/>
                      <a:r>
                        <a:rPr lang="en-US" sz="1200" b="0" dirty="0" smtClean="0"/>
                        <a:t>0</a:t>
                      </a:r>
                      <a:endParaRPr lang="en-GB" sz="1200" b="0" dirty="0"/>
                    </a:p>
                  </a:txBody>
                  <a:tcPr/>
                </a:tc>
              </a:tr>
              <a:tr h="182880">
                <a:tc>
                  <a:txBody>
                    <a:bodyPr/>
                    <a:lstStyle/>
                    <a:p>
                      <a:pPr algn="ctr"/>
                      <a:r>
                        <a:rPr lang="en-US" sz="1200" b="0" dirty="0" smtClean="0"/>
                        <a:t>1</a:t>
                      </a:r>
                      <a:endParaRPr lang="en-GB" sz="1200" b="0" dirty="0"/>
                    </a:p>
                  </a:txBody>
                  <a:tcPr/>
                </a:tc>
                <a:tc>
                  <a:txBody>
                    <a:bodyPr/>
                    <a:lstStyle/>
                    <a:p>
                      <a:pPr algn="ctr"/>
                      <a:r>
                        <a:rPr lang="en-US" sz="1200" b="0" dirty="0" smtClean="0"/>
                        <a:t>0</a:t>
                      </a:r>
                      <a:endParaRPr lang="en-GB" sz="1200" b="0" dirty="0"/>
                    </a:p>
                  </a:txBody>
                  <a:tcPr/>
                </a:tc>
                <a:tc>
                  <a:txBody>
                    <a:bodyPr/>
                    <a:lstStyle/>
                    <a:p>
                      <a:pPr algn="ctr"/>
                      <a:r>
                        <a:rPr lang="en-US" sz="1200" b="0" dirty="0" smtClean="0"/>
                        <a:t>0</a:t>
                      </a:r>
                      <a:endParaRPr lang="en-GB" sz="1200" b="0" dirty="0"/>
                    </a:p>
                  </a:txBody>
                  <a:tcPr>
                    <a:lnR w="12700" cap="flat" cmpd="sng" algn="ctr">
                      <a:solidFill>
                        <a:schemeClr val="tx1"/>
                      </a:solidFill>
                      <a:prstDash val="solid"/>
                      <a:round/>
                      <a:headEnd type="none" w="med" len="med"/>
                      <a:tailEnd type="none" w="med" len="med"/>
                    </a:lnR>
                  </a:tcPr>
                </a:tc>
                <a:tc>
                  <a:txBody>
                    <a:bodyPr/>
                    <a:lstStyle/>
                    <a:p>
                      <a:pPr algn="ctr"/>
                      <a:r>
                        <a:rPr lang="en-US" sz="1200" b="0" dirty="0" smtClean="0"/>
                        <a:t>0</a:t>
                      </a:r>
                      <a:endParaRPr lang="en-GB" sz="1200" b="0" dirty="0"/>
                    </a:p>
                  </a:txBody>
                  <a:tcPr>
                    <a:lnL w="12700" cap="flat" cmpd="sng" algn="ctr">
                      <a:solidFill>
                        <a:schemeClr val="tx1"/>
                      </a:solidFill>
                      <a:prstDash val="solid"/>
                      <a:round/>
                      <a:headEnd type="none" w="med" len="med"/>
                      <a:tailEnd type="none" w="med" len="med"/>
                    </a:lnL>
                  </a:tcPr>
                </a:tc>
                <a:tc>
                  <a:txBody>
                    <a:bodyPr/>
                    <a:lstStyle/>
                    <a:p>
                      <a:pPr algn="ctr"/>
                      <a:r>
                        <a:rPr lang="en-US" sz="1200" b="0" dirty="0" smtClean="0"/>
                        <a:t>0</a:t>
                      </a:r>
                      <a:endParaRPr lang="en-GB" sz="1200" b="0" dirty="0"/>
                    </a:p>
                  </a:txBody>
                  <a:tcPr/>
                </a:tc>
                <a:tc>
                  <a:txBody>
                    <a:bodyPr/>
                    <a:lstStyle/>
                    <a:p>
                      <a:pPr algn="ctr"/>
                      <a:r>
                        <a:rPr lang="en-US" sz="1200" b="0" dirty="0" smtClean="0"/>
                        <a:t>0</a:t>
                      </a:r>
                      <a:endParaRPr lang="en-GB" sz="1200" b="0" dirty="0"/>
                    </a:p>
                  </a:txBody>
                  <a:tcPr/>
                </a:tc>
                <a:tc>
                  <a:txBody>
                    <a:bodyPr/>
                    <a:lstStyle/>
                    <a:p>
                      <a:pPr algn="ctr"/>
                      <a:r>
                        <a:rPr lang="en-US" sz="1200" b="0" dirty="0" smtClean="0"/>
                        <a:t>0</a:t>
                      </a:r>
                      <a:endParaRPr lang="en-GB" sz="1200" b="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smtClean="0"/>
                        <a:t>D</a:t>
                      </a:r>
                      <a:r>
                        <a:rPr lang="en-US" sz="1200" baseline="-25000" dirty="0" smtClean="0"/>
                        <a:t>in</a:t>
                      </a:r>
                      <a:endParaRPr lang="en-GB" sz="1200" baseline="-25000" dirty="0" smtClean="0"/>
                    </a:p>
                  </a:txBody>
                  <a:tcPr/>
                </a:tc>
                <a:tc>
                  <a:txBody>
                    <a:bodyPr/>
                    <a:lstStyle/>
                    <a:p>
                      <a:pPr algn="ctr"/>
                      <a:r>
                        <a:rPr lang="en-US" sz="1200" b="0" dirty="0" smtClean="0"/>
                        <a:t>0</a:t>
                      </a:r>
                      <a:endParaRPr lang="en-GB" sz="1200" b="0" dirty="0"/>
                    </a:p>
                  </a:txBody>
                  <a:tcPr/>
                </a:tc>
                <a:tc>
                  <a:txBody>
                    <a:bodyPr/>
                    <a:lstStyle/>
                    <a:p>
                      <a:pPr algn="ctr"/>
                      <a:r>
                        <a:rPr lang="en-US" sz="1200" b="0" dirty="0" smtClean="0"/>
                        <a:t>0</a:t>
                      </a:r>
                      <a:endParaRPr lang="en-GB" sz="1200" b="0" dirty="0"/>
                    </a:p>
                  </a:txBody>
                  <a:tcPr/>
                </a:tc>
                <a:tc>
                  <a:txBody>
                    <a:bodyPr/>
                    <a:lstStyle/>
                    <a:p>
                      <a:pPr algn="ctr"/>
                      <a:r>
                        <a:rPr lang="en-US" sz="1200" b="0" dirty="0" smtClean="0"/>
                        <a:t>0</a:t>
                      </a:r>
                      <a:endParaRPr lang="en-GB" sz="1200" b="0" dirty="0"/>
                    </a:p>
                  </a:txBody>
                  <a:tcPr/>
                </a:tc>
              </a:tr>
              <a:tr h="182880">
                <a:tc>
                  <a:txBody>
                    <a:bodyPr/>
                    <a:lstStyle/>
                    <a:p>
                      <a:pPr algn="ctr"/>
                      <a:r>
                        <a:rPr lang="en-US" sz="1200" b="0" dirty="0" smtClean="0"/>
                        <a:t>1</a:t>
                      </a:r>
                      <a:endParaRPr lang="en-GB" sz="1200" b="0" dirty="0"/>
                    </a:p>
                  </a:txBody>
                  <a:tcPr/>
                </a:tc>
                <a:tc>
                  <a:txBody>
                    <a:bodyPr/>
                    <a:lstStyle/>
                    <a:p>
                      <a:pPr algn="ctr"/>
                      <a:r>
                        <a:rPr lang="en-US" sz="1200" b="0" dirty="0" smtClean="0"/>
                        <a:t>0</a:t>
                      </a:r>
                      <a:endParaRPr lang="en-GB" sz="1200" b="0" dirty="0"/>
                    </a:p>
                  </a:txBody>
                  <a:tcPr/>
                </a:tc>
                <a:tc>
                  <a:txBody>
                    <a:bodyPr/>
                    <a:lstStyle/>
                    <a:p>
                      <a:pPr algn="ctr"/>
                      <a:r>
                        <a:rPr lang="en-US" sz="1200" b="0" dirty="0" smtClean="0"/>
                        <a:t>1</a:t>
                      </a:r>
                      <a:endParaRPr lang="en-GB" sz="1200" b="0" dirty="0"/>
                    </a:p>
                  </a:txBody>
                  <a:tcPr>
                    <a:lnR w="12700" cap="flat" cmpd="sng" algn="ctr">
                      <a:solidFill>
                        <a:schemeClr val="tx1"/>
                      </a:solidFill>
                      <a:prstDash val="solid"/>
                      <a:round/>
                      <a:headEnd type="none" w="med" len="med"/>
                      <a:tailEnd type="none" w="med" len="med"/>
                    </a:lnR>
                  </a:tcPr>
                </a:tc>
                <a:tc>
                  <a:txBody>
                    <a:bodyPr/>
                    <a:lstStyle/>
                    <a:p>
                      <a:pPr algn="ctr"/>
                      <a:r>
                        <a:rPr lang="en-US" sz="1200" b="0" dirty="0" smtClean="0"/>
                        <a:t>0</a:t>
                      </a:r>
                      <a:endParaRPr lang="en-GB" sz="1200" b="0" dirty="0"/>
                    </a:p>
                  </a:txBody>
                  <a:tcPr>
                    <a:lnL w="12700" cap="flat" cmpd="sng" algn="ctr">
                      <a:solidFill>
                        <a:schemeClr val="tx1"/>
                      </a:solidFill>
                      <a:prstDash val="solid"/>
                      <a:round/>
                      <a:headEnd type="none" w="med" len="med"/>
                      <a:tailEnd type="none" w="med" len="med"/>
                    </a:lnL>
                  </a:tcPr>
                </a:tc>
                <a:tc>
                  <a:txBody>
                    <a:bodyPr/>
                    <a:lstStyle/>
                    <a:p>
                      <a:pPr algn="ctr"/>
                      <a:r>
                        <a:rPr lang="en-US" sz="1200" b="0" dirty="0" smtClean="0"/>
                        <a:t>0</a:t>
                      </a:r>
                      <a:endParaRPr lang="en-GB" sz="1200" b="0" dirty="0"/>
                    </a:p>
                  </a:txBody>
                  <a:tcPr/>
                </a:tc>
                <a:tc>
                  <a:txBody>
                    <a:bodyPr/>
                    <a:lstStyle/>
                    <a:p>
                      <a:pPr algn="ctr"/>
                      <a:r>
                        <a:rPr lang="en-US" sz="1200" b="0" dirty="0" smtClean="0"/>
                        <a:t>0</a:t>
                      </a:r>
                      <a:endParaRPr lang="en-GB" sz="1200" b="0" dirty="0"/>
                    </a:p>
                  </a:txBody>
                  <a:tcPr/>
                </a:tc>
                <a:tc>
                  <a:txBody>
                    <a:bodyPr/>
                    <a:lstStyle/>
                    <a:p>
                      <a:pPr algn="ctr"/>
                      <a:r>
                        <a:rPr lang="en-US" sz="1200" b="0" dirty="0" smtClean="0"/>
                        <a:t>0</a:t>
                      </a:r>
                      <a:endParaRPr lang="en-GB" sz="1200" b="0" dirty="0"/>
                    </a:p>
                  </a:txBody>
                  <a:tcPr/>
                </a:tc>
                <a:tc>
                  <a:txBody>
                    <a:bodyPr/>
                    <a:lstStyle/>
                    <a:p>
                      <a:pPr algn="ctr"/>
                      <a:r>
                        <a:rPr lang="en-US" sz="1200" b="0" dirty="0" smtClean="0"/>
                        <a:t>0</a:t>
                      </a:r>
                      <a:endParaRPr lang="en-GB" sz="1200" b="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smtClean="0"/>
                        <a:t>D</a:t>
                      </a:r>
                      <a:r>
                        <a:rPr lang="en-US" sz="1200" baseline="-25000" dirty="0" smtClean="0"/>
                        <a:t>in</a:t>
                      </a:r>
                      <a:endParaRPr lang="en-GB" sz="1200" baseline="-25000" dirty="0" smtClean="0"/>
                    </a:p>
                  </a:txBody>
                  <a:tcPr/>
                </a:tc>
                <a:tc>
                  <a:txBody>
                    <a:bodyPr/>
                    <a:lstStyle/>
                    <a:p>
                      <a:pPr algn="ctr"/>
                      <a:r>
                        <a:rPr lang="en-US" sz="1200" b="0" dirty="0" smtClean="0"/>
                        <a:t>0</a:t>
                      </a:r>
                      <a:endParaRPr lang="en-GB" sz="1200" b="0" dirty="0"/>
                    </a:p>
                  </a:txBody>
                  <a:tcPr/>
                </a:tc>
                <a:tc>
                  <a:txBody>
                    <a:bodyPr/>
                    <a:lstStyle/>
                    <a:p>
                      <a:pPr algn="ctr"/>
                      <a:r>
                        <a:rPr lang="en-US" sz="1200" b="0" dirty="0" smtClean="0"/>
                        <a:t>0</a:t>
                      </a:r>
                      <a:endParaRPr lang="en-GB" sz="1200" b="0" dirty="0"/>
                    </a:p>
                  </a:txBody>
                  <a:tcPr/>
                </a:tc>
              </a:tr>
              <a:tr h="182880">
                <a:tc>
                  <a:txBody>
                    <a:bodyPr/>
                    <a:lstStyle/>
                    <a:p>
                      <a:pPr algn="ctr"/>
                      <a:r>
                        <a:rPr lang="en-US" sz="1200" b="0" dirty="0" smtClean="0"/>
                        <a:t>1</a:t>
                      </a:r>
                      <a:endParaRPr lang="en-GB" sz="1200" b="0" dirty="0"/>
                    </a:p>
                  </a:txBody>
                  <a:tcPr/>
                </a:tc>
                <a:tc>
                  <a:txBody>
                    <a:bodyPr/>
                    <a:lstStyle/>
                    <a:p>
                      <a:pPr algn="ctr"/>
                      <a:r>
                        <a:rPr lang="en-US" sz="1200" b="0" dirty="0" smtClean="0"/>
                        <a:t>1</a:t>
                      </a:r>
                      <a:endParaRPr lang="en-GB" sz="1200" b="0" dirty="0"/>
                    </a:p>
                  </a:txBody>
                  <a:tcPr/>
                </a:tc>
                <a:tc>
                  <a:txBody>
                    <a:bodyPr/>
                    <a:lstStyle/>
                    <a:p>
                      <a:pPr algn="ctr"/>
                      <a:r>
                        <a:rPr lang="en-US" sz="1200" b="0" dirty="0" smtClean="0"/>
                        <a:t>0</a:t>
                      </a:r>
                      <a:endParaRPr lang="en-GB" sz="1200" b="0" dirty="0"/>
                    </a:p>
                  </a:txBody>
                  <a:tcPr>
                    <a:lnR w="12700" cap="flat" cmpd="sng" algn="ctr">
                      <a:solidFill>
                        <a:schemeClr val="tx1"/>
                      </a:solidFill>
                      <a:prstDash val="solid"/>
                      <a:round/>
                      <a:headEnd type="none" w="med" len="med"/>
                      <a:tailEnd type="none" w="med" len="med"/>
                    </a:lnR>
                  </a:tcPr>
                </a:tc>
                <a:tc>
                  <a:txBody>
                    <a:bodyPr/>
                    <a:lstStyle/>
                    <a:p>
                      <a:pPr algn="ctr"/>
                      <a:r>
                        <a:rPr lang="en-US" sz="1200" b="0" dirty="0" smtClean="0"/>
                        <a:t>0</a:t>
                      </a:r>
                      <a:endParaRPr lang="en-GB" sz="1200" b="0" dirty="0"/>
                    </a:p>
                  </a:txBody>
                  <a:tcPr>
                    <a:lnL w="12700" cap="flat" cmpd="sng" algn="ctr">
                      <a:solidFill>
                        <a:schemeClr val="tx1"/>
                      </a:solidFill>
                      <a:prstDash val="solid"/>
                      <a:round/>
                      <a:headEnd type="none" w="med" len="med"/>
                      <a:tailEnd type="none" w="med" len="med"/>
                    </a:lnL>
                  </a:tcPr>
                </a:tc>
                <a:tc>
                  <a:txBody>
                    <a:bodyPr/>
                    <a:lstStyle/>
                    <a:p>
                      <a:pPr algn="ctr"/>
                      <a:r>
                        <a:rPr lang="en-US" sz="1200" b="0" dirty="0" smtClean="0"/>
                        <a:t>0</a:t>
                      </a:r>
                      <a:endParaRPr lang="en-GB" sz="1200" b="0" dirty="0"/>
                    </a:p>
                  </a:txBody>
                  <a:tcPr/>
                </a:tc>
                <a:tc>
                  <a:txBody>
                    <a:bodyPr/>
                    <a:lstStyle/>
                    <a:p>
                      <a:pPr algn="ctr"/>
                      <a:r>
                        <a:rPr lang="en-US" sz="1200" b="0" dirty="0" smtClean="0"/>
                        <a:t>0</a:t>
                      </a:r>
                      <a:endParaRPr lang="en-GB" sz="1200" b="0" dirty="0"/>
                    </a:p>
                  </a:txBody>
                  <a:tcPr/>
                </a:tc>
                <a:tc>
                  <a:txBody>
                    <a:bodyPr/>
                    <a:lstStyle/>
                    <a:p>
                      <a:pPr algn="ctr"/>
                      <a:r>
                        <a:rPr lang="en-US" sz="1200" b="0" dirty="0" smtClean="0"/>
                        <a:t>0</a:t>
                      </a:r>
                      <a:endParaRPr lang="en-GB" sz="1200" b="0" dirty="0"/>
                    </a:p>
                  </a:txBody>
                  <a:tcPr/>
                </a:tc>
                <a:tc>
                  <a:txBody>
                    <a:bodyPr/>
                    <a:lstStyle/>
                    <a:p>
                      <a:pPr algn="ctr"/>
                      <a:r>
                        <a:rPr lang="en-US" sz="1200" b="0" dirty="0" smtClean="0"/>
                        <a:t>0</a:t>
                      </a:r>
                      <a:endParaRPr lang="en-GB" sz="1200" b="0" dirty="0"/>
                    </a:p>
                  </a:txBody>
                  <a:tcPr/>
                </a:tc>
                <a:tc>
                  <a:txBody>
                    <a:bodyPr/>
                    <a:lstStyle/>
                    <a:p>
                      <a:pPr algn="ctr"/>
                      <a:r>
                        <a:rPr lang="en-US" sz="1200" b="0" dirty="0" smtClean="0"/>
                        <a:t>0</a:t>
                      </a:r>
                      <a:endParaRPr lang="en-GB" sz="1200" b="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smtClean="0"/>
                        <a:t>D</a:t>
                      </a:r>
                      <a:r>
                        <a:rPr lang="en-US" sz="1200" baseline="-25000" dirty="0" smtClean="0"/>
                        <a:t>in</a:t>
                      </a:r>
                      <a:endParaRPr lang="en-GB" sz="1200" baseline="-25000" dirty="0" smtClean="0"/>
                    </a:p>
                  </a:txBody>
                  <a:tcPr/>
                </a:tc>
                <a:tc>
                  <a:txBody>
                    <a:bodyPr/>
                    <a:lstStyle/>
                    <a:p>
                      <a:pPr algn="ctr"/>
                      <a:r>
                        <a:rPr lang="en-US" sz="1200" b="0" dirty="0" smtClean="0"/>
                        <a:t>0</a:t>
                      </a:r>
                      <a:endParaRPr lang="en-GB" sz="1200" b="0" dirty="0"/>
                    </a:p>
                  </a:txBody>
                  <a:tcPr/>
                </a:tc>
              </a:tr>
              <a:tr h="18288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smtClean="0"/>
                        <a:t>1</a:t>
                      </a:r>
                      <a:endParaRPr lang="en-GB" sz="1200" dirty="0" smtClean="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smtClean="0"/>
                        <a:t>1</a:t>
                      </a:r>
                      <a:endParaRPr lang="en-GB" sz="1200" dirty="0" smtClean="0"/>
                    </a:p>
                  </a:txBody>
                  <a:tcPr/>
                </a:tc>
                <a:tc>
                  <a:txBody>
                    <a:bodyPr/>
                    <a:lstStyle/>
                    <a:p>
                      <a:pPr algn="ctr"/>
                      <a:r>
                        <a:rPr lang="en-US" sz="1200" dirty="0" smtClean="0"/>
                        <a:t>1</a:t>
                      </a:r>
                      <a:endParaRPr lang="en-GB" sz="1200" dirty="0"/>
                    </a:p>
                  </a:txBody>
                  <a:tcPr>
                    <a:lnR w="12700" cap="flat" cmpd="sng" algn="ctr">
                      <a:solidFill>
                        <a:schemeClr val="tx1"/>
                      </a:solidFill>
                      <a:prstDash val="solid"/>
                      <a:round/>
                      <a:headEnd type="none" w="med" len="med"/>
                      <a:tailEnd type="none" w="med" len="med"/>
                    </a:lnR>
                  </a:tcPr>
                </a:tc>
                <a:tc>
                  <a:txBody>
                    <a:bodyPr/>
                    <a:lstStyle/>
                    <a:p>
                      <a:pPr algn="ctr"/>
                      <a:r>
                        <a:rPr lang="en-US" sz="1200" dirty="0" smtClean="0"/>
                        <a:t>0</a:t>
                      </a:r>
                      <a:endParaRPr lang="en-GB" sz="1200" dirty="0"/>
                    </a:p>
                  </a:txBody>
                  <a:tcPr>
                    <a:lnL w="12700" cap="flat" cmpd="sng" algn="ctr">
                      <a:solidFill>
                        <a:schemeClr val="tx1"/>
                      </a:solidFill>
                      <a:prstDash val="solid"/>
                      <a:round/>
                      <a:headEnd type="none" w="med" len="med"/>
                      <a:tailEnd type="none" w="med" len="med"/>
                    </a:lnL>
                  </a:tcPr>
                </a:tc>
                <a:tc>
                  <a:txBody>
                    <a:bodyPr/>
                    <a:lstStyle/>
                    <a:p>
                      <a:pPr algn="ctr"/>
                      <a:r>
                        <a:rPr lang="en-US" sz="1200" dirty="0" smtClean="0"/>
                        <a:t>0</a:t>
                      </a:r>
                      <a:endParaRPr lang="en-GB" sz="1200" dirty="0"/>
                    </a:p>
                  </a:txBody>
                  <a:tcPr/>
                </a:tc>
                <a:tc>
                  <a:txBody>
                    <a:bodyPr/>
                    <a:lstStyle/>
                    <a:p>
                      <a:pPr algn="ctr"/>
                      <a:r>
                        <a:rPr lang="en-US" sz="1200" dirty="0" smtClean="0"/>
                        <a:t>0</a:t>
                      </a:r>
                      <a:endParaRPr lang="en-GB" sz="1200" dirty="0"/>
                    </a:p>
                  </a:txBody>
                  <a:tcPr/>
                </a:tc>
                <a:tc>
                  <a:txBody>
                    <a:bodyPr/>
                    <a:lstStyle/>
                    <a:p>
                      <a:pPr algn="ctr"/>
                      <a:r>
                        <a:rPr lang="en-US" sz="1200" dirty="0" smtClean="0"/>
                        <a:t>0</a:t>
                      </a:r>
                      <a:endParaRPr lang="en-GB" sz="1200" dirty="0"/>
                    </a:p>
                  </a:txBody>
                  <a:tcPr/>
                </a:tc>
                <a:tc>
                  <a:txBody>
                    <a:bodyPr/>
                    <a:lstStyle/>
                    <a:p>
                      <a:pPr algn="ctr"/>
                      <a:r>
                        <a:rPr lang="en-US" sz="1200" dirty="0" smtClean="0"/>
                        <a:t>0</a:t>
                      </a:r>
                      <a:endParaRPr lang="en-GB" sz="1200" dirty="0"/>
                    </a:p>
                  </a:txBody>
                  <a:tcPr/>
                </a:tc>
                <a:tc>
                  <a:txBody>
                    <a:bodyPr/>
                    <a:lstStyle/>
                    <a:p>
                      <a:pPr algn="ctr"/>
                      <a:r>
                        <a:rPr lang="en-US" sz="1200" dirty="0" smtClean="0"/>
                        <a:t>0</a:t>
                      </a:r>
                      <a:endParaRPr lang="en-GB" sz="1200" dirty="0"/>
                    </a:p>
                  </a:txBody>
                  <a:tcPr/>
                </a:tc>
                <a:tc>
                  <a:txBody>
                    <a:bodyPr/>
                    <a:lstStyle/>
                    <a:p>
                      <a:pPr algn="ctr"/>
                      <a:r>
                        <a:rPr lang="en-US" sz="1200" dirty="0" smtClean="0"/>
                        <a:t>0</a:t>
                      </a:r>
                      <a:endParaRPr lang="en-GB" sz="12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smtClean="0"/>
                        <a:t>D</a:t>
                      </a:r>
                      <a:r>
                        <a:rPr lang="en-US" sz="1200" baseline="-25000" dirty="0" smtClean="0"/>
                        <a:t>in</a:t>
                      </a:r>
                      <a:endParaRPr lang="en-GB" sz="1200" baseline="-25000" dirty="0" smtClean="0"/>
                    </a:p>
                  </a:txBody>
                  <a:tcPr/>
                </a:tc>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2057400"/>
            <a:ext cx="4576320" cy="3840480"/>
          </a:xfrm>
          <a:prstGeom prst="rect">
            <a:avLst/>
          </a:prstGeom>
          <a:ln w="3175">
            <a:solidFill>
              <a:schemeClr val="tx1"/>
            </a:solidFill>
          </a:ln>
        </p:spPr>
      </p:pic>
    </p:spTree>
    <p:extLst>
      <p:ext uri="{BB962C8B-B14F-4D97-AF65-F5344CB8AC3E}">
        <p14:creationId xmlns:p14="http://schemas.microsoft.com/office/powerpoint/2010/main" val="19366891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553200" cy="685800"/>
          </a:xfrm>
        </p:spPr>
        <p:txBody>
          <a:bodyPr>
            <a:normAutofit/>
          </a:bodyPr>
          <a:lstStyle/>
          <a:p>
            <a:pPr algn="ctr"/>
            <a:r>
              <a:rPr lang="en-US" b="1" dirty="0" smtClean="0">
                <a:solidFill>
                  <a:srgbClr val="FF0066"/>
                </a:solidFill>
                <a:effectLst>
                  <a:outerShdw blurRad="38100" dist="38100" dir="2700000" algn="tl">
                    <a:srgbClr val="000000">
                      <a:alpha val="43137"/>
                    </a:srgbClr>
                  </a:outerShdw>
                </a:effectLst>
                <a:latin typeface="Algerian" panose="04020705040A02060702" pitchFamily="82" charset="0"/>
              </a:rPr>
              <a:t>De-MULTIPLEXER </a:t>
            </a:r>
            <a:endParaRPr lang="en-GB" b="1" dirty="0">
              <a:solidFill>
                <a:srgbClr val="FF0066"/>
              </a:solidFill>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p:cNvSpPr>
            <a:spLocks noGrp="1"/>
          </p:cNvSpPr>
          <p:nvPr>
            <p:ph idx="1"/>
          </p:nvPr>
        </p:nvSpPr>
        <p:spPr>
          <a:xfrm>
            <a:off x="228600" y="685800"/>
            <a:ext cx="3810000" cy="533400"/>
          </a:xfrm>
        </p:spPr>
        <p:txBody>
          <a:bodyPr>
            <a:normAutofit/>
          </a:bodyPr>
          <a:lstStyle/>
          <a:p>
            <a:pPr marL="0" indent="0" algn="just">
              <a:lnSpc>
                <a:spcPct val="120000"/>
              </a:lnSpc>
              <a:buNone/>
            </a:pPr>
            <a:r>
              <a:rPr lang="en-US" sz="1600" b="1" u="sng" dirty="0" smtClean="0">
                <a:solidFill>
                  <a:schemeClr val="tx1"/>
                </a:solidFill>
              </a:rPr>
              <a:t>1:16 DEMUX using 1:8 DEMUX</a:t>
            </a:r>
          </a:p>
          <a:p>
            <a:pPr algn="just">
              <a:lnSpc>
                <a:spcPct val="120000"/>
              </a:lnSpc>
            </a:pPr>
            <a:endParaRPr lang="en-US" sz="1900" b="1" dirty="0" smtClean="0">
              <a:solidFill>
                <a:schemeClr val="tx1"/>
              </a:solidFill>
            </a:endParaRPr>
          </a:p>
          <a:p>
            <a:pPr marL="0" indent="0" algn="just">
              <a:lnSpc>
                <a:spcPct val="120000"/>
              </a:lnSpc>
              <a:buNone/>
            </a:pPr>
            <a:endParaRPr lang="en-US" sz="1700" b="1" dirty="0" smtClean="0">
              <a:solidFill>
                <a:schemeClr val="tx1"/>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1879110847"/>
              </p:ext>
            </p:extLst>
          </p:nvPr>
        </p:nvGraphicFramePr>
        <p:xfrm>
          <a:off x="411480" y="1143000"/>
          <a:ext cx="2865120" cy="5608320"/>
        </p:xfrm>
        <a:graphic>
          <a:graphicData uri="http://schemas.openxmlformats.org/drawingml/2006/table">
            <a:tbl>
              <a:tblPr firstRow="1" bandRow="1">
                <a:tableStyleId>{BC89EF96-8CEA-46FF-86C4-4CE0E7609802}</a:tableStyleId>
              </a:tblPr>
              <a:tblGrid>
                <a:gridCol w="365760"/>
                <a:gridCol w="365760"/>
                <a:gridCol w="365760"/>
                <a:gridCol w="365760"/>
                <a:gridCol w="1402080"/>
              </a:tblGrid>
              <a:tr h="182880">
                <a:tc gridSpan="4">
                  <a:txBody>
                    <a:bodyPr/>
                    <a:lstStyle/>
                    <a:p>
                      <a:pPr algn="ctr"/>
                      <a:r>
                        <a:rPr lang="en-US" sz="1400" b="1" dirty="0" smtClean="0"/>
                        <a:t>Inputs</a:t>
                      </a:r>
                      <a:endParaRPr lang="en-GB" sz="1400"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GB" sz="1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pPr algn="ctr"/>
                      <a:endParaRPr lang="en-GB" b="1" dirty="0"/>
                    </a:p>
                  </a:txBody>
                  <a:tcPr/>
                </a:tc>
                <a:tc hMerge="1">
                  <a:txBody>
                    <a:bodyPr/>
                    <a:lstStyle/>
                    <a:p>
                      <a:endParaRPr lang="en-GB" dirty="0"/>
                    </a:p>
                  </a:txBody>
                  <a:tcPr/>
                </a:tc>
                <a:tc rowSpan="2">
                  <a:txBody>
                    <a:bodyPr/>
                    <a:lstStyle/>
                    <a:p>
                      <a:pPr algn="ctr"/>
                      <a:r>
                        <a:rPr lang="en-US" sz="1400" b="1" dirty="0" smtClean="0"/>
                        <a:t>Input (D</a:t>
                      </a:r>
                      <a:r>
                        <a:rPr lang="en-US" sz="1400" b="1" baseline="-25000" dirty="0" smtClean="0"/>
                        <a:t>in</a:t>
                      </a:r>
                      <a:r>
                        <a:rPr lang="en-US" sz="1400" b="1" dirty="0" smtClean="0"/>
                        <a:t>)</a:t>
                      </a:r>
                      <a:br>
                        <a:rPr lang="en-US" sz="1400" b="1" dirty="0" smtClean="0"/>
                      </a:br>
                      <a:r>
                        <a:rPr lang="en-US" sz="1400" b="1" dirty="0" smtClean="0"/>
                        <a:t>available at Output</a:t>
                      </a:r>
                      <a:endParaRPr lang="en-GB" sz="1400" b="1"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8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1" baseline="0" dirty="0" smtClean="0"/>
                        <a:t>S</a:t>
                      </a:r>
                      <a:r>
                        <a:rPr lang="en-US" sz="1400" b="1" baseline="-25000" dirty="0" smtClean="0"/>
                        <a:t>3</a:t>
                      </a:r>
                      <a:endParaRPr lang="en-GB" sz="1400" b="1" baseline="-25000" dirty="0" smtClean="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baseline="0" dirty="0" smtClean="0"/>
                        <a:t>S</a:t>
                      </a:r>
                      <a:r>
                        <a:rPr lang="en-US" sz="1400" b="1" baseline="-25000" dirty="0" smtClean="0"/>
                        <a:t>2</a:t>
                      </a:r>
                      <a:endParaRPr lang="en-GB" sz="1400" b="1"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baseline="0" dirty="0" smtClean="0"/>
                        <a:t>S</a:t>
                      </a:r>
                      <a:r>
                        <a:rPr lang="en-US" sz="1400" b="1" baseline="-25000" dirty="0" smtClean="0"/>
                        <a:t>1</a:t>
                      </a:r>
                      <a:endParaRPr lang="en-GB" sz="1400" b="1"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baseline="0" dirty="0" smtClean="0"/>
                        <a:t>S</a:t>
                      </a:r>
                      <a:r>
                        <a:rPr lang="en-US" sz="1400" b="1" baseline="-25000" dirty="0" smtClean="0"/>
                        <a:t>0</a:t>
                      </a:r>
                      <a:endParaRPr lang="en-GB" sz="1400" b="1" baseline="-25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GB" sz="1400" b="1" baseline="-25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80">
                <a:tc>
                  <a:txBody>
                    <a:bodyPr/>
                    <a:lstStyle/>
                    <a:p>
                      <a:pPr algn="ctr"/>
                      <a:r>
                        <a:rPr lang="en-US" sz="1400" dirty="0" smtClean="0"/>
                        <a:t>0</a:t>
                      </a:r>
                      <a:endParaRPr lang="en-GB" sz="1400" dirty="0"/>
                    </a:p>
                  </a:txBody>
                  <a:tcPr>
                    <a:lnT w="12700" cap="flat" cmpd="sng" algn="ctr">
                      <a:solidFill>
                        <a:schemeClr val="tx1"/>
                      </a:solidFill>
                      <a:prstDash val="solid"/>
                      <a:round/>
                      <a:headEnd type="none" w="med" len="med"/>
                      <a:tailEnd type="none" w="med" len="med"/>
                    </a:lnT>
                  </a:tcPr>
                </a:tc>
                <a:tc>
                  <a:txBody>
                    <a:bodyPr/>
                    <a:lstStyle/>
                    <a:p>
                      <a:pPr algn="ctr"/>
                      <a:r>
                        <a:rPr lang="en-US" sz="1400" dirty="0" smtClean="0"/>
                        <a:t>0</a:t>
                      </a:r>
                      <a:endParaRPr lang="en-GB" sz="1400" dirty="0"/>
                    </a:p>
                  </a:txBody>
                  <a:tcPr>
                    <a:lnT w="12700" cap="flat" cmpd="sng" algn="ctr">
                      <a:solidFill>
                        <a:schemeClr val="tx1"/>
                      </a:solidFill>
                      <a:prstDash val="solid"/>
                      <a:round/>
                      <a:headEnd type="none" w="med" len="med"/>
                      <a:tailEnd type="none" w="med" len="med"/>
                    </a:lnT>
                  </a:tcPr>
                </a:tc>
                <a:tc>
                  <a:txBody>
                    <a:bodyPr/>
                    <a:lstStyle/>
                    <a:p>
                      <a:pPr algn="ctr"/>
                      <a:r>
                        <a:rPr lang="en-US" sz="1400" dirty="0" smtClean="0"/>
                        <a:t>0</a:t>
                      </a:r>
                      <a:endParaRPr lang="en-GB" sz="1400" dirty="0"/>
                    </a:p>
                  </a:txBody>
                  <a:tcPr>
                    <a:lnT w="12700" cap="flat" cmpd="sng" algn="ctr">
                      <a:solidFill>
                        <a:schemeClr val="tx1"/>
                      </a:solidFill>
                      <a:prstDash val="solid"/>
                      <a:round/>
                      <a:headEnd type="none" w="med" len="med"/>
                      <a:tailEnd type="none" w="med" len="med"/>
                    </a:lnT>
                  </a:tcPr>
                </a:tc>
                <a:tc>
                  <a:txBody>
                    <a:bodyPr/>
                    <a:lstStyle/>
                    <a:p>
                      <a:pPr algn="ctr"/>
                      <a:r>
                        <a:rPr lang="en-US" sz="1400" dirty="0" smtClean="0"/>
                        <a:t>0</a:t>
                      </a:r>
                      <a:endParaRPr lang="en-GB" sz="14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400" b="1" baseline="0" dirty="0" smtClean="0"/>
                        <a:t>Y</a:t>
                      </a:r>
                      <a:r>
                        <a:rPr lang="en-US" sz="1400" b="1" baseline="-25000" dirty="0" smtClean="0"/>
                        <a:t>0</a:t>
                      </a:r>
                      <a:endParaRPr lang="en-GB" sz="1400" b="1" baseline="-25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r>
              <a:tr h="182880">
                <a:tc>
                  <a:txBody>
                    <a:bodyPr/>
                    <a:lstStyle/>
                    <a:p>
                      <a:pPr algn="ctr"/>
                      <a:r>
                        <a:rPr lang="en-US" sz="1400" dirty="0" smtClean="0"/>
                        <a:t>0</a:t>
                      </a:r>
                      <a:endParaRPr lang="en-GB" sz="1400" dirty="0"/>
                    </a:p>
                  </a:txBody>
                  <a:tcPr/>
                </a:tc>
                <a:tc>
                  <a:txBody>
                    <a:bodyPr/>
                    <a:lstStyle/>
                    <a:p>
                      <a:pPr algn="ctr"/>
                      <a:r>
                        <a:rPr lang="en-US" sz="1400" dirty="0" smtClean="0"/>
                        <a:t>0</a:t>
                      </a:r>
                      <a:endParaRPr lang="en-GB" sz="1400" dirty="0"/>
                    </a:p>
                  </a:txBody>
                  <a:tcPr/>
                </a:tc>
                <a:tc>
                  <a:txBody>
                    <a:bodyPr/>
                    <a:lstStyle/>
                    <a:p>
                      <a:pPr algn="ctr"/>
                      <a:r>
                        <a:rPr lang="en-US" sz="1400" dirty="0" smtClean="0"/>
                        <a:t>0</a:t>
                      </a:r>
                      <a:endParaRPr lang="en-GB" sz="1400" dirty="0"/>
                    </a:p>
                  </a:txBody>
                  <a:tcPr/>
                </a:tc>
                <a:tc>
                  <a:txBody>
                    <a:bodyPr/>
                    <a:lstStyle/>
                    <a:p>
                      <a:pPr algn="ctr"/>
                      <a:r>
                        <a:rPr lang="en-US" sz="1400" dirty="0" smtClean="0"/>
                        <a:t>1</a:t>
                      </a:r>
                      <a:endParaRPr lang="en-GB" sz="1400" dirty="0"/>
                    </a:p>
                  </a:txBody>
                  <a:tcPr>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1" baseline="0" dirty="0" smtClean="0"/>
                        <a:t>Y</a:t>
                      </a:r>
                      <a:r>
                        <a:rPr lang="en-US" sz="1400" b="1" baseline="-25000" dirty="0" smtClean="0"/>
                        <a:t>1</a:t>
                      </a:r>
                      <a:endParaRPr lang="en-GB" sz="1400" b="1" baseline="-25000" dirty="0" smtClean="0"/>
                    </a:p>
                  </a:txBody>
                  <a:tcPr>
                    <a:lnL w="12700" cap="flat" cmpd="sng" algn="ctr">
                      <a:solidFill>
                        <a:schemeClr val="tx1"/>
                      </a:solidFill>
                      <a:prstDash val="solid"/>
                      <a:round/>
                      <a:headEnd type="none" w="med" len="med"/>
                      <a:tailEnd type="none" w="med" len="med"/>
                    </a:lnL>
                  </a:tcPr>
                </a:tc>
              </a:tr>
              <a:tr h="182880">
                <a:tc>
                  <a:txBody>
                    <a:bodyPr/>
                    <a:lstStyle/>
                    <a:p>
                      <a:pPr algn="ctr"/>
                      <a:r>
                        <a:rPr lang="en-US" sz="1400" dirty="0" smtClean="0"/>
                        <a:t>0</a:t>
                      </a:r>
                      <a:endParaRPr lang="en-GB" sz="1400" dirty="0"/>
                    </a:p>
                  </a:txBody>
                  <a:tcPr/>
                </a:tc>
                <a:tc>
                  <a:txBody>
                    <a:bodyPr/>
                    <a:lstStyle/>
                    <a:p>
                      <a:pPr algn="ctr"/>
                      <a:r>
                        <a:rPr lang="en-US" sz="1400" dirty="0" smtClean="0"/>
                        <a:t>0</a:t>
                      </a:r>
                      <a:endParaRPr lang="en-GB" sz="1400" dirty="0"/>
                    </a:p>
                  </a:txBody>
                  <a:tcPr/>
                </a:tc>
                <a:tc>
                  <a:txBody>
                    <a:bodyPr/>
                    <a:lstStyle/>
                    <a:p>
                      <a:pPr algn="ctr"/>
                      <a:r>
                        <a:rPr lang="en-US" sz="1400" dirty="0" smtClean="0"/>
                        <a:t>1</a:t>
                      </a:r>
                      <a:endParaRPr lang="en-GB" sz="1400" dirty="0"/>
                    </a:p>
                  </a:txBody>
                  <a:tcPr/>
                </a:tc>
                <a:tc>
                  <a:txBody>
                    <a:bodyPr/>
                    <a:lstStyle/>
                    <a:p>
                      <a:pPr algn="ctr"/>
                      <a:r>
                        <a:rPr lang="en-US" sz="1400" dirty="0" smtClean="0"/>
                        <a:t>0</a:t>
                      </a:r>
                      <a:endParaRPr lang="en-GB" sz="1400" dirty="0"/>
                    </a:p>
                  </a:txBody>
                  <a:tcPr>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1" baseline="0" dirty="0" smtClean="0"/>
                        <a:t>Y</a:t>
                      </a:r>
                      <a:r>
                        <a:rPr lang="en-US" sz="1400" b="1" baseline="-25000" dirty="0" smtClean="0"/>
                        <a:t>2</a:t>
                      </a:r>
                      <a:endParaRPr lang="en-GB" sz="1400" b="1" baseline="-25000" dirty="0" smtClean="0"/>
                    </a:p>
                  </a:txBody>
                  <a:tcPr>
                    <a:lnL w="12700" cap="flat" cmpd="sng" algn="ctr">
                      <a:solidFill>
                        <a:schemeClr val="tx1"/>
                      </a:solidFill>
                      <a:prstDash val="solid"/>
                      <a:round/>
                      <a:headEnd type="none" w="med" len="med"/>
                      <a:tailEnd type="none" w="med" len="med"/>
                    </a:lnL>
                  </a:tcPr>
                </a:tc>
              </a:tr>
              <a:tr h="182880">
                <a:tc>
                  <a:txBody>
                    <a:bodyPr/>
                    <a:lstStyle/>
                    <a:p>
                      <a:pPr algn="ctr"/>
                      <a:r>
                        <a:rPr lang="en-US" sz="1400" dirty="0" smtClean="0"/>
                        <a:t>0</a:t>
                      </a:r>
                      <a:endParaRPr lang="en-GB" sz="1400" dirty="0"/>
                    </a:p>
                  </a:txBody>
                  <a:tcPr/>
                </a:tc>
                <a:tc>
                  <a:txBody>
                    <a:bodyPr/>
                    <a:lstStyle/>
                    <a:p>
                      <a:pPr algn="ctr"/>
                      <a:r>
                        <a:rPr lang="en-US" sz="1400" dirty="0" smtClean="0"/>
                        <a:t>0</a:t>
                      </a:r>
                      <a:endParaRPr lang="en-GB" sz="1400" dirty="0"/>
                    </a:p>
                  </a:txBody>
                  <a:tcPr/>
                </a:tc>
                <a:tc>
                  <a:txBody>
                    <a:bodyPr/>
                    <a:lstStyle/>
                    <a:p>
                      <a:pPr algn="ctr"/>
                      <a:r>
                        <a:rPr lang="en-US" sz="1400" dirty="0" smtClean="0"/>
                        <a:t>1</a:t>
                      </a:r>
                      <a:endParaRPr lang="en-GB" sz="1400" dirty="0"/>
                    </a:p>
                  </a:txBody>
                  <a:tcPr/>
                </a:tc>
                <a:tc>
                  <a:txBody>
                    <a:bodyPr/>
                    <a:lstStyle/>
                    <a:p>
                      <a:pPr algn="ctr"/>
                      <a:r>
                        <a:rPr lang="en-US" sz="1400" dirty="0" smtClean="0"/>
                        <a:t>1</a:t>
                      </a:r>
                      <a:endParaRPr lang="en-GB" sz="1400" dirty="0"/>
                    </a:p>
                  </a:txBody>
                  <a:tcPr>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1" baseline="0" dirty="0" smtClean="0"/>
                        <a:t>Y</a:t>
                      </a:r>
                      <a:r>
                        <a:rPr lang="en-US" sz="1400" b="1" baseline="-25000" dirty="0" smtClean="0"/>
                        <a:t>3</a:t>
                      </a:r>
                      <a:endParaRPr lang="en-GB" sz="1400" b="1" baseline="-25000" dirty="0" smtClean="0"/>
                    </a:p>
                  </a:txBody>
                  <a:tcPr>
                    <a:lnL w="12700" cap="flat" cmpd="sng" algn="ctr">
                      <a:solidFill>
                        <a:schemeClr val="tx1"/>
                      </a:solidFill>
                      <a:prstDash val="solid"/>
                      <a:round/>
                      <a:headEnd type="none" w="med" len="med"/>
                      <a:tailEnd type="none" w="med" len="med"/>
                    </a:lnL>
                  </a:tcPr>
                </a:tc>
              </a:tr>
              <a:tr h="182880">
                <a:tc>
                  <a:txBody>
                    <a:bodyPr/>
                    <a:lstStyle/>
                    <a:p>
                      <a:pPr algn="ctr"/>
                      <a:r>
                        <a:rPr lang="en-US" sz="1400" dirty="0" smtClean="0"/>
                        <a:t>0</a:t>
                      </a:r>
                      <a:endParaRPr lang="en-GB" sz="1400" dirty="0"/>
                    </a:p>
                  </a:txBody>
                  <a:tcPr/>
                </a:tc>
                <a:tc>
                  <a:txBody>
                    <a:bodyPr/>
                    <a:lstStyle/>
                    <a:p>
                      <a:pPr algn="ctr"/>
                      <a:r>
                        <a:rPr lang="en-US" sz="1400" dirty="0" smtClean="0"/>
                        <a:t>1</a:t>
                      </a:r>
                      <a:endParaRPr lang="en-GB" sz="1400" dirty="0"/>
                    </a:p>
                  </a:txBody>
                  <a:tcPr/>
                </a:tc>
                <a:tc>
                  <a:txBody>
                    <a:bodyPr/>
                    <a:lstStyle/>
                    <a:p>
                      <a:pPr algn="ctr"/>
                      <a:r>
                        <a:rPr lang="en-US" sz="1400" dirty="0" smtClean="0"/>
                        <a:t>0</a:t>
                      </a:r>
                      <a:endParaRPr lang="en-GB" sz="1400" dirty="0"/>
                    </a:p>
                  </a:txBody>
                  <a:tcPr/>
                </a:tc>
                <a:tc>
                  <a:txBody>
                    <a:bodyPr/>
                    <a:lstStyle/>
                    <a:p>
                      <a:pPr algn="ctr"/>
                      <a:r>
                        <a:rPr lang="en-US" sz="1400" dirty="0" smtClean="0"/>
                        <a:t>0</a:t>
                      </a:r>
                      <a:endParaRPr lang="en-GB" sz="1400" dirty="0"/>
                    </a:p>
                  </a:txBody>
                  <a:tcPr>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1" baseline="0" dirty="0" smtClean="0"/>
                        <a:t>Y</a:t>
                      </a:r>
                      <a:r>
                        <a:rPr lang="en-US" sz="1400" b="1" baseline="-25000" dirty="0" smtClean="0"/>
                        <a:t>4</a:t>
                      </a:r>
                      <a:endParaRPr lang="en-GB" sz="1400" b="1" baseline="-25000" dirty="0" smtClean="0"/>
                    </a:p>
                  </a:txBody>
                  <a:tcPr>
                    <a:lnL w="12700" cap="flat" cmpd="sng" algn="ctr">
                      <a:solidFill>
                        <a:schemeClr val="tx1"/>
                      </a:solidFill>
                      <a:prstDash val="solid"/>
                      <a:round/>
                      <a:headEnd type="none" w="med" len="med"/>
                      <a:tailEnd type="none" w="med" len="med"/>
                    </a:lnL>
                  </a:tcPr>
                </a:tc>
              </a:tr>
              <a:tr h="182880">
                <a:tc>
                  <a:txBody>
                    <a:bodyPr/>
                    <a:lstStyle/>
                    <a:p>
                      <a:pPr algn="ctr"/>
                      <a:r>
                        <a:rPr lang="en-US" sz="1400" dirty="0" smtClean="0"/>
                        <a:t>0</a:t>
                      </a:r>
                      <a:endParaRPr lang="en-GB" sz="1400" dirty="0"/>
                    </a:p>
                  </a:txBody>
                  <a:tcPr/>
                </a:tc>
                <a:tc>
                  <a:txBody>
                    <a:bodyPr/>
                    <a:lstStyle/>
                    <a:p>
                      <a:pPr algn="ctr"/>
                      <a:r>
                        <a:rPr lang="en-US" sz="1400" dirty="0" smtClean="0"/>
                        <a:t>1</a:t>
                      </a:r>
                      <a:endParaRPr lang="en-GB" sz="1400" dirty="0"/>
                    </a:p>
                  </a:txBody>
                  <a:tcPr/>
                </a:tc>
                <a:tc>
                  <a:txBody>
                    <a:bodyPr/>
                    <a:lstStyle/>
                    <a:p>
                      <a:pPr algn="ctr"/>
                      <a:r>
                        <a:rPr lang="en-US" sz="1400" dirty="0" smtClean="0"/>
                        <a:t>0</a:t>
                      </a:r>
                      <a:endParaRPr lang="en-GB" sz="1400" dirty="0"/>
                    </a:p>
                  </a:txBody>
                  <a:tcPr/>
                </a:tc>
                <a:tc>
                  <a:txBody>
                    <a:bodyPr/>
                    <a:lstStyle/>
                    <a:p>
                      <a:pPr algn="ctr"/>
                      <a:r>
                        <a:rPr lang="en-US" sz="1400" dirty="0" smtClean="0"/>
                        <a:t>1</a:t>
                      </a:r>
                      <a:endParaRPr lang="en-GB" sz="1400" dirty="0"/>
                    </a:p>
                  </a:txBody>
                  <a:tcPr>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1" baseline="0" dirty="0" smtClean="0"/>
                        <a:t>Y</a:t>
                      </a:r>
                      <a:r>
                        <a:rPr lang="en-US" sz="1400" b="1" baseline="-25000" dirty="0" smtClean="0"/>
                        <a:t>5</a:t>
                      </a:r>
                      <a:endParaRPr lang="en-GB" sz="1400" b="1" baseline="-25000" dirty="0" smtClean="0"/>
                    </a:p>
                  </a:txBody>
                  <a:tcPr>
                    <a:lnL w="12700" cap="flat" cmpd="sng" algn="ctr">
                      <a:solidFill>
                        <a:schemeClr val="tx1"/>
                      </a:solidFill>
                      <a:prstDash val="solid"/>
                      <a:round/>
                      <a:headEnd type="none" w="med" len="med"/>
                      <a:tailEnd type="none" w="med" len="med"/>
                    </a:lnL>
                  </a:tcPr>
                </a:tc>
              </a:tr>
              <a:tr h="182880">
                <a:tc>
                  <a:txBody>
                    <a:bodyPr/>
                    <a:lstStyle/>
                    <a:p>
                      <a:pPr algn="ctr"/>
                      <a:r>
                        <a:rPr lang="en-US" sz="1400" dirty="0" smtClean="0"/>
                        <a:t>0</a:t>
                      </a:r>
                      <a:endParaRPr lang="en-GB" sz="1400" dirty="0"/>
                    </a:p>
                  </a:txBody>
                  <a:tcPr/>
                </a:tc>
                <a:tc>
                  <a:txBody>
                    <a:bodyPr/>
                    <a:lstStyle/>
                    <a:p>
                      <a:pPr algn="ctr"/>
                      <a:r>
                        <a:rPr lang="en-US" sz="1400" dirty="0" smtClean="0"/>
                        <a:t>1</a:t>
                      </a:r>
                      <a:endParaRPr lang="en-GB" sz="1400" dirty="0"/>
                    </a:p>
                  </a:txBody>
                  <a:tcPr/>
                </a:tc>
                <a:tc>
                  <a:txBody>
                    <a:bodyPr/>
                    <a:lstStyle/>
                    <a:p>
                      <a:pPr algn="ctr"/>
                      <a:r>
                        <a:rPr lang="en-US" sz="1400" dirty="0" smtClean="0"/>
                        <a:t>1</a:t>
                      </a:r>
                      <a:endParaRPr lang="en-GB" sz="1400" dirty="0"/>
                    </a:p>
                  </a:txBody>
                  <a:tcPr/>
                </a:tc>
                <a:tc>
                  <a:txBody>
                    <a:bodyPr/>
                    <a:lstStyle/>
                    <a:p>
                      <a:pPr algn="ctr"/>
                      <a:r>
                        <a:rPr lang="en-US" sz="1400" dirty="0" smtClean="0"/>
                        <a:t>0</a:t>
                      </a:r>
                      <a:endParaRPr lang="en-GB" sz="1400" dirty="0"/>
                    </a:p>
                  </a:txBody>
                  <a:tcPr>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1" baseline="0" dirty="0" smtClean="0"/>
                        <a:t>Y</a:t>
                      </a:r>
                      <a:r>
                        <a:rPr lang="en-US" sz="1400" b="1" baseline="-25000" dirty="0" smtClean="0"/>
                        <a:t>6</a:t>
                      </a:r>
                      <a:endParaRPr lang="en-GB" sz="1400" b="1" baseline="-25000" dirty="0" smtClean="0"/>
                    </a:p>
                  </a:txBody>
                  <a:tcPr>
                    <a:lnL w="12700" cap="flat" cmpd="sng" algn="ctr">
                      <a:solidFill>
                        <a:schemeClr val="tx1"/>
                      </a:solidFill>
                      <a:prstDash val="solid"/>
                      <a:round/>
                      <a:headEnd type="none" w="med" len="med"/>
                      <a:tailEnd type="none" w="med" len="med"/>
                    </a:lnL>
                  </a:tcPr>
                </a:tc>
              </a:tr>
              <a:tr h="182880">
                <a:tc>
                  <a:txBody>
                    <a:bodyPr/>
                    <a:lstStyle/>
                    <a:p>
                      <a:pPr algn="ctr"/>
                      <a:r>
                        <a:rPr lang="en-US" sz="1400" dirty="0" smtClean="0"/>
                        <a:t>0</a:t>
                      </a:r>
                      <a:endParaRPr lang="en-GB" sz="1400" dirty="0"/>
                    </a:p>
                  </a:txBody>
                  <a:tcPr/>
                </a:tc>
                <a:tc>
                  <a:txBody>
                    <a:bodyPr/>
                    <a:lstStyle/>
                    <a:p>
                      <a:pPr algn="ctr"/>
                      <a:r>
                        <a:rPr lang="en-US" sz="1400" dirty="0" smtClean="0"/>
                        <a:t>1</a:t>
                      </a:r>
                      <a:endParaRPr lang="en-GB" sz="1400" dirty="0"/>
                    </a:p>
                  </a:txBody>
                  <a:tcPr/>
                </a:tc>
                <a:tc>
                  <a:txBody>
                    <a:bodyPr/>
                    <a:lstStyle/>
                    <a:p>
                      <a:pPr algn="ctr"/>
                      <a:r>
                        <a:rPr lang="en-US" sz="1400" dirty="0" smtClean="0"/>
                        <a:t>1</a:t>
                      </a:r>
                      <a:endParaRPr lang="en-GB" sz="1400" dirty="0"/>
                    </a:p>
                  </a:txBody>
                  <a:tcPr/>
                </a:tc>
                <a:tc>
                  <a:txBody>
                    <a:bodyPr/>
                    <a:lstStyle/>
                    <a:p>
                      <a:pPr algn="ctr"/>
                      <a:r>
                        <a:rPr lang="en-US" sz="1400" dirty="0" smtClean="0"/>
                        <a:t>1</a:t>
                      </a:r>
                      <a:endParaRPr lang="en-GB" sz="1400" dirty="0"/>
                    </a:p>
                  </a:txBody>
                  <a:tcPr>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1" baseline="0" dirty="0" smtClean="0"/>
                        <a:t>Y</a:t>
                      </a:r>
                      <a:r>
                        <a:rPr lang="en-US" sz="1400" b="1" baseline="-25000" dirty="0" smtClean="0"/>
                        <a:t>7</a:t>
                      </a:r>
                      <a:endParaRPr lang="en-GB" sz="1400" b="1" baseline="-25000" dirty="0" smtClean="0"/>
                    </a:p>
                  </a:txBody>
                  <a:tcPr>
                    <a:lnL w="12700" cap="flat" cmpd="sng" algn="ctr">
                      <a:solidFill>
                        <a:schemeClr val="tx1"/>
                      </a:solidFill>
                      <a:prstDash val="solid"/>
                      <a:round/>
                      <a:headEnd type="none" w="med" len="med"/>
                      <a:tailEnd type="none" w="med" len="med"/>
                    </a:lnL>
                  </a:tcPr>
                </a:tc>
              </a:tr>
              <a:tr h="182880">
                <a:tc>
                  <a:txBody>
                    <a:bodyPr/>
                    <a:lstStyle/>
                    <a:p>
                      <a:pPr algn="ctr"/>
                      <a:r>
                        <a:rPr lang="en-US" sz="1400" dirty="0" smtClean="0"/>
                        <a:t>1</a:t>
                      </a:r>
                      <a:endParaRPr lang="en-GB" sz="1400" dirty="0"/>
                    </a:p>
                  </a:txBody>
                  <a:tcPr/>
                </a:tc>
                <a:tc>
                  <a:txBody>
                    <a:bodyPr/>
                    <a:lstStyle/>
                    <a:p>
                      <a:pPr algn="ctr"/>
                      <a:r>
                        <a:rPr lang="en-US" sz="1400" dirty="0" smtClean="0"/>
                        <a:t>0</a:t>
                      </a:r>
                      <a:endParaRPr lang="en-GB" sz="1400" dirty="0"/>
                    </a:p>
                  </a:txBody>
                  <a:tcPr/>
                </a:tc>
                <a:tc>
                  <a:txBody>
                    <a:bodyPr/>
                    <a:lstStyle/>
                    <a:p>
                      <a:pPr algn="ctr"/>
                      <a:r>
                        <a:rPr lang="en-US" sz="1400" dirty="0" smtClean="0"/>
                        <a:t>0</a:t>
                      </a:r>
                      <a:endParaRPr lang="en-GB" sz="1400" dirty="0"/>
                    </a:p>
                  </a:txBody>
                  <a:tcPr/>
                </a:tc>
                <a:tc>
                  <a:txBody>
                    <a:bodyPr/>
                    <a:lstStyle/>
                    <a:p>
                      <a:pPr algn="ctr"/>
                      <a:r>
                        <a:rPr lang="en-US" sz="1400" dirty="0" smtClean="0"/>
                        <a:t>0</a:t>
                      </a:r>
                      <a:endParaRPr lang="en-GB" sz="1400" dirty="0"/>
                    </a:p>
                  </a:txBody>
                  <a:tcPr>
                    <a:lnR w="12700" cap="flat" cmpd="sng" algn="ctr">
                      <a:solidFill>
                        <a:schemeClr val="tx1"/>
                      </a:solidFill>
                      <a:prstDash val="solid"/>
                      <a:round/>
                      <a:headEnd type="none" w="med" len="med"/>
                      <a:tailEnd type="none" w="med" len="med"/>
                    </a:lnR>
                  </a:tcPr>
                </a:tc>
                <a:tc>
                  <a:txBody>
                    <a:bodyPr/>
                    <a:lstStyle/>
                    <a:p>
                      <a:pPr algn="ctr"/>
                      <a:r>
                        <a:rPr lang="en-US" sz="1400" b="1" baseline="0" dirty="0" smtClean="0"/>
                        <a:t>Y</a:t>
                      </a:r>
                      <a:r>
                        <a:rPr lang="en-US" sz="1400" b="1" baseline="-25000" dirty="0" smtClean="0"/>
                        <a:t>8</a:t>
                      </a:r>
                      <a:endParaRPr lang="en-GB" sz="1400" b="1" baseline="-25000" dirty="0"/>
                    </a:p>
                  </a:txBody>
                  <a:tcPr>
                    <a:lnL w="12700" cap="flat" cmpd="sng" algn="ctr">
                      <a:solidFill>
                        <a:schemeClr val="tx1"/>
                      </a:solidFill>
                      <a:prstDash val="solid"/>
                      <a:round/>
                      <a:headEnd type="none" w="med" len="med"/>
                      <a:tailEnd type="none" w="med" len="med"/>
                    </a:lnL>
                  </a:tcPr>
                </a:tc>
              </a:tr>
              <a:tr h="182880">
                <a:tc>
                  <a:txBody>
                    <a:bodyPr/>
                    <a:lstStyle/>
                    <a:p>
                      <a:pPr algn="ctr"/>
                      <a:r>
                        <a:rPr lang="en-US" sz="1400" dirty="0" smtClean="0"/>
                        <a:t>1</a:t>
                      </a:r>
                      <a:endParaRPr lang="en-GB" sz="1400" dirty="0"/>
                    </a:p>
                  </a:txBody>
                  <a:tcPr/>
                </a:tc>
                <a:tc>
                  <a:txBody>
                    <a:bodyPr/>
                    <a:lstStyle/>
                    <a:p>
                      <a:pPr algn="ctr"/>
                      <a:r>
                        <a:rPr lang="en-US" sz="1400" dirty="0" smtClean="0"/>
                        <a:t>0</a:t>
                      </a:r>
                      <a:endParaRPr lang="en-GB" sz="1400" dirty="0"/>
                    </a:p>
                  </a:txBody>
                  <a:tcPr/>
                </a:tc>
                <a:tc>
                  <a:txBody>
                    <a:bodyPr/>
                    <a:lstStyle/>
                    <a:p>
                      <a:pPr algn="ctr"/>
                      <a:r>
                        <a:rPr lang="en-US" sz="1400" dirty="0" smtClean="0"/>
                        <a:t>0</a:t>
                      </a:r>
                      <a:endParaRPr lang="en-GB" sz="1400" dirty="0"/>
                    </a:p>
                  </a:txBody>
                  <a:tcPr/>
                </a:tc>
                <a:tc>
                  <a:txBody>
                    <a:bodyPr/>
                    <a:lstStyle/>
                    <a:p>
                      <a:pPr algn="ctr"/>
                      <a:r>
                        <a:rPr lang="en-US" sz="1400" dirty="0" smtClean="0"/>
                        <a:t>1</a:t>
                      </a:r>
                      <a:endParaRPr lang="en-GB" sz="1400" dirty="0"/>
                    </a:p>
                  </a:txBody>
                  <a:tcPr>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1" baseline="0" dirty="0" smtClean="0"/>
                        <a:t>Y</a:t>
                      </a:r>
                      <a:r>
                        <a:rPr lang="en-US" sz="1400" b="1" baseline="-25000" dirty="0" smtClean="0"/>
                        <a:t>9</a:t>
                      </a:r>
                      <a:endParaRPr lang="en-GB" sz="1400" b="1" baseline="-25000" dirty="0" smtClean="0"/>
                    </a:p>
                  </a:txBody>
                  <a:tcPr>
                    <a:lnL w="12700" cap="flat" cmpd="sng" algn="ctr">
                      <a:solidFill>
                        <a:schemeClr val="tx1"/>
                      </a:solidFill>
                      <a:prstDash val="solid"/>
                      <a:round/>
                      <a:headEnd type="none" w="med" len="med"/>
                      <a:tailEnd type="none" w="med" len="med"/>
                    </a:lnL>
                  </a:tcPr>
                </a:tc>
              </a:tr>
              <a:tr h="182880">
                <a:tc>
                  <a:txBody>
                    <a:bodyPr/>
                    <a:lstStyle/>
                    <a:p>
                      <a:pPr algn="ctr"/>
                      <a:r>
                        <a:rPr lang="en-US" sz="1400" dirty="0" smtClean="0"/>
                        <a:t>1</a:t>
                      </a:r>
                      <a:endParaRPr lang="en-GB" sz="1400" dirty="0"/>
                    </a:p>
                  </a:txBody>
                  <a:tcPr/>
                </a:tc>
                <a:tc>
                  <a:txBody>
                    <a:bodyPr/>
                    <a:lstStyle/>
                    <a:p>
                      <a:pPr algn="ctr"/>
                      <a:r>
                        <a:rPr lang="en-US" sz="1400" dirty="0" smtClean="0"/>
                        <a:t>0</a:t>
                      </a:r>
                      <a:endParaRPr lang="en-GB" sz="1400" dirty="0"/>
                    </a:p>
                  </a:txBody>
                  <a:tcPr/>
                </a:tc>
                <a:tc>
                  <a:txBody>
                    <a:bodyPr/>
                    <a:lstStyle/>
                    <a:p>
                      <a:pPr algn="ctr"/>
                      <a:r>
                        <a:rPr lang="en-US" sz="1400" dirty="0" smtClean="0"/>
                        <a:t>1</a:t>
                      </a:r>
                      <a:endParaRPr lang="en-GB" sz="1400" dirty="0"/>
                    </a:p>
                  </a:txBody>
                  <a:tcPr/>
                </a:tc>
                <a:tc>
                  <a:txBody>
                    <a:bodyPr/>
                    <a:lstStyle/>
                    <a:p>
                      <a:pPr algn="ctr"/>
                      <a:r>
                        <a:rPr lang="en-US" sz="1400" dirty="0" smtClean="0"/>
                        <a:t>0</a:t>
                      </a:r>
                      <a:endParaRPr lang="en-GB" sz="1400" dirty="0"/>
                    </a:p>
                  </a:txBody>
                  <a:tcPr>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1" baseline="0" dirty="0" smtClean="0"/>
                        <a:t>Y</a:t>
                      </a:r>
                      <a:r>
                        <a:rPr lang="en-US" sz="1400" b="1" baseline="-25000" dirty="0" smtClean="0"/>
                        <a:t>10</a:t>
                      </a:r>
                      <a:endParaRPr lang="en-GB" sz="1400" b="1" baseline="-25000" dirty="0" smtClean="0"/>
                    </a:p>
                  </a:txBody>
                  <a:tcPr>
                    <a:lnL w="12700" cap="flat" cmpd="sng" algn="ctr">
                      <a:solidFill>
                        <a:schemeClr val="tx1"/>
                      </a:solidFill>
                      <a:prstDash val="solid"/>
                      <a:round/>
                      <a:headEnd type="none" w="med" len="med"/>
                      <a:tailEnd type="none" w="med" len="med"/>
                    </a:lnL>
                  </a:tcPr>
                </a:tc>
              </a:tr>
              <a:tr h="182880">
                <a:tc>
                  <a:txBody>
                    <a:bodyPr/>
                    <a:lstStyle/>
                    <a:p>
                      <a:pPr algn="ctr"/>
                      <a:r>
                        <a:rPr lang="en-US" sz="1400" dirty="0" smtClean="0"/>
                        <a:t>1</a:t>
                      </a:r>
                      <a:endParaRPr lang="en-GB" sz="1400" dirty="0"/>
                    </a:p>
                  </a:txBody>
                  <a:tcPr/>
                </a:tc>
                <a:tc>
                  <a:txBody>
                    <a:bodyPr/>
                    <a:lstStyle/>
                    <a:p>
                      <a:pPr algn="ctr"/>
                      <a:r>
                        <a:rPr lang="en-US" sz="1400" dirty="0" smtClean="0"/>
                        <a:t>0</a:t>
                      </a:r>
                      <a:endParaRPr lang="en-GB" sz="1400" dirty="0"/>
                    </a:p>
                  </a:txBody>
                  <a:tcPr/>
                </a:tc>
                <a:tc>
                  <a:txBody>
                    <a:bodyPr/>
                    <a:lstStyle/>
                    <a:p>
                      <a:pPr algn="ctr"/>
                      <a:r>
                        <a:rPr lang="en-US" sz="1400" dirty="0" smtClean="0"/>
                        <a:t>1</a:t>
                      </a:r>
                      <a:endParaRPr lang="en-GB" sz="1400" dirty="0"/>
                    </a:p>
                  </a:txBody>
                  <a:tcPr/>
                </a:tc>
                <a:tc>
                  <a:txBody>
                    <a:bodyPr/>
                    <a:lstStyle/>
                    <a:p>
                      <a:pPr algn="ctr"/>
                      <a:r>
                        <a:rPr lang="en-US" sz="1400" dirty="0" smtClean="0"/>
                        <a:t>1</a:t>
                      </a:r>
                      <a:endParaRPr lang="en-GB" sz="1400" dirty="0"/>
                    </a:p>
                  </a:txBody>
                  <a:tcPr>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1" baseline="0" dirty="0" smtClean="0"/>
                        <a:t>Y</a:t>
                      </a:r>
                      <a:r>
                        <a:rPr lang="en-US" sz="1400" b="1" baseline="-25000" dirty="0" smtClean="0"/>
                        <a:t>11</a:t>
                      </a:r>
                      <a:endParaRPr lang="en-GB" sz="1400" b="1" baseline="-25000" dirty="0" smtClean="0"/>
                    </a:p>
                  </a:txBody>
                  <a:tcPr>
                    <a:lnL w="12700" cap="flat" cmpd="sng" algn="ctr">
                      <a:solidFill>
                        <a:schemeClr val="tx1"/>
                      </a:solidFill>
                      <a:prstDash val="solid"/>
                      <a:round/>
                      <a:headEnd type="none" w="med" len="med"/>
                      <a:tailEnd type="none" w="med" len="med"/>
                    </a:lnL>
                  </a:tcPr>
                </a:tc>
              </a:tr>
              <a:tr h="182880">
                <a:tc>
                  <a:txBody>
                    <a:bodyPr/>
                    <a:lstStyle/>
                    <a:p>
                      <a:pPr algn="ctr"/>
                      <a:r>
                        <a:rPr lang="en-US" sz="1400" dirty="0" smtClean="0"/>
                        <a:t>1</a:t>
                      </a:r>
                      <a:endParaRPr lang="en-GB" sz="1400" dirty="0"/>
                    </a:p>
                  </a:txBody>
                  <a:tcPr/>
                </a:tc>
                <a:tc>
                  <a:txBody>
                    <a:bodyPr/>
                    <a:lstStyle/>
                    <a:p>
                      <a:pPr algn="ctr"/>
                      <a:r>
                        <a:rPr lang="en-US" sz="1400" dirty="0" smtClean="0"/>
                        <a:t>1</a:t>
                      </a:r>
                      <a:endParaRPr lang="en-GB" sz="1400" dirty="0"/>
                    </a:p>
                  </a:txBody>
                  <a:tcPr/>
                </a:tc>
                <a:tc>
                  <a:txBody>
                    <a:bodyPr/>
                    <a:lstStyle/>
                    <a:p>
                      <a:pPr algn="ctr"/>
                      <a:r>
                        <a:rPr lang="en-US" sz="1400" dirty="0" smtClean="0"/>
                        <a:t>0</a:t>
                      </a:r>
                      <a:endParaRPr lang="en-GB" sz="1400" dirty="0"/>
                    </a:p>
                  </a:txBody>
                  <a:tcPr/>
                </a:tc>
                <a:tc>
                  <a:txBody>
                    <a:bodyPr/>
                    <a:lstStyle/>
                    <a:p>
                      <a:pPr algn="ctr"/>
                      <a:r>
                        <a:rPr lang="en-US" sz="1400" dirty="0" smtClean="0"/>
                        <a:t>0</a:t>
                      </a:r>
                      <a:endParaRPr lang="en-GB" sz="1400" dirty="0"/>
                    </a:p>
                  </a:txBody>
                  <a:tcPr>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1" baseline="0" dirty="0" smtClean="0"/>
                        <a:t>Y</a:t>
                      </a:r>
                      <a:r>
                        <a:rPr lang="en-US" sz="1400" b="1" baseline="-25000" dirty="0" smtClean="0"/>
                        <a:t>12</a:t>
                      </a:r>
                      <a:endParaRPr lang="en-GB" sz="1400" b="1" baseline="-25000" dirty="0" smtClean="0"/>
                    </a:p>
                  </a:txBody>
                  <a:tcPr>
                    <a:lnL w="12700" cap="flat" cmpd="sng" algn="ctr">
                      <a:solidFill>
                        <a:schemeClr val="tx1"/>
                      </a:solidFill>
                      <a:prstDash val="solid"/>
                      <a:round/>
                      <a:headEnd type="none" w="med" len="med"/>
                      <a:tailEnd type="none" w="med" len="med"/>
                    </a:lnL>
                  </a:tcPr>
                </a:tc>
              </a:tr>
              <a:tr h="182880">
                <a:tc>
                  <a:txBody>
                    <a:bodyPr/>
                    <a:lstStyle/>
                    <a:p>
                      <a:pPr algn="ctr"/>
                      <a:r>
                        <a:rPr lang="en-US" sz="1400" dirty="0" smtClean="0"/>
                        <a:t>1</a:t>
                      </a:r>
                      <a:endParaRPr lang="en-GB" sz="1400" dirty="0"/>
                    </a:p>
                  </a:txBody>
                  <a:tcPr/>
                </a:tc>
                <a:tc>
                  <a:txBody>
                    <a:bodyPr/>
                    <a:lstStyle/>
                    <a:p>
                      <a:pPr algn="ctr"/>
                      <a:r>
                        <a:rPr lang="en-US" sz="1400" dirty="0" smtClean="0"/>
                        <a:t>1</a:t>
                      </a:r>
                      <a:endParaRPr lang="en-GB" sz="1400" dirty="0"/>
                    </a:p>
                  </a:txBody>
                  <a:tcPr/>
                </a:tc>
                <a:tc>
                  <a:txBody>
                    <a:bodyPr/>
                    <a:lstStyle/>
                    <a:p>
                      <a:pPr algn="ctr"/>
                      <a:r>
                        <a:rPr lang="en-US" sz="1400" dirty="0" smtClean="0"/>
                        <a:t>0</a:t>
                      </a:r>
                      <a:endParaRPr lang="en-GB" sz="1400" dirty="0"/>
                    </a:p>
                  </a:txBody>
                  <a:tcPr/>
                </a:tc>
                <a:tc>
                  <a:txBody>
                    <a:bodyPr/>
                    <a:lstStyle/>
                    <a:p>
                      <a:pPr algn="ctr"/>
                      <a:r>
                        <a:rPr lang="en-US" sz="1400" dirty="0" smtClean="0"/>
                        <a:t>1</a:t>
                      </a:r>
                      <a:endParaRPr lang="en-GB" sz="1400" dirty="0"/>
                    </a:p>
                  </a:txBody>
                  <a:tcPr>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1" baseline="0" dirty="0" smtClean="0"/>
                        <a:t>Y</a:t>
                      </a:r>
                      <a:r>
                        <a:rPr lang="en-US" sz="1400" b="1" baseline="-25000" dirty="0" smtClean="0"/>
                        <a:t>13</a:t>
                      </a:r>
                      <a:endParaRPr lang="en-GB" sz="1400" b="1" baseline="-25000" dirty="0" smtClean="0"/>
                    </a:p>
                  </a:txBody>
                  <a:tcPr>
                    <a:lnL w="12700" cap="flat" cmpd="sng" algn="ctr">
                      <a:solidFill>
                        <a:schemeClr val="tx1"/>
                      </a:solidFill>
                      <a:prstDash val="solid"/>
                      <a:round/>
                      <a:headEnd type="none" w="med" len="med"/>
                      <a:tailEnd type="none" w="med" len="med"/>
                    </a:lnL>
                  </a:tcPr>
                </a:tc>
              </a:tr>
              <a:tr h="182880">
                <a:tc>
                  <a:txBody>
                    <a:bodyPr/>
                    <a:lstStyle/>
                    <a:p>
                      <a:pPr algn="ctr"/>
                      <a:r>
                        <a:rPr lang="en-US" sz="1400" dirty="0" smtClean="0"/>
                        <a:t>1</a:t>
                      </a:r>
                      <a:endParaRPr lang="en-GB" sz="1400" dirty="0"/>
                    </a:p>
                  </a:txBody>
                  <a:tcPr/>
                </a:tc>
                <a:tc>
                  <a:txBody>
                    <a:bodyPr/>
                    <a:lstStyle/>
                    <a:p>
                      <a:pPr algn="ctr"/>
                      <a:r>
                        <a:rPr lang="en-US" sz="1400" dirty="0" smtClean="0"/>
                        <a:t>1</a:t>
                      </a:r>
                      <a:endParaRPr lang="en-GB" sz="1400" dirty="0"/>
                    </a:p>
                  </a:txBody>
                  <a:tcPr/>
                </a:tc>
                <a:tc>
                  <a:txBody>
                    <a:bodyPr/>
                    <a:lstStyle/>
                    <a:p>
                      <a:pPr algn="ctr"/>
                      <a:r>
                        <a:rPr lang="en-US" sz="1400" dirty="0" smtClean="0"/>
                        <a:t>1</a:t>
                      </a:r>
                      <a:endParaRPr lang="en-GB" sz="1400" dirty="0"/>
                    </a:p>
                  </a:txBody>
                  <a:tcPr/>
                </a:tc>
                <a:tc>
                  <a:txBody>
                    <a:bodyPr/>
                    <a:lstStyle/>
                    <a:p>
                      <a:pPr algn="ctr"/>
                      <a:r>
                        <a:rPr lang="en-US" sz="1400" dirty="0" smtClean="0"/>
                        <a:t>0</a:t>
                      </a:r>
                      <a:endParaRPr lang="en-GB" sz="1400" dirty="0"/>
                    </a:p>
                  </a:txBody>
                  <a:tcPr>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1" baseline="0" dirty="0" smtClean="0"/>
                        <a:t>Y</a:t>
                      </a:r>
                      <a:r>
                        <a:rPr lang="en-US" sz="1400" b="1" baseline="-25000" dirty="0" smtClean="0"/>
                        <a:t>14</a:t>
                      </a:r>
                      <a:endParaRPr lang="en-GB" sz="1400" b="1" baseline="-25000" dirty="0" smtClean="0"/>
                    </a:p>
                  </a:txBody>
                  <a:tcPr>
                    <a:lnL w="12700" cap="flat" cmpd="sng" algn="ctr">
                      <a:solidFill>
                        <a:schemeClr val="tx1"/>
                      </a:solidFill>
                      <a:prstDash val="solid"/>
                      <a:round/>
                      <a:headEnd type="none" w="med" len="med"/>
                      <a:tailEnd type="none" w="med" len="med"/>
                    </a:lnL>
                  </a:tcPr>
                </a:tc>
              </a:tr>
              <a:tr h="182880">
                <a:tc>
                  <a:txBody>
                    <a:bodyPr/>
                    <a:lstStyle/>
                    <a:p>
                      <a:pPr algn="ctr"/>
                      <a:r>
                        <a:rPr lang="en-US" sz="1400" dirty="0" smtClean="0"/>
                        <a:t>1</a:t>
                      </a:r>
                      <a:endParaRPr lang="en-GB" sz="1400" dirty="0"/>
                    </a:p>
                  </a:txBody>
                  <a:tcPr/>
                </a:tc>
                <a:tc>
                  <a:txBody>
                    <a:bodyPr/>
                    <a:lstStyle/>
                    <a:p>
                      <a:pPr algn="ctr"/>
                      <a:r>
                        <a:rPr lang="en-US" sz="1400" dirty="0" smtClean="0"/>
                        <a:t>1</a:t>
                      </a:r>
                      <a:endParaRPr lang="en-GB" sz="1400" dirty="0"/>
                    </a:p>
                  </a:txBody>
                  <a:tcPr/>
                </a:tc>
                <a:tc>
                  <a:txBody>
                    <a:bodyPr/>
                    <a:lstStyle/>
                    <a:p>
                      <a:pPr algn="ctr"/>
                      <a:r>
                        <a:rPr lang="en-US" sz="1400" dirty="0" smtClean="0"/>
                        <a:t>1</a:t>
                      </a:r>
                      <a:endParaRPr lang="en-GB" sz="1400" dirty="0"/>
                    </a:p>
                  </a:txBody>
                  <a:tcPr/>
                </a:tc>
                <a:tc>
                  <a:txBody>
                    <a:bodyPr/>
                    <a:lstStyle/>
                    <a:p>
                      <a:pPr algn="ctr"/>
                      <a:r>
                        <a:rPr lang="en-US" sz="1400" dirty="0" smtClean="0"/>
                        <a:t>1</a:t>
                      </a:r>
                      <a:endParaRPr lang="en-GB" sz="1400" dirty="0"/>
                    </a:p>
                  </a:txBody>
                  <a:tcPr>
                    <a:lnR w="12700" cap="flat" cmpd="sng" algn="ctr">
                      <a:solidFill>
                        <a:schemeClr val="tx1"/>
                      </a:solidFill>
                      <a:prstDash val="solid"/>
                      <a:round/>
                      <a:headEnd type="none" w="med" len="med"/>
                      <a:tailEnd type="none" w="med" len="med"/>
                    </a:ln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1" baseline="0" dirty="0" smtClean="0"/>
                        <a:t>Y</a:t>
                      </a:r>
                      <a:r>
                        <a:rPr lang="en-US" sz="1400" b="1" baseline="-25000" dirty="0" smtClean="0"/>
                        <a:t>15</a:t>
                      </a:r>
                      <a:endParaRPr lang="en-GB" sz="1400" b="1" baseline="-25000" dirty="0" smtClean="0"/>
                    </a:p>
                  </a:txBody>
                  <a:tcPr>
                    <a:lnL w="12700" cap="flat" cmpd="sng" algn="ctr">
                      <a:solidFill>
                        <a:schemeClr val="tx1"/>
                      </a:solidFill>
                      <a:prstDash val="solid"/>
                      <a:round/>
                      <a:headEnd type="none" w="med" len="med"/>
                      <a:tailEnd type="none" w="med" len="med"/>
                    </a:lnL>
                  </a:tcPr>
                </a:tc>
              </a:tr>
            </a:tbl>
          </a:graphicData>
        </a:graphic>
      </p:graphicFrame>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5627" y="685800"/>
            <a:ext cx="5145973" cy="5943600"/>
          </a:xfrm>
          <a:prstGeom prst="rect">
            <a:avLst/>
          </a:prstGeom>
          <a:ln w="3175">
            <a:solidFill>
              <a:schemeClr val="tx1"/>
            </a:solidFill>
          </a:ln>
        </p:spPr>
      </p:pic>
    </p:spTree>
    <p:extLst>
      <p:ext uri="{BB962C8B-B14F-4D97-AF65-F5344CB8AC3E}">
        <p14:creationId xmlns:p14="http://schemas.microsoft.com/office/powerpoint/2010/main" val="3681545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Problems</a:t>
            </a:r>
            <a:br>
              <a:rPr lang="en-US" sz="4000" b="1" dirty="0" smtClean="0"/>
            </a:br>
            <a:r>
              <a:rPr lang="en-US" sz="4000" b="1" dirty="0" smtClean="0"/>
              <a:t>(TBD)</a:t>
            </a:r>
            <a:endParaRPr lang="en-GB" sz="4000" b="1" dirty="0"/>
          </a:p>
        </p:txBody>
      </p:sp>
      <p:sp>
        <p:nvSpPr>
          <p:cNvPr id="3" name="Content Placeholder 2"/>
          <p:cNvSpPr>
            <a:spLocks noGrp="1"/>
          </p:cNvSpPr>
          <p:nvPr>
            <p:ph idx="1"/>
          </p:nvPr>
        </p:nvSpPr>
        <p:spPr/>
        <p:txBody>
          <a:bodyPr>
            <a:normAutofit/>
          </a:bodyPr>
          <a:lstStyle/>
          <a:p>
            <a:pPr marL="0" indent="0">
              <a:buNone/>
            </a:pPr>
            <a:endParaRPr lang="en-US"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8195253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553200" cy="685800"/>
          </a:xfrm>
        </p:spPr>
        <p:txBody>
          <a:bodyPr>
            <a:normAutofit/>
          </a:bodyPr>
          <a:lstStyle/>
          <a:p>
            <a:pPr algn="ctr"/>
            <a:r>
              <a:rPr lang="en-US" b="1" dirty="0" smtClean="0">
                <a:solidFill>
                  <a:srgbClr val="FF0066"/>
                </a:solidFill>
                <a:effectLst>
                  <a:outerShdw blurRad="38100" dist="38100" dir="2700000" algn="tl">
                    <a:srgbClr val="000000">
                      <a:alpha val="43137"/>
                    </a:srgbClr>
                  </a:outerShdw>
                </a:effectLst>
                <a:latin typeface="Algerian" panose="04020705040A02060702" pitchFamily="82" charset="0"/>
              </a:rPr>
              <a:t> magnitude comparator</a:t>
            </a:r>
            <a:endParaRPr lang="en-GB" b="1" dirty="0">
              <a:solidFill>
                <a:srgbClr val="FF0066"/>
              </a:solidFill>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p:cNvSpPr>
            <a:spLocks noGrp="1"/>
          </p:cNvSpPr>
          <p:nvPr>
            <p:ph idx="1"/>
          </p:nvPr>
        </p:nvSpPr>
        <p:spPr>
          <a:xfrm>
            <a:off x="304800" y="685800"/>
            <a:ext cx="6934200" cy="3886200"/>
          </a:xfrm>
        </p:spPr>
        <p:txBody>
          <a:bodyPr>
            <a:normAutofit fontScale="92500"/>
          </a:bodyPr>
          <a:lstStyle/>
          <a:p>
            <a:pPr algn="just">
              <a:lnSpc>
                <a:spcPct val="120000"/>
              </a:lnSpc>
            </a:pPr>
            <a:r>
              <a:rPr lang="en-US" sz="1900" b="1" dirty="0" smtClean="0">
                <a:solidFill>
                  <a:schemeClr val="tx1"/>
                </a:solidFill>
              </a:rPr>
              <a:t>Determining whether (A &gt; B) or (A &lt; B), requires comparison of magnitudes of </a:t>
            </a:r>
            <a:r>
              <a:rPr lang="en-US" sz="2000" b="1" dirty="0">
                <a:solidFill>
                  <a:schemeClr val="tx1"/>
                </a:solidFill>
              </a:rPr>
              <a:t>pairs of corresponding bits</a:t>
            </a:r>
            <a:endParaRPr lang="en-US" sz="1900" b="1" dirty="0" smtClean="0">
              <a:solidFill>
                <a:schemeClr val="tx1"/>
              </a:solidFill>
            </a:endParaRPr>
          </a:p>
          <a:p>
            <a:pPr algn="just">
              <a:lnSpc>
                <a:spcPct val="120000"/>
              </a:lnSpc>
            </a:pPr>
            <a:r>
              <a:rPr lang="en-US" sz="1900" b="1" dirty="0" smtClean="0">
                <a:solidFill>
                  <a:schemeClr val="tx1"/>
                </a:solidFill>
              </a:rPr>
              <a:t>Comparison of numbers, A (A</a:t>
            </a:r>
            <a:r>
              <a:rPr lang="en-US" sz="1900" b="1" baseline="-25000" dirty="0" smtClean="0">
                <a:solidFill>
                  <a:schemeClr val="tx1"/>
                </a:solidFill>
              </a:rPr>
              <a:t>3</a:t>
            </a:r>
            <a:r>
              <a:rPr lang="en-US" sz="1900" b="1" dirty="0" smtClean="0">
                <a:solidFill>
                  <a:schemeClr val="tx1"/>
                </a:solidFill>
              </a:rPr>
              <a:t>A</a:t>
            </a:r>
            <a:r>
              <a:rPr lang="en-US" sz="1900" b="1" baseline="-25000" dirty="0" smtClean="0">
                <a:solidFill>
                  <a:schemeClr val="tx1"/>
                </a:solidFill>
              </a:rPr>
              <a:t>2</a:t>
            </a:r>
            <a:r>
              <a:rPr lang="en-US" sz="1900" b="1" dirty="0" smtClean="0">
                <a:solidFill>
                  <a:schemeClr val="tx1"/>
                </a:solidFill>
              </a:rPr>
              <a:t>A</a:t>
            </a:r>
            <a:r>
              <a:rPr lang="en-US" sz="1900" b="1" baseline="-25000" dirty="0" smtClean="0">
                <a:solidFill>
                  <a:schemeClr val="tx1"/>
                </a:solidFill>
              </a:rPr>
              <a:t>1</a:t>
            </a:r>
            <a:r>
              <a:rPr lang="en-US" sz="1900" b="1" dirty="0" smtClean="0">
                <a:solidFill>
                  <a:schemeClr val="tx1"/>
                </a:solidFill>
              </a:rPr>
              <a:t>A</a:t>
            </a:r>
            <a:r>
              <a:rPr lang="en-US" sz="1900" b="1" baseline="-25000" dirty="0" smtClean="0">
                <a:solidFill>
                  <a:schemeClr val="tx1"/>
                </a:solidFill>
              </a:rPr>
              <a:t>0</a:t>
            </a:r>
            <a:r>
              <a:rPr lang="en-US" sz="1900" b="1" dirty="0" smtClean="0">
                <a:solidFill>
                  <a:schemeClr val="tx1"/>
                </a:solidFill>
              </a:rPr>
              <a:t>) and B (B</a:t>
            </a:r>
            <a:r>
              <a:rPr lang="en-US" sz="1900" b="1" baseline="-25000" dirty="0" smtClean="0">
                <a:solidFill>
                  <a:schemeClr val="tx1"/>
                </a:solidFill>
              </a:rPr>
              <a:t>3</a:t>
            </a:r>
            <a:r>
              <a:rPr lang="en-US" sz="1900" b="1" dirty="0" smtClean="0">
                <a:solidFill>
                  <a:schemeClr val="tx1"/>
                </a:solidFill>
              </a:rPr>
              <a:t>B</a:t>
            </a:r>
            <a:r>
              <a:rPr lang="en-US" sz="1900" b="1" baseline="-25000" dirty="0" smtClean="0">
                <a:solidFill>
                  <a:schemeClr val="tx1"/>
                </a:solidFill>
              </a:rPr>
              <a:t>2</a:t>
            </a:r>
            <a:r>
              <a:rPr lang="en-US" sz="1900" b="1" dirty="0" smtClean="0">
                <a:solidFill>
                  <a:schemeClr val="tx1"/>
                </a:solidFill>
              </a:rPr>
              <a:t>B</a:t>
            </a:r>
            <a:r>
              <a:rPr lang="en-US" sz="1900" b="1" baseline="-25000" dirty="0" smtClean="0">
                <a:solidFill>
                  <a:schemeClr val="tx1"/>
                </a:solidFill>
              </a:rPr>
              <a:t>1</a:t>
            </a:r>
            <a:r>
              <a:rPr lang="en-US" sz="1900" b="1" dirty="0" smtClean="0">
                <a:solidFill>
                  <a:schemeClr val="tx1"/>
                </a:solidFill>
              </a:rPr>
              <a:t>B</a:t>
            </a:r>
            <a:r>
              <a:rPr lang="en-US" sz="1900" b="1" baseline="-25000" dirty="0" smtClean="0">
                <a:solidFill>
                  <a:schemeClr val="tx1"/>
                </a:solidFill>
              </a:rPr>
              <a:t>0</a:t>
            </a:r>
            <a:r>
              <a:rPr lang="en-US" sz="1900" b="1" dirty="0" smtClean="0">
                <a:solidFill>
                  <a:schemeClr val="tx1"/>
                </a:solidFill>
              </a:rPr>
              <a:t>) start from the most significant bit (MSB) position. If both are equal, them next lower significant pair bits are compared</a:t>
            </a:r>
          </a:p>
          <a:p>
            <a:pPr algn="just"/>
            <a:r>
              <a:rPr lang="en-US" sz="1900" b="1" dirty="0" smtClean="0">
                <a:solidFill>
                  <a:schemeClr val="tx1"/>
                </a:solidFill>
              </a:rPr>
              <a:t>Comparison is done till a pair of unequal b</a:t>
            </a:r>
            <a:r>
              <a:rPr lang="en-US" sz="1900" b="1" dirty="0">
                <a:solidFill>
                  <a:schemeClr val="tx1"/>
                </a:solidFill>
              </a:rPr>
              <a:t>its </a:t>
            </a:r>
            <a:r>
              <a:rPr lang="en-US" sz="1900" b="1" dirty="0" smtClean="0">
                <a:solidFill>
                  <a:schemeClr val="tx1"/>
                </a:solidFill>
              </a:rPr>
              <a:t>is obtained</a:t>
            </a:r>
          </a:p>
          <a:p>
            <a:pPr algn="just"/>
            <a:r>
              <a:rPr lang="en-US" sz="1900" b="1" dirty="0" smtClean="0">
                <a:solidFill>
                  <a:schemeClr val="tx1"/>
                </a:solidFill>
              </a:rPr>
              <a:t>Among the unequal pair, if</a:t>
            </a:r>
          </a:p>
          <a:p>
            <a:pPr lvl="1" algn="just"/>
            <a:r>
              <a:rPr lang="en-US" sz="1800" b="1" dirty="0" smtClean="0">
                <a:solidFill>
                  <a:schemeClr val="tx1"/>
                </a:solidFill>
              </a:rPr>
              <a:t>Corresponding digit of A is ‘1’ and B is ‘0’, then A &gt; B</a:t>
            </a:r>
          </a:p>
          <a:p>
            <a:pPr lvl="1" algn="just"/>
            <a:r>
              <a:rPr lang="en-US" sz="1800" b="1" dirty="0" smtClean="0">
                <a:solidFill>
                  <a:schemeClr val="tx1"/>
                </a:solidFill>
              </a:rPr>
              <a:t>Corresponding </a:t>
            </a:r>
            <a:r>
              <a:rPr lang="en-US" sz="1800" b="1" dirty="0">
                <a:solidFill>
                  <a:schemeClr val="tx1"/>
                </a:solidFill>
              </a:rPr>
              <a:t>digit of A is </a:t>
            </a:r>
            <a:r>
              <a:rPr lang="en-US" sz="1800" b="1" dirty="0" smtClean="0">
                <a:solidFill>
                  <a:schemeClr val="tx1"/>
                </a:solidFill>
              </a:rPr>
              <a:t>‘0’ </a:t>
            </a:r>
            <a:r>
              <a:rPr lang="en-US" sz="1800" b="1" dirty="0">
                <a:solidFill>
                  <a:schemeClr val="tx1"/>
                </a:solidFill>
              </a:rPr>
              <a:t>and B is </a:t>
            </a:r>
            <a:r>
              <a:rPr lang="en-US" sz="1800" b="1" dirty="0" smtClean="0">
                <a:solidFill>
                  <a:schemeClr val="tx1"/>
                </a:solidFill>
              </a:rPr>
              <a:t>‘1’, </a:t>
            </a:r>
            <a:r>
              <a:rPr lang="en-US" sz="1800" b="1" dirty="0">
                <a:solidFill>
                  <a:schemeClr val="tx1"/>
                </a:solidFill>
              </a:rPr>
              <a:t>then A </a:t>
            </a:r>
            <a:r>
              <a:rPr lang="en-US" sz="1800" b="1" dirty="0" smtClean="0">
                <a:solidFill>
                  <a:schemeClr val="tx1"/>
                </a:solidFill>
              </a:rPr>
              <a:t>&lt; </a:t>
            </a:r>
            <a:r>
              <a:rPr lang="en-US" sz="1800" b="1" dirty="0">
                <a:solidFill>
                  <a:schemeClr val="tx1"/>
                </a:solidFill>
              </a:rPr>
              <a:t>B</a:t>
            </a:r>
          </a:p>
          <a:p>
            <a:pPr lvl="1" algn="just"/>
            <a:endParaRPr lang="en-US" sz="1700" b="1" dirty="0" smtClean="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4343400"/>
            <a:ext cx="6663644" cy="2286000"/>
          </a:xfrm>
          <a:prstGeom prst="rect">
            <a:avLst/>
          </a:prstGeom>
          <a:ln w="3175">
            <a:solidFill>
              <a:schemeClr val="tx1"/>
            </a:solidFill>
          </a:ln>
        </p:spPr>
      </p:pic>
    </p:spTree>
    <p:extLst>
      <p:ext uri="{BB962C8B-B14F-4D97-AF65-F5344CB8AC3E}">
        <p14:creationId xmlns:p14="http://schemas.microsoft.com/office/powerpoint/2010/main" val="40819399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6553200" cy="685800"/>
          </a:xfrm>
        </p:spPr>
        <p:txBody>
          <a:bodyPr>
            <a:normAutofit/>
          </a:bodyPr>
          <a:lstStyle/>
          <a:p>
            <a:pPr algn="ctr"/>
            <a:r>
              <a:rPr lang="en-US" b="1" dirty="0" smtClean="0">
                <a:solidFill>
                  <a:srgbClr val="FF0066"/>
                </a:solidFill>
                <a:effectLst>
                  <a:outerShdw blurRad="38100" dist="38100" dir="2700000" algn="tl">
                    <a:srgbClr val="000000">
                      <a:alpha val="43137"/>
                    </a:srgbClr>
                  </a:outerShdw>
                </a:effectLst>
                <a:latin typeface="Algerian" panose="04020705040A02060702" pitchFamily="82" charset="0"/>
              </a:rPr>
              <a:t> magnitude comparator</a:t>
            </a:r>
            <a:endParaRPr lang="en-GB" b="1" dirty="0">
              <a:solidFill>
                <a:srgbClr val="FF0066"/>
              </a:solidFill>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p:cNvSpPr>
            <a:spLocks noGrp="1"/>
          </p:cNvSpPr>
          <p:nvPr>
            <p:ph idx="1"/>
          </p:nvPr>
        </p:nvSpPr>
        <p:spPr>
          <a:xfrm>
            <a:off x="304800" y="762000"/>
            <a:ext cx="7162800" cy="6096000"/>
          </a:xfrm>
        </p:spPr>
        <p:txBody>
          <a:bodyPr>
            <a:normAutofit fontScale="92500" lnSpcReduction="10000"/>
          </a:bodyPr>
          <a:lstStyle/>
          <a:p>
            <a:pPr algn="just">
              <a:lnSpc>
                <a:spcPct val="120000"/>
              </a:lnSpc>
            </a:pPr>
            <a:r>
              <a:rPr lang="en-US" sz="2000" b="1" u="sng" dirty="0" smtClean="0">
                <a:solidFill>
                  <a:schemeClr val="tx1"/>
                </a:solidFill>
              </a:rPr>
              <a:t>CASE 2 : </a:t>
            </a:r>
            <a:r>
              <a:rPr lang="en-US" sz="2000" b="1" u="sng" dirty="0">
                <a:solidFill>
                  <a:schemeClr val="tx1"/>
                </a:solidFill>
              </a:rPr>
              <a:t>[A </a:t>
            </a:r>
            <a:r>
              <a:rPr lang="en-US" sz="2000" b="1" u="sng" dirty="0" smtClean="0">
                <a:solidFill>
                  <a:schemeClr val="tx1"/>
                </a:solidFill>
              </a:rPr>
              <a:t>&gt; </a:t>
            </a:r>
            <a:r>
              <a:rPr lang="en-US" sz="2000" b="1" u="sng" dirty="0">
                <a:solidFill>
                  <a:schemeClr val="tx1"/>
                </a:solidFill>
              </a:rPr>
              <a:t>B]</a:t>
            </a:r>
            <a:endParaRPr lang="en-US" sz="2000" b="1" dirty="0">
              <a:solidFill>
                <a:schemeClr val="tx1"/>
              </a:solidFill>
            </a:endParaRPr>
          </a:p>
          <a:p>
            <a:pPr lvl="1" algn="just"/>
            <a:r>
              <a:rPr lang="en-US" sz="1700" b="1" dirty="0" smtClean="0">
                <a:solidFill>
                  <a:schemeClr val="tx1"/>
                </a:solidFill>
              </a:rPr>
              <a:t>If (A</a:t>
            </a:r>
            <a:r>
              <a:rPr lang="en-US" sz="1700" b="1" baseline="-25000" dirty="0" smtClean="0">
                <a:solidFill>
                  <a:schemeClr val="tx1"/>
                </a:solidFill>
              </a:rPr>
              <a:t>3</a:t>
            </a:r>
            <a:r>
              <a:rPr lang="en-US" sz="1700" b="1" dirty="0" smtClean="0">
                <a:solidFill>
                  <a:schemeClr val="tx1"/>
                </a:solidFill>
              </a:rPr>
              <a:t> = 1 &amp; B</a:t>
            </a:r>
            <a:r>
              <a:rPr lang="en-US" sz="1700" b="1" baseline="-25000" dirty="0" smtClean="0">
                <a:solidFill>
                  <a:schemeClr val="tx1"/>
                </a:solidFill>
              </a:rPr>
              <a:t>3 </a:t>
            </a:r>
            <a:r>
              <a:rPr lang="en-US" sz="1700" b="1" dirty="0" smtClean="0">
                <a:solidFill>
                  <a:schemeClr val="tx1"/>
                </a:solidFill>
              </a:rPr>
              <a:t>= 0)</a:t>
            </a:r>
          </a:p>
          <a:p>
            <a:pPr lvl="1" algn="just"/>
            <a:r>
              <a:rPr lang="en-US" sz="1700" b="1" dirty="0">
                <a:solidFill>
                  <a:schemeClr val="tx1"/>
                </a:solidFill>
              </a:rPr>
              <a:t>If A</a:t>
            </a:r>
            <a:r>
              <a:rPr lang="en-US" sz="1700" b="1" baseline="-25000" dirty="0">
                <a:solidFill>
                  <a:schemeClr val="tx1"/>
                </a:solidFill>
              </a:rPr>
              <a:t>3</a:t>
            </a:r>
            <a:r>
              <a:rPr lang="en-US" sz="1700" b="1" dirty="0">
                <a:solidFill>
                  <a:schemeClr val="tx1"/>
                </a:solidFill>
              </a:rPr>
              <a:t> = B</a:t>
            </a:r>
            <a:r>
              <a:rPr lang="en-US" sz="1700" b="1" baseline="-25000" dirty="0">
                <a:solidFill>
                  <a:schemeClr val="tx1"/>
                </a:solidFill>
              </a:rPr>
              <a:t>3</a:t>
            </a:r>
            <a:r>
              <a:rPr lang="en-US" sz="1700" b="1" dirty="0" smtClean="0">
                <a:solidFill>
                  <a:schemeClr val="tx1"/>
                </a:solidFill>
              </a:rPr>
              <a:t> and (A</a:t>
            </a:r>
            <a:r>
              <a:rPr lang="en-US" sz="1700" b="1" baseline="-25000" dirty="0" smtClean="0">
                <a:solidFill>
                  <a:schemeClr val="tx1"/>
                </a:solidFill>
              </a:rPr>
              <a:t>2</a:t>
            </a:r>
            <a:r>
              <a:rPr lang="en-US" sz="1700" b="1" dirty="0" smtClean="0">
                <a:solidFill>
                  <a:schemeClr val="tx1"/>
                </a:solidFill>
              </a:rPr>
              <a:t> </a:t>
            </a:r>
            <a:r>
              <a:rPr lang="en-US" sz="1700" b="1" dirty="0">
                <a:solidFill>
                  <a:schemeClr val="tx1"/>
                </a:solidFill>
              </a:rPr>
              <a:t>= 1 </a:t>
            </a:r>
            <a:r>
              <a:rPr lang="en-US" sz="1700" b="1" dirty="0" smtClean="0">
                <a:solidFill>
                  <a:schemeClr val="tx1"/>
                </a:solidFill>
              </a:rPr>
              <a:t>&amp; B</a:t>
            </a:r>
            <a:r>
              <a:rPr lang="en-US" sz="1700" b="1" baseline="-25000" dirty="0" smtClean="0">
                <a:solidFill>
                  <a:schemeClr val="tx1"/>
                </a:solidFill>
              </a:rPr>
              <a:t>2 </a:t>
            </a:r>
            <a:r>
              <a:rPr lang="en-US" sz="1700" b="1" dirty="0">
                <a:solidFill>
                  <a:schemeClr val="tx1"/>
                </a:solidFill>
              </a:rPr>
              <a:t>= </a:t>
            </a:r>
            <a:r>
              <a:rPr lang="en-US" sz="1700" b="1" dirty="0" smtClean="0">
                <a:solidFill>
                  <a:schemeClr val="tx1"/>
                </a:solidFill>
              </a:rPr>
              <a:t>0)</a:t>
            </a:r>
          </a:p>
          <a:p>
            <a:pPr lvl="1" algn="just"/>
            <a:r>
              <a:rPr lang="en-US" sz="1700" b="1" dirty="0">
                <a:solidFill>
                  <a:schemeClr val="tx1"/>
                </a:solidFill>
              </a:rPr>
              <a:t>If A</a:t>
            </a:r>
            <a:r>
              <a:rPr lang="en-US" sz="1700" b="1" baseline="-25000" dirty="0">
                <a:solidFill>
                  <a:schemeClr val="tx1"/>
                </a:solidFill>
              </a:rPr>
              <a:t>3</a:t>
            </a:r>
            <a:r>
              <a:rPr lang="en-US" sz="1700" b="1" dirty="0">
                <a:solidFill>
                  <a:schemeClr val="tx1"/>
                </a:solidFill>
              </a:rPr>
              <a:t> = B</a:t>
            </a:r>
            <a:r>
              <a:rPr lang="en-US" sz="1700" b="1" baseline="-25000" dirty="0">
                <a:solidFill>
                  <a:schemeClr val="tx1"/>
                </a:solidFill>
              </a:rPr>
              <a:t>3</a:t>
            </a:r>
            <a:r>
              <a:rPr lang="en-US" sz="1700" b="1" dirty="0">
                <a:solidFill>
                  <a:schemeClr val="tx1"/>
                </a:solidFill>
              </a:rPr>
              <a:t> </a:t>
            </a:r>
            <a:r>
              <a:rPr lang="en-US" sz="1700" b="1" dirty="0" smtClean="0">
                <a:solidFill>
                  <a:schemeClr val="tx1"/>
                </a:solidFill>
              </a:rPr>
              <a:t>, A</a:t>
            </a:r>
            <a:r>
              <a:rPr lang="en-US" sz="1700" b="1" baseline="-25000" dirty="0">
                <a:solidFill>
                  <a:schemeClr val="tx1"/>
                </a:solidFill>
              </a:rPr>
              <a:t>2</a:t>
            </a:r>
            <a:r>
              <a:rPr lang="en-US" sz="1700" b="1" dirty="0" smtClean="0">
                <a:solidFill>
                  <a:schemeClr val="tx1"/>
                </a:solidFill>
              </a:rPr>
              <a:t> </a:t>
            </a:r>
            <a:r>
              <a:rPr lang="en-US" sz="1700" b="1" dirty="0">
                <a:solidFill>
                  <a:schemeClr val="tx1"/>
                </a:solidFill>
              </a:rPr>
              <a:t>= </a:t>
            </a:r>
            <a:r>
              <a:rPr lang="en-US" sz="1700" b="1" dirty="0" smtClean="0">
                <a:solidFill>
                  <a:schemeClr val="tx1"/>
                </a:solidFill>
              </a:rPr>
              <a:t>B</a:t>
            </a:r>
            <a:r>
              <a:rPr lang="en-US" sz="1700" b="1" baseline="-25000" dirty="0" smtClean="0">
                <a:solidFill>
                  <a:schemeClr val="tx1"/>
                </a:solidFill>
              </a:rPr>
              <a:t>2</a:t>
            </a:r>
            <a:r>
              <a:rPr lang="en-US" sz="1700" b="1" dirty="0" smtClean="0">
                <a:solidFill>
                  <a:schemeClr val="tx1"/>
                </a:solidFill>
              </a:rPr>
              <a:t> </a:t>
            </a:r>
            <a:r>
              <a:rPr lang="en-US" sz="1700" b="1" dirty="0">
                <a:solidFill>
                  <a:schemeClr val="tx1"/>
                </a:solidFill>
              </a:rPr>
              <a:t>and </a:t>
            </a:r>
            <a:r>
              <a:rPr lang="en-US" sz="1700" b="1" dirty="0" smtClean="0">
                <a:solidFill>
                  <a:schemeClr val="tx1"/>
                </a:solidFill>
              </a:rPr>
              <a:t>(A</a:t>
            </a:r>
            <a:r>
              <a:rPr lang="en-US" sz="1700" b="1" baseline="-25000" dirty="0" smtClean="0">
                <a:solidFill>
                  <a:schemeClr val="tx1"/>
                </a:solidFill>
              </a:rPr>
              <a:t>1</a:t>
            </a:r>
            <a:r>
              <a:rPr lang="en-US" sz="1700" b="1" dirty="0" smtClean="0">
                <a:solidFill>
                  <a:schemeClr val="tx1"/>
                </a:solidFill>
              </a:rPr>
              <a:t> </a:t>
            </a:r>
            <a:r>
              <a:rPr lang="en-US" sz="1700" b="1" dirty="0">
                <a:solidFill>
                  <a:schemeClr val="tx1"/>
                </a:solidFill>
              </a:rPr>
              <a:t>= 1 &amp;</a:t>
            </a:r>
            <a:r>
              <a:rPr lang="en-US" sz="1700" b="1" dirty="0" smtClean="0">
                <a:solidFill>
                  <a:schemeClr val="tx1"/>
                </a:solidFill>
              </a:rPr>
              <a:t> B</a:t>
            </a:r>
            <a:r>
              <a:rPr lang="en-US" sz="1700" b="1" baseline="-25000" dirty="0" smtClean="0">
                <a:solidFill>
                  <a:schemeClr val="tx1"/>
                </a:solidFill>
              </a:rPr>
              <a:t>1 </a:t>
            </a:r>
            <a:r>
              <a:rPr lang="en-US" sz="1700" b="1" dirty="0">
                <a:solidFill>
                  <a:schemeClr val="tx1"/>
                </a:solidFill>
              </a:rPr>
              <a:t>= </a:t>
            </a:r>
            <a:r>
              <a:rPr lang="en-US" sz="1700" b="1" dirty="0" smtClean="0">
                <a:solidFill>
                  <a:schemeClr val="tx1"/>
                </a:solidFill>
              </a:rPr>
              <a:t>0)</a:t>
            </a:r>
          </a:p>
          <a:p>
            <a:pPr lvl="1" algn="just"/>
            <a:r>
              <a:rPr lang="en-US" sz="1700" b="1" dirty="0">
                <a:solidFill>
                  <a:schemeClr val="tx1"/>
                </a:solidFill>
              </a:rPr>
              <a:t>If A</a:t>
            </a:r>
            <a:r>
              <a:rPr lang="en-US" sz="1700" b="1" baseline="-25000" dirty="0">
                <a:solidFill>
                  <a:schemeClr val="tx1"/>
                </a:solidFill>
              </a:rPr>
              <a:t>3</a:t>
            </a:r>
            <a:r>
              <a:rPr lang="en-US" sz="1700" b="1" dirty="0">
                <a:solidFill>
                  <a:schemeClr val="tx1"/>
                </a:solidFill>
              </a:rPr>
              <a:t> = B</a:t>
            </a:r>
            <a:r>
              <a:rPr lang="en-US" sz="1700" b="1" baseline="-25000" dirty="0">
                <a:solidFill>
                  <a:schemeClr val="tx1"/>
                </a:solidFill>
              </a:rPr>
              <a:t>3</a:t>
            </a:r>
            <a:r>
              <a:rPr lang="en-US" sz="1700" b="1" dirty="0">
                <a:solidFill>
                  <a:schemeClr val="tx1"/>
                </a:solidFill>
              </a:rPr>
              <a:t> , A</a:t>
            </a:r>
            <a:r>
              <a:rPr lang="en-US" sz="1700" b="1" baseline="-25000" dirty="0">
                <a:solidFill>
                  <a:schemeClr val="tx1"/>
                </a:solidFill>
              </a:rPr>
              <a:t>2</a:t>
            </a:r>
            <a:r>
              <a:rPr lang="en-US" sz="1700" b="1" dirty="0">
                <a:solidFill>
                  <a:schemeClr val="tx1"/>
                </a:solidFill>
              </a:rPr>
              <a:t> = </a:t>
            </a:r>
            <a:r>
              <a:rPr lang="en-US" sz="1700" b="1" dirty="0" smtClean="0">
                <a:solidFill>
                  <a:schemeClr val="tx1"/>
                </a:solidFill>
              </a:rPr>
              <a:t>B</a:t>
            </a:r>
            <a:r>
              <a:rPr lang="en-US" sz="1700" b="1" baseline="-25000" dirty="0" smtClean="0">
                <a:solidFill>
                  <a:schemeClr val="tx1"/>
                </a:solidFill>
              </a:rPr>
              <a:t>2</a:t>
            </a:r>
            <a:r>
              <a:rPr lang="en-US" sz="1700" b="1" dirty="0" smtClean="0">
                <a:solidFill>
                  <a:schemeClr val="tx1"/>
                </a:solidFill>
              </a:rPr>
              <a:t> </a:t>
            </a:r>
            <a:r>
              <a:rPr lang="en-US" sz="1700" b="1" dirty="0">
                <a:solidFill>
                  <a:schemeClr val="tx1"/>
                </a:solidFill>
              </a:rPr>
              <a:t>, </a:t>
            </a:r>
            <a:r>
              <a:rPr lang="en-US" sz="1700" b="1" dirty="0" smtClean="0">
                <a:solidFill>
                  <a:schemeClr val="tx1"/>
                </a:solidFill>
              </a:rPr>
              <a:t>A</a:t>
            </a:r>
            <a:r>
              <a:rPr lang="en-US" sz="1700" b="1" baseline="-25000" dirty="0" smtClean="0">
                <a:solidFill>
                  <a:schemeClr val="tx1"/>
                </a:solidFill>
              </a:rPr>
              <a:t>1</a:t>
            </a:r>
            <a:r>
              <a:rPr lang="en-US" sz="1700" b="1" dirty="0" smtClean="0">
                <a:solidFill>
                  <a:schemeClr val="tx1"/>
                </a:solidFill>
              </a:rPr>
              <a:t> </a:t>
            </a:r>
            <a:r>
              <a:rPr lang="en-US" sz="1700" b="1" dirty="0">
                <a:solidFill>
                  <a:schemeClr val="tx1"/>
                </a:solidFill>
              </a:rPr>
              <a:t>= </a:t>
            </a:r>
            <a:r>
              <a:rPr lang="en-US" sz="1700" b="1" dirty="0" smtClean="0">
                <a:solidFill>
                  <a:schemeClr val="tx1"/>
                </a:solidFill>
              </a:rPr>
              <a:t>B</a:t>
            </a:r>
            <a:r>
              <a:rPr lang="en-US" sz="1700" b="1" baseline="-25000" dirty="0" smtClean="0">
                <a:solidFill>
                  <a:schemeClr val="tx1"/>
                </a:solidFill>
              </a:rPr>
              <a:t>1</a:t>
            </a:r>
            <a:r>
              <a:rPr lang="en-US" sz="1700" b="1" dirty="0" smtClean="0">
                <a:solidFill>
                  <a:schemeClr val="tx1"/>
                </a:solidFill>
              </a:rPr>
              <a:t> </a:t>
            </a:r>
            <a:r>
              <a:rPr lang="en-US" sz="1700" b="1" dirty="0">
                <a:solidFill>
                  <a:schemeClr val="tx1"/>
                </a:solidFill>
              </a:rPr>
              <a:t>and </a:t>
            </a:r>
            <a:r>
              <a:rPr lang="en-US" sz="1700" b="1" dirty="0" smtClean="0">
                <a:solidFill>
                  <a:schemeClr val="tx1"/>
                </a:solidFill>
              </a:rPr>
              <a:t>(A</a:t>
            </a:r>
            <a:r>
              <a:rPr lang="en-US" sz="1700" b="1" baseline="-25000" dirty="0" smtClean="0">
                <a:solidFill>
                  <a:schemeClr val="tx1"/>
                </a:solidFill>
              </a:rPr>
              <a:t>0</a:t>
            </a:r>
            <a:r>
              <a:rPr lang="en-US" sz="1700" b="1" dirty="0" smtClean="0">
                <a:solidFill>
                  <a:schemeClr val="tx1"/>
                </a:solidFill>
              </a:rPr>
              <a:t> </a:t>
            </a:r>
            <a:r>
              <a:rPr lang="en-US" sz="1700" b="1" dirty="0">
                <a:solidFill>
                  <a:schemeClr val="tx1"/>
                </a:solidFill>
              </a:rPr>
              <a:t>= 1 &amp;</a:t>
            </a:r>
            <a:r>
              <a:rPr lang="en-US" sz="1700" b="1" dirty="0" smtClean="0">
                <a:solidFill>
                  <a:schemeClr val="tx1"/>
                </a:solidFill>
              </a:rPr>
              <a:t> B</a:t>
            </a:r>
            <a:r>
              <a:rPr lang="en-US" sz="1700" b="1" baseline="-25000" dirty="0" smtClean="0">
                <a:solidFill>
                  <a:schemeClr val="tx1"/>
                </a:solidFill>
              </a:rPr>
              <a:t>0 </a:t>
            </a:r>
            <a:r>
              <a:rPr lang="en-US" sz="1700" b="1" dirty="0">
                <a:solidFill>
                  <a:schemeClr val="tx1"/>
                </a:solidFill>
              </a:rPr>
              <a:t>= </a:t>
            </a:r>
            <a:r>
              <a:rPr lang="en-US" sz="1700" b="1" dirty="0" smtClean="0">
                <a:solidFill>
                  <a:schemeClr val="tx1"/>
                </a:solidFill>
              </a:rPr>
              <a:t>0)</a:t>
            </a:r>
            <a:endParaRPr lang="en-US" sz="1700" b="1" dirty="0">
              <a:solidFill>
                <a:schemeClr val="tx1"/>
              </a:solidFill>
            </a:endParaRPr>
          </a:p>
          <a:p>
            <a:pPr marL="0" indent="0" algn="just">
              <a:buNone/>
            </a:pPr>
            <a:r>
              <a:rPr lang="en-US" sz="1900" b="1" dirty="0" smtClean="0">
                <a:solidFill>
                  <a:schemeClr val="tx1"/>
                </a:solidFill>
              </a:rPr>
              <a:t>	This inequality </a:t>
            </a:r>
            <a:r>
              <a:rPr lang="en-US" sz="1900" b="1" dirty="0">
                <a:solidFill>
                  <a:schemeClr val="tx1"/>
                </a:solidFill>
              </a:rPr>
              <a:t>can be represented by a logic function</a:t>
            </a:r>
          </a:p>
          <a:p>
            <a:pPr marL="457200" lvl="1" indent="0" algn="just">
              <a:buNone/>
            </a:pPr>
            <a:r>
              <a:rPr lang="en-US" sz="1900" b="1" dirty="0" smtClean="0">
                <a:solidFill>
                  <a:schemeClr val="tx1"/>
                </a:solidFill>
              </a:rPr>
              <a:t>[</a:t>
            </a:r>
            <a:r>
              <a:rPr lang="en-US" sz="1900" b="1" dirty="0">
                <a:solidFill>
                  <a:schemeClr val="tx1"/>
                </a:solidFill>
              </a:rPr>
              <a:t>A </a:t>
            </a:r>
            <a:r>
              <a:rPr lang="en-US" sz="1900" b="1" dirty="0" smtClean="0">
                <a:solidFill>
                  <a:schemeClr val="tx1"/>
                </a:solidFill>
              </a:rPr>
              <a:t>&gt; </a:t>
            </a:r>
            <a:r>
              <a:rPr lang="en-US" sz="1900" b="1" dirty="0">
                <a:solidFill>
                  <a:schemeClr val="tx1"/>
                </a:solidFill>
              </a:rPr>
              <a:t>B] </a:t>
            </a:r>
            <a:r>
              <a:rPr lang="en-US" sz="1900" b="1" dirty="0" smtClean="0">
                <a:solidFill>
                  <a:schemeClr val="tx1"/>
                </a:solidFill>
              </a:rPr>
              <a:t>= A</a:t>
            </a:r>
            <a:r>
              <a:rPr lang="en-US" sz="1900" b="1" baseline="-25000" dirty="0" smtClean="0">
                <a:solidFill>
                  <a:schemeClr val="tx1"/>
                </a:solidFill>
              </a:rPr>
              <a:t>3</a:t>
            </a:r>
            <a:r>
              <a:rPr lang="en-US" sz="1900" b="1" dirty="0" smtClean="0">
                <a:solidFill>
                  <a:schemeClr val="tx1"/>
                </a:solidFill>
              </a:rPr>
              <a:t>B</a:t>
            </a:r>
            <a:r>
              <a:rPr lang="en-US" sz="1900" b="1" baseline="-25000" dirty="0" smtClean="0">
                <a:solidFill>
                  <a:schemeClr val="tx1"/>
                </a:solidFill>
              </a:rPr>
              <a:t>3</a:t>
            </a:r>
            <a:r>
              <a:rPr lang="en-US" sz="1900" b="1" dirty="0" smtClean="0">
                <a:solidFill>
                  <a:schemeClr val="tx1"/>
                </a:solidFill>
              </a:rPr>
              <a:t>’ + x</a:t>
            </a:r>
            <a:r>
              <a:rPr lang="en-US" sz="1900" b="1" baseline="-25000" dirty="0" smtClean="0">
                <a:solidFill>
                  <a:schemeClr val="tx1"/>
                </a:solidFill>
              </a:rPr>
              <a:t>3</a:t>
            </a:r>
            <a:r>
              <a:rPr lang="en-US" sz="1900" b="1" dirty="0" smtClean="0">
                <a:solidFill>
                  <a:schemeClr val="tx1"/>
                </a:solidFill>
              </a:rPr>
              <a:t> A</a:t>
            </a:r>
            <a:r>
              <a:rPr lang="en-US" sz="1900" b="1" baseline="-25000" dirty="0" smtClean="0">
                <a:solidFill>
                  <a:schemeClr val="tx1"/>
                </a:solidFill>
              </a:rPr>
              <a:t>2</a:t>
            </a:r>
            <a:r>
              <a:rPr lang="en-US" sz="1900" b="1" dirty="0" smtClean="0">
                <a:solidFill>
                  <a:schemeClr val="tx1"/>
                </a:solidFill>
              </a:rPr>
              <a:t>B</a:t>
            </a:r>
            <a:r>
              <a:rPr lang="en-US" sz="1900" b="1" baseline="-25000" dirty="0" smtClean="0">
                <a:solidFill>
                  <a:schemeClr val="tx1"/>
                </a:solidFill>
              </a:rPr>
              <a:t>2</a:t>
            </a:r>
            <a:r>
              <a:rPr lang="en-US" sz="1900" b="1" dirty="0" smtClean="0">
                <a:solidFill>
                  <a:schemeClr val="tx1"/>
                </a:solidFill>
              </a:rPr>
              <a:t>’ +  x</a:t>
            </a:r>
            <a:r>
              <a:rPr lang="en-US" sz="1900" b="1" baseline="-25000" dirty="0">
                <a:solidFill>
                  <a:schemeClr val="tx1"/>
                </a:solidFill>
              </a:rPr>
              <a:t>3</a:t>
            </a:r>
            <a:r>
              <a:rPr lang="en-US" sz="1900" b="1" dirty="0" smtClean="0">
                <a:solidFill>
                  <a:schemeClr val="tx1"/>
                </a:solidFill>
              </a:rPr>
              <a:t> x</a:t>
            </a:r>
            <a:r>
              <a:rPr lang="en-US" sz="1900" b="1" baseline="-25000" dirty="0">
                <a:solidFill>
                  <a:schemeClr val="tx1"/>
                </a:solidFill>
              </a:rPr>
              <a:t>2</a:t>
            </a:r>
            <a:r>
              <a:rPr lang="en-US" sz="1900" b="1" dirty="0" smtClean="0">
                <a:solidFill>
                  <a:schemeClr val="tx1"/>
                </a:solidFill>
              </a:rPr>
              <a:t> A</a:t>
            </a:r>
            <a:r>
              <a:rPr lang="en-US" sz="1900" b="1" baseline="-25000" dirty="0" smtClean="0">
                <a:solidFill>
                  <a:schemeClr val="tx1"/>
                </a:solidFill>
              </a:rPr>
              <a:t>1</a:t>
            </a:r>
            <a:r>
              <a:rPr lang="en-US" sz="1900" b="1" dirty="0" smtClean="0">
                <a:solidFill>
                  <a:schemeClr val="tx1"/>
                </a:solidFill>
              </a:rPr>
              <a:t>B</a:t>
            </a:r>
            <a:r>
              <a:rPr lang="en-US" sz="1900" b="1" baseline="-25000" dirty="0">
                <a:solidFill>
                  <a:schemeClr val="tx1"/>
                </a:solidFill>
              </a:rPr>
              <a:t>1</a:t>
            </a:r>
            <a:r>
              <a:rPr lang="en-US" sz="1900" b="1" dirty="0" smtClean="0">
                <a:solidFill>
                  <a:schemeClr val="tx1"/>
                </a:solidFill>
              </a:rPr>
              <a:t>’ +  x</a:t>
            </a:r>
            <a:r>
              <a:rPr lang="en-US" sz="1900" b="1" baseline="-25000" dirty="0" smtClean="0">
                <a:solidFill>
                  <a:schemeClr val="tx1"/>
                </a:solidFill>
              </a:rPr>
              <a:t>3</a:t>
            </a:r>
            <a:r>
              <a:rPr lang="en-US" sz="1900" b="1" dirty="0" smtClean="0">
                <a:solidFill>
                  <a:schemeClr val="tx1"/>
                </a:solidFill>
              </a:rPr>
              <a:t> </a:t>
            </a:r>
            <a:r>
              <a:rPr lang="en-US" sz="1900" b="1" dirty="0">
                <a:solidFill>
                  <a:schemeClr val="tx1"/>
                </a:solidFill>
              </a:rPr>
              <a:t>x</a:t>
            </a:r>
            <a:r>
              <a:rPr lang="en-US" sz="1900" b="1" baseline="-25000" dirty="0">
                <a:solidFill>
                  <a:schemeClr val="tx1"/>
                </a:solidFill>
              </a:rPr>
              <a:t>2</a:t>
            </a:r>
            <a:r>
              <a:rPr lang="en-US" sz="1900" b="1" dirty="0">
                <a:solidFill>
                  <a:schemeClr val="tx1"/>
                </a:solidFill>
              </a:rPr>
              <a:t> </a:t>
            </a:r>
            <a:r>
              <a:rPr lang="en-US" sz="1900" b="1" dirty="0" smtClean="0">
                <a:solidFill>
                  <a:schemeClr val="tx1"/>
                </a:solidFill>
              </a:rPr>
              <a:t>x</a:t>
            </a:r>
            <a:r>
              <a:rPr lang="en-US" sz="1900" b="1" baseline="-25000" dirty="0" smtClean="0">
                <a:solidFill>
                  <a:schemeClr val="tx1"/>
                </a:solidFill>
              </a:rPr>
              <a:t>1 </a:t>
            </a:r>
            <a:r>
              <a:rPr lang="en-US" sz="1900" b="1" dirty="0" smtClean="0">
                <a:solidFill>
                  <a:schemeClr val="tx1"/>
                </a:solidFill>
              </a:rPr>
              <a:t>A</a:t>
            </a:r>
            <a:r>
              <a:rPr lang="en-US" sz="1900" b="1" baseline="-25000" dirty="0" smtClean="0">
                <a:solidFill>
                  <a:schemeClr val="tx1"/>
                </a:solidFill>
              </a:rPr>
              <a:t>0</a:t>
            </a:r>
            <a:r>
              <a:rPr lang="en-US" sz="1900" b="1" dirty="0" smtClean="0">
                <a:solidFill>
                  <a:schemeClr val="tx1"/>
                </a:solidFill>
              </a:rPr>
              <a:t>B</a:t>
            </a:r>
            <a:r>
              <a:rPr lang="en-US" sz="1900" b="1" baseline="-25000" dirty="0" smtClean="0">
                <a:solidFill>
                  <a:schemeClr val="tx1"/>
                </a:solidFill>
              </a:rPr>
              <a:t>0</a:t>
            </a:r>
            <a:r>
              <a:rPr lang="en-US" sz="1900" b="1" dirty="0" smtClean="0">
                <a:solidFill>
                  <a:schemeClr val="tx1"/>
                </a:solidFill>
              </a:rPr>
              <a:t>’</a:t>
            </a:r>
          </a:p>
          <a:p>
            <a:pPr algn="just"/>
            <a:r>
              <a:rPr lang="en-US" sz="2000" b="1" u="sng" dirty="0">
                <a:solidFill>
                  <a:schemeClr val="tx1"/>
                </a:solidFill>
              </a:rPr>
              <a:t>CASE 3 : [A &lt; B]</a:t>
            </a:r>
            <a:endParaRPr lang="en-US" sz="2000" b="1" dirty="0">
              <a:solidFill>
                <a:schemeClr val="tx1"/>
              </a:solidFill>
            </a:endParaRPr>
          </a:p>
          <a:p>
            <a:pPr lvl="1" algn="just"/>
            <a:r>
              <a:rPr lang="en-US" sz="1700" b="1" dirty="0">
                <a:solidFill>
                  <a:schemeClr val="tx1"/>
                </a:solidFill>
              </a:rPr>
              <a:t>If (A</a:t>
            </a:r>
            <a:r>
              <a:rPr lang="en-US" sz="1700" b="1" baseline="-25000" dirty="0">
                <a:solidFill>
                  <a:schemeClr val="tx1"/>
                </a:solidFill>
              </a:rPr>
              <a:t>3</a:t>
            </a:r>
            <a:r>
              <a:rPr lang="en-US" sz="1700" b="1" dirty="0">
                <a:solidFill>
                  <a:schemeClr val="tx1"/>
                </a:solidFill>
              </a:rPr>
              <a:t> = 0 &amp; B</a:t>
            </a:r>
            <a:r>
              <a:rPr lang="en-US" sz="1700" b="1" baseline="-25000" dirty="0">
                <a:solidFill>
                  <a:schemeClr val="tx1"/>
                </a:solidFill>
              </a:rPr>
              <a:t>3 </a:t>
            </a:r>
            <a:r>
              <a:rPr lang="en-US" sz="1700" b="1" dirty="0">
                <a:solidFill>
                  <a:schemeClr val="tx1"/>
                </a:solidFill>
              </a:rPr>
              <a:t>= 1)</a:t>
            </a:r>
          </a:p>
          <a:p>
            <a:pPr lvl="1" algn="just"/>
            <a:r>
              <a:rPr lang="en-US" sz="1700" b="1" dirty="0">
                <a:solidFill>
                  <a:schemeClr val="tx1"/>
                </a:solidFill>
              </a:rPr>
              <a:t>If A</a:t>
            </a:r>
            <a:r>
              <a:rPr lang="en-US" sz="1700" b="1" baseline="-25000" dirty="0">
                <a:solidFill>
                  <a:schemeClr val="tx1"/>
                </a:solidFill>
              </a:rPr>
              <a:t>3</a:t>
            </a:r>
            <a:r>
              <a:rPr lang="en-US" sz="1700" b="1" dirty="0">
                <a:solidFill>
                  <a:schemeClr val="tx1"/>
                </a:solidFill>
              </a:rPr>
              <a:t> = B</a:t>
            </a:r>
            <a:r>
              <a:rPr lang="en-US" sz="1700" b="1" baseline="-25000" dirty="0">
                <a:solidFill>
                  <a:schemeClr val="tx1"/>
                </a:solidFill>
              </a:rPr>
              <a:t>3</a:t>
            </a:r>
            <a:r>
              <a:rPr lang="en-US" sz="1700" b="1" dirty="0">
                <a:solidFill>
                  <a:schemeClr val="tx1"/>
                </a:solidFill>
              </a:rPr>
              <a:t> and (A</a:t>
            </a:r>
            <a:r>
              <a:rPr lang="en-US" sz="1700" b="1" baseline="-25000" dirty="0">
                <a:solidFill>
                  <a:schemeClr val="tx1"/>
                </a:solidFill>
              </a:rPr>
              <a:t>2</a:t>
            </a:r>
            <a:r>
              <a:rPr lang="en-US" sz="1700" b="1" dirty="0">
                <a:solidFill>
                  <a:schemeClr val="tx1"/>
                </a:solidFill>
              </a:rPr>
              <a:t> = 0 &amp; B</a:t>
            </a:r>
            <a:r>
              <a:rPr lang="en-US" sz="1700" b="1" baseline="-25000" dirty="0">
                <a:solidFill>
                  <a:schemeClr val="tx1"/>
                </a:solidFill>
              </a:rPr>
              <a:t>2 </a:t>
            </a:r>
            <a:r>
              <a:rPr lang="en-US" sz="1700" b="1" dirty="0">
                <a:solidFill>
                  <a:schemeClr val="tx1"/>
                </a:solidFill>
              </a:rPr>
              <a:t>= 1)</a:t>
            </a:r>
          </a:p>
          <a:p>
            <a:pPr lvl="1" algn="just"/>
            <a:r>
              <a:rPr lang="en-US" sz="1700" b="1" dirty="0">
                <a:solidFill>
                  <a:schemeClr val="tx1"/>
                </a:solidFill>
              </a:rPr>
              <a:t>If A</a:t>
            </a:r>
            <a:r>
              <a:rPr lang="en-US" sz="1700" b="1" baseline="-25000" dirty="0">
                <a:solidFill>
                  <a:schemeClr val="tx1"/>
                </a:solidFill>
              </a:rPr>
              <a:t>3</a:t>
            </a:r>
            <a:r>
              <a:rPr lang="en-US" sz="1700" b="1" dirty="0">
                <a:solidFill>
                  <a:schemeClr val="tx1"/>
                </a:solidFill>
              </a:rPr>
              <a:t> = B</a:t>
            </a:r>
            <a:r>
              <a:rPr lang="en-US" sz="1700" b="1" baseline="-25000" dirty="0">
                <a:solidFill>
                  <a:schemeClr val="tx1"/>
                </a:solidFill>
              </a:rPr>
              <a:t>3</a:t>
            </a:r>
            <a:r>
              <a:rPr lang="en-US" sz="1700" b="1" dirty="0">
                <a:solidFill>
                  <a:schemeClr val="tx1"/>
                </a:solidFill>
              </a:rPr>
              <a:t> , A</a:t>
            </a:r>
            <a:r>
              <a:rPr lang="en-US" sz="1700" b="1" baseline="-25000" dirty="0">
                <a:solidFill>
                  <a:schemeClr val="tx1"/>
                </a:solidFill>
              </a:rPr>
              <a:t>2</a:t>
            </a:r>
            <a:r>
              <a:rPr lang="en-US" sz="1700" b="1" dirty="0">
                <a:solidFill>
                  <a:schemeClr val="tx1"/>
                </a:solidFill>
              </a:rPr>
              <a:t> = B</a:t>
            </a:r>
            <a:r>
              <a:rPr lang="en-US" sz="1700" b="1" baseline="-25000" dirty="0">
                <a:solidFill>
                  <a:schemeClr val="tx1"/>
                </a:solidFill>
              </a:rPr>
              <a:t>2</a:t>
            </a:r>
            <a:r>
              <a:rPr lang="en-US" sz="1700" b="1" dirty="0">
                <a:solidFill>
                  <a:schemeClr val="tx1"/>
                </a:solidFill>
              </a:rPr>
              <a:t> and (A</a:t>
            </a:r>
            <a:r>
              <a:rPr lang="en-US" sz="1700" b="1" baseline="-25000" dirty="0">
                <a:solidFill>
                  <a:schemeClr val="tx1"/>
                </a:solidFill>
              </a:rPr>
              <a:t>1</a:t>
            </a:r>
            <a:r>
              <a:rPr lang="en-US" sz="1700" b="1" dirty="0">
                <a:solidFill>
                  <a:schemeClr val="tx1"/>
                </a:solidFill>
              </a:rPr>
              <a:t> = 0 &amp; B</a:t>
            </a:r>
            <a:r>
              <a:rPr lang="en-US" sz="1700" b="1" baseline="-25000" dirty="0">
                <a:solidFill>
                  <a:schemeClr val="tx1"/>
                </a:solidFill>
              </a:rPr>
              <a:t>1 </a:t>
            </a:r>
            <a:r>
              <a:rPr lang="en-US" sz="1700" b="1" dirty="0">
                <a:solidFill>
                  <a:schemeClr val="tx1"/>
                </a:solidFill>
              </a:rPr>
              <a:t>= 1)</a:t>
            </a:r>
          </a:p>
          <a:p>
            <a:pPr lvl="1" algn="just"/>
            <a:r>
              <a:rPr lang="en-US" sz="1700" b="1" dirty="0">
                <a:solidFill>
                  <a:schemeClr val="tx1"/>
                </a:solidFill>
              </a:rPr>
              <a:t>If A</a:t>
            </a:r>
            <a:r>
              <a:rPr lang="en-US" sz="1700" b="1" baseline="-25000" dirty="0">
                <a:solidFill>
                  <a:schemeClr val="tx1"/>
                </a:solidFill>
              </a:rPr>
              <a:t>3</a:t>
            </a:r>
            <a:r>
              <a:rPr lang="en-US" sz="1700" b="1" dirty="0">
                <a:solidFill>
                  <a:schemeClr val="tx1"/>
                </a:solidFill>
              </a:rPr>
              <a:t> = B</a:t>
            </a:r>
            <a:r>
              <a:rPr lang="en-US" sz="1700" b="1" baseline="-25000" dirty="0">
                <a:solidFill>
                  <a:schemeClr val="tx1"/>
                </a:solidFill>
              </a:rPr>
              <a:t>3</a:t>
            </a:r>
            <a:r>
              <a:rPr lang="en-US" sz="1700" b="1" dirty="0">
                <a:solidFill>
                  <a:schemeClr val="tx1"/>
                </a:solidFill>
              </a:rPr>
              <a:t> , A</a:t>
            </a:r>
            <a:r>
              <a:rPr lang="en-US" sz="1700" b="1" baseline="-25000" dirty="0">
                <a:solidFill>
                  <a:schemeClr val="tx1"/>
                </a:solidFill>
              </a:rPr>
              <a:t>2</a:t>
            </a:r>
            <a:r>
              <a:rPr lang="en-US" sz="1700" b="1" dirty="0">
                <a:solidFill>
                  <a:schemeClr val="tx1"/>
                </a:solidFill>
              </a:rPr>
              <a:t> = B</a:t>
            </a:r>
            <a:r>
              <a:rPr lang="en-US" sz="1700" b="1" baseline="-25000" dirty="0">
                <a:solidFill>
                  <a:schemeClr val="tx1"/>
                </a:solidFill>
              </a:rPr>
              <a:t>2</a:t>
            </a:r>
            <a:r>
              <a:rPr lang="en-US" sz="1700" b="1" dirty="0">
                <a:solidFill>
                  <a:schemeClr val="tx1"/>
                </a:solidFill>
              </a:rPr>
              <a:t> , A</a:t>
            </a:r>
            <a:r>
              <a:rPr lang="en-US" sz="1700" b="1" baseline="-25000" dirty="0">
                <a:solidFill>
                  <a:schemeClr val="tx1"/>
                </a:solidFill>
              </a:rPr>
              <a:t>1</a:t>
            </a:r>
            <a:r>
              <a:rPr lang="en-US" sz="1700" b="1" dirty="0">
                <a:solidFill>
                  <a:schemeClr val="tx1"/>
                </a:solidFill>
              </a:rPr>
              <a:t> = B</a:t>
            </a:r>
            <a:r>
              <a:rPr lang="en-US" sz="1700" b="1" baseline="-25000" dirty="0">
                <a:solidFill>
                  <a:schemeClr val="tx1"/>
                </a:solidFill>
              </a:rPr>
              <a:t>1</a:t>
            </a:r>
            <a:r>
              <a:rPr lang="en-US" sz="1700" b="1" dirty="0">
                <a:solidFill>
                  <a:schemeClr val="tx1"/>
                </a:solidFill>
              </a:rPr>
              <a:t> and (A</a:t>
            </a:r>
            <a:r>
              <a:rPr lang="en-US" sz="1700" b="1" baseline="-25000" dirty="0">
                <a:solidFill>
                  <a:schemeClr val="tx1"/>
                </a:solidFill>
              </a:rPr>
              <a:t>0</a:t>
            </a:r>
            <a:r>
              <a:rPr lang="en-US" sz="1700" b="1" dirty="0">
                <a:solidFill>
                  <a:schemeClr val="tx1"/>
                </a:solidFill>
              </a:rPr>
              <a:t> = 0 &amp; B</a:t>
            </a:r>
            <a:r>
              <a:rPr lang="en-US" sz="1700" b="1" baseline="-25000" dirty="0">
                <a:solidFill>
                  <a:schemeClr val="tx1"/>
                </a:solidFill>
              </a:rPr>
              <a:t>0 </a:t>
            </a:r>
            <a:r>
              <a:rPr lang="en-US" sz="1700" b="1" dirty="0">
                <a:solidFill>
                  <a:schemeClr val="tx1"/>
                </a:solidFill>
              </a:rPr>
              <a:t>= 1)</a:t>
            </a:r>
          </a:p>
          <a:p>
            <a:pPr marL="0" indent="0" algn="just">
              <a:buNone/>
            </a:pPr>
            <a:r>
              <a:rPr lang="en-US" sz="1900" b="1" dirty="0">
                <a:solidFill>
                  <a:schemeClr val="tx1"/>
                </a:solidFill>
              </a:rPr>
              <a:t>	This inequality can be represented by a logic function</a:t>
            </a:r>
          </a:p>
          <a:p>
            <a:pPr marL="457200" lvl="1" indent="0" algn="just">
              <a:buNone/>
            </a:pPr>
            <a:r>
              <a:rPr lang="en-US" sz="1900" b="1" dirty="0">
                <a:solidFill>
                  <a:schemeClr val="tx1"/>
                </a:solidFill>
              </a:rPr>
              <a:t>[A &lt; B] = A</a:t>
            </a:r>
            <a:r>
              <a:rPr lang="en-US" sz="1900" b="1" baseline="-25000" dirty="0">
                <a:solidFill>
                  <a:schemeClr val="tx1"/>
                </a:solidFill>
              </a:rPr>
              <a:t>3</a:t>
            </a:r>
            <a:r>
              <a:rPr lang="en-US" sz="1900" b="1" dirty="0">
                <a:solidFill>
                  <a:schemeClr val="tx1"/>
                </a:solidFill>
              </a:rPr>
              <a:t>’B</a:t>
            </a:r>
            <a:r>
              <a:rPr lang="en-US" sz="1900" b="1" baseline="-25000" dirty="0">
                <a:solidFill>
                  <a:schemeClr val="tx1"/>
                </a:solidFill>
              </a:rPr>
              <a:t>3</a:t>
            </a:r>
            <a:r>
              <a:rPr lang="en-US" sz="1900" b="1" dirty="0">
                <a:solidFill>
                  <a:schemeClr val="tx1"/>
                </a:solidFill>
              </a:rPr>
              <a:t> + x</a:t>
            </a:r>
            <a:r>
              <a:rPr lang="en-US" sz="1900" b="1" baseline="-25000" dirty="0">
                <a:solidFill>
                  <a:schemeClr val="tx1"/>
                </a:solidFill>
              </a:rPr>
              <a:t>3</a:t>
            </a:r>
            <a:r>
              <a:rPr lang="en-US" sz="1900" b="1" dirty="0">
                <a:solidFill>
                  <a:schemeClr val="tx1"/>
                </a:solidFill>
              </a:rPr>
              <a:t> A</a:t>
            </a:r>
            <a:r>
              <a:rPr lang="en-US" sz="1900" b="1" baseline="-25000" dirty="0">
                <a:solidFill>
                  <a:schemeClr val="tx1"/>
                </a:solidFill>
              </a:rPr>
              <a:t>2</a:t>
            </a:r>
            <a:r>
              <a:rPr lang="en-US" sz="1900" b="1" dirty="0">
                <a:solidFill>
                  <a:schemeClr val="tx1"/>
                </a:solidFill>
              </a:rPr>
              <a:t>’B</a:t>
            </a:r>
            <a:r>
              <a:rPr lang="en-US" sz="1900" b="1" baseline="-25000" dirty="0">
                <a:solidFill>
                  <a:schemeClr val="tx1"/>
                </a:solidFill>
              </a:rPr>
              <a:t>2</a:t>
            </a:r>
            <a:r>
              <a:rPr lang="en-US" sz="1900" b="1" dirty="0">
                <a:solidFill>
                  <a:schemeClr val="tx1"/>
                </a:solidFill>
              </a:rPr>
              <a:t> +  x</a:t>
            </a:r>
            <a:r>
              <a:rPr lang="en-US" sz="1900" b="1" baseline="-25000" dirty="0">
                <a:solidFill>
                  <a:schemeClr val="tx1"/>
                </a:solidFill>
              </a:rPr>
              <a:t>3</a:t>
            </a:r>
            <a:r>
              <a:rPr lang="en-US" sz="1900" b="1" dirty="0">
                <a:solidFill>
                  <a:schemeClr val="tx1"/>
                </a:solidFill>
              </a:rPr>
              <a:t> x</a:t>
            </a:r>
            <a:r>
              <a:rPr lang="en-US" sz="1900" b="1" baseline="-25000" dirty="0">
                <a:solidFill>
                  <a:schemeClr val="tx1"/>
                </a:solidFill>
              </a:rPr>
              <a:t>2</a:t>
            </a:r>
            <a:r>
              <a:rPr lang="en-US" sz="1900" b="1" dirty="0">
                <a:solidFill>
                  <a:schemeClr val="tx1"/>
                </a:solidFill>
              </a:rPr>
              <a:t> A</a:t>
            </a:r>
            <a:r>
              <a:rPr lang="en-US" sz="1900" b="1" baseline="-25000" dirty="0">
                <a:solidFill>
                  <a:schemeClr val="tx1"/>
                </a:solidFill>
              </a:rPr>
              <a:t>1</a:t>
            </a:r>
            <a:r>
              <a:rPr lang="en-US" sz="1900" b="1" dirty="0">
                <a:solidFill>
                  <a:schemeClr val="tx1"/>
                </a:solidFill>
              </a:rPr>
              <a:t>’B</a:t>
            </a:r>
            <a:r>
              <a:rPr lang="en-US" sz="1900" b="1" baseline="-25000" dirty="0">
                <a:solidFill>
                  <a:schemeClr val="tx1"/>
                </a:solidFill>
              </a:rPr>
              <a:t>1</a:t>
            </a:r>
            <a:r>
              <a:rPr lang="en-US" sz="1900" b="1" dirty="0">
                <a:solidFill>
                  <a:schemeClr val="tx1"/>
                </a:solidFill>
              </a:rPr>
              <a:t> +  x</a:t>
            </a:r>
            <a:r>
              <a:rPr lang="en-US" sz="1900" b="1" baseline="-25000" dirty="0">
                <a:solidFill>
                  <a:schemeClr val="tx1"/>
                </a:solidFill>
              </a:rPr>
              <a:t>3</a:t>
            </a:r>
            <a:r>
              <a:rPr lang="en-US" sz="1900" b="1" dirty="0">
                <a:solidFill>
                  <a:schemeClr val="tx1"/>
                </a:solidFill>
              </a:rPr>
              <a:t> x</a:t>
            </a:r>
            <a:r>
              <a:rPr lang="en-US" sz="1900" b="1" baseline="-25000" dirty="0">
                <a:solidFill>
                  <a:schemeClr val="tx1"/>
                </a:solidFill>
              </a:rPr>
              <a:t>2</a:t>
            </a:r>
            <a:r>
              <a:rPr lang="en-US" sz="1900" b="1" dirty="0">
                <a:solidFill>
                  <a:schemeClr val="tx1"/>
                </a:solidFill>
              </a:rPr>
              <a:t> x</a:t>
            </a:r>
            <a:r>
              <a:rPr lang="en-US" sz="1900" b="1" baseline="-25000" dirty="0">
                <a:solidFill>
                  <a:schemeClr val="tx1"/>
                </a:solidFill>
              </a:rPr>
              <a:t>1 </a:t>
            </a:r>
            <a:r>
              <a:rPr lang="en-US" sz="1900" b="1" dirty="0">
                <a:solidFill>
                  <a:schemeClr val="tx1"/>
                </a:solidFill>
              </a:rPr>
              <a:t>A</a:t>
            </a:r>
            <a:r>
              <a:rPr lang="en-US" sz="1900" b="1" baseline="-25000" dirty="0">
                <a:solidFill>
                  <a:schemeClr val="tx1"/>
                </a:solidFill>
              </a:rPr>
              <a:t>0</a:t>
            </a:r>
            <a:r>
              <a:rPr lang="en-US" sz="1900" b="1" dirty="0">
                <a:solidFill>
                  <a:schemeClr val="tx1"/>
                </a:solidFill>
              </a:rPr>
              <a:t>’B</a:t>
            </a:r>
            <a:r>
              <a:rPr lang="en-US" sz="1900" b="1" baseline="-25000" dirty="0">
                <a:solidFill>
                  <a:schemeClr val="tx1"/>
                </a:solidFill>
              </a:rPr>
              <a:t>0</a:t>
            </a:r>
          </a:p>
          <a:p>
            <a:pPr algn="just">
              <a:lnSpc>
                <a:spcPct val="110000"/>
              </a:lnSpc>
            </a:pPr>
            <a:r>
              <a:rPr lang="en-US" sz="2000" b="1" dirty="0">
                <a:solidFill>
                  <a:schemeClr val="tx1"/>
                </a:solidFill>
              </a:rPr>
              <a:t>[A=B], [A&gt;B] and [A&lt;B] are </a:t>
            </a:r>
            <a:r>
              <a:rPr lang="en-US" sz="2000" b="1" dirty="0" smtClean="0">
                <a:solidFill>
                  <a:schemeClr val="tx1"/>
                </a:solidFill>
              </a:rPr>
              <a:t>considered the </a:t>
            </a:r>
            <a:r>
              <a:rPr lang="en-US" sz="2000" b="1" dirty="0">
                <a:solidFill>
                  <a:schemeClr val="tx1"/>
                </a:solidFill>
              </a:rPr>
              <a:t>output variables of the magnitude comparator, which equals to logic ‘1’ </a:t>
            </a:r>
            <a:r>
              <a:rPr lang="en-US" sz="2000" b="1" dirty="0" smtClean="0">
                <a:solidFill>
                  <a:schemeClr val="tx1"/>
                </a:solidFill>
              </a:rPr>
              <a:t>or HIGH, according </a:t>
            </a:r>
            <a:r>
              <a:rPr lang="en-US" sz="2000" b="1" dirty="0">
                <a:solidFill>
                  <a:schemeClr val="tx1"/>
                </a:solidFill>
              </a:rPr>
              <a:t>to the magnitudes of A and </a:t>
            </a:r>
            <a:r>
              <a:rPr lang="en-US" sz="2000" b="1" dirty="0" smtClean="0">
                <a:solidFill>
                  <a:schemeClr val="tx1"/>
                </a:solidFill>
              </a:rPr>
              <a:t>B</a:t>
            </a:r>
            <a:r>
              <a:rPr lang="en-US" sz="2100" b="1" dirty="0" smtClean="0">
                <a:solidFill>
                  <a:schemeClr val="tx1"/>
                </a:solidFill>
              </a:rPr>
              <a:t> </a:t>
            </a:r>
          </a:p>
          <a:p>
            <a:pPr lvl="1" algn="just"/>
            <a:endParaRPr lang="en-US" sz="1700" b="1" dirty="0" smtClean="0">
              <a:solidFill>
                <a:schemeClr val="tx1"/>
              </a:solidFill>
            </a:endParaRPr>
          </a:p>
        </p:txBody>
      </p:sp>
    </p:spTree>
    <p:extLst>
      <p:ext uri="{BB962C8B-B14F-4D97-AF65-F5344CB8AC3E}">
        <p14:creationId xmlns:p14="http://schemas.microsoft.com/office/powerpoint/2010/main" val="2655342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6553200" cy="685800"/>
          </a:xfrm>
        </p:spPr>
        <p:txBody>
          <a:bodyPr>
            <a:normAutofit/>
          </a:bodyPr>
          <a:lstStyle/>
          <a:p>
            <a:pPr algn="ctr"/>
            <a:r>
              <a:rPr lang="en-US" b="1" dirty="0" smtClean="0">
                <a:solidFill>
                  <a:srgbClr val="FF0066"/>
                </a:solidFill>
                <a:effectLst>
                  <a:outerShdw blurRad="38100" dist="38100" dir="2700000" algn="tl">
                    <a:srgbClr val="000000">
                      <a:alpha val="43137"/>
                    </a:srgbClr>
                  </a:outerShdw>
                </a:effectLst>
                <a:latin typeface="Algerian" panose="04020705040A02060702" pitchFamily="82" charset="0"/>
              </a:rPr>
              <a:t> magnitude comparator</a:t>
            </a:r>
            <a:endParaRPr lang="en-GB" b="1" dirty="0">
              <a:solidFill>
                <a:srgbClr val="FF0066"/>
              </a:solidFill>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p:cNvSpPr>
            <a:spLocks noGrp="1"/>
          </p:cNvSpPr>
          <p:nvPr>
            <p:ph idx="1"/>
          </p:nvPr>
        </p:nvSpPr>
        <p:spPr>
          <a:xfrm>
            <a:off x="304800" y="1143000"/>
            <a:ext cx="6934200" cy="5562600"/>
          </a:xfrm>
        </p:spPr>
        <p:txBody>
          <a:bodyPr>
            <a:normAutofit/>
          </a:bodyPr>
          <a:lstStyle/>
          <a:p>
            <a:pPr marL="457200" lvl="1" indent="0" algn="just">
              <a:buNone/>
            </a:pPr>
            <a:endParaRPr lang="en-US" sz="1900" b="1" dirty="0" smtClean="0">
              <a:solidFill>
                <a:schemeClr val="tx1"/>
              </a:solidFill>
            </a:endParaRPr>
          </a:p>
          <a:p>
            <a:pPr lvl="1" algn="just"/>
            <a:endParaRPr lang="en-US" sz="1700" b="1" dirty="0" smtClean="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219200"/>
            <a:ext cx="8153400" cy="5334000"/>
          </a:xfrm>
          <a:prstGeom prst="rect">
            <a:avLst/>
          </a:prstGeom>
        </p:spPr>
      </p:pic>
    </p:spTree>
    <p:extLst>
      <p:ext uri="{BB962C8B-B14F-4D97-AF65-F5344CB8AC3E}">
        <p14:creationId xmlns:p14="http://schemas.microsoft.com/office/powerpoint/2010/main" val="13191731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553200" cy="685800"/>
          </a:xfrm>
        </p:spPr>
        <p:txBody>
          <a:bodyPr>
            <a:normAutofit/>
          </a:bodyPr>
          <a:lstStyle/>
          <a:p>
            <a:pPr algn="ctr"/>
            <a:r>
              <a:rPr lang="en-US" b="1" dirty="0" smtClean="0">
                <a:solidFill>
                  <a:srgbClr val="FF0066"/>
                </a:solidFill>
                <a:effectLst>
                  <a:outerShdw blurRad="38100" dist="38100" dir="2700000" algn="tl">
                    <a:srgbClr val="000000">
                      <a:alpha val="43137"/>
                    </a:srgbClr>
                  </a:outerShdw>
                </a:effectLst>
                <a:latin typeface="Algerian" panose="04020705040A02060702" pitchFamily="82" charset="0"/>
              </a:rPr>
              <a:t> magnitude comparator</a:t>
            </a:r>
            <a:endParaRPr lang="en-GB" b="1" dirty="0">
              <a:solidFill>
                <a:srgbClr val="FF0066"/>
              </a:solidFill>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p:cNvSpPr>
            <a:spLocks noGrp="1"/>
          </p:cNvSpPr>
          <p:nvPr>
            <p:ph idx="1"/>
          </p:nvPr>
        </p:nvSpPr>
        <p:spPr>
          <a:xfrm>
            <a:off x="0" y="1752600"/>
            <a:ext cx="2971800" cy="2743200"/>
          </a:xfrm>
        </p:spPr>
        <p:txBody>
          <a:bodyPr>
            <a:normAutofit/>
          </a:bodyPr>
          <a:lstStyle/>
          <a:p>
            <a:pPr marL="0" indent="0">
              <a:buNone/>
            </a:pPr>
            <a:r>
              <a:rPr lang="en-US" sz="2000" b="1" dirty="0" smtClean="0">
                <a:solidFill>
                  <a:schemeClr val="tx1"/>
                </a:solidFill>
              </a:rPr>
              <a:t>The logic circuit of magnitude comparator</a:t>
            </a:r>
            <a:endParaRPr lang="en-US" sz="1700" b="1" dirty="0" smtClean="0">
              <a:solidFill>
                <a:schemeClr val="tx1"/>
              </a:solidFill>
            </a:endParaRPr>
          </a:p>
          <a:p>
            <a:r>
              <a:rPr lang="en-US" sz="1700" b="1" dirty="0" smtClean="0">
                <a:solidFill>
                  <a:schemeClr val="tx1"/>
                </a:solidFill>
              </a:rPr>
              <a:t>NOR gates to check the equality and hence, calculate ‘x</a:t>
            </a:r>
            <a:r>
              <a:rPr lang="en-US" sz="1700" b="1" baseline="-25000" dirty="0" smtClean="0">
                <a:solidFill>
                  <a:schemeClr val="tx1"/>
                </a:solidFill>
              </a:rPr>
              <a:t>i</a:t>
            </a:r>
            <a:r>
              <a:rPr lang="en-US" sz="1700" b="1" dirty="0" smtClean="0">
                <a:solidFill>
                  <a:schemeClr val="tx1"/>
                </a:solidFill>
              </a:rPr>
              <a:t>’</a:t>
            </a:r>
          </a:p>
          <a:p>
            <a:r>
              <a:rPr lang="en-US" sz="1700" b="1" dirty="0" smtClean="0">
                <a:solidFill>
                  <a:schemeClr val="tx1"/>
                </a:solidFill>
              </a:rPr>
              <a:t>AND, OR and NOT gates to check Inequality</a:t>
            </a:r>
            <a:endParaRPr lang="en-US" sz="1900" b="1" baseline="-25000" dirty="0" smtClean="0">
              <a:solidFill>
                <a:schemeClr val="tx1"/>
              </a:solidFill>
            </a:endParaRPr>
          </a:p>
          <a:p>
            <a:pPr marL="457200" lvl="1" indent="0" algn="just">
              <a:buNone/>
            </a:pPr>
            <a:endParaRPr lang="en-US" sz="1900" b="1" dirty="0" smtClean="0">
              <a:solidFill>
                <a:schemeClr val="tx1"/>
              </a:solidFill>
            </a:endParaRPr>
          </a:p>
          <a:p>
            <a:pPr lvl="1" algn="just"/>
            <a:endParaRPr lang="en-US" sz="1700" b="1" dirty="0" smtClean="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731520"/>
            <a:ext cx="6172200" cy="6126480"/>
          </a:xfrm>
          <a:prstGeom prst="rect">
            <a:avLst/>
          </a:prstGeom>
          <a:ln w="3175">
            <a:solidFill>
              <a:schemeClr val="tx1"/>
            </a:solidFill>
          </a:ln>
        </p:spPr>
      </p:pic>
    </p:spTree>
    <p:extLst>
      <p:ext uri="{BB962C8B-B14F-4D97-AF65-F5344CB8AC3E}">
        <p14:creationId xmlns:p14="http://schemas.microsoft.com/office/powerpoint/2010/main" val="1329686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6553200" cy="990600"/>
          </a:xfrm>
        </p:spPr>
        <p:txBody>
          <a:bodyPr>
            <a:normAutofit fontScale="90000"/>
          </a:bodyPr>
          <a:lstStyle/>
          <a:p>
            <a:pPr algn="ctr"/>
            <a:r>
              <a:rPr lang="en-US" b="1" dirty="0" smtClean="0">
                <a:solidFill>
                  <a:srgbClr val="FF0066"/>
                </a:solidFill>
                <a:effectLst>
                  <a:outerShdw blurRad="38100" dist="38100" dir="2700000" algn="tl">
                    <a:srgbClr val="000000">
                      <a:alpha val="43137"/>
                    </a:srgbClr>
                  </a:outerShdw>
                </a:effectLst>
                <a:latin typeface="Algerian" panose="04020705040A02060702" pitchFamily="82" charset="0"/>
              </a:rPr>
              <a:t>PARITY GENERATOR and checker</a:t>
            </a:r>
            <a:endParaRPr lang="en-GB" b="1" dirty="0">
              <a:solidFill>
                <a:srgbClr val="FF0066"/>
              </a:solidFill>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p:cNvSpPr>
            <a:spLocks noGrp="1"/>
          </p:cNvSpPr>
          <p:nvPr>
            <p:ph idx="1"/>
          </p:nvPr>
        </p:nvSpPr>
        <p:spPr>
          <a:xfrm>
            <a:off x="91966" y="1143000"/>
            <a:ext cx="7467600" cy="5896305"/>
          </a:xfrm>
        </p:spPr>
        <p:txBody>
          <a:bodyPr>
            <a:normAutofit fontScale="92500" lnSpcReduction="20000"/>
          </a:bodyPr>
          <a:lstStyle/>
          <a:p>
            <a:pPr algn="just">
              <a:lnSpc>
                <a:spcPct val="120000"/>
              </a:lnSpc>
            </a:pPr>
            <a:r>
              <a:rPr lang="en-US" sz="1900" b="1" u="sng" dirty="0" smtClean="0">
                <a:solidFill>
                  <a:schemeClr val="tx1"/>
                </a:solidFill>
              </a:rPr>
              <a:t>PARITY bit</a:t>
            </a:r>
            <a:r>
              <a:rPr lang="en-US" sz="1900" b="1" dirty="0" smtClean="0">
                <a:solidFill>
                  <a:schemeClr val="tx1"/>
                </a:solidFill>
              </a:rPr>
              <a:t> is an extra bit which is used for the purpose of error detection </a:t>
            </a:r>
          </a:p>
          <a:p>
            <a:pPr algn="just">
              <a:lnSpc>
                <a:spcPct val="120000"/>
              </a:lnSpc>
            </a:pPr>
            <a:r>
              <a:rPr lang="en-US" sz="1900" b="1" dirty="0" smtClean="0">
                <a:solidFill>
                  <a:schemeClr val="tx1"/>
                </a:solidFill>
              </a:rPr>
              <a:t>While transmitting the binary message, parity bit is attached with the message bits such that the count of number of 1’s is either odd or even </a:t>
            </a:r>
          </a:p>
          <a:p>
            <a:pPr algn="just">
              <a:lnSpc>
                <a:spcPct val="120000"/>
              </a:lnSpc>
            </a:pPr>
            <a:r>
              <a:rPr lang="en-US" sz="1900" b="1" dirty="0" smtClean="0">
                <a:solidFill>
                  <a:schemeClr val="tx1"/>
                </a:solidFill>
              </a:rPr>
              <a:t>The receiver counts the number of 1’s in the received data and detects an error by checking the parity</a:t>
            </a:r>
          </a:p>
          <a:p>
            <a:pPr algn="just">
              <a:lnSpc>
                <a:spcPct val="120000"/>
              </a:lnSpc>
            </a:pPr>
            <a:r>
              <a:rPr lang="en-US" sz="1900" b="1" dirty="0" smtClean="0">
                <a:solidFill>
                  <a:schemeClr val="tx1"/>
                </a:solidFill>
              </a:rPr>
              <a:t>Parity check can detect only single bit errors</a:t>
            </a:r>
          </a:p>
          <a:p>
            <a:pPr algn="just">
              <a:lnSpc>
                <a:spcPct val="120000"/>
              </a:lnSpc>
            </a:pPr>
            <a:r>
              <a:rPr lang="en-US" sz="1900" b="1" dirty="0" smtClean="0">
                <a:solidFill>
                  <a:schemeClr val="tx1"/>
                </a:solidFill>
              </a:rPr>
              <a:t>At the transmitter end, the circuit that generates parity bit is called </a:t>
            </a:r>
            <a:r>
              <a:rPr lang="en-US" sz="1900" b="1" u="sng" dirty="0" smtClean="0">
                <a:solidFill>
                  <a:schemeClr val="tx1"/>
                </a:solidFill>
              </a:rPr>
              <a:t>Parity Generator</a:t>
            </a:r>
          </a:p>
          <a:p>
            <a:pPr algn="just">
              <a:lnSpc>
                <a:spcPct val="120000"/>
              </a:lnSpc>
            </a:pPr>
            <a:r>
              <a:rPr lang="en-US" sz="1900" b="1" dirty="0">
                <a:solidFill>
                  <a:schemeClr val="tx1"/>
                </a:solidFill>
              </a:rPr>
              <a:t>At the </a:t>
            </a:r>
            <a:r>
              <a:rPr lang="en-US" sz="1900" b="1" dirty="0" smtClean="0">
                <a:solidFill>
                  <a:schemeClr val="tx1"/>
                </a:solidFill>
              </a:rPr>
              <a:t>receiver </a:t>
            </a:r>
            <a:r>
              <a:rPr lang="en-US" sz="1900" b="1" dirty="0">
                <a:solidFill>
                  <a:schemeClr val="tx1"/>
                </a:solidFill>
              </a:rPr>
              <a:t>end, the circuit that </a:t>
            </a:r>
            <a:r>
              <a:rPr lang="en-US" sz="1900" b="1" dirty="0" smtClean="0">
                <a:solidFill>
                  <a:schemeClr val="tx1"/>
                </a:solidFill>
              </a:rPr>
              <a:t>checks the parity </a:t>
            </a:r>
            <a:r>
              <a:rPr lang="en-US" sz="1900" b="1" dirty="0">
                <a:solidFill>
                  <a:schemeClr val="tx1"/>
                </a:solidFill>
              </a:rPr>
              <a:t>is called </a:t>
            </a:r>
            <a:r>
              <a:rPr lang="en-US" sz="1900" b="1" u="sng" dirty="0">
                <a:solidFill>
                  <a:schemeClr val="tx1"/>
                </a:solidFill>
              </a:rPr>
              <a:t>Parity </a:t>
            </a:r>
            <a:r>
              <a:rPr lang="en-US" sz="1900" b="1" u="sng" dirty="0" smtClean="0">
                <a:solidFill>
                  <a:schemeClr val="tx1"/>
                </a:solidFill>
              </a:rPr>
              <a:t>Checker</a:t>
            </a:r>
          </a:p>
          <a:p>
            <a:pPr algn="just">
              <a:lnSpc>
                <a:spcPct val="120000"/>
              </a:lnSpc>
            </a:pPr>
            <a:r>
              <a:rPr lang="en-US" sz="1900" b="1" dirty="0" smtClean="0">
                <a:solidFill>
                  <a:schemeClr val="tx1"/>
                </a:solidFill>
              </a:rPr>
              <a:t>According to the number of 1’s, there are classified as</a:t>
            </a:r>
          </a:p>
          <a:p>
            <a:pPr lvl="1" algn="just">
              <a:lnSpc>
                <a:spcPct val="120000"/>
              </a:lnSpc>
            </a:pPr>
            <a:r>
              <a:rPr lang="en-US" sz="1700" b="1" dirty="0" smtClean="0">
                <a:solidFill>
                  <a:schemeClr val="tx1"/>
                </a:solidFill>
              </a:rPr>
              <a:t>EVEN parity - the total number of 1’s in the transmitted data (binary message including parity bit) is even</a:t>
            </a:r>
          </a:p>
          <a:p>
            <a:pPr lvl="1" algn="just">
              <a:lnSpc>
                <a:spcPct val="120000"/>
              </a:lnSpc>
            </a:pPr>
            <a:r>
              <a:rPr lang="en-US" sz="1700" b="1" dirty="0" smtClean="0">
                <a:solidFill>
                  <a:schemeClr val="tx1"/>
                </a:solidFill>
              </a:rPr>
              <a:t>ODD parity </a:t>
            </a:r>
            <a:r>
              <a:rPr lang="en-US" sz="1700" b="1" dirty="0">
                <a:solidFill>
                  <a:schemeClr val="tx1"/>
                </a:solidFill>
              </a:rPr>
              <a:t>- the total number of 1’s in the transmitted </a:t>
            </a:r>
            <a:r>
              <a:rPr lang="en-US" sz="1700" b="1" dirty="0" smtClean="0">
                <a:solidFill>
                  <a:schemeClr val="tx1"/>
                </a:solidFill>
              </a:rPr>
              <a:t>data </a:t>
            </a:r>
            <a:r>
              <a:rPr lang="en-US" sz="1700" b="1" dirty="0">
                <a:solidFill>
                  <a:schemeClr val="tx1"/>
                </a:solidFill>
              </a:rPr>
              <a:t>(binary message including parity </a:t>
            </a:r>
            <a:r>
              <a:rPr lang="en-US" sz="1700" b="1" dirty="0" smtClean="0">
                <a:solidFill>
                  <a:schemeClr val="tx1"/>
                </a:solidFill>
              </a:rPr>
              <a:t>bit</a:t>
            </a:r>
            <a:r>
              <a:rPr lang="en-US" sz="1700" b="1" dirty="0">
                <a:solidFill>
                  <a:schemeClr val="tx1"/>
                </a:solidFill>
              </a:rPr>
              <a:t>) is </a:t>
            </a:r>
            <a:r>
              <a:rPr lang="en-US" sz="1700" b="1" dirty="0" smtClean="0">
                <a:solidFill>
                  <a:schemeClr val="tx1"/>
                </a:solidFill>
              </a:rPr>
              <a:t>odd</a:t>
            </a:r>
            <a:endParaRPr lang="en-US" sz="1700" b="1" dirty="0">
              <a:solidFill>
                <a:schemeClr val="tx1"/>
              </a:solidFill>
            </a:endParaRPr>
          </a:p>
        </p:txBody>
      </p:sp>
    </p:spTree>
    <p:extLst>
      <p:ext uri="{BB962C8B-B14F-4D97-AF65-F5344CB8AC3E}">
        <p14:creationId xmlns:p14="http://schemas.microsoft.com/office/powerpoint/2010/main" val="3080624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3.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28F4A5B7108743983B5F3D6F43D3CA" ma:contentTypeVersion="2" ma:contentTypeDescription="Create a new document." ma:contentTypeScope="" ma:versionID="9459ea6230347e1c14acfdcd5192bcbe">
  <xsd:schema xmlns:xsd="http://www.w3.org/2001/XMLSchema" xmlns:xs="http://www.w3.org/2001/XMLSchema" xmlns:p="http://schemas.microsoft.com/office/2006/metadata/properties" xmlns:ns2="cf86998d-6c59-4edf-8766-84e7bf90ae28" targetNamespace="http://schemas.microsoft.com/office/2006/metadata/properties" ma:root="true" ma:fieldsID="8504fd1e92d8bbf691e65e874d48909e" ns2:_="">
    <xsd:import namespace="cf86998d-6c59-4edf-8766-84e7bf90ae2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86998d-6c59-4edf-8766-84e7bf90ae2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07E076F-DC87-4DB0-B81C-FB6D2AA91632}"/>
</file>

<file path=customXml/itemProps2.xml><?xml version="1.0" encoding="utf-8"?>
<ds:datastoreItem xmlns:ds="http://schemas.openxmlformats.org/officeDocument/2006/customXml" ds:itemID="{B71748DC-CFCC-4EA6-9363-1414ACBD6B23}"/>
</file>

<file path=customXml/itemProps3.xml><?xml version="1.0" encoding="utf-8"?>
<ds:datastoreItem xmlns:ds="http://schemas.openxmlformats.org/officeDocument/2006/customXml" ds:itemID="{BD0310DF-410B-402E-8111-C39B6E788CF4}"/>
</file>

<file path=docProps/app.xml><?xml version="1.0" encoding="utf-8"?>
<Properties xmlns="http://schemas.openxmlformats.org/officeDocument/2006/extended-properties" xmlns:vt="http://schemas.openxmlformats.org/officeDocument/2006/docPropsVTypes">
  <TotalTime>6563</TotalTime>
  <Words>4836</Words>
  <Application>Microsoft Office PowerPoint</Application>
  <PresentationFormat>On-screen Show (4:3)</PresentationFormat>
  <Paragraphs>2359</Paragraphs>
  <Slides>49</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49</vt:i4>
      </vt:variant>
    </vt:vector>
  </HeadingPairs>
  <TitlesOfParts>
    <vt:vector size="61" baseType="lpstr">
      <vt:lpstr>Aharoni</vt:lpstr>
      <vt:lpstr>Algerian</vt:lpstr>
      <vt:lpstr>Arial</vt:lpstr>
      <vt:lpstr>Colonna MT</vt:lpstr>
      <vt:lpstr>Corbel</vt:lpstr>
      <vt:lpstr>Times New Roman</vt:lpstr>
      <vt:lpstr>Trebuchet MS</vt:lpstr>
      <vt:lpstr>Wingdings 2</vt:lpstr>
      <vt:lpstr>Wingdings 3</vt:lpstr>
      <vt:lpstr>Facet</vt:lpstr>
      <vt:lpstr>Frame</vt:lpstr>
      <vt:lpstr>1_Facet</vt:lpstr>
      <vt:lpstr>Switching Theory and Logic Design (STLD)</vt:lpstr>
      <vt:lpstr>STLD Lesson Plan</vt:lpstr>
      <vt:lpstr>Outline of the  lecture</vt:lpstr>
      <vt:lpstr> magnitude comparator</vt:lpstr>
      <vt:lpstr> magnitude comparator</vt:lpstr>
      <vt:lpstr> magnitude comparator</vt:lpstr>
      <vt:lpstr> magnitude comparator</vt:lpstr>
      <vt:lpstr> magnitude comparator</vt:lpstr>
      <vt:lpstr>PARITY GENERATOR and checker</vt:lpstr>
      <vt:lpstr>PARITY GENERATOR and checker</vt:lpstr>
      <vt:lpstr>PARITY GENERATOR and checker</vt:lpstr>
      <vt:lpstr>PARITY GENERATOR and checker</vt:lpstr>
      <vt:lpstr>PARITY GENERATOR and checker</vt:lpstr>
      <vt:lpstr>Decoder</vt:lpstr>
      <vt:lpstr>Decoder</vt:lpstr>
      <vt:lpstr>Decoder</vt:lpstr>
      <vt:lpstr>Decoder</vt:lpstr>
      <vt:lpstr>Decoder</vt:lpstr>
      <vt:lpstr>Decoder</vt:lpstr>
      <vt:lpstr>Decoder</vt:lpstr>
      <vt:lpstr>encoder</vt:lpstr>
      <vt:lpstr>encoder</vt:lpstr>
      <vt:lpstr>encoder</vt:lpstr>
      <vt:lpstr>encoder</vt:lpstr>
      <vt:lpstr>PRIORITY encoder</vt:lpstr>
      <vt:lpstr>PRIORITY encoder</vt:lpstr>
      <vt:lpstr>PRIORITY encoder</vt:lpstr>
      <vt:lpstr>multiplexer</vt:lpstr>
      <vt:lpstr>multiplexer</vt:lpstr>
      <vt:lpstr>multiplexer</vt:lpstr>
      <vt:lpstr>multiplexer</vt:lpstr>
      <vt:lpstr>multiplexer</vt:lpstr>
      <vt:lpstr>MULTIPLEXER </vt:lpstr>
      <vt:lpstr>MULTIPLEXER</vt:lpstr>
      <vt:lpstr>multiplexer</vt:lpstr>
      <vt:lpstr>multiplexer</vt:lpstr>
      <vt:lpstr>multiplexer</vt:lpstr>
      <vt:lpstr>multiplexer</vt:lpstr>
      <vt:lpstr>multiplexer</vt:lpstr>
      <vt:lpstr>multiplexer</vt:lpstr>
      <vt:lpstr>multiplexer</vt:lpstr>
      <vt:lpstr>multiplexer</vt:lpstr>
      <vt:lpstr>multiplexer</vt:lpstr>
      <vt:lpstr>De-multiplexer</vt:lpstr>
      <vt:lpstr>DE-multiplexer</vt:lpstr>
      <vt:lpstr>DE-multiplexer</vt:lpstr>
      <vt:lpstr>DE-multiplexer</vt:lpstr>
      <vt:lpstr>De-MULTIPLEXER </vt:lpstr>
      <vt:lpstr>Problems (TBD)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Switching Theory and Logic Design (STLD)</dc:title>
  <dc:creator>Windows User</dc:creator>
  <cp:lastModifiedBy>anubhagoel15</cp:lastModifiedBy>
  <cp:revision>470</cp:revision>
  <dcterms:created xsi:type="dcterms:W3CDTF">2020-08-07T16:10:07Z</dcterms:created>
  <dcterms:modified xsi:type="dcterms:W3CDTF">2020-10-09T05:21:00Z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0x010100EB28F4A5B7108743983B5F3D6F43D3CA</vt:lpwstr>
  </property>
</Properties>
</file>