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0F2356-A583-4FC4-8E72-623C74D8C05D}"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33957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0F2356-A583-4FC4-8E72-623C74D8C05D}" type="datetimeFigureOut">
              <a:rPr lang="en-IN" smtClean="0"/>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360351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4251721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25612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1432233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0F2356-A583-4FC4-8E72-623C74D8C05D}" type="datetimeFigureOut">
              <a:rPr lang="en-IN" smtClean="0"/>
              <a:t>18-09-2020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648929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0F2356-A583-4FC4-8E72-623C74D8C05D}" type="datetimeFigureOut">
              <a:rPr lang="en-IN" smtClean="0"/>
              <a:t>18-09-2020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043146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F2356-A583-4FC4-8E72-623C74D8C05D}"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717065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F2356-A583-4FC4-8E72-623C74D8C05D}"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325645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80F2356-A583-4FC4-8E72-623C74D8C05D}"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1615150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91663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0F2356-A583-4FC4-8E72-623C74D8C05D}" type="datetimeFigureOut">
              <a:rPr lang="en-IN" smtClean="0"/>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3032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0F2356-A583-4FC4-8E72-623C74D8C05D}" type="datetimeFigureOut">
              <a:rPr lang="en-IN" smtClean="0"/>
              <a:t>18-09-2020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9455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80F2356-A583-4FC4-8E72-623C74D8C05D}" type="datetimeFigureOut">
              <a:rPr lang="en-IN" smtClean="0"/>
              <a:t>18-09-2020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27003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80F2356-A583-4FC4-8E72-623C74D8C05D}" type="datetimeFigureOut">
              <a:rPr lang="en-IN" smtClean="0"/>
              <a:t>18-09-2020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826214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80F2356-A583-4FC4-8E72-623C74D8C05D}" type="datetimeFigureOut">
              <a:rPr lang="en-IN" smtClean="0"/>
              <a:t>18-09-2020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94620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0F2356-A583-4FC4-8E72-623C74D8C05D}" type="datetimeFigureOut">
              <a:rPr lang="en-IN" smtClean="0"/>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614735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80F2356-A583-4FC4-8E72-623C74D8C05D}" type="datetimeFigureOut">
              <a:rPr lang="en-IN" smtClean="0"/>
              <a:t>18-09-2020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990858C-21AA-446E-9846-C61139E186B7}" type="slidenum">
              <a:rPr lang="en-IN" smtClean="0"/>
              <a:t>‹#›</a:t>
            </a:fld>
            <a:endParaRPr lang="en-IN"/>
          </a:p>
        </p:txBody>
      </p:sp>
    </p:spTree>
    <p:extLst>
      <p:ext uri="{BB962C8B-B14F-4D97-AF65-F5344CB8AC3E}">
        <p14:creationId xmlns:p14="http://schemas.microsoft.com/office/powerpoint/2010/main" val="26832634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182C-EE23-4B5D-998F-83E0CAA6B837}"/>
              </a:ext>
            </a:extLst>
          </p:cNvPr>
          <p:cNvSpPr>
            <a:spLocks noGrp="1"/>
          </p:cNvSpPr>
          <p:nvPr>
            <p:ph type="ctrTitle"/>
          </p:nvPr>
        </p:nvSpPr>
        <p:spPr>
          <a:xfrm>
            <a:off x="135780" y="104776"/>
            <a:ext cx="11671522" cy="1235752"/>
          </a:xfrm>
        </p:spPr>
        <p:txBody>
          <a:bodyPr/>
          <a:lstStyle/>
          <a:p>
            <a:r>
              <a:rPr lang="en-IN" sz="4000" dirty="0">
                <a:latin typeface="Georgia" panose="02040502050405020303" pitchFamily="18" charset="0"/>
              </a:rPr>
              <a:t>LECTURE-10    STATIC, SINGLE AND MULTIVARIATE MODELS</a:t>
            </a:r>
          </a:p>
        </p:txBody>
      </p:sp>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00326"/>
            <a:ext cx="11837145" cy="5252898"/>
          </a:xfrm>
        </p:spPr>
        <p:txBody>
          <a:bodyPr/>
          <a:lstStyle/>
          <a:p>
            <a:pPr algn="just"/>
            <a:r>
              <a:rPr lang="en-IN" cap="none" dirty="0">
                <a:solidFill>
                  <a:schemeClr val="tx1"/>
                </a:solidFill>
                <a:latin typeface="Georgia" panose="02040502050405020303" pitchFamily="18" charset="0"/>
              </a:rPr>
              <a:t>A model may be static or dynamic. In a static model, a single variable is taken as a key element for calculating cost and time. In a dynamic model, all variable are interdependent, and there is no basic variable.</a:t>
            </a:r>
          </a:p>
          <a:p>
            <a:pPr algn="just"/>
            <a:endParaRPr lang="en-IN" dirty="0">
              <a:solidFill>
                <a:schemeClr val="tx1"/>
              </a:solidFill>
              <a:latin typeface="Georgia" panose="02040502050405020303" pitchFamily="18" charset="0"/>
            </a:endParaRPr>
          </a:p>
        </p:txBody>
      </p:sp>
      <p:pic>
        <p:nvPicPr>
          <p:cNvPr id="4" name="Picture 3">
            <a:extLst>
              <a:ext uri="{FF2B5EF4-FFF2-40B4-BE49-F238E27FC236}">
                <a16:creationId xmlns:a16="http://schemas.microsoft.com/office/drawing/2014/main" id="{8D2BECDC-3DC2-4F60-B081-87EE82835EA1}"/>
              </a:ext>
            </a:extLst>
          </p:cNvPr>
          <p:cNvPicPr>
            <a:picLocks noChangeAspect="1"/>
          </p:cNvPicPr>
          <p:nvPr/>
        </p:nvPicPr>
        <p:blipFill>
          <a:blip r:embed="rId2"/>
          <a:stretch>
            <a:fillRect/>
          </a:stretch>
        </p:blipFill>
        <p:spPr>
          <a:xfrm>
            <a:off x="3328386" y="3045687"/>
            <a:ext cx="5943600" cy="2609389"/>
          </a:xfrm>
          <a:prstGeom prst="rect">
            <a:avLst/>
          </a:prstGeom>
        </p:spPr>
      </p:pic>
    </p:spTree>
    <p:extLst>
      <p:ext uri="{BB962C8B-B14F-4D97-AF65-F5344CB8AC3E}">
        <p14:creationId xmlns:p14="http://schemas.microsoft.com/office/powerpoint/2010/main" val="2848192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r>
              <a:rPr lang="en-IN" b="1" dirty="0">
                <a:solidFill>
                  <a:schemeClr val="tx1"/>
                </a:solidFill>
                <a:latin typeface="Georgia" panose="02040502050405020303" pitchFamily="18" charset="0"/>
              </a:rPr>
              <a:t>Static, Single Variable Models</a:t>
            </a:r>
            <a:r>
              <a:rPr lang="en-IN" dirty="0">
                <a:solidFill>
                  <a:schemeClr val="tx1"/>
                </a:solidFill>
                <a:latin typeface="Georgia" panose="02040502050405020303" pitchFamily="18" charset="0"/>
              </a:rPr>
              <a:t>: </a:t>
            </a:r>
          </a:p>
          <a:p>
            <a:pPr algn="just"/>
            <a:r>
              <a:rPr lang="en-IN" cap="none" dirty="0">
                <a:solidFill>
                  <a:schemeClr val="tx1"/>
                </a:solidFill>
                <a:latin typeface="Georgia" panose="02040502050405020303" pitchFamily="18" charset="0"/>
              </a:rPr>
              <a:t>When a model makes use of single variables to calculate desired values such as cost, time, efforts, etc. is said to be a single variable model. the most common equation is:</a:t>
            </a:r>
          </a:p>
          <a:p>
            <a:pPr algn="just"/>
            <a:r>
              <a:rPr lang="en-IN" b="1" dirty="0">
                <a:latin typeface="verdana" panose="020B0604030504040204" pitchFamily="34" charset="0"/>
              </a:rPr>
              <a:t>                                                 C=</a:t>
            </a:r>
            <a:r>
              <a:rPr lang="en-IN" b="1" cap="none" dirty="0">
                <a:latin typeface="verdana" panose="020B0604030504040204" pitchFamily="34" charset="0"/>
              </a:rPr>
              <a:t>a</a:t>
            </a:r>
            <a:r>
              <a:rPr lang="en-IN" b="1" dirty="0">
                <a:latin typeface="verdana" panose="020B0604030504040204" pitchFamily="34" charset="0"/>
              </a:rPr>
              <a:t>L</a:t>
            </a:r>
            <a:r>
              <a:rPr lang="en-IN" b="1" cap="none" baseline="30000" dirty="0">
                <a:latin typeface="verdana" panose="020B0604030504040204" pitchFamily="34" charset="0"/>
              </a:rPr>
              <a:t>b</a:t>
            </a:r>
          </a:p>
          <a:p>
            <a:pPr algn="just"/>
            <a:endParaRPr lang="en-IN" b="1" cap="none" baseline="30000" dirty="0">
              <a:solidFill>
                <a:schemeClr val="tx1"/>
              </a:solidFill>
              <a:latin typeface="verdana" panose="020B0604030504040204" pitchFamily="34" charset="0"/>
            </a:endParaRPr>
          </a:p>
          <a:p>
            <a:pPr algn="just"/>
            <a:r>
              <a:rPr lang="en-IN" dirty="0">
                <a:solidFill>
                  <a:schemeClr val="tx1"/>
                </a:solidFill>
                <a:latin typeface="Georgia" panose="02040502050405020303" pitchFamily="18" charset="0"/>
              </a:rPr>
              <a:t>Where    C = Costs</a:t>
            </a:r>
          </a:p>
          <a:p>
            <a:pPr algn="just"/>
            <a:r>
              <a:rPr lang="en-IN" dirty="0">
                <a:solidFill>
                  <a:schemeClr val="tx1"/>
                </a:solidFill>
                <a:latin typeface="Georgia" panose="02040502050405020303" pitchFamily="18" charset="0"/>
              </a:rPr>
              <a:t>                  L= size</a:t>
            </a:r>
          </a:p>
          <a:p>
            <a:pPr algn="just"/>
            <a:r>
              <a:rPr lang="en-IN" dirty="0">
                <a:solidFill>
                  <a:schemeClr val="tx1"/>
                </a:solidFill>
                <a:latin typeface="Georgia" panose="02040502050405020303" pitchFamily="18" charset="0"/>
              </a:rPr>
              <a:t>                  </a:t>
            </a:r>
            <a:r>
              <a:rPr lang="en-IN" cap="none" dirty="0">
                <a:solidFill>
                  <a:schemeClr val="tx1"/>
                </a:solidFill>
                <a:latin typeface="Georgia" panose="02040502050405020303" pitchFamily="18" charset="0"/>
              </a:rPr>
              <a:t>a</a:t>
            </a:r>
            <a:r>
              <a:rPr lang="en-IN" dirty="0">
                <a:solidFill>
                  <a:schemeClr val="tx1"/>
                </a:solidFill>
                <a:latin typeface="Georgia" panose="02040502050405020303" pitchFamily="18" charset="0"/>
              </a:rPr>
              <a:t>  &amp; </a:t>
            </a:r>
            <a:r>
              <a:rPr lang="en-IN" cap="none" dirty="0">
                <a:solidFill>
                  <a:schemeClr val="tx1"/>
                </a:solidFill>
                <a:latin typeface="Georgia" panose="02040502050405020303" pitchFamily="18" charset="0"/>
              </a:rPr>
              <a:t>b</a:t>
            </a:r>
            <a:r>
              <a:rPr lang="en-IN" dirty="0">
                <a:solidFill>
                  <a:schemeClr val="tx1"/>
                </a:solidFill>
                <a:latin typeface="Georgia" panose="02040502050405020303" pitchFamily="18" charset="0"/>
              </a:rPr>
              <a:t> </a:t>
            </a:r>
            <a:r>
              <a:rPr lang="en-IN" cap="none" dirty="0">
                <a:solidFill>
                  <a:schemeClr val="tx1"/>
                </a:solidFill>
                <a:latin typeface="Georgia" panose="02040502050405020303" pitchFamily="18" charset="0"/>
              </a:rPr>
              <a:t>are constants</a:t>
            </a:r>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The software engineering laboratory established a model called </a:t>
            </a:r>
            <a:r>
              <a:rPr lang="en-IN" cap="none" dirty="0" err="1">
                <a:solidFill>
                  <a:schemeClr val="tx1"/>
                </a:solidFill>
                <a:latin typeface="Georgia" panose="02040502050405020303" pitchFamily="18" charset="0"/>
              </a:rPr>
              <a:t>sel</a:t>
            </a:r>
            <a:r>
              <a:rPr lang="en-IN" cap="none" dirty="0">
                <a:solidFill>
                  <a:schemeClr val="tx1"/>
                </a:solidFill>
                <a:latin typeface="Georgia" panose="02040502050405020303" pitchFamily="18" charset="0"/>
              </a:rPr>
              <a:t> model, for estimating its software production. this model is an example of the static, single variable model.</a:t>
            </a:r>
          </a:p>
        </p:txBody>
      </p:sp>
    </p:spTree>
    <p:extLst>
      <p:ext uri="{BB962C8B-B14F-4D97-AF65-F5344CB8AC3E}">
        <p14:creationId xmlns:p14="http://schemas.microsoft.com/office/powerpoint/2010/main" val="2105046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E98381-8694-4240-B859-74DF344939C2}"/>
              </a:ext>
            </a:extLst>
          </p:cNvPr>
          <p:cNvPicPr>
            <a:picLocks noChangeAspect="1"/>
          </p:cNvPicPr>
          <p:nvPr/>
        </p:nvPicPr>
        <p:blipFill>
          <a:blip r:embed="rId2"/>
          <a:stretch>
            <a:fillRect/>
          </a:stretch>
        </p:blipFill>
        <p:spPr>
          <a:xfrm>
            <a:off x="914401" y="905522"/>
            <a:ext cx="9552372" cy="4927107"/>
          </a:xfrm>
          <a:prstGeom prst="rect">
            <a:avLst/>
          </a:prstGeom>
        </p:spPr>
      </p:pic>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0921"/>
            <a:ext cx="11837145" cy="6602304"/>
          </a:xfrm>
        </p:spPr>
        <p:txBody>
          <a:bodyPr>
            <a:normAutofit/>
          </a:bodyPr>
          <a:lstStyle/>
          <a:p>
            <a:endParaRPr lang="en-IN" dirty="0"/>
          </a:p>
        </p:txBody>
      </p:sp>
    </p:spTree>
    <p:extLst>
      <p:ext uri="{BB962C8B-B14F-4D97-AF65-F5344CB8AC3E}">
        <p14:creationId xmlns:p14="http://schemas.microsoft.com/office/powerpoint/2010/main" val="3066414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pPr algn="just"/>
            <a:r>
              <a:rPr lang="en-IN" sz="2400" b="1" dirty="0">
                <a:solidFill>
                  <a:schemeClr val="tx1"/>
                </a:solidFill>
                <a:latin typeface="Georgia" panose="02040502050405020303" pitchFamily="18" charset="0"/>
              </a:rPr>
              <a:t>Static, Multivariable Models</a:t>
            </a:r>
            <a:r>
              <a:rPr lang="en-IN" dirty="0">
                <a:solidFill>
                  <a:schemeClr val="tx1"/>
                </a:solidFill>
                <a:latin typeface="Georgia" panose="02040502050405020303" pitchFamily="18" charset="0"/>
              </a:rPr>
              <a:t>: </a:t>
            </a:r>
          </a:p>
          <a:p>
            <a:pPr algn="just"/>
            <a:r>
              <a:rPr lang="en-IN" cap="none" dirty="0">
                <a:solidFill>
                  <a:schemeClr val="tx1"/>
                </a:solidFill>
                <a:latin typeface="Georgia" panose="02040502050405020303" pitchFamily="18" charset="0"/>
              </a:rPr>
              <a:t>These models are based on method 1, they depend on several variables describing various aspects of the software development environment. In some model, several variables are needed to describe the software development process, and selected equation combined these variables to give the estimate of time &amp; cost. these models are called multivariable models.</a:t>
            </a:r>
          </a:p>
          <a:p>
            <a:pPr algn="just"/>
            <a:endParaRPr lang="en-IN"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Walston and Felix develop the models at IBM provide the following equation gives a relationship between lines of source code and effort:</a:t>
            </a:r>
          </a:p>
          <a:p>
            <a:pPr algn="just"/>
            <a:endParaRPr lang="en-IN" dirty="0">
              <a:solidFill>
                <a:schemeClr val="tx1"/>
              </a:solidFill>
              <a:latin typeface="Georgia" panose="02040502050405020303" pitchFamily="18" charset="0"/>
            </a:endParaRPr>
          </a:p>
        </p:txBody>
      </p:sp>
      <p:pic>
        <p:nvPicPr>
          <p:cNvPr id="2" name="Picture 1">
            <a:extLst>
              <a:ext uri="{FF2B5EF4-FFF2-40B4-BE49-F238E27FC236}">
                <a16:creationId xmlns:a16="http://schemas.microsoft.com/office/drawing/2014/main" id="{6F7D3C93-C7DC-4FC2-A0C4-AF8127EE6D68}"/>
              </a:ext>
            </a:extLst>
          </p:cNvPr>
          <p:cNvPicPr>
            <a:picLocks noChangeAspect="1"/>
          </p:cNvPicPr>
          <p:nvPr/>
        </p:nvPicPr>
        <p:blipFill>
          <a:blip r:embed="rId2"/>
          <a:stretch>
            <a:fillRect/>
          </a:stretch>
        </p:blipFill>
        <p:spPr>
          <a:xfrm>
            <a:off x="532660" y="3644752"/>
            <a:ext cx="11034944" cy="2898091"/>
          </a:xfrm>
          <a:prstGeom prst="rect">
            <a:avLst/>
          </a:prstGeom>
        </p:spPr>
      </p:pic>
    </p:spTree>
    <p:extLst>
      <p:ext uri="{BB962C8B-B14F-4D97-AF65-F5344CB8AC3E}">
        <p14:creationId xmlns:p14="http://schemas.microsoft.com/office/powerpoint/2010/main" val="113300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pPr algn="just"/>
            <a:r>
              <a:rPr lang="en-IN" sz="2400" b="1" dirty="0">
                <a:solidFill>
                  <a:schemeClr val="tx1"/>
                </a:solidFill>
                <a:latin typeface="Georgia" panose="02040502050405020303" pitchFamily="18" charset="0"/>
              </a:rPr>
              <a:t>QUESTIONS:</a:t>
            </a:r>
            <a:r>
              <a:rPr lang="en-IN" dirty="0">
                <a:solidFill>
                  <a:schemeClr val="tx1"/>
                </a:solidFill>
                <a:latin typeface="Georgia" panose="02040502050405020303" pitchFamily="18" charset="0"/>
              </a:rPr>
              <a:t> </a:t>
            </a:r>
          </a:p>
          <a:p>
            <a:pPr algn="just"/>
            <a:r>
              <a:rPr lang="en-IN" dirty="0">
                <a:solidFill>
                  <a:schemeClr val="tx1"/>
                </a:solidFill>
                <a:latin typeface="Georgia" panose="02040502050405020303" pitchFamily="18" charset="0"/>
              </a:rPr>
              <a:t>Q.1 Compare the Walston-Felix Model with the SEL model on a software development expected to involve 8 person-years of effort.</a:t>
            </a:r>
          </a:p>
          <a:p>
            <a:pPr algn="just"/>
            <a:endParaRPr lang="en-IN" dirty="0">
              <a:solidFill>
                <a:schemeClr val="tx1"/>
              </a:solidFill>
              <a:latin typeface="Georgia" panose="02040502050405020303" pitchFamily="18" charset="0"/>
            </a:endParaRPr>
          </a:p>
          <a:p>
            <a:pPr algn="just"/>
            <a:r>
              <a:rPr lang="en-IN" dirty="0">
                <a:solidFill>
                  <a:schemeClr val="tx1"/>
                </a:solidFill>
                <a:latin typeface="Georgia" panose="02040502050405020303" pitchFamily="18" charset="0"/>
              </a:rPr>
              <a:t>1. Calculate the number of lines of source code that can be produced.</a:t>
            </a:r>
          </a:p>
          <a:p>
            <a:pPr algn="just"/>
            <a:r>
              <a:rPr lang="en-IN" dirty="0">
                <a:solidFill>
                  <a:schemeClr val="tx1"/>
                </a:solidFill>
                <a:latin typeface="Georgia" panose="02040502050405020303" pitchFamily="18" charset="0"/>
              </a:rPr>
              <a:t>2. Calculate the duration of the development.</a:t>
            </a:r>
          </a:p>
          <a:p>
            <a:pPr algn="just"/>
            <a:r>
              <a:rPr lang="en-IN" dirty="0">
                <a:solidFill>
                  <a:schemeClr val="tx1"/>
                </a:solidFill>
                <a:latin typeface="Georgia" panose="02040502050405020303" pitchFamily="18" charset="0"/>
              </a:rPr>
              <a:t>3. Calculate the productivity in LOC/PY</a:t>
            </a:r>
          </a:p>
          <a:p>
            <a:pPr algn="just"/>
            <a:r>
              <a:rPr lang="en-IN" dirty="0">
                <a:solidFill>
                  <a:schemeClr val="tx1"/>
                </a:solidFill>
                <a:latin typeface="Georgia" panose="02040502050405020303" pitchFamily="18" charset="0"/>
              </a:rPr>
              <a:t>4. Calculate the average manning</a:t>
            </a:r>
          </a:p>
        </p:txBody>
      </p:sp>
    </p:spTree>
    <p:extLst>
      <p:ext uri="{BB962C8B-B14F-4D97-AF65-F5344CB8AC3E}">
        <p14:creationId xmlns:p14="http://schemas.microsoft.com/office/powerpoint/2010/main" val="1251116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pPr algn="just"/>
            <a:r>
              <a:rPr lang="en-IN" dirty="0">
                <a:solidFill>
                  <a:schemeClr val="tx1"/>
                </a:solidFill>
                <a:latin typeface="Georgia" panose="02040502050405020303" pitchFamily="18" charset="0"/>
              </a:rPr>
              <a:t>SOLUTION : </a:t>
            </a:r>
          </a:p>
          <a:p>
            <a:pPr algn="just"/>
            <a:endParaRPr lang="en-IN" dirty="0">
              <a:solidFill>
                <a:schemeClr val="tx1"/>
              </a:solidFill>
              <a:latin typeface="Georgia" panose="02040502050405020303" pitchFamily="18" charset="0"/>
            </a:endParaRPr>
          </a:p>
        </p:txBody>
      </p:sp>
      <p:pic>
        <p:nvPicPr>
          <p:cNvPr id="2" name="Picture 1">
            <a:extLst>
              <a:ext uri="{FF2B5EF4-FFF2-40B4-BE49-F238E27FC236}">
                <a16:creationId xmlns:a16="http://schemas.microsoft.com/office/drawing/2014/main" id="{C80678E3-804E-453F-A9B4-3CCA5C93BBBF}"/>
              </a:ext>
            </a:extLst>
          </p:cNvPr>
          <p:cNvPicPr>
            <a:picLocks noChangeAspect="1"/>
          </p:cNvPicPr>
          <p:nvPr/>
        </p:nvPicPr>
        <p:blipFill>
          <a:blip r:embed="rId2"/>
          <a:stretch>
            <a:fillRect/>
          </a:stretch>
        </p:blipFill>
        <p:spPr>
          <a:xfrm>
            <a:off x="2525332" y="559293"/>
            <a:ext cx="7141335" cy="5938098"/>
          </a:xfrm>
          <a:prstGeom prst="rect">
            <a:avLst/>
          </a:prstGeom>
        </p:spPr>
      </p:pic>
    </p:spTree>
    <p:extLst>
      <p:ext uri="{BB962C8B-B14F-4D97-AF65-F5344CB8AC3E}">
        <p14:creationId xmlns:p14="http://schemas.microsoft.com/office/powerpoint/2010/main" val="2092259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pPr algn="just"/>
            <a:r>
              <a:rPr lang="en-IN" dirty="0">
                <a:solidFill>
                  <a:schemeClr val="tx1"/>
                </a:solidFill>
                <a:latin typeface="Georgia" panose="02040502050405020303" pitchFamily="18" charset="0"/>
              </a:rPr>
              <a:t>Q.2  </a:t>
            </a:r>
            <a:r>
              <a:rPr lang="en-IN" cap="none" dirty="0">
                <a:solidFill>
                  <a:schemeClr val="tx1"/>
                </a:solidFill>
                <a:latin typeface="Georgia" panose="02040502050405020303" pitchFamily="18" charset="0"/>
              </a:rPr>
              <a:t>What is  static single variable models  ? </a:t>
            </a:r>
          </a:p>
          <a:p>
            <a:pPr algn="just"/>
            <a:r>
              <a:rPr lang="en-IN" cap="none" dirty="0">
                <a:solidFill>
                  <a:schemeClr val="tx1"/>
                </a:solidFill>
                <a:latin typeface="Georgia" panose="02040502050405020303" pitchFamily="18" charset="0"/>
              </a:rPr>
              <a:t>Q.3 What is  static multivariable models?</a:t>
            </a:r>
          </a:p>
          <a:p>
            <a:pPr algn="just"/>
            <a:r>
              <a:rPr lang="en-IN" cap="none" dirty="0">
                <a:solidFill>
                  <a:schemeClr val="tx1"/>
                </a:solidFill>
                <a:latin typeface="Georgia" panose="02040502050405020303" pitchFamily="18" charset="0"/>
              </a:rPr>
              <a:t>Q.4 What is the difference between static single variable models  &amp; static multivariable models?</a:t>
            </a:r>
          </a:p>
          <a:p>
            <a:pPr algn="just"/>
            <a:r>
              <a:rPr lang="en-IN" cap="none" dirty="0">
                <a:solidFill>
                  <a:schemeClr val="tx1"/>
                </a:solidFill>
                <a:latin typeface="Georgia" panose="02040502050405020303" pitchFamily="18" charset="0"/>
              </a:rPr>
              <a:t>Q.5 </a:t>
            </a:r>
            <a:r>
              <a:rPr lang="en-IN" cap="none">
                <a:solidFill>
                  <a:schemeClr val="tx1"/>
                </a:solidFill>
                <a:latin typeface="Georgia" panose="02040502050405020303" pitchFamily="18" charset="0"/>
              </a:rPr>
              <a:t>Write the equation </a:t>
            </a:r>
            <a:r>
              <a:rPr lang="en-IN" cap="none" dirty="0">
                <a:solidFill>
                  <a:schemeClr val="tx1"/>
                </a:solidFill>
                <a:latin typeface="Georgia" panose="02040502050405020303" pitchFamily="18" charset="0"/>
              </a:rPr>
              <a:t>used in both the </a:t>
            </a:r>
            <a:r>
              <a:rPr lang="en-IN" cap="none">
                <a:solidFill>
                  <a:schemeClr val="tx1"/>
                </a:solidFill>
                <a:latin typeface="Georgia" panose="02040502050405020303" pitchFamily="18" charset="0"/>
              </a:rPr>
              <a:t>models ?</a:t>
            </a:r>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5035754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8" ma:contentTypeDescription="Create a new document." ma:contentTypeScope="" ma:versionID="4bb59217fb72bb57721af30a647a3aff">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b73010beff06fddc858dcce84d6d165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277A60-DAC8-46F1-B801-8DE33464CDFD}"/>
</file>

<file path=customXml/itemProps2.xml><?xml version="1.0" encoding="utf-8"?>
<ds:datastoreItem xmlns:ds="http://schemas.openxmlformats.org/officeDocument/2006/customXml" ds:itemID="{1D43BED0-96C7-4679-90A2-5B47B9FB747F}"/>
</file>

<file path=customXml/itemProps3.xml><?xml version="1.0" encoding="utf-8"?>
<ds:datastoreItem xmlns:ds="http://schemas.openxmlformats.org/officeDocument/2006/customXml" ds:itemID="{CB0C2EAD-490F-4700-94A9-5C9C8796B6F4}"/>
</file>

<file path=docProps/app.xml><?xml version="1.0" encoding="utf-8"?>
<Properties xmlns="http://schemas.openxmlformats.org/officeDocument/2006/extended-properties" xmlns:vt="http://schemas.openxmlformats.org/officeDocument/2006/docPropsVTypes">
  <Template>Ion</Template>
  <TotalTime>110</TotalTime>
  <Words>344</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Georgia</vt:lpstr>
      <vt:lpstr>verdana</vt:lpstr>
      <vt:lpstr>Wingdings 3</vt:lpstr>
      <vt:lpstr>Ion</vt:lpstr>
      <vt:lpstr>LECTURE-10    STATIC, SINGLE AND MULTIVARIATE MODELS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LECTURE-9   SOFTWARE PROJECT PLANNING: COST ESTIMATION</dc:title>
  <dc:creator>MOOLCHAND SHARMA</dc:creator>
  <cp:lastModifiedBy> </cp:lastModifiedBy>
  <cp:revision>9</cp:revision>
  <dcterms:created xsi:type="dcterms:W3CDTF">2020-07-10T08:10:44Z</dcterms:created>
  <dcterms:modified xsi:type="dcterms:W3CDTF">2020-09-18T03:17:25Z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