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3" r:id="rId4"/>
    <p:sldId id="267" r:id="rId5"/>
    <p:sldId id="268" r:id="rId6"/>
    <p:sldId id="259" r:id="rId7"/>
    <p:sldId id="264" r:id="rId8"/>
    <p:sldId id="265" r:id="rId9"/>
    <p:sldId id="269" r:id="rId10"/>
    <p:sldId id="270" r:id="rId11"/>
    <p:sldId id="271" r:id="rId12"/>
    <p:sldId id="272" r:id="rId13"/>
    <p:sldId id="273" r:id="rId14"/>
    <p:sldId id="274" r:id="rId15"/>
    <p:sldId id="275" r:id="rId16"/>
    <p:sldId id="276" r:id="rId17"/>
    <p:sldId id="277" r:id="rId18"/>
    <p:sldId id="27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0F2356-A583-4FC4-8E72-623C74D8C05D}" type="datetimeFigureOut">
              <a:rPr lang="en-IN" smtClean="0"/>
              <a:t>24-09-2020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2339573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0F2356-A583-4FC4-8E72-623C74D8C05D}" type="datetimeFigureOut">
              <a:rPr lang="en-IN" smtClean="0"/>
              <a:t>24-09-2020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3603519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80F2356-A583-4FC4-8E72-623C74D8C05D}" type="datetimeFigureOut">
              <a:rPr lang="en-IN" smtClean="0"/>
              <a:t>24-09-2020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4251721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80F2356-A583-4FC4-8E72-623C74D8C05D}" type="datetimeFigureOut">
              <a:rPr lang="en-IN" smtClean="0"/>
              <a:t>24-09-2020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25612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0F2356-A583-4FC4-8E72-623C74D8C05D}" type="datetimeFigureOut">
              <a:rPr lang="en-IN" smtClean="0"/>
              <a:t>24-09-2020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1432233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80F2356-A583-4FC4-8E72-623C74D8C05D}" type="datetimeFigureOut">
              <a:rPr lang="en-IN" smtClean="0"/>
              <a:t>24-09-2020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6489297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80F2356-A583-4FC4-8E72-623C74D8C05D}" type="datetimeFigureOut">
              <a:rPr lang="en-IN" smtClean="0"/>
              <a:t>24-09-2020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20431460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0F2356-A583-4FC4-8E72-623C74D8C05D}" type="datetimeFigureOut">
              <a:rPr lang="en-IN" smtClean="0"/>
              <a:t>24-09-2020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27170650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0F2356-A583-4FC4-8E72-623C74D8C05D}" type="datetimeFigureOut">
              <a:rPr lang="en-IN" smtClean="0"/>
              <a:t>24-09-2020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3256456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80F2356-A583-4FC4-8E72-623C74D8C05D}" type="datetimeFigureOut">
              <a:rPr lang="en-IN" smtClean="0"/>
              <a:t>24-09-2020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1615150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0F2356-A583-4FC4-8E72-623C74D8C05D}" type="datetimeFigureOut">
              <a:rPr lang="en-IN" smtClean="0"/>
              <a:t>24-09-2020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291663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0F2356-A583-4FC4-8E72-623C74D8C05D}" type="datetimeFigureOut">
              <a:rPr lang="en-IN" smtClean="0"/>
              <a:t>24-09-2020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230321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0F2356-A583-4FC4-8E72-623C74D8C05D}" type="datetimeFigureOut">
              <a:rPr lang="en-IN" smtClean="0"/>
              <a:t>24-09-2020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294550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80F2356-A583-4FC4-8E72-623C74D8C05D}" type="datetimeFigureOut">
              <a:rPr lang="en-IN" smtClean="0"/>
              <a:t>24-09-2020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2270039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80F2356-A583-4FC4-8E72-623C74D8C05D}" type="datetimeFigureOut">
              <a:rPr lang="en-IN" smtClean="0"/>
              <a:t>24-09-2020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826214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80F2356-A583-4FC4-8E72-623C74D8C05D}" type="datetimeFigureOut">
              <a:rPr lang="en-IN" smtClean="0"/>
              <a:t>24-09-2020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2946208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0F2356-A583-4FC4-8E72-623C74D8C05D}" type="datetimeFigureOut">
              <a:rPr lang="en-IN" smtClean="0"/>
              <a:t>24-09-2020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614735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80F2356-A583-4FC4-8E72-623C74D8C05D}" type="datetimeFigureOut">
              <a:rPr lang="en-IN" smtClean="0"/>
              <a:t>24-09-2020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990858C-21AA-446E-9846-C61139E186B7}" type="slidenum">
              <a:rPr lang="en-IN" smtClean="0"/>
              <a:t>‹#›</a:t>
            </a:fld>
            <a:endParaRPr lang="en-IN"/>
          </a:p>
        </p:txBody>
      </p:sp>
    </p:spTree>
    <p:extLst>
      <p:ext uri="{BB962C8B-B14F-4D97-AF65-F5344CB8AC3E}">
        <p14:creationId xmlns:p14="http://schemas.microsoft.com/office/powerpoint/2010/main" val="26832634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6182C-EE23-4B5D-998F-83E0CAA6B837}"/>
              </a:ext>
            </a:extLst>
          </p:cNvPr>
          <p:cNvSpPr>
            <a:spLocks noGrp="1"/>
          </p:cNvSpPr>
          <p:nvPr>
            <p:ph type="ctrTitle"/>
          </p:nvPr>
        </p:nvSpPr>
        <p:spPr>
          <a:xfrm>
            <a:off x="135778" y="104776"/>
            <a:ext cx="11671522" cy="923278"/>
          </a:xfrm>
        </p:spPr>
        <p:txBody>
          <a:bodyPr/>
          <a:lstStyle/>
          <a:p>
            <a:r>
              <a:rPr lang="en-IN" sz="4000" b="1" dirty="0">
                <a:latin typeface="Georgia" panose="02040502050405020303" pitchFamily="18" charset="0"/>
              </a:rPr>
              <a:t>LECTURE-11    COCOMO MODELS</a:t>
            </a:r>
          </a:p>
        </p:txBody>
      </p:sp>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109709"/>
            <a:ext cx="11837145" cy="5643515"/>
          </a:xfrm>
        </p:spPr>
        <p:txBody>
          <a:bodyPr/>
          <a:lstStyle/>
          <a:p>
            <a:pPr algn="just"/>
            <a:r>
              <a:rPr lang="en-IN" b="1" dirty="0">
                <a:solidFill>
                  <a:schemeClr val="tx1"/>
                </a:solidFill>
                <a:latin typeface="Georgia" panose="02040502050405020303" pitchFamily="18" charset="0"/>
              </a:rPr>
              <a:t>NEED FOR COST ESTIMATION MODELS : </a:t>
            </a:r>
          </a:p>
          <a:p>
            <a:pPr algn="just"/>
            <a:endParaRPr lang="en-IN" b="1" dirty="0">
              <a:solidFill>
                <a:schemeClr val="tx1"/>
              </a:solidFill>
              <a:latin typeface="Georgia" panose="02040502050405020303" pitchFamily="18" charset="0"/>
            </a:endParaRPr>
          </a:p>
          <a:p>
            <a:pPr algn="just"/>
            <a:r>
              <a:rPr lang="en-IN" dirty="0">
                <a:solidFill>
                  <a:schemeClr val="tx1"/>
                </a:solidFill>
                <a:latin typeface="Georgia" panose="02040502050405020303" pitchFamily="18" charset="0"/>
              </a:rPr>
              <a:t>Cost estimation is one of the most challenging tasks in project management. It is to accurately estimate needed resources and required schedules for software development projects. The software estimation process includes estimating the size of the software product to be produced, estimating the effort required, developing preliminary project schedules, and finally, estimating overall cost of the project. Accurate cost estimation is important because:</a:t>
            </a:r>
          </a:p>
          <a:p>
            <a:pPr algn="just"/>
            <a:endParaRPr lang="en-IN" dirty="0">
              <a:solidFill>
                <a:schemeClr val="tx1"/>
              </a:solidFill>
              <a:latin typeface="Georgia" panose="02040502050405020303" pitchFamily="18" charset="0"/>
            </a:endParaRPr>
          </a:p>
          <a:p>
            <a:pPr algn="just"/>
            <a:r>
              <a:rPr lang="en-IN" dirty="0">
                <a:solidFill>
                  <a:schemeClr val="tx1"/>
                </a:solidFill>
                <a:latin typeface="Georgia" panose="02040502050405020303" pitchFamily="18" charset="0"/>
              </a:rPr>
              <a:t>1. It can help to classify and prioritize development projects with respect to an overall business plan.</a:t>
            </a:r>
          </a:p>
          <a:p>
            <a:pPr algn="just"/>
            <a:r>
              <a:rPr lang="en-IN" dirty="0">
                <a:solidFill>
                  <a:schemeClr val="tx1"/>
                </a:solidFill>
                <a:latin typeface="Georgia" panose="02040502050405020303" pitchFamily="18" charset="0"/>
              </a:rPr>
              <a:t>2. It can be used to determine what resources to commit to the project and how well these resources will be used</a:t>
            </a:r>
          </a:p>
          <a:p>
            <a:pPr algn="just"/>
            <a:endParaRPr lang="en-IN" b="1" dirty="0">
              <a:solidFill>
                <a:schemeClr val="tx1"/>
              </a:solidFill>
              <a:latin typeface="Georgia" panose="02040502050405020303" pitchFamily="18" charset="0"/>
            </a:endParaRPr>
          </a:p>
        </p:txBody>
      </p:sp>
    </p:spTree>
    <p:extLst>
      <p:ext uri="{BB962C8B-B14F-4D97-AF65-F5344CB8AC3E}">
        <p14:creationId xmlns:p14="http://schemas.microsoft.com/office/powerpoint/2010/main" val="2848192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02D1FF-68CA-4848-B70A-0551BD08C075}"/>
              </a:ext>
            </a:extLst>
          </p:cNvPr>
          <p:cNvPicPr>
            <a:picLocks noChangeAspect="1"/>
          </p:cNvPicPr>
          <p:nvPr/>
        </p:nvPicPr>
        <p:blipFill>
          <a:blip r:embed="rId2"/>
          <a:stretch>
            <a:fillRect/>
          </a:stretch>
        </p:blipFill>
        <p:spPr>
          <a:xfrm>
            <a:off x="514905" y="514906"/>
            <a:ext cx="10919534" cy="5894772"/>
          </a:xfrm>
          <a:prstGeom prst="rect">
            <a:avLst/>
          </a:prstGeom>
        </p:spPr>
      </p:pic>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lstStyle/>
          <a:p>
            <a:pPr algn="just"/>
            <a:endParaRPr lang="en-IN" dirty="0">
              <a:solidFill>
                <a:schemeClr val="tx1"/>
              </a:solidFill>
              <a:latin typeface="Georgia" panose="02040502050405020303" pitchFamily="18" charset="0"/>
            </a:endParaRPr>
          </a:p>
        </p:txBody>
      </p:sp>
    </p:spTree>
    <p:extLst>
      <p:ext uri="{BB962C8B-B14F-4D97-AF65-F5344CB8AC3E}">
        <p14:creationId xmlns:p14="http://schemas.microsoft.com/office/powerpoint/2010/main" val="2739235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F229F6-1DC0-4D45-825C-93E19C7AB2FA}"/>
              </a:ext>
            </a:extLst>
          </p:cNvPr>
          <p:cNvPicPr>
            <a:picLocks noChangeAspect="1"/>
          </p:cNvPicPr>
          <p:nvPr/>
        </p:nvPicPr>
        <p:blipFill>
          <a:blip r:embed="rId2"/>
          <a:stretch>
            <a:fillRect/>
          </a:stretch>
        </p:blipFill>
        <p:spPr>
          <a:xfrm>
            <a:off x="514905" y="710214"/>
            <a:ext cx="11132598" cy="5486400"/>
          </a:xfrm>
          <a:prstGeom prst="rect">
            <a:avLst/>
          </a:prstGeom>
        </p:spPr>
      </p:pic>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lstStyle/>
          <a:p>
            <a:pPr algn="just"/>
            <a:endParaRPr lang="en-IN" dirty="0">
              <a:solidFill>
                <a:schemeClr val="tx1"/>
              </a:solidFill>
              <a:latin typeface="Georgia" panose="02040502050405020303" pitchFamily="18" charset="0"/>
            </a:endParaRPr>
          </a:p>
        </p:txBody>
      </p:sp>
    </p:spTree>
    <p:extLst>
      <p:ext uri="{BB962C8B-B14F-4D97-AF65-F5344CB8AC3E}">
        <p14:creationId xmlns:p14="http://schemas.microsoft.com/office/powerpoint/2010/main" val="1554794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normAutofit lnSpcReduction="10000"/>
          </a:bodyPr>
          <a:lstStyle/>
          <a:p>
            <a:pPr algn="just"/>
            <a:r>
              <a:rPr lang="en-IN" b="1" dirty="0">
                <a:solidFill>
                  <a:schemeClr val="tx1"/>
                </a:solidFill>
                <a:latin typeface="Georgia" panose="02040502050405020303" pitchFamily="18" charset="0"/>
              </a:rPr>
              <a:t>Intermediate Model</a:t>
            </a:r>
            <a:r>
              <a:rPr lang="en-IN" dirty="0">
                <a:solidFill>
                  <a:schemeClr val="tx1"/>
                </a:solidFill>
                <a:latin typeface="Georgia" panose="02040502050405020303" pitchFamily="18" charset="0"/>
              </a:rPr>
              <a:t>: </a:t>
            </a:r>
            <a:r>
              <a:rPr lang="en-IN" sz="1800" cap="none" dirty="0">
                <a:solidFill>
                  <a:schemeClr val="tx1"/>
                </a:solidFill>
                <a:latin typeface="Georgia" panose="02040502050405020303" pitchFamily="18" charset="0"/>
              </a:rPr>
              <a:t>The basic COCOMO model considers that the effort is only a function of the number of lines of code and some constants calculated according to the various software systems. The intermediate COCOMO model recognizes these facts and refines the initial estimates obtained through the basic COCOMO model by using a set of 15 cost drivers based on various attributes of software engineering.</a:t>
            </a:r>
          </a:p>
          <a:p>
            <a:pPr algn="just"/>
            <a:endParaRPr lang="en-IN" sz="1600" dirty="0">
              <a:solidFill>
                <a:schemeClr val="tx1"/>
              </a:solidFill>
              <a:latin typeface="Georgia" panose="02040502050405020303" pitchFamily="18" charset="0"/>
            </a:endParaRPr>
          </a:p>
          <a:p>
            <a:pPr algn="just"/>
            <a:r>
              <a:rPr lang="en-IN" sz="1600" dirty="0">
                <a:solidFill>
                  <a:schemeClr val="tx1"/>
                </a:solidFill>
                <a:latin typeface="Georgia" panose="02040502050405020303" pitchFamily="18" charset="0"/>
              </a:rPr>
              <a:t>Classification of Cost Drivers and their attributes:</a:t>
            </a:r>
          </a:p>
          <a:p>
            <a:pPr algn="just"/>
            <a:endParaRPr lang="en-IN" sz="1600" dirty="0">
              <a:solidFill>
                <a:schemeClr val="tx1"/>
              </a:solidFill>
              <a:latin typeface="Georgia" panose="02040502050405020303" pitchFamily="18" charset="0"/>
            </a:endParaRPr>
          </a:p>
          <a:p>
            <a:pPr algn="just"/>
            <a:r>
              <a:rPr lang="en-IN" sz="1600" dirty="0">
                <a:solidFill>
                  <a:schemeClr val="tx1"/>
                </a:solidFill>
                <a:latin typeface="Georgia" panose="02040502050405020303" pitchFamily="18" charset="0"/>
              </a:rPr>
              <a:t>(i)  Product attributes -</a:t>
            </a:r>
          </a:p>
          <a:p>
            <a:pPr algn="just"/>
            <a:endParaRPr lang="en-IN" sz="1600" dirty="0">
              <a:solidFill>
                <a:schemeClr val="tx1"/>
              </a:solidFill>
              <a:latin typeface="Georgia" panose="02040502050405020303" pitchFamily="18" charset="0"/>
            </a:endParaRPr>
          </a:p>
          <a:p>
            <a:pPr marL="285750" indent="-285750" algn="just">
              <a:buFont typeface="Wingdings" panose="05000000000000000000" pitchFamily="2" charset="2"/>
              <a:buChar char="v"/>
            </a:pPr>
            <a:r>
              <a:rPr lang="en-IN" sz="1600" dirty="0">
                <a:solidFill>
                  <a:schemeClr val="tx1"/>
                </a:solidFill>
                <a:latin typeface="Georgia" panose="02040502050405020303" pitchFamily="18" charset="0"/>
              </a:rPr>
              <a:t>Required software reliability extent</a:t>
            </a:r>
          </a:p>
          <a:p>
            <a:pPr marL="285750" indent="-285750" algn="just">
              <a:buFont typeface="Wingdings" panose="05000000000000000000" pitchFamily="2" charset="2"/>
              <a:buChar char="v"/>
            </a:pPr>
            <a:r>
              <a:rPr lang="en-IN" sz="1600" dirty="0">
                <a:solidFill>
                  <a:schemeClr val="tx1"/>
                </a:solidFill>
                <a:latin typeface="Georgia" panose="02040502050405020303" pitchFamily="18" charset="0"/>
              </a:rPr>
              <a:t>Size of the application database</a:t>
            </a:r>
          </a:p>
          <a:p>
            <a:pPr marL="285750" indent="-285750" algn="just">
              <a:buFont typeface="Wingdings" panose="05000000000000000000" pitchFamily="2" charset="2"/>
              <a:buChar char="v"/>
            </a:pPr>
            <a:r>
              <a:rPr lang="en-IN" sz="1600" dirty="0">
                <a:solidFill>
                  <a:schemeClr val="tx1"/>
                </a:solidFill>
                <a:latin typeface="Georgia" panose="02040502050405020303" pitchFamily="18" charset="0"/>
              </a:rPr>
              <a:t>The complexity of the product</a:t>
            </a:r>
          </a:p>
          <a:p>
            <a:pPr algn="just"/>
            <a:endParaRPr lang="en-IN" sz="1600" dirty="0">
              <a:solidFill>
                <a:schemeClr val="tx1"/>
              </a:solidFill>
              <a:latin typeface="Georgia" panose="02040502050405020303" pitchFamily="18" charset="0"/>
            </a:endParaRPr>
          </a:p>
          <a:p>
            <a:pPr algn="just"/>
            <a:r>
              <a:rPr lang="en-IN" sz="1600" dirty="0">
                <a:solidFill>
                  <a:schemeClr val="tx1"/>
                </a:solidFill>
                <a:latin typeface="Georgia" panose="02040502050405020303" pitchFamily="18" charset="0"/>
              </a:rPr>
              <a:t>(II) Hardware attributes -</a:t>
            </a:r>
          </a:p>
          <a:p>
            <a:pPr algn="just"/>
            <a:endParaRPr lang="en-IN" sz="1600" dirty="0">
              <a:solidFill>
                <a:schemeClr val="tx1"/>
              </a:solidFill>
              <a:latin typeface="Georgia" panose="02040502050405020303" pitchFamily="18" charset="0"/>
            </a:endParaRPr>
          </a:p>
          <a:p>
            <a:pPr marL="285750" indent="-285750" algn="just">
              <a:buFont typeface="Wingdings" panose="05000000000000000000" pitchFamily="2" charset="2"/>
              <a:buChar char="v"/>
            </a:pPr>
            <a:r>
              <a:rPr lang="en-IN" sz="1600" dirty="0">
                <a:solidFill>
                  <a:schemeClr val="tx1"/>
                </a:solidFill>
                <a:latin typeface="Georgia" panose="02040502050405020303" pitchFamily="18" charset="0"/>
              </a:rPr>
              <a:t>Run-time performance constraints</a:t>
            </a:r>
          </a:p>
          <a:p>
            <a:pPr marL="285750" indent="-285750" algn="just">
              <a:buFont typeface="Wingdings" panose="05000000000000000000" pitchFamily="2" charset="2"/>
              <a:buChar char="v"/>
            </a:pPr>
            <a:r>
              <a:rPr lang="en-IN" sz="1600" dirty="0">
                <a:solidFill>
                  <a:schemeClr val="tx1"/>
                </a:solidFill>
                <a:latin typeface="Georgia" panose="02040502050405020303" pitchFamily="18" charset="0"/>
              </a:rPr>
              <a:t>Memory constraints</a:t>
            </a:r>
          </a:p>
          <a:p>
            <a:pPr marL="285750" indent="-285750" algn="just">
              <a:buFont typeface="Wingdings" panose="05000000000000000000" pitchFamily="2" charset="2"/>
              <a:buChar char="v"/>
            </a:pPr>
            <a:r>
              <a:rPr lang="en-IN" sz="1600" dirty="0">
                <a:solidFill>
                  <a:schemeClr val="tx1"/>
                </a:solidFill>
                <a:latin typeface="Georgia" panose="02040502050405020303" pitchFamily="18" charset="0"/>
              </a:rPr>
              <a:t>The volatility of the virtual machine environment</a:t>
            </a:r>
          </a:p>
          <a:p>
            <a:pPr marL="285750" indent="-285750" algn="just">
              <a:buFont typeface="Wingdings" panose="05000000000000000000" pitchFamily="2" charset="2"/>
              <a:buChar char="v"/>
            </a:pPr>
            <a:r>
              <a:rPr lang="en-IN" sz="1600" dirty="0">
                <a:solidFill>
                  <a:schemeClr val="tx1"/>
                </a:solidFill>
                <a:latin typeface="Georgia" panose="02040502050405020303" pitchFamily="18" charset="0"/>
              </a:rPr>
              <a:t>Required turnabout time</a:t>
            </a:r>
          </a:p>
        </p:txBody>
      </p:sp>
    </p:spTree>
    <p:extLst>
      <p:ext uri="{BB962C8B-B14F-4D97-AF65-F5344CB8AC3E}">
        <p14:creationId xmlns:p14="http://schemas.microsoft.com/office/powerpoint/2010/main" val="370142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normAutofit/>
          </a:bodyPr>
          <a:lstStyle/>
          <a:p>
            <a:pPr algn="just"/>
            <a:r>
              <a:rPr lang="en-IN" sz="1800" dirty="0">
                <a:solidFill>
                  <a:schemeClr val="tx1"/>
                </a:solidFill>
                <a:latin typeface="Georgia" panose="02040502050405020303" pitchFamily="18" charset="0"/>
              </a:rPr>
              <a:t>(III) Personnel attributes -</a:t>
            </a:r>
          </a:p>
          <a:p>
            <a:pPr algn="just"/>
            <a:endParaRPr lang="en-IN" sz="1800" dirty="0">
              <a:solidFill>
                <a:schemeClr val="tx1"/>
              </a:solidFill>
              <a:latin typeface="Georgia" panose="02040502050405020303" pitchFamily="18" charset="0"/>
            </a:endParaRPr>
          </a:p>
          <a:p>
            <a:pPr marL="285750" indent="-285750" algn="just">
              <a:buFont typeface="Wingdings" panose="05000000000000000000" pitchFamily="2" charset="2"/>
              <a:buChar char="v"/>
            </a:pPr>
            <a:r>
              <a:rPr lang="en-IN" sz="1800" dirty="0">
                <a:solidFill>
                  <a:schemeClr val="tx1"/>
                </a:solidFill>
                <a:latin typeface="Georgia" panose="02040502050405020303" pitchFamily="18" charset="0"/>
              </a:rPr>
              <a:t>Analyst capability</a:t>
            </a:r>
          </a:p>
          <a:p>
            <a:pPr marL="285750" indent="-285750" algn="just">
              <a:buFont typeface="Wingdings" panose="05000000000000000000" pitchFamily="2" charset="2"/>
              <a:buChar char="v"/>
            </a:pPr>
            <a:r>
              <a:rPr lang="en-IN" sz="1800" dirty="0">
                <a:solidFill>
                  <a:schemeClr val="tx1"/>
                </a:solidFill>
                <a:latin typeface="Georgia" panose="02040502050405020303" pitchFamily="18" charset="0"/>
              </a:rPr>
              <a:t>Software engineering capability</a:t>
            </a:r>
          </a:p>
          <a:p>
            <a:pPr marL="285750" indent="-285750" algn="just">
              <a:buFont typeface="Wingdings" panose="05000000000000000000" pitchFamily="2" charset="2"/>
              <a:buChar char="v"/>
            </a:pPr>
            <a:r>
              <a:rPr lang="en-IN" sz="1800" dirty="0">
                <a:solidFill>
                  <a:schemeClr val="tx1"/>
                </a:solidFill>
                <a:latin typeface="Georgia" panose="02040502050405020303" pitchFamily="18" charset="0"/>
              </a:rPr>
              <a:t>Applications experience</a:t>
            </a:r>
          </a:p>
          <a:p>
            <a:pPr marL="285750" indent="-285750" algn="just">
              <a:buFont typeface="Wingdings" panose="05000000000000000000" pitchFamily="2" charset="2"/>
              <a:buChar char="v"/>
            </a:pPr>
            <a:r>
              <a:rPr lang="en-IN" sz="1800" dirty="0">
                <a:solidFill>
                  <a:schemeClr val="tx1"/>
                </a:solidFill>
                <a:latin typeface="Georgia" panose="02040502050405020303" pitchFamily="18" charset="0"/>
              </a:rPr>
              <a:t>Virtual machine experience</a:t>
            </a:r>
          </a:p>
          <a:p>
            <a:pPr marL="285750" indent="-285750" algn="just">
              <a:buFont typeface="Wingdings" panose="05000000000000000000" pitchFamily="2" charset="2"/>
              <a:buChar char="v"/>
            </a:pPr>
            <a:r>
              <a:rPr lang="en-IN" sz="1800" dirty="0">
                <a:solidFill>
                  <a:schemeClr val="tx1"/>
                </a:solidFill>
                <a:latin typeface="Georgia" panose="02040502050405020303" pitchFamily="18" charset="0"/>
              </a:rPr>
              <a:t>Programming language experience</a:t>
            </a:r>
          </a:p>
          <a:p>
            <a:pPr algn="just"/>
            <a:endParaRPr lang="en-IN" sz="1800" dirty="0">
              <a:solidFill>
                <a:schemeClr val="tx1"/>
              </a:solidFill>
              <a:latin typeface="Georgia" panose="02040502050405020303" pitchFamily="18" charset="0"/>
            </a:endParaRPr>
          </a:p>
          <a:p>
            <a:pPr algn="just"/>
            <a:r>
              <a:rPr lang="en-IN" sz="1800" dirty="0">
                <a:solidFill>
                  <a:schemeClr val="tx1"/>
                </a:solidFill>
                <a:latin typeface="Georgia" panose="02040502050405020303" pitchFamily="18" charset="0"/>
              </a:rPr>
              <a:t>(IV) Project attributes -</a:t>
            </a:r>
          </a:p>
          <a:p>
            <a:pPr algn="just"/>
            <a:endParaRPr lang="en-IN" sz="1800" dirty="0">
              <a:solidFill>
                <a:schemeClr val="tx1"/>
              </a:solidFill>
              <a:latin typeface="Georgia" panose="02040502050405020303" pitchFamily="18" charset="0"/>
            </a:endParaRPr>
          </a:p>
          <a:p>
            <a:pPr marL="285750" indent="-285750" algn="just">
              <a:buFont typeface="Wingdings" panose="05000000000000000000" pitchFamily="2" charset="2"/>
              <a:buChar char="v"/>
            </a:pPr>
            <a:r>
              <a:rPr lang="en-IN" sz="1800" dirty="0">
                <a:solidFill>
                  <a:schemeClr val="tx1"/>
                </a:solidFill>
                <a:latin typeface="Georgia" panose="02040502050405020303" pitchFamily="18" charset="0"/>
              </a:rPr>
              <a:t>Use of software tools</a:t>
            </a:r>
          </a:p>
          <a:p>
            <a:pPr marL="285750" indent="-285750" algn="just">
              <a:buFont typeface="Wingdings" panose="05000000000000000000" pitchFamily="2" charset="2"/>
              <a:buChar char="v"/>
            </a:pPr>
            <a:r>
              <a:rPr lang="en-IN" sz="1800" dirty="0">
                <a:solidFill>
                  <a:schemeClr val="tx1"/>
                </a:solidFill>
                <a:latin typeface="Georgia" panose="02040502050405020303" pitchFamily="18" charset="0"/>
              </a:rPr>
              <a:t>Application of software engineering methods</a:t>
            </a:r>
          </a:p>
          <a:p>
            <a:pPr marL="285750" indent="-285750" algn="just">
              <a:buFont typeface="Wingdings" panose="05000000000000000000" pitchFamily="2" charset="2"/>
              <a:buChar char="v"/>
            </a:pPr>
            <a:r>
              <a:rPr lang="en-IN" sz="1800" dirty="0">
                <a:solidFill>
                  <a:schemeClr val="tx1"/>
                </a:solidFill>
                <a:latin typeface="Georgia" panose="02040502050405020303" pitchFamily="18" charset="0"/>
              </a:rPr>
              <a:t>Required development schedule</a:t>
            </a:r>
          </a:p>
        </p:txBody>
      </p:sp>
    </p:spTree>
    <p:extLst>
      <p:ext uri="{BB962C8B-B14F-4D97-AF65-F5344CB8AC3E}">
        <p14:creationId xmlns:p14="http://schemas.microsoft.com/office/powerpoint/2010/main" val="2145150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lstStyle/>
          <a:p>
            <a:pPr algn="just"/>
            <a:r>
              <a:rPr lang="en-IN" cap="none" dirty="0">
                <a:solidFill>
                  <a:schemeClr val="tx1"/>
                </a:solidFill>
                <a:latin typeface="Georgia" panose="02040502050405020303" pitchFamily="18" charset="0"/>
              </a:rPr>
              <a:t>The cost drivers are divided into four categories:</a:t>
            </a:r>
          </a:p>
          <a:p>
            <a:pPr algn="just"/>
            <a:endParaRPr lang="en-IN" cap="none" dirty="0">
              <a:solidFill>
                <a:schemeClr val="tx1"/>
              </a:solidFill>
              <a:latin typeface="Georgia" panose="02040502050405020303" pitchFamily="18" charset="0"/>
            </a:endParaRPr>
          </a:p>
        </p:txBody>
      </p:sp>
      <p:pic>
        <p:nvPicPr>
          <p:cNvPr id="2" name="Picture 1">
            <a:extLst>
              <a:ext uri="{FF2B5EF4-FFF2-40B4-BE49-F238E27FC236}">
                <a16:creationId xmlns:a16="http://schemas.microsoft.com/office/drawing/2014/main" id="{E8F37359-8AAA-4454-AAB8-2E5BDC8913FF}"/>
              </a:ext>
            </a:extLst>
          </p:cNvPr>
          <p:cNvPicPr>
            <a:picLocks noChangeAspect="1"/>
          </p:cNvPicPr>
          <p:nvPr/>
        </p:nvPicPr>
        <p:blipFill>
          <a:blip r:embed="rId2"/>
          <a:stretch>
            <a:fillRect/>
          </a:stretch>
        </p:blipFill>
        <p:spPr>
          <a:xfrm>
            <a:off x="1695635" y="870012"/>
            <a:ext cx="8975324" cy="5362112"/>
          </a:xfrm>
          <a:prstGeom prst="rect">
            <a:avLst/>
          </a:prstGeom>
        </p:spPr>
      </p:pic>
    </p:spTree>
    <p:extLst>
      <p:ext uri="{BB962C8B-B14F-4D97-AF65-F5344CB8AC3E}">
        <p14:creationId xmlns:p14="http://schemas.microsoft.com/office/powerpoint/2010/main" val="3183619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C0E9C31-79F8-4F74-AF32-514E4CC2E2DC}"/>
              </a:ext>
            </a:extLst>
          </p:cNvPr>
          <p:cNvPicPr>
            <a:picLocks noChangeAspect="1"/>
          </p:cNvPicPr>
          <p:nvPr/>
        </p:nvPicPr>
        <p:blipFill>
          <a:blip r:embed="rId2"/>
          <a:stretch>
            <a:fillRect/>
          </a:stretch>
        </p:blipFill>
        <p:spPr>
          <a:xfrm>
            <a:off x="1757779" y="1047750"/>
            <a:ext cx="8549196" cy="5077842"/>
          </a:xfrm>
          <a:prstGeom prst="rect">
            <a:avLst/>
          </a:prstGeom>
        </p:spPr>
      </p:pic>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lstStyle/>
          <a:p>
            <a:pPr algn="just"/>
            <a:endParaRPr lang="en-IN" dirty="0">
              <a:solidFill>
                <a:schemeClr val="tx1"/>
              </a:solidFill>
              <a:latin typeface="Georgia" panose="02040502050405020303" pitchFamily="18" charset="0"/>
            </a:endParaRPr>
          </a:p>
        </p:txBody>
      </p:sp>
    </p:spTree>
    <p:extLst>
      <p:ext uri="{BB962C8B-B14F-4D97-AF65-F5344CB8AC3E}">
        <p14:creationId xmlns:p14="http://schemas.microsoft.com/office/powerpoint/2010/main" val="3070377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lstStyle/>
          <a:p>
            <a:r>
              <a:rPr lang="it-IT" sz="1800" b="1" dirty="0">
                <a:latin typeface="Georgia" panose="02040502050405020303" pitchFamily="18" charset="0"/>
              </a:rPr>
              <a:t>Intermediate COCOMO equation:</a:t>
            </a:r>
            <a:endParaRPr lang="it-IT" sz="1800" dirty="0">
              <a:latin typeface="Georgia" panose="02040502050405020303" pitchFamily="18" charset="0"/>
            </a:endParaRPr>
          </a:p>
          <a:p>
            <a:pPr algn="ctr"/>
            <a:r>
              <a:rPr lang="it-IT" sz="1800" dirty="0">
                <a:latin typeface="Georgia" panose="02040502050405020303" pitchFamily="18" charset="0"/>
              </a:rPr>
              <a:t>                </a:t>
            </a:r>
            <a:r>
              <a:rPr lang="it-IT" sz="1800" b="1" dirty="0">
                <a:latin typeface="Georgia" panose="02040502050405020303" pitchFamily="18" charset="0"/>
              </a:rPr>
              <a:t>E=</a:t>
            </a:r>
            <a:r>
              <a:rPr lang="it-IT" sz="1800" b="1" cap="none" dirty="0">
                <a:latin typeface="Georgia" panose="02040502050405020303" pitchFamily="18" charset="0"/>
              </a:rPr>
              <a:t>a</a:t>
            </a:r>
            <a:r>
              <a:rPr lang="it-IT" sz="1800" b="1" cap="none" baseline="-25000" dirty="0">
                <a:latin typeface="Georgia" panose="02040502050405020303" pitchFamily="18" charset="0"/>
              </a:rPr>
              <a:t>i</a:t>
            </a:r>
            <a:r>
              <a:rPr lang="it-IT" sz="1800" b="1" dirty="0">
                <a:latin typeface="Georgia" panose="02040502050405020303" pitchFamily="18" charset="0"/>
              </a:rPr>
              <a:t> (KLOC) </a:t>
            </a:r>
            <a:r>
              <a:rPr lang="it-IT" sz="1800" b="1" cap="none" dirty="0">
                <a:latin typeface="Georgia" panose="02040502050405020303" pitchFamily="18" charset="0"/>
              </a:rPr>
              <a:t>b</a:t>
            </a:r>
            <a:r>
              <a:rPr lang="it-IT" sz="1800" b="1" baseline="-25000" dirty="0">
                <a:latin typeface="Georgia" panose="02040502050405020303" pitchFamily="18" charset="0"/>
              </a:rPr>
              <a:t>i</a:t>
            </a:r>
            <a:r>
              <a:rPr lang="it-IT" sz="1800" b="1" dirty="0">
                <a:latin typeface="Georgia" panose="02040502050405020303" pitchFamily="18" charset="0"/>
              </a:rPr>
              <a:t>*EAF</a:t>
            </a:r>
            <a:br>
              <a:rPr lang="it-IT" sz="1800" dirty="0">
                <a:latin typeface="Georgia" panose="02040502050405020303" pitchFamily="18" charset="0"/>
              </a:rPr>
            </a:br>
            <a:r>
              <a:rPr lang="it-IT" sz="1800" dirty="0">
                <a:latin typeface="Georgia" panose="02040502050405020303" pitchFamily="18" charset="0"/>
              </a:rPr>
              <a:t>                </a:t>
            </a:r>
            <a:r>
              <a:rPr lang="it-IT" sz="1800" b="1" dirty="0">
                <a:latin typeface="Georgia" panose="02040502050405020303" pitchFamily="18" charset="0"/>
              </a:rPr>
              <a:t>D=</a:t>
            </a:r>
            <a:r>
              <a:rPr lang="it-IT" sz="1800" b="1" cap="none" dirty="0">
                <a:latin typeface="Georgia" panose="02040502050405020303" pitchFamily="18" charset="0"/>
              </a:rPr>
              <a:t>c</a:t>
            </a:r>
            <a:r>
              <a:rPr lang="it-IT" sz="1800" b="1" cap="none" baseline="-25000" dirty="0">
                <a:latin typeface="Georgia" panose="02040502050405020303" pitchFamily="18" charset="0"/>
              </a:rPr>
              <a:t>i</a:t>
            </a:r>
            <a:r>
              <a:rPr lang="it-IT" sz="1800" b="1" dirty="0">
                <a:latin typeface="Georgia" panose="02040502050405020303" pitchFamily="18" charset="0"/>
              </a:rPr>
              <a:t> (E)</a:t>
            </a:r>
            <a:r>
              <a:rPr lang="it-IT" sz="1800" b="1" cap="none" dirty="0">
                <a:latin typeface="Georgia" panose="02040502050405020303" pitchFamily="18" charset="0"/>
              </a:rPr>
              <a:t>d</a:t>
            </a:r>
            <a:r>
              <a:rPr lang="it-IT" sz="1800" b="1" cap="none" baseline="-25000" dirty="0">
                <a:latin typeface="Georgia" panose="02040502050405020303" pitchFamily="18" charset="0"/>
              </a:rPr>
              <a:t>i</a:t>
            </a:r>
            <a:endParaRPr lang="it-IT" sz="1800" dirty="0">
              <a:latin typeface="Georgia" panose="02040502050405020303" pitchFamily="18" charset="0"/>
            </a:endParaRPr>
          </a:p>
          <a:p>
            <a:pPr algn="just"/>
            <a:r>
              <a:rPr lang="en-IN" sz="1800" b="1" dirty="0">
                <a:solidFill>
                  <a:schemeClr val="tx1"/>
                </a:solidFill>
                <a:latin typeface="Georgia" panose="02040502050405020303" pitchFamily="18" charset="0"/>
              </a:rPr>
              <a:t>Coefficients for intermediate COCOMO: </a:t>
            </a:r>
          </a:p>
          <a:p>
            <a:pPr algn="just"/>
            <a:endParaRPr lang="en-IN" sz="1800" b="1" dirty="0">
              <a:solidFill>
                <a:schemeClr val="tx1"/>
              </a:solidFill>
              <a:latin typeface="Georgia" panose="02040502050405020303" pitchFamily="18" charset="0"/>
            </a:endParaRPr>
          </a:p>
        </p:txBody>
      </p:sp>
      <p:graphicFrame>
        <p:nvGraphicFramePr>
          <p:cNvPr id="2" name="Table 1">
            <a:extLst>
              <a:ext uri="{FF2B5EF4-FFF2-40B4-BE49-F238E27FC236}">
                <a16:creationId xmlns:a16="http://schemas.microsoft.com/office/drawing/2014/main" id="{80E8C759-3FD6-4678-B051-C91DE8C83CB6}"/>
              </a:ext>
            </a:extLst>
          </p:cNvPr>
          <p:cNvGraphicFramePr>
            <a:graphicFrameLocks noGrp="1"/>
          </p:cNvGraphicFramePr>
          <p:nvPr>
            <p:extLst>
              <p:ext uri="{D42A27DB-BD31-4B8C-83A1-F6EECF244321}">
                <p14:modId xmlns:p14="http://schemas.microsoft.com/office/powerpoint/2010/main" val="263674894"/>
              </p:ext>
            </p:extLst>
          </p:nvPr>
        </p:nvGraphicFramePr>
        <p:xfrm>
          <a:off x="1384917" y="2396971"/>
          <a:ext cx="9126245" cy="2911876"/>
        </p:xfrm>
        <a:graphic>
          <a:graphicData uri="http://schemas.openxmlformats.org/drawingml/2006/table">
            <a:tbl>
              <a:tblPr/>
              <a:tblGrid>
                <a:gridCol w="1825249">
                  <a:extLst>
                    <a:ext uri="{9D8B030D-6E8A-4147-A177-3AD203B41FA5}">
                      <a16:colId xmlns:a16="http://schemas.microsoft.com/office/drawing/2014/main" val="4015360321"/>
                    </a:ext>
                  </a:extLst>
                </a:gridCol>
                <a:gridCol w="1825249">
                  <a:extLst>
                    <a:ext uri="{9D8B030D-6E8A-4147-A177-3AD203B41FA5}">
                      <a16:colId xmlns:a16="http://schemas.microsoft.com/office/drawing/2014/main" val="1011243796"/>
                    </a:ext>
                  </a:extLst>
                </a:gridCol>
                <a:gridCol w="1825249">
                  <a:extLst>
                    <a:ext uri="{9D8B030D-6E8A-4147-A177-3AD203B41FA5}">
                      <a16:colId xmlns:a16="http://schemas.microsoft.com/office/drawing/2014/main" val="3269838989"/>
                    </a:ext>
                  </a:extLst>
                </a:gridCol>
                <a:gridCol w="1825249">
                  <a:extLst>
                    <a:ext uri="{9D8B030D-6E8A-4147-A177-3AD203B41FA5}">
                      <a16:colId xmlns:a16="http://schemas.microsoft.com/office/drawing/2014/main" val="3250110797"/>
                    </a:ext>
                  </a:extLst>
                </a:gridCol>
                <a:gridCol w="1825249">
                  <a:extLst>
                    <a:ext uri="{9D8B030D-6E8A-4147-A177-3AD203B41FA5}">
                      <a16:colId xmlns:a16="http://schemas.microsoft.com/office/drawing/2014/main" val="1935442448"/>
                    </a:ext>
                  </a:extLst>
                </a:gridCol>
              </a:tblGrid>
              <a:tr h="693304">
                <a:tc>
                  <a:txBody>
                    <a:bodyPr/>
                    <a:lstStyle/>
                    <a:p>
                      <a:pPr algn="l" fontAlgn="t"/>
                      <a:r>
                        <a:rPr lang="en-IN">
                          <a:solidFill>
                            <a:srgbClr val="000000"/>
                          </a:solidFill>
                          <a:effectLst/>
                          <a:latin typeface="times new roman" panose="02020603050405020304" pitchFamily="18" charset="0"/>
                        </a:rPr>
                        <a:t>Project</a:t>
                      </a:r>
                    </a:p>
                  </a:txBody>
                  <a:tcPr marT="91440" marB="91440">
                    <a:lnL w="7620" cap="flat" cmpd="sng" algn="ctr">
                      <a:solidFill>
                        <a:srgbClr val="E8193B"/>
                      </a:solidFill>
                      <a:prstDash val="solid"/>
                      <a:round/>
                      <a:headEnd type="none" w="med" len="med"/>
                      <a:tailEnd type="none" w="med" len="med"/>
                    </a:lnL>
                    <a:lnR w="7620" cap="flat" cmpd="sng" algn="ctr">
                      <a:solidFill>
                        <a:srgbClr val="E8193B"/>
                      </a:solidFill>
                      <a:prstDash val="solid"/>
                      <a:round/>
                      <a:headEnd type="none" w="med" len="med"/>
                      <a:tailEnd type="none" w="med" len="med"/>
                    </a:lnR>
                    <a:lnT w="7620" cap="flat" cmpd="sng" algn="ctr">
                      <a:solidFill>
                        <a:srgbClr val="E8193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a</a:t>
                      </a:r>
                      <a:r>
                        <a:rPr lang="en-IN" baseline="-25000">
                          <a:solidFill>
                            <a:srgbClr val="000000"/>
                          </a:solidFill>
                          <a:effectLst/>
                          <a:latin typeface="times new roman" panose="02020603050405020304" pitchFamily="18" charset="0"/>
                        </a:rPr>
                        <a:t>i</a:t>
                      </a:r>
                      <a:endParaRPr lang="en-IN">
                        <a:solidFill>
                          <a:srgbClr val="000000"/>
                        </a:solidFill>
                        <a:effectLst/>
                        <a:latin typeface="times new roman" panose="02020603050405020304" pitchFamily="18" charset="0"/>
                      </a:endParaRPr>
                    </a:p>
                  </a:txBody>
                  <a:tcPr marT="91440" marB="91440">
                    <a:lnL w="7620" cap="flat" cmpd="sng" algn="ctr">
                      <a:solidFill>
                        <a:srgbClr val="E8193B"/>
                      </a:solidFill>
                      <a:prstDash val="solid"/>
                      <a:round/>
                      <a:headEnd type="none" w="med" len="med"/>
                      <a:tailEnd type="none" w="med" len="med"/>
                    </a:lnL>
                    <a:lnR w="7620" cap="flat" cmpd="sng" algn="ctr">
                      <a:solidFill>
                        <a:srgbClr val="E8193B"/>
                      </a:solidFill>
                      <a:prstDash val="solid"/>
                      <a:round/>
                      <a:headEnd type="none" w="med" len="med"/>
                      <a:tailEnd type="none" w="med" len="med"/>
                    </a:lnR>
                    <a:lnT w="7620" cap="flat" cmpd="sng" algn="ctr">
                      <a:solidFill>
                        <a:srgbClr val="E8193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b</a:t>
                      </a:r>
                      <a:r>
                        <a:rPr lang="en-IN" baseline="-25000">
                          <a:solidFill>
                            <a:srgbClr val="000000"/>
                          </a:solidFill>
                          <a:effectLst/>
                          <a:latin typeface="times new roman" panose="02020603050405020304" pitchFamily="18" charset="0"/>
                        </a:rPr>
                        <a:t>i</a:t>
                      </a:r>
                      <a:endParaRPr lang="en-IN">
                        <a:solidFill>
                          <a:srgbClr val="000000"/>
                        </a:solidFill>
                        <a:effectLst/>
                        <a:latin typeface="times new roman" panose="02020603050405020304" pitchFamily="18" charset="0"/>
                      </a:endParaRPr>
                    </a:p>
                  </a:txBody>
                  <a:tcPr marT="91440" marB="91440">
                    <a:lnL w="7620" cap="flat" cmpd="sng" algn="ctr">
                      <a:solidFill>
                        <a:srgbClr val="E8193B"/>
                      </a:solidFill>
                      <a:prstDash val="solid"/>
                      <a:round/>
                      <a:headEnd type="none" w="med" len="med"/>
                      <a:tailEnd type="none" w="med" len="med"/>
                    </a:lnL>
                    <a:lnR w="7620" cap="flat" cmpd="sng" algn="ctr">
                      <a:solidFill>
                        <a:srgbClr val="E8193B"/>
                      </a:solidFill>
                      <a:prstDash val="solid"/>
                      <a:round/>
                      <a:headEnd type="none" w="med" len="med"/>
                      <a:tailEnd type="none" w="med" len="med"/>
                    </a:lnR>
                    <a:lnT w="7620" cap="flat" cmpd="sng" algn="ctr">
                      <a:solidFill>
                        <a:srgbClr val="E8193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c</a:t>
                      </a:r>
                      <a:r>
                        <a:rPr lang="en-IN" baseline="-25000">
                          <a:solidFill>
                            <a:srgbClr val="000000"/>
                          </a:solidFill>
                          <a:effectLst/>
                          <a:latin typeface="times new roman" panose="02020603050405020304" pitchFamily="18" charset="0"/>
                        </a:rPr>
                        <a:t>i</a:t>
                      </a:r>
                      <a:endParaRPr lang="en-IN">
                        <a:solidFill>
                          <a:srgbClr val="000000"/>
                        </a:solidFill>
                        <a:effectLst/>
                        <a:latin typeface="times new roman" panose="02020603050405020304" pitchFamily="18" charset="0"/>
                      </a:endParaRPr>
                    </a:p>
                  </a:txBody>
                  <a:tcPr marT="91440" marB="91440">
                    <a:lnL w="7620" cap="flat" cmpd="sng" algn="ctr">
                      <a:solidFill>
                        <a:srgbClr val="E8193B"/>
                      </a:solidFill>
                      <a:prstDash val="solid"/>
                      <a:round/>
                      <a:headEnd type="none" w="med" len="med"/>
                      <a:tailEnd type="none" w="med" len="med"/>
                    </a:lnL>
                    <a:lnR w="7620" cap="flat" cmpd="sng" algn="ctr">
                      <a:solidFill>
                        <a:srgbClr val="E8193B"/>
                      </a:solidFill>
                      <a:prstDash val="solid"/>
                      <a:round/>
                      <a:headEnd type="none" w="med" len="med"/>
                      <a:tailEnd type="none" w="med" len="med"/>
                    </a:lnR>
                    <a:lnT w="7620" cap="flat" cmpd="sng" algn="ctr">
                      <a:solidFill>
                        <a:srgbClr val="E8193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d</a:t>
                      </a:r>
                      <a:r>
                        <a:rPr lang="en-IN" baseline="-25000">
                          <a:solidFill>
                            <a:srgbClr val="000000"/>
                          </a:solidFill>
                          <a:effectLst/>
                          <a:latin typeface="times new roman" panose="02020603050405020304" pitchFamily="18" charset="0"/>
                        </a:rPr>
                        <a:t>i</a:t>
                      </a:r>
                      <a:endParaRPr lang="en-IN">
                        <a:solidFill>
                          <a:srgbClr val="000000"/>
                        </a:solidFill>
                        <a:effectLst/>
                        <a:latin typeface="times new roman" panose="02020603050405020304" pitchFamily="18" charset="0"/>
                      </a:endParaRPr>
                    </a:p>
                  </a:txBody>
                  <a:tcPr marT="91440" marB="91440">
                    <a:lnL w="7620" cap="flat" cmpd="sng" algn="ctr">
                      <a:solidFill>
                        <a:srgbClr val="E8193B"/>
                      </a:solidFill>
                      <a:prstDash val="solid"/>
                      <a:round/>
                      <a:headEnd type="none" w="med" len="med"/>
                      <a:tailEnd type="none" w="med" len="med"/>
                    </a:lnL>
                    <a:lnR w="7620" cap="flat" cmpd="sng" algn="ctr">
                      <a:solidFill>
                        <a:srgbClr val="E8193B"/>
                      </a:solidFill>
                      <a:prstDash val="solid"/>
                      <a:round/>
                      <a:headEnd type="none" w="med" len="med"/>
                      <a:tailEnd type="none" w="med" len="med"/>
                    </a:lnR>
                    <a:lnT w="7620" cap="flat" cmpd="sng" algn="ctr">
                      <a:solidFill>
                        <a:srgbClr val="E8193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660954270"/>
                  </a:ext>
                </a:extLst>
              </a:tr>
              <a:tr h="600863">
                <a:tc>
                  <a:txBody>
                    <a:bodyPr/>
                    <a:lstStyle/>
                    <a:p>
                      <a:pPr algn="l" fontAlgn="t"/>
                      <a:r>
                        <a:rPr lang="en-IN">
                          <a:solidFill>
                            <a:srgbClr val="000000"/>
                          </a:solidFill>
                          <a:effectLst/>
                          <a:latin typeface="verdana" panose="020B0604030504040204" pitchFamily="34" charset="0"/>
                        </a:rPr>
                        <a:t>Organic</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2.4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1.05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2.5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0.38</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50792069"/>
                  </a:ext>
                </a:extLst>
              </a:tr>
              <a:tr h="1016846">
                <a:tc>
                  <a:txBody>
                    <a:bodyPr/>
                    <a:lstStyle/>
                    <a:p>
                      <a:pPr algn="l" fontAlgn="t"/>
                      <a:r>
                        <a:rPr lang="en-IN">
                          <a:solidFill>
                            <a:srgbClr val="000000"/>
                          </a:solidFill>
                          <a:effectLst/>
                          <a:latin typeface="verdana" panose="020B0604030504040204" pitchFamily="34" charset="0"/>
                        </a:rPr>
                        <a:t>Semidetached</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3.0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1.12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2.5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0.35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94700065"/>
                  </a:ext>
                </a:extLst>
              </a:tr>
              <a:tr h="600863">
                <a:tc>
                  <a:txBody>
                    <a:bodyPr/>
                    <a:lstStyle/>
                    <a:p>
                      <a:pPr algn="l" fontAlgn="t"/>
                      <a:r>
                        <a:rPr lang="en-IN">
                          <a:solidFill>
                            <a:srgbClr val="000000"/>
                          </a:solidFill>
                          <a:effectLst/>
                          <a:latin typeface="verdana" panose="020B0604030504040204" pitchFamily="34" charset="0"/>
                        </a:rPr>
                        <a:t>Embedded</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3.6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1.20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2.5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panose="020B0604030504040204" pitchFamily="34" charset="0"/>
                        </a:rPr>
                        <a:t>0.32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36517997"/>
                  </a:ext>
                </a:extLst>
              </a:tr>
            </a:tbl>
          </a:graphicData>
        </a:graphic>
      </p:graphicFrame>
    </p:spTree>
    <p:extLst>
      <p:ext uri="{BB962C8B-B14F-4D97-AF65-F5344CB8AC3E}">
        <p14:creationId xmlns:p14="http://schemas.microsoft.com/office/powerpoint/2010/main" val="2611188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lstStyle/>
          <a:p>
            <a:pPr algn="just"/>
            <a:r>
              <a:rPr lang="en-IN" dirty="0">
                <a:solidFill>
                  <a:schemeClr val="tx1"/>
                </a:solidFill>
                <a:latin typeface="Georgia" panose="02040502050405020303" pitchFamily="18" charset="0"/>
              </a:rPr>
              <a:t>3. </a:t>
            </a:r>
            <a:r>
              <a:rPr lang="en-IN" b="1" dirty="0">
                <a:solidFill>
                  <a:schemeClr val="tx1"/>
                </a:solidFill>
                <a:latin typeface="Georgia" panose="02040502050405020303" pitchFamily="18" charset="0"/>
              </a:rPr>
              <a:t>Detailed COCOMO Model</a:t>
            </a:r>
            <a:r>
              <a:rPr lang="en-IN" dirty="0">
                <a:solidFill>
                  <a:schemeClr val="tx1"/>
                </a:solidFill>
                <a:latin typeface="Georgia" panose="02040502050405020303" pitchFamily="18" charset="0"/>
              </a:rPr>
              <a:t>: </a:t>
            </a:r>
            <a:r>
              <a:rPr lang="en-IN" cap="none" dirty="0">
                <a:solidFill>
                  <a:schemeClr val="tx1"/>
                </a:solidFill>
                <a:latin typeface="Georgia" panose="02040502050405020303" pitchFamily="18" charset="0"/>
              </a:rPr>
              <a:t>Detailed COCOMO incorporates all qualities of the standard version with an assessment of the cost drivers effect on each method of the software engineering process. The detailed model uses various effort multipliers for each cost driver property. In detailed COCOMO, the whole software is differentiated into multiple modules, and then we apply COCOMO in various modules to estimate effort and then sum the effort.</a:t>
            </a:r>
          </a:p>
          <a:p>
            <a:pPr algn="just"/>
            <a:endParaRPr lang="en-IN" sz="1800" dirty="0">
              <a:solidFill>
                <a:schemeClr val="tx1"/>
              </a:solidFill>
              <a:latin typeface="Georgia" panose="02040502050405020303" pitchFamily="18" charset="0"/>
            </a:endParaRPr>
          </a:p>
          <a:p>
            <a:pPr algn="just"/>
            <a:r>
              <a:rPr lang="en-IN" sz="1800" cap="none" dirty="0">
                <a:solidFill>
                  <a:schemeClr val="tx1"/>
                </a:solidFill>
                <a:latin typeface="Georgia" panose="02040502050405020303" pitchFamily="18" charset="0"/>
              </a:rPr>
              <a:t>The six phases of Detailed COCOMO are:</a:t>
            </a:r>
          </a:p>
          <a:p>
            <a:pPr algn="just"/>
            <a:endParaRPr lang="en-IN" sz="1800" cap="none" dirty="0">
              <a:solidFill>
                <a:schemeClr val="tx1"/>
              </a:solidFill>
              <a:latin typeface="Georgia" panose="02040502050405020303" pitchFamily="18" charset="0"/>
            </a:endParaRPr>
          </a:p>
          <a:p>
            <a:pPr marL="285750" indent="-285750" algn="just">
              <a:buFont typeface="Wingdings" panose="05000000000000000000" pitchFamily="2" charset="2"/>
              <a:buChar char="v"/>
            </a:pPr>
            <a:r>
              <a:rPr lang="en-IN" sz="1800" dirty="0">
                <a:solidFill>
                  <a:schemeClr val="tx1"/>
                </a:solidFill>
                <a:latin typeface="Georgia" panose="02040502050405020303" pitchFamily="18" charset="0"/>
              </a:rPr>
              <a:t>Planning and requirements</a:t>
            </a:r>
          </a:p>
          <a:p>
            <a:pPr marL="285750" indent="-285750" algn="just">
              <a:buFont typeface="Wingdings" panose="05000000000000000000" pitchFamily="2" charset="2"/>
              <a:buChar char="v"/>
            </a:pPr>
            <a:r>
              <a:rPr lang="en-IN" sz="1800" dirty="0">
                <a:solidFill>
                  <a:schemeClr val="tx1"/>
                </a:solidFill>
                <a:latin typeface="Georgia" panose="02040502050405020303" pitchFamily="18" charset="0"/>
              </a:rPr>
              <a:t>System structure</a:t>
            </a:r>
          </a:p>
          <a:p>
            <a:pPr marL="285750" indent="-285750" algn="just">
              <a:buFont typeface="Wingdings" panose="05000000000000000000" pitchFamily="2" charset="2"/>
              <a:buChar char="v"/>
            </a:pPr>
            <a:r>
              <a:rPr lang="en-IN" sz="1800" dirty="0">
                <a:solidFill>
                  <a:schemeClr val="tx1"/>
                </a:solidFill>
                <a:latin typeface="Georgia" panose="02040502050405020303" pitchFamily="18" charset="0"/>
              </a:rPr>
              <a:t>Complete structure</a:t>
            </a:r>
          </a:p>
          <a:p>
            <a:pPr marL="285750" indent="-285750" algn="just">
              <a:buFont typeface="Wingdings" panose="05000000000000000000" pitchFamily="2" charset="2"/>
              <a:buChar char="v"/>
            </a:pPr>
            <a:r>
              <a:rPr lang="en-IN" sz="1800" dirty="0">
                <a:solidFill>
                  <a:schemeClr val="tx1"/>
                </a:solidFill>
                <a:latin typeface="Georgia" panose="02040502050405020303" pitchFamily="18" charset="0"/>
              </a:rPr>
              <a:t>Module code and test</a:t>
            </a:r>
          </a:p>
          <a:p>
            <a:pPr marL="285750" indent="-285750" algn="just">
              <a:buFont typeface="Wingdings" panose="05000000000000000000" pitchFamily="2" charset="2"/>
              <a:buChar char="v"/>
            </a:pPr>
            <a:r>
              <a:rPr lang="en-IN" sz="1800" dirty="0">
                <a:solidFill>
                  <a:schemeClr val="tx1"/>
                </a:solidFill>
                <a:latin typeface="Georgia" panose="02040502050405020303" pitchFamily="18" charset="0"/>
              </a:rPr>
              <a:t>Integration and test</a:t>
            </a:r>
          </a:p>
          <a:p>
            <a:pPr marL="285750" indent="-285750" algn="just">
              <a:buFont typeface="Wingdings" panose="05000000000000000000" pitchFamily="2" charset="2"/>
              <a:buChar char="v"/>
            </a:pPr>
            <a:r>
              <a:rPr lang="en-IN" sz="1800" dirty="0">
                <a:solidFill>
                  <a:schemeClr val="tx1"/>
                </a:solidFill>
                <a:latin typeface="Georgia" panose="02040502050405020303" pitchFamily="18" charset="0"/>
              </a:rPr>
              <a:t>Cost Constructive model</a:t>
            </a:r>
          </a:p>
          <a:p>
            <a:pPr algn="just"/>
            <a:endParaRPr lang="en-IN" cap="none" dirty="0">
              <a:solidFill>
                <a:schemeClr val="tx1"/>
              </a:solidFill>
              <a:latin typeface="Georgia" panose="02040502050405020303" pitchFamily="18" charset="0"/>
            </a:endParaRPr>
          </a:p>
          <a:p>
            <a:pPr algn="just"/>
            <a:r>
              <a:rPr lang="en-IN" cap="none" dirty="0">
                <a:solidFill>
                  <a:schemeClr val="tx1"/>
                </a:solidFill>
                <a:latin typeface="Georgia" panose="02040502050405020303" pitchFamily="18" charset="0"/>
              </a:rPr>
              <a:t>The effort is determined as a function of program estimate, and a set of cost drivers are given according to every phase of the software lifecycle.</a:t>
            </a:r>
          </a:p>
        </p:txBody>
      </p:sp>
    </p:spTree>
    <p:extLst>
      <p:ext uri="{BB962C8B-B14F-4D97-AF65-F5344CB8AC3E}">
        <p14:creationId xmlns:p14="http://schemas.microsoft.com/office/powerpoint/2010/main" val="1998211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lstStyle/>
          <a:p>
            <a:pPr algn="just"/>
            <a:r>
              <a:rPr lang="en-IN" dirty="0">
                <a:solidFill>
                  <a:schemeClr val="tx1"/>
                </a:solidFill>
                <a:latin typeface="Georgia" panose="02040502050405020303" pitchFamily="18" charset="0"/>
              </a:rPr>
              <a:t>QUESTIONS : </a:t>
            </a:r>
          </a:p>
          <a:p>
            <a:pPr marL="457200" indent="-457200" algn="just">
              <a:buAutoNum type="arabicPeriod"/>
            </a:pPr>
            <a:r>
              <a:rPr lang="en-IN" cap="none" dirty="0">
                <a:solidFill>
                  <a:schemeClr val="tx1"/>
                </a:solidFill>
                <a:latin typeface="Georgia" panose="02040502050405020303" pitchFamily="18" charset="0"/>
              </a:rPr>
              <a:t>Explain all the levels of COCOMO model. </a:t>
            </a:r>
          </a:p>
          <a:p>
            <a:pPr marL="457200" indent="-457200" algn="just">
              <a:buAutoNum type="arabicPeriod"/>
            </a:pPr>
            <a:r>
              <a:rPr lang="en-IN" cap="none" dirty="0">
                <a:solidFill>
                  <a:schemeClr val="tx1"/>
                </a:solidFill>
                <a:latin typeface="Georgia" panose="02040502050405020303" pitchFamily="18" charset="0"/>
              </a:rPr>
              <a:t>Determine the effort required to develop the software product and nominal development time assuming the size of an organic software product has been estimated to be 25k times of code</a:t>
            </a:r>
            <a:r>
              <a:rPr lang="en-IN" dirty="0">
                <a:solidFill>
                  <a:schemeClr val="tx1"/>
                </a:solidFill>
                <a:latin typeface="Georgia" panose="02040502050405020303" pitchFamily="18" charset="0"/>
              </a:rPr>
              <a:t>.</a:t>
            </a:r>
          </a:p>
          <a:p>
            <a:pPr algn="just"/>
            <a:r>
              <a:rPr lang="en-IN" dirty="0">
                <a:solidFill>
                  <a:schemeClr val="tx1"/>
                </a:solidFill>
                <a:latin typeface="Georgia" panose="02040502050405020303" pitchFamily="18" charset="0"/>
              </a:rPr>
              <a:t>Sol. </a:t>
            </a:r>
          </a:p>
          <a:p>
            <a:pPr algn="just"/>
            <a:endParaRPr lang="en-IN"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a:p>
            <a:pPr algn="just"/>
            <a:r>
              <a:rPr lang="en-IN" dirty="0">
                <a:solidFill>
                  <a:schemeClr val="tx1"/>
                </a:solidFill>
                <a:latin typeface="Georgia" panose="02040502050405020303" pitchFamily="18" charset="0"/>
              </a:rPr>
              <a:t>3. </a:t>
            </a:r>
            <a:r>
              <a:rPr lang="en-IN" cap="none" dirty="0">
                <a:solidFill>
                  <a:schemeClr val="tx1"/>
                </a:solidFill>
                <a:latin typeface="Georgia" panose="02040502050405020303" pitchFamily="18" charset="0"/>
              </a:rPr>
              <a:t>What is the need of cost estimation model</a:t>
            </a:r>
            <a:r>
              <a:rPr lang="en-IN" dirty="0">
                <a:solidFill>
                  <a:schemeClr val="tx1"/>
                </a:solidFill>
                <a:latin typeface="Georgia" panose="02040502050405020303" pitchFamily="18" charset="0"/>
              </a:rPr>
              <a:t>?</a:t>
            </a:r>
          </a:p>
          <a:p>
            <a:pPr algn="just"/>
            <a:r>
              <a:rPr lang="en-IN" dirty="0">
                <a:solidFill>
                  <a:schemeClr val="tx1"/>
                </a:solidFill>
                <a:latin typeface="Georgia" panose="02040502050405020303" pitchFamily="18" charset="0"/>
              </a:rPr>
              <a:t>4. </a:t>
            </a:r>
            <a:r>
              <a:rPr lang="en-IN" cap="none" dirty="0">
                <a:solidFill>
                  <a:schemeClr val="tx1"/>
                </a:solidFill>
                <a:latin typeface="Georgia" panose="02040502050405020303" pitchFamily="18" charset="0"/>
              </a:rPr>
              <a:t>W hat is difference between BASIC Model , INTERMEDIATE Model  &amp; DETAILED Model?</a:t>
            </a:r>
            <a:endParaRPr lang="en-IN" dirty="0">
              <a:solidFill>
                <a:schemeClr val="tx1"/>
              </a:solidFill>
              <a:latin typeface="Georgia" panose="02040502050405020303" pitchFamily="18" charset="0"/>
            </a:endParaRPr>
          </a:p>
        </p:txBody>
      </p:sp>
      <p:pic>
        <p:nvPicPr>
          <p:cNvPr id="2" name="Picture 1">
            <a:extLst>
              <a:ext uri="{FF2B5EF4-FFF2-40B4-BE49-F238E27FC236}">
                <a16:creationId xmlns:a16="http://schemas.microsoft.com/office/drawing/2014/main" id="{4B4B3D3C-4E2B-4C2B-99C3-D2EEF5145F4C}"/>
              </a:ext>
            </a:extLst>
          </p:cNvPr>
          <p:cNvPicPr>
            <a:picLocks noChangeAspect="1"/>
          </p:cNvPicPr>
          <p:nvPr/>
        </p:nvPicPr>
        <p:blipFill>
          <a:blip r:embed="rId2"/>
          <a:stretch>
            <a:fillRect/>
          </a:stretch>
        </p:blipFill>
        <p:spPr>
          <a:xfrm>
            <a:off x="3477618" y="1862780"/>
            <a:ext cx="4668592" cy="2653048"/>
          </a:xfrm>
          <a:prstGeom prst="rect">
            <a:avLst/>
          </a:prstGeom>
        </p:spPr>
      </p:pic>
    </p:spTree>
    <p:extLst>
      <p:ext uri="{BB962C8B-B14F-4D97-AF65-F5344CB8AC3E}">
        <p14:creationId xmlns:p14="http://schemas.microsoft.com/office/powerpoint/2010/main" val="1269324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lstStyle/>
          <a:p>
            <a:pPr algn="just"/>
            <a:r>
              <a:rPr lang="en-IN" dirty="0">
                <a:solidFill>
                  <a:schemeClr val="tx1"/>
                </a:solidFill>
                <a:latin typeface="Georgia" panose="02040502050405020303" pitchFamily="18" charset="0"/>
              </a:rPr>
              <a:t>3. It can be used to assess the impact of changes and support replanning.</a:t>
            </a:r>
          </a:p>
          <a:p>
            <a:pPr algn="just"/>
            <a:r>
              <a:rPr lang="en-IN" dirty="0">
                <a:solidFill>
                  <a:schemeClr val="tx1"/>
                </a:solidFill>
                <a:latin typeface="Georgia" panose="02040502050405020303" pitchFamily="18" charset="0"/>
              </a:rPr>
              <a:t>4. Projects can be easier to manage and control when resources are better matched to real needs.</a:t>
            </a:r>
          </a:p>
          <a:p>
            <a:pPr algn="just"/>
            <a:r>
              <a:rPr lang="en-IN" dirty="0">
                <a:solidFill>
                  <a:schemeClr val="tx1"/>
                </a:solidFill>
                <a:latin typeface="Georgia" panose="02040502050405020303" pitchFamily="18" charset="0"/>
              </a:rPr>
              <a:t>5. Customers expect actual development costs to be in line with estimated costs.</a:t>
            </a:r>
          </a:p>
          <a:p>
            <a:pPr algn="just"/>
            <a:endParaRPr lang="en-IN" b="1" dirty="0">
              <a:solidFill>
                <a:schemeClr val="tx1"/>
              </a:solidFill>
              <a:latin typeface="Georgia" panose="02040502050405020303" pitchFamily="18" charset="0"/>
            </a:endParaRPr>
          </a:p>
          <a:p>
            <a:pPr algn="just"/>
            <a:r>
              <a:rPr lang="en-IN" sz="2400" b="1" dirty="0">
                <a:solidFill>
                  <a:schemeClr val="tx1"/>
                </a:solidFill>
                <a:latin typeface="Georgia" panose="02040502050405020303" pitchFamily="18" charset="0"/>
              </a:rPr>
              <a:t>COCOMO MODEL </a:t>
            </a:r>
            <a:r>
              <a:rPr lang="en-IN" dirty="0">
                <a:solidFill>
                  <a:schemeClr val="tx1"/>
                </a:solidFill>
                <a:latin typeface="Georgia" panose="02040502050405020303" pitchFamily="18" charset="0"/>
              </a:rPr>
              <a:t>: Boehm proposed COCOMO (Constructive Cost Estimation Model) in 1981.COCOMO is one of the most generally used software estimation models in the world. COCOMO predicts the efforts and schedule of a software product based on the size of the software. </a:t>
            </a:r>
          </a:p>
          <a:p>
            <a:pPr algn="just"/>
            <a:r>
              <a:rPr lang="en-IN" dirty="0">
                <a:solidFill>
                  <a:schemeClr val="tx1"/>
                </a:solidFill>
                <a:latin typeface="Georgia" panose="02040502050405020303" pitchFamily="18" charset="0"/>
              </a:rPr>
              <a:t>The necessary steps in this model are:</a:t>
            </a:r>
          </a:p>
          <a:p>
            <a:pPr algn="just"/>
            <a:r>
              <a:rPr lang="en-IN" dirty="0">
                <a:solidFill>
                  <a:schemeClr val="tx1"/>
                </a:solidFill>
                <a:latin typeface="Georgia" panose="02040502050405020303" pitchFamily="18" charset="0"/>
              </a:rPr>
              <a:t>1. Get an initial estimate of the development effort from evaluation of thousands of delivered lines of source code (KDLOC).</a:t>
            </a:r>
          </a:p>
          <a:p>
            <a:pPr algn="just"/>
            <a:r>
              <a:rPr lang="en-IN" dirty="0">
                <a:solidFill>
                  <a:schemeClr val="tx1"/>
                </a:solidFill>
                <a:latin typeface="Georgia" panose="02040502050405020303" pitchFamily="18" charset="0"/>
              </a:rPr>
              <a:t>2. Determine a set of 15 multiplying factors from various attributes of the project.</a:t>
            </a:r>
          </a:p>
          <a:p>
            <a:pPr algn="just"/>
            <a:r>
              <a:rPr lang="en-IN" dirty="0">
                <a:solidFill>
                  <a:schemeClr val="tx1"/>
                </a:solidFill>
                <a:latin typeface="Georgia" panose="02040502050405020303" pitchFamily="18" charset="0"/>
              </a:rPr>
              <a:t>3. Calculate the effort estimate by multiplying the initial estimate with all the multiplying factors i.e., multiply the values in step1 and step2. </a:t>
            </a:r>
          </a:p>
          <a:p>
            <a:pPr algn="just"/>
            <a:endParaRPr lang="en-IN"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p:txBody>
      </p:sp>
    </p:spTree>
    <p:extLst>
      <p:ext uri="{BB962C8B-B14F-4D97-AF65-F5344CB8AC3E}">
        <p14:creationId xmlns:p14="http://schemas.microsoft.com/office/powerpoint/2010/main" val="2105046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normAutofit/>
          </a:bodyPr>
          <a:lstStyle/>
          <a:p>
            <a:pPr algn="just">
              <a:lnSpc>
                <a:spcPct val="150000"/>
              </a:lnSpc>
            </a:pPr>
            <a:r>
              <a:rPr lang="en-IN" sz="1800" dirty="0">
                <a:solidFill>
                  <a:schemeClr val="tx1"/>
                </a:solidFill>
                <a:latin typeface="Georgia" panose="02040502050405020303" pitchFamily="18" charset="0"/>
              </a:rPr>
              <a:t>The initial estimate (also called nominal estimate) is determined by an equation of the form used in the static single variable models, using KDLOC as the measure of the size. To determine the initial effort </a:t>
            </a:r>
            <a:r>
              <a:rPr lang="en-IN" sz="1800" b="1" dirty="0" err="1">
                <a:latin typeface="Georgia" panose="02040502050405020303" pitchFamily="18" charset="0"/>
              </a:rPr>
              <a:t>E</a:t>
            </a:r>
            <a:r>
              <a:rPr lang="en-IN" sz="1800" b="1" baseline="-25000" dirty="0" err="1">
                <a:latin typeface="Georgia" panose="02040502050405020303" pitchFamily="18" charset="0"/>
              </a:rPr>
              <a:t>i</a:t>
            </a:r>
            <a:r>
              <a:rPr lang="en-IN" sz="1800" dirty="0">
                <a:solidFill>
                  <a:schemeClr val="tx1"/>
                </a:solidFill>
                <a:latin typeface="Georgia" panose="02040502050405020303" pitchFamily="18" charset="0"/>
              </a:rPr>
              <a:t> in person-months the equation used is of the type is shown below : </a:t>
            </a:r>
          </a:p>
          <a:p>
            <a:pPr algn="ctr"/>
            <a:r>
              <a:rPr lang="en-IN" b="1" dirty="0" err="1">
                <a:latin typeface="Georgia" panose="02040502050405020303" pitchFamily="18" charset="0"/>
              </a:rPr>
              <a:t>E</a:t>
            </a:r>
            <a:r>
              <a:rPr lang="en-IN" b="1" baseline="-25000" dirty="0" err="1">
                <a:latin typeface="Georgia" panose="02040502050405020303" pitchFamily="18" charset="0"/>
              </a:rPr>
              <a:t>i</a:t>
            </a:r>
            <a:r>
              <a:rPr lang="en-IN" b="1" dirty="0">
                <a:latin typeface="Georgia" panose="02040502050405020303" pitchFamily="18" charset="0"/>
              </a:rPr>
              <a:t>=</a:t>
            </a:r>
            <a:r>
              <a:rPr lang="en-IN" b="1" cap="none" dirty="0">
                <a:latin typeface="Georgia" panose="02040502050405020303" pitchFamily="18" charset="0"/>
              </a:rPr>
              <a:t>a</a:t>
            </a:r>
            <a:r>
              <a:rPr lang="en-IN" b="1" dirty="0">
                <a:latin typeface="Georgia" panose="02040502050405020303" pitchFamily="18" charset="0"/>
              </a:rPr>
              <a:t>*(KDLOC)</a:t>
            </a:r>
            <a:r>
              <a:rPr lang="en-IN" b="1" cap="none" dirty="0">
                <a:latin typeface="Georgia" panose="02040502050405020303" pitchFamily="18" charset="0"/>
              </a:rPr>
              <a:t>b</a:t>
            </a:r>
            <a:endParaRPr lang="en-IN" cap="none" dirty="0">
              <a:latin typeface="Georgia" panose="02040502050405020303" pitchFamily="18" charset="0"/>
            </a:endParaRPr>
          </a:p>
          <a:p>
            <a:r>
              <a:rPr lang="en-IN" dirty="0">
                <a:latin typeface="Georgia" panose="02040502050405020303" pitchFamily="18" charset="0"/>
              </a:rPr>
              <a:t>The value of the constant a and b are depends on the project type.</a:t>
            </a:r>
          </a:p>
          <a:p>
            <a:pPr algn="just">
              <a:lnSpc>
                <a:spcPct val="150000"/>
              </a:lnSpc>
            </a:pPr>
            <a:endParaRPr lang="en-IN" sz="1800" dirty="0">
              <a:solidFill>
                <a:schemeClr val="tx1"/>
              </a:solidFill>
              <a:latin typeface="Georgia" panose="02040502050405020303" pitchFamily="18" charset="0"/>
            </a:endParaRPr>
          </a:p>
          <a:p>
            <a:pPr algn="just">
              <a:lnSpc>
                <a:spcPct val="150000"/>
              </a:lnSpc>
            </a:pPr>
            <a:r>
              <a:rPr lang="en-IN" sz="1800" dirty="0">
                <a:solidFill>
                  <a:schemeClr val="tx1"/>
                </a:solidFill>
                <a:latin typeface="Georgia" panose="02040502050405020303" pitchFamily="18" charset="0"/>
              </a:rPr>
              <a:t>In COCOMO, projects are categorized into three types:</a:t>
            </a:r>
          </a:p>
          <a:p>
            <a:pPr algn="just">
              <a:lnSpc>
                <a:spcPct val="150000"/>
              </a:lnSpc>
            </a:pPr>
            <a:r>
              <a:rPr lang="en-IN" sz="1800" dirty="0">
                <a:solidFill>
                  <a:schemeClr val="tx1"/>
                </a:solidFill>
                <a:latin typeface="Georgia" panose="02040502050405020303" pitchFamily="18" charset="0"/>
              </a:rPr>
              <a:t>1. Organic</a:t>
            </a:r>
          </a:p>
          <a:p>
            <a:pPr algn="just">
              <a:lnSpc>
                <a:spcPct val="150000"/>
              </a:lnSpc>
            </a:pPr>
            <a:r>
              <a:rPr lang="en-IN" sz="1800" dirty="0">
                <a:solidFill>
                  <a:schemeClr val="tx1"/>
                </a:solidFill>
                <a:latin typeface="Georgia" panose="02040502050405020303" pitchFamily="18" charset="0"/>
              </a:rPr>
              <a:t>2. Semidetached</a:t>
            </a:r>
          </a:p>
          <a:p>
            <a:pPr algn="just">
              <a:lnSpc>
                <a:spcPct val="150000"/>
              </a:lnSpc>
            </a:pPr>
            <a:r>
              <a:rPr lang="en-IN" sz="1800" dirty="0">
                <a:solidFill>
                  <a:schemeClr val="tx1"/>
                </a:solidFill>
                <a:latin typeface="Georgia" panose="02040502050405020303" pitchFamily="18" charset="0"/>
              </a:rPr>
              <a:t>3. Embedded</a:t>
            </a:r>
          </a:p>
        </p:txBody>
      </p:sp>
    </p:spTree>
    <p:extLst>
      <p:ext uri="{BB962C8B-B14F-4D97-AF65-F5344CB8AC3E}">
        <p14:creationId xmlns:p14="http://schemas.microsoft.com/office/powerpoint/2010/main" val="526553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normAutofit fontScale="92500" lnSpcReduction="10000"/>
          </a:bodyPr>
          <a:lstStyle/>
          <a:p>
            <a:pPr algn="just">
              <a:lnSpc>
                <a:spcPct val="150000"/>
              </a:lnSpc>
            </a:pPr>
            <a:r>
              <a:rPr lang="en-IN" sz="1800" dirty="0">
                <a:solidFill>
                  <a:schemeClr val="tx1"/>
                </a:solidFill>
                <a:latin typeface="Georgia" panose="02040502050405020303" pitchFamily="18" charset="0"/>
              </a:rPr>
              <a:t>1.</a:t>
            </a:r>
            <a:r>
              <a:rPr lang="en-IN" sz="1800" b="1" dirty="0">
                <a:solidFill>
                  <a:schemeClr val="tx1"/>
                </a:solidFill>
                <a:latin typeface="Georgia" panose="02040502050405020303" pitchFamily="18" charset="0"/>
              </a:rPr>
              <a:t>Organic</a:t>
            </a:r>
            <a:r>
              <a:rPr lang="en-IN" sz="1800" dirty="0">
                <a:solidFill>
                  <a:schemeClr val="tx1"/>
                </a:solidFill>
                <a:latin typeface="Georgia" panose="02040502050405020303" pitchFamily="18" charset="0"/>
              </a:rPr>
              <a:t>: A development project can be treated of the organic type, if the project deals with developing a well-understood application program, the size of the development team is reasonably small, and the team members are experienced in developing similar methods of projects. Examples of this type of projects are simple business systems, simple inventory management systems, and data processing systems.</a:t>
            </a:r>
          </a:p>
          <a:p>
            <a:pPr algn="just">
              <a:lnSpc>
                <a:spcPct val="150000"/>
              </a:lnSpc>
            </a:pPr>
            <a:endParaRPr lang="en-IN" sz="1800" dirty="0">
              <a:solidFill>
                <a:schemeClr val="tx1"/>
              </a:solidFill>
              <a:latin typeface="Georgia" panose="02040502050405020303" pitchFamily="18" charset="0"/>
            </a:endParaRPr>
          </a:p>
          <a:p>
            <a:pPr algn="just">
              <a:lnSpc>
                <a:spcPct val="150000"/>
              </a:lnSpc>
            </a:pPr>
            <a:r>
              <a:rPr lang="en-IN" sz="1800" dirty="0">
                <a:solidFill>
                  <a:schemeClr val="tx1"/>
                </a:solidFill>
                <a:latin typeface="Georgia" panose="02040502050405020303" pitchFamily="18" charset="0"/>
              </a:rPr>
              <a:t>2. </a:t>
            </a:r>
            <a:r>
              <a:rPr lang="en-IN" sz="1800" b="1" dirty="0">
                <a:solidFill>
                  <a:schemeClr val="tx1"/>
                </a:solidFill>
                <a:latin typeface="Georgia" panose="02040502050405020303" pitchFamily="18" charset="0"/>
              </a:rPr>
              <a:t>Semidetached</a:t>
            </a:r>
            <a:r>
              <a:rPr lang="en-IN" sz="1800" dirty="0">
                <a:solidFill>
                  <a:schemeClr val="tx1"/>
                </a:solidFill>
                <a:latin typeface="Georgia" panose="02040502050405020303" pitchFamily="18" charset="0"/>
              </a:rPr>
              <a:t>: A development project can be treated with semidetached type if the development consists of a mixture of experienced and inexperienced staff. Team members may have finite experience in related systems but may be unfamiliar with some aspects of the order being developed. Example of Semidetached system includes developing a new operating system (OS), a Database Management System (DBMS), and complex inventory management system.</a:t>
            </a:r>
          </a:p>
          <a:p>
            <a:pPr algn="just">
              <a:lnSpc>
                <a:spcPct val="150000"/>
              </a:lnSpc>
            </a:pPr>
            <a:endParaRPr lang="en-IN" sz="1800" dirty="0">
              <a:solidFill>
                <a:schemeClr val="tx1"/>
              </a:solidFill>
              <a:latin typeface="Georgia" panose="02040502050405020303" pitchFamily="18" charset="0"/>
            </a:endParaRPr>
          </a:p>
          <a:p>
            <a:pPr algn="just">
              <a:lnSpc>
                <a:spcPct val="150000"/>
              </a:lnSpc>
            </a:pPr>
            <a:r>
              <a:rPr lang="en-IN" sz="1800" dirty="0">
                <a:solidFill>
                  <a:schemeClr val="tx1"/>
                </a:solidFill>
                <a:latin typeface="Georgia" panose="02040502050405020303" pitchFamily="18" charset="0"/>
              </a:rPr>
              <a:t>3. </a:t>
            </a:r>
            <a:r>
              <a:rPr lang="en-IN" sz="1800" b="1" dirty="0">
                <a:solidFill>
                  <a:schemeClr val="tx1"/>
                </a:solidFill>
                <a:latin typeface="Georgia" panose="02040502050405020303" pitchFamily="18" charset="0"/>
              </a:rPr>
              <a:t>Embedded:</a:t>
            </a:r>
            <a:r>
              <a:rPr lang="en-IN" sz="1800" dirty="0">
                <a:solidFill>
                  <a:schemeClr val="tx1"/>
                </a:solidFill>
                <a:latin typeface="Georgia" panose="02040502050405020303" pitchFamily="18" charset="0"/>
              </a:rPr>
              <a:t> A development project is treated to be of an embedded type, if the software being developed is strongly coupled to complex hardware, or if the stringent regulations on the operational method exist. For Example: ATM, Air Traffic control.</a:t>
            </a:r>
          </a:p>
          <a:p>
            <a:pPr algn="just">
              <a:lnSpc>
                <a:spcPct val="150000"/>
              </a:lnSpc>
            </a:pPr>
            <a:endParaRPr lang="en-IN" sz="1800" dirty="0">
              <a:solidFill>
                <a:schemeClr val="tx1"/>
              </a:solidFill>
              <a:latin typeface="Georgia" panose="02040502050405020303" pitchFamily="18" charset="0"/>
            </a:endParaRPr>
          </a:p>
        </p:txBody>
      </p:sp>
    </p:spTree>
    <p:extLst>
      <p:ext uri="{BB962C8B-B14F-4D97-AF65-F5344CB8AC3E}">
        <p14:creationId xmlns:p14="http://schemas.microsoft.com/office/powerpoint/2010/main" val="2736258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normAutofit/>
          </a:bodyPr>
          <a:lstStyle/>
          <a:p>
            <a:pPr algn="just">
              <a:lnSpc>
                <a:spcPct val="150000"/>
              </a:lnSpc>
            </a:pPr>
            <a:r>
              <a:rPr lang="en-IN" sz="1800" dirty="0">
                <a:solidFill>
                  <a:schemeClr val="tx1"/>
                </a:solidFill>
                <a:latin typeface="Georgia" panose="02040502050405020303" pitchFamily="18" charset="0"/>
              </a:rPr>
              <a:t>For three product categories, Bohem provides a different set of expression to predict effort (in a unit of person month)and development time from the size of estimation in KLOC(Kilo Line of code) efforts estimation takes into account the productivity loss due to holidays, weekly off, coffee breaks, etc.</a:t>
            </a:r>
          </a:p>
          <a:p>
            <a:pPr algn="just">
              <a:lnSpc>
                <a:spcPct val="150000"/>
              </a:lnSpc>
            </a:pPr>
            <a:endParaRPr lang="en-IN" sz="1800" dirty="0">
              <a:solidFill>
                <a:schemeClr val="tx1"/>
              </a:solidFill>
              <a:latin typeface="Georgia" panose="02040502050405020303" pitchFamily="18" charset="0"/>
            </a:endParaRPr>
          </a:p>
          <a:p>
            <a:pPr algn="just">
              <a:lnSpc>
                <a:spcPct val="150000"/>
              </a:lnSpc>
            </a:pPr>
            <a:r>
              <a:rPr lang="en-IN" sz="1800" dirty="0">
                <a:solidFill>
                  <a:schemeClr val="tx1"/>
                </a:solidFill>
                <a:latin typeface="Georgia" panose="02040502050405020303" pitchFamily="18" charset="0"/>
              </a:rPr>
              <a:t>According to Boehm, software cost estimation should be done through three stages:</a:t>
            </a:r>
          </a:p>
          <a:p>
            <a:pPr algn="just">
              <a:lnSpc>
                <a:spcPct val="150000"/>
              </a:lnSpc>
            </a:pPr>
            <a:endParaRPr lang="en-IN" sz="1800" dirty="0">
              <a:solidFill>
                <a:schemeClr val="tx1"/>
              </a:solidFill>
              <a:latin typeface="Georgia" panose="02040502050405020303" pitchFamily="18" charset="0"/>
            </a:endParaRPr>
          </a:p>
          <a:p>
            <a:pPr algn="just">
              <a:lnSpc>
                <a:spcPct val="150000"/>
              </a:lnSpc>
            </a:pPr>
            <a:r>
              <a:rPr lang="en-IN" sz="1800" dirty="0">
                <a:solidFill>
                  <a:schemeClr val="tx1"/>
                </a:solidFill>
                <a:latin typeface="Georgia" panose="02040502050405020303" pitchFamily="18" charset="0"/>
              </a:rPr>
              <a:t>1. Basic Model</a:t>
            </a:r>
          </a:p>
          <a:p>
            <a:pPr algn="just">
              <a:lnSpc>
                <a:spcPct val="150000"/>
              </a:lnSpc>
            </a:pPr>
            <a:r>
              <a:rPr lang="en-IN" sz="1800" dirty="0">
                <a:solidFill>
                  <a:schemeClr val="tx1"/>
                </a:solidFill>
                <a:latin typeface="Georgia" panose="02040502050405020303" pitchFamily="18" charset="0"/>
              </a:rPr>
              <a:t>2. Intermediate Model</a:t>
            </a:r>
          </a:p>
          <a:p>
            <a:pPr algn="just">
              <a:lnSpc>
                <a:spcPct val="150000"/>
              </a:lnSpc>
            </a:pPr>
            <a:r>
              <a:rPr lang="en-IN" sz="1800" dirty="0">
                <a:solidFill>
                  <a:schemeClr val="tx1"/>
                </a:solidFill>
                <a:latin typeface="Georgia" panose="02040502050405020303" pitchFamily="18" charset="0"/>
              </a:rPr>
              <a:t>3. Detailed Model</a:t>
            </a:r>
          </a:p>
        </p:txBody>
      </p:sp>
    </p:spTree>
    <p:extLst>
      <p:ext uri="{BB962C8B-B14F-4D97-AF65-F5344CB8AC3E}">
        <p14:creationId xmlns:p14="http://schemas.microsoft.com/office/powerpoint/2010/main" val="1401022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86431"/>
            <a:ext cx="11837145" cy="6566793"/>
          </a:xfrm>
        </p:spPr>
        <p:txBody>
          <a:bodyPr>
            <a:normAutofit lnSpcReduction="10000"/>
          </a:bodyPr>
          <a:lstStyle/>
          <a:p>
            <a:r>
              <a:rPr lang="en-IN" sz="1800" b="1" dirty="0">
                <a:solidFill>
                  <a:schemeClr val="tx1"/>
                </a:solidFill>
              </a:rPr>
              <a:t>1</a:t>
            </a:r>
            <a:r>
              <a:rPr lang="en-IN" sz="1800" b="1" dirty="0">
                <a:solidFill>
                  <a:schemeClr val="tx1"/>
                </a:solidFill>
                <a:latin typeface="Georgia" panose="02040502050405020303" pitchFamily="18" charset="0"/>
              </a:rPr>
              <a:t>. Basic COCOMO Model:</a:t>
            </a:r>
            <a:r>
              <a:rPr lang="en-IN" sz="1800" dirty="0">
                <a:solidFill>
                  <a:schemeClr val="tx1"/>
                </a:solidFill>
                <a:latin typeface="Georgia" panose="02040502050405020303" pitchFamily="18" charset="0"/>
              </a:rPr>
              <a:t> The basic COCOMO model provide an accurate size of the project parameters. The following expressions give the basic COCOMO estimation model:</a:t>
            </a:r>
          </a:p>
          <a:p>
            <a:pPr algn="ctr"/>
            <a:r>
              <a:rPr lang="en-IN" sz="1800" dirty="0">
                <a:solidFill>
                  <a:schemeClr val="tx1"/>
                </a:solidFill>
                <a:latin typeface="Georgia" panose="02040502050405020303" pitchFamily="18" charset="0"/>
              </a:rPr>
              <a:t>                </a:t>
            </a:r>
            <a:r>
              <a:rPr lang="en-IN" sz="1800" b="1" dirty="0">
                <a:solidFill>
                  <a:schemeClr val="tx1"/>
                </a:solidFill>
                <a:latin typeface="Georgia" panose="02040502050405020303" pitchFamily="18" charset="0"/>
              </a:rPr>
              <a:t>Effort=</a:t>
            </a:r>
            <a:r>
              <a:rPr lang="en-IN" sz="1800" b="1" cap="none" dirty="0">
                <a:solidFill>
                  <a:schemeClr val="tx1"/>
                </a:solidFill>
                <a:latin typeface="Georgia" panose="02040502050405020303" pitchFamily="18" charset="0"/>
              </a:rPr>
              <a:t>a</a:t>
            </a:r>
            <a:r>
              <a:rPr lang="en-IN" sz="1800" b="1" cap="none" baseline="-25000" dirty="0">
                <a:solidFill>
                  <a:schemeClr val="tx1"/>
                </a:solidFill>
                <a:latin typeface="Georgia" panose="02040502050405020303" pitchFamily="18" charset="0"/>
              </a:rPr>
              <a:t>1</a:t>
            </a:r>
            <a:r>
              <a:rPr lang="en-IN" sz="1800" b="1" dirty="0">
                <a:solidFill>
                  <a:schemeClr val="tx1"/>
                </a:solidFill>
                <a:latin typeface="Georgia" panose="02040502050405020303" pitchFamily="18" charset="0"/>
              </a:rPr>
              <a:t>*(KLOC) </a:t>
            </a:r>
            <a:r>
              <a:rPr lang="en-IN" sz="1800" b="1" cap="none" dirty="0">
                <a:solidFill>
                  <a:schemeClr val="tx1"/>
                </a:solidFill>
                <a:latin typeface="Georgia" panose="02040502050405020303" pitchFamily="18" charset="0"/>
              </a:rPr>
              <a:t>a</a:t>
            </a:r>
            <a:r>
              <a:rPr lang="en-IN" sz="1800" b="1" cap="none" baseline="-25000" dirty="0">
                <a:solidFill>
                  <a:schemeClr val="tx1"/>
                </a:solidFill>
                <a:latin typeface="Georgia" panose="02040502050405020303" pitchFamily="18" charset="0"/>
              </a:rPr>
              <a:t>2</a:t>
            </a:r>
            <a:r>
              <a:rPr lang="en-IN" sz="1800" b="1" dirty="0">
                <a:solidFill>
                  <a:schemeClr val="tx1"/>
                </a:solidFill>
                <a:latin typeface="Georgia" panose="02040502050405020303" pitchFamily="18" charset="0"/>
              </a:rPr>
              <a:t> PM</a:t>
            </a:r>
            <a:br>
              <a:rPr lang="en-IN" sz="1800" dirty="0">
                <a:solidFill>
                  <a:schemeClr val="tx1"/>
                </a:solidFill>
                <a:latin typeface="Georgia" panose="02040502050405020303" pitchFamily="18" charset="0"/>
              </a:rPr>
            </a:br>
            <a:r>
              <a:rPr lang="en-IN" sz="1800" dirty="0">
                <a:solidFill>
                  <a:schemeClr val="tx1"/>
                </a:solidFill>
                <a:latin typeface="Georgia" panose="02040502050405020303" pitchFamily="18" charset="0"/>
              </a:rPr>
              <a:t>                </a:t>
            </a:r>
            <a:r>
              <a:rPr lang="en-IN" sz="1800" b="1" dirty="0">
                <a:solidFill>
                  <a:schemeClr val="tx1"/>
                </a:solidFill>
                <a:latin typeface="Georgia" panose="02040502050405020303" pitchFamily="18" charset="0"/>
              </a:rPr>
              <a:t> T</a:t>
            </a:r>
            <a:r>
              <a:rPr lang="en-IN" sz="1800" b="1" cap="none" dirty="0">
                <a:solidFill>
                  <a:schemeClr val="tx1"/>
                </a:solidFill>
                <a:latin typeface="Georgia" panose="02040502050405020303" pitchFamily="18" charset="0"/>
              </a:rPr>
              <a:t>dev </a:t>
            </a:r>
            <a:r>
              <a:rPr lang="en-IN" sz="1800" b="1" dirty="0">
                <a:solidFill>
                  <a:schemeClr val="tx1"/>
                </a:solidFill>
                <a:latin typeface="Georgia" panose="02040502050405020303" pitchFamily="18" charset="0"/>
              </a:rPr>
              <a:t>=</a:t>
            </a:r>
            <a:r>
              <a:rPr lang="en-IN" sz="1800" b="1" cap="none" dirty="0">
                <a:solidFill>
                  <a:schemeClr val="tx1"/>
                </a:solidFill>
                <a:latin typeface="Georgia" panose="02040502050405020303" pitchFamily="18" charset="0"/>
              </a:rPr>
              <a:t>b</a:t>
            </a:r>
            <a:r>
              <a:rPr lang="en-IN" sz="1800" b="1" cap="none" baseline="-25000" dirty="0">
                <a:solidFill>
                  <a:schemeClr val="tx1"/>
                </a:solidFill>
                <a:latin typeface="Georgia" panose="02040502050405020303" pitchFamily="18" charset="0"/>
              </a:rPr>
              <a:t>1</a:t>
            </a:r>
            <a:r>
              <a:rPr lang="en-IN" sz="1800" b="1" dirty="0">
                <a:solidFill>
                  <a:schemeClr val="tx1"/>
                </a:solidFill>
                <a:latin typeface="Georgia" panose="02040502050405020303" pitchFamily="18" charset="0"/>
              </a:rPr>
              <a:t>*(efforts)</a:t>
            </a:r>
            <a:r>
              <a:rPr lang="en-IN" sz="1800" b="1" cap="none" dirty="0">
                <a:solidFill>
                  <a:schemeClr val="tx1"/>
                </a:solidFill>
                <a:latin typeface="Georgia" panose="02040502050405020303" pitchFamily="18" charset="0"/>
              </a:rPr>
              <a:t>b</a:t>
            </a:r>
            <a:r>
              <a:rPr lang="en-IN" sz="1800" b="1" cap="none" baseline="-25000" dirty="0">
                <a:solidFill>
                  <a:schemeClr val="tx1"/>
                </a:solidFill>
                <a:latin typeface="Georgia" panose="02040502050405020303" pitchFamily="18" charset="0"/>
              </a:rPr>
              <a:t>2</a:t>
            </a:r>
            <a:r>
              <a:rPr lang="en-IN" sz="1800" b="1" dirty="0">
                <a:solidFill>
                  <a:schemeClr val="tx1"/>
                </a:solidFill>
                <a:latin typeface="Georgia" panose="02040502050405020303" pitchFamily="18" charset="0"/>
              </a:rPr>
              <a:t> Months</a:t>
            </a:r>
            <a:endParaRPr lang="en-IN" sz="1800" dirty="0">
              <a:solidFill>
                <a:schemeClr val="tx1"/>
              </a:solidFill>
              <a:latin typeface="Georgia" panose="02040502050405020303" pitchFamily="18" charset="0"/>
            </a:endParaRPr>
          </a:p>
          <a:p>
            <a:r>
              <a:rPr lang="en-IN" sz="1800" dirty="0">
                <a:solidFill>
                  <a:schemeClr val="tx1"/>
                </a:solidFill>
                <a:latin typeface="Georgia" panose="02040502050405020303" pitchFamily="18" charset="0"/>
              </a:rPr>
              <a:t>Where</a:t>
            </a:r>
          </a:p>
          <a:p>
            <a:r>
              <a:rPr lang="en-IN" sz="1800" b="1" dirty="0">
                <a:solidFill>
                  <a:schemeClr val="tx1"/>
                </a:solidFill>
                <a:latin typeface="Georgia" panose="02040502050405020303" pitchFamily="18" charset="0"/>
              </a:rPr>
              <a:t>KLOC</a:t>
            </a:r>
            <a:r>
              <a:rPr lang="en-IN" sz="1800" dirty="0">
                <a:solidFill>
                  <a:schemeClr val="tx1"/>
                </a:solidFill>
                <a:latin typeface="Georgia" panose="02040502050405020303" pitchFamily="18" charset="0"/>
              </a:rPr>
              <a:t> is the estimated size of the software product indicate in Kilo Lines of Code,</a:t>
            </a:r>
          </a:p>
          <a:p>
            <a:r>
              <a:rPr lang="en-IN" sz="1800" cap="none" dirty="0">
                <a:solidFill>
                  <a:schemeClr val="tx1"/>
                </a:solidFill>
                <a:latin typeface="Georgia" panose="02040502050405020303" pitchFamily="18" charset="0"/>
              </a:rPr>
              <a:t>a</a:t>
            </a:r>
            <a:r>
              <a:rPr lang="en-IN" sz="1800" cap="none" baseline="-25000" dirty="0">
                <a:solidFill>
                  <a:schemeClr val="tx1"/>
                </a:solidFill>
                <a:latin typeface="Georgia" panose="02040502050405020303" pitchFamily="18" charset="0"/>
              </a:rPr>
              <a:t>1</a:t>
            </a:r>
            <a:r>
              <a:rPr lang="en-IN" sz="1800" cap="none" dirty="0">
                <a:solidFill>
                  <a:schemeClr val="tx1"/>
                </a:solidFill>
                <a:latin typeface="Georgia" panose="02040502050405020303" pitchFamily="18" charset="0"/>
              </a:rPr>
              <a:t>,a</a:t>
            </a:r>
            <a:r>
              <a:rPr lang="en-IN" sz="1800" cap="none" baseline="-25000" dirty="0">
                <a:solidFill>
                  <a:schemeClr val="tx1"/>
                </a:solidFill>
                <a:latin typeface="Georgia" panose="02040502050405020303" pitchFamily="18" charset="0"/>
              </a:rPr>
              <a:t>2</a:t>
            </a:r>
            <a:r>
              <a:rPr lang="en-IN" sz="1800" cap="none" dirty="0">
                <a:solidFill>
                  <a:schemeClr val="tx1"/>
                </a:solidFill>
                <a:latin typeface="Georgia" panose="02040502050405020303" pitchFamily="18" charset="0"/>
              </a:rPr>
              <a:t>,b</a:t>
            </a:r>
            <a:r>
              <a:rPr lang="en-IN" sz="1800" cap="none" baseline="-25000" dirty="0">
                <a:solidFill>
                  <a:schemeClr val="tx1"/>
                </a:solidFill>
                <a:latin typeface="Georgia" panose="02040502050405020303" pitchFamily="18" charset="0"/>
              </a:rPr>
              <a:t>1</a:t>
            </a:r>
            <a:r>
              <a:rPr lang="en-IN" sz="1800" cap="none" dirty="0">
                <a:solidFill>
                  <a:schemeClr val="tx1"/>
                </a:solidFill>
                <a:latin typeface="Georgia" panose="02040502050405020303" pitchFamily="18" charset="0"/>
              </a:rPr>
              <a:t>,b</a:t>
            </a:r>
            <a:r>
              <a:rPr lang="en-IN" sz="1800" cap="none" baseline="-25000" dirty="0">
                <a:solidFill>
                  <a:schemeClr val="tx1"/>
                </a:solidFill>
                <a:latin typeface="Georgia" panose="02040502050405020303" pitchFamily="18" charset="0"/>
              </a:rPr>
              <a:t>2</a:t>
            </a:r>
            <a:r>
              <a:rPr lang="en-IN" sz="1800" cap="none" dirty="0">
                <a:solidFill>
                  <a:schemeClr val="tx1"/>
                </a:solidFill>
                <a:latin typeface="Georgia" panose="02040502050405020303" pitchFamily="18" charset="0"/>
              </a:rPr>
              <a:t> </a:t>
            </a:r>
            <a:r>
              <a:rPr lang="en-IN" sz="1800" dirty="0">
                <a:solidFill>
                  <a:schemeClr val="tx1"/>
                </a:solidFill>
                <a:latin typeface="Georgia" panose="02040502050405020303" pitchFamily="18" charset="0"/>
              </a:rPr>
              <a:t>are constants for each group of software products,</a:t>
            </a:r>
          </a:p>
          <a:p>
            <a:r>
              <a:rPr lang="en-IN" sz="1800" b="1" dirty="0">
                <a:solidFill>
                  <a:schemeClr val="tx1"/>
                </a:solidFill>
                <a:latin typeface="Georgia" panose="02040502050405020303" pitchFamily="18" charset="0"/>
              </a:rPr>
              <a:t>T</a:t>
            </a:r>
            <a:r>
              <a:rPr lang="en-IN" sz="1800" b="1" cap="none" dirty="0">
                <a:solidFill>
                  <a:schemeClr val="tx1"/>
                </a:solidFill>
                <a:latin typeface="Georgia" panose="02040502050405020303" pitchFamily="18" charset="0"/>
              </a:rPr>
              <a:t>dev</a:t>
            </a:r>
            <a:r>
              <a:rPr lang="en-IN" sz="1800" dirty="0">
                <a:solidFill>
                  <a:schemeClr val="tx1"/>
                </a:solidFill>
                <a:latin typeface="Georgia" panose="02040502050405020303" pitchFamily="18" charset="0"/>
              </a:rPr>
              <a:t> is the estimated time to develop the software, expressed in months,</a:t>
            </a:r>
          </a:p>
          <a:p>
            <a:r>
              <a:rPr lang="en-IN" sz="1800" b="1" dirty="0">
                <a:solidFill>
                  <a:schemeClr val="tx1"/>
                </a:solidFill>
                <a:latin typeface="Georgia" panose="02040502050405020303" pitchFamily="18" charset="0"/>
              </a:rPr>
              <a:t>Effort</a:t>
            </a:r>
            <a:r>
              <a:rPr lang="en-IN" sz="1800" dirty="0">
                <a:solidFill>
                  <a:schemeClr val="tx1"/>
                </a:solidFill>
                <a:latin typeface="Georgia" panose="02040502050405020303" pitchFamily="18" charset="0"/>
              </a:rPr>
              <a:t> is the total effort required to develop the software product, expressed in </a:t>
            </a:r>
            <a:r>
              <a:rPr lang="en-IN" sz="1800" b="1" dirty="0">
                <a:solidFill>
                  <a:schemeClr val="tx1"/>
                </a:solidFill>
                <a:latin typeface="Georgia" panose="02040502050405020303" pitchFamily="18" charset="0"/>
              </a:rPr>
              <a:t>person months (PM</a:t>
            </a:r>
            <a:r>
              <a:rPr lang="en-IN" sz="1800" b="1" cap="none" dirty="0">
                <a:solidFill>
                  <a:schemeClr val="tx1"/>
                </a:solidFill>
                <a:latin typeface="Georgia" panose="02040502050405020303" pitchFamily="18" charset="0"/>
              </a:rPr>
              <a:t>s</a:t>
            </a:r>
            <a:r>
              <a:rPr lang="en-IN" sz="1800" b="1" dirty="0">
                <a:solidFill>
                  <a:schemeClr val="tx1"/>
                </a:solidFill>
                <a:latin typeface="Georgia" panose="02040502050405020303" pitchFamily="18" charset="0"/>
              </a:rPr>
              <a:t>)</a:t>
            </a:r>
            <a:r>
              <a:rPr lang="en-IN" sz="1800" dirty="0">
                <a:solidFill>
                  <a:schemeClr val="tx1"/>
                </a:solidFill>
                <a:latin typeface="Georgia" panose="02040502050405020303" pitchFamily="18" charset="0"/>
              </a:rPr>
              <a:t>.</a:t>
            </a:r>
          </a:p>
          <a:p>
            <a:endParaRPr lang="en-IN" sz="1800" b="1" dirty="0">
              <a:solidFill>
                <a:schemeClr val="tx1"/>
              </a:solidFill>
              <a:latin typeface="Georgia" panose="02040502050405020303" pitchFamily="18" charset="0"/>
            </a:endParaRPr>
          </a:p>
          <a:p>
            <a:r>
              <a:rPr lang="en-IN" b="1" dirty="0">
                <a:solidFill>
                  <a:schemeClr val="tx1"/>
                </a:solidFill>
                <a:latin typeface="Georgia" panose="02040502050405020303" pitchFamily="18" charset="0"/>
              </a:rPr>
              <a:t>Estimation of development effort</a:t>
            </a:r>
          </a:p>
          <a:p>
            <a:r>
              <a:rPr lang="en-IN" sz="1800" dirty="0">
                <a:solidFill>
                  <a:schemeClr val="tx1"/>
                </a:solidFill>
                <a:latin typeface="Georgia" panose="02040502050405020303" pitchFamily="18" charset="0"/>
              </a:rPr>
              <a:t>For the three classes of software products, the formulas for estimating the effort based on the code size are shown below:</a:t>
            </a:r>
          </a:p>
          <a:p>
            <a:pPr algn="ctr"/>
            <a:r>
              <a:rPr lang="en-IN" sz="1800" b="1" dirty="0">
                <a:solidFill>
                  <a:schemeClr val="tx1"/>
                </a:solidFill>
                <a:latin typeface="Georgia" panose="02040502050405020303" pitchFamily="18" charset="0"/>
              </a:rPr>
              <a:t>Organic:  </a:t>
            </a:r>
            <a:r>
              <a:rPr lang="en-IN" sz="1800" dirty="0">
                <a:solidFill>
                  <a:schemeClr val="tx1"/>
                </a:solidFill>
                <a:latin typeface="Georgia" panose="02040502050405020303" pitchFamily="18" charset="0"/>
              </a:rPr>
              <a:t> Effort = 2.4(KLOC) 1.05 PM</a:t>
            </a:r>
          </a:p>
          <a:p>
            <a:pPr algn="ctr"/>
            <a:r>
              <a:rPr lang="en-IN" sz="1800" b="1" dirty="0">
                <a:solidFill>
                  <a:schemeClr val="tx1"/>
                </a:solidFill>
                <a:latin typeface="Georgia" panose="02040502050405020303" pitchFamily="18" charset="0"/>
              </a:rPr>
              <a:t>Semi-detached:</a:t>
            </a:r>
            <a:r>
              <a:rPr lang="en-IN" sz="1800" dirty="0">
                <a:solidFill>
                  <a:schemeClr val="tx1"/>
                </a:solidFill>
                <a:latin typeface="Georgia" panose="02040502050405020303" pitchFamily="18" charset="0"/>
              </a:rPr>
              <a:t> Effort = 3.0(KLOC) 1.12 PM</a:t>
            </a:r>
          </a:p>
          <a:p>
            <a:pPr algn="ctr"/>
            <a:r>
              <a:rPr lang="en-IN" sz="1800" b="1" dirty="0">
                <a:solidFill>
                  <a:schemeClr val="tx1"/>
                </a:solidFill>
                <a:latin typeface="Georgia" panose="02040502050405020303" pitchFamily="18" charset="0"/>
              </a:rPr>
              <a:t>Embedded:</a:t>
            </a:r>
            <a:r>
              <a:rPr lang="en-IN" sz="1800" dirty="0">
                <a:solidFill>
                  <a:schemeClr val="tx1"/>
                </a:solidFill>
                <a:latin typeface="Georgia" panose="02040502050405020303" pitchFamily="18" charset="0"/>
              </a:rPr>
              <a:t> Effort = 3.6(KLOC) 1.20 PM</a:t>
            </a:r>
          </a:p>
          <a:p>
            <a:endParaRPr lang="en-IN" dirty="0"/>
          </a:p>
        </p:txBody>
      </p:sp>
    </p:spTree>
    <p:extLst>
      <p:ext uri="{BB962C8B-B14F-4D97-AF65-F5344CB8AC3E}">
        <p14:creationId xmlns:p14="http://schemas.microsoft.com/office/powerpoint/2010/main" val="3066414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lstStyle/>
          <a:p>
            <a:pPr algn="just"/>
            <a:r>
              <a:rPr lang="en-IN" sz="1800" b="1" dirty="0">
                <a:solidFill>
                  <a:schemeClr val="tx1"/>
                </a:solidFill>
                <a:latin typeface="Georgia" panose="02040502050405020303" pitchFamily="18" charset="0"/>
              </a:rPr>
              <a:t>Estimation of development time : </a:t>
            </a:r>
            <a:endParaRPr lang="en-IN" sz="1800" dirty="0">
              <a:solidFill>
                <a:schemeClr val="tx1"/>
              </a:solidFill>
              <a:latin typeface="Georgia" panose="02040502050405020303" pitchFamily="18" charset="0"/>
            </a:endParaRPr>
          </a:p>
          <a:p>
            <a:pPr algn="just"/>
            <a:r>
              <a:rPr lang="en-IN" sz="1800" dirty="0">
                <a:solidFill>
                  <a:schemeClr val="tx1"/>
                </a:solidFill>
                <a:latin typeface="Georgia" panose="02040502050405020303" pitchFamily="18" charset="0"/>
              </a:rPr>
              <a:t>For the three classes of software products, the formulas for estimating the development time based on the effort are given below:</a:t>
            </a:r>
          </a:p>
          <a:p>
            <a:pPr algn="ctr"/>
            <a:endParaRPr lang="en-IN" sz="1800" b="1" dirty="0">
              <a:solidFill>
                <a:schemeClr val="tx1"/>
              </a:solidFill>
              <a:latin typeface="Georgia" panose="02040502050405020303" pitchFamily="18" charset="0"/>
            </a:endParaRPr>
          </a:p>
          <a:p>
            <a:pPr algn="ctr"/>
            <a:r>
              <a:rPr lang="en-IN" sz="1800" b="1" dirty="0">
                <a:solidFill>
                  <a:schemeClr val="tx1"/>
                </a:solidFill>
                <a:latin typeface="Georgia" panose="02040502050405020303" pitchFamily="18" charset="0"/>
              </a:rPr>
              <a:t>Organic:</a:t>
            </a:r>
            <a:r>
              <a:rPr lang="en-IN" sz="1800" dirty="0">
                <a:solidFill>
                  <a:schemeClr val="tx1"/>
                </a:solidFill>
                <a:latin typeface="Georgia" panose="02040502050405020303" pitchFamily="18" charset="0"/>
              </a:rPr>
              <a:t> T</a:t>
            </a:r>
            <a:r>
              <a:rPr lang="en-IN" sz="1800" cap="none" dirty="0">
                <a:solidFill>
                  <a:schemeClr val="tx1"/>
                </a:solidFill>
                <a:latin typeface="Georgia" panose="02040502050405020303" pitchFamily="18" charset="0"/>
              </a:rPr>
              <a:t>dev</a:t>
            </a:r>
            <a:r>
              <a:rPr lang="en-IN" sz="1800" dirty="0">
                <a:solidFill>
                  <a:schemeClr val="tx1"/>
                </a:solidFill>
                <a:latin typeface="Georgia" panose="02040502050405020303" pitchFamily="18" charset="0"/>
              </a:rPr>
              <a:t> = 2.5(Effort) 0.38 Months</a:t>
            </a:r>
          </a:p>
          <a:p>
            <a:pPr algn="ctr"/>
            <a:r>
              <a:rPr lang="en-IN" sz="1800" b="1" dirty="0">
                <a:solidFill>
                  <a:schemeClr val="tx1"/>
                </a:solidFill>
                <a:latin typeface="Georgia" panose="02040502050405020303" pitchFamily="18" charset="0"/>
              </a:rPr>
              <a:t>Semi-detached:</a:t>
            </a:r>
            <a:r>
              <a:rPr lang="en-IN" sz="1800" dirty="0">
                <a:solidFill>
                  <a:schemeClr val="tx1"/>
                </a:solidFill>
                <a:latin typeface="Georgia" panose="02040502050405020303" pitchFamily="18" charset="0"/>
              </a:rPr>
              <a:t> T</a:t>
            </a:r>
            <a:r>
              <a:rPr lang="en-IN" sz="1800" cap="none" dirty="0">
                <a:solidFill>
                  <a:schemeClr val="tx1"/>
                </a:solidFill>
                <a:latin typeface="Georgia" panose="02040502050405020303" pitchFamily="18" charset="0"/>
              </a:rPr>
              <a:t>dev</a:t>
            </a:r>
            <a:r>
              <a:rPr lang="en-IN" sz="1800" dirty="0">
                <a:solidFill>
                  <a:schemeClr val="tx1"/>
                </a:solidFill>
                <a:latin typeface="Georgia" panose="02040502050405020303" pitchFamily="18" charset="0"/>
              </a:rPr>
              <a:t> = 2.5(Effort) 0.35 Months</a:t>
            </a:r>
          </a:p>
          <a:p>
            <a:pPr algn="ctr"/>
            <a:r>
              <a:rPr lang="en-IN" sz="1800" b="1" dirty="0">
                <a:solidFill>
                  <a:schemeClr val="tx1"/>
                </a:solidFill>
                <a:latin typeface="Georgia" panose="02040502050405020303" pitchFamily="18" charset="0"/>
              </a:rPr>
              <a:t>Embedded:</a:t>
            </a:r>
            <a:r>
              <a:rPr lang="en-IN" sz="1800" dirty="0">
                <a:solidFill>
                  <a:schemeClr val="tx1"/>
                </a:solidFill>
                <a:latin typeface="Georgia" panose="02040502050405020303" pitchFamily="18" charset="0"/>
              </a:rPr>
              <a:t> Tdev = 2.5(Effort) 0.32 Months</a:t>
            </a:r>
          </a:p>
          <a:p>
            <a:pPr algn="ctr"/>
            <a:endParaRPr lang="en-IN" sz="1800" dirty="0">
              <a:solidFill>
                <a:schemeClr val="tx1"/>
              </a:solidFill>
              <a:latin typeface="Georgia" panose="02040502050405020303" pitchFamily="18" charset="0"/>
            </a:endParaRPr>
          </a:p>
          <a:p>
            <a:pPr algn="just">
              <a:lnSpc>
                <a:spcPct val="150000"/>
              </a:lnSpc>
            </a:pPr>
            <a:endParaRPr lang="en-IN" sz="1600" dirty="0">
              <a:solidFill>
                <a:schemeClr val="tx1"/>
              </a:solidFill>
              <a:latin typeface="Georgia" panose="02040502050405020303" pitchFamily="18" charset="0"/>
            </a:endParaRPr>
          </a:p>
          <a:p>
            <a:pPr algn="just">
              <a:lnSpc>
                <a:spcPct val="150000"/>
              </a:lnSpc>
            </a:pPr>
            <a:r>
              <a:rPr lang="en-IN" sz="1600" dirty="0">
                <a:solidFill>
                  <a:schemeClr val="tx1"/>
                </a:solidFill>
                <a:latin typeface="Georgia" panose="02040502050405020303" pitchFamily="18" charset="0"/>
              </a:rPr>
              <a:t>Some insight into the basic COCOMO model can be obtained by plotting the estimated characteristics for different software sizes. Fig shows a plot of estimated effort versus product size. From fig, we can observe that the effort is somewhat superliner in the size of the software product. Thus, the effort required to develop a product increases very rapidly with project size.</a:t>
            </a:r>
          </a:p>
          <a:p>
            <a:pPr algn="just"/>
            <a:endParaRPr lang="en-IN" dirty="0">
              <a:solidFill>
                <a:schemeClr val="tx1"/>
              </a:solidFill>
              <a:latin typeface="Georgia" panose="02040502050405020303" pitchFamily="18" charset="0"/>
            </a:endParaRPr>
          </a:p>
        </p:txBody>
      </p:sp>
    </p:spTree>
    <p:extLst>
      <p:ext uri="{BB962C8B-B14F-4D97-AF65-F5344CB8AC3E}">
        <p14:creationId xmlns:p14="http://schemas.microsoft.com/office/powerpoint/2010/main" val="324276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201D85-AEA6-4021-8682-883D184E7064}"/>
              </a:ext>
            </a:extLst>
          </p:cNvPr>
          <p:cNvPicPr>
            <a:picLocks noChangeAspect="1"/>
          </p:cNvPicPr>
          <p:nvPr/>
        </p:nvPicPr>
        <p:blipFill>
          <a:blip r:embed="rId2"/>
          <a:stretch>
            <a:fillRect/>
          </a:stretch>
        </p:blipFill>
        <p:spPr>
          <a:xfrm>
            <a:off x="3559946" y="363984"/>
            <a:ext cx="5592932" cy="3764134"/>
          </a:xfrm>
          <a:prstGeom prst="rect">
            <a:avLst/>
          </a:prstGeom>
        </p:spPr>
      </p:pic>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24287"/>
            <a:ext cx="11837145" cy="6733713"/>
          </a:xfrm>
        </p:spPr>
        <p:txBody>
          <a:bodyPr>
            <a:normAutofit/>
          </a:bodyPr>
          <a:lstStyle/>
          <a:p>
            <a:pPr algn="just"/>
            <a:endParaRPr lang="en-IN"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a:p>
            <a:pPr algn="just">
              <a:lnSpc>
                <a:spcPct val="150000"/>
              </a:lnSpc>
            </a:pPr>
            <a:r>
              <a:rPr lang="en-IN" sz="1600" cap="none" dirty="0">
                <a:solidFill>
                  <a:schemeClr val="tx1"/>
                </a:solidFill>
                <a:latin typeface="Georgia" panose="02040502050405020303" pitchFamily="18" charset="0"/>
              </a:rPr>
              <a:t>The development time versus the product size in KLOC is plotted in fig. from fig it can be observed that the development time is a sub linear function of the size of the product, i.e. when the size of the product increases by two times, the time to develop the product does not double but rises moderately. This can be explained by the fact that for larger products, a larger number of activities which can be carried out concurrently can be identified. the parallel activities can be carried out simultaneously by the engineers. This reduces the time to complete the project. further, from fig, it can be observed that the development time is roughly the same for all three categories of products</a:t>
            </a:r>
            <a:r>
              <a:rPr lang="en-IN" sz="1600" dirty="0">
                <a:solidFill>
                  <a:schemeClr val="tx1"/>
                </a:solidFill>
                <a:latin typeface="Georgia" panose="02040502050405020303" pitchFamily="18" charset="0"/>
              </a:rPr>
              <a:t>. </a:t>
            </a:r>
          </a:p>
        </p:txBody>
      </p:sp>
    </p:spTree>
    <p:extLst>
      <p:ext uri="{BB962C8B-B14F-4D97-AF65-F5344CB8AC3E}">
        <p14:creationId xmlns:p14="http://schemas.microsoft.com/office/powerpoint/2010/main" val="2954575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4167BAE-37E9-4E67-9861-9561ADA5A7C2}"/>
              </a:ext>
            </a:extLst>
          </p:cNvPr>
          <p:cNvPicPr>
            <a:picLocks noChangeAspect="1"/>
          </p:cNvPicPr>
          <p:nvPr/>
        </p:nvPicPr>
        <p:blipFill>
          <a:blip r:embed="rId2"/>
          <a:stretch>
            <a:fillRect/>
          </a:stretch>
        </p:blipFill>
        <p:spPr>
          <a:xfrm>
            <a:off x="3425635" y="155079"/>
            <a:ext cx="5257430" cy="3273921"/>
          </a:xfrm>
          <a:prstGeom prst="rect">
            <a:avLst/>
          </a:prstGeom>
        </p:spPr>
      </p:pic>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79900"/>
            <a:ext cx="11837145" cy="6673324"/>
          </a:xfrm>
        </p:spPr>
        <p:txBody>
          <a:bodyPr>
            <a:normAutofit fontScale="62500" lnSpcReduction="20000"/>
          </a:bodyPr>
          <a:lstStyle/>
          <a:p>
            <a:pPr algn="just"/>
            <a:endParaRPr lang="en-IN"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a:p>
            <a:pPr algn="just">
              <a:lnSpc>
                <a:spcPct val="160000"/>
              </a:lnSpc>
            </a:pPr>
            <a:endParaRPr lang="en-IN" sz="1900" dirty="0">
              <a:solidFill>
                <a:schemeClr val="tx1"/>
              </a:solidFill>
              <a:latin typeface="Georgia" panose="02040502050405020303" pitchFamily="18" charset="0"/>
            </a:endParaRPr>
          </a:p>
          <a:p>
            <a:pPr algn="just">
              <a:lnSpc>
                <a:spcPct val="160000"/>
              </a:lnSpc>
            </a:pPr>
            <a:endParaRPr lang="en-IN" sz="2300" cap="none" dirty="0">
              <a:solidFill>
                <a:schemeClr val="tx1"/>
              </a:solidFill>
              <a:latin typeface="Georgia" panose="02040502050405020303" pitchFamily="18" charset="0"/>
            </a:endParaRPr>
          </a:p>
          <a:p>
            <a:pPr algn="just">
              <a:lnSpc>
                <a:spcPct val="160000"/>
              </a:lnSpc>
            </a:pPr>
            <a:r>
              <a:rPr lang="en-IN" sz="2300" cap="none" dirty="0">
                <a:solidFill>
                  <a:schemeClr val="tx1"/>
                </a:solidFill>
                <a:latin typeface="Georgia" panose="02040502050405020303" pitchFamily="18" charset="0"/>
              </a:rPr>
              <a:t>From the effort estimation, the project cost can be obtained by multiplying the required effort by the manpower cost per month. But, implicit in this project cost computation is the assumption that the entire project cost is incurred on account of the manpower cost alone. In addition to manpower cost, a project would incur costs due to hardware and software required for the project and the company overheads for administration, office space, etc.</a:t>
            </a:r>
          </a:p>
          <a:p>
            <a:pPr algn="just">
              <a:lnSpc>
                <a:spcPct val="160000"/>
              </a:lnSpc>
            </a:pPr>
            <a:endParaRPr lang="en-IN" sz="1900" cap="none" dirty="0">
              <a:solidFill>
                <a:schemeClr val="tx1"/>
              </a:solidFill>
              <a:latin typeface="Georgia" panose="02040502050405020303" pitchFamily="18" charset="0"/>
            </a:endParaRPr>
          </a:p>
          <a:p>
            <a:pPr algn="just">
              <a:lnSpc>
                <a:spcPct val="160000"/>
              </a:lnSpc>
            </a:pPr>
            <a:r>
              <a:rPr lang="en-IN" cap="none" dirty="0">
                <a:solidFill>
                  <a:schemeClr val="tx1"/>
                </a:solidFill>
                <a:latin typeface="Georgia" panose="02040502050405020303" pitchFamily="18" charset="0"/>
              </a:rPr>
              <a:t>It is important to note that the effort and the duration estimations obtained using the COCOMO model are called a nominal effort estimate and nominal duration estimate. The term nominal implies that if anyone tries to complete the project in a time shorter than the estimated duration, then the cost will increase drastically. But, if anyone completes the project over a longer period of time than the estimated, then there is almost no decrease in the estimated cost value.</a:t>
            </a:r>
          </a:p>
          <a:p>
            <a:pPr algn="just"/>
            <a:endParaRPr lang="en-IN" dirty="0">
              <a:solidFill>
                <a:schemeClr val="tx1"/>
              </a:solidFill>
              <a:latin typeface="Georgia" panose="02040502050405020303" pitchFamily="18" charset="0"/>
            </a:endParaRPr>
          </a:p>
        </p:txBody>
      </p:sp>
    </p:spTree>
    <p:extLst>
      <p:ext uri="{BB962C8B-B14F-4D97-AF65-F5344CB8AC3E}">
        <p14:creationId xmlns:p14="http://schemas.microsoft.com/office/powerpoint/2010/main" val="28063013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28F4A5B7108743983B5F3D6F43D3CA" ma:contentTypeVersion="8" ma:contentTypeDescription="Create a new document." ma:contentTypeScope="" ma:versionID="4bb59217fb72bb57721af30a647a3aff">
  <xsd:schema xmlns:xsd="http://www.w3.org/2001/XMLSchema" xmlns:xs="http://www.w3.org/2001/XMLSchema" xmlns:p="http://schemas.microsoft.com/office/2006/metadata/properties" xmlns:ns2="cf86998d-6c59-4edf-8766-84e7bf90ae28" xmlns:ns3="1ebf312d-92f0-4448-bd00-ae66eaf06041" targetNamespace="http://schemas.microsoft.com/office/2006/metadata/properties" ma:root="true" ma:fieldsID="b73010beff06fddc858dcce84d6d1650" ns2:_="" ns3:_="">
    <xsd:import namespace="cf86998d-6c59-4edf-8766-84e7bf90ae28"/>
    <xsd:import namespace="1ebf312d-92f0-4448-bd00-ae66eaf0604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86998d-6c59-4edf-8766-84e7bf90ae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ebf312d-92f0-4448-bd00-ae66eaf0604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1E3F9AA-5675-4646-9539-92D109551D5A}"/>
</file>

<file path=customXml/itemProps2.xml><?xml version="1.0" encoding="utf-8"?>
<ds:datastoreItem xmlns:ds="http://schemas.openxmlformats.org/officeDocument/2006/customXml" ds:itemID="{D8EE72CF-B8A2-484D-A84C-2879FACF9588}"/>
</file>

<file path=customXml/itemProps3.xml><?xml version="1.0" encoding="utf-8"?>
<ds:datastoreItem xmlns:ds="http://schemas.openxmlformats.org/officeDocument/2006/customXml" ds:itemID="{72688BFF-E807-4479-99CE-EE7A1FD07CAC}"/>
</file>

<file path=docProps/app.xml><?xml version="1.0" encoding="utf-8"?>
<Properties xmlns="http://schemas.openxmlformats.org/officeDocument/2006/extended-properties" xmlns:vt="http://schemas.openxmlformats.org/officeDocument/2006/docPropsVTypes">
  <Template>Ion</Template>
  <TotalTime>178</TotalTime>
  <Words>1733</Words>
  <Application>Microsoft Office PowerPoint</Application>
  <PresentationFormat>Widescreen</PresentationFormat>
  <Paragraphs>161</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Century Gothic</vt:lpstr>
      <vt:lpstr>Georgia</vt:lpstr>
      <vt:lpstr>times new roman</vt:lpstr>
      <vt:lpstr>verdana</vt:lpstr>
      <vt:lpstr>Wingdings</vt:lpstr>
      <vt:lpstr>Wingdings 3</vt:lpstr>
      <vt:lpstr>Ion</vt:lpstr>
      <vt:lpstr>LECTURE-11    COCOMO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LECTURE-9   SOFTWARE PROJECT PLANNING: COST ESTIMATION</dc:title>
  <dc:creator>MOOLCHAND SHARMA</dc:creator>
  <cp:lastModifiedBy> </cp:lastModifiedBy>
  <cp:revision>16</cp:revision>
  <dcterms:created xsi:type="dcterms:W3CDTF">2020-07-10T08:10:44Z</dcterms:created>
  <dcterms:modified xsi:type="dcterms:W3CDTF">2020-09-24T04:25:30Z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0x010100EB28F4A5B7108743983B5F3D6F43D3CA</vt:lpwstr>
  </property>
</Properties>
</file>