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395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6035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42517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561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43223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4892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04314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7170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25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6151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1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03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F2356-A583-4FC4-8E72-623C74D8C05D}" type="datetimeFigureOut">
              <a:rPr lang="en-IN" smtClean="0"/>
              <a:t>24-09-2020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5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2700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82621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6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14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0F2356-A583-4FC4-8E72-623C74D8C05D}" type="datetimeFigureOut">
              <a:rPr lang="en-IN" smtClean="0"/>
              <a:t>24-09-2020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90858C-21AA-446E-9846-C61139E186B7}" type="slidenum">
              <a:rPr lang="en-IN" smtClean="0"/>
              <a:t>‹#›</a:t>
            </a:fld>
            <a:endParaRPr lang="en-IN"/>
          </a:p>
        </p:txBody>
      </p:sp>
    </p:spTree>
    <p:extLst>
      <p:ext uri="{BB962C8B-B14F-4D97-AF65-F5344CB8AC3E}">
        <p14:creationId xmlns:p14="http://schemas.microsoft.com/office/powerpoint/2010/main" val="268326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82C-EE23-4B5D-998F-83E0CAA6B837}"/>
              </a:ext>
            </a:extLst>
          </p:cNvPr>
          <p:cNvSpPr>
            <a:spLocks noGrp="1"/>
          </p:cNvSpPr>
          <p:nvPr>
            <p:ph type="ctrTitle"/>
          </p:nvPr>
        </p:nvSpPr>
        <p:spPr>
          <a:xfrm>
            <a:off x="135779" y="104776"/>
            <a:ext cx="11837145" cy="1235752"/>
          </a:xfrm>
        </p:spPr>
        <p:txBody>
          <a:bodyPr/>
          <a:lstStyle/>
          <a:p>
            <a:r>
              <a:rPr lang="en-IN" sz="4000" b="1" dirty="0">
                <a:latin typeface="Georgia" panose="02040502050405020303" pitchFamily="18" charset="0"/>
              </a:rPr>
              <a:t>LECTURE-9 </a:t>
            </a:r>
            <a:r>
              <a:rPr lang="en-IN" sz="4000" dirty="0">
                <a:latin typeface="Georgia" panose="02040502050405020303" pitchFamily="18" charset="0"/>
              </a:rPr>
              <a:t>  </a:t>
            </a:r>
            <a:r>
              <a:rPr lang="en-IN" sz="3600" dirty="0">
                <a:latin typeface="Georgia" panose="02040502050405020303" pitchFamily="18" charset="0"/>
              </a:rPr>
              <a:t>SOFTWARE PROJECT PLANNING:</a:t>
            </a:r>
            <a:r>
              <a:rPr lang="en-IN" sz="4000" dirty="0">
                <a:latin typeface="Georgia" panose="02040502050405020303" pitchFamily="18" charset="0"/>
              </a:rPr>
              <a:t> </a:t>
            </a:r>
            <a:r>
              <a:rPr lang="en-IN" sz="4000" b="1" dirty="0">
                <a:latin typeface="Georgia" panose="02040502050405020303" pitchFamily="18" charset="0"/>
              </a:rPr>
              <a:t>COST ESTIMATION</a:t>
            </a:r>
          </a:p>
        </p:txBody>
      </p:sp>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00326"/>
            <a:ext cx="11837145" cy="5252898"/>
          </a:xfrm>
        </p:spPr>
        <p:txBody>
          <a:bodyPr/>
          <a:lstStyle/>
          <a:p>
            <a:pPr algn="just"/>
            <a:r>
              <a:rPr lang="en-IN" b="1" u="sng" dirty="0">
                <a:solidFill>
                  <a:schemeClr val="tx1"/>
                </a:solidFill>
                <a:latin typeface="Georgia" panose="02040502050405020303" pitchFamily="18" charset="0"/>
              </a:rPr>
              <a:t>Software Project Planning </a:t>
            </a:r>
            <a:r>
              <a:rPr lang="en-IN" b="1" dirty="0">
                <a:solidFill>
                  <a:schemeClr val="tx1"/>
                </a:solidFill>
                <a:latin typeface="Georgia" panose="02040502050405020303" pitchFamily="18" charset="0"/>
              </a:rPr>
              <a:t>: </a:t>
            </a:r>
          </a:p>
          <a:p>
            <a:pPr algn="just"/>
            <a:r>
              <a:rPr lang="en-IN" cap="none" dirty="0">
                <a:solidFill>
                  <a:schemeClr val="tx1"/>
                </a:solidFill>
                <a:latin typeface="Georgia" panose="02040502050405020303" pitchFamily="18" charset="0"/>
              </a:rPr>
              <a:t>A software project is the complete methodology of programming advancement from requirement gathering to testing and support, completed by the execution procedures, in a specified period to achieve intended software product.</a:t>
            </a:r>
          </a:p>
          <a:p>
            <a:pPr algn="just"/>
            <a:endParaRPr lang="en-IN" cap="none" dirty="0">
              <a:solidFill>
                <a:schemeClr val="tx1"/>
              </a:solidFill>
              <a:latin typeface="Georgia" panose="02040502050405020303" pitchFamily="18" charset="0"/>
            </a:endParaRPr>
          </a:p>
          <a:p>
            <a:pPr algn="just"/>
            <a:r>
              <a:rPr lang="en-IN" b="1" u="sng" dirty="0">
                <a:solidFill>
                  <a:schemeClr val="tx1"/>
                </a:solidFill>
                <a:latin typeface="Georgia" panose="02040502050405020303" pitchFamily="18" charset="0"/>
              </a:rPr>
              <a:t>Need of Software Project Management </a:t>
            </a:r>
            <a:r>
              <a:rPr lang="en-IN" b="1" dirty="0">
                <a:solidFill>
                  <a:schemeClr val="tx1"/>
                </a:solidFill>
                <a:latin typeface="Georgia" panose="02040502050405020303" pitchFamily="18" charset="0"/>
              </a:rPr>
              <a:t>: </a:t>
            </a: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Software development is a sort of all new streams in world business, and there's next to no involvement in structure programming items. most programming items are customized to accommodate customer's necessities. </a:t>
            </a:r>
          </a:p>
          <a:p>
            <a:pPr algn="just"/>
            <a:endParaRPr lang="en-IN" cap="none" dirty="0">
              <a:solidFill>
                <a:schemeClr val="tx1"/>
              </a:solidFill>
              <a:latin typeface="Georgia" panose="02040502050405020303" pitchFamily="18" charset="0"/>
            </a:endParaRP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The most significant is that the underlying technology changes and advances so generally and rapidly that experience of one element may not be connected to the other one. all such business and ecological imperatives bring risk in software development; Hence, it is fundamental to manage software projects efficiently.</a:t>
            </a: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84819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r>
              <a:rPr lang="en-IN" b="1" u="sng" dirty="0">
                <a:solidFill>
                  <a:schemeClr val="tx1"/>
                </a:solidFill>
                <a:latin typeface="Georgia" panose="02040502050405020303" pitchFamily="18" charset="0"/>
              </a:rPr>
              <a:t>Software Project Manager :</a:t>
            </a: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Software manager is responsible for planning and scheduling project development. they manage the work to ensure that it is completed to the required standard. </a:t>
            </a:r>
          </a:p>
          <a:p>
            <a:pPr algn="just"/>
            <a:endParaRPr lang="en-IN" dirty="0">
              <a:solidFill>
                <a:schemeClr val="tx1"/>
              </a:solidFill>
              <a:latin typeface="Georgia" panose="02040502050405020303" pitchFamily="18" charset="0"/>
            </a:endParaRP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They monitor the progress to check that the event is on time and within budget. the project planning must incorporate the major issues like size &amp; cost estimation scheduling, project monitoring, personnel selection evaluation &amp; risk management. </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To plan a successful software project, we must understand:</a:t>
            </a:r>
          </a:p>
          <a:p>
            <a:pPr algn="just"/>
            <a:r>
              <a:rPr lang="en-IN" cap="none" dirty="0">
                <a:solidFill>
                  <a:schemeClr val="tx1"/>
                </a:solidFill>
                <a:latin typeface="Georgia" panose="02040502050405020303" pitchFamily="18" charset="0"/>
              </a:rPr>
              <a:t>     </a:t>
            </a:r>
          </a:p>
          <a:p>
            <a:pPr marL="342900" indent="-342900" algn="just">
              <a:buFont typeface="Wingdings" panose="05000000000000000000" pitchFamily="2" charset="2"/>
              <a:buChar char="q"/>
            </a:pPr>
            <a:r>
              <a:rPr lang="en-IN" dirty="0">
                <a:solidFill>
                  <a:schemeClr val="tx1"/>
                </a:solidFill>
                <a:latin typeface="Georgia" panose="02040502050405020303" pitchFamily="18" charset="0"/>
              </a:rPr>
              <a:t>Scope of work to be completed</a:t>
            </a:r>
          </a:p>
          <a:p>
            <a:pPr marL="342900" indent="-342900" algn="just">
              <a:buFont typeface="Wingdings" panose="05000000000000000000" pitchFamily="2" charset="2"/>
              <a:buChar char="q"/>
            </a:pPr>
            <a:r>
              <a:rPr lang="en-IN" dirty="0">
                <a:solidFill>
                  <a:schemeClr val="tx1"/>
                </a:solidFill>
                <a:latin typeface="Georgia" panose="02040502050405020303" pitchFamily="18" charset="0"/>
              </a:rPr>
              <a:t>Risk analysis</a:t>
            </a:r>
          </a:p>
          <a:p>
            <a:pPr marL="342900" indent="-342900" algn="just">
              <a:buFont typeface="Wingdings" panose="05000000000000000000" pitchFamily="2" charset="2"/>
              <a:buChar char="q"/>
            </a:pPr>
            <a:r>
              <a:rPr lang="en-IN" dirty="0">
                <a:solidFill>
                  <a:schemeClr val="tx1"/>
                </a:solidFill>
                <a:latin typeface="Georgia" panose="02040502050405020303" pitchFamily="18" charset="0"/>
              </a:rPr>
              <a:t>The resources mandatory</a:t>
            </a:r>
          </a:p>
          <a:p>
            <a:pPr marL="342900" indent="-342900" algn="just">
              <a:buFont typeface="Wingdings" panose="05000000000000000000" pitchFamily="2" charset="2"/>
              <a:buChar char="q"/>
            </a:pPr>
            <a:r>
              <a:rPr lang="en-IN" dirty="0">
                <a:solidFill>
                  <a:schemeClr val="tx1"/>
                </a:solidFill>
                <a:latin typeface="Georgia" panose="02040502050405020303" pitchFamily="18" charset="0"/>
              </a:rPr>
              <a:t>The project to be accomplished</a:t>
            </a:r>
          </a:p>
          <a:p>
            <a:pPr marL="342900" indent="-342900" algn="just">
              <a:buFont typeface="Wingdings" panose="05000000000000000000" pitchFamily="2" charset="2"/>
              <a:buChar char="q"/>
            </a:pPr>
            <a:r>
              <a:rPr lang="en-IN" dirty="0">
                <a:solidFill>
                  <a:schemeClr val="tx1"/>
                </a:solidFill>
                <a:latin typeface="Georgia" panose="02040502050405020303" pitchFamily="18" charset="0"/>
              </a:rPr>
              <a:t>Record of being followed</a:t>
            </a:r>
          </a:p>
        </p:txBody>
      </p:sp>
    </p:spTree>
    <p:extLst>
      <p:ext uri="{BB962C8B-B14F-4D97-AF65-F5344CB8AC3E}">
        <p14:creationId xmlns:p14="http://schemas.microsoft.com/office/powerpoint/2010/main" val="210504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92500" lnSpcReduction="10000"/>
          </a:bodyPr>
          <a:lstStyle/>
          <a:p>
            <a:pPr algn="just"/>
            <a:r>
              <a:rPr lang="en-IN" dirty="0">
                <a:solidFill>
                  <a:schemeClr val="tx1"/>
                </a:solidFill>
                <a:latin typeface="Georgia" panose="02040502050405020303" pitchFamily="18" charset="0"/>
              </a:rPr>
              <a:t>Software Project planning starts before technical work start. The various steps of planning activities are:</a:t>
            </a: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sz="1800"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The size is the crucial parameter for the estimation of other activities. resources requirement are required based on cost and development time. Project schedule may prove to be very useful for controlling and monitoring the progress of the project. This is dependent on resources &amp; development time.</a:t>
            </a:r>
          </a:p>
          <a:p>
            <a:pPr algn="just"/>
            <a:endParaRPr lang="en-IN"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E85C45E8-008D-453B-BE6C-44C052F054D8}"/>
              </a:ext>
            </a:extLst>
          </p:cNvPr>
          <p:cNvPicPr>
            <a:picLocks noChangeAspect="1"/>
          </p:cNvPicPr>
          <p:nvPr/>
        </p:nvPicPr>
        <p:blipFill>
          <a:blip r:embed="rId2"/>
          <a:stretch>
            <a:fillRect/>
          </a:stretch>
        </p:blipFill>
        <p:spPr>
          <a:xfrm>
            <a:off x="1518082" y="1111002"/>
            <a:ext cx="8735627" cy="3913759"/>
          </a:xfrm>
          <a:prstGeom prst="rect">
            <a:avLst/>
          </a:prstGeom>
        </p:spPr>
      </p:pic>
    </p:spTree>
    <p:extLst>
      <p:ext uri="{BB962C8B-B14F-4D97-AF65-F5344CB8AC3E}">
        <p14:creationId xmlns:p14="http://schemas.microsoft.com/office/powerpoint/2010/main" val="327805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92500" lnSpcReduction="10000"/>
          </a:bodyPr>
          <a:lstStyle/>
          <a:p>
            <a:r>
              <a:rPr lang="en-IN" b="1" u="sng" dirty="0">
                <a:latin typeface="Georgia" panose="02040502050405020303" pitchFamily="18" charset="0"/>
              </a:rPr>
              <a:t>Software Cost Estimation</a:t>
            </a:r>
            <a:r>
              <a:rPr lang="en-IN" b="1" dirty="0">
                <a:latin typeface="Georgia" panose="02040502050405020303" pitchFamily="18" charset="0"/>
              </a:rPr>
              <a:t>: </a:t>
            </a:r>
          </a:p>
          <a:p>
            <a:pPr algn="just"/>
            <a:r>
              <a:rPr lang="en-IN" cap="none" dirty="0">
                <a:solidFill>
                  <a:schemeClr val="tx1"/>
                </a:solidFill>
                <a:latin typeface="Georgia" panose="02040502050405020303" pitchFamily="18" charset="0"/>
              </a:rPr>
              <a:t>For any new software project, it is necessary to know how much it will cost to develop and how much development time will it take. These estimates are needed before development is initiated, but how is this done? </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Several estimation procedures have been developed and are having the following attributes in common.</a:t>
            </a:r>
          </a:p>
          <a:p>
            <a:pPr algn="just"/>
            <a:endParaRPr lang="en-IN" dirty="0">
              <a:solidFill>
                <a:schemeClr val="tx1"/>
              </a:solidFill>
              <a:latin typeface="Georgia" panose="02040502050405020303" pitchFamily="18" charset="0"/>
            </a:endParaRPr>
          </a:p>
          <a:p>
            <a:pPr algn="just">
              <a:lnSpc>
                <a:spcPct val="150000"/>
              </a:lnSpc>
              <a:buFont typeface="+mj-lt"/>
              <a:buAutoNum type="arabicPeriod"/>
            </a:pPr>
            <a:r>
              <a:rPr lang="en-IN" dirty="0">
                <a:solidFill>
                  <a:schemeClr val="tx1"/>
                </a:solidFill>
                <a:latin typeface="Georgia" panose="02040502050405020303" pitchFamily="18" charset="0"/>
              </a:rPr>
              <a:t> Project scope must be established in advanced.</a:t>
            </a:r>
          </a:p>
          <a:p>
            <a:pPr algn="just">
              <a:lnSpc>
                <a:spcPct val="150000"/>
              </a:lnSpc>
              <a:buFont typeface="+mj-lt"/>
              <a:buAutoNum type="arabicPeriod"/>
            </a:pPr>
            <a:r>
              <a:rPr lang="en-IN" dirty="0">
                <a:solidFill>
                  <a:schemeClr val="tx1"/>
                </a:solidFill>
                <a:latin typeface="Georgia" panose="02040502050405020303" pitchFamily="18" charset="0"/>
              </a:rPr>
              <a:t> Software metrics are used as a support from which evaluation is made.</a:t>
            </a:r>
          </a:p>
          <a:p>
            <a:pPr algn="just">
              <a:lnSpc>
                <a:spcPct val="150000"/>
              </a:lnSpc>
              <a:buFont typeface="+mj-lt"/>
              <a:buAutoNum type="arabicPeriod"/>
            </a:pPr>
            <a:r>
              <a:rPr lang="en-IN" dirty="0">
                <a:solidFill>
                  <a:schemeClr val="tx1"/>
                </a:solidFill>
                <a:latin typeface="Georgia" panose="02040502050405020303" pitchFamily="18" charset="0"/>
              </a:rPr>
              <a:t> The project is broken into small PCs which are estimated individually.</a:t>
            </a:r>
            <a:br>
              <a:rPr lang="en-IN" dirty="0">
                <a:solidFill>
                  <a:schemeClr val="tx1"/>
                </a:solidFill>
                <a:latin typeface="Georgia" panose="02040502050405020303" pitchFamily="18" charset="0"/>
              </a:rPr>
            </a:br>
            <a:r>
              <a:rPr lang="en-IN" dirty="0">
                <a:solidFill>
                  <a:schemeClr val="tx1"/>
                </a:solidFill>
                <a:latin typeface="Georgia" panose="02040502050405020303" pitchFamily="18" charset="0"/>
              </a:rPr>
              <a:t>To achieve true cost &amp; schedule estimate, several option arise.</a:t>
            </a:r>
          </a:p>
          <a:p>
            <a:pPr algn="just">
              <a:lnSpc>
                <a:spcPct val="150000"/>
              </a:lnSpc>
              <a:buFont typeface="+mj-lt"/>
              <a:buAutoNum type="arabicPeriod"/>
            </a:pPr>
            <a:r>
              <a:rPr lang="en-IN" dirty="0">
                <a:solidFill>
                  <a:schemeClr val="tx1"/>
                </a:solidFill>
                <a:latin typeface="Georgia" panose="02040502050405020303" pitchFamily="18" charset="0"/>
              </a:rPr>
              <a:t> Delay estimation</a:t>
            </a:r>
          </a:p>
          <a:p>
            <a:pPr algn="just">
              <a:lnSpc>
                <a:spcPct val="150000"/>
              </a:lnSpc>
              <a:buFont typeface="+mj-lt"/>
              <a:buAutoNum type="arabicPeriod"/>
            </a:pPr>
            <a:r>
              <a:rPr lang="en-IN" dirty="0">
                <a:solidFill>
                  <a:schemeClr val="tx1"/>
                </a:solidFill>
                <a:latin typeface="Georgia" panose="02040502050405020303" pitchFamily="18" charset="0"/>
              </a:rPr>
              <a:t> Used symbol decomposition techniques to generate project cost and schedule estimates.</a:t>
            </a:r>
          </a:p>
          <a:p>
            <a:pPr algn="just">
              <a:lnSpc>
                <a:spcPct val="150000"/>
              </a:lnSpc>
              <a:buFont typeface="+mj-lt"/>
              <a:buAutoNum type="arabicPeriod"/>
            </a:pPr>
            <a:r>
              <a:rPr lang="en-IN" dirty="0">
                <a:solidFill>
                  <a:schemeClr val="tx1"/>
                </a:solidFill>
                <a:latin typeface="Georgia" panose="02040502050405020303" pitchFamily="18" charset="0"/>
              </a:rPr>
              <a:t> Acquire one or more automated estimation tools.</a:t>
            </a:r>
          </a:p>
          <a:p>
            <a:endParaRPr lang="en-IN" dirty="0"/>
          </a:p>
        </p:txBody>
      </p:sp>
    </p:spTree>
    <p:extLst>
      <p:ext uri="{BB962C8B-B14F-4D97-AF65-F5344CB8AC3E}">
        <p14:creationId xmlns:p14="http://schemas.microsoft.com/office/powerpoint/2010/main" val="306641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b="1" u="sng" dirty="0">
                <a:solidFill>
                  <a:schemeClr val="tx1"/>
                </a:solidFill>
                <a:latin typeface="Georgia" panose="02040502050405020303" pitchFamily="18" charset="0"/>
              </a:rPr>
              <a:t>Uses of Cost Estimation : </a:t>
            </a: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During the planning stage, one needs to choose how many engineers are required for the project and to develop a schedule.</a:t>
            </a:r>
          </a:p>
          <a:p>
            <a:pPr marL="342900" indent="-342900" algn="just">
              <a:buFont typeface="Wingdings" panose="05000000000000000000" pitchFamily="2" charset="2"/>
              <a:buChar char="v"/>
            </a:pPr>
            <a:r>
              <a:rPr lang="en-IN" cap="none" dirty="0">
                <a:solidFill>
                  <a:schemeClr val="tx1"/>
                </a:solidFill>
                <a:latin typeface="Georgia" panose="02040502050405020303" pitchFamily="18" charset="0"/>
              </a:rPr>
              <a:t>In monitoring the project's progress, one needs to access whether the project is progressing according to the procedure and takes corrective action, if necessary.</a:t>
            </a:r>
          </a:p>
        </p:txBody>
      </p:sp>
    </p:spTree>
    <p:extLst>
      <p:ext uri="{BB962C8B-B14F-4D97-AF65-F5344CB8AC3E}">
        <p14:creationId xmlns:p14="http://schemas.microsoft.com/office/powerpoint/2010/main" val="11330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lnSpcReduction="10000"/>
          </a:bodyPr>
          <a:lstStyle/>
          <a:p>
            <a:pPr algn="just"/>
            <a:r>
              <a:rPr lang="en-IN" b="1" u="sng" dirty="0">
                <a:solidFill>
                  <a:schemeClr val="tx1"/>
                </a:solidFill>
                <a:latin typeface="Georgia" panose="02040502050405020303" pitchFamily="18" charset="0"/>
              </a:rPr>
              <a:t>QUESTIONS: </a:t>
            </a:r>
          </a:p>
          <a:p>
            <a:pPr algn="just"/>
            <a:r>
              <a:rPr lang="en-IN" dirty="0">
                <a:solidFill>
                  <a:schemeClr val="tx1"/>
                </a:solidFill>
                <a:latin typeface="Georgia" panose="02040502050405020303" pitchFamily="18" charset="0"/>
              </a:rPr>
              <a:t>1. </a:t>
            </a:r>
            <a:r>
              <a:rPr lang="en-IN" cap="none" dirty="0">
                <a:solidFill>
                  <a:schemeClr val="tx1"/>
                </a:solidFill>
                <a:latin typeface="Georgia" panose="02040502050405020303" pitchFamily="18" charset="0"/>
              </a:rPr>
              <a:t>Which of the following is an important factor that can affect the accuracy and efficacy of estimates?</a:t>
            </a:r>
          </a:p>
          <a:p>
            <a:pPr algn="just"/>
            <a:r>
              <a:rPr lang="en-IN" cap="none" dirty="0">
                <a:solidFill>
                  <a:schemeClr val="tx1"/>
                </a:solidFill>
                <a:latin typeface="Georgia" panose="02040502050405020303" pitchFamily="18" charset="0"/>
              </a:rPr>
              <a:t>a) PROJECT SIZE</a:t>
            </a:r>
          </a:p>
          <a:p>
            <a:pPr algn="just"/>
            <a:r>
              <a:rPr lang="en-IN" cap="none" dirty="0">
                <a:solidFill>
                  <a:schemeClr val="tx1"/>
                </a:solidFill>
                <a:latin typeface="Georgia" panose="02040502050405020303" pitchFamily="18" charset="0"/>
              </a:rPr>
              <a:t>b) Planning process</a:t>
            </a:r>
          </a:p>
          <a:p>
            <a:pPr algn="just"/>
            <a:r>
              <a:rPr lang="en-IN" cap="none" dirty="0">
                <a:solidFill>
                  <a:schemeClr val="tx1"/>
                </a:solidFill>
                <a:latin typeface="Georgia" panose="02040502050405020303" pitchFamily="18" charset="0"/>
              </a:rPr>
              <a:t>c) Project complexity</a:t>
            </a:r>
          </a:p>
          <a:p>
            <a:pPr algn="just"/>
            <a:r>
              <a:rPr lang="en-IN" cap="none" dirty="0">
                <a:solidFill>
                  <a:schemeClr val="tx1"/>
                </a:solidFill>
                <a:latin typeface="Georgia" panose="02040502050405020303" pitchFamily="18" charset="0"/>
              </a:rPr>
              <a:t>d) Degree of structural uncertainty</a:t>
            </a:r>
          </a:p>
          <a:p>
            <a:pPr algn="just"/>
            <a:r>
              <a:rPr lang="en-IN" b="1" cap="none" dirty="0">
                <a:solidFill>
                  <a:schemeClr val="tx1"/>
                </a:solidFill>
                <a:latin typeface="Georgia" panose="02040502050405020303" pitchFamily="18" charset="0"/>
              </a:rPr>
              <a:t>2. What describes the data and control to be processed?</a:t>
            </a:r>
          </a:p>
          <a:p>
            <a:pPr algn="just"/>
            <a:r>
              <a:rPr lang="en-IN" cap="none" dirty="0">
                <a:solidFill>
                  <a:schemeClr val="tx1"/>
                </a:solidFill>
                <a:latin typeface="Georgia" panose="02040502050405020303" pitchFamily="18" charset="0"/>
              </a:rPr>
              <a:t>a) Planning process</a:t>
            </a:r>
          </a:p>
          <a:p>
            <a:pPr algn="just"/>
            <a:r>
              <a:rPr lang="en-IN" cap="none" dirty="0">
                <a:solidFill>
                  <a:schemeClr val="tx1"/>
                </a:solidFill>
                <a:latin typeface="Georgia" panose="02040502050405020303" pitchFamily="18" charset="0"/>
              </a:rPr>
              <a:t>b) SOFTWARE SCOPE</a:t>
            </a:r>
          </a:p>
          <a:p>
            <a:pPr algn="just"/>
            <a:r>
              <a:rPr lang="en-IN" cap="none" dirty="0">
                <a:solidFill>
                  <a:schemeClr val="tx1"/>
                </a:solidFill>
                <a:latin typeface="Georgia" panose="02040502050405020303" pitchFamily="18" charset="0"/>
              </a:rPr>
              <a:t>c) External hardware</a:t>
            </a:r>
          </a:p>
          <a:p>
            <a:pPr algn="just"/>
            <a:r>
              <a:rPr lang="en-IN" cap="none" dirty="0">
                <a:solidFill>
                  <a:schemeClr val="tx1"/>
                </a:solidFill>
                <a:latin typeface="Georgia" panose="02040502050405020303" pitchFamily="18" charset="0"/>
              </a:rPr>
              <a:t>d) Project complexity</a:t>
            </a:r>
          </a:p>
          <a:p>
            <a:pPr algn="just"/>
            <a:r>
              <a:rPr lang="en-IN" b="1" cap="none" dirty="0">
                <a:solidFill>
                  <a:schemeClr val="tx1"/>
                </a:solidFill>
                <a:latin typeface="Georgia" panose="02040502050405020303" pitchFamily="18" charset="0"/>
              </a:rPr>
              <a:t>3. Which of the following is not an option to achieve reliable cost and effort estimate?</a:t>
            </a:r>
          </a:p>
          <a:p>
            <a:pPr algn="just"/>
            <a:r>
              <a:rPr lang="en-IN" cap="none" dirty="0">
                <a:solidFill>
                  <a:schemeClr val="tx1"/>
                </a:solidFill>
                <a:latin typeface="Georgia" panose="02040502050405020303" pitchFamily="18" charset="0"/>
              </a:rPr>
              <a:t>a) Base estimates on similar projects that have already been completed</a:t>
            </a:r>
          </a:p>
          <a:p>
            <a:pPr algn="just"/>
            <a:r>
              <a:rPr lang="en-IN" cap="none" dirty="0">
                <a:solidFill>
                  <a:schemeClr val="tx1"/>
                </a:solidFill>
                <a:latin typeface="Georgia" panose="02040502050405020303" pitchFamily="18" charset="0"/>
              </a:rPr>
              <a:t>b) Use one or more empirical models for software cost and effort estimation</a:t>
            </a:r>
          </a:p>
          <a:p>
            <a:pPr algn="just"/>
            <a:r>
              <a:rPr lang="en-IN" cap="none" dirty="0">
                <a:solidFill>
                  <a:schemeClr val="tx1"/>
                </a:solidFill>
                <a:latin typeface="Georgia" panose="02040502050405020303" pitchFamily="18" charset="0"/>
              </a:rPr>
              <a:t>c) Use relatively simple decomposition techniques to generate project cost and effort estimates</a:t>
            </a:r>
          </a:p>
          <a:p>
            <a:pPr algn="just"/>
            <a:r>
              <a:rPr lang="en-IN" cap="none" dirty="0">
                <a:solidFill>
                  <a:schemeClr val="tx1"/>
                </a:solidFill>
                <a:latin typeface="Georgia" panose="02040502050405020303" pitchFamily="18" charset="0"/>
              </a:rPr>
              <a:t>d) THE ability to translate the size estimate into human effort, calendar time, and dollars</a:t>
            </a:r>
          </a:p>
        </p:txBody>
      </p:sp>
    </p:spTree>
    <p:extLst>
      <p:ext uri="{BB962C8B-B14F-4D97-AF65-F5344CB8AC3E}">
        <p14:creationId xmlns:p14="http://schemas.microsoft.com/office/powerpoint/2010/main" val="64848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b="1" u="sng" dirty="0">
                <a:solidFill>
                  <a:schemeClr val="tx1"/>
                </a:solidFill>
                <a:latin typeface="Georgia" panose="02040502050405020303" pitchFamily="18" charset="0"/>
              </a:rPr>
              <a:t>QUESTIONS: </a:t>
            </a:r>
          </a:p>
          <a:p>
            <a:pPr algn="just"/>
            <a:r>
              <a:rPr lang="en-IN" b="1" cap="none" dirty="0">
                <a:solidFill>
                  <a:schemeClr val="tx1"/>
                </a:solidFill>
                <a:latin typeface="Georgia" panose="02040502050405020303" pitchFamily="18" charset="0"/>
              </a:rPr>
              <a:t>4. Software project estimation can never be an exact science, but a combination of good historical data and systematic techniques can improve estimation accuracy.</a:t>
            </a:r>
          </a:p>
          <a:p>
            <a:pPr algn="just"/>
            <a:r>
              <a:rPr lang="en-IN" cap="none" dirty="0">
                <a:solidFill>
                  <a:schemeClr val="tx1"/>
                </a:solidFill>
                <a:latin typeface="Georgia" panose="02040502050405020303" pitchFamily="18" charset="0"/>
              </a:rPr>
              <a:t>a) TRUE</a:t>
            </a:r>
          </a:p>
          <a:p>
            <a:pPr algn="just"/>
            <a:r>
              <a:rPr lang="en-IN" cap="none" dirty="0">
                <a:solidFill>
                  <a:schemeClr val="tx1"/>
                </a:solidFill>
                <a:latin typeface="Georgia" panose="02040502050405020303" pitchFamily="18" charset="0"/>
              </a:rPr>
              <a:t>b) False</a:t>
            </a:r>
          </a:p>
          <a:p>
            <a:pPr algn="just"/>
            <a:endParaRPr lang="en-IN"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5. Which of the following is not achieved by an automated estimation tools?</a:t>
            </a:r>
          </a:p>
          <a:p>
            <a:pPr algn="just"/>
            <a:r>
              <a:rPr lang="en-IN" cap="none" dirty="0">
                <a:solidFill>
                  <a:schemeClr val="tx1"/>
                </a:solidFill>
                <a:latin typeface="Georgia" panose="02040502050405020303" pitchFamily="18" charset="0"/>
              </a:rPr>
              <a:t>a) Predicting staffing levels</a:t>
            </a:r>
          </a:p>
          <a:p>
            <a:pPr algn="just"/>
            <a:r>
              <a:rPr lang="en-IN" cap="none" dirty="0">
                <a:solidFill>
                  <a:schemeClr val="tx1"/>
                </a:solidFill>
                <a:latin typeface="Georgia" panose="02040502050405020303" pitchFamily="18" charset="0"/>
              </a:rPr>
              <a:t>b) Predicting software cost</a:t>
            </a:r>
          </a:p>
          <a:p>
            <a:pPr algn="just"/>
            <a:r>
              <a:rPr lang="en-IN" cap="none" dirty="0">
                <a:solidFill>
                  <a:schemeClr val="tx1"/>
                </a:solidFill>
                <a:latin typeface="Georgia" panose="02040502050405020303" pitchFamily="18" charset="0"/>
              </a:rPr>
              <a:t>c) Predicting software schedules</a:t>
            </a:r>
          </a:p>
          <a:p>
            <a:pPr algn="just"/>
            <a:r>
              <a:rPr lang="en-IN" b="1" cap="none" dirty="0">
                <a:solidFill>
                  <a:schemeClr val="tx1"/>
                </a:solidFill>
                <a:latin typeface="Georgia" panose="02040502050405020303" pitchFamily="18" charset="0"/>
              </a:rPr>
              <a:t>d) Predicting clients demands</a:t>
            </a:r>
          </a:p>
        </p:txBody>
      </p:sp>
    </p:spTree>
    <p:extLst>
      <p:ext uri="{BB962C8B-B14F-4D97-AF65-F5344CB8AC3E}">
        <p14:creationId xmlns:p14="http://schemas.microsoft.com/office/powerpoint/2010/main" val="3093891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9FA81B-AB54-4655-8B13-D797D814EE30}"/>
</file>

<file path=customXml/itemProps2.xml><?xml version="1.0" encoding="utf-8"?>
<ds:datastoreItem xmlns:ds="http://schemas.openxmlformats.org/officeDocument/2006/customXml" ds:itemID="{A35EE137-8B1D-4530-A76B-9C393FBE6262}"/>
</file>

<file path=customXml/itemProps3.xml><?xml version="1.0" encoding="utf-8"?>
<ds:datastoreItem xmlns:ds="http://schemas.openxmlformats.org/officeDocument/2006/customXml" ds:itemID="{A11FBAE2-E09E-413A-8459-9247C9B572A1}"/>
</file>

<file path=docProps/app.xml><?xml version="1.0" encoding="utf-8"?>
<Properties xmlns="http://schemas.openxmlformats.org/officeDocument/2006/extended-properties" xmlns:vt="http://schemas.openxmlformats.org/officeDocument/2006/docPropsVTypes">
  <Template>Ion</Template>
  <TotalTime>95</TotalTime>
  <Words>712</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Georgia</vt:lpstr>
      <vt:lpstr>Wingdings</vt:lpstr>
      <vt:lpstr>Wingdings 3</vt:lpstr>
      <vt:lpstr>Ion</vt:lpstr>
      <vt:lpstr>LECTURE-9   SOFTWARE PROJECT PLANNING: COST ESTIMATION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LECTURE-9   SOFTWARE PROJECT PLANNING: COST ESTIMATION</dc:title>
  <dc:creator>MOOLCHAND SHARMA</dc:creator>
  <cp:lastModifiedBy> </cp:lastModifiedBy>
  <cp:revision>7</cp:revision>
  <dcterms:created xsi:type="dcterms:W3CDTF">2020-07-10T08:10:44Z</dcterms:created>
  <dcterms:modified xsi:type="dcterms:W3CDTF">2020-09-24T09:05:26Z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