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theme/theme1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256" r:id="rId5"/>
    <p:sldId id="276" r:id="rId6"/>
    <p:sldId id="257" r:id="rId7"/>
    <p:sldId id="258" r:id="rId8"/>
    <p:sldId id="259" r:id="rId9"/>
    <p:sldId id="262" r:id="rId10"/>
    <p:sldId id="263" r:id="rId11"/>
    <p:sldId id="265" r:id="rId12"/>
    <p:sldId id="277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66" r:id="rId24"/>
    <p:sldId id="264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275" r:id="rId48"/>
    <p:sldId id="312" r:id="rId49"/>
    <p:sldId id="313" r:id="rId50"/>
    <p:sldId id="27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ira\Desktop\SE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6E-4307-8656-CCF80A4EF9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6E-4307-8656-CCF80A4EF9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6E-4307-8656-CCF80A4EF9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Sheet1!$A$1:$A$3</c:f>
              <c:strCache>
                <c:ptCount val="3"/>
                <c:pt idx="0">
                  <c:v>Failure</c:v>
                </c:pt>
                <c:pt idx="1">
                  <c:v>Success</c:v>
                </c:pt>
                <c:pt idx="2">
                  <c:v>Over Budget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31</c:v>
                </c:pt>
                <c:pt idx="1">
                  <c:v>16</c:v>
                </c:pt>
                <c:pt idx="2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6E-4307-8656-CCF80A4EF90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0F97-FBEB-4401-93AA-3FE49BEF0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88A3A-B954-4228-A1FE-7B13E84D6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25D8-0F30-4CBB-A5E2-4CA99EB5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5940-54CF-4BF4-80DA-B8453C5E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BDA4C-7FB1-4868-B440-6104AF7B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71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AA93-044E-4434-A30C-42958696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00987-EE90-4F94-96F9-5528DD2B1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C122-C3C7-43A0-9FA0-FB36A4CE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6F91-30B8-4041-9F00-CBA8D867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5BB7E-D6E0-47E2-87E0-EDDF7898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50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A5839-2849-4FEC-892B-38A2F2ECB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8B338-5461-4D0E-A9D1-B69CAA5C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6F5F-11B0-48F5-8B40-4FB992D9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947D1-3C97-4763-9C2D-ECF18D82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C74B7-13CB-43CF-914E-453D1901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8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FBF5-FC77-4316-A0CB-1B77F0F8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C104-44A9-468A-B5B0-35B3C74F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2603-2A12-4974-B388-1E7F33E4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7D88-342A-4125-B33D-B78CD636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E2F87-EE76-4DEF-8B59-E29F62FD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87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A897-7F6D-469F-8708-6C02F2AE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01D07-56EB-44C4-811F-A05B0A47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902AE-3215-43D9-B4D1-2DCBC512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1240-23D7-4969-879C-1EAC2B98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8361D-3115-4BDF-BF33-7158333B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82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A608-B522-4252-8B14-7A1CC7AD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910D-F7C6-4A54-BFBF-2F96C6DCA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96CF6-BFF5-453C-A94A-FE817301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4AFB3-3032-4D0B-9AFD-707D2CB5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7E8F9-695F-45CE-A56C-38B98E48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6FF71-1055-4FCD-A770-775A891E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7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A918-54F8-485D-8B3E-1CFDB723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70FF-752B-47B7-8BD1-519F650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C3415-C18A-47A8-9BF0-032D4E455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EC294-DB9E-4F52-8223-43D4886EE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67F98-904F-4748-BB1E-298A5A2EB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17C23-BF24-45D0-A1BE-C40D60FE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EB48E-0005-4473-91BC-9874B44D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80AAA-BFB4-4EFC-900E-0A4CBC43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DDD9-0AE9-49F0-914B-A4F35584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3F6BB-8381-4336-9E00-7657E8DA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64A54-86A1-444D-9CB4-FE25E4D4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ADAD7-9376-4445-B4CF-A6791856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62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4385D-D729-494C-BAF0-C4CFBBCF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E06E4-2E9F-4A0B-88ED-17993D3A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AC0F1-3A16-49BB-8135-E4ACF2EA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4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77AD-5D08-4EE5-B879-ABCE0F51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04F0-3483-4139-8DD2-BE092BBB9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D1667-59BD-4B9C-BB38-2BCC37D9F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E3CA5-5995-421E-8C52-F5727805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B7508-9224-4FD3-9D89-67CE1587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B100E-F30F-481D-8339-C0384F54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1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6480-803C-4719-8A2F-C13F0A7A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9389A-315F-4A44-973E-1CCDA76A2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3709A-CB0E-4CAC-87C0-8A1D471F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081FA-B6E0-43F4-AF8F-81E9FA12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F4230-D167-4BEF-8FB4-25FFCCEF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EE9BD-4D28-4D50-8246-E9045EFA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54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BA213-6DF7-4A6F-965C-62432631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EEC07-0122-4D9B-8CC7-FB75A1F1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A8326-0B09-4852-B6F9-8AB1DA9D7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D9DB-1F9D-4313-B8C8-A233DA9B43F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77E3-8072-4E07-B5B8-620D0A0A8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0A6D2-BE1D-4D9E-9E8D-A28A6316E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6C30-26D5-47CE-A251-1604CC44E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58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3001-1A27-4334-BF7A-408F7E1D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365125"/>
            <a:ext cx="11008567" cy="633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ENGINEERING-ETCS-303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1E57-A2E1-4606-9137-430962AC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33" y="998376"/>
            <a:ext cx="11008567" cy="571033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– I</a:t>
            </a:r>
            <a:endParaRPr lang="en-IN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Crisis, Software Processes, Software life cycle models: Waterfall, Prototype, Evolutionary and Spiral models, Overview of Quality Standards like ISO 9001, SEI-CMM.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Metrics: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 Metrics like LOC, Token Count, Function Count, Design Metrics, Data Structure Metrics, Information Flow Metrics.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UNIT-II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Planning: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estimation, static, Single and multivariate models, COCOMO model, Putnam Resource Allocation Model, Risk management.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Analysis and Specifications: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Analysis, Data Flow Diagrams, Data Dictionaries, Entity-Relationship diagrams, Software Requirement and Specifications, Behavioural and non-behavioural requirements, Software Prototyping.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63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3376-D9D3-4779-A608-1CE63B14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63" y="295422"/>
            <a:ext cx="11310425" cy="844061"/>
          </a:xfrm>
        </p:spPr>
        <p:txBody>
          <a:bodyPr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Contributing to the Software Crisis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5984A-164B-4E94-B202-FBB91AE31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1" y="2025747"/>
            <a:ext cx="10550768" cy="413590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3200" b="0" i="0" u="none" strike="noStrike" baseline="0" dirty="0">
                <a:solidFill>
                  <a:srgbClr val="666633"/>
                </a:solidFill>
                <a:latin typeface="Times-Roman"/>
              </a:rPr>
              <a:t>Larger problems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3200" b="0" i="0" u="none" strike="noStrike" baseline="0" dirty="0">
              <a:solidFill>
                <a:srgbClr val="666633"/>
              </a:solidFill>
              <a:latin typeface="Times-Roman"/>
            </a:endParaRPr>
          </a:p>
          <a:p>
            <a:pPr algn="l"/>
            <a:r>
              <a:rPr lang="en-US" sz="3200" b="0" i="0" u="none" strike="noStrike" baseline="0" dirty="0">
                <a:solidFill>
                  <a:srgbClr val="9A0000"/>
                </a:solidFill>
                <a:latin typeface="Times-Roman"/>
              </a:rPr>
              <a:t>• Lack of adequate training in software engineering</a:t>
            </a:r>
          </a:p>
          <a:p>
            <a:pPr algn="l"/>
            <a:endParaRPr lang="en-US" sz="3200" b="0" i="0" u="none" strike="noStrike" baseline="0" dirty="0">
              <a:solidFill>
                <a:srgbClr val="9A0000"/>
              </a:solidFill>
              <a:latin typeface="Times-Roman"/>
            </a:endParaRPr>
          </a:p>
          <a:p>
            <a:pPr algn="l"/>
            <a:r>
              <a:rPr lang="en-IN" sz="3200" b="0" i="0" u="none" strike="noStrike" baseline="0" dirty="0">
                <a:solidFill>
                  <a:srgbClr val="663300"/>
                </a:solidFill>
                <a:latin typeface="Times-Roman"/>
              </a:rPr>
              <a:t>• Increasing skill shortage</a:t>
            </a:r>
          </a:p>
          <a:p>
            <a:pPr algn="l"/>
            <a:endParaRPr lang="en-IN" sz="3200" b="0" i="0" u="none" strike="noStrike" baseline="0" dirty="0">
              <a:solidFill>
                <a:srgbClr val="663300"/>
              </a:solidFill>
              <a:latin typeface="Times-Roman"/>
            </a:endParaRPr>
          </a:p>
          <a:p>
            <a:pPr algn="l"/>
            <a:r>
              <a:rPr lang="en-IN" sz="3200" b="0" i="0" u="none" strike="noStrike" baseline="0" dirty="0">
                <a:solidFill>
                  <a:srgbClr val="000000"/>
                </a:solidFill>
                <a:latin typeface="Times-Roman"/>
              </a:rPr>
              <a:t>• Low productivity improvements</a:t>
            </a:r>
            <a:r>
              <a:rPr lang="en-IN" sz="3200" b="0" i="0" u="none" strike="noStrike" baseline="0" dirty="0">
                <a:solidFill>
                  <a:srgbClr val="003366"/>
                </a:solidFill>
                <a:latin typeface="Times-Roman"/>
              </a:rPr>
              <a:t>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0614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EC5F-39FC-44C0-BC6B-8D6FEC4D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software?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F779FE-8599-46DC-9AA9-B32B0E31A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634" y="1690687"/>
            <a:ext cx="9975166" cy="458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1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8793-3BA8-498A-80F9-3F341AEFF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23844-42E1-4F53-90EF-6316CAEF6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03386"/>
            <a:ext cx="9842695" cy="531758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3F366E2-4500-4CB8-9B60-31CE2128F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6678638"/>
            <a:ext cx="9144000" cy="284870"/>
          </a:xfrm>
        </p:spPr>
        <p:txBody>
          <a:bodyPr>
            <a:normAutofit fontScale="70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14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B219-EB95-4744-AE2D-36753E41B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421" y="267288"/>
            <a:ext cx="11619913" cy="689316"/>
          </a:xfrm>
        </p:spPr>
        <p:txBody>
          <a:bodyPr>
            <a:noAutofit/>
          </a:bodyPr>
          <a:lstStyle/>
          <a:p>
            <a:r>
              <a:rPr lang="en-US" sz="3600" b="0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consists of different types of manuals are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77C3B-DE5D-4CBA-9EF9-16740B34D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58" y="1294228"/>
            <a:ext cx="10466364" cy="529648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79783A0-5942-41F1-A41B-158D09587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6858000"/>
            <a:ext cx="9144000" cy="288388"/>
          </a:xfrm>
        </p:spPr>
        <p:txBody>
          <a:bodyPr>
            <a:normAutofit fontScale="70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74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88CD-8142-4386-98E0-3E1D5E529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911" y="295423"/>
            <a:ext cx="11141612" cy="801857"/>
          </a:xfrm>
        </p:spPr>
        <p:txBody>
          <a:bodyPr>
            <a:normAutofit/>
          </a:bodyPr>
          <a:lstStyle/>
          <a:p>
            <a:r>
              <a:rPr lang="en-US" sz="3600" b="0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consists of different types of manuals are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C15F2-503F-46D7-B75B-15CF4DF0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1490662"/>
            <a:ext cx="10986867" cy="472725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FC23471-9106-456E-804C-8CDD2F3EC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6752492"/>
            <a:ext cx="9144000" cy="105508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196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C327-309D-4503-B35A-C234DAD83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423"/>
            <a:ext cx="9144000" cy="872196"/>
          </a:xfrm>
        </p:spPr>
        <p:txBody>
          <a:bodyPr>
            <a:normAutofit/>
          </a:bodyPr>
          <a:lstStyle/>
          <a:p>
            <a:r>
              <a:rPr lang="en-IN" sz="4400" b="1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Product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35649-D51B-4031-9456-3BEBB329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5" y="1392702"/>
            <a:ext cx="10438227" cy="451572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0432CD3-BE8E-4335-84A1-2BAE74EBB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6752492"/>
            <a:ext cx="9144000" cy="105508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47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3E67-A94C-4BE7-8475-6A7389A9C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3D26A-73FC-424C-BA35-5C972342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35036"/>
            <a:ext cx="9533206" cy="518746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5AE1800-CF96-40FA-9F86-EC5ECF7F5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6917788"/>
            <a:ext cx="9144000" cy="17232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680C-1F72-4420-8146-0A612AA92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679"/>
            <a:ext cx="10344443" cy="900330"/>
          </a:xfrm>
        </p:spPr>
        <p:txBody>
          <a:bodyPr>
            <a:normAutofit/>
          </a:bodyPr>
          <a:lstStyle/>
          <a:p>
            <a:r>
              <a:rPr lang="en-IN" sz="4400" b="1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software engineering?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7A496-7FB9-4745-9951-EAADE116A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1350499"/>
            <a:ext cx="10142806" cy="493776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F8A1400-07C2-4CF3-A2A4-D5CB85F84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717320"/>
            <a:ext cx="9144000" cy="14067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51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D7FC-4FC4-4EC7-A127-99F90D0C8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5474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208D1-1C5C-44F3-85AE-0F201954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26" y="351691"/>
            <a:ext cx="10677379" cy="554267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62BF2A1-7E06-44F0-B311-96A07A0BC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7132319"/>
            <a:ext cx="9144000" cy="109025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47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5AA0-1840-498F-9274-B283B052C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167"/>
            <a:ext cx="9144000" cy="844062"/>
          </a:xfrm>
        </p:spPr>
        <p:txBody>
          <a:bodyPr>
            <a:normAutofit/>
          </a:bodyPr>
          <a:lstStyle/>
          <a:p>
            <a:r>
              <a:rPr lang="en-IN" sz="4400" b="1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C9D3F-A08E-41AF-9154-A60A7E7C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7275"/>
            <a:ext cx="9973994" cy="357319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A79A110-9976-4BC8-BFAE-1DD3530E4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738424"/>
            <a:ext cx="9144000" cy="119575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74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793EF-6D0E-48F8-BECD-22CB1980E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79" y="205273"/>
            <a:ext cx="11728579" cy="645678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– III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Design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Cohesion &amp; Coupling, Classification of Cohesiveness &amp; Coupling, Function Oriented Design, Object Oriented Design, User Interface Design.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Reliability: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Failure and Faults, Reliability Models: Basic Model, Logarithmic Poisson Model, Calendar time Component, Reliability Allocation.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– IV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Testing: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process, Functional testing: Boundary value analysis, Equivalence class testing, Decision table testing, Cause effect graphing, Structural testing: Path testing, Data flow and mutation testing, unit testing, integration and system testing, Debugging, Testing Tools &amp; Standards.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Maintenance: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 of Maintenance, Maintenance Process, Maintenance Models, Reverse Engineering, Software Reengineering, Configuration Management, Documentation.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059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1781-803F-4CC4-BCCC-357B7F533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43E6F-315D-46BB-B14C-8621147E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24" y="703385"/>
            <a:ext cx="9622301" cy="515932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52D38C9-8BD8-45E3-B5F9-A2D6212A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6857999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191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ED8A-F7BD-4C93-869F-DCCF32831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760"/>
            <a:ext cx="9144000" cy="689317"/>
          </a:xfrm>
        </p:spPr>
        <p:txBody>
          <a:bodyPr>
            <a:normAutofit fontScale="90000"/>
          </a:bodyPr>
          <a:lstStyle/>
          <a:p>
            <a:r>
              <a:rPr lang="en-IN" sz="4400" b="1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Characteristics: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86799-4312-4F21-9627-FFB12B642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51" y="1354016"/>
            <a:ext cx="9833317" cy="496237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0C85542-7E5F-4462-9061-FB935E0DD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269480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938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F241-A3C8-49B8-9636-D16862CBC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2541"/>
            <a:ext cx="9144000" cy="11254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0450C-E7BB-455C-8404-6A0E24B56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2" y="675249"/>
            <a:ext cx="9641058" cy="561300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C503305-24A4-4FEC-81C1-ACBB23199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232820"/>
            <a:ext cx="9144000" cy="11254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316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22C0-45CF-4F5A-AA5D-CEFB0074B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F5CD-E395-49F8-BB26-A62536371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3046"/>
            <a:ext cx="9144000" cy="5697416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613F8-1CBC-49A2-BCCD-B05ECC4BC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2" y="573258"/>
            <a:ext cx="10522633" cy="575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59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DA5D-FB92-4EA0-B22A-A01A811A9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880"/>
            <a:ext cx="9144000" cy="858129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Changing Nature of Software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1F288-EBDA-4A2C-8952-A8B411BF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30" y="1396217"/>
            <a:ext cx="9298744" cy="504678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AF662A6-FB9A-4749-BC80-2A36A6066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7105649"/>
            <a:ext cx="9144000" cy="45719"/>
          </a:xfrm>
        </p:spPr>
        <p:txBody>
          <a:bodyPr>
            <a:normAutofit fontScale="25000" lnSpcReduction="20000"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380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37F607-056A-4CDC-AD77-161042E0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12" y="506438"/>
            <a:ext cx="10270588" cy="4965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860C56-7472-4C64-8C44-4147F519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47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886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9CDE-C326-405D-8924-2705BBB4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(Management Perspectives</a:t>
            </a:r>
            <a:r>
              <a:rPr lang="en-IN" sz="48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25B03-F07B-4511-BE9C-08B25F5F1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4" y="1971675"/>
            <a:ext cx="10030263" cy="40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13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604C-F0B1-46D7-9270-C5FD02E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(Management Perspectives</a:t>
            </a:r>
            <a:r>
              <a:rPr lang="en-IN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AC64B1-F303-437E-A833-8E2CCE39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8787"/>
            <a:ext cx="10515599" cy="44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2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135D-4D44-4F16-9228-0D8A2183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(Management Perspectives</a:t>
            </a:r>
            <a:r>
              <a:rPr lang="en-IN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E96851-7D90-473B-A4FC-D27FAB544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12" y="1842869"/>
            <a:ext cx="10072468" cy="465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47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5E0E-00C0-4150-B6AF-13A68C12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(Management Perspectives</a:t>
            </a:r>
            <a:r>
              <a:rPr lang="en-IN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43FA87-AAAC-4FE6-94DF-37E67B88D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2" y="1690688"/>
            <a:ext cx="10058399" cy="45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8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3F5-39DC-4680-B5A3-CDFD00A0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365125"/>
            <a:ext cx="11122089" cy="69856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 &amp; REFRENCE BOOKS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AE6E4-BAE8-40FD-AE89-D799126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7" y="1278294"/>
            <a:ext cx="11122090" cy="5214581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BOOKS: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[T1] R. S. Pressman, “Software Engineering – A practitioner’s approach”, 3rd ed., McGraw Hill Int. Ed., 1992.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[T2] K.K. Aggarwal &amp; Yogesh Singh, “Software Engineering”, New Age International, 2001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REFERENCE: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[R1] R. Fairley, “Software Engineering Concepts”, Tata McGraw Hill, 1997.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[R2] P. Jalote, “An Integrated approach to Software Engineering”, Narosa, 1991.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6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6095-14FF-4D67-8FB6-56AB2704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(Management Perspectives</a:t>
            </a:r>
            <a:r>
              <a:rPr lang="en-IN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F57F2-6648-4212-A1EE-13DC17A8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1" y="1406770"/>
            <a:ext cx="10199077" cy="465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3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B093-946D-4693-AA32-8A4FCD65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(Customer Perspectives</a:t>
            </a:r>
            <a:r>
              <a:rPr lang="en-IN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6A2E81-9525-4955-888D-6A086B00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2" y="1772530"/>
            <a:ext cx="9875519" cy="45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60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2B3E-F874-483F-A5C8-61F5007B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(Customer Perspectives</a:t>
            </a:r>
            <a:r>
              <a:rPr lang="en-IN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D59F1-C53A-440A-B2FE-C78D2AFA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20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78FC-3604-4798-A86B-41655EB1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(Developer Perspectives</a:t>
            </a:r>
            <a:r>
              <a:rPr lang="en-IN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2F583-7472-4D4F-B5AD-DF447BD6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42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3712-3BA7-46B1-89AD-9779A3CF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(Developer Perspectives</a:t>
            </a:r>
            <a:r>
              <a:rPr lang="en-IN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004EF-EF81-4BF7-AB6D-356FFFA0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2" y="1690688"/>
            <a:ext cx="1051560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0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29CE-01C6-45BF-B6BC-7F1CBAFA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(Developer Perspectives</a:t>
            </a:r>
            <a:r>
              <a:rPr lang="en-IN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583DB-01A7-432E-828C-E29B9659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8" y="1885950"/>
            <a:ext cx="10170942" cy="421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1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0E02-36E3-429F-999B-5E908CD4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0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 (Developer Perspectives</a:t>
            </a:r>
            <a:r>
              <a:rPr lang="en-IN" b="1" i="0" u="none" strike="noStrike" baseline="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076754-3CF8-41F6-910D-4CBD16DA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57" y="1966912"/>
            <a:ext cx="9959926" cy="413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96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1B79-F841-4D83-B69A-9158CFB7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Terminologies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6C8AA9-E7E5-4D15-A6E5-48A811DB0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1690688"/>
            <a:ext cx="10227212" cy="45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48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3F30-810C-4391-A053-22865A44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45718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9DF67-5C09-455A-8692-940DE423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06" y="580291"/>
            <a:ext cx="10170942" cy="530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05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C230-5883-4D96-8CFD-D0023B6D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45718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B64AF-C600-4932-8236-DAAF6590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5" y="773723"/>
            <a:ext cx="10128738" cy="48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2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6626-DA36-45E7-A280-D3A3DFC06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3385"/>
            <a:ext cx="9144000" cy="89681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CF83-5AC8-429E-9047-63A20F13D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603" y="1913205"/>
            <a:ext cx="9711397" cy="42414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Introduction: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Crisis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Processes 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32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AEB4-1E8D-454B-9E6D-1C4D4DC2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47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C4365D-ECF5-4465-B34B-3657285E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6" y="745589"/>
            <a:ext cx="10283483" cy="44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19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23FB-D264-4BCD-8201-EA23F1E3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45718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FB9EA-2494-4374-A157-6C48814F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31520"/>
            <a:ext cx="9973994" cy="46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1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43DF-E0AA-4177-B5D7-352BD1B1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47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2E307-F898-473D-9B51-709C6158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5926"/>
            <a:ext cx="10247141" cy="41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57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5450-B9B7-4604-B519-F7452C9FA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8473"/>
            <a:ext cx="10515600" cy="22508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8098F-5F9A-4BC1-8B4E-B4DD5A4C2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5925"/>
            <a:ext cx="10515599" cy="39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74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D873-9CC5-4FC4-8873-09E86182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881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F037D-3D9D-400E-813D-787027C68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25" y="703385"/>
            <a:ext cx="10101775" cy="45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92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981B-D26F-4888-ABED-C05DACCD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Management in Software Development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E10067-718A-4CF3-AEF9-CB08DF9E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79" y="2024062"/>
            <a:ext cx="8665698" cy="39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EE69-F964-41B5-9F58-514501B2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Management in Software Development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30C8F-5976-48D8-BB3C-2064F0728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8312"/>
            <a:ext cx="9220199" cy="443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99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A310-8445-4D3A-A675-8DE62E1EE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5249"/>
            <a:ext cx="9144000" cy="92495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IN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91068-D4DA-43CF-AE67-D0538AC33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615" y="1600200"/>
            <a:ext cx="10550769" cy="5011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Q-1.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is</a:t>
            </a:r>
          </a:p>
          <a:p>
            <a:pPr marL="457200" indent="-457200" algn="l">
              <a:buAutoNum type="alphaLcParenBoth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Superset of programs </a:t>
            </a:r>
          </a:p>
          <a:p>
            <a:pPr marL="457200" indent="-457200" algn="l">
              <a:buAutoNum type="alphaLcParenBoth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of programs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Set of programs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none of the above</a:t>
            </a:r>
          </a:p>
          <a:p>
            <a:pPr algn="l"/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Q-2.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is</a:t>
            </a:r>
          </a:p>
          <a:p>
            <a:pPr marL="457200" indent="-457200" algn="l">
              <a:buAutoNum type="alphaLcParenBoth"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</a:t>
            </a:r>
          </a:p>
          <a:p>
            <a:pPr marL="457200" indent="-457200" algn="l">
              <a:buAutoNum type="alphaLcParenBoth"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expectations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Organization's effort in development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none of the above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25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1713-F768-449D-BF4D-4827E8515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1254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E68F1-747B-46BD-BC22-13EC94B01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655" y="844061"/>
            <a:ext cx="10846191" cy="5331655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-Roman"/>
              </a:rPr>
              <a:t>Q-3. During software development, which factor is most crucial?</a:t>
            </a:r>
          </a:p>
          <a:p>
            <a:pPr marL="342900" indent="-342900" algn="l">
              <a:buAutoNum type="alphaLcParenBoth"/>
            </a:pPr>
            <a:r>
              <a:rPr lang="en-IN" b="0" i="0" u="none" strike="noStrike" baseline="0" dirty="0">
                <a:latin typeface="Times-Roman"/>
              </a:rPr>
              <a:t>People</a:t>
            </a:r>
          </a:p>
          <a:p>
            <a:pPr marL="342900" indent="-342900" algn="l">
              <a:buAutoNum type="alphaLcParenBoth"/>
            </a:pPr>
            <a:r>
              <a:rPr lang="en-IN" b="0" i="0" u="none" strike="noStrike" baseline="0" dirty="0">
                <a:latin typeface="Times-Roman"/>
              </a:rPr>
              <a:t>Product</a:t>
            </a:r>
          </a:p>
          <a:p>
            <a:pPr algn="l"/>
            <a:r>
              <a:rPr lang="en-IN" b="0" i="0" u="none" strike="noStrike" baseline="0" dirty="0">
                <a:latin typeface="Times-Roman"/>
              </a:rPr>
              <a:t>(c) Process </a:t>
            </a:r>
          </a:p>
          <a:p>
            <a:pPr algn="l"/>
            <a:r>
              <a:rPr lang="en-IN" b="0" i="0" u="none" strike="noStrike" baseline="0" dirty="0">
                <a:latin typeface="Times-Roman"/>
              </a:rPr>
              <a:t>(d) Project</a:t>
            </a:r>
          </a:p>
          <a:p>
            <a:pPr algn="l"/>
            <a:endParaRPr lang="en-IN" b="0" i="0" u="none" strike="noStrike" baseline="0" dirty="0">
              <a:latin typeface="Times-Roman"/>
            </a:endParaRPr>
          </a:p>
          <a:p>
            <a:pPr algn="l"/>
            <a:r>
              <a:rPr lang="en-IN" b="0" i="0" u="none" strike="noStrike" baseline="0" dirty="0">
                <a:latin typeface="Times-Roman"/>
              </a:rPr>
              <a:t>Q-4. Milestones are used to</a:t>
            </a:r>
          </a:p>
          <a:p>
            <a:pPr marL="342900" indent="-342900" algn="l">
              <a:buAutoNum type="alphaLcParenBoth"/>
            </a:pPr>
            <a:r>
              <a:rPr lang="en-US" b="0" i="0" u="none" strike="noStrike" baseline="0" dirty="0">
                <a:latin typeface="Times-Roman"/>
              </a:rPr>
              <a:t>know the cost of the project </a:t>
            </a:r>
          </a:p>
          <a:p>
            <a:pPr marL="342900" indent="-342900" algn="l">
              <a:buAutoNum type="alphaLcParenBoth"/>
            </a:pPr>
            <a:r>
              <a:rPr lang="en-US" b="0" i="0" u="none" strike="noStrike" baseline="0" dirty="0">
                <a:latin typeface="Times-Roman"/>
              </a:rPr>
              <a:t>know the status of the project</a:t>
            </a:r>
          </a:p>
          <a:p>
            <a:pPr algn="l"/>
            <a:r>
              <a:rPr lang="en-US" b="0" i="0" u="none" strike="noStrike" baseline="0" dirty="0">
                <a:latin typeface="Times-Roman"/>
              </a:rPr>
              <a:t>(c) know user expectations </a:t>
            </a:r>
          </a:p>
          <a:p>
            <a:pPr algn="l"/>
            <a:r>
              <a:rPr lang="en-US" b="0" i="0" u="none" strike="noStrike" baseline="0" dirty="0">
                <a:latin typeface="Times-Roman"/>
              </a:rPr>
              <a:t>(d) none of the above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81729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2F7D-0C3C-44A0-AA58-DE56B3900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688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16371-9528-4AB0-A2D6-8FB5134C9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993" y="858129"/>
            <a:ext cx="10086535" cy="4399671"/>
          </a:xfrm>
        </p:spPr>
        <p:txBody>
          <a:bodyPr>
            <a:normAutofit/>
          </a:bodyPr>
          <a:lstStyle/>
          <a:p>
            <a:pPr algn="l"/>
            <a:r>
              <a:rPr lang="en-IN" b="0" i="0" u="none" strike="noStrike" baseline="0" dirty="0">
                <a:latin typeface="Times-Roman"/>
              </a:rPr>
              <a:t>Q-5. Software consists of</a:t>
            </a:r>
          </a:p>
          <a:p>
            <a:pPr algn="l"/>
            <a:r>
              <a:rPr lang="en-US" b="0" i="0" u="none" strike="noStrike" baseline="0" dirty="0">
                <a:latin typeface="Times-Roman"/>
              </a:rPr>
              <a:t>(a) Set of instructions + operating system</a:t>
            </a:r>
          </a:p>
          <a:p>
            <a:pPr algn="l"/>
            <a:r>
              <a:rPr lang="en-IN" b="0" i="0" u="none" strike="noStrike" baseline="0" dirty="0">
                <a:latin typeface="Times-Roman"/>
              </a:rPr>
              <a:t>(b) Programs + documentation + operating procedures</a:t>
            </a:r>
          </a:p>
          <a:p>
            <a:pPr algn="l"/>
            <a:r>
              <a:rPr lang="en-US" b="0" i="0" u="none" strike="noStrike" baseline="0" dirty="0">
                <a:latin typeface="Times-Roman"/>
              </a:rPr>
              <a:t>(c) Programs + hardware manuals </a:t>
            </a:r>
          </a:p>
          <a:p>
            <a:pPr algn="l"/>
            <a:r>
              <a:rPr lang="en-US" b="0" i="0" u="none" strike="noStrike" baseline="0" dirty="0">
                <a:latin typeface="Times-Roman"/>
              </a:rPr>
              <a:t>(d) Set of programs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9043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C966-E528-4D7C-9A06-3209CFB43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437"/>
            <a:ext cx="9144000" cy="773722"/>
          </a:xfrm>
        </p:spPr>
        <p:txBody>
          <a:bodyPr>
            <a:normAutofit/>
          </a:bodyPr>
          <a:lstStyle/>
          <a:p>
            <a:r>
              <a:rPr lang="en-IN" sz="4000" b="0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Software Engineering ?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B14C8-B935-4E93-992B-9C9D23682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791" y="2025748"/>
            <a:ext cx="10227212" cy="391081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in nature &amp; complexity of software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000" b="0" i="0" u="none" strike="noStrike" baseline="0" dirty="0">
                <a:solidFill>
                  <a:srgbClr val="9A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one “guru” is over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IN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all want improvement</a:t>
            </a:r>
            <a:endParaRPr lang="en-IN" sz="4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Ready for change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6E735C-F412-4D58-99D4-D973B1D9B57C}"/>
              </a:ext>
            </a:extLst>
          </p:cNvPr>
          <p:cNvCxnSpPr/>
          <p:nvPr/>
        </p:nvCxnSpPr>
        <p:spPr>
          <a:xfrm>
            <a:off x="6766559" y="3798277"/>
            <a:ext cx="956603" cy="9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209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D3BF-F43B-49FB-B86E-208C99293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1101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27EEF-72F2-4E15-B655-E18BC5F81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9643"/>
            <a:ext cx="9144000" cy="2838157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6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1333-B7F2-4CB4-9C82-400C5BCF7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0505"/>
            <a:ext cx="9144000" cy="773723"/>
          </a:xfrm>
        </p:spPr>
        <p:txBody>
          <a:bodyPr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Evolving Role of Software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BACD9-AC9C-4A2B-8683-CCD9D4A25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9311"/>
            <a:ext cx="9144000" cy="3738489"/>
          </a:xfrm>
        </p:spPr>
        <p:txBody>
          <a:bodyPr/>
          <a:lstStyle/>
          <a:p>
            <a:pPr algn="l"/>
            <a:r>
              <a:rPr lang="en-US" sz="3200" b="0" i="0" u="none" strike="noStrike" baseline="0" dirty="0">
                <a:solidFill>
                  <a:srgbClr val="663300"/>
                </a:solidFill>
                <a:latin typeface="Times-Roman"/>
              </a:rPr>
              <a:t>Software industry is in Crisis!</a:t>
            </a:r>
          </a:p>
          <a:p>
            <a:pPr algn="l"/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1E196E-CC9E-4622-A86F-F89E147F2E5B}"/>
              </a:ext>
            </a:extLst>
          </p:cNvPr>
          <p:cNvGraphicFramePr>
            <a:graphicFrameLocks/>
          </p:cNvGraphicFramePr>
          <p:nvPr/>
        </p:nvGraphicFramePr>
        <p:xfrm>
          <a:off x="2912012" y="2057399"/>
          <a:ext cx="6147582" cy="428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680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7666-8B55-4095-8011-8991EBB7E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829"/>
            <a:ext cx="9144000" cy="661180"/>
          </a:xfrm>
        </p:spPr>
        <p:txBody>
          <a:bodyPr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Evolving Role of Software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D346F-0BEF-4349-ABA0-9D847CC55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06" y="1491175"/>
            <a:ext cx="9411286" cy="3766625"/>
          </a:xfrm>
        </p:spPr>
        <p:txBody>
          <a:bodyPr>
            <a:normAutofit/>
          </a:bodyPr>
          <a:lstStyle/>
          <a:p>
            <a:pPr algn="just"/>
            <a:r>
              <a:rPr lang="en-US" sz="3600" b="0" i="0" u="none" strike="noStrike" baseline="0" dirty="0">
                <a:solidFill>
                  <a:srgbClr val="003366"/>
                </a:solidFill>
                <a:latin typeface="Times-Roman"/>
              </a:rPr>
              <a:t>As per the IBM report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Times-Roman"/>
              </a:rPr>
              <a:t>, “</a:t>
            </a:r>
            <a:r>
              <a:rPr lang="en-US" sz="3600" b="0" i="0" u="none" strike="noStrike" baseline="0" dirty="0">
                <a:solidFill>
                  <a:srgbClr val="660066"/>
                </a:solidFill>
                <a:latin typeface="Times-Roman"/>
              </a:rPr>
              <a:t>31%of the project get cancelled before they are completed, 53% overrun</a:t>
            </a:r>
          </a:p>
          <a:p>
            <a:pPr algn="just"/>
            <a:r>
              <a:rPr lang="en-US" sz="3600" b="0" i="0" u="none" strike="noStrike" baseline="0" dirty="0">
                <a:solidFill>
                  <a:srgbClr val="660066"/>
                </a:solidFill>
                <a:latin typeface="Times-Roman"/>
              </a:rPr>
              <a:t>their cost estimates by an average of 189% and for every 100 projects, there are 94 restarts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Times-Roman"/>
              </a:rPr>
              <a:t>”.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9808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3EAD-C339-4A27-A2C7-696941F18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543"/>
            <a:ext cx="9144000" cy="984738"/>
          </a:xfrm>
        </p:spPr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Evolving Role of Software</a:t>
            </a:r>
            <a:endParaRPr lang="en-IN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D4439-B531-41E0-87EF-C8D62EEBF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8123"/>
            <a:ext cx="9144000" cy="4811151"/>
          </a:xfrm>
        </p:spPr>
        <p:txBody>
          <a:bodyPr/>
          <a:lstStyle/>
          <a:p>
            <a:pPr algn="l"/>
            <a:r>
              <a:rPr lang="en-IN" sz="2800" b="0" i="0" u="none" strike="noStrike" baseline="0" dirty="0">
                <a:solidFill>
                  <a:srgbClr val="003366"/>
                </a:solidFill>
                <a:latin typeface="Times-Roman"/>
              </a:rPr>
              <a:t>Unlike Hardware</a:t>
            </a:r>
          </a:p>
          <a:p>
            <a:pPr algn="l"/>
            <a:r>
              <a:rPr lang="en-US" sz="2800" b="0" i="0" u="none" strike="noStrike" baseline="0" dirty="0">
                <a:solidFill>
                  <a:srgbClr val="663300"/>
                </a:solidFill>
                <a:latin typeface="Times-Roman"/>
              </a:rPr>
              <a:t>– Moore’s law: processor speed/memory capacity doubles</a:t>
            </a:r>
          </a:p>
          <a:p>
            <a:pPr algn="l"/>
            <a:r>
              <a:rPr lang="en-IN" sz="2800" b="0" i="0" u="none" strike="noStrike" baseline="0" dirty="0">
                <a:solidFill>
                  <a:srgbClr val="663300"/>
                </a:solidFill>
                <a:latin typeface="Times-Roman"/>
              </a:rPr>
              <a:t>every two years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D34E6-0142-4F33-937D-07AC4132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2" y="3428999"/>
            <a:ext cx="5809957" cy="318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7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8D09-833A-42AB-B9A5-52F0F6EE5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7625"/>
            <a:ext cx="9144000" cy="942535"/>
          </a:xfrm>
        </p:spPr>
        <p:txBody>
          <a:bodyPr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333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Evolving Role of Software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AE3FC-19FC-42F4-A48D-4C899AF1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43" y="1744393"/>
            <a:ext cx="11197883" cy="4515729"/>
          </a:xfrm>
        </p:spPr>
        <p:txBody>
          <a:bodyPr>
            <a:normAutofit/>
          </a:bodyPr>
          <a:lstStyle/>
          <a:p>
            <a:pPr algn="l"/>
            <a:r>
              <a:rPr lang="en-US" sz="3200" b="1" i="1" u="none" strike="noStrike" baseline="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Managers </a:t>
            </a:r>
            <a:r>
              <a:rPr lang="en-US" sz="3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b="1" i="1" u="none" strike="noStrike" baseline="0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Persons </a:t>
            </a:r>
            <a:r>
              <a:rPr lang="en-US" sz="3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asked:</a:t>
            </a:r>
          </a:p>
          <a:p>
            <a:pPr algn="l"/>
            <a:endParaRPr lang="en-US" sz="3200" b="1" i="1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does it take so long to get the program finished?</a:t>
            </a:r>
            <a:endParaRPr lang="en-US" sz="32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are costs so high?</a:t>
            </a:r>
            <a:endParaRPr lang="en-US" sz="3200" b="1" i="1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can not we find all errors before release?</a:t>
            </a:r>
            <a:endParaRPr lang="en-US" sz="32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have difficulty in measuring progress of software </a:t>
            </a:r>
            <a:r>
              <a:rPr lang="en-IN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development?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8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8" ma:contentTypeDescription="Create a new document." ma:contentTypeScope="" ma:versionID="4bb59217fb72bb57721af30a647a3aff">
  <xsd:schema xmlns:xsd="http://www.w3.org/2001/XMLSchema" xmlns:xs="http://www.w3.org/2001/XMLSchema" xmlns:p="http://schemas.microsoft.com/office/2006/metadata/properties" xmlns:ns2="cf86998d-6c59-4edf-8766-84e7bf90ae28" xmlns:ns3="1ebf312d-92f0-4448-bd00-ae66eaf06041" targetNamespace="http://schemas.microsoft.com/office/2006/metadata/properties" ma:root="true" ma:fieldsID="b73010beff06fddc858dcce84d6d1650" ns2:_="" ns3:_="">
    <xsd:import namespace="cf86998d-6c59-4edf-8766-84e7bf90ae28"/>
    <xsd:import namespace="1ebf312d-92f0-4448-bd00-ae66eaf060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bf312d-92f0-4448-bd00-ae66eaf0604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9059F1-4A81-41E8-A50A-315FD53BDA75}"/>
</file>

<file path=customXml/itemProps2.xml><?xml version="1.0" encoding="utf-8"?>
<ds:datastoreItem xmlns:ds="http://schemas.openxmlformats.org/officeDocument/2006/customXml" ds:itemID="{3B7708CC-615F-4357-8C58-53EACE1AB5C1}"/>
</file>

<file path=customXml/itemProps3.xml><?xml version="1.0" encoding="utf-8"?>
<ds:datastoreItem xmlns:ds="http://schemas.openxmlformats.org/officeDocument/2006/customXml" ds:itemID="{9164406A-B12D-4ABF-8E35-4AECF69D3E78}"/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791</Words>
  <Application>Microsoft Office PowerPoint</Application>
  <PresentationFormat>Widescreen</PresentationFormat>
  <Paragraphs>116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Times New Roman</vt:lpstr>
      <vt:lpstr>Times-Roman</vt:lpstr>
      <vt:lpstr>Wingdings</vt:lpstr>
      <vt:lpstr>Office Theme</vt:lpstr>
      <vt:lpstr>SOFTWARE ENGINEERING-ETCS-303</vt:lpstr>
      <vt:lpstr>PowerPoint Presentation</vt:lpstr>
      <vt:lpstr>TEXT BOOKS &amp; REFRENCE BOOKS</vt:lpstr>
      <vt:lpstr>CONTENTS</vt:lpstr>
      <vt:lpstr>Why Software Engineering ?</vt:lpstr>
      <vt:lpstr>The Evolving Role of Software</vt:lpstr>
      <vt:lpstr>The Evolving Role of Software</vt:lpstr>
      <vt:lpstr>The Evolving Role of Software</vt:lpstr>
      <vt:lpstr>The Evolving Role of Software</vt:lpstr>
      <vt:lpstr>Factors Contributing to the Software Crisis</vt:lpstr>
      <vt:lpstr>What is software?</vt:lpstr>
      <vt:lpstr>PowerPoint Presentation</vt:lpstr>
      <vt:lpstr>Documentation consists of different types of manuals are</vt:lpstr>
      <vt:lpstr>Documentation consists of different types of manuals are</vt:lpstr>
      <vt:lpstr>Software Product</vt:lpstr>
      <vt:lpstr>PowerPoint Presentation</vt:lpstr>
      <vt:lpstr>What is software engineering?</vt:lpstr>
      <vt:lpstr>PowerPoint Presentation</vt:lpstr>
      <vt:lpstr>Software Process</vt:lpstr>
      <vt:lpstr>PowerPoint Presentation</vt:lpstr>
      <vt:lpstr>Software Characteristics:</vt:lpstr>
      <vt:lpstr>PowerPoint Presentation</vt:lpstr>
      <vt:lpstr>PowerPoint Presentation</vt:lpstr>
      <vt:lpstr>The Changing Nature of Software</vt:lpstr>
      <vt:lpstr>PowerPoint Presentation</vt:lpstr>
      <vt:lpstr>Software Myths (Management Perspectives)</vt:lpstr>
      <vt:lpstr>Software Myths (Management Perspectives)</vt:lpstr>
      <vt:lpstr>Software Myths (Management Perspectives)</vt:lpstr>
      <vt:lpstr>Software Myths (Management Perspectives)</vt:lpstr>
      <vt:lpstr>Software Myths (Management Perspectives)</vt:lpstr>
      <vt:lpstr>Software Myths (Customer Perspectives)</vt:lpstr>
      <vt:lpstr>Software Myths (Customer Perspectives)</vt:lpstr>
      <vt:lpstr>Software Myths (Developer Perspectives)</vt:lpstr>
      <vt:lpstr>Software Myths (Developer Perspectives)</vt:lpstr>
      <vt:lpstr>Software Myths (Developer Perspectives)</vt:lpstr>
      <vt:lpstr>Software Myths (Developer Perspectives)</vt:lpstr>
      <vt:lpstr>Some Terminologies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Role of Management in Software Development</vt:lpstr>
      <vt:lpstr>Role of Management in Software Development</vt:lpstr>
      <vt:lpstr>QUESTIONS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Dhiraj Middha</dc:creator>
  <cp:lastModifiedBy> </cp:lastModifiedBy>
  <cp:revision>12</cp:revision>
  <dcterms:created xsi:type="dcterms:W3CDTF">2020-07-31T13:24:23Z</dcterms:created>
  <dcterms:modified xsi:type="dcterms:W3CDTF">2020-08-20T16:14:42Z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