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 id="281" r:id="rId8"/>
    <p:sldId id="282" r:id="rId9"/>
    <p:sldId id="283" r:id="rId10"/>
    <p:sldId id="284" r:id="rId11"/>
    <p:sldId id="285" r:id="rId12"/>
    <p:sldId id="293" r:id="rId13"/>
    <p:sldId id="294" r:id="rId14"/>
    <p:sldId id="295" r:id="rId15"/>
    <p:sldId id="286" r:id="rId16"/>
    <p:sldId id="289" r:id="rId17"/>
    <p:sldId id="291" r:id="rId18"/>
    <p:sldId id="292" r:id="rId19"/>
    <p:sldId id="287" r:id="rId20"/>
    <p:sldId id="290" r:id="rId21"/>
    <p:sldId id="275" r:id="rId22"/>
    <p:sldId id="288"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0E7F-0B9B-4172-AF7C-4063B7DA71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F301BA-AC57-4BE7-B269-E75886E54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EE5176-32AF-445E-BDF1-B8D1607F5863}"/>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5" name="Footer Placeholder 4">
            <a:extLst>
              <a:ext uri="{FF2B5EF4-FFF2-40B4-BE49-F238E27FC236}">
                <a16:creationId xmlns:a16="http://schemas.microsoft.com/office/drawing/2014/main" id="{365CA3A1-6EC4-4747-8FF8-16B1FC23F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E41A1-20C7-4A3B-A0CB-E23748656592}"/>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358405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270A-E66F-40C5-A749-CB02AA0A49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6ACA67-0889-4906-BBC4-17185B3F1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43997-4702-4A32-9048-0679ADC41320}"/>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5" name="Footer Placeholder 4">
            <a:extLst>
              <a:ext uri="{FF2B5EF4-FFF2-40B4-BE49-F238E27FC236}">
                <a16:creationId xmlns:a16="http://schemas.microsoft.com/office/drawing/2014/main" id="{CC27CA3B-63B2-4649-A9EA-4EF6FA2111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78344-0116-4567-8BEC-816C4B0D4DDF}"/>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269395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4DB2A-BE23-4956-86DF-2549E5B9BA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0BD29D-C1DB-4EDE-AB9A-6F97E8112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F9B90C-D78D-4824-8D2A-0F26947ED1B4}"/>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5" name="Footer Placeholder 4">
            <a:extLst>
              <a:ext uri="{FF2B5EF4-FFF2-40B4-BE49-F238E27FC236}">
                <a16:creationId xmlns:a16="http://schemas.microsoft.com/office/drawing/2014/main" id="{AADBF28D-AA93-4F22-BE14-9C3AB7A5F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3E241-841D-4620-A788-3CB61B9441D7}"/>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224712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6BE7-3E72-4EA0-ADA1-0C41C7EA5C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A4F22B-35EC-4E1D-88BB-9E519E4138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4FF344-EF82-4FD7-90CA-2A95F5530ADF}"/>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5" name="Footer Placeholder 4">
            <a:extLst>
              <a:ext uri="{FF2B5EF4-FFF2-40B4-BE49-F238E27FC236}">
                <a16:creationId xmlns:a16="http://schemas.microsoft.com/office/drawing/2014/main" id="{AD493672-8AEE-4731-AACD-A12C2F2C9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D0ABB-FA4C-4408-820E-FEB0A7F9D00F}"/>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29833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9A4F-02C8-4759-A68E-F9FC65CCA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928DDA-17D3-4A00-B71D-C8E395EF7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020C8D-EE80-4C97-8D7D-0309D5286EFC}"/>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5" name="Footer Placeholder 4">
            <a:extLst>
              <a:ext uri="{FF2B5EF4-FFF2-40B4-BE49-F238E27FC236}">
                <a16:creationId xmlns:a16="http://schemas.microsoft.com/office/drawing/2014/main" id="{DCA905ED-3240-4AC9-8281-212EBB0FC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E52E41-7314-4D26-981D-4D9B10F84A58}"/>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210316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7053-E3EC-4E4C-BCF6-DF34B97F5C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4C0D14-D526-4470-8EE9-2F5EC00D1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8664B5-FC3B-425A-8634-9CEE1425B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B38B07-7BE2-48A5-907E-87746D549425}"/>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6" name="Footer Placeholder 5">
            <a:extLst>
              <a:ext uri="{FF2B5EF4-FFF2-40B4-BE49-F238E27FC236}">
                <a16:creationId xmlns:a16="http://schemas.microsoft.com/office/drawing/2014/main" id="{BB25B2B0-6E7B-44F4-A8ED-766FAAC2CD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3E85C4-A97E-4E0D-983C-821CDD127EF9}"/>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120237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9225-6FC5-4139-B3FA-816270C562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105FBD-22B9-44CD-A6D1-D2170FD84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A0DEA-3CDB-4BE4-AAF8-2CE085C04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F7EBC3-0001-44DF-9110-A374D63F7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5E9213-4CB3-4136-9BCA-3347816BB9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4CD19E-2B49-43D7-A535-B978D7C46CB5}"/>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8" name="Footer Placeholder 7">
            <a:extLst>
              <a:ext uri="{FF2B5EF4-FFF2-40B4-BE49-F238E27FC236}">
                <a16:creationId xmlns:a16="http://schemas.microsoft.com/office/drawing/2014/main" id="{F6C60B44-5EA5-4607-B7D4-61A62D77A8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B9897B-4513-4A66-9360-F7A3581BCC90}"/>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291066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6C2D-43E8-4FF0-BBE3-D59EA447E8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01CA61-EFE6-4441-A0F2-7D399D794E0C}"/>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4" name="Footer Placeholder 3">
            <a:extLst>
              <a:ext uri="{FF2B5EF4-FFF2-40B4-BE49-F238E27FC236}">
                <a16:creationId xmlns:a16="http://schemas.microsoft.com/office/drawing/2014/main" id="{1A2E91B3-ED40-4A3B-9004-BFB6715DAE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77899B-7104-4A49-AAC0-C37B24B1ED99}"/>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326261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505D0-98F1-4B8C-A033-461AC4A86839}"/>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3" name="Footer Placeholder 2">
            <a:extLst>
              <a:ext uri="{FF2B5EF4-FFF2-40B4-BE49-F238E27FC236}">
                <a16:creationId xmlns:a16="http://schemas.microsoft.com/office/drawing/2014/main" id="{230F42C0-189F-4AB7-AE2D-FFCE5D842D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8B1B62-8EDB-4ECB-8868-EEE9C09F6BF5}"/>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144449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4E86-8F4C-4966-A9EF-60290CD35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3856D7-D761-4313-9021-0E587E9D2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61FDAC-E4E8-4717-AC65-9E8E02FD5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21EF9-E03C-4437-B4AC-4A8E7F1C320C}"/>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6" name="Footer Placeholder 5">
            <a:extLst>
              <a:ext uri="{FF2B5EF4-FFF2-40B4-BE49-F238E27FC236}">
                <a16:creationId xmlns:a16="http://schemas.microsoft.com/office/drawing/2014/main" id="{040677F3-F925-4BB7-BA1C-2DD8DAEE41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0D02E-E171-439B-8445-A69570CC4F93}"/>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137849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5F21-E686-451E-9C7F-D380A0C92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74A2F1-AB00-4BEC-A4A2-B2875CF94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F4D923-C70A-42D1-A0A7-02239F4B1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CD4B6-AE07-4D59-8CA4-715526203083}"/>
              </a:ext>
            </a:extLst>
          </p:cNvPr>
          <p:cNvSpPr>
            <a:spLocks noGrp="1"/>
          </p:cNvSpPr>
          <p:nvPr>
            <p:ph type="dt" sz="half" idx="10"/>
          </p:nvPr>
        </p:nvSpPr>
        <p:spPr/>
        <p:txBody>
          <a:bodyPr/>
          <a:lstStyle/>
          <a:p>
            <a:fld id="{D2E32B66-4CF5-4167-A2DF-3EF8751A6F54}" type="datetimeFigureOut">
              <a:rPr lang="en-IN" smtClean="0"/>
              <a:t>28-08-2020</a:t>
            </a:fld>
            <a:endParaRPr lang="en-IN"/>
          </a:p>
        </p:txBody>
      </p:sp>
      <p:sp>
        <p:nvSpPr>
          <p:cNvPr id="6" name="Footer Placeholder 5">
            <a:extLst>
              <a:ext uri="{FF2B5EF4-FFF2-40B4-BE49-F238E27FC236}">
                <a16:creationId xmlns:a16="http://schemas.microsoft.com/office/drawing/2014/main" id="{0980FE5F-6B6D-4F7D-8EF2-56B0B0D2A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08A88-5DCC-4CF9-BFB6-65425CD7E447}"/>
              </a:ext>
            </a:extLst>
          </p:cNvPr>
          <p:cNvSpPr>
            <a:spLocks noGrp="1"/>
          </p:cNvSpPr>
          <p:nvPr>
            <p:ph type="sldNum" sz="quarter" idx="12"/>
          </p:nvPr>
        </p:nvSpPr>
        <p:spPr/>
        <p:txBody>
          <a:bodyPr/>
          <a:lstStyle/>
          <a:p>
            <a:fld id="{61EFE5FC-C012-4C6D-B2D3-A618C0DF9701}" type="slidenum">
              <a:rPr lang="en-IN" smtClean="0"/>
              <a:t>‹#›</a:t>
            </a:fld>
            <a:endParaRPr lang="en-IN"/>
          </a:p>
        </p:txBody>
      </p:sp>
    </p:spTree>
    <p:extLst>
      <p:ext uri="{BB962C8B-B14F-4D97-AF65-F5344CB8AC3E}">
        <p14:creationId xmlns:p14="http://schemas.microsoft.com/office/powerpoint/2010/main" val="157112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C1A3A1-863F-45FA-8EF4-C045752E2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83CB1F-302E-4109-BCE5-88B220533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02FAF9-6DB7-4402-AC9E-BE7041131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32B66-4CF5-4167-A2DF-3EF8751A6F54}" type="datetimeFigureOut">
              <a:rPr lang="en-IN" smtClean="0"/>
              <a:t>28-08-2020</a:t>
            </a:fld>
            <a:endParaRPr lang="en-IN"/>
          </a:p>
        </p:txBody>
      </p:sp>
      <p:sp>
        <p:nvSpPr>
          <p:cNvPr id="5" name="Footer Placeholder 4">
            <a:extLst>
              <a:ext uri="{FF2B5EF4-FFF2-40B4-BE49-F238E27FC236}">
                <a16:creationId xmlns:a16="http://schemas.microsoft.com/office/drawing/2014/main" id="{B8FDE5D0-0955-4A79-A20A-46D0595D9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764F64-B724-4FF7-9397-A452A6E2E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FE5FC-C012-4C6D-B2D3-A618C0DF9701}" type="slidenum">
              <a:rPr lang="en-IN" smtClean="0"/>
              <a:t>‹#›</a:t>
            </a:fld>
            <a:endParaRPr lang="en-IN"/>
          </a:p>
        </p:txBody>
      </p:sp>
    </p:spTree>
    <p:extLst>
      <p:ext uri="{BB962C8B-B14F-4D97-AF65-F5344CB8AC3E}">
        <p14:creationId xmlns:p14="http://schemas.microsoft.com/office/powerpoint/2010/main" val="47383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6626-DA36-45E7-A280-D3A3DFC06B4B}"/>
              </a:ext>
            </a:extLst>
          </p:cNvPr>
          <p:cNvSpPr>
            <a:spLocks noGrp="1"/>
          </p:cNvSpPr>
          <p:nvPr>
            <p:ph type="ctrTitle"/>
          </p:nvPr>
        </p:nvSpPr>
        <p:spPr>
          <a:xfrm>
            <a:off x="1524000" y="703385"/>
            <a:ext cx="9144000" cy="896815"/>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CONTENTS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E6CF83-5AC8-429E-9047-63A20F13D7FD}"/>
              </a:ext>
            </a:extLst>
          </p:cNvPr>
          <p:cNvSpPr>
            <a:spLocks noGrp="1"/>
          </p:cNvSpPr>
          <p:nvPr>
            <p:ph type="subTitle" idx="1"/>
          </p:nvPr>
        </p:nvSpPr>
        <p:spPr>
          <a:xfrm>
            <a:off x="956603" y="1913205"/>
            <a:ext cx="9711397" cy="4241409"/>
          </a:xfrm>
        </p:spPr>
        <p:txBody>
          <a:bodyPr>
            <a:normAutofit/>
          </a:bodyPr>
          <a:lstStyle/>
          <a:p>
            <a:pPr marL="342900" indent="-342900" algn="l">
              <a:buFont typeface="Arial" panose="020B0604020202020204" pitchFamily="34" charset="0"/>
              <a:buChar char="•"/>
            </a:pPr>
            <a:r>
              <a:rPr lang="en-US" sz="2800" b="1" dirty="0">
                <a:effectLst/>
                <a:latin typeface="Times New Roman" panose="02020603050405020304" pitchFamily="18" charset="0"/>
                <a:ea typeface="Times New Roman" panose="02020603050405020304" pitchFamily="18" charset="0"/>
              </a:rPr>
              <a:t>Software life cycle models: </a:t>
            </a:r>
          </a:p>
          <a:p>
            <a:pPr marL="342900" indent="-342900" algn="l">
              <a:buFont typeface="Arial" panose="020B0604020202020204" pitchFamily="34" charset="0"/>
              <a:buChar char="•"/>
            </a:pPr>
            <a:r>
              <a:rPr lang="en-US" sz="2800" b="1" dirty="0">
                <a:effectLst/>
                <a:latin typeface="Times New Roman" panose="02020603050405020304" pitchFamily="18" charset="0"/>
                <a:ea typeface="Times New Roman" panose="02020603050405020304" pitchFamily="18" charset="0"/>
              </a:rPr>
              <a:t>Waterfall model</a:t>
            </a:r>
          </a:p>
          <a:p>
            <a:pPr marL="342900" indent="-342900" algn="l">
              <a:buFont typeface="Arial" panose="020B0604020202020204" pitchFamily="34" charset="0"/>
              <a:buChar char="•"/>
            </a:pPr>
            <a:r>
              <a:rPr lang="en-US" sz="2800" b="1" dirty="0">
                <a:effectLst/>
                <a:latin typeface="Times New Roman" panose="02020603050405020304" pitchFamily="18" charset="0"/>
                <a:ea typeface="Times New Roman" panose="02020603050405020304" pitchFamily="18" charset="0"/>
              </a:rPr>
              <a:t>Prototype model</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33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CE0B-87A7-4535-94E4-0F578436625C}"/>
              </a:ext>
            </a:extLst>
          </p:cNvPr>
          <p:cNvSpPr>
            <a:spLocks noGrp="1"/>
          </p:cNvSpPr>
          <p:nvPr>
            <p:ph type="ctrTitle"/>
          </p:nvPr>
        </p:nvSpPr>
        <p:spPr>
          <a:xfrm>
            <a:off x="492369" y="211016"/>
            <a:ext cx="11352628" cy="858130"/>
          </a:xfrm>
        </p:spPr>
        <p:txBody>
          <a:bodyPr>
            <a:normAutofit/>
          </a:bodyPr>
          <a:lstStyle/>
          <a:p>
            <a:r>
              <a:rPr lang="en-US" sz="4000" b="1" i="0" u="none" strike="noStrike" baseline="0" dirty="0">
                <a:solidFill>
                  <a:srgbClr val="3333FF"/>
                </a:solidFill>
                <a:latin typeface="Times New Roman" panose="02020603050405020304" pitchFamily="18" charset="0"/>
                <a:cs typeface="Times New Roman" panose="02020603050405020304" pitchFamily="18" charset="0"/>
              </a:rPr>
              <a:t>The Rapid Application Development (RAD) Model</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12CD6B-4D6E-4CE3-8407-E174DC8FE90C}"/>
              </a:ext>
            </a:extLst>
          </p:cNvPr>
          <p:cNvPicPr>
            <a:picLocks noChangeAspect="1"/>
          </p:cNvPicPr>
          <p:nvPr/>
        </p:nvPicPr>
        <p:blipFill>
          <a:blip r:embed="rId2"/>
          <a:stretch>
            <a:fillRect/>
          </a:stretch>
        </p:blipFill>
        <p:spPr>
          <a:xfrm>
            <a:off x="239151" y="1433512"/>
            <a:ext cx="11732455" cy="4882882"/>
          </a:xfrm>
          <a:prstGeom prst="rect">
            <a:avLst/>
          </a:prstGeom>
        </p:spPr>
      </p:pic>
      <p:sp>
        <p:nvSpPr>
          <p:cNvPr id="3" name="Subtitle 2">
            <a:extLst>
              <a:ext uri="{FF2B5EF4-FFF2-40B4-BE49-F238E27FC236}">
                <a16:creationId xmlns:a16="http://schemas.microsoft.com/office/drawing/2014/main" id="{6B4FEBFD-4CED-45A8-AB42-D3135AC224EA}"/>
              </a:ext>
            </a:extLst>
          </p:cNvPr>
          <p:cNvSpPr>
            <a:spLocks noGrp="1"/>
          </p:cNvSpPr>
          <p:nvPr>
            <p:ph type="subTitle" idx="1"/>
          </p:nvPr>
        </p:nvSpPr>
        <p:spPr>
          <a:xfrm>
            <a:off x="956603" y="6857999"/>
            <a:ext cx="9978683" cy="133643"/>
          </a:xfrm>
        </p:spPr>
        <p:txBody>
          <a:bodyPr>
            <a:normAutofit fontScale="25000" lnSpcReduction="20000"/>
          </a:bodyPr>
          <a:lstStyle/>
          <a:p>
            <a:endParaRPr lang="en-IN" dirty="0"/>
          </a:p>
        </p:txBody>
      </p:sp>
    </p:spTree>
    <p:extLst>
      <p:ext uri="{BB962C8B-B14F-4D97-AF65-F5344CB8AC3E}">
        <p14:creationId xmlns:p14="http://schemas.microsoft.com/office/powerpoint/2010/main" val="398063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0F8C10-1DE5-4107-884B-9EA6838678AB}"/>
              </a:ext>
            </a:extLst>
          </p:cNvPr>
          <p:cNvSpPr>
            <a:spLocks noGrp="1"/>
          </p:cNvSpPr>
          <p:nvPr>
            <p:ph type="subTitle" idx="1"/>
          </p:nvPr>
        </p:nvSpPr>
        <p:spPr>
          <a:xfrm>
            <a:off x="233265" y="205273"/>
            <a:ext cx="11681927" cy="6484776"/>
          </a:xfrm>
        </p:spPr>
        <p:txBody>
          <a:bodyPr>
            <a:normAutofit/>
          </a:bodyPr>
          <a:lstStyle/>
          <a:p>
            <a:pPr algn="l"/>
            <a:r>
              <a:rPr lang="en-IN" sz="2800" b="1" dirty="0"/>
              <a:t>What is RAD (Rapid Application Development) Model?</a:t>
            </a:r>
          </a:p>
          <a:p>
            <a:pPr algn="l"/>
            <a:endParaRPr lang="en-IN" dirty="0"/>
          </a:p>
          <a:p>
            <a:pPr algn="l"/>
            <a:endParaRPr lang="en-IN" dirty="0"/>
          </a:p>
          <a:p>
            <a:pPr algn="just"/>
            <a:r>
              <a:rPr lang="en-IN" dirty="0">
                <a:latin typeface="Times New Roman" panose="02020603050405020304" pitchFamily="18" charset="0"/>
                <a:cs typeface="Times New Roman" panose="02020603050405020304" pitchFamily="18" charset="0"/>
              </a:rPr>
              <a:t>RAD or Rapid Application Development process is an adoption of the waterfall model; it targets at developing software in a short span of time. RAD follow the iterative  </a:t>
            </a:r>
            <a:r>
              <a:rPr lang="en-IN" b="0" i="0" dirty="0">
                <a:solidFill>
                  <a:srgbClr val="222222"/>
                </a:solidFill>
                <a:effectLst/>
                <a:latin typeface="Source Sans Pro" panose="020B0503030403020204" pitchFamily="34" charset="0"/>
              </a:rPr>
              <a:t>SDLC RAD model has following phases : </a:t>
            </a:r>
          </a:p>
          <a:p>
            <a:pPr algn="just"/>
            <a:endParaRPr lang="en-IN" dirty="0">
              <a:solidFill>
                <a:srgbClr val="222222"/>
              </a:solidFill>
              <a:latin typeface="Source Sans Pro" panose="020B0503030403020204" pitchFamily="34"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Business Modeling</a:t>
            </a:r>
          </a:p>
          <a:p>
            <a:pPr algn="just"/>
            <a:r>
              <a:rPr lang="en-IN" dirty="0">
                <a:latin typeface="Times New Roman" panose="02020603050405020304" pitchFamily="18" charset="0"/>
                <a:cs typeface="Times New Roman" panose="02020603050405020304" pitchFamily="18" charset="0"/>
              </a:rPr>
              <a:t>2. Data Modeling</a:t>
            </a:r>
          </a:p>
          <a:p>
            <a:pPr algn="just"/>
            <a:r>
              <a:rPr lang="en-IN" dirty="0">
                <a:latin typeface="Times New Roman" panose="02020603050405020304" pitchFamily="18" charset="0"/>
                <a:cs typeface="Times New Roman" panose="02020603050405020304" pitchFamily="18" charset="0"/>
              </a:rPr>
              <a:t>3. Process Modeling</a:t>
            </a:r>
          </a:p>
          <a:p>
            <a:pPr algn="just"/>
            <a:r>
              <a:rPr lang="en-IN" dirty="0">
                <a:latin typeface="Times New Roman" panose="02020603050405020304" pitchFamily="18" charset="0"/>
                <a:cs typeface="Times New Roman" panose="02020603050405020304" pitchFamily="18" charset="0"/>
              </a:rPr>
              <a:t>4. Application Generation</a:t>
            </a:r>
          </a:p>
          <a:p>
            <a:pPr algn="just"/>
            <a:r>
              <a:rPr lang="en-IN" b="0" i="0" dirty="0">
                <a:solidFill>
                  <a:srgbClr val="222222"/>
                </a:solidFill>
                <a:effectLst/>
                <a:latin typeface="Source Sans Pro" panose="020B0503030403020204" pitchFamily="34" charset="0"/>
              </a:rPr>
              <a:t>5. Testing and Turnover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2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DFCE7C-FFBF-4D1B-A0C7-DC0ADE753DEC}"/>
              </a:ext>
            </a:extLst>
          </p:cNvPr>
          <p:cNvPicPr>
            <a:picLocks noChangeAspect="1"/>
          </p:cNvPicPr>
          <p:nvPr/>
        </p:nvPicPr>
        <p:blipFill>
          <a:blip r:embed="rId2"/>
          <a:stretch>
            <a:fillRect/>
          </a:stretch>
        </p:blipFill>
        <p:spPr>
          <a:xfrm>
            <a:off x="1371600" y="923731"/>
            <a:ext cx="9666514" cy="4825190"/>
          </a:xfrm>
          <a:prstGeom prst="rect">
            <a:avLst/>
          </a:prstGeom>
        </p:spPr>
      </p:pic>
      <p:sp>
        <p:nvSpPr>
          <p:cNvPr id="3" name="Subtitle 2">
            <a:extLst>
              <a:ext uri="{FF2B5EF4-FFF2-40B4-BE49-F238E27FC236}">
                <a16:creationId xmlns:a16="http://schemas.microsoft.com/office/drawing/2014/main" id="{AB0F8C10-1DE5-4107-884B-9EA6838678AB}"/>
              </a:ext>
            </a:extLst>
          </p:cNvPr>
          <p:cNvSpPr>
            <a:spLocks noGrp="1"/>
          </p:cNvSpPr>
          <p:nvPr>
            <p:ph type="subTitle" idx="1"/>
          </p:nvPr>
        </p:nvSpPr>
        <p:spPr>
          <a:xfrm>
            <a:off x="233265" y="205273"/>
            <a:ext cx="11681927" cy="6484776"/>
          </a:xfrm>
        </p:spPr>
        <p:txBody>
          <a:bodyPr>
            <a:normAutofit/>
          </a:bodyPr>
          <a:lstStyle/>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93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0F8C10-1DE5-4107-884B-9EA6838678AB}"/>
              </a:ext>
            </a:extLst>
          </p:cNvPr>
          <p:cNvSpPr>
            <a:spLocks noGrp="1"/>
          </p:cNvSpPr>
          <p:nvPr>
            <p:ph type="subTitle" idx="1"/>
          </p:nvPr>
        </p:nvSpPr>
        <p:spPr>
          <a:xfrm>
            <a:off x="233265" y="205273"/>
            <a:ext cx="11681927" cy="6484776"/>
          </a:xfrm>
        </p:spPr>
        <p:txBody>
          <a:bodyPr>
            <a:normAutofit/>
          </a:bodyPr>
          <a:lstStyle/>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focuses on input-output source and destination of the information. </a:t>
            </a:r>
          </a:p>
          <a:p>
            <a:pPr algn="just"/>
            <a:endParaRPr lang="en-IN"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emphasizes on delivering projects in small pieces; the larger projects are divided into a series of smaller projects. </a:t>
            </a:r>
          </a:p>
          <a:p>
            <a:pPr algn="just"/>
            <a:endParaRPr lang="en-IN"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The main features of RAD model are that it focuses on the reuse of templates, tools, processes, and code.</a:t>
            </a:r>
          </a:p>
          <a:p>
            <a:pPr algn="just"/>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8FF8D28-7918-4BA1-B169-C105F4345BA4}"/>
              </a:ext>
            </a:extLst>
          </p:cNvPr>
          <p:cNvPicPr>
            <a:picLocks noChangeAspect="1"/>
          </p:cNvPicPr>
          <p:nvPr/>
        </p:nvPicPr>
        <p:blipFill>
          <a:blip r:embed="rId2"/>
          <a:stretch>
            <a:fillRect/>
          </a:stretch>
        </p:blipFill>
        <p:spPr>
          <a:xfrm>
            <a:off x="1632857" y="3620278"/>
            <a:ext cx="8705461" cy="2920481"/>
          </a:xfrm>
          <a:prstGeom prst="rect">
            <a:avLst/>
          </a:prstGeom>
        </p:spPr>
      </p:pic>
    </p:spTree>
    <p:extLst>
      <p:ext uri="{BB962C8B-B14F-4D97-AF65-F5344CB8AC3E}">
        <p14:creationId xmlns:p14="http://schemas.microsoft.com/office/powerpoint/2010/main" val="46442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0F8C10-1DE5-4107-884B-9EA6838678AB}"/>
              </a:ext>
            </a:extLst>
          </p:cNvPr>
          <p:cNvSpPr>
            <a:spLocks noGrp="1"/>
          </p:cNvSpPr>
          <p:nvPr>
            <p:ph type="subTitle" idx="1"/>
          </p:nvPr>
        </p:nvSpPr>
        <p:spPr>
          <a:xfrm>
            <a:off x="233265" y="205273"/>
            <a:ext cx="11681927" cy="6484776"/>
          </a:xfrm>
        </p:spPr>
        <p:txBody>
          <a:bodyPr>
            <a:normAutofit/>
          </a:bodyPr>
          <a:lstStyle/>
          <a:p>
            <a:pPr algn="l"/>
            <a:r>
              <a:rPr lang="en-US" dirty="0">
                <a:latin typeface="Times New Roman" panose="02020603050405020304" pitchFamily="18" charset="0"/>
                <a:cs typeface="Times New Roman" panose="02020603050405020304" pitchFamily="18" charset="0"/>
              </a:rPr>
              <a:t>ADVANATAGES :</a:t>
            </a:r>
          </a:p>
          <a:p>
            <a:pPr marL="457200" indent="-457200" algn="l">
              <a:buAutoNum type="arabicPeriod"/>
            </a:pPr>
            <a:r>
              <a:rPr lang="en-IN" dirty="0">
                <a:latin typeface="Times New Roman" panose="02020603050405020304" pitchFamily="18" charset="0"/>
                <a:cs typeface="Times New Roman" panose="02020603050405020304" pitchFamily="18" charset="0"/>
              </a:rPr>
              <a:t>Flexible and adaptable to changes</a:t>
            </a:r>
          </a:p>
          <a:p>
            <a:pPr marL="457200" indent="-457200" algn="l">
              <a:buAutoNum type="arabicPeriod"/>
            </a:pPr>
            <a:r>
              <a:rPr lang="en-IN" dirty="0">
                <a:latin typeface="Times New Roman" panose="02020603050405020304" pitchFamily="18" charset="0"/>
                <a:cs typeface="Times New Roman" panose="02020603050405020304" pitchFamily="18" charset="0"/>
              </a:rPr>
              <a:t>It is useful when you have to reduce the overall project risk</a:t>
            </a:r>
          </a:p>
          <a:p>
            <a:pPr marL="457200" indent="-457200" algn="l">
              <a:buAutoNum type="arabicPeriod"/>
            </a:pPr>
            <a:r>
              <a:rPr lang="en-IN" dirty="0">
                <a:latin typeface="Times New Roman" panose="02020603050405020304" pitchFamily="18" charset="0"/>
                <a:cs typeface="Times New Roman" panose="02020603050405020304" pitchFamily="18" charset="0"/>
              </a:rPr>
              <a:t>It is adaptable and flexible to changes</a:t>
            </a:r>
          </a:p>
          <a:p>
            <a:pPr marL="457200" indent="-457200" algn="l">
              <a:buAutoNum type="arabicPeriod"/>
            </a:pPr>
            <a:r>
              <a:rPr lang="en-IN" dirty="0">
                <a:latin typeface="Times New Roman" panose="02020603050405020304" pitchFamily="18" charset="0"/>
                <a:cs typeface="Times New Roman" panose="02020603050405020304" pitchFamily="18" charset="0"/>
              </a:rPr>
              <a:t>With less people, productivity can be increased in short time</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DISADVANTAGES :</a:t>
            </a:r>
          </a:p>
          <a:p>
            <a:pPr marL="457200" indent="-457200" algn="l">
              <a:buAutoNum type="arabicPeriod"/>
            </a:pPr>
            <a:r>
              <a:rPr lang="en-IN" dirty="0">
                <a:latin typeface="Times New Roman" panose="02020603050405020304" pitchFamily="18" charset="0"/>
                <a:cs typeface="Times New Roman" panose="02020603050405020304" pitchFamily="18" charset="0"/>
              </a:rPr>
              <a:t>It can't be used for smaller projects</a:t>
            </a:r>
          </a:p>
          <a:p>
            <a:pPr marL="457200" indent="-457200" algn="l">
              <a:buAutoNum type="arabicPeriod"/>
            </a:pPr>
            <a:r>
              <a:rPr lang="en-IN" dirty="0">
                <a:latin typeface="Times New Roman" panose="02020603050405020304" pitchFamily="18" charset="0"/>
                <a:cs typeface="Times New Roman" panose="02020603050405020304" pitchFamily="18" charset="0"/>
              </a:rPr>
              <a:t>Not all application is compatible with RAD</a:t>
            </a:r>
          </a:p>
          <a:p>
            <a:pPr marL="457200" indent="-457200" algn="l">
              <a:buAutoNum type="arabicPeriod"/>
            </a:pPr>
            <a:r>
              <a:rPr lang="en-IN" dirty="0">
                <a:latin typeface="Times New Roman" panose="02020603050405020304" pitchFamily="18" charset="0"/>
                <a:cs typeface="Times New Roman" panose="02020603050405020304" pitchFamily="18" charset="0"/>
              </a:rPr>
              <a:t>When technical risk is high, it is not suitable</a:t>
            </a:r>
          </a:p>
          <a:p>
            <a:pPr marL="457200" indent="-457200" algn="l">
              <a:buAutoNum type="arabicPeriod"/>
            </a:pPr>
            <a:r>
              <a:rPr lang="en-IN" dirty="0">
                <a:latin typeface="Times New Roman" panose="02020603050405020304" pitchFamily="18" charset="0"/>
                <a:cs typeface="Times New Roman" panose="02020603050405020304" pitchFamily="18" charset="0"/>
              </a:rPr>
              <a:t>If developers are not committed to delivering software on time, RAD projects can fail</a:t>
            </a:r>
          </a:p>
          <a:p>
            <a:pPr marL="457200" indent="-457200" algn="l">
              <a:buAutoNum type="arabicPeriod"/>
            </a:pPr>
            <a:r>
              <a:rPr lang="en-IN" dirty="0">
                <a:latin typeface="Times New Roman" panose="02020603050405020304" pitchFamily="18" charset="0"/>
                <a:cs typeface="Times New Roman" panose="02020603050405020304" pitchFamily="18" charset="0"/>
              </a:rPr>
              <a:t>Requires highly skilled designers or developers</a:t>
            </a:r>
          </a:p>
        </p:txBody>
      </p:sp>
    </p:spTree>
    <p:extLst>
      <p:ext uri="{BB962C8B-B14F-4D97-AF65-F5344CB8AC3E}">
        <p14:creationId xmlns:p14="http://schemas.microsoft.com/office/powerpoint/2010/main" val="1736098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8A7B-2230-4FA5-AE31-5667B0463ED0}"/>
              </a:ext>
            </a:extLst>
          </p:cNvPr>
          <p:cNvSpPr>
            <a:spLocks noGrp="1"/>
          </p:cNvSpPr>
          <p:nvPr>
            <p:ph type="ctrTitle"/>
          </p:nvPr>
        </p:nvSpPr>
        <p:spPr>
          <a:xfrm>
            <a:off x="1524000" y="436099"/>
            <a:ext cx="9144000" cy="801858"/>
          </a:xfrm>
        </p:spPr>
        <p:txBody>
          <a:bodyPr>
            <a:no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Prototyping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7AC903-B590-447B-A9AE-5355AA9EF004}"/>
              </a:ext>
            </a:extLst>
          </p:cNvPr>
          <p:cNvSpPr>
            <a:spLocks noGrp="1"/>
          </p:cNvSpPr>
          <p:nvPr>
            <p:ph type="subTitle" idx="1"/>
          </p:nvPr>
        </p:nvSpPr>
        <p:spPr>
          <a:xfrm>
            <a:off x="970670" y="1434904"/>
            <a:ext cx="10846192" cy="5152507"/>
          </a:xfrm>
        </p:spPr>
        <p:txBody>
          <a:bodyPr>
            <a:normAutofit/>
          </a:bodyPr>
          <a:lstStyle/>
          <a:p>
            <a:pPr marL="342900" indent="-342900" algn="just">
              <a:buFont typeface="Wingdings" panose="05000000000000000000" pitchFamily="2" charset="2"/>
              <a:buChar char="v"/>
            </a:pPr>
            <a:r>
              <a:rPr lang="en-US" sz="2400" b="0" i="0" u="none" strike="noStrike" baseline="0" dirty="0">
                <a:solidFill>
                  <a:srgbClr val="660033"/>
                </a:solidFill>
                <a:latin typeface="TTE10A5988t00"/>
              </a:rPr>
              <a:t> </a:t>
            </a:r>
            <a:r>
              <a:rPr lang="en-IN" sz="2400" b="0" i="0" u="none" strike="noStrike" baseline="0" dirty="0">
                <a:solidFill>
                  <a:srgbClr val="660033"/>
                </a:solidFill>
                <a:latin typeface="Times-Roman"/>
              </a:rPr>
              <a:t>The basic idea in Prototype model is that instead of freezing the requirements before a design or coding can proceed, a throwaway prototype is built to understand the requirements.</a:t>
            </a:r>
          </a:p>
          <a:p>
            <a:pPr algn="l"/>
            <a:endParaRPr lang="en-IN" sz="2400" b="0" i="0" u="none" strike="noStrike" baseline="0" dirty="0">
              <a:solidFill>
                <a:srgbClr val="660033"/>
              </a:solidFill>
              <a:latin typeface="Times-Roman"/>
            </a:endParaRPr>
          </a:p>
          <a:p>
            <a:pPr marL="342900" indent="-342900" algn="l">
              <a:buFont typeface="Wingdings" panose="05000000000000000000" pitchFamily="2" charset="2"/>
              <a:buChar char="v"/>
            </a:pPr>
            <a:r>
              <a:rPr lang="en-US" sz="2400" b="0" i="0" u="none" strike="noStrike" baseline="0" dirty="0">
                <a:solidFill>
                  <a:srgbClr val="000066"/>
                </a:solidFill>
                <a:latin typeface="TTE10A5988t00"/>
              </a:rPr>
              <a:t> </a:t>
            </a:r>
            <a:r>
              <a:rPr lang="en-IN" sz="2400" b="0" i="0" u="none" strike="noStrike" baseline="0" dirty="0">
                <a:solidFill>
                  <a:srgbClr val="000066"/>
                </a:solidFill>
                <a:latin typeface="Times-Roman"/>
              </a:rPr>
              <a:t>This prototype is developed based on the currently known requirements.</a:t>
            </a:r>
          </a:p>
          <a:p>
            <a:pPr algn="l"/>
            <a:endParaRPr lang="en-US" sz="2400" b="0" i="0" u="none" strike="noStrike" baseline="0" dirty="0">
              <a:solidFill>
                <a:srgbClr val="000066"/>
              </a:solidFill>
              <a:latin typeface="Times-Roman"/>
            </a:endParaRPr>
          </a:p>
          <a:p>
            <a:pPr marL="342900" indent="-342900" algn="just">
              <a:buFont typeface="Wingdings" panose="05000000000000000000" pitchFamily="2" charset="2"/>
              <a:buChar char="v"/>
            </a:pPr>
            <a:r>
              <a:rPr lang="en-US" sz="2400" b="0" i="0" u="none" strike="noStrike" baseline="0" dirty="0">
                <a:solidFill>
                  <a:srgbClr val="800000"/>
                </a:solidFill>
                <a:latin typeface="TTE10A5988t00"/>
              </a:rPr>
              <a:t> </a:t>
            </a:r>
            <a:r>
              <a:rPr lang="en-IN" sz="2400" b="0" i="0" u="none" strike="noStrike" baseline="0" dirty="0">
                <a:solidFill>
                  <a:srgbClr val="800000"/>
                </a:solidFill>
                <a:latin typeface="Times-Roman"/>
              </a:rPr>
              <a:t>By using this prototype, the client can get an “actual feel” of the system, since the interactions with prototype can enable the client to better understand the requirements of the desired system. </a:t>
            </a:r>
          </a:p>
          <a:p>
            <a:pPr algn="just"/>
            <a:endParaRPr lang="en-IN" sz="2400" b="0" i="0" u="none" strike="noStrike" baseline="0" dirty="0">
              <a:solidFill>
                <a:srgbClr val="800000"/>
              </a:solidFill>
              <a:latin typeface="Times-Roman"/>
            </a:endParaRPr>
          </a:p>
          <a:p>
            <a:pPr marL="342900" indent="-342900" algn="just">
              <a:buFont typeface="Wingdings" panose="05000000000000000000" pitchFamily="2" charset="2"/>
              <a:buChar char="v"/>
            </a:pPr>
            <a:r>
              <a:rPr lang="en-IN" sz="2400" b="0" i="0" u="none" strike="noStrike" baseline="0" dirty="0">
                <a:solidFill>
                  <a:srgbClr val="800000"/>
                </a:solidFill>
                <a:latin typeface="Times-Roman"/>
              </a:rPr>
              <a:t>The prototype are usually not complete systems and many of the details are not built in the prototype. The goal is to provide a system with overall functionality.</a:t>
            </a:r>
          </a:p>
          <a:p>
            <a:pPr marL="342900" indent="-342900" algn="just">
              <a:buFont typeface="Wingdings" panose="05000000000000000000" pitchFamily="2" charset="2"/>
              <a:buChar char="v"/>
            </a:pPr>
            <a:endParaRPr lang="en-IN" dirty="0"/>
          </a:p>
        </p:txBody>
      </p:sp>
    </p:spTree>
    <p:extLst>
      <p:ext uri="{BB962C8B-B14F-4D97-AF65-F5344CB8AC3E}">
        <p14:creationId xmlns:p14="http://schemas.microsoft.com/office/powerpoint/2010/main" val="2856906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E33E5-6B85-4E43-BD7D-7AD2FA599354}"/>
              </a:ext>
            </a:extLst>
          </p:cNvPr>
          <p:cNvSpPr>
            <a:spLocks noGrp="1"/>
          </p:cNvSpPr>
          <p:nvPr>
            <p:ph idx="1"/>
          </p:nvPr>
        </p:nvSpPr>
        <p:spPr>
          <a:xfrm>
            <a:off x="326571" y="261256"/>
            <a:ext cx="11569960" cy="6410131"/>
          </a:xfrm>
        </p:spPr>
        <p:txBody>
          <a:bodyPr>
            <a:normAutofit fontScale="62500" lnSpcReduction="20000"/>
          </a:bodyPr>
          <a:lstStyle/>
          <a:p>
            <a:pPr marL="0" indent="0">
              <a:buNone/>
            </a:pPr>
            <a:r>
              <a:rPr lang="en-IN" sz="3400" b="1" dirty="0">
                <a:latin typeface="Times New Roman" panose="02020603050405020304" pitchFamily="18" charset="0"/>
                <a:cs typeface="Times New Roman" panose="02020603050405020304" pitchFamily="18" charset="0"/>
              </a:rPr>
              <a:t>ADVANTAGES OF PROTOTYPE MODEL:</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sz="3400" dirty="0">
                <a:latin typeface="Times New Roman" panose="02020603050405020304" pitchFamily="18" charset="0"/>
                <a:cs typeface="Times New Roman" panose="02020603050405020304" pitchFamily="18" charset="0"/>
              </a:rPr>
              <a:t>Users are actively involved in the development</a:t>
            </a:r>
          </a:p>
          <a:p>
            <a:pPr marL="0" indent="0">
              <a:buNone/>
            </a:pPr>
            <a:endParaRPr lang="en-IN" sz="3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3400" dirty="0">
                <a:latin typeface="Times New Roman" panose="02020603050405020304" pitchFamily="18" charset="0"/>
                <a:cs typeface="Times New Roman" panose="02020603050405020304" pitchFamily="18" charset="0"/>
              </a:rPr>
              <a:t>  Since in this methodology a working model of the system is provided, the    </a:t>
            </a:r>
          </a:p>
          <a:p>
            <a:pPr marL="0" indent="0" algn="just">
              <a:buNone/>
            </a:pPr>
            <a:r>
              <a:rPr lang="en-IN" sz="3400" dirty="0">
                <a:latin typeface="Times New Roman" panose="02020603050405020304" pitchFamily="18" charset="0"/>
                <a:cs typeface="Times New Roman" panose="02020603050405020304" pitchFamily="18" charset="0"/>
              </a:rPr>
              <a:t>      users get a better understanding of the system being developed.</a:t>
            </a:r>
          </a:p>
          <a:p>
            <a:pPr marL="0" indent="0" algn="just">
              <a:buNone/>
            </a:pPr>
            <a:endParaRPr lang="en-IN" sz="3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3400" dirty="0">
                <a:latin typeface="Times New Roman" panose="02020603050405020304" pitchFamily="18" charset="0"/>
                <a:cs typeface="Times New Roman" panose="02020603050405020304" pitchFamily="18" charset="0"/>
              </a:rPr>
              <a:t> Errors can be detected much earlier.</a:t>
            </a:r>
          </a:p>
          <a:p>
            <a:pPr marL="0" indent="0">
              <a:buNone/>
            </a:pPr>
            <a:endParaRPr lang="en-IN" sz="3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3400" dirty="0">
                <a:latin typeface="Times New Roman" panose="02020603050405020304" pitchFamily="18" charset="0"/>
                <a:cs typeface="Times New Roman" panose="02020603050405020304" pitchFamily="18" charset="0"/>
              </a:rPr>
              <a:t> Quicker user feedback is available leading to better solutions.</a:t>
            </a:r>
          </a:p>
          <a:p>
            <a:pPr marL="0" indent="0">
              <a:buNone/>
            </a:pPr>
            <a:endParaRPr lang="en-IN" sz="3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3400" dirty="0">
                <a:latin typeface="Times New Roman" panose="02020603050405020304" pitchFamily="18" charset="0"/>
                <a:cs typeface="Times New Roman" panose="02020603050405020304" pitchFamily="18" charset="0"/>
              </a:rPr>
              <a:t> Missing functionality can be identified easily</a:t>
            </a:r>
          </a:p>
          <a:p>
            <a:pPr marL="0" indent="0">
              <a:buNone/>
            </a:pPr>
            <a:endParaRPr lang="en-IN" sz="3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3400" dirty="0">
                <a:latin typeface="Times New Roman" panose="02020603050405020304" pitchFamily="18" charset="0"/>
                <a:cs typeface="Times New Roman" panose="02020603050405020304" pitchFamily="18" charset="0"/>
              </a:rPr>
              <a:t> Confusing or difficult functions can be identified</a:t>
            </a:r>
          </a:p>
          <a:p>
            <a:pPr marL="0" indent="0">
              <a:buNone/>
            </a:pPr>
            <a:endParaRPr lang="en-IN" sz="3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3400" dirty="0">
                <a:latin typeface="Times New Roman" panose="02020603050405020304" pitchFamily="18" charset="0"/>
                <a:cs typeface="Times New Roman" panose="02020603050405020304" pitchFamily="18" charset="0"/>
              </a:rPr>
              <a:t> Requirements validation, Quick implementation of, incomplete, but</a:t>
            </a:r>
          </a:p>
          <a:p>
            <a:pPr marL="0" indent="0" algn="just">
              <a:buNone/>
            </a:pPr>
            <a:r>
              <a:rPr lang="en-IN" sz="3400" dirty="0">
                <a:latin typeface="Times New Roman" panose="02020603050405020304" pitchFamily="18" charset="0"/>
                <a:cs typeface="Times New Roman" panose="02020603050405020304" pitchFamily="18" charset="0"/>
              </a:rPr>
              <a:t>     functional, application.</a:t>
            </a:r>
          </a:p>
        </p:txBody>
      </p:sp>
    </p:spTree>
    <p:extLst>
      <p:ext uri="{BB962C8B-B14F-4D97-AF65-F5344CB8AC3E}">
        <p14:creationId xmlns:p14="http://schemas.microsoft.com/office/powerpoint/2010/main" val="16950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8E067-9C6C-404E-95F6-08EB182A03B1}"/>
              </a:ext>
            </a:extLst>
          </p:cNvPr>
          <p:cNvSpPr>
            <a:spLocks noGrp="1"/>
          </p:cNvSpPr>
          <p:nvPr>
            <p:ph idx="1"/>
          </p:nvPr>
        </p:nvSpPr>
        <p:spPr>
          <a:xfrm>
            <a:off x="317241" y="261257"/>
            <a:ext cx="11616612" cy="6344816"/>
          </a:xfrm>
        </p:spPr>
        <p:txBody>
          <a:bodyPr/>
          <a:lstStyle/>
          <a:p>
            <a:pPr marL="0" indent="0">
              <a:buNone/>
            </a:pPr>
            <a:r>
              <a:rPr lang="en-IN" b="1" dirty="0">
                <a:latin typeface="Times New Roman" panose="02020603050405020304" pitchFamily="18" charset="0"/>
                <a:cs typeface="Times New Roman" panose="02020603050405020304" pitchFamily="18" charset="0"/>
              </a:rPr>
              <a:t>Disadvantages of Prototype model:</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Leads to implementing and then repairing way of building systems.</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Practically, this methodology may increase the complexity of the system as   </a:t>
            </a:r>
          </a:p>
          <a:p>
            <a:pPr marL="0" indent="0">
              <a:buNone/>
            </a:pPr>
            <a:r>
              <a:rPr lang="en-IN" dirty="0">
                <a:latin typeface="Times New Roman" panose="02020603050405020304" pitchFamily="18" charset="0"/>
                <a:cs typeface="Times New Roman" panose="02020603050405020304" pitchFamily="18" charset="0"/>
              </a:rPr>
              <a:t>      scope of the system may expand beyond original plans.</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Incomplete application may cause application not to be used, as the</a:t>
            </a:r>
          </a:p>
          <a:p>
            <a:pPr marL="0" indent="0">
              <a:buNone/>
            </a:pPr>
            <a:r>
              <a:rPr lang="en-IN" dirty="0">
                <a:latin typeface="Times New Roman" panose="02020603050405020304" pitchFamily="18" charset="0"/>
                <a:cs typeface="Times New Roman" panose="02020603050405020304" pitchFamily="18" charset="0"/>
              </a:rPr>
              <a:t>     full system was designed incomplete or inadequate problem analysis.</a:t>
            </a:r>
          </a:p>
        </p:txBody>
      </p:sp>
    </p:spTree>
    <p:extLst>
      <p:ext uri="{BB962C8B-B14F-4D97-AF65-F5344CB8AC3E}">
        <p14:creationId xmlns:p14="http://schemas.microsoft.com/office/powerpoint/2010/main" val="1491442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8E067-9C6C-404E-95F6-08EB182A03B1}"/>
              </a:ext>
            </a:extLst>
          </p:cNvPr>
          <p:cNvSpPr>
            <a:spLocks noGrp="1"/>
          </p:cNvSpPr>
          <p:nvPr>
            <p:ph idx="1"/>
          </p:nvPr>
        </p:nvSpPr>
        <p:spPr>
          <a:xfrm>
            <a:off x="317241" y="261257"/>
            <a:ext cx="11616612" cy="6344816"/>
          </a:xfrm>
        </p:spPr>
        <p:txBody>
          <a:bodyPr/>
          <a:lstStyle/>
          <a:p>
            <a:pPr marL="0" indent="0">
              <a:buNone/>
            </a:pPr>
            <a:r>
              <a:rPr lang="en-IN" b="1" dirty="0">
                <a:latin typeface="Times New Roman" panose="02020603050405020304" pitchFamily="18" charset="0"/>
                <a:cs typeface="Times New Roman" panose="02020603050405020304" pitchFamily="18" charset="0"/>
              </a:rPr>
              <a:t>When to use Prototype model:  </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Prototype model should be used when the desired system needs to have a lot of interaction with the end users. (INTERACTION) </a:t>
            </a:r>
          </a:p>
          <a:p>
            <a:pPr marL="0" indent="0">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Typically, online systems, web interfaces have a very high amount of interaction with end users, are best suited for Prototype model. It might take a while for a system to be built that allows ease of use and needs minimal training for the end user. (MINIMAL SKILLS/TRAINING REQUIRED)</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Prototyping ensures that the end users constantly work with the system and provide a feedback which is incorporated in the prototype to result in a useable system. They are excellent for designing good human computer interface systems.  (FEEDBACK SUPPORT SYSTEM)</a:t>
            </a:r>
          </a:p>
        </p:txBody>
      </p:sp>
    </p:spTree>
    <p:extLst>
      <p:ext uri="{BB962C8B-B14F-4D97-AF65-F5344CB8AC3E}">
        <p14:creationId xmlns:p14="http://schemas.microsoft.com/office/powerpoint/2010/main" val="430223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34B8-6FCC-48F0-8EF6-0EDFF819FE37}"/>
              </a:ext>
            </a:extLst>
          </p:cNvPr>
          <p:cNvSpPr>
            <a:spLocks noGrp="1"/>
          </p:cNvSpPr>
          <p:nvPr>
            <p:ph type="ctrTitle"/>
          </p:nvPr>
        </p:nvSpPr>
        <p:spPr>
          <a:xfrm>
            <a:off x="1524000" y="478302"/>
            <a:ext cx="9144000" cy="717087"/>
          </a:xfrm>
        </p:spPr>
        <p:txBody>
          <a:bodyPr>
            <a:no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Prototyping Model</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6A60A6-F640-4A5E-B427-A7391FBCDA38}"/>
              </a:ext>
            </a:extLst>
          </p:cNvPr>
          <p:cNvPicPr>
            <a:picLocks noChangeAspect="1"/>
          </p:cNvPicPr>
          <p:nvPr/>
        </p:nvPicPr>
        <p:blipFill>
          <a:blip r:embed="rId2"/>
          <a:stretch>
            <a:fillRect/>
          </a:stretch>
        </p:blipFill>
        <p:spPr>
          <a:xfrm>
            <a:off x="1017563" y="1107466"/>
            <a:ext cx="9547274" cy="5370707"/>
          </a:xfrm>
          <a:prstGeom prst="rect">
            <a:avLst/>
          </a:prstGeom>
        </p:spPr>
      </p:pic>
      <p:sp>
        <p:nvSpPr>
          <p:cNvPr id="3" name="Subtitle 2">
            <a:extLst>
              <a:ext uri="{FF2B5EF4-FFF2-40B4-BE49-F238E27FC236}">
                <a16:creationId xmlns:a16="http://schemas.microsoft.com/office/drawing/2014/main" id="{C04B05D1-9702-45BC-8D4A-A83509AEFAB2}"/>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84651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D9E3-DBB5-4524-ACE9-A0EB0A51F295}"/>
              </a:ext>
            </a:extLst>
          </p:cNvPr>
          <p:cNvSpPr>
            <a:spLocks noGrp="1"/>
          </p:cNvSpPr>
          <p:nvPr>
            <p:ph type="ctrTitle"/>
          </p:nvPr>
        </p:nvSpPr>
        <p:spPr>
          <a:xfrm>
            <a:off x="1524000" y="295422"/>
            <a:ext cx="9144000" cy="1012873"/>
          </a:xfrm>
        </p:spPr>
        <p:txBody>
          <a:bodyPr>
            <a:normAutofit/>
          </a:bodyPr>
          <a:lstStyle/>
          <a:p>
            <a:r>
              <a:rPr lang="en-IN" sz="4000" b="1" i="0" u="none" strike="noStrike" baseline="0" dirty="0">
                <a:solidFill>
                  <a:srgbClr val="3333FF"/>
                </a:solidFill>
                <a:latin typeface="Times New Roman" panose="02020603050405020304" pitchFamily="18" charset="0"/>
                <a:cs typeface="Times New Roman" panose="02020603050405020304" pitchFamily="18" charset="0"/>
              </a:rPr>
              <a:t>Software Life Cycle Models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C43234-1663-49D0-B1D5-EE547226A731}"/>
              </a:ext>
            </a:extLst>
          </p:cNvPr>
          <p:cNvSpPr>
            <a:spLocks noGrp="1"/>
          </p:cNvSpPr>
          <p:nvPr>
            <p:ph type="subTitle" idx="1"/>
          </p:nvPr>
        </p:nvSpPr>
        <p:spPr>
          <a:xfrm>
            <a:off x="844061" y="1659988"/>
            <a:ext cx="10438227" cy="4529797"/>
          </a:xfrm>
        </p:spPr>
        <p:txBody>
          <a:bodyPr/>
          <a:lstStyle/>
          <a:p>
            <a:pPr algn="just"/>
            <a:r>
              <a:rPr lang="en-US" sz="2400" b="0" i="0" u="none" strike="noStrike" baseline="0" dirty="0">
                <a:latin typeface="Times-Roman"/>
              </a:rPr>
              <a:t>The goal of Software Engineering is to provide models and processes that lead to the </a:t>
            </a:r>
            <a:r>
              <a:rPr lang="en-IN" sz="2400" b="0" i="0" u="none" strike="noStrike" baseline="0" dirty="0">
                <a:latin typeface="Times-Roman"/>
              </a:rPr>
              <a:t>production of well-documented maintainable </a:t>
            </a:r>
            <a:r>
              <a:rPr lang="en-US" sz="2400" b="0" i="0" u="none" strike="noStrike" baseline="0" dirty="0">
                <a:latin typeface="Times-Roman"/>
              </a:rPr>
              <a:t>software in a manner that is predictable.</a:t>
            </a:r>
          </a:p>
          <a:p>
            <a:pPr algn="just"/>
            <a:r>
              <a:rPr lang="en-US" sz="2400" b="0" i="0" u="none" strike="noStrike" baseline="0" dirty="0">
                <a:solidFill>
                  <a:srgbClr val="3333FF"/>
                </a:solidFill>
                <a:latin typeface="Times-Roman"/>
              </a:rPr>
              <a:t>“The period of time that starts when a software product is conceived and ends when the product is no longer available for use. The software life cycle typically includes a requirement phase, design phase, implementation phase, test phase, installation and check out phase, operation and maintenance phase, and sometimes retirement</a:t>
            </a:r>
          </a:p>
          <a:p>
            <a:pPr algn="just"/>
            <a:r>
              <a:rPr lang="en-IN" sz="2400" b="0" i="0" u="none" strike="noStrike" baseline="0" dirty="0">
                <a:solidFill>
                  <a:srgbClr val="3333FF"/>
                </a:solidFill>
                <a:latin typeface="Times-Roman"/>
              </a:rPr>
              <a:t>phase”.</a:t>
            </a:r>
            <a:endParaRPr lang="en-IN" dirty="0"/>
          </a:p>
        </p:txBody>
      </p:sp>
    </p:spTree>
    <p:extLst>
      <p:ext uri="{BB962C8B-B14F-4D97-AF65-F5344CB8AC3E}">
        <p14:creationId xmlns:p14="http://schemas.microsoft.com/office/powerpoint/2010/main" val="4159569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AEE81FC-CBD0-4546-93C5-DFBA19C6E349}"/>
              </a:ext>
            </a:extLst>
          </p:cNvPr>
          <p:cNvPicPr>
            <a:picLocks noGrp="1" noChangeAspect="1"/>
          </p:cNvPicPr>
          <p:nvPr>
            <p:ph idx="1"/>
          </p:nvPr>
        </p:nvPicPr>
        <p:blipFill>
          <a:blip r:embed="rId2"/>
          <a:stretch>
            <a:fillRect/>
          </a:stretch>
        </p:blipFill>
        <p:spPr>
          <a:xfrm>
            <a:off x="1192763" y="942392"/>
            <a:ext cx="9806473" cy="4851918"/>
          </a:xfrm>
          <a:prstGeom prst="rect">
            <a:avLst/>
          </a:prstGeom>
        </p:spPr>
      </p:pic>
      <p:sp>
        <p:nvSpPr>
          <p:cNvPr id="6" name="TextBox 5">
            <a:extLst>
              <a:ext uri="{FF2B5EF4-FFF2-40B4-BE49-F238E27FC236}">
                <a16:creationId xmlns:a16="http://schemas.microsoft.com/office/drawing/2014/main" id="{044E48BE-F548-4047-A51C-B5FA31E17472}"/>
              </a:ext>
            </a:extLst>
          </p:cNvPr>
          <p:cNvSpPr txBox="1"/>
          <p:nvPr/>
        </p:nvSpPr>
        <p:spPr>
          <a:xfrm>
            <a:off x="576164" y="419172"/>
            <a:ext cx="9806473" cy="523220"/>
          </a:xfrm>
          <a:prstGeom prst="rect">
            <a:avLst/>
          </a:prstGeom>
          <a:noFill/>
        </p:spPr>
        <p:txBody>
          <a:bodyPr wrap="square">
            <a:spAutoFit/>
          </a:bodyPr>
          <a:lstStyle/>
          <a:p>
            <a:r>
              <a:rPr lang="en-IN" sz="2800" b="1" dirty="0"/>
              <a:t>Diagram of Prototype model:</a:t>
            </a:r>
          </a:p>
        </p:txBody>
      </p:sp>
    </p:spTree>
    <p:extLst>
      <p:ext uri="{BB962C8B-B14F-4D97-AF65-F5344CB8AC3E}">
        <p14:creationId xmlns:p14="http://schemas.microsoft.com/office/powerpoint/2010/main" val="109761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310-8445-4D3A-A675-8DE62E1EE7D1}"/>
              </a:ext>
            </a:extLst>
          </p:cNvPr>
          <p:cNvSpPr>
            <a:spLocks noGrp="1"/>
          </p:cNvSpPr>
          <p:nvPr>
            <p:ph type="ctrTitle"/>
          </p:nvPr>
        </p:nvSpPr>
        <p:spPr>
          <a:xfrm>
            <a:off x="1524000" y="386863"/>
            <a:ext cx="9144000" cy="780755"/>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QUESTIONS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591068-D4DA-43CF-AE67-D0538AC33EB8}"/>
              </a:ext>
            </a:extLst>
          </p:cNvPr>
          <p:cNvSpPr>
            <a:spLocks noGrp="1"/>
          </p:cNvSpPr>
          <p:nvPr>
            <p:ph type="subTitle" idx="1"/>
          </p:nvPr>
        </p:nvSpPr>
        <p:spPr>
          <a:xfrm>
            <a:off x="633046" y="1420837"/>
            <a:ext cx="10986867" cy="5050301"/>
          </a:xfrm>
        </p:spPr>
        <p:txBody>
          <a:bodyPr>
            <a:normAutofit/>
          </a:bodyPr>
          <a:lstStyle/>
          <a:p>
            <a:pPr algn="l"/>
            <a:endParaRPr lang="en-US" dirty="0">
              <a:latin typeface="Times New Roman" panose="02020603050405020304" pitchFamily="18" charset="0"/>
              <a:cs typeface="Times New Roman" panose="02020603050405020304" pitchFamily="18" charset="0"/>
            </a:endParaRPr>
          </a:p>
          <a:p>
            <a:pPr algn="l"/>
            <a:r>
              <a:rPr lang="en-US" b="0" i="0" u="none" strike="noStrike" baseline="0" dirty="0">
                <a:latin typeface="Times-Roman"/>
              </a:rPr>
              <a:t>Q-1. What are the advantages of developing the prototype of a system?</a:t>
            </a:r>
          </a:p>
          <a:p>
            <a:pPr algn="l"/>
            <a:endParaRPr lang="en-US" b="0" i="0" u="none" strike="noStrike" baseline="0" dirty="0">
              <a:latin typeface="Times-Roman"/>
            </a:endParaRPr>
          </a:p>
          <a:p>
            <a:pPr algn="l"/>
            <a:r>
              <a:rPr lang="en-US" b="0" i="0" u="none" strike="noStrike" baseline="0" dirty="0">
                <a:latin typeface="Times-Roman"/>
              </a:rPr>
              <a:t>Q-2. List the advantages of using waterfall model instead of </a:t>
            </a:r>
            <a:r>
              <a:rPr lang="en-US" b="0" i="0" u="none" strike="noStrike" baseline="0" dirty="0" err="1">
                <a:latin typeface="Times-Roman"/>
              </a:rPr>
              <a:t>adhoc</a:t>
            </a:r>
            <a:r>
              <a:rPr lang="en-US" b="0" i="0" u="none" strike="noStrike" baseline="0" dirty="0">
                <a:latin typeface="Times-Roman"/>
              </a:rPr>
              <a:t> build and </a:t>
            </a:r>
            <a:r>
              <a:rPr lang="en-IN" b="0" i="0" u="none" strike="noStrike" baseline="0" dirty="0">
                <a:latin typeface="Times-Roman"/>
              </a:rPr>
              <a:t>fix model?</a:t>
            </a:r>
          </a:p>
          <a:p>
            <a:pPr algn="l"/>
            <a:endParaRPr lang="en-IN" b="0" i="0" u="none" strike="noStrike" baseline="0" dirty="0">
              <a:latin typeface="Times-Roman"/>
            </a:endParaRPr>
          </a:p>
          <a:p>
            <a:pPr algn="l"/>
            <a:r>
              <a:rPr lang="en-US" b="0" i="0" u="none" strike="noStrike" baseline="0" dirty="0">
                <a:latin typeface="Times-Roman"/>
              </a:rPr>
              <a:t>Q-3. Which phase is not available in software life cycle?</a:t>
            </a:r>
          </a:p>
          <a:p>
            <a:pPr marL="342900" indent="-342900" algn="l">
              <a:buAutoNum type="alphaLcParenBoth"/>
            </a:pPr>
            <a:r>
              <a:rPr lang="en-IN" b="0" i="0" u="none" strike="noStrike" baseline="0" dirty="0">
                <a:latin typeface="Times-Roman"/>
              </a:rPr>
              <a:t>Coding </a:t>
            </a:r>
          </a:p>
          <a:p>
            <a:pPr marL="342900" indent="-342900" algn="l">
              <a:buAutoNum type="alphaLcParenBoth"/>
            </a:pPr>
            <a:r>
              <a:rPr lang="en-IN" b="0" i="0" u="none" strike="noStrike" baseline="0" dirty="0">
                <a:latin typeface="Times-Roman"/>
              </a:rPr>
              <a:t>(b) Testing</a:t>
            </a:r>
          </a:p>
          <a:p>
            <a:pPr algn="l"/>
            <a:r>
              <a:rPr lang="en-IN" b="0" i="0" u="none" strike="noStrike" baseline="0" dirty="0">
                <a:latin typeface="Times-Roman"/>
              </a:rPr>
              <a:t>(c) Maintenance </a:t>
            </a:r>
          </a:p>
          <a:p>
            <a:pPr algn="l"/>
            <a:r>
              <a:rPr lang="en-IN" b="0" i="0" u="none" strike="noStrike" baseline="0" dirty="0">
                <a:latin typeface="Times-Roman"/>
              </a:rPr>
              <a:t>(d) Abstraction</a:t>
            </a:r>
            <a:endParaRPr lang="en-US"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7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FA94-D920-4089-B931-C2E5496D07F5}"/>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7F4D6595-7798-4422-81A6-A3CFA95A2974}"/>
              </a:ext>
            </a:extLst>
          </p:cNvPr>
          <p:cNvSpPr>
            <a:spLocks noGrp="1"/>
          </p:cNvSpPr>
          <p:nvPr>
            <p:ph type="subTitle" idx="1"/>
          </p:nvPr>
        </p:nvSpPr>
        <p:spPr>
          <a:xfrm>
            <a:off x="998806" y="618977"/>
            <a:ext cx="10339754" cy="5556739"/>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Q-4. Waterfall model is not suitable for</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lphaLcParenBoth"/>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small projects </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lphaLcParenBoth"/>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accommodating change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 complex projects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 none of the above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Q-5. </a:t>
            </a:r>
            <a:r>
              <a:rPr lang="en-US" b="0" i="0" u="none" strike="noStrike" baseline="0" dirty="0">
                <a:latin typeface="Times New Roman" panose="02020603050405020304" pitchFamily="18" charset="0"/>
                <a:cs typeface="Times New Roman" panose="02020603050405020304" pitchFamily="18" charset="0"/>
              </a:rPr>
              <a:t>Build and fix model has</a:t>
            </a:r>
          </a:p>
          <a:p>
            <a:pPr marL="457200" indent="-457200" algn="l">
              <a:buAutoNum type="alphaLcParenBoth"/>
            </a:pPr>
            <a:r>
              <a:rPr lang="en-US" b="0" i="0" u="none" strike="noStrike" baseline="0" dirty="0">
                <a:latin typeface="Times New Roman" panose="02020603050405020304" pitchFamily="18" charset="0"/>
                <a:cs typeface="Times New Roman" panose="02020603050405020304" pitchFamily="18" charset="0"/>
              </a:rPr>
              <a:t>3 phases </a:t>
            </a:r>
          </a:p>
          <a:p>
            <a:pPr marL="457200" indent="-457200" algn="l">
              <a:buAutoNum type="alphaLcParenBoth"/>
            </a:pPr>
            <a:r>
              <a:rPr lang="en-US" b="0" i="0" u="none" strike="noStrike" baseline="0" dirty="0">
                <a:latin typeface="Times New Roman" panose="02020603050405020304" pitchFamily="18" charset="0"/>
                <a:cs typeface="Times New Roman" panose="02020603050405020304" pitchFamily="18" charset="0"/>
              </a:rPr>
              <a:t>1 phase</a:t>
            </a:r>
          </a:p>
          <a:p>
            <a:pPr algn="l"/>
            <a:r>
              <a:rPr lang="en-US" b="0" i="0" u="none" strike="noStrike" baseline="0" dirty="0">
                <a:latin typeface="Times New Roman" panose="02020603050405020304" pitchFamily="18" charset="0"/>
                <a:cs typeface="Times New Roman" panose="02020603050405020304" pitchFamily="18" charset="0"/>
              </a:rPr>
              <a:t>(c) 2 phases </a:t>
            </a:r>
          </a:p>
          <a:p>
            <a:pPr algn="l"/>
            <a:r>
              <a:rPr lang="en-US" b="0" i="0" u="none" strike="noStrike" baseline="0" dirty="0">
                <a:latin typeface="Times New Roman" panose="02020603050405020304" pitchFamily="18" charset="0"/>
                <a:cs typeface="Times New Roman" panose="02020603050405020304" pitchFamily="18" charset="0"/>
              </a:rPr>
              <a:t>(d) 4 phases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spTree>
    <p:extLst>
      <p:ext uri="{BB962C8B-B14F-4D97-AF65-F5344CB8AC3E}">
        <p14:creationId xmlns:p14="http://schemas.microsoft.com/office/powerpoint/2010/main" val="1737827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3BF-F43B-49FB-B86E-208C9929370D}"/>
              </a:ext>
            </a:extLst>
          </p:cNvPr>
          <p:cNvSpPr>
            <a:spLocks noGrp="1"/>
          </p:cNvSpPr>
          <p:nvPr>
            <p:ph type="ctrTitle"/>
          </p:nvPr>
        </p:nvSpPr>
        <p:spPr>
          <a:xfrm>
            <a:off x="1524000" y="0"/>
            <a:ext cx="9144000" cy="211015"/>
          </a:xfrm>
        </p:spPr>
        <p:txBody>
          <a:bodyPr>
            <a:normAutofit fontScale="90000"/>
          </a:bodyPr>
          <a:lstStyle/>
          <a:p>
            <a:endParaRPr lang="en-IN" dirty="0"/>
          </a:p>
        </p:txBody>
      </p:sp>
      <p:sp>
        <p:nvSpPr>
          <p:cNvPr id="3" name="Subtitle 2">
            <a:extLst>
              <a:ext uri="{FF2B5EF4-FFF2-40B4-BE49-F238E27FC236}">
                <a16:creationId xmlns:a16="http://schemas.microsoft.com/office/drawing/2014/main" id="{A9327EEF-72F2-4E15-B655-E18BC5F81557}"/>
              </a:ext>
            </a:extLst>
          </p:cNvPr>
          <p:cNvSpPr>
            <a:spLocks noGrp="1"/>
          </p:cNvSpPr>
          <p:nvPr>
            <p:ph type="subTitle" idx="1"/>
          </p:nvPr>
        </p:nvSpPr>
        <p:spPr>
          <a:xfrm>
            <a:off x="1524000" y="2419643"/>
            <a:ext cx="9144000" cy="2838157"/>
          </a:xfrm>
        </p:spPr>
        <p:txBody>
          <a:bodyPr>
            <a:normAutofit/>
          </a:bodyPr>
          <a:lstStyle/>
          <a:p>
            <a:r>
              <a:rPr lang="en-US" sz="8000" b="1" dirty="0">
                <a:solidFill>
                  <a:srgbClr val="FF0000"/>
                </a:solidFill>
                <a:latin typeface="Times New Roman" panose="02020603050405020304" pitchFamily="18" charset="0"/>
                <a:cs typeface="Times New Roman" panose="02020603050405020304" pitchFamily="18" charset="0"/>
              </a:rPr>
              <a:t>THANK YOU</a:t>
            </a:r>
            <a:endParaRPr lang="en-IN" sz="8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82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9B32-F522-40E8-B948-A28D1F936EFB}"/>
              </a:ext>
            </a:extLst>
          </p:cNvPr>
          <p:cNvSpPr>
            <a:spLocks noGrp="1"/>
          </p:cNvSpPr>
          <p:nvPr>
            <p:ph type="ctrTitle"/>
          </p:nvPr>
        </p:nvSpPr>
        <p:spPr>
          <a:xfrm>
            <a:off x="1524000" y="196949"/>
            <a:ext cx="9144000" cy="1099246"/>
          </a:xfrm>
        </p:spPr>
        <p:txBody>
          <a:bodyPr>
            <a:normAutofit/>
          </a:bodyPr>
          <a:lstStyle/>
          <a:p>
            <a:r>
              <a:rPr lang="en-IN" sz="4000" b="1" i="0" u="none" strike="noStrike" baseline="0" dirty="0">
                <a:solidFill>
                  <a:srgbClr val="3333FF"/>
                </a:solidFill>
                <a:latin typeface="Times New Roman" panose="02020603050405020304" pitchFamily="18" charset="0"/>
                <a:cs typeface="Times New Roman" panose="02020603050405020304" pitchFamily="18" charset="0"/>
              </a:rPr>
              <a:t>Build &amp; Fix Model</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250D07-7CC0-48AD-9C48-57553129E3EB}"/>
              </a:ext>
            </a:extLst>
          </p:cNvPr>
          <p:cNvPicPr>
            <a:picLocks noChangeAspect="1"/>
          </p:cNvPicPr>
          <p:nvPr/>
        </p:nvPicPr>
        <p:blipFill>
          <a:blip r:embed="rId2"/>
          <a:stretch>
            <a:fillRect/>
          </a:stretch>
        </p:blipFill>
        <p:spPr>
          <a:xfrm>
            <a:off x="1151205" y="1631852"/>
            <a:ext cx="10328031" cy="4678637"/>
          </a:xfrm>
          <a:prstGeom prst="rect">
            <a:avLst/>
          </a:prstGeom>
        </p:spPr>
      </p:pic>
      <p:sp>
        <p:nvSpPr>
          <p:cNvPr id="3" name="Subtitle 2">
            <a:extLst>
              <a:ext uri="{FF2B5EF4-FFF2-40B4-BE49-F238E27FC236}">
                <a16:creationId xmlns:a16="http://schemas.microsoft.com/office/drawing/2014/main" id="{B0F241CF-3F9C-4014-AA01-C2279B90B54B}"/>
              </a:ext>
            </a:extLst>
          </p:cNvPr>
          <p:cNvSpPr>
            <a:spLocks noGrp="1"/>
          </p:cNvSpPr>
          <p:nvPr>
            <p:ph type="subTitle" idx="1"/>
          </p:nvPr>
        </p:nvSpPr>
        <p:spPr>
          <a:xfrm flipV="1">
            <a:off x="1524000" y="7076048"/>
            <a:ext cx="9144000" cy="487596"/>
          </a:xfrm>
        </p:spPr>
        <p:txBody>
          <a:bodyPr/>
          <a:lstStyle/>
          <a:p>
            <a:endParaRPr lang="en-IN" dirty="0"/>
          </a:p>
        </p:txBody>
      </p:sp>
    </p:spTree>
    <p:extLst>
      <p:ext uri="{BB962C8B-B14F-4D97-AF65-F5344CB8AC3E}">
        <p14:creationId xmlns:p14="http://schemas.microsoft.com/office/powerpoint/2010/main" val="93813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C709-51C3-4091-AEE2-C21C428371F0}"/>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85AECD95-4DE2-4A35-9FAD-19E3AAAA138A}"/>
              </a:ext>
            </a:extLst>
          </p:cNvPr>
          <p:cNvSpPr>
            <a:spLocks noGrp="1"/>
          </p:cNvSpPr>
          <p:nvPr>
            <p:ph type="subTitle" idx="1"/>
          </p:nvPr>
        </p:nvSpPr>
        <p:spPr>
          <a:xfrm>
            <a:off x="844062" y="861645"/>
            <a:ext cx="9823938" cy="5426613"/>
          </a:xfrm>
        </p:spPr>
        <p:txBody>
          <a:bodyPr>
            <a:normAutofit/>
          </a:bodyPr>
          <a:lstStyle/>
          <a:p>
            <a:pPr marL="342900" indent="-342900" algn="l">
              <a:buFont typeface="Wingdings" panose="05000000000000000000" pitchFamily="2" charset="2"/>
              <a:buChar char="v"/>
            </a:pPr>
            <a:r>
              <a:rPr lang="en-US" sz="2400" b="0" i="0" u="none" strike="noStrike" baseline="0" dirty="0">
                <a:solidFill>
                  <a:srgbClr val="33339A"/>
                </a:solidFill>
                <a:latin typeface="TTE10A5988t00"/>
              </a:rPr>
              <a:t> </a:t>
            </a:r>
            <a:r>
              <a:rPr lang="en-US" sz="2800" b="0" i="0" u="none" strike="noStrike" baseline="0" dirty="0">
                <a:solidFill>
                  <a:srgbClr val="33339A"/>
                </a:solidFill>
                <a:latin typeface="Times New Roman" panose="02020603050405020304" pitchFamily="18" charset="0"/>
                <a:cs typeface="Times New Roman" panose="02020603050405020304" pitchFamily="18" charset="0"/>
              </a:rPr>
              <a:t>Suitable for small programming exercises of 100 or 200 lines</a:t>
            </a:r>
          </a:p>
          <a:p>
            <a:pPr marL="342900" indent="-342900" algn="l">
              <a:buFont typeface="Wingdings" panose="05000000000000000000" pitchFamily="2" charset="2"/>
              <a:buChar char="v"/>
            </a:pPr>
            <a:endParaRPr lang="en-US" sz="2800" b="0" i="0" u="none" strike="noStrike" baseline="0" dirty="0">
              <a:solidFill>
                <a:srgbClr val="33339A"/>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800" b="0" i="0" u="none" strike="noStrike" baseline="0" dirty="0">
                <a:solidFill>
                  <a:srgbClr val="663300"/>
                </a:solidFill>
                <a:latin typeface="Times New Roman" panose="02020603050405020304" pitchFamily="18" charset="0"/>
                <a:cs typeface="Times New Roman" panose="02020603050405020304" pitchFamily="18" charset="0"/>
              </a:rPr>
              <a:t> Unsatisfactory for software for any reasonable size</a:t>
            </a:r>
          </a:p>
          <a:p>
            <a:pPr marL="342900" indent="-342900" algn="l">
              <a:buFont typeface="Wingdings" panose="05000000000000000000" pitchFamily="2" charset="2"/>
              <a:buChar char="v"/>
            </a:pPr>
            <a:endParaRPr lang="en-US" sz="2800" b="0" i="0" u="none" strike="noStrike" baseline="0" dirty="0">
              <a:solidFill>
                <a:srgbClr val="6633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IN" sz="2800" b="0" i="0" u="none" strike="noStrike" baseline="0" dirty="0">
                <a:solidFill>
                  <a:srgbClr val="000000"/>
                </a:solidFill>
                <a:latin typeface="Times New Roman" panose="02020603050405020304" pitchFamily="18" charset="0"/>
                <a:cs typeface="Times New Roman" panose="02020603050405020304" pitchFamily="18" charset="0"/>
              </a:rPr>
              <a:t> Code soon becomes unfixable &amp; unenhanceable</a:t>
            </a:r>
            <a:endParaRPr lang="en-IN" sz="2800" dirty="0">
              <a:solidFill>
                <a:srgbClr val="00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endParaRPr lang="en-IN" sz="28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800" b="0" i="0" u="none" strike="noStrike" baseline="0" dirty="0">
                <a:solidFill>
                  <a:srgbClr val="9A0033"/>
                </a:solidFill>
                <a:latin typeface="Times New Roman" panose="02020603050405020304" pitchFamily="18" charset="0"/>
                <a:cs typeface="Times New Roman" panose="02020603050405020304" pitchFamily="18" charset="0"/>
              </a:rPr>
              <a:t> No room for structured design</a:t>
            </a:r>
          </a:p>
          <a:p>
            <a:pPr marL="342900" indent="-342900" algn="l">
              <a:buFont typeface="Wingdings" panose="05000000000000000000" pitchFamily="2" charset="2"/>
              <a:buChar char="v"/>
            </a:pPr>
            <a:endParaRPr lang="en-US" sz="2800" b="0" i="0" u="none" strike="noStrike" baseline="0" dirty="0">
              <a:solidFill>
                <a:srgbClr val="9A0033"/>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800" b="0" i="0" u="none" strike="noStrike" baseline="0" dirty="0">
                <a:solidFill>
                  <a:srgbClr val="000066"/>
                </a:solidFill>
                <a:latin typeface="Times New Roman" panose="02020603050405020304" pitchFamily="18" charset="0"/>
                <a:cs typeface="Times New Roman" panose="02020603050405020304" pitchFamily="18" charset="0"/>
              </a:rPr>
              <a:t> Maintenance is practically not possible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03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EEA9-AF51-45CE-A858-ABCAA5971489}"/>
              </a:ext>
            </a:extLst>
          </p:cNvPr>
          <p:cNvSpPr>
            <a:spLocks noGrp="1"/>
          </p:cNvSpPr>
          <p:nvPr>
            <p:ph type="ctrTitle"/>
          </p:nvPr>
        </p:nvSpPr>
        <p:spPr>
          <a:xfrm>
            <a:off x="1524000" y="182881"/>
            <a:ext cx="9144000" cy="928468"/>
          </a:xfrm>
        </p:spPr>
        <p:txBody>
          <a:bodyPr>
            <a:normAutofit/>
          </a:bodyPr>
          <a:lstStyle/>
          <a:p>
            <a:r>
              <a:rPr lang="en-IN" sz="4000" b="1" i="0" u="none" strike="noStrike" baseline="0" dirty="0">
                <a:solidFill>
                  <a:srgbClr val="3333FF"/>
                </a:solidFill>
                <a:latin typeface="Times New Roman" panose="02020603050405020304" pitchFamily="18" charset="0"/>
                <a:cs typeface="Times New Roman" panose="02020603050405020304" pitchFamily="18" charset="0"/>
              </a:rPr>
              <a:t>Waterfall Model</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A2501E1-0042-4D49-9E13-B9CED3D4E65E}"/>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DACEDA81-566F-4CD7-A571-4DCE70643C3B}"/>
              </a:ext>
            </a:extLst>
          </p:cNvPr>
          <p:cNvPicPr>
            <a:picLocks noChangeAspect="1"/>
          </p:cNvPicPr>
          <p:nvPr/>
        </p:nvPicPr>
        <p:blipFill>
          <a:blip r:embed="rId2"/>
          <a:stretch>
            <a:fillRect/>
          </a:stretch>
        </p:blipFill>
        <p:spPr>
          <a:xfrm>
            <a:off x="1322363" y="1323975"/>
            <a:ext cx="9988062" cy="5351144"/>
          </a:xfrm>
          <a:prstGeom prst="rect">
            <a:avLst/>
          </a:prstGeom>
        </p:spPr>
      </p:pic>
    </p:spTree>
    <p:extLst>
      <p:ext uri="{BB962C8B-B14F-4D97-AF65-F5344CB8AC3E}">
        <p14:creationId xmlns:p14="http://schemas.microsoft.com/office/powerpoint/2010/main" val="324885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7157-19B9-47E5-801A-FCEAC4B9A595}"/>
              </a:ext>
            </a:extLst>
          </p:cNvPr>
          <p:cNvSpPr>
            <a:spLocks noGrp="1"/>
          </p:cNvSpPr>
          <p:nvPr>
            <p:ph type="ctrTitle"/>
          </p:nvPr>
        </p:nvSpPr>
        <p:spPr>
          <a:xfrm>
            <a:off x="576775" y="295423"/>
            <a:ext cx="10747717" cy="1655762"/>
          </a:xfrm>
        </p:spPr>
        <p:txBody>
          <a:bodyPr>
            <a:noAutofit/>
          </a:bodyPr>
          <a:lstStyle/>
          <a:p>
            <a:pPr algn="l"/>
            <a:r>
              <a:rPr lang="en-US" sz="2400" b="0" i="0" u="none" strike="noStrike" baseline="0" dirty="0">
                <a:solidFill>
                  <a:srgbClr val="663300"/>
                </a:solidFill>
                <a:latin typeface="Times-Roman"/>
              </a:rPr>
              <a:t>This model is easy to understand and reinforces the notion of </a:t>
            </a:r>
            <a:r>
              <a:rPr lang="en-US" sz="2400" b="0" i="0" u="none" strike="noStrike" baseline="0" dirty="0">
                <a:solidFill>
                  <a:srgbClr val="FF3300"/>
                </a:solidFill>
                <a:latin typeface="Times-Roman"/>
              </a:rPr>
              <a:t>“define before design” </a:t>
            </a:r>
            <a:r>
              <a:rPr lang="en-US" sz="2400" b="0" i="0" u="none" strike="noStrike" baseline="0" dirty="0">
                <a:solidFill>
                  <a:srgbClr val="663300"/>
                </a:solidFill>
                <a:latin typeface="Times-Roman"/>
              </a:rPr>
              <a:t>and </a:t>
            </a:r>
            <a:r>
              <a:rPr lang="en-US" sz="2400" b="0" i="0" u="none" strike="noStrike" baseline="0" dirty="0">
                <a:solidFill>
                  <a:srgbClr val="FF3300"/>
                </a:solidFill>
                <a:latin typeface="Times-Roman"/>
              </a:rPr>
              <a:t>“design </a:t>
            </a:r>
            <a:r>
              <a:rPr lang="en-IN" sz="2400" b="0" i="0" u="none" strike="noStrike" baseline="0" dirty="0">
                <a:solidFill>
                  <a:srgbClr val="FF3300"/>
                </a:solidFill>
                <a:latin typeface="Times-Roman"/>
              </a:rPr>
              <a:t>before code”. </a:t>
            </a:r>
            <a:br>
              <a:rPr lang="en-IN" sz="2400" b="0" i="0" u="none" strike="noStrike" baseline="0" dirty="0">
                <a:solidFill>
                  <a:srgbClr val="FF3300"/>
                </a:solidFill>
                <a:latin typeface="Times-Roman"/>
              </a:rPr>
            </a:br>
            <a:r>
              <a:rPr lang="en-US" sz="2400" b="0" i="0" u="none" strike="noStrike" baseline="0" dirty="0">
                <a:solidFill>
                  <a:srgbClr val="9A0033"/>
                </a:solidFill>
                <a:latin typeface="Times-Roman"/>
              </a:rPr>
              <a:t>The model expects complete &amp; accurate requirements early in the process, which is</a:t>
            </a:r>
            <a:br>
              <a:rPr lang="en-US" sz="2400" b="0" i="0" u="none" strike="noStrike" baseline="0" dirty="0">
                <a:solidFill>
                  <a:srgbClr val="9A0033"/>
                </a:solidFill>
                <a:latin typeface="Times-Roman"/>
              </a:rPr>
            </a:br>
            <a:r>
              <a:rPr lang="en-IN" sz="2400" b="0" i="0" u="none" strike="noStrike" baseline="0" dirty="0">
                <a:solidFill>
                  <a:srgbClr val="9A0033"/>
                </a:solidFill>
                <a:latin typeface="Times-Roman"/>
              </a:rPr>
              <a:t>unrealistic</a:t>
            </a:r>
            <a:endParaRPr lang="en-IN" sz="6600" dirty="0"/>
          </a:p>
        </p:txBody>
      </p:sp>
      <p:sp>
        <p:nvSpPr>
          <p:cNvPr id="3" name="Subtitle 2">
            <a:extLst>
              <a:ext uri="{FF2B5EF4-FFF2-40B4-BE49-F238E27FC236}">
                <a16:creationId xmlns:a16="http://schemas.microsoft.com/office/drawing/2014/main" id="{434979AE-C9C9-46A7-9527-DBE5E4B51A63}"/>
              </a:ext>
            </a:extLst>
          </p:cNvPr>
          <p:cNvSpPr>
            <a:spLocks noGrp="1"/>
          </p:cNvSpPr>
          <p:nvPr>
            <p:ph type="subTitle" idx="1"/>
          </p:nvPr>
        </p:nvSpPr>
        <p:spPr>
          <a:xfrm>
            <a:off x="576775" y="2208627"/>
            <a:ext cx="10522634" cy="4353950"/>
          </a:xfrm>
        </p:spPr>
        <p:txBody>
          <a:bodyPr>
            <a:normAutofit lnSpcReduction="10000"/>
          </a:bodyPr>
          <a:lstStyle/>
          <a:p>
            <a:pPr algn="l"/>
            <a:r>
              <a:rPr lang="en-IN" sz="2800" b="0" i="0" u="none" strike="noStrike" baseline="0" dirty="0">
                <a:solidFill>
                  <a:srgbClr val="000000"/>
                </a:solidFill>
                <a:highlight>
                  <a:srgbClr val="FFFF00"/>
                </a:highlight>
                <a:latin typeface="Times-Roman"/>
              </a:rPr>
              <a:t>Problems of waterfall model</a:t>
            </a:r>
          </a:p>
          <a:p>
            <a:pPr marL="514350" indent="-514350" algn="l">
              <a:buAutoNum type="romanLcPeriod"/>
            </a:pPr>
            <a:r>
              <a:rPr lang="en-US" sz="2400" b="0" i="0" u="none" strike="noStrike" baseline="0" dirty="0">
                <a:solidFill>
                  <a:srgbClr val="800000"/>
                </a:solidFill>
                <a:latin typeface="Times-Roman"/>
              </a:rPr>
              <a:t>It is difficult to define all requirements at the beginning of a </a:t>
            </a:r>
            <a:r>
              <a:rPr lang="en-IN" sz="2400" b="0" i="0" u="none" strike="noStrike" baseline="0" dirty="0">
                <a:solidFill>
                  <a:srgbClr val="800000"/>
                </a:solidFill>
                <a:latin typeface="Times-Roman"/>
              </a:rPr>
              <a:t>project</a:t>
            </a:r>
          </a:p>
          <a:p>
            <a:pPr marL="514350" indent="-514350" algn="l">
              <a:buAutoNum type="romanLcPeriod"/>
            </a:pPr>
            <a:endParaRPr lang="en-IN" sz="2400" b="0" i="0" u="none" strike="noStrike" baseline="0" dirty="0">
              <a:solidFill>
                <a:srgbClr val="800000"/>
              </a:solidFill>
              <a:latin typeface="Times-Roman"/>
            </a:endParaRPr>
          </a:p>
          <a:p>
            <a:pPr algn="l"/>
            <a:r>
              <a:rPr lang="en-US" sz="2400" b="0" i="0" u="none" strike="noStrike" baseline="0" dirty="0">
                <a:solidFill>
                  <a:srgbClr val="660033"/>
                </a:solidFill>
                <a:latin typeface="Times-Roman"/>
              </a:rPr>
              <a:t>ii. This model is not suitable for accommodating any change</a:t>
            </a:r>
          </a:p>
          <a:p>
            <a:pPr algn="l"/>
            <a:endParaRPr lang="en-US" sz="2400" b="0" i="0" u="none" strike="noStrike" baseline="0" dirty="0">
              <a:solidFill>
                <a:srgbClr val="660033"/>
              </a:solidFill>
              <a:latin typeface="Times-Roman"/>
            </a:endParaRPr>
          </a:p>
          <a:p>
            <a:pPr algn="l"/>
            <a:r>
              <a:rPr lang="en-US" sz="2400" b="0" i="0" u="none" strike="noStrike" baseline="0" dirty="0">
                <a:solidFill>
                  <a:srgbClr val="663300"/>
                </a:solidFill>
                <a:latin typeface="Times-Roman"/>
              </a:rPr>
              <a:t>iii. A working version of the system is not seen until late in </a:t>
            </a:r>
            <a:r>
              <a:rPr lang="en-IN" sz="2400" b="0" i="0" u="none" strike="noStrike" baseline="0" dirty="0">
                <a:solidFill>
                  <a:srgbClr val="663300"/>
                </a:solidFill>
                <a:latin typeface="Times-Roman"/>
              </a:rPr>
              <a:t>the project’s life</a:t>
            </a:r>
          </a:p>
          <a:p>
            <a:pPr algn="l"/>
            <a:endParaRPr lang="en-IN" sz="2400" b="0" i="0" u="none" strike="noStrike" baseline="0" dirty="0">
              <a:solidFill>
                <a:srgbClr val="663300"/>
              </a:solidFill>
              <a:latin typeface="Times-Roman"/>
            </a:endParaRPr>
          </a:p>
          <a:p>
            <a:pPr algn="l"/>
            <a:r>
              <a:rPr lang="en-US" sz="2400" b="0" i="0" u="none" strike="noStrike" baseline="0" dirty="0">
                <a:solidFill>
                  <a:srgbClr val="000000"/>
                </a:solidFill>
                <a:latin typeface="Times-Roman"/>
              </a:rPr>
              <a:t>iv. It does not scale up well to large projects.</a:t>
            </a:r>
          </a:p>
          <a:p>
            <a:pPr algn="l"/>
            <a:endParaRPr lang="en-US" sz="2400" b="0" i="0" u="none" strike="noStrike" baseline="0" dirty="0">
              <a:solidFill>
                <a:srgbClr val="000000"/>
              </a:solidFill>
              <a:latin typeface="Times-Roman"/>
            </a:endParaRPr>
          </a:p>
          <a:p>
            <a:pPr algn="l"/>
            <a:r>
              <a:rPr lang="en-US" sz="2400" b="0" i="0" u="none" strike="noStrike" baseline="0" dirty="0">
                <a:solidFill>
                  <a:srgbClr val="000066"/>
                </a:solidFill>
                <a:latin typeface="Times-Roman"/>
              </a:rPr>
              <a:t>v. Real projects are rarely sequential.</a:t>
            </a:r>
            <a:endParaRPr lang="en-IN" dirty="0"/>
          </a:p>
        </p:txBody>
      </p:sp>
    </p:spTree>
    <p:extLst>
      <p:ext uri="{BB962C8B-B14F-4D97-AF65-F5344CB8AC3E}">
        <p14:creationId xmlns:p14="http://schemas.microsoft.com/office/powerpoint/2010/main" val="383704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2D2E-4923-47BF-B1B6-155B3523BDBB}"/>
              </a:ext>
            </a:extLst>
          </p:cNvPr>
          <p:cNvSpPr>
            <a:spLocks noGrp="1"/>
          </p:cNvSpPr>
          <p:nvPr>
            <p:ph type="ctrTitle"/>
          </p:nvPr>
        </p:nvSpPr>
        <p:spPr>
          <a:xfrm>
            <a:off x="1524000" y="464234"/>
            <a:ext cx="9144000" cy="956603"/>
          </a:xfrm>
        </p:spPr>
        <p:txBody>
          <a:bodyPr>
            <a:norm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Incremental Process Models</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7F8223D-0115-40AD-8525-FAB83C7F4226}"/>
              </a:ext>
            </a:extLst>
          </p:cNvPr>
          <p:cNvSpPr>
            <a:spLocks noGrp="1"/>
          </p:cNvSpPr>
          <p:nvPr>
            <p:ph type="subTitle" idx="1"/>
          </p:nvPr>
        </p:nvSpPr>
        <p:spPr>
          <a:xfrm>
            <a:off x="436098" y="1791872"/>
            <a:ext cx="10972800" cy="3274255"/>
          </a:xfrm>
        </p:spPr>
        <p:txBody>
          <a:bodyPr>
            <a:normAutofit/>
          </a:bodyPr>
          <a:lstStyle/>
          <a:p>
            <a:pPr algn="just"/>
            <a:r>
              <a:rPr lang="en-US" sz="2400" b="0" i="0" u="none" strike="noStrike" baseline="0" dirty="0">
                <a:solidFill>
                  <a:srgbClr val="000000"/>
                </a:solidFill>
                <a:latin typeface="Times-Roman"/>
              </a:rPr>
              <a:t>They are effective in the situations where requirements are defined precisely and there is no confusion about the functionality of the final product.</a:t>
            </a:r>
          </a:p>
          <a:p>
            <a:pPr algn="just"/>
            <a:endParaRPr lang="en-US" sz="2400" b="0" i="0" u="none" strike="noStrike" baseline="0" dirty="0">
              <a:solidFill>
                <a:srgbClr val="000000"/>
              </a:solidFill>
              <a:latin typeface="Times-Roman"/>
            </a:endParaRPr>
          </a:p>
          <a:p>
            <a:pPr algn="just"/>
            <a:r>
              <a:rPr lang="en-US" sz="2400" b="0" i="0" u="none" strike="noStrike" baseline="0" dirty="0">
                <a:solidFill>
                  <a:srgbClr val="A60021"/>
                </a:solidFill>
                <a:latin typeface="Times-Roman"/>
              </a:rPr>
              <a:t>After every cycle a useable product is given to the customer. </a:t>
            </a:r>
          </a:p>
          <a:p>
            <a:pPr algn="just"/>
            <a:endParaRPr lang="en-US" sz="2400" b="0" i="0" u="none" strike="noStrike" baseline="0" dirty="0">
              <a:solidFill>
                <a:srgbClr val="A60021"/>
              </a:solidFill>
              <a:latin typeface="Times-Roman"/>
            </a:endParaRPr>
          </a:p>
          <a:p>
            <a:pPr algn="just"/>
            <a:r>
              <a:rPr lang="en-US" sz="2400" b="0" i="0" u="none" strike="noStrike" baseline="0" dirty="0">
                <a:solidFill>
                  <a:srgbClr val="3333CD"/>
                </a:solidFill>
                <a:latin typeface="Times-Roman"/>
              </a:rPr>
              <a:t>Popular particularly when we have to quickly deliver a limited</a:t>
            </a:r>
          </a:p>
          <a:p>
            <a:pPr algn="just"/>
            <a:r>
              <a:rPr lang="en-IN" sz="2400" b="0" i="0" u="none" strike="noStrike" baseline="0" dirty="0">
                <a:solidFill>
                  <a:srgbClr val="3333CD"/>
                </a:solidFill>
                <a:latin typeface="Times-Roman"/>
              </a:rPr>
              <a:t>functionality system.</a:t>
            </a:r>
            <a:endParaRPr lang="en-IN" dirty="0"/>
          </a:p>
        </p:txBody>
      </p:sp>
    </p:spTree>
    <p:extLst>
      <p:ext uri="{BB962C8B-B14F-4D97-AF65-F5344CB8AC3E}">
        <p14:creationId xmlns:p14="http://schemas.microsoft.com/office/powerpoint/2010/main" val="227723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7E20-57A9-4FF3-9B40-D7B8CF1BDFB5}"/>
              </a:ext>
            </a:extLst>
          </p:cNvPr>
          <p:cNvSpPr>
            <a:spLocks noGrp="1"/>
          </p:cNvSpPr>
          <p:nvPr>
            <p:ph type="ctrTitle"/>
          </p:nvPr>
        </p:nvSpPr>
        <p:spPr>
          <a:xfrm>
            <a:off x="393895" y="323557"/>
            <a:ext cx="11141613" cy="886265"/>
          </a:xfrm>
        </p:spPr>
        <p:txBody>
          <a:bodyPr>
            <a:norm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Iterative Enhancement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9489663-400A-4639-BFC2-FE3065FF84A6}"/>
              </a:ext>
            </a:extLst>
          </p:cNvPr>
          <p:cNvSpPr>
            <a:spLocks noGrp="1"/>
          </p:cNvSpPr>
          <p:nvPr>
            <p:ph type="subTitle" idx="1"/>
          </p:nvPr>
        </p:nvSpPr>
        <p:spPr>
          <a:xfrm>
            <a:off x="717452" y="1659988"/>
            <a:ext cx="10621108" cy="4642338"/>
          </a:xfrm>
        </p:spPr>
        <p:txBody>
          <a:bodyPr>
            <a:normAutofit lnSpcReduction="10000"/>
          </a:bodyPr>
          <a:lstStyle/>
          <a:p>
            <a:pPr algn="just"/>
            <a:r>
              <a:rPr lang="en-US" sz="2400" b="0" i="0" u="none" strike="noStrike" baseline="0" dirty="0">
                <a:solidFill>
                  <a:srgbClr val="663300"/>
                </a:solidFill>
                <a:latin typeface="Times-Roman"/>
              </a:rPr>
              <a:t>This model has the same phases as the waterfall model, but with fewer restrictions. Generally the phases occur in the same order as in the waterfall model, but they may be conducted in several cycles. Useable product is released at the end of the each cycle, with each </a:t>
            </a:r>
            <a:r>
              <a:rPr lang="en-IN" sz="2400" b="0" i="0" u="none" strike="noStrike" baseline="0" dirty="0">
                <a:solidFill>
                  <a:srgbClr val="663300"/>
                </a:solidFill>
                <a:latin typeface="Times-Roman"/>
              </a:rPr>
              <a:t>release providing additional functionality.</a:t>
            </a:r>
          </a:p>
          <a:p>
            <a:pPr algn="just"/>
            <a:endParaRPr lang="en-IN" sz="2400" b="0" i="0" u="none" strike="noStrike" baseline="0" dirty="0">
              <a:solidFill>
                <a:srgbClr val="663300"/>
              </a:solidFill>
              <a:latin typeface="Times-Roman"/>
            </a:endParaRPr>
          </a:p>
          <a:p>
            <a:pPr marL="342900" indent="-342900" algn="l">
              <a:buFont typeface="Arial" panose="020B0604020202020204" pitchFamily="34" charset="0"/>
              <a:buChar char="•"/>
            </a:pPr>
            <a:r>
              <a:rPr lang="en-US" sz="2400" b="0" i="0" u="none" strike="noStrike" baseline="0" dirty="0">
                <a:solidFill>
                  <a:srgbClr val="000066"/>
                </a:solidFill>
                <a:latin typeface="TTE10A5988t00"/>
              </a:rPr>
              <a:t> </a:t>
            </a:r>
            <a:r>
              <a:rPr lang="en-US" sz="2400" b="0" i="0" u="none" strike="noStrike" baseline="0" dirty="0">
                <a:solidFill>
                  <a:srgbClr val="000066"/>
                </a:solidFill>
                <a:latin typeface="Times-Roman"/>
              </a:rPr>
              <a:t>Customers and developers specify as many requirements as </a:t>
            </a:r>
            <a:r>
              <a:rPr lang="en-IN" sz="2400" b="0" i="0" u="none" strike="noStrike" baseline="0" dirty="0">
                <a:solidFill>
                  <a:srgbClr val="000066"/>
                </a:solidFill>
                <a:latin typeface="Times-Roman"/>
              </a:rPr>
              <a:t>possible and prepare a SRS document.</a:t>
            </a:r>
          </a:p>
          <a:p>
            <a:pPr marL="342900" indent="-342900" algn="l">
              <a:buFont typeface="Arial" panose="020B0604020202020204" pitchFamily="34" charset="0"/>
              <a:buChar char="•"/>
            </a:pPr>
            <a:endParaRPr lang="en-IN" sz="2400" b="0" i="0" u="none" strike="noStrike" baseline="0" dirty="0">
              <a:solidFill>
                <a:srgbClr val="000066"/>
              </a:solidFill>
              <a:latin typeface="Times-Roman"/>
            </a:endParaRPr>
          </a:p>
          <a:p>
            <a:pPr marL="342900" indent="-342900" algn="l">
              <a:buFont typeface="Arial" panose="020B0604020202020204" pitchFamily="34" charset="0"/>
              <a:buChar char="•"/>
            </a:pPr>
            <a:r>
              <a:rPr lang="en-US" sz="2400" b="0" i="0" u="none" strike="noStrike" baseline="0" dirty="0">
                <a:solidFill>
                  <a:srgbClr val="660033"/>
                </a:solidFill>
                <a:latin typeface="TTE10A5988t00"/>
              </a:rPr>
              <a:t> </a:t>
            </a:r>
            <a:r>
              <a:rPr lang="en-US" sz="2400" b="0" i="0" u="none" strike="noStrike" baseline="0" dirty="0">
                <a:solidFill>
                  <a:srgbClr val="660033"/>
                </a:solidFill>
                <a:latin typeface="Times-Roman"/>
              </a:rPr>
              <a:t>Developers and customers then prioritize these requirements</a:t>
            </a:r>
          </a:p>
          <a:p>
            <a:pPr marL="342900" indent="-342900" algn="l">
              <a:buFont typeface="Arial" panose="020B0604020202020204" pitchFamily="34" charset="0"/>
              <a:buChar char="•"/>
            </a:pPr>
            <a:endParaRPr lang="en-US" sz="2400" b="0" i="0" u="none" strike="noStrike" baseline="0" dirty="0">
              <a:solidFill>
                <a:srgbClr val="660033"/>
              </a:solidFill>
              <a:latin typeface="Times-Roman"/>
            </a:endParaRPr>
          </a:p>
          <a:p>
            <a:pPr marL="342900" indent="-342900" algn="l">
              <a:buFont typeface="Arial" panose="020B0604020202020204" pitchFamily="34" charset="0"/>
              <a:buChar char="•"/>
            </a:pPr>
            <a:r>
              <a:rPr lang="en-US" sz="2400" b="0" i="0" u="none" strike="noStrike" baseline="0" dirty="0">
                <a:solidFill>
                  <a:srgbClr val="003300"/>
                </a:solidFill>
                <a:latin typeface="TTE10A5988t00"/>
              </a:rPr>
              <a:t> </a:t>
            </a:r>
            <a:r>
              <a:rPr lang="en-US" sz="2400" b="0" i="0" u="none" strike="noStrike" baseline="0" dirty="0">
                <a:solidFill>
                  <a:srgbClr val="003300"/>
                </a:solidFill>
                <a:latin typeface="Times-Roman"/>
              </a:rPr>
              <a:t>Developers implement the specified requirements in one or more cycles of design, implementation and test based on the </a:t>
            </a:r>
            <a:r>
              <a:rPr lang="en-IN" sz="2400" b="0" i="0" u="none" strike="noStrike" baseline="0" dirty="0">
                <a:solidFill>
                  <a:srgbClr val="003300"/>
                </a:solidFill>
                <a:latin typeface="Times-Roman"/>
              </a:rPr>
              <a:t>defined priorities.</a:t>
            </a:r>
            <a:endParaRPr lang="en-IN" dirty="0"/>
          </a:p>
        </p:txBody>
      </p:sp>
    </p:spTree>
    <p:extLst>
      <p:ext uri="{BB962C8B-B14F-4D97-AF65-F5344CB8AC3E}">
        <p14:creationId xmlns:p14="http://schemas.microsoft.com/office/powerpoint/2010/main" val="345198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D93F80-4418-4339-8623-7AC5A1DACF3D}"/>
              </a:ext>
            </a:extLst>
          </p:cNvPr>
          <p:cNvPicPr>
            <a:picLocks noChangeAspect="1"/>
          </p:cNvPicPr>
          <p:nvPr/>
        </p:nvPicPr>
        <p:blipFill>
          <a:blip r:embed="rId2"/>
          <a:stretch>
            <a:fillRect/>
          </a:stretch>
        </p:blipFill>
        <p:spPr>
          <a:xfrm>
            <a:off x="239152" y="422031"/>
            <a:ext cx="11952848" cy="6119446"/>
          </a:xfrm>
          <a:prstGeom prst="rect">
            <a:avLst/>
          </a:prstGeom>
        </p:spPr>
      </p:pic>
      <p:sp>
        <p:nvSpPr>
          <p:cNvPr id="2" name="Title 1">
            <a:extLst>
              <a:ext uri="{FF2B5EF4-FFF2-40B4-BE49-F238E27FC236}">
                <a16:creationId xmlns:a16="http://schemas.microsoft.com/office/drawing/2014/main" id="{9EB44DDE-9A2C-4A22-8257-2C797BEDB1BF}"/>
              </a:ext>
            </a:extLst>
          </p:cNvPr>
          <p:cNvSpPr>
            <a:spLocks noGrp="1"/>
          </p:cNvSpPr>
          <p:nvPr>
            <p:ph type="ctrTitle"/>
          </p:nvPr>
        </p:nvSpPr>
        <p:spPr>
          <a:xfrm>
            <a:off x="1524000" y="0"/>
            <a:ext cx="9144000" cy="689317"/>
          </a:xfrm>
        </p:spPr>
        <p:txBody>
          <a:bodyPr>
            <a:normAutofit fontScale="90000"/>
          </a:bodyPr>
          <a:lstStyle/>
          <a:p>
            <a:r>
              <a:rPr kumimoji="0" lang="en-IN" sz="4400" b="1" i="0" u="none" strike="noStrike" kern="1200" cap="none" spc="0" normalizeH="0" baseline="0" noProof="0" dirty="0">
                <a:ln>
                  <a:noFill/>
                </a:ln>
                <a:solidFill>
                  <a:srgbClr val="3333FF"/>
                </a:solidFill>
                <a:effectLst/>
                <a:uLnTx/>
                <a:uFillTx/>
                <a:latin typeface="Times New Roman" panose="02020603050405020304" pitchFamily="18" charset="0"/>
                <a:ea typeface="+mj-ea"/>
                <a:cs typeface="Times New Roman" panose="02020603050405020304" pitchFamily="18" charset="0"/>
              </a:rPr>
              <a:t>Iterative Enhancement Model</a:t>
            </a:r>
            <a:endParaRPr lang="en-IN" dirty="0"/>
          </a:p>
        </p:txBody>
      </p:sp>
      <p:sp>
        <p:nvSpPr>
          <p:cNvPr id="3" name="Subtitle 2">
            <a:extLst>
              <a:ext uri="{FF2B5EF4-FFF2-40B4-BE49-F238E27FC236}">
                <a16:creationId xmlns:a16="http://schemas.microsoft.com/office/drawing/2014/main" id="{78442F39-6C6E-42FD-A2B1-2223FB57B61B}"/>
              </a:ext>
            </a:extLst>
          </p:cNvPr>
          <p:cNvSpPr>
            <a:spLocks noGrp="1"/>
          </p:cNvSpPr>
          <p:nvPr>
            <p:ph type="subTitle" idx="1"/>
          </p:nvPr>
        </p:nvSpPr>
        <p:spPr>
          <a:xfrm flipV="1">
            <a:off x="1524000" y="7047914"/>
            <a:ext cx="9144000" cy="182880"/>
          </a:xfrm>
        </p:spPr>
        <p:txBody>
          <a:bodyPr>
            <a:normAutofit fontScale="32500" lnSpcReduction="20000"/>
          </a:bodyPr>
          <a:lstStyle/>
          <a:p>
            <a:endParaRPr lang="en-IN" dirty="0"/>
          </a:p>
        </p:txBody>
      </p:sp>
    </p:spTree>
    <p:extLst>
      <p:ext uri="{BB962C8B-B14F-4D97-AF65-F5344CB8AC3E}">
        <p14:creationId xmlns:p14="http://schemas.microsoft.com/office/powerpoint/2010/main" val="2562878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56ED0B-6CE1-4F17-91E2-177DC33983E4}"/>
</file>

<file path=customXml/itemProps2.xml><?xml version="1.0" encoding="utf-8"?>
<ds:datastoreItem xmlns:ds="http://schemas.openxmlformats.org/officeDocument/2006/customXml" ds:itemID="{4EBBDBD7-6750-4217-B6CC-9F7817E4672D}"/>
</file>

<file path=customXml/itemProps3.xml><?xml version="1.0" encoding="utf-8"?>
<ds:datastoreItem xmlns:ds="http://schemas.openxmlformats.org/officeDocument/2006/customXml" ds:itemID="{C360CEB9-ABE8-4420-9EFA-F9744729F935}"/>
</file>

<file path=docProps/app.xml><?xml version="1.0" encoding="utf-8"?>
<Properties xmlns="http://schemas.openxmlformats.org/officeDocument/2006/extended-properties" xmlns:vt="http://schemas.openxmlformats.org/officeDocument/2006/docPropsVTypes">
  <TotalTime>592</TotalTime>
  <Words>1139</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Source Sans Pro</vt:lpstr>
      <vt:lpstr>Times New Roman</vt:lpstr>
      <vt:lpstr>Times-Roman</vt:lpstr>
      <vt:lpstr>TTE10A5988t00</vt:lpstr>
      <vt:lpstr>Wingdings</vt:lpstr>
      <vt:lpstr>Office Theme</vt:lpstr>
      <vt:lpstr>CONTENTS</vt:lpstr>
      <vt:lpstr>Software Life Cycle Models</vt:lpstr>
      <vt:lpstr>Build &amp; Fix Model</vt:lpstr>
      <vt:lpstr>PowerPoint Presentation</vt:lpstr>
      <vt:lpstr>Waterfall Model</vt:lpstr>
      <vt:lpstr>This model is easy to understand and reinforces the notion of “define before design” and “design before code”.  The model expects complete &amp; accurate requirements early in the process, which is unrealistic</vt:lpstr>
      <vt:lpstr>Incremental Process Models</vt:lpstr>
      <vt:lpstr>Iterative Enhancement Model</vt:lpstr>
      <vt:lpstr>Iterative Enhancement Model</vt:lpstr>
      <vt:lpstr>The Rapid Application Development (RAD) Model</vt:lpstr>
      <vt:lpstr>PowerPoint Presentation</vt:lpstr>
      <vt:lpstr>PowerPoint Presentation</vt:lpstr>
      <vt:lpstr>PowerPoint Presentation</vt:lpstr>
      <vt:lpstr>PowerPoint Presentation</vt:lpstr>
      <vt:lpstr>Prototyping Model</vt:lpstr>
      <vt:lpstr>PowerPoint Presentation</vt:lpstr>
      <vt:lpstr>PowerPoint Presentation</vt:lpstr>
      <vt:lpstr>PowerPoint Presentation</vt:lpstr>
      <vt:lpstr>Prototyping Model</vt:lpstr>
      <vt:lpstr>PowerPoint Presentation</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Dhiraj Middha</dc:creator>
  <cp:lastModifiedBy> </cp:lastModifiedBy>
  <cp:revision>15</cp:revision>
  <dcterms:created xsi:type="dcterms:W3CDTF">2020-07-31T13:27:07Z</dcterms:created>
  <dcterms:modified xsi:type="dcterms:W3CDTF">2020-08-28T03:07:44Z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