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302" r:id="rId4"/>
    <p:sldId id="303" r:id="rId5"/>
    <p:sldId id="277" r:id="rId6"/>
    <p:sldId id="304" r:id="rId7"/>
    <p:sldId id="305" r:id="rId8"/>
    <p:sldId id="278" r:id="rId9"/>
    <p:sldId id="306" r:id="rId10"/>
    <p:sldId id="279" r:id="rId11"/>
    <p:sldId id="280" r:id="rId12"/>
    <p:sldId id="307" r:id="rId13"/>
    <p:sldId id="308" r:id="rId14"/>
    <p:sldId id="309" r:id="rId15"/>
    <p:sldId id="310" r:id="rId16"/>
    <p:sldId id="311"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6" r:id="rId30"/>
    <p:sldId id="295" r:id="rId31"/>
    <p:sldId id="297" r:id="rId32"/>
    <p:sldId id="298" r:id="rId33"/>
    <p:sldId id="299" r:id="rId34"/>
    <p:sldId id="275" r:id="rId35"/>
    <p:sldId id="300" r:id="rId36"/>
    <p:sldId id="301" r:id="rId37"/>
    <p:sldId id="27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49D0-0AB8-402F-8690-259078D6CE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FD1C70-22F6-4E46-8A42-97054D041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3DE40D-2FBA-4E10-9B87-6E850F0E706A}"/>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5" name="Footer Placeholder 4">
            <a:extLst>
              <a:ext uri="{FF2B5EF4-FFF2-40B4-BE49-F238E27FC236}">
                <a16:creationId xmlns:a16="http://schemas.microsoft.com/office/drawing/2014/main" id="{59F859AF-BE3E-47EC-88E7-7C981518E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0B771-E3F7-4646-A48C-C3D76AA2B73F}"/>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273114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8AD5-60E8-4DB8-99A4-AFDD5ACAA9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EA7D2E-AB2B-401F-964E-438E6A2320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00C973-C4AB-48AF-AD05-47629FB1C6B4}"/>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5" name="Footer Placeholder 4">
            <a:extLst>
              <a:ext uri="{FF2B5EF4-FFF2-40B4-BE49-F238E27FC236}">
                <a16:creationId xmlns:a16="http://schemas.microsoft.com/office/drawing/2014/main" id="{2F338665-C7B7-4007-8F7F-78021F7BCC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AC383-3FB2-44B2-A068-FCE23BA8ABDD}"/>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168249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D46CB4-0E6D-4233-8EB0-83E7FC68A0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E41233-04D3-43F7-A27C-67219B6EB6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CAB82-4F3F-4D9D-ADF4-8B7F21CC75BB}"/>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5" name="Footer Placeholder 4">
            <a:extLst>
              <a:ext uri="{FF2B5EF4-FFF2-40B4-BE49-F238E27FC236}">
                <a16:creationId xmlns:a16="http://schemas.microsoft.com/office/drawing/2014/main" id="{71825410-064E-4798-82BA-9F305DA57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F6758-0F01-4064-96E3-49944B295AD5}"/>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189595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8C98-C31A-44C6-B3C5-3618C15D42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ACC437-C493-4128-952E-D7F9A747E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6D71C-22EC-4212-9710-1156AF43C407}"/>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5" name="Footer Placeholder 4">
            <a:extLst>
              <a:ext uri="{FF2B5EF4-FFF2-40B4-BE49-F238E27FC236}">
                <a16:creationId xmlns:a16="http://schemas.microsoft.com/office/drawing/2014/main" id="{8469AC6E-481A-4FDA-B189-80EC02FB1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05230-B5A2-4856-988E-C6C21192B93F}"/>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101649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F854-74B2-47A3-A115-5BAD6C8CC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5C5ECD-92A3-47CC-8B2B-9420741FB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6CA23-0E84-4441-8B2F-4DB10E0F688C}"/>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5" name="Footer Placeholder 4">
            <a:extLst>
              <a:ext uri="{FF2B5EF4-FFF2-40B4-BE49-F238E27FC236}">
                <a16:creationId xmlns:a16="http://schemas.microsoft.com/office/drawing/2014/main" id="{50F2BF1E-F534-410D-9DF2-A3F2241FB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44AFF-7C20-441A-B1C6-6672598C17ED}"/>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82810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E441-FFED-43D0-AAE9-DCF3C18129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3773F1-F3C1-48E2-B3E5-36E641C13D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41FD27-B499-4FAF-8E75-61E8797E7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B7E0B8-D097-4F76-A3D2-6446CC907892}"/>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6" name="Footer Placeholder 5">
            <a:extLst>
              <a:ext uri="{FF2B5EF4-FFF2-40B4-BE49-F238E27FC236}">
                <a16:creationId xmlns:a16="http://schemas.microsoft.com/office/drawing/2014/main" id="{7FB81F4E-8608-4ADD-B857-3F09E49DCD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C9DDA3-1CA1-4073-991C-72FAB7358DF6}"/>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64423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4056-1299-4C90-8E38-F883250905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DE1BBA-6FF3-4585-A275-DDACA4754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B51AD-07E5-4AF3-ADE8-C0398DD73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C94930-5428-428C-8D28-340473483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C958D8-BD81-448A-B3A2-4109B4E284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7E5A26-578F-4693-BD03-77B56576C777}"/>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8" name="Footer Placeholder 7">
            <a:extLst>
              <a:ext uri="{FF2B5EF4-FFF2-40B4-BE49-F238E27FC236}">
                <a16:creationId xmlns:a16="http://schemas.microsoft.com/office/drawing/2014/main" id="{D9CB19E4-E55F-44D6-A869-AFD2339DC6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32A1C9-74B7-4472-BA83-9070ED064FE0}"/>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262109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9E59-EACF-4637-896A-0E4C260863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773138-4743-4653-9588-F31C7F3E65C1}"/>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4" name="Footer Placeholder 3">
            <a:extLst>
              <a:ext uri="{FF2B5EF4-FFF2-40B4-BE49-F238E27FC236}">
                <a16:creationId xmlns:a16="http://schemas.microsoft.com/office/drawing/2014/main" id="{278BE642-94A3-4756-BCD7-B1182B4B1C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856A7D-7C30-4F11-8B91-A7317897722D}"/>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107950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47BE1E-3A40-4283-9D6D-662FE2AB23B0}"/>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3" name="Footer Placeholder 2">
            <a:extLst>
              <a:ext uri="{FF2B5EF4-FFF2-40B4-BE49-F238E27FC236}">
                <a16:creationId xmlns:a16="http://schemas.microsoft.com/office/drawing/2014/main" id="{818576F2-1AF3-4F99-B287-8B1414D48F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69E9E9-20F2-44A2-BE87-C984F2E042A5}"/>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290000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9875-91FC-427A-B68B-2CEECAB1B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C5AA73-502C-4825-8507-ACDE59D2A2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11DF3A-9FA3-47E3-8F7B-04261FA2B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914AF-39FD-4590-99E5-67143B821AAC}"/>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6" name="Footer Placeholder 5">
            <a:extLst>
              <a:ext uri="{FF2B5EF4-FFF2-40B4-BE49-F238E27FC236}">
                <a16:creationId xmlns:a16="http://schemas.microsoft.com/office/drawing/2014/main" id="{43EBB504-EC2D-466F-825C-2960C11D98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616A04-6BB8-463B-8600-5EF586C55897}"/>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164886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F919-E01F-49C5-AA67-4BE946EAD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E4E218-D45A-45BB-A956-1464CF1313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8AB0D0-C634-4115-A391-C2453CBBF4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DFDB6-9A18-4D33-A393-079ECDBD7564}"/>
              </a:ext>
            </a:extLst>
          </p:cNvPr>
          <p:cNvSpPr>
            <a:spLocks noGrp="1"/>
          </p:cNvSpPr>
          <p:nvPr>
            <p:ph type="dt" sz="half" idx="10"/>
          </p:nvPr>
        </p:nvSpPr>
        <p:spPr/>
        <p:txBody>
          <a:bodyPr/>
          <a:lstStyle/>
          <a:p>
            <a:fld id="{C6D0E73A-7772-4BCB-B105-BD447ED42568}" type="datetimeFigureOut">
              <a:rPr lang="en-IN" smtClean="0"/>
              <a:t>03-09-2020</a:t>
            </a:fld>
            <a:endParaRPr lang="en-IN"/>
          </a:p>
        </p:txBody>
      </p:sp>
      <p:sp>
        <p:nvSpPr>
          <p:cNvPr id="6" name="Footer Placeholder 5">
            <a:extLst>
              <a:ext uri="{FF2B5EF4-FFF2-40B4-BE49-F238E27FC236}">
                <a16:creationId xmlns:a16="http://schemas.microsoft.com/office/drawing/2014/main" id="{BCAD39FE-0FCA-4AE5-AB83-1D7BC2D3E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FE8C5B-D86B-4CAB-90EB-E65BC4491CB8}"/>
              </a:ext>
            </a:extLst>
          </p:cNvPr>
          <p:cNvSpPr>
            <a:spLocks noGrp="1"/>
          </p:cNvSpPr>
          <p:nvPr>
            <p:ph type="sldNum" sz="quarter" idx="12"/>
          </p:nvPr>
        </p:nvSpPr>
        <p:spPr/>
        <p:txBody>
          <a:bodyPr/>
          <a:lstStyle/>
          <a:p>
            <a:fld id="{7EF29452-775A-44C5-8E2F-1D637B2B0E28}" type="slidenum">
              <a:rPr lang="en-IN" smtClean="0"/>
              <a:t>‹#›</a:t>
            </a:fld>
            <a:endParaRPr lang="en-IN"/>
          </a:p>
        </p:txBody>
      </p:sp>
    </p:spTree>
    <p:extLst>
      <p:ext uri="{BB962C8B-B14F-4D97-AF65-F5344CB8AC3E}">
        <p14:creationId xmlns:p14="http://schemas.microsoft.com/office/powerpoint/2010/main" val="27231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323A5-DF23-4221-B935-637785AAC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7AA275-547E-4129-9F73-247B8F0F7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91363-785A-42BF-AB8E-2E5465282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0E73A-7772-4BCB-B105-BD447ED42568}" type="datetimeFigureOut">
              <a:rPr lang="en-IN" smtClean="0"/>
              <a:t>03-09-2020</a:t>
            </a:fld>
            <a:endParaRPr lang="en-IN"/>
          </a:p>
        </p:txBody>
      </p:sp>
      <p:sp>
        <p:nvSpPr>
          <p:cNvPr id="5" name="Footer Placeholder 4">
            <a:extLst>
              <a:ext uri="{FF2B5EF4-FFF2-40B4-BE49-F238E27FC236}">
                <a16:creationId xmlns:a16="http://schemas.microsoft.com/office/drawing/2014/main" id="{78D88AE5-AA9A-497C-AB7A-DC49C8FE9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6673F5-6671-49CF-B84F-5BE944448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29452-775A-44C5-8E2F-1D637B2B0E28}" type="slidenum">
              <a:rPr lang="en-IN" smtClean="0"/>
              <a:t>‹#›</a:t>
            </a:fld>
            <a:endParaRPr lang="en-IN"/>
          </a:p>
        </p:txBody>
      </p:sp>
    </p:spTree>
    <p:extLst>
      <p:ext uri="{BB962C8B-B14F-4D97-AF65-F5344CB8AC3E}">
        <p14:creationId xmlns:p14="http://schemas.microsoft.com/office/powerpoint/2010/main" val="35404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6626-DA36-45E7-A280-D3A3DFC06B4B}"/>
              </a:ext>
            </a:extLst>
          </p:cNvPr>
          <p:cNvSpPr>
            <a:spLocks noGrp="1"/>
          </p:cNvSpPr>
          <p:nvPr>
            <p:ph type="ctrTitle"/>
          </p:nvPr>
        </p:nvSpPr>
        <p:spPr>
          <a:xfrm>
            <a:off x="1524000" y="703385"/>
            <a:ext cx="9144000" cy="896815"/>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CONTENTS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E6CF83-5AC8-429E-9047-63A20F13D7FD}"/>
              </a:ext>
            </a:extLst>
          </p:cNvPr>
          <p:cNvSpPr>
            <a:spLocks noGrp="1"/>
          </p:cNvSpPr>
          <p:nvPr>
            <p:ph type="subTitle" idx="1"/>
          </p:nvPr>
        </p:nvSpPr>
        <p:spPr>
          <a:xfrm>
            <a:off x="956603" y="1913205"/>
            <a:ext cx="9711397" cy="4241409"/>
          </a:xfrm>
        </p:spPr>
        <p:txBody>
          <a:bodyPr>
            <a:normAutofit/>
          </a:bodyPr>
          <a:lstStyle/>
          <a:p>
            <a:pPr marL="342900" indent="-342900" algn="l">
              <a:buFont typeface="Arial" panose="020B0604020202020204" pitchFamily="34" charset="0"/>
              <a:buChar char="•"/>
            </a:pPr>
            <a:r>
              <a:rPr lang="en-US" sz="2800" b="1" dirty="0">
                <a:effectLst/>
                <a:latin typeface="Times New Roman" panose="02020603050405020304" pitchFamily="18" charset="0"/>
                <a:ea typeface="Times New Roman" panose="02020603050405020304" pitchFamily="18" charset="0"/>
              </a:rPr>
              <a:t>Evolutionary model</a:t>
            </a:r>
          </a:p>
          <a:p>
            <a:pPr marL="342900" indent="-342900" algn="l">
              <a:buFont typeface="Arial" panose="020B0604020202020204" pitchFamily="34" charset="0"/>
              <a:buChar char="•"/>
            </a:pPr>
            <a:r>
              <a:rPr lang="en-US" sz="2800" b="1" dirty="0">
                <a:effectLst/>
                <a:latin typeface="Times New Roman" panose="02020603050405020304" pitchFamily="18" charset="0"/>
                <a:ea typeface="Times New Roman" panose="02020603050405020304" pitchFamily="18" charset="0"/>
              </a:rPr>
              <a:t>Spiral models</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33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3913-14F5-468B-946E-FCF5A240CB8C}"/>
              </a:ext>
            </a:extLst>
          </p:cNvPr>
          <p:cNvSpPr>
            <a:spLocks noGrp="1"/>
          </p:cNvSpPr>
          <p:nvPr>
            <p:ph type="ctrTitle"/>
          </p:nvPr>
        </p:nvSpPr>
        <p:spPr>
          <a:xfrm>
            <a:off x="1524000" y="243377"/>
            <a:ext cx="9144000" cy="825768"/>
          </a:xfrm>
        </p:spPr>
        <p:txBody>
          <a:bodyPr>
            <a:no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Spiral Model</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C441236-83D1-46C0-88B3-8DE06F43890F}"/>
              </a:ext>
            </a:extLst>
          </p:cNvPr>
          <p:cNvPicPr>
            <a:picLocks noChangeAspect="1"/>
          </p:cNvPicPr>
          <p:nvPr/>
        </p:nvPicPr>
        <p:blipFill>
          <a:blip r:embed="rId2"/>
          <a:stretch>
            <a:fillRect/>
          </a:stretch>
        </p:blipFill>
        <p:spPr>
          <a:xfrm>
            <a:off x="1153551" y="1069145"/>
            <a:ext cx="10016197" cy="5401993"/>
          </a:xfrm>
          <a:prstGeom prst="rect">
            <a:avLst/>
          </a:prstGeom>
        </p:spPr>
      </p:pic>
      <p:sp>
        <p:nvSpPr>
          <p:cNvPr id="3" name="Subtitle 2">
            <a:extLst>
              <a:ext uri="{FF2B5EF4-FFF2-40B4-BE49-F238E27FC236}">
                <a16:creationId xmlns:a16="http://schemas.microsoft.com/office/drawing/2014/main" id="{D9C2350F-9548-44C9-902E-6AF4624BD817}"/>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07083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85C9-6195-4D29-9B52-763F331B5459}"/>
              </a:ext>
            </a:extLst>
          </p:cNvPr>
          <p:cNvSpPr>
            <a:spLocks noGrp="1"/>
          </p:cNvSpPr>
          <p:nvPr>
            <p:ph type="ctrTitle"/>
          </p:nvPr>
        </p:nvSpPr>
        <p:spPr>
          <a:xfrm>
            <a:off x="1524000" y="323557"/>
            <a:ext cx="9144000" cy="801858"/>
          </a:xfrm>
        </p:spPr>
        <p:txBody>
          <a:bodyPr>
            <a:no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Spiral Model</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C20924-4CAF-4E17-941D-675091778B29}"/>
              </a:ext>
            </a:extLst>
          </p:cNvPr>
          <p:cNvPicPr>
            <a:picLocks noChangeAspect="1"/>
          </p:cNvPicPr>
          <p:nvPr/>
        </p:nvPicPr>
        <p:blipFill>
          <a:blip r:embed="rId2"/>
          <a:stretch>
            <a:fillRect/>
          </a:stretch>
        </p:blipFill>
        <p:spPr>
          <a:xfrm>
            <a:off x="862818" y="1125415"/>
            <a:ext cx="10466363" cy="5219113"/>
          </a:xfrm>
          <a:prstGeom prst="rect">
            <a:avLst/>
          </a:prstGeom>
        </p:spPr>
      </p:pic>
      <p:sp>
        <p:nvSpPr>
          <p:cNvPr id="3" name="Subtitle 2">
            <a:extLst>
              <a:ext uri="{FF2B5EF4-FFF2-40B4-BE49-F238E27FC236}">
                <a16:creationId xmlns:a16="http://schemas.microsoft.com/office/drawing/2014/main" id="{DFBED1CE-79DE-4DEF-B74C-C2AFEB738496}"/>
              </a:ext>
            </a:extLst>
          </p:cNvPr>
          <p:cNvSpPr>
            <a:spLocks noGrp="1"/>
          </p:cNvSpPr>
          <p:nvPr>
            <p:ph type="subTitle" idx="1"/>
          </p:nvPr>
        </p:nvSpPr>
        <p:spPr>
          <a:xfrm>
            <a:off x="1524000" y="6682154"/>
            <a:ext cx="7853361" cy="175846"/>
          </a:xfrm>
        </p:spPr>
        <p:txBody>
          <a:bodyPr>
            <a:normAutofit fontScale="25000" lnSpcReduction="20000"/>
          </a:bodyPr>
          <a:lstStyle/>
          <a:p>
            <a:pPr algn="l"/>
            <a:endParaRPr lang="en-IN" dirty="0"/>
          </a:p>
        </p:txBody>
      </p:sp>
    </p:spTree>
    <p:extLst>
      <p:ext uri="{BB962C8B-B14F-4D97-AF65-F5344CB8AC3E}">
        <p14:creationId xmlns:p14="http://schemas.microsoft.com/office/powerpoint/2010/main" val="171440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EDACE-D5C6-476C-8681-69F03991482D}"/>
              </a:ext>
            </a:extLst>
          </p:cNvPr>
          <p:cNvSpPr>
            <a:spLocks noGrp="1"/>
          </p:cNvSpPr>
          <p:nvPr>
            <p:ph idx="1"/>
          </p:nvPr>
        </p:nvSpPr>
        <p:spPr>
          <a:xfrm>
            <a:off x="513184" y="401216"/>
            <a:ext cx="11159412" cy="6111551"/>
          </a:xfrm>
        </p:spPr>
        <p:txBody>
          <a:bodyPr>
            <a:normAutofit/>
          </a:bodyPr>
          <a:lstStyle/>
          <a:p>
            <a:pPr marL="0" indent="0" algn="just">
              <a:buNone/>
            </a:pPr>
            <a:r>
              <a:rPr lang="en-IN" b="1" dirty="0">
                <a:latin typeface="Times New Roman" panose="02020603050405020304" pitchFamily="18" charset="0"/>
                <a:cs typeface="Times New Roman" panose="02020603050405020304" pitchFamily="18" charset="0"/>
              </a:rPr>
              <a:t>The advantages of the Spiral SDLC Model are as follows −</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Changing requirements can be accommodated.</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Allows extensive use of prototypes.</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Requirements can be captured more accurately.</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Users see the system early.</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Development can be divided into smaller parts and the risky parts can be developed earlier which helps in better risk management.</a:t>
            </a:r>
          </a:p>
        </p:txBody>
      </p:sp>
    </p:spTree>
    <p:extLst>
      <p:ext uri="{BB962C8B-B14F-4D97-AF65-F5344CB8AC3E}">
        <p14:creationId xmlns:p14="http://schemas.microsoft.com/office/powerpoint/2010/main" val="219151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EDACE-D5C6-476C-8681-69F03991482D}"/>
              </a:ext>
            </a:extLst>
          </p:cNvPr>
          <p:cNvSpPr>
            <a:spLocks noGrp="1"/>
          </p:cNvSpPr>
          <p:nvPr>
            <p:ph idx="1"/>
          </p:nvPr>
        </p:nvSpPr>
        <p:spPr>
          <a:xfrm>
            <a:off x="513184" y="401216"/>
            <a:ext cx="11159412" cy="6111551"/>
          </a:xfrm>
        </p:spPr>
        <p:txBody>
          <a:bodyPr>
            <a:normAutofit fontScale="92500" lnSpcReduction="10000"/>
          </a:bodyPr>
          <a:lstStyle/>
          <a:p>
            <a:pPr marL="0" indent="0" algn="just">
              <a:buNone/>
            </a:pPr>
            <a:r>
              <a:rPr lang="en-IN" b="1" dirty="0">
                <a:latin typeface="Times New Roman" panose="02020603050405020304" pitchFamily="18" charset="0"/>
                <a:cs typeface="Times New Roman" panose="02020603050405020304" pitchFamily="18" charset="0"/>
              </a:rPr>
              <a:t>The disadvantages of the Spiral SDLC Model are as follows −</a:t>
            </a:r>
          </a:p>
          <a:p>
            <a:pPr marL="0" indent="0" algn="just">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Management is more complex.</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End of the project may not be known early.</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Not suitable for small or low risk projects and could be expensive for small projects.</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Process is complex</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Spiral may go on indefinitely.</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Large number of intermediate stages requires excessive documentation.</a:t>
            </a:r>
          </a:p>
        </p:txBody>
      </p:sp>
    </p:spTree>
    <p:extLst>
      <p:ext uri="{BB962C8B-B14F-4D97-AF65-F5344CB8AC3E}">
        <p14:creationId xmlns:p14="http://schemas.microsoft.com/office/powerpoint/2010/main" val="326496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EDACE-D5C6-476C-8681-69F03991482D}"/>
              </a:ext>
            </a:extLst>
          </p:cNvPr>
          <p:cNvSpPr>
            <a:spLocks noGrp="1"/>
          </p:cNvSpPr>
          <p:nvPr>
            <p:ph idx="1"/>
          </p:nvPr>
        </p:nvSpPr>
        <p:spPr>
          <a:xfrm>
            <a:off x="513184" y="401216"/>
            <a:ext cx="11159412" cy="6111551"/>
          </a:xfrm>
        </p:spPr>
        <p:txBody>
          <a:bodyPr>
            <a:normAutofit/>
          </a:bodyPr>
          <a:lstStyle/>
          <a:p>
            <a:pPr marL="0" indent="0" algn="ctr">
              <a:buNone/>
            </a:pPr>
            <a:r>
              <a:rPr lang="en-IN" sz="3600" b="1" i="0" u="none" strike="noStrike" baseline="0" dirty="0">
                <a:solidFill>
                  <a:srgbClr val="3333FF"/>
                </a:solidFill>
                <a:latin typeface="Times New Roman" panose="02020603050405020304" pitchFamily="18" charset="0"/>
                <a:cs typeface="Times New Roman" panose="02020603050405020304" pitchFamily="18" charset="0"/>
              </a:rPr>
              <a:t>The Unified Process</a:t>
            </a:r>
          </a:p>
          <a:p>
            <a:pPr marL="0" indent="0" algn="ctr">
              <a:buNone/>
            </a:pPr>
            <a:endParaRPr lang="en-IN" sz="3600" b="1" dirty="0">
              <a:solidFill>
                <a:srgbClr val="3333FF"/>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The Unified Process (UP), or Unified Software Development Process, is a iterative and incremental software development framework from which a customized process can be defined. </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The framework contains many components and has been modified a number of times to create several variations. The most popular variations include the Rational Unified Process (RUP) and the Open Unified Process (</a:t>
            </a:r>
            <a:r>
              <a:rPr lang="en-IN" sz="2400" dirty="0" err="1">
                <a:latin typeface="Times New Roman" panose="02020603050405020304" pitchFamily="18" charset="0"/>
                <a:cs typeface="Times New Roman" panose="02020603050405020304" pitchFamily="18" charset="0"/>
              </a:rPr>
              <a:t>OpenUP</a:t>
            </a:r>
            <a:r>
              <a:rPr lang="en-IN" sz="2400" dirty="0">
                <a:latin typeface="Times New Roman" panose="02020603050405020304" pitchFamily="18" charset="0"/>
                <a:cs typeface="Times New Roman" panose="02020603050405020304" pitchFamily="18" charset="0"/>
              </a:rPr>
              <a:t>). The framework has several key characteristics which seem to carry across all variations (as far as I can tell).</a:t>
            </a:r>
          </a:p>
        </p:txBody>
      </p:sp>
    </p:spTree>
    <p:extLst>
      <p:ext uri="{BB962C8B-B14F-4D97-AF65-F5344CB8AC3E}">
        <p14:creationId xmlns:p14="http://schemas.microsoft.com/office/powerpoint/2010/main" val="268566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DDEC1-2E49-4D96-958A-76227483ADB1}"/>
              </a:ext>
            </a:extLst>
          </p:cNvPr>
          <p:cNvSpPr>
            <a:spLocks noGrp="1"/>
          </p:cNvSpPr>
          <p:nvPr>
            <p:ph idx="1"/>
          </p:nvPr>
        </p:nvSpPr>
        <p:spPr>
          <a:xfrm>
            <a:off x="279918" y="335902"/>
            <a:ext cx="11457992" cy="6298163"/>
          </a:xfrm>
        </p:spPr>
        <p:txBody>
          <a:bodyPr/>
          <a:lstStyle/>
          <a:p>
            <a:pPr marL="0" indent="0">
              <a:buNone/>
            </a:pPr>
            <a:r>
              <a:rPr lang="en-IN" b="1" dirty="0">
                <a:solidFill>
                  <a:schemeClr val="accent1">
                    <a:lumMod val="75000"/>
                  </a:schemeClr>
                </a:solidFill>
                <a:latin typeface="Times New Roman" panose="02020603050405020304" pitchFamily="18" charset="0"/>
                <a:cs typeface="Times New Roman" panose="02020603050405020304" pitchFamily="18" charset="0"/>
              </a:rPr>
              <a:t>The key characteristics of the Unified Process are : </a:t>
            </a:r>
          </a:p>
          <a:p>
            <a:pPr marL="0" indent="0">
              <a:buNone/>
            </a:pPr>
            <a:endParaRPr lang="en-IN" dirty="0"/>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It is an </a:t>
            </a:r>
            <a:r>
              <a:rPr lang="en-IN" dirty="0">
                <a:solidFill>
                  <a:srgbClr val="FF0000"/>
                </a:solidFill>
                <a:latin typeface="Times New Roman" panose="02020603050405020304" pitchFamily="18" charset="0"/>
                <a:cs typeface="Times New Roman" panose="02020603050405020304" pitchFamily="18" charset="0"/>
              </a:rPr>
              <a:t>iterative and incremental </a:t>
            </a:r>
            <a:r>
              <a:rPr lang="en-IN" dirty="0">
                <a:latin typeface="Times New Roman" panose="02020603050405020304" pitchFamily="18" charset="0"/>
                <a:cs typeface="Times New Roman" panose="02020603050405020304" pitchFamily="18" charset="0"/>
              </a:rPr>
              <a:t>development framework.</a:t>
            </a:r>
          </a:p>
          <a:p>
            <a:pPr marL="0" indent="0" algn="just">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It is architecture-centric with major work being done to </a:t>
            </a:r>
            <a:r>
              <a:rPr lang="en-IN" dirty="0">
                <a:solidFill>
                  <a:srgbClr val="FF0000"/>
                </a:solidFill>
                <a:latin typeface="Times New Roman" panose="02020603050405020304" pitchFamily="18" charset="0"/>
                <a:cs typeface="Times New Roman" panose="02020603050405020304" pitchFamily="18" charset="0"/>
              </a:rPr>
              <a:t>define and validate </a:t>
            </a:r>
            <a:r>
              <a:rPr lang="en-IN" dirty="0">
                <a:latin typeface="Times New Roman" panose="02020603050405020304" pitchFamily="18" charset="0"/>
                <a:cs typeface="Times New Roman" panose="02020603050405020304" pitchFamily="18" charset="0"/>
              </a:rPr>
              <a:t>an architectural design for most coding is done.</a:t>
            </a:r>
          </a:p>
          <a:p>
            <a:pPr marL="0" indent="0">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It is </a:t>
            </a:r>
            <a:r>
              <a:rPr lang="en-IN" dirty="0">
                <a:solidFill>
                  <a:srgbClr val="FF0000"/>
                </a:solidFill>
                <a:latin typeface="Times New Roman" panose="02020603050405020304" pitchFamily="18" charset="0"/>
                <a:cs typeface="Times New Roman" panose="02020603050405020304" pitchFamily="18" charset="0"/>
              </a:rPr>
              <a:t>risk-focused</a:t>
            </a:r>
            <a:r>
              <a:rPr lang="en-IN" dirty="0">
                <a:latin typeface="Times New Roman" panose="02020603050405020304" pitchFamily="18" charset="0"/>
                <a:cs typeface="Times New Roman" panose="02020603050405020304" pitchFamily="18" charset="0"/>
              </a:rPr>
              <a:t> and emphasizes that highest-risk factors be addressed in the earliest deliverables possible</a:t>
            </a:r>
          </a:p>
          <a:p>
            <a:pPr marL="0" indent="0">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It is </a:t>
            </a:r>
            <a:r>
              <a:rPr lang="en-IN" dirty="0">
                <a:solidFill>
                  <a:srgbClr val="FF0000"/>
                </a:solidFill>
                <a:latin typeface="Times New Roman" panose="02020603050405020304" pitchFamily="18" charset="0"/>
                <a:cs typeface="Times New Roman" panose="02020603050405020304" pitchFamily="18" charset="0"/>
              </a:rPr>
              <a:t>use-case and UML model driven </a:t>
            </a:r>
            <a:r>
              <a:rPr lang="en-IN" dirty="0">
                <a:latin typeface="Times New Roman" panose="02020603050405020304" pitchFamily="18" charset="0"/>
                <a:cs typeface="Times New Roman" panose="02020603050405020304" pitchFamily="18" charset="0"/>
              </a:rPr>
              <a:t>with nearly all requirements being documented in one of those forms</a:t>
            </a:r>
          </a:p>
        </p:txBody>
      </p:sp>
    </p:spTree>
    <p:extLst>
      <p:ext uri="{BB962C8B-B14F-4D97-AF65-F5344CB8AC3E}">
        <p14:creationId xmlns:p14="http://schemas.microsoft.com/office/powerpoint/2010/main" val="225082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A9016-F592-4A3D-BEE7-08C0ED7D3365}"/>
              </a:ext>
            </a:extLst>
          </p:cNvPr>
          <p:cNvSpPr>
            <a:spLocks noGrp="1"/>
          </p:cNvSpPr>
          <p:nvPr>
            <p:ph idx="1"/>
          </p:nvPr>
        </p:nvSpPr>
        <p:spPr>
          <a:xfrm>
            <a:off x="223935" y="317241"/>
            <a:ext cx="11784563" cy="6307494"/>
          </a:xfrm>
        </p:spPr>
        <p:txBody>
          <a:bodyPr>
            <a:normAutofit fontScale="92500" lnSpcReduction="10000"/>
          </a:bodyPr>
          <a:lstStyle/>
          <a:p>
            <a:pPr marL="0" indent="0" algn="just">
              <a:buNone/>
            </a:pPr>
            <a:r>
              <a:rPr lang="en-IN" dirty="0">
                <a:solidFill>
                  <a:schemeClr val="accent1">
                    <a:lumMod val="75000"/>
                  </a:schemeClr>
                </a:solidFill>
                <a:latin typeface="Times New Roman" panose="02020603050405020304" pitchFamily="18" charset="0"/>
                <a:cs typeface="Times New Roman" panose="02020603050405020304" pitchFamily="18" charset="0"/>
              </a:rPr>
              <a:t>In general, the Unified Process is built around the idea of incorporating six specific best practices into a configurable process framework. Those best practices are:</a:t>
            </a:r>
          </a:p>
          <a:p>
            <a:pPr marL="0" indent="0" algn="just">
              <a:buNone/>
            </a:pP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Develop Software Iteratively</a:t>
            </a:r>
          </a:p>
          <a:p>
            <a:pPr marL="514350" indent="-5143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Manage Requirements</a:t>
            </a:r>
          </a:p>
          <a:p>
            <a:pPr marL="514350" indent="-5143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Use Component-based Architectures</a:t>
            </a:r>
          </a:p>
          <a:p>
            <a:pPr marL="514350" indent="-5143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Visually Model Software</a:t>
            </a:r>
          </a:p>
          <a:p>
            <a:pPr marL="514350" indent="-5143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Verify Software Quality</a:t>
            </a:r>
          </a:p>
          <a:p>
            <a:pPr marL="514350" indent="-5143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Control Changes to Software</a:t>
            </a:r>
          </a:p>
        </p:txBody>
      </p:sp>
    </p:spTree>
    <p:extLst>
      <p:ext uri="{BB962C8B-B14F-4D97-AF65-F5344CB8AC3E}">
        <p14:creationId xmlns:p14="http://schemas.microsoft.com/office/powerpoint/2010/main" val="167299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F5E8-3FAF-40FE-BC58-829B5F1E1C2F}"/>
              </a:ext>
            </a:extLst>
          </p:cNvPr>
          <p:cNvSpPr>
            <a:spLocks noGrp="1"/>
          </p:cNvSpPr>
          <p:nvPr>
            <p:ph type="ctrTitle"/>
          </p:nvPr>
        </p:nvSpPr>
        <p:spPr>
          <a:xfrm>
            <a:off x="1524000" y="267287"/>
            <a:ext cx="9144000" cy="900331"/>
          </a:xfrm>
        </p:spPr>
        <p:txBody>
          <a:bodyPr>
            <a:normAutofit/>
          </a:bodyPr>
          <a:lstStyle/>
          <a:p>
            <a:r>
              <a:rPr lang="en-US" sz="4400" b="1" i="0" u="none" strike="noStrike" baseline="0" dirty="0">
                <a:solidFill>
                  <a:srgbClr val="3333FF"/>
                </a:solidFill>
                <a:latin typeface="Times New Roman" panose="02020603050405020304" pitchFamily="18" charset="0"/>
                <a:cs typeface="Times New Roman" panose="02020603050405020304" pitchFamily="18" charset="0"/>
              </a:rPr>
              <a:t>Phases of the Unified Process</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CB74A65-6B48-4D63-A491-E5BEEF7D5B4D}"/>
              </a:ext>
            </a:extLst>
          </p:cNvPr>
          <p:cNvPicPr>
            <a:picLocks noChangeAspect="1"/>
          </p:cNvPicPr>
          <p:nvPr/>
        </p:nvPicPr>
        <p:blipFill>
          <a:blip r:embed="rId2"/>
          <a:stretch>
            <a:fillRect/>
          </a:stretch>
        </p:blipFill>
        <p:spPr>
          <a:xfrm>
            <a:off x="1083212" y="1041009"/>
            <a:ext cx="9988062" cy="5060854"/>
          </a:xfrm>
          <a:prstGeom prst="rect">
            <a:avLst/>
          </a:prstGeom>
        </p:spPr>
      </p:pic>
      <p:sp>
        <p:nvSpPr>
          <p:cNvPr id="3" name="Subtitle 2">
            <a:extLst>
              <a:ext uri="{FF2B5EF4-FFF2-40B4-BE49-F238E27FC236}">
                <a16:creationId xmlns:a16="http://schemas.microsoft.com/office/drawing/2014/main" id="{EAFC9A09-E33D-48EA-A017-E8525B08FA41}"/>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124194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F8FA-9D48-4B3E-B0B8-D89E2F72A5D0}"/>
              </a:ext>
            </a:extLst>
          </p:cNvPr>
          <p:cNvSpPr>
            <a:spLocks noGrp="1"/>
          </p:cNvSpPr>
          <p:nvPr>
            <p:ph type="ctrTitle"/>
          </p:nvPr>
        </p:nvSpPr>
        <p:spPr>
          <a:xfrm>
            <a:off x="1524000" y="351693"/>
            <a:ext cx="9144000" cy="829993"/>
          </a:xfrm>
        </p:spPr>
        <p:txBody>
          <a:bodyPr>
            <a:normAutofit/>
          </a:bodyPr>
          <a:lstStyle/>
          <a:p>
            <a:r>
              <a:rPr lang="en-US" sz="4400" b="1" i="0" u="none" strike="noStrike" baseline="0" dirty="0">
                <a:solidFill>
                  <a:srgbClr val="3333FF"/>
                </a:solidFill>
                <a:latin typeface="Times New Roman" panose="02020603050405020304" pitchFamily="18" charset="0"/>
                <a:cs typeface="Times New Roman" panose="02020603050405020304" pitchFamily="18" charset="0"/>
              </a:rPr>
              <a:t>Phases of the Unified Process</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B44237-44BD-4A2E-91DF-E776C053B732}"/>
              </a:ext>
            </a:extLst>
          </p:cNvPr>
          <p:cNvPicPr>
            <a:picLocks noChangeAspect="1"/>
          </p:cNvPicPr>
          <p:nvPr/>
        </p:nvPicPr>
        <p:blipFill>
          <a:blip r:embed="rId2"/>
          <a:stretch>
            <a:fillRect/>
          </a:stretch>
        </p:blipFill>
        <p:spPr>
          <a:xfrm>
            <a:off x="928468" y="1392702"/>
            <a:ext cx="10199077" cy="4713617"/>
          </a:xfrm>
          <a:prstGeom prst="rect">
            <a:avLst/>
          </a:prstGeom>
        </p:spPr>
      </p:pic>
      <p:sp>
        <p:nvSpPr>
          <p:cNvPr id="3" name="Subtitle 2">
            <a:extLst>
              <a:ext uri="{FF2B5EF4-FFF2-40B4-BE49-F238E27FC236}">
                <a16:creationId xmlns:a16="http://schemas.microsoft.com/office/drawing/2014/main" id="{8C5E9F0D-A12D-4341-A02F-33BF987D56AF}"/>
              </a:ext>
            </a:extLst>
          </p:cNvPr>
          <p:cNvSpPr>
            <a:spLocks noGrp="1"/>
          </p:cNvSpPr>
          <p:nvPr>
            <p:ph type="subTitle" idx="1"/>
          </p:nvPr>
        </p:nvSpPr>
        <p:spPr>
          <a:xfrm>
            <a:off x="1524000" y="6858000"/>
            <a:ext cx="9144000" cy="260252"/>
          </a:xfrm>
        </p:spPr>
        <p:txBody>
          <a:bodyPr>
            <a:normAutofit fontScale="55000" lnSpcReduction="20000"/>
          </a:bodyPr>
          <a:lstStyle/>
          <a:p>
            <a:endParaRPr lang="en-IN" dirty="0"/>
          </a:p>
        </p:txBody>
      </p:sp>
    </p:spTree>
    <p:extLst>
      <p:ext uri="{BB962C8B-B14F-4D97-AF65-F5344CB8AC3E}">
        <p14:creationId xmlns:p14="http://schemas.microsoft.com/office/powerpoint/2010/main" val="61168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D0818-3AB8-4EF9-B46C-D4BBD042B3A7}"/>
              </a:ext>
            </a:extLst>
          </p:cNvPr>
          <p:cNvSpPr>
            <a:spLocks noGrp="1"/>
          </p:cNvSpPr>
          <p:nvPr>
            <p:ph type="ctrTitle"/>
          </p:nvPr>
        </p:nvSpPr>
        <p:spPr>
          <a:xfrm>
            <a:off x="520505" y="182881"/>
            <a:ext cx="11043138" cy="815926"/>
          </a:xfrm>
        </p:spPr>
        <p:txBody>
          <a:bodyPr>
            <a:norm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Initial development &amp; Evolution Cycles</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387BD6-A2AB-484C-A1D1-0D7FF8B4B605}"/>
              </a:ext>
            </a:extLst>
          </p:cNvPr>
          <p:cNvPicPr>
            <a:picLocks noChangeAspect="1"/>
          </p:cNvPicPr>
          <p:nvPr/>
        </p:nvPicPr>
        <p:blipFill>
          <a:blip r:embed="rId2"/>
          <a:stretch>
            <a:fillRect/>
          </a:stretch>
        </p:blipFill>
        <p:spPr>
          <a:xfrm>
            <a:off x="633045" y="844063"/>
            <a:ext cx="10832123" cy="5486400"/>
          </a:xfrm>
          <a:prstGeom prst="rect">
            <a:avLst/>
          </a:prstGeom>
        </p:spPr>
      </p:pic>
      <p:sp>
        <p:nvSpPr>
          <p:cNvPr id="3" name="Subtitle 2">
            <a:extLst>
              <a:ext uri="{FF2B5EF4-FFF2-40B4-BE49-F238E27FC236}">
                <a16:creationId xmlns:a16="http://schemas.microsoft.com/office/drawing/2014/main" id="{B7DFED2D-34B4-403E-8631-95F4E14AF116}"/>
              </a:ext>
            </a:extLst>
          </p:cNvPr>
          <p:cNvSpPr>
            <a:spLocks noGrp="1"/>
          </p:cNvSpPr>
          <p:nvPr>
            <p:ph type="subTitle" idx="1"/>
          </p:nvPr>
        </p:nvSpPr>
        <p:spPr>
          <a:xfrm>
            <a:off x="1524000" y="6858000"/>
            <a:ext cx="9144000" cy="105508"/>
          </a:xfrm>
        </p:spPr>
        <p:txBody>
          <a:bodyPr>
            <a:normAutofit fontScale="25000" lnSpcReduction="20000"/>
          </a:bodyPr>
          <a:lstStyle/>
          <a:p>
            <a:endParaRPr lang="en-IN" dirty="0"/>
          </a:p>
        </p:txBody>
      </p:sp>
    </p:spTree>
    <p:extLst>
      <p:ext uri="{BB962C8B-B14F-4D97-AF65-F5344CB8AC3E}">
        <p14:creationId xmlns:p14="http://schemas.microsoft.com/office/powerpoint/2010/main" val="214564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286C-C403-41A6-A03D-326586934305}"/>
              </a:ext>
            </a:extLst>
          </p:cNvPr>
          <p:cNvSpPr>
            <a:spLocks noGrp="1"/>
          </p:cNvSpPr>
          <p:nvPr>
            <p:ph type="ctrTitle"/>
          </p:nvPr>
        </p:nvSpPr>
        <p:spPr>
          <a:xfrm>
            <a:off x="1421364" y="192643"/>
            <a:ext cx="9144000" cy="734390"/>
          </a:xfrm>
        </p:spPr>
        <p:txBody>
          <a:bodyPr>
            <a:norm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Evolutionary Process Models</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8AF0C89-642F-4039-A663-4B41ACC5512A}"/>
              </a:ext>
            </a:extLst>
          </p:cNvPr>
          <p:cNvSpPr>
            <a:spLocks noGrp="1"/>
          </p:cNvSpPr>
          <p:nvPr>
            <p:ph type="subTitle" idx="1"/>
          </p:nvPr>
        </p:nvSpPr>
        <p:spPr>
          <a:xfrm>
            <a:off x="675249" y="1082352"/>
            <a:ext cx="10691446" cy="5353618"/>
          </a:xfrm>
        </p:spPr>
        <p:txBody>
          <a:bodyPr>
            <a:normAutofit/>
          </a:bodyPr>
          <a:lstStyle/>
          <a:p>
            <a:pPr marL="342900" indent="-342900" algn="just">
              <a:buFont typeface="Wingdings" panose="05000000000000000000" pitchFamily="2" charset="2"/>
              <a:buChar char="v"/>
            </a:pPr>
            <a:r>
              <a:rPr lang="en-IN" sz="2400" b="0" i="0" u="none" strike="noStrike" baseline="0" dirty="0">
                <a:solidFill>
                  <a:srgbClr val="9A6633"/>
                </a:solidFill>
                <a:latin typeface="Times-Roman"/>
              </a:rPr>
              <a:t>Evolutionary model is a combination of Iterative and Incremental model of software development life cycle</a:t>
            </a:r>
            <a:r>
              <a:rPr lang="en-US" sz="2400" b="0" i="0" u="none" strike="noStrike" baseline="0" dirty="0">
                <a:solidFill>
                  <a:srgbClr val="9A6633"/>
                </a:solidFill>
                <a:latin typeface="Times-Roman"/>
              </a:rPr>
              <a:t>.</a:t>
            </a:r>
          </a:p>
          <a:p>
            <a:pPr algn="just"/>
            <a:endParaRPr lang="en-US" sz="2400" b="0" i="0" u="none" strike="noStrike" baseline="0" dirty="0">
              <a:solidFill>
                <a:srgbClr val="9A6633"/>
              </a:solidFill>
              <a:latin typeface="Times-Roman"/>
            </a:endParaRPr>
          </a:p>
          <a:p>
            <a:pPr marL="342900" indent="-342900" algn="just">
              <a:buFont typeface="Wingdings" panose="05000000000000000000" pitchFamily="2" charset="2"/>
              <a:buChar char="v"/>
            </a:pPr>
            <a:r>
              <a:rPr lang="en-IN" sz="2400" b="0" i="0" u="none" strike="noStrike" baseline="0" dirty="0">
                <a:solidFill>
                  <a:srgbClr val="9A6633"/>
                </a:solidFill>
                <a:latin typeface="Times-Roman"/>
              </a:rPr>
              <a:t>Evolutionary model is also referred to as the successive versions model and sometimes as the incremental model. In Evolutionary model, the software requirement is first broken down into several modules (or functional units) that can be incrementally constructed and delivered.</a:t>
            </a:r>
          </a:p>
          <a:p>
            <a:pPr algn="just"/>
            <a:endParaRPr lang="en-IN" dirty="0">
              <a:solidFill>
                <a:srgbClr val="9A6633"/>
              </a:solidFill>
              <a:latin typeface="Times-Roman"/>
            </a:endParaRPr>
          </a:p>
          <a:p>
            <a:pPr algn="just"/>
            <a:endParaRPr lang="en-IN" sz="2400" b="0" i="0" u="none" strike="noStrike" baseline="0" dirty="0">
              <a:solidFill>
                <a:srgbClr val="9A6633"/>
              </a:solidFill>
              <a:latin typeface="Times-Roman"/>
            </a:endParaRPr>
          </a:p>
        </p:txBody>
      </p:sp>
      <p:pic>
        <p:nvPicPr>
          <p:cNvPr id="6" name="Picture 5">
            <a:extLst>
              <a:ext uri="{FF2B5EF4-FFF2-40B4-BE49-F238E27FC236}">
                <a16:creationId xmlns:a16="http://schemas.microsoft.com/office/drawing/2014/main" id="{8AAE57D9-5B8E-4D7D-BB0E-23728E492432}"/>
              </a:ext>
            </a:extLst>
          </p:cNvPr>
          <p:cNvPicPr>
            <a:picLocks noChangeAspect="1"/>
          </p:cNvPicPr>
          <p:nvPr/>
        </p:nvPicPr>
        <p:blipFill>
          <a:blip r:embed="rId2"/>
          <a:stretch>
            <a:fillRect/>
          </a:stretch>
        </p:blipFill>
        <p:spPr>
          <a:xfrm>
            <a:off x="3200400" y="4327037"/>
            <a:ext cx="6503437" cy="1971125"/>
          </a:xfrm>
          <a:prstGeom prst="rect">
            <a:avLst/>
          </a:prstGeom>
        </p:spPr>
      </p:pic>
    </p:spTree>
    <p:extLst>
      <p:ext uri="{BB962C8B-B14F-4D97-AF65-F5344CB8AC3E}">
        <p14:creationId xmlns:p14="http://schemas.microsoft.com/office/powerpoint/2010/main" val="125155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71E3-88A1-4D25-9397-4068D8405C73}"/>
              </a:ext>
            </a:extLst>
          </p:cNvPr>
          <p:cNvSpPr>
            <a:spLocks noGrp="1"/>
          </p:cNvSpPr>
          <p:nvPr>
            <p:ph type="ctrTitle"/>
          </p:nvPr>
        </p:nvSpPr>
        <p:spPr>
          <a:xfrm>
            <a:off x="618977" y="211016"/>
            <a:ext cx="11226019" cy="942536"/>
          </a:xfrm>
        </p:spPr>
        <p:txBody>
          <a:bodyPr>
            <a:noAutofit/>
          </a:bodyPr>
          <a:lstStyle/>
          <a:p>
            <a:r>
              <a:rPr lang="en-US" sz="4400" b="1" i="0" u="none" strike="noStrike" baseline="0" dirty="0">
                <a:solidFill>
                  <a:srgbClr val="3333FF"/>
                </a:solidFill>
                <a:latin typeface="Times New Roman" panose="02020603050405020304" pitchFamily="18" charset="0"/>
                <a:cs typeface="Times New Roman" panose="02020603050405020304" pitchFamily="18" charset="0"/>
              </a:rPr>
              <a:t>Iterations &amp; Workflow of Unified Process</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F462911-A6BA-4B8F-B646-4F7F994E99C5}"/>
              </a:ext>
            </a:extLst>
          </p:cNvPr>
          <p:cNvPicPr>
            <a:picLocks noChangeAspect="1"/>
          </p:cNvPicPr>
          <p:nvPr/>
        </p:nvPicPr>
        <p:blipFill>
          <a:blip r:embed="rId2"/>
          <a:stretch>
            <a:fillRect/>
          </a:stretch>
        </p:blipFill>
        <p:spPr>
          <a:xfrm>
            <a:off x="347004" y="1153552"/>
            <a:ext cx="10133427" cy="5331654"/>
          </a:xfrm>
          <a:prstGeom prst="rect">
            <a:avLst/>
          </a:prstGeom>
        </p:spPr>
      </p:pic>
      <p:sp>
        <p:nvSpPr>
          <p:cNvPr id="3" name="Subtitle 2">
            <a:extLst>
              <a:ext uri="{FF2B5EF4-FFF2-40B4-BE49-F238E27FC236}">
                <a16:creationId xmlns:a16="http://schemas.microsoft.com/office/drawing/2014/main" id="{602B4DAE-6EF2-4360-8C39-E0B910E718D8}"/>
              </a:ext>
            </a:extLst>
          </p:cNvPr>
          <p:cNvSpPr>
            <a:spLocks noGrp="1"/>
          </p:cNvSpPr>
          <p:nvPr>
            <p:ph type="subTitle" idx="1"/>
          </p:nvPr>
        </p:nvSpPr>
        <p:spPr>
          <a:xfrm flipV="1">
            <a:off x="1524000" y="7097712"/>
            <a:ext cx="9144000" cy="62743"/>
          </a:xfrm>
        </p:spPr>
        <p:txBody>
          <a:bodyPr>
            <a:normAutofit fontScale="25000" lnSpcReduction="20000"/>
          </a:bodyPr>
          <a:lstStyle/>
          <a:p>
            <a:endParaRPr lang="en-IN" dirty="0"/>
          </a:p>
        </p:txBody>
      </p:sp>
    </p:spTree>
    <p:extLst>
      <p:ext uri="{BB962C8B-B14F-4D97-AF65-F5344CB8AC3E}">
        <p14:creationId xmlns:p14="http://schemas.microsoft.com/office/powerpoint/2010/main" val="2190960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63FB-5C69-47F0-98AF-49DDA1ECDAF5}"/>
              </a:ext>
            </a:extLst>
          </p:cNvPr>
          <p:cNvSpPr>
            <a:spLocks noGrp="1"/>
          </p:cNvSpPr>
          <p:nvPr>
            <p:ph type="ctrTitle"/>
          </p:nvPr>
        </p:nvSpPr>
        <p:spPr>
          <a:xfrm>
            <a:off x="1524000" y="253219"/>
            <a:ext cx="9144000" cy="815926"/>
          </a:xfrm>
        </p:spPr>
        <p:txBody>
          <a:bodyPr>
            <a:norm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Inception Phase</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C54379-647B-4397-BF42-555C3909C70B}"/>
              </a:ext>
            </a:extLst>
          </p:cNvPr>
          <p:cNvPicPr>
            <a:picLocks noChangeAspect="1"/>
          </p:cNvPicPr>
          <p:nvPr/>
        </p:nvPicPr>
        <p:blipFill>
          <a:blip r:embed="rId2"/>
          <a:stretch>
            <a:fillRect/>
          </a:stretch>
        </p:blipFill>
        <p:spPr>
          <a:xfrm>
            <a:off x="928468" y="1368082"/>
            <a:ext cx="10142806" cy="4230859"/>
          </a:xfrm>
          <a:prstGeom prst="rect">
            <a:avLst/>
          </a:prstGeom>
        </p:spPr>
      </p:pic>
      <p:sp>
        <p:nvSpPr>
          <p:cNvPr id="3" name="Subtitle 2">
            <a:extLst>
              <a:ext uri="{FF2B5EF4-FFF2-40B4-BE49-F238E27FC236}">
                <a16:creationId xmlns:a16="http://schemas.microsoft.com/office/drawing/2014/main" id="{307E3017-3C35-4AE5-B481-212AE0D32CB3}"/>
              </a:ext>
            </a:extLst>
          </p:cNvPr>
          <p:cNvSpPr>
            <a:spLocks noGrp="1"/>
          </p:cNvSpPr>
          <p:nvPr>
            <p:ph type="subTitle" idx="1"/>
          </p:nvPr>
        </p:nvSpPr>
        <p:spPr>
          <a:xfrm>
            <a:off x="1524000" y="7311683"/>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945778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BA9E7-E33E-45F4-813A-38EA252D1B16}"/>
              </a:ext>
            </a:extLst>
          </p:cNvPr>
          <p:cNvSpPr>
            <a:spLocks noGrp="1"/>
          </p:cNvSpPr>
          <p:nvPr>
            <p:ph type="ctrTitle"/>
          </p:nvPr>
        </p:nvSpPr>
        <p:spPr>
          <a:xfrm>
            <a:off x="1524000" y="309489"/>
            <a:ext cx="9144000" cy="745588"/>
          </a:xfrm>
        </p:spPr>
        <p:txBody>
          <a:bodyPr>
            <a:normAutofit/>
          </a:bodyPr>
          <a:lstStyle/>
          <a:p>
            <a:r>
              <a:rPr lang="en-IN" sz="4400" b="0" i="0" u="none" strike="noStrike" baseline="0" dirty="0">
                <a:solidFill>
                  <a:srgbClr val="3333FF"/>
                </a:solidFill>
                <a:latin typeface="Times New Roman" panose="02020603050405020304" pitchFamily="18" charset="0"/>
                <a:cs typeface="Times New Roman" panose="02020603050405020304" pitchFamily="18" charset="0"/>
              </a:rPr>
              <a:t>Outcomes of Inception Phase</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F99554-8DF8-4E8F-81CB-6B1BBD1DE79E}"/>
              </a:ext>
            </a:extLst>
          </p:cNvPr>
          <p:cNvPicPr>
            <a:picLocks noChangeAspect="1"/>
          </p:cNvPicPr>
          <p:nvPr/>
        </p:nvPicPr>
        <p:blipFill>
          <a:blip r:embed="rId2"/>
          <a:stretch>
            <a:fillRect/>
          </a:stretch>
        </p:blipFill>
        <p:spPr>
          <a:xfrm>
            <a:off x="970671" y="1406770"/>
            <a:ext cx="10030263" cy="4811150"/>
          </a:xfrm>
          <a:prstGeom prst="rect">
            <a:avLst/>
          </a:prstGeom>
        </p:spPr>
      </p:pic>
      <p:sp>
        <p:nvSpPr>
          <p:cNvPr id="3" name="Subtitle 2">
            <a:extLst>
              <a:ext uri="{FF2B5EF4-FFF2-40B4-BE49-F238E27FC236}">
                <a16:creationId xmlns:a16="http://schemas.microsoft.com/office/drawing/2014/main" id="{43907255-C767-4713-A00A-10B95CC11314}"/>
              </a:ext>
            </a:extLst>
          </p:cNvPr>
          <p:cNvSpPr>
            <a:spLocks noGrp="1"/>
          </p:cNvSpPr>
          <p:nvPr>
            <p:ph type="subTitle" idx="1"/>
          </p:nvPr>
        </p:nvSpPr>
        <p:spPr>
          <a:xfrm>
            <a:off x="1524000" y="6858000"/>
            <a:ext cx="9144000" cy="161778"/>
          </a:xfrm>
        </p:spPr>
        <p:txBody>
          <a:bodyPr>
            <a:normAutofit fontScale="25000" lnSpcReduction="20000"/>
          </a:bodyPr>
          <a:lstStyle/>
          <a:p>
            <a:endParaRPr lang="en-IN" dirty="0"/>
          </a:p>
        </p:txBody>
      </p:sp>
    </p:spTree>
    <p:extLst>
      <p:ext uri="{BB962C8B-B14F-4D97-AF65-F5344CB8AC3E}">
        <p14:creationId xmlns:p14="http://schemas.microsoft.com/office/powerpoint/2010/main" val="3514924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EA70-46FE-49F0-A9C4-03412F07BCA3}"/>
              </a:ext>
            </a:extLst>
          </p:cNvPr>
          <p:cNvSpPr>
            <a:spLocks noGrp="1"/>
          </p:cNvSpPr>
          <p:nvPr>
            <p:ph type="ctrTitle"/>
          </p:nvPr>
        </p:nvSpPr>
        <p:spPr>
          <a:xfrm>
            <a:off x="1524000" y="647115"/>
            <a:ext cx="9144000" cy="731520"/>
          </a:xfrm>
        </p:spPr>
        <p:txBody>
          <a:bodyPr>
            <a:normAutofit/>
          </a:bodyPr>
          <a:lstStyle/>
          <a:p>
            <a:r>
              <a:rPr lang="en-IN" sz="4000" b="1" i="0" u="none" strike="noStrike" baseline="0" dirty="0">
                <a:solidFill>
                  <a:srgbClr val="3333FF"/>
                </a:solidFill>
                <a:latin typeface="Times New Roman" panose="02020603050405020304" pitchFamily="18" charset="0"/>
                <a:cs typeface="Times New Roman" panose="02020603050405020304" pitchFamily="18" charset="0"/>
              </a:rPr>
              <a:t>Elaboration Phase</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9F0A66-DAEC-4958-A04A-32D87E00C1A1}"/>
              </a:ext>
            </a:extLst>
          </p:cNvPr>
          <p:cNvPicPr>
            <a:picLocks noChangeAspect="1"/>
          </p:cNvPicPr>
          <p:nvPr/>
        </p:nvPicPr>
        <p:blipFill>
          <a:blip r:embed="rId2"/>
          <a:stretch>
            <a:fillRect/>
          </a:stretch>
        </p:blipFill>
        <p:spPr>
          <a:xfrm>
            <a:off x="675249" y="1733549"/>
            <a:ext cx="10972799" cy="4477335"/>
          </a:xfrm>
          <a:prstGeom prst="rect">
            <a:avLst/>
          </a:prstGeom>
        </p:spPr>
      </p:pic>
      <p:sp>
        <p:nvSpPr>
          <p:cNvPr id="3" name="Subtitle 2">
            <a:extLst>
              <a:ext uri="{FF2B5EF4-FFF2-40B4-BE49-F238E27FC236}">
                <a16:creationId xmlns:a16="http://schemas.microsoft.com/office/drawing/2014/main" id="{D695C462-A840-4CE2-B33D-A171C68E74F6}"/>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989991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6E00-69ED-41D8-9179-35367376CA52}"/>
              </a:ext>
            </a:extLst>
          </p:cNvPr>
          <p:cNvSpPr>
            <a:spLocks noGrp="1"/>
          </p:cNvSpPr>
          <p:nvPr>
            <p:ph type="ctrTitle"/>
          </p:nvPr>
        </p:nvSpPr>
        <p:spPr>
          <a:xfrm>
            <a:off x="1524000" y="464234"/>
            <a:ext cx="9144000" cy="872197"/>
          </a:xfrm>
        </p:spPr>
        <p:txBody>
          <a:bodyPr>
            <a:normAutofit/>
          </a:bodyPr>
          <a:lstStyle/>
          <a:p>
            <a:r>
              <a:rPr lang="en-IN" sz="4000" b="1" i="0" u="none" strike="noStrike" baseline="0" dirty="0">
                <a:solidFill>
                  <a:srgbClr val="3333FF"/>
                </a:solidFill>
                <a:latin typeface="Times New Roman" panose="02020603050405020304" pitchFamily="18" charset="0"/>
                <a:cs typeface="Times New Roman" panose="02020603050405020304" pitchFamily="18" charset="0"/>
              </a:rPr>
              <a:t>Outcomes of Elaboration Phase</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FDA1A8D-B1A6-4DCB-AC27-CD8FB8C7EF2F}"/>
              </a:ext>
            </a:extLst>
          </p:cNvPr>
          <p:cNvPicPr>
            <a:picLocks noChangeAspect="1"/>
          </p:cNvPicPr>
          <p:nvPr/>
        </p:nvPicPr>
        <p:blipFill>
          <a:blip r:embed="rId2"/>
          <a:stretch>
            <a:fillRect/>
          </a:stretch>
        </p:blipFill>
        <p:spPr>
          <a:xfrm>
            <a:off x="1153551" y="1828800"/>
            <a:ext cx="9791114" cy="4564966"/>
          </a:xfrm>
          <a:prstGeom prst="rect">
            <a:avLst/>
          </a:prstGeom>
        </p:spPr>
      </p:pic>
      <p:sp>
        <p:nvSpPr>
          <p:cNvPr id="3" name="Subtitle 2">
            <a:extLst>
              <a:ext uri="{FF2B5EF4-FFF2-40B4-BE49-F238E27FC236}">
                <a16:creationId xmlns:a16="http://schemas.microsoft.com/office/drawing/2014/main" id="{7CEA96C6-0046-4444-934E-085DD2E2ADB0}"/>
              </a:ext>
            </a:extLst>
          </p:cNvPr>
          <p:cNvSpPr>
            <a:spLocks noGrp="1"/>
          </p:cNvSpPr>
          <p:nvPr>
            <p:ph type="subTitle" idx="1"/>
          </p:nvPr>
        </p:nvSpPr>
        <p:spPr>
          <a:xfrm flipV="1">
            <a:off x="1524000" y="7723162"/>
            <a:ext cx="9144000" cy="56272"/>
          </a:xfrm>
        </p:spPr>
        <p:txBody>
          <a:bodyPr>
            <a:normAutofit fontScale="25000" lnSpcReduction="20000"/>
          </a:bodyPr>
          <a:lstStyle/>
          <a:p>
            <a:endParaRPr lang="en-IN" dirty="0"/>
          </a:p>
        </p:txBody>
      </p:sp>
    </p:spTree>
    <p:extLst>
      <p:ext uri="{BB962C8B-B14F-4D97-AF65-F5344CB8AC3E}">
        <p14:creationId xmlns:p14="http://schemas.microsoft.com/office/powerpoint/2010/main" val="312901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39C9-AB2C-4B7C-95AC-9A32899B77F3}"/>
              </a:ext>
            </a:extLst>
          </p:cNvPr>
          <p:cNvSpPr>
            <a:spLocks noGrp="1"/>
          </p:cNvSpPr>
          <p:nvPr>
            <p:ph type="ctrTitle"/>
          </p:nvPr>
        </p:nvSpPr>
        <p:spPr>
          <a:xfrm>
            <a:off x="1524000" y="464234"/>
            <a:ext cx="9144000" cy="773723"/>
          </a:xfrm>
        </p:spPr>
        <p:txBody>
          <a:bodyPr>
            <a:normAutofit/>
          </a:bodyPr>
          <a:lstStyle/>
          <a:p>
            <a:r>
              <a:rPr lang="en-IN" sz="4000" b="1" i="0" u="none" strike="noStrike" baseline="0" dirty="0">
                <a:solidFill>
                  <a:srgbClr val="3333FF"/>
                </a:solidFill>
                <a:latin typeface="Times New Roman" panose="02020603050405020304" pitchFamily="18" charset="0"/>
                <a:cs typeface="Times New Roman" panose="02020603050405020304" pitchFamily="18" charset="0"/>
              </a:rPr>
              <a:t>Construction Phase</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20A16B-F14C-4AB8-92B2-CE937B91290E}"/>
              </a:ext>
            </a:extLst>
          </p:cNvPr>
          <p:cNvPicPr>
            <a:picLocks noChangeAspect="1"/>
          </p:cNvPicPr>
          <p:nvPr/>
        </p:nvPicPr>
        <p:blipFill>
          <a:blip r:embed="rId2"/>
          <a:stretch>
            <a:fillRect/>
          </a:stretch>
        </p:blipFill>
        <p:spPr>
          <a:xfrm>
            <a:off x="1055078" y="1519311"/>
            <a:ext cx="9959926" cy="4473526"/>
          </a:xfrm>
          <a:prstGeom prst="rect">
            <a:avLst/>
          </a:prstGeom>
        </p:spPr>
      </p:pic>
      <p:sp>
        <p:nvSpPr>
          <p:cNvPr id="3" name="Subtitle 2">
            <a:extLst>
              <a:ext uri="{FF2B5EF4-FFF2-40B4-BE49-F238E27FC236}">
                <a16:creationId xmlns:a16="http://schemas.microsoft.com/office/drawing/2014/main" id="{B024FE54-CFB1-41A1-8A46-7204EFBFB737}"/>
              </a:ext>
            </a:extLst>
          </p:cNvPr>
          <p:cNvSpPr>
            <a:spLocks noGrp="1"/>
          </p:cNvSpPr>
          <p:nvPr>
            <p:ph type="subTitle" idx="1"/>
          </p:nvPr>
        </p:nvSpPr>
        <p:spPr>
          <a:xfrm flipV="1">
            <a:off x="1524000" y="7188590"/>
            <a:ext cx="9144000" cy="267287"/>
          </a:xfrm>
        </p:spPr>
        <p:txBody>
          <a:bodyPr>
            <a:normAutofit fontScale="62500" lnSpcReduction="20000"/>
          </a:bodyPr>
          <a:lstStyle/>
          <a:p>
            <a:endParaRPr lang="en-IN" dirty="0"/>
          </a:p>
        </p:txBody>
      </p:sp>
    </p:spTree>
    <p:extLst>
      <p:ext uri="{BB962C8B-B14F-4D97-AF65-F5344CB8AC3E}">
        <p14:creationId xmlns:p14="http://schemas.microsoft.com/office/powerpoint/2010/main" val="2282653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49A0-BF6C-40ED-B8AF-2D9BE045F4B6}"/>
              </a:ext>
            </a:extLst>
          </p:cNvPr>
          <p:cNvSpPr>
            <a:spLocks noGrp="1"/>
          </p:cNvSpPr>
          <p:nvPr>
            <p:ph type="ctrTitle"/>
          </p:nvPr>
        </p:nvSpPr>
        <p:spPr>
          <a:xfrm>
            <a:off x="1524000" y="520505"/>
            <a:ext cx="9144000" cy="759655"/>
          </a:xfrm>
        </p:spPr>
        <p:txBody>
          <a:bodyPr>
            <a:normAutofit/>
          </a:bodyPr>
          <a:lstStyle/>
          <a:p>
            <a:r>
              <a:rPr lang="en-IN" sz="4000" b="1" i="0" u="none" strike="noStrike" baseline="0" dirty="0">
                <a:solidFill>
                  <a:srgbClr val="3333FF"/>
                </a:solidFill>
                <a:latin typeface="Times New Roman" panose="02020603050405020304" pitchFamily="18" charset="0"/>
                <a:cs typeface="Times New Roman" panose="02020603050405020304" pitchFamily="18" charset="0"/>
              </a:rPr>
              <a:t>Outcomes of Construction Phase</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5B4C6F-DD27-4C9D-8A3B-C6372AF10804}"/>
              </a:ext>
            </a:extLst>
          </p:cNvPr>
          <p:cNvPicPr>
            <a:picLocks noChangeAspect="1"/>
          </p:cNvPicPr>
          <p:nvPr/>
        </p:nvPicPr>
        <p:blipFill>
          <a:blip r:embed="rId2"/>
          <a:stretch>
            <a:fillRect/>
          </a:stretch>
        </p:blipFill>
        <p:spPr>
          <a:xfrm>
            <a:off x="1041010" y="2057399"/>
            <a:ext cx="10142806" cy="4280095"/>
          </a:xfrm>
          <a:prstGeom prst="rect">
            <a:avLst/>
          </a:prstGeom>
        </p:spPr>
      </p:pic>
      <p:sp>
        <p:nvSpPr>
          <p:cNvPr id="3" name="Subtitle 2">
            <a:extLst>
              <a:ext uri="{FF2B5EF4-FFF2-40B4-BE49-F238E27FC236}">
                <a16:creationId xmlns:a16="http://schemas.microsoft.com/office/drawing/2014/main" id="{9A980A4C-E897-4231-96D1-A13F1B7D477E}"/>
              </a:ext>
            </a:extLst>
          </p:cNvPr>
          <p:cNvSpPr>
            <a:spLocks noGrp="1"/>
          </p:cNvSpPr>
          <p:nvPr>
            <p:ph type="subTitle" idx="1"/>
          </p:nvPr>
        </p:nvSpPr>
        <p:spPr>
          <a:xfrm>
            <a:off x="1524000" y="6858000"/>
            <a:ext cx="9144000" cy="372794"/>
          </a:xfrm>
        </p:spPr>
        <p:txBody>
          <a:bodyPr>
            <a:normAutofit fontScale="92500" lnSpcReduction="10000"/>
          </a:bodyPr>
          <a:lstStyle/>
          <a:p>
            <a:endParaRPr lang="en-IN" dirty="0"/>
          </a:p>
        </p:txBody>
      </p:sp>
    </p:spTree>
    <p:extLst>
      <p:ext uri="{BB962C8B-B14F-4D97-AF65-F5344CB8AC3E}">
        <p14:creationId xmlns:p14="http://schemas.microsoft.com/office/powerpoint/2010/main" val="3540068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1F2F-5CB2-42A1-845F-F62F1E01F71B}"/>
              </a:ext>
            </a:extLst>
          </p:cNvPr>
          <p:cNvSpPr>
            <a:spLocks noGrp="1"/>
          </p:cNvSpPr>
          <p:nvPr>
            <p:ph type="ctrTitle"/>
          </p:nvPr>
        </p:nvSpPr>
        <p:spPr>
          <a:xfrm>
            <a:off x="1524000" y="393895"/>
            <a:ext cx="9144000" cy="731520"/>
          </a:xfrm>
        </p:spPr>
        <p:txBody>
          <a:bodyPr>
            <a:normAutofit/>
          </a:bodyPr>
          <a:lstStyle/>
          <a:p>
            <a:r>
              <a:rPr lang="en-IN" sz="4000" b="1" i="0" u="none" strike="noStrike" baseline="0" dirty="0">
                <a:solidFill>
                  <a:srgbClr val="3333FF"/>
                </a:solidFill>
                <a:latin typeface="Times New Roman" panose="02020603050405020304" pitchFamily="18" charset="0"/>
                <a:cs typeface="Times New Roman" panose="02020603050405020304" pitchFamily="18" charset="0"/>
              </a:rPr>
              <a:t>Transition Phase</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C63580-CC18-4661-AA2D-E3501CD603F5}"/>
              </a:ext>
            </a:extLst>
          </p:cNvPr>
          <p:cNvPicPr>
            <a:picLocks noChangeAspect="1"/>
          </p:cNvPicPr>
          <p:nvPr/>
        </p:nvPicPr>
        <p:blipFill>
          <a:blip r:embed="rId2"/>
          <a:stretch>
            <a:fillRect/>
          </a:stretch>
        </p:blipFill>
        <p:spPr>
          <a:xfrm>
            <a:off x="787791" y="1477108"/>
            <a:ext cx="10494497" cy="4740811"/>
          </a:xfrm>
          <a:prstGeom prst="rect">
            <a:avLst/>
          </a:prstGeom>
        </p:spPr>
      </p:pic>
      <p:sp>
        <p:nvSpPr>
          <p:cNvPr id="3" name="Subtitle 2">
            <a:extLst>
              <a:ext uri="{FF2B5EF4-FFF2-40B4-BE49-F238E27FC236}">
                <a16:creationId xmlns:a16="http://schemas.microsoft.com/office/drawing/2014/main" id="{3DD72E0B-5D67-4DA1-A877-4505030944C2}"/>
              </a:ext>
            </a:extLst>
          </p:cNvPr>
          <p:cNvSpPr>
            <a:spLocks noGrp="1"/>
          </p:cNvSpPr>
          <p:nvPr>
            <p:ph type="subTitle" idx="1"/>
          </p:nvPr>
        </p:nvSpPr>
        <p:spPr>
          <a:xfrm flipV="1">
            <a:off x="1524000" y="6858000"/>
            <a:ext cx="9144000" cy="175846"/>
          </a:xfrm>
        </p:spPr>
        <p:txBody>
          <a:bodyPr>
            <a:normAutofit fontScale="25000" lnSpcReduction="20000"/>
          </a:bodyPr>
          <a:lstStyle/>
          <a:p>
            <a:endParaRPr lang="en-IN" dirty="0"/>
          </a:p>
        </p:txBody>
      </p:sp>
    </p:spTree>
    <p:extLst>
      <p:ext uri="{BB962C8B-B14F-4D97-AF65-F5344CB8AC3E}">
        <p14:creationId xmlns:p14="http://schemas.microsoft.com/office/powerpoint/2010/main" val="3041444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7C5A-0B48-41B0-8530-38A1629F4349}"/>
              </a:ext>
            </a:extLst>
          </p:cNvPr>
          <p:cNvSpPr>
            <a:spLocks noGrp="1"/>
          </p:cNvSpPr>
          <p:nvPr>
            <p:ph type="ctrTitle"/>
          </p:nvPr>
        </p:nvSpPr>
        <p:spPr>
          <a:xfrm>
            <a:off x="928468" y="478302"/>
            <a:ext cx="10156874" cy="644061"/>
          </a:xfrm>
        </p:spPr>
        <p:txBody>
          <a:bodyPr>
            <a:normAutofit/>
          </a:bodyPr>
          <a:lstStyle/>
          <a:p>
            <a:r>
              <a:rPr lang="en-IN" sz="4000" b="1" u="none" strike="noStrike" baseline="0" dirty="0">
                <a:solidFill>
                  <a:srgbClr val="3333FF"/>
                </a:solidFill>
                <a:latin typeface="Times New Roman" panose="02020603050405020304" pitchFamily="18" charset="0"/>
                <a:cs typeface="Times New Roman" panose="02020603050405020304" pitchFamily="18" charset="0"/>
              </a:rPr>
              <a:t>Outcomes of Transition Phase</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C9B53F-864D-4C03-8A61-D5CC1D7E343E}"/>
              </a:ext>
            </a:extLst>
          </p:cNvPr>
          <p:cNvPicPr>
            <a:picLocks noChangeAspect="1"/>
          </p:cNvPicPr>
          <p:nvPr/>
        </p:nvPicPr>
        <p:blipFill>
          <a:blip r:embed="rId2"/>
          <a:stretch>
            <a:fillRect/>
          </a:stretch>
        </p:blipFill>
        <p:spPr>
          <a:xfrm>
            <a:off x="1730326" y="1607233"/>
            <a:ext cx="9355016" cy="4315265"/>
          </a:xfrm>
          <a:prstGeom prst="rect">
            <a:avLst/>
          </a:prstGeom>
        </p:spPr>
      </p:pic>
      <p:sp>
        <p:nvSpPr>
          <p:cNvPr id="3" name="Subtitle 2">
            <a:extLst>
              <a:ext uri="{FF2B5EF4-FFF2-40B4-BE49-F238E27FC236}">
                <a16:creationId xmlns:a16="http://schemas.microsoft.com/office/drawing/2014/main" id="{53511EBA-4069-4B8B-B2B6-DF4C4E9D21F9}"/>
              </a:ext>
            </a:extLst>
          </p:cNvPr>
          <p:cNvSpPr>
            <a:spLocks noGrp="1"/>
          </p:cNvSpPr>
          <p:nvPr>
            <p:ph type="subTitle" idx="1"/>
          </p:nvPr>
        </p:nvSpPr>
        <p:spPr>
          <a:xfrm flipV="1">
            <a:off x="1524000" y="7061981"/>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4829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AF4E-2085-463C-BFBB-3FD7BF28877D}"/>
              </a:ext>
            </a:extLst>
          </p:cNvPr>
          <p:cNvSpPr>
            <a:spLocks noGrp="1"/>
          </p:cNvSpPr>
          <p:nvPr>
            <p:ph type="ctrTitle"/>
          </p:nvPr>
        </p:nvSpPr>
        <p:spPr>
          <a:xfrm>
            <a:off x="1524000" y="337625"/>
            <a:ext cx="9144000" cy="717452"/>
          </a:xfrm>
        </p:spPr>
        <p:txBody>
          <a:bodyPr>
            <a:normAutofit/>
          </a:bodyPr>
          <a:lstStyle/>
          <a:p>
            <a:r>
              <a:rPr lang="en-US" sz="4000" b="1" i="0" u="none" strike="noStrike" baseline="0" dirty="0">
                <a:solidFill>
                  <a:srgbClr val="3333FF"/>
                </a:solidFill>
                <a:latin typeface="Times New Roman" panose="02020603050405020304" pitchFamily="18" charset="0"/>
                <a:cs typeface="Times New Roman" panose="02020603050405020304" pitchFamily="18" charset="0"/>
              </a:rPr>
              <a:t>Selection of a Life Cycle Model</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E61EF2-0F68-4A2F-822F-148059D679D7}"/>
              </a:ext>
            </a:extLst>
          </p:cNvPr>
          <p:cNvPicPr>
            <a:picLocks noChangeAspect="1"/>
          </p:cNvPicPr>
          <p:nvPr/>
        </p:nvPicPr>
        <p:blipFill>
          <a:blip r:embed="rId2"/>
          <a:stretch>
            <a:fillRect/>
          </a:stretch>
        </p:blipFill>
        <p:spPr>
          <a:xfrm>
            <a:off x="1083212" y="1420838"/>
            <a:ext cx="9931791" cy="3548580"/>
          </a:xfrm>
          <a:prstGeom prst="rect">
            <a:avLst/>
          </a:prstGeom>
        </p:spPr>
      </p:pic>
      <p:sp>
        <p:nvSpPr>
          <p:cNvPr id="3" name="Subtitle 2">
            <a:extLst>
              <a:ext uri="{FF2B5EF4-FFF2-40B4-BE49-F238E27FC236}">
                <a16:creationId xmlns:a16="http://schemas.microsoft.com/office/drawing/2014/main" id="{21DBEF1D-2C87-49BE-BBCE-596F83CD5EAE}"/>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72585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286C-C403-41A6-A03D-326586934305}"/>
              </a:ext>
            </a:extLst>
          </p:cNvPr>
          <p:cNvSpPr>
            <a:spLocks noGrp="1"/>
          </p:cNvSpPr>
          <p:nvPr>
            <p:ph type="ctrTitle"/>
          </p:nvPr>
        </p:nvSpPr>
        <p:spPr>
          <a:xfrm>
            <a:off x="1524000" y="170105"/>
            <a:ext cx="9144000" cy="872197"/>
          </a:xfrm>
        </p:spPr>
        <p:txBody>
          <a:bodyPr>
            <a:norm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Evolutionary Process Models</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8AF0C89-642F-4039-A663-4B41ACC5512A}"/>
              </a:ext>
            </a:extLst>
          </p:cNvPr>
          <p:cNvSpPr>
            <a:spLocks noGrp="1"/>
          </p:cNvSpPr>
          <p:nvPr>
            <p:ph type="subTitle" idx="1"/>
          </p:nvPr>
        </p:nvSpPr>
        <p:spPr>
          <a:xfrm>
            <a:off x="675249" y="1156996"/>
            <a:ext cx="10691446" cy="5278973"/>
          </a:xfrm>
        </p:spPr>
        <p:txBody>
          <a:bodyPr>
            <a:normAutofit/>
          </a:bodyPr>
          <a:lstStyle/>
          <a:p>
            <a:pPr marL="342900" indent="-342900" algn="just">
              <a:buFont typeface="Wingdings" panose="05000000000000000000" pitchFamily="2" charset="2"/>
              <a:buChar char="v"/>
            </a:pPr>
            <a:r>
              <a:rPr lang="en-IN" sz="2400" b="0" i="0" u="none" strike="noStrike" baseline="0" dirty="0">
                <a:solidFill>
                  <a:srgbClr val="9A6633"/>
                </a:solidFill>
                <a:latin typeface="Times-Roman"/>
              </a:rPr>
              <a:t>The development first develops the core modules of the system. The core modules are those that do not need services from the other modules. </a:t>
            </a:r>
          </a:p>
          <a:p>
            <a:pPr algn="just"/>
            <a:endParaRPr lang="en-IN" sz="2400" b="0" i="0" u="none" strike="noStrike" baseline="0" dirty="0">
              <a:solidFill>
                <a:srgbClr val="9A6633"/>
              </a:solidFill>
              <a:latin typeface="Times-Roman"/>
            </a:endParaRPr>
          </a:p>
          <a:p>
            <a:pPr marL="342900" indent="-342900" algn="just">
              <a:buFont typeface="Wingdings" panose="05000000000000000000" pitchFamily="2" charset="2"/>
              <a:buChar char="v"/>
            </a:pPr>
            <a:r>
              <a:rPr lang="en-IN" sz="2400" b="0" i="0" u="none" strike="noStrike" baseline="0" dirty="0">
                <a:solidFill>
                  <a:srgbClr val="9A6633"/>
                </a:solidFill>
                <a:latin typeface="Times-Roman"/>
              </a:rPr>
              <a:t>The evolutionary model is normally useful for very large products, where it is easier to find modules for incremental implementation.</a:t>
            </a:r>
          </a:p>
          <a:p>
            <a:pPr algn="just"/>
            <a:endParaRPr lang="en-IN" sz="2400" b="0" i="0" u="none" strike="noStrike" baseline="0" dirty="0">
              <a:solidFill>
                <a:srgbClr val="9A6633"/>
              </a:solidFill>
              <a:latin typeface="Times-Roman"/>
            </a:endParaRPr>
          </a:p>
          <a:p>
            <a:pPr marL="342900" indent="-342900" algn="just">
              <a:buFont typeface="Wingdings" panose="05000000000000000000" pitchFamily="2" charset="2"/>
              <a:buChar char="v"/>
            </a:pPr>
            <a:r>
              <a:rPr lang="en-IN" sz="2400" b="0" i="0" u="none" strike="noStrike" baseline="0" dirty="0">
                <a:solidFill>
                  <a:srgbClr val="9A6633"/>
                </a:solidFill>
                <a:latin typeface="Times-Roman"/>
              </a:rPr>
              <a:t>The evolutionary model shown in Figure below . Each successive version/model of the product is a fully functioning software capable of performing more work than the previous versions/model.</a:t>
            </a:r>
          </a:p>
        </p:txBody>
      </p:sp>
    </p:spTree>
    <p:extLst>
      <p:ext uri="{BB962C8B-B14F-4D97-AF65-F5344CB8AC3E}">
        <p14:creationId xmlns:p14="http://schemas.microsoft.com/office/powerpoint/2010/main" val="3962104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CF6A-E560-4047-91B6-21F93DE69963}"/>
              </a:ext>
            </a:extLst>
          </p:cNvPr>
          <p:cNvSpPr>
            <a:spLocks noGrp="1"/>
          </p:cNvSpPr>
          <p:nvPr>
            <p:ph type="ctrTitle"/>
          </p:nvPr>
        </p:nvSpPr>
        <p:spPr>
          <a:xfrm>
            <a:off x="351691" y="777950"/>
            <a:ext cx="11226019" cy="822250"/>
          </a:xfrm>
        </p:spPr>
        <p:txBody>
          <a:bodyPr>
            <a:normAutofit/>
          </a:bodyPr>
          <a:lstStyle/>
          <a:p>
            <a:r>
              <a:rPr lang="en-US" sz="4000" b="1" i="0" u="none" strike="noStrike" baseline="0" dirty="0">
                <a:solidFill>
                  <a:srgbClr val="3333FF"/>
                </a:solidFill>
                <a:latin typeface="Times New Roman" panose="02020603050405020304" pitchFamily="18" charset="0"/>
                <a:cs typeface="Times New Roman" panose="02020603050405020304" pitchFamily="18" charset="0"/>
              </a:rPr>
              <a:t>Based On Characteristics Of Requirements</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81A6B4-F26F-49E0-BD88-8226FEC8A5A4}"/>
              </a:ext>
            </a:extLst>
          </p:cNvPr>
          <p:cNvPicPr>
            <a:picLocks noChangeAspect="1"/>
          </p:cNvPicPr>
          <p:nvPr/>
        </p:nvPicPr>
        <p:blipFill>
          <a:blip r:embed="rId2"/>
          <a:stretch>
            <a:fillRect/>
          </a:stretch>
        </p:blipFill>
        <p:spPr>
          <a:xfrm>
            <a:off x="647114" y="1716257"/>
            <a:ext cx="11057206" cy="4726745"/>
          </a:xfrm>
          <a:prstGeom prst="rect">
            <a:avLst/>
          </a:prstGeom>
        </p:spPr>
      </p:pic>
      <p:sp>
        <p:nvSpPr>
          <p:cNvPr id="3" name="Subtitle 2">
            <a:extLst>
              <a:ext uri="{FF2B5EF4-FFF2-40B4-BE49-F238E27FC236}">
                <a16:creationId xmlns:a16="http://schemas.microsoft.com/office/drawing/2014/main" id="{170E8420-91F4-4102-A46F-DFA193CF7CA3}"/>
              </a:ext>
            </a:extLst>
          </p:cNvPr>
          <p:cNvSpPr>
            <a:spLocks noGrp="1"/>
          </p:cNvSpPr>
          <p:nvPr>
            <p:ph type="subTitle" idx="1"/>
          </p:nvPr>
        </p:nvSpPr>
        <p:spPr>
          <a:xfrm>
            <a:off x="1524000" y="6963508"/>
            <a:ext cx="9144000" cy="356454"/>
          </a:xfrm>
        </p:spPr>
        <p:txBody>
          <a:bodyPr>
            <a:normAutofit fontScale="92500" lnSpcReduction="20000"/>
          </a:bodyPr>
          <a:lstStyle/>
          <a:p>
            <a:endParaRPr lang="en-IN" dirty="0"/>
          </a:p>
        </p:txBody>
      </p:sp>
    </p:spTree>
    <p:extLst>
      <p:ext uri="{BB962C8B-B14F-4D97-AF65-F5344CB8AC3E}">
        <p14:creationId xmlns:p14="http://schemas.microsoft.com/office/powerpoint/2010/main" val="3718391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8096-15AB-4029-8DE3-58245363501E}"/>
              </a:ext>
            </a:extLst>
          </p:cNvPr>
          <p:cNvSpPr>
            <a:spLocks noGrp="1"/>
          </p:cNvSpPr>
          <p:nvPr>
            <p:ph type="ctrTitle"/>
          </p:nvPr>
        </p:nvSpPr>
        <p:spPr>
          <a:xfrm>
            <a:off x="1524000" y="295423"/>
            <a:ext cx="9144000" cy="759654"/>
          </a:xfrm>
        </p:spPr>
        <p:txBody>
          <a:bodyPr>
            <a:normAutofit/>
          </a:bodyPr>
          <a:lstStyle/>
          <a:p>
            <a:r>
              <a:rPr lang="en-US" sz="4000" b="1" i="0" u="none" strike="noStrike" baseline="0" dirty="0">
                <a:solidFill>
                  <a:srgbClr val="3333FF"/>
                </a:solidFill>
                <a:latin typeface="Times New Roman" panose="02020603050405020304" pitchFamily="18" charset="0"/>
                <a:cs typeface="Times New Roman" panose="02020603050405020304" pitchFamily="18" charset="0"/>
              </a:rPr>
              <a:t>Based On Status Of Development Team</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748B7B-173C-43E6-BD98-0E4B3A6A936B}"/>
              </a:ext>
            </a:extLst>
          </p:cNvPr>
          <p:cNvPicPr>
            <a:picLocks noChangeAspect="1"/>
          </p:cNvPicPr>
          <p:nvPr/>
        </p:nvPicPr>
        <p:blipFill>
          <a:blip r:embed="rId2"/>
          <a:stretch>
            <a:fillRect/>
          </a:stretch>
        </p:blipFill>
        <p:spPr>
          <a:xfrm>
            <a:off x="492369" y="1195754"/>
            <a:ext cx="11141613" cy="5261317"/>
          </a:xfrm>
          <a:prstGeom prst="rect">
            <a:avLst/>
          </a:prstGeom>
        </p:spPr>
      </p:pic>
      <p:sp>
        <p:nvSpPr>
          <p:cNvPr id="3" name="Subtitle 2">
            <a:extLst>
              <a:ext uri="{FF2B5EF4-FFF2-40B4-BE49-F238E27FC236}">
                <a16:creationId xmlns:a16="http://schemas.microsoft.com/office/drawing/2014/main" id="{E5D3F489-057A-4BBB-BC07-09F2AFF7E3B4}"/>
              </a:ext>
            </a:extLst>
          </p:cNvPr>
          <p:cNvSpPr>
            <a:spLocks noGrp="1"/>
          </p:cNvSpPr>
          <p:nvPr>
            <p:ph type="subTitle" idx="1"/>
          </p:nvPr>
        </p:nvSpPr>
        <p:spPr>
          <a:xfrm>
            <a:off x="1524000" y="7033846"/>
            <a:ext cx="9144000" cy="407962"/>
          </a:xfrm>
        </p:spPr>
        <p:txBody>
          <a:bodyPr>
            <a:normAutofit lnSpcReduction="10000"/>
          </a:bodyPr>
          <a:lstStyle/>
          <a:p>
            <a:endParaRPr lang="en-IN" dirty="0"/>
          </a:p>
        </p:txBody>
      </p:sp>
    </p:spTree>
    <p:extLst>
      <p:ext uri="{BB962C8B-B14F-4D97-AF65-F5344CB8AC3E}">
        <p14:creationId xmlns:p14="http://schemas.microsoft.com/office/powerpoint/2010/main" val="162438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CB46-A6B5-419C-B45C-5FC710011753}"/>
              </a:ext>
            </a:extLst>
          </p:cNvPr>
          <p:cNvSpPr>
            <a:spLocks noGrp="1"/>
          </p:cNvSpPr>
          <p:nvPr>
            <p:ph type="ctrTitle"/>
          </p:nvPr>
        </p:nvSpPr>
        <p:spPr>
          <a:xfrm>
            <a:off x="1524000" y="281355"/>
            <a:ext cx="9144000" cy="717452"/>
          </a:xfrm>
        </p:spPr>
        <p:txBody>
          <a:bodyPr>
            <a:normAutofit/>
          </a:bodyPr>
          <a:lstStyle/>
          <a:p>
            <a:r>
              <a:rPr lang="en-IN" sz="4000" b="1" i="0" u="none" strike="noStrike" baseline="0" dirty="0">
                <a:solidFill>
                  <a:srgbClr val="3333FF"/>
                </a:solidFill>
                <a:latin typeface="Times New Roman" panose="02020603050405020304" pitchFamily="18" charset="0"/>
                <a:cs typeface="Times New Roman" panose="02020603050405020304" pitchFamily="18" charset="0"/>
              </a:rPr>
              <a:t>Based On User’s Participation</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9C599E6-BF75-428A-B5AB-C8448EA9A96F}"/>
              </a:ext>
            </a:extLst>
          </p:cNvPr>
          <p:cNvPicPr>
            <a:picLocks noChangeAspect="1"/>
          </p:cNvPicPr>
          <p:nvPr/>
        </p:nvPicPr>
        <p:blipFill>
          <a:blip r:embed="rId2"/>
          <a:stretch>
            <a:fillRect/>
          </a:stretch>
        </p:blipFill>
        <p:spPr>
          <a:xfrm>
            <a:off x="464234" y="1336431"/>
            <a:ext cx="10874326" cy="5240214"/>
          </a:xfrm>
          <a:prstGeom prst="rect">
            <a:avLst/>
          </a:prstGeom>
        </p:spPr>
      </p:pic>
      <p:sp>
        <p:nvSpPr>
          <p:cNvPr id="3" name="Subtitle 2">
            <a:extLst>
              <a:ext uri="{FF2B5EF4-FFF2-40B4-BE49-F238E27FC236}">
                <a16:creationId xmlns:a16="http://schemas.microsoft.com/office/drawing/2014/main" id="{D870DE50-8367-4DFA-A106-E585383315A2}"/>
              </a:ext>
            </a:extLst>
          </p:cNvPr>
          <p:cNvSpPr>
            <a:spLocks noGrp="1"/>
          </p:cNvSpPr>
          <p:nvPr>
            <p:ph type="subTitle" idx="1"/>
          </p:nvPr>
        </p:nvSpPr>
        <p:spPr>
          <a:xfrm flipV="1">
            <a:off x="1524000" y="6806026"/>
            <a:ext cx="9144000" cy="199685"/>
          </a:xfrm>
        </p:spPr>
        <p:txBody>
          <a:bodyPr>
            <a:normAutofit fontScale="32500" lnSpcReduction="20000"/>
          </a:bodyPr>
          <a:lstStyle/>
          <a:p>
            <a:endParaRPr lang="en-IN" dirty="0"/>
          </a:p>
        </p:txBody>
      </p:sp>
    </p:spTree>
    <p:extLst>
      <p:ext uri="{BB962C8B-B14F-4D97-AF65-F5344CB8AC3E}">
        <p14:creationId xmlns:p14="http://schemas.microsoft.com/office/powerpoint/2010/main" val="1096143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51B8-DE0E-435E-A839-E4ACEB0A4247}"/>
              </a:ext>
            </a:extLst>
          </p:cNvPr>
          <p:cNvSpPr>
            <a:spLocks noGrp="1"/>
          </p:cNvSpPr>
          <p:nvPr>
            <p:ph type="ctrTitle"/>
          </p:nvPr>
        </p:nvSpPr>
        <p:spPr>
          <a:xfrm>
            <a:off x="393895" y="267287"/>
            <a:ext cx="11127545" cy="773722"/>
          </a:xfrm>
        </p:spPr>
        <p:txBody>
          <a:bodyPr>
            <a:normAutofit/>
          </a:bodyPr>
          <a:lstStyle/>
          <a:p>
            <a:r>
              <a:rPr lang="en-US" sz="4000" b="1" i="0" u="none" strike="noStrike" baseline="0" dirty="0">
                <a:solidFill>
                  <a:srgbClr val="3333FF"/>
                </a:solidFill>
                <a:latin typeface="Times New Roman" panose="02020603050405020304" pitchFamily="18" charset="0"/>
                <a:cs typeface="Times New Roman" panose="02020603050405020304" pitchFamily="18" charset="0"/>
              </a:rPr>
              <a:t>Based On Type Of Project With Associated Risk</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C0A4108-56E6-4912-B083-8C4D10AAB479}"/>
              </a:ext>
            </a:extLst>
          </p:cNvPr>
          <p:cNvPicPr>
            <a:picLocks noChangeAspect="1"/>
          </p:cNvPicPr>
          <p:nvPr/>
        </p:nvPicPr>
        <p:blipFill>
          <a:blip r:embed="rId2"/>
          <a:stretch>
            <a:fillRect/>
          </a:stretch>
        </p:blipFill>
        <p:spPr>
          <a:xfrm>
            <a:off x="577874" y="1448972"/>
            <a:ext cx="10943565" cy="5022166"/>
          </a:xfrm>
          <a:prstGeom prst="rect">
            <a:avLst/>
          </a:prstGeom>
        </p:spPr>
      </p:pic>
      <p:sp>
        <p:nvSpPr>
          <p:cNvPr id="3" name="Subtitle 2">
            <a:extLst>
              <a:ext uri="{FF2B5EF4-FFF2-40B4-BE49-F238E27FC236}">
                <a16:creationId xmlns:a16="http://schemas.microsoft.com/office/drawing/2014/main" id="{FEA0F9D6-2D14-4F27-94DF-6A80BA2707C8}"/>
              </a:ext>
            </a:extLst>
          </p:cNvPr>
          <p:cNvSpPr>
            <a:spLocks noGrp="1"/>
          </p:cNvSpPr>
          <p:nvPr>
            <p:ph type="subTitle" idx="1"/>
          </p:nvPr>
        </p:nvSpPr>
        <p:spPr>
          <a:xfrm>
            <a:off x="1524000" y="7272997"/>
            <a:ext cx="9144000" cy="300965"/>
          </a:xfrm>
        </p:spPr>
        <p:txBody>
          <a:bodyPr>
            <a:normAutofit fontScale="70000" lnSpcReduction="20000"/>
          </a:bodyPr>
          <a:lstStyle/>
          <a:p>
            <a:endParaRPr lang="en-IN" dirty="0"/>
          </a:p>
        </p:txBody>
      </p:sp>
    </p:spTree>
    <p:extLst>
      <p:ext uri="{BB962C8B-B14F-4D97-AF65-F5344CB8AC3E}">
        <p14:creationId xmlns:p14="http://schemas.microsoft.com/office/powerpoint/2010/main" val="2301961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310-8445-4D3A-A675-8DE62E1EE7D1}"/>
              </a:ext>
            </a:extLst>
          </p:cNvPr>
          <p:cNvSpPr>
            <a:spLocks noGrp="1"/>
          </p:cNvSpPr>
          <p:nvPr>
            <p:ph type="ctrTitle"/>
          </p:nvPr>
        </p:nvSpPr>
        <p:spPr>
          <a:xfrm>
            <a:off x="1524000" y="464235"/>
            <a:ext cx="9144000" cy="773722"/>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QUESTIONS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591068-D4DA-43CF-AE67-D0538AC33EB8}"/>
              </a:ext>
            </a:extLst>
          </p:cNvPr>
          <p:cNvSpPr>
            <a:spLocks noGrp="1"/>
          </p:cNvSpPr>
          <p:nvPr>
            <p:ph type="subTitle" idx="1"/>
          </p:nvPr>
        </p:nvSpPr>
        <p:spPr>
          <a:xfrm>
            <a:off x="829993" y="1434905"/>
            <a:ext cx="10550769" cy="5106572"/>
          </a:xfrm>
        </p:spPr>
        <p:txBody>
          <a:bodyPr>
            <a:noAutofit/>
          </a:bodyPr>
          <a:lstStyle/>
          <a:p>
            <a:pPr algn="l"/>
            <a:r>
              <a:rPr lang="en-US" dirty="0">
                <a:latin typeface="Times New Roman" panose="02020603050405020304" pitchFamily="18" charset="0"/>
                <a:cs typeface="Times New Roman" panose="02020603050405020304" pitchFamily="18" charset="0"/>
              </a:rPr>
              <a:t>Q-1. </a:t>
            </a:r>
            <a:r>
              <a:rPr lang="en-US" b="0" i="0" u="none" strike="noStrike" baseline="0" dirty="0">
                <a:latin typeface="Times New Roman" panose="02020603050405020304" pitchFamily="18" charset="0"/>
                <a:cs typeface="Times New Roman" panose="02020603050405020304" pitchFamily="18" charset="0"/>
              </a:rPr>
              <a:t>Spiral Model was developed by</a:t>
            </a:r>
          </a:p>
          <a:p>
            <a:pPr marL="342900" indent="-342900" algn="l">
              <a:buAutoNum type="alphaLcParenBoth"/>
            </a:pPr>
            <a:r>
              <a:rPr lang="en-US" b="0" i="0" u="none" strike="noStrike" baseline="0" dirty="0">
                <a:latin typeface="Times New Roman" panose="02020603050405020304" pitchFamily="18" charset="0"/>
                <a:cs typeface="Times New Roman" panose="02020603050405020304" pitchFamily="18" charset="0"/>
              </a:rPr>
              <a:t>Bev Littlewood </a:t>
            </a:r>
          </a:p>
          <a:p>
            <a:pPr marL="342900" indent="-342900" algn="l">
              <a:buAutoNum type="alphaLcParenBoth"/>
            </a:pPr>
            <a:r>
              <a:rPr lang="en-US" b="0" i="0" u="none" strike="noStrike" baseline="0" dirty="0">
                <a:latin typeface="Times New Roman" panose="02020603050405020304" pitchFamily="18" charset="0"/>
                <a:cs typeface="Times New Roman" panose="02020603050405020304" pitchFamily="18" charset="0"/>
              </a:rPr>
              <a:t>Berry Boehm</a:t>
            </a:r>
          </a:p>
          <a:p>
            <a:pPr algn="l"/>
            <a:r>
              <a:rPr lang="en-IN" b="0" i="0" u="none" strike="noStrike" baseline="0" dirty="0">
                <a:latin typeface="Times New Roman" panose="02020603050405020304" pitchFamily="18" charset="0"/>
                <a:cs typeface="Times New Roman" panose="02020603050405020304" pitchFamily="18" charset="0"/>
              </a:rPr>
              <a:t>(c) Roger Pressman </a:t>
            </a:r>
          </a:p>
          <a:p>
            <a:pPr algn="l"/>
            <a:r>
              <a:rPr lang="en-IN" b="0" i="0" u="none" strike="noStrike" baseline="0" dirty="0">
                <a:latin typeface="Times New Roman" panose="02020603050405020304" pitchFamily="18" charset="0"/>
                <a:cs typeface="Times New Roman" panose="02020603050405020304" pitchFamily="18" charset="0"/>
              </a:rPr>
              <a:t>(d) Victor </a:t>
            </a:r>
            <a:r>
              <a:rPr lang="en-IN" b="0" i="0" u="none" strike="noStrike" baseline="0" dirty="0" err="1">
                <a:latin typeface="Times New Roman" panose="02020603050405020304" pitchFamily="18" charset="0"/>
                <a:cs typeface="Times New Roman" panose="02020603050405020304" pitchFamily="18" charset="0"/>
              </a:rPr>
              <a:t>Basili</a:t>
            </a:r>
            <a:endParaRPr lang="en-IN" b="0" i="0" u="none" strike="noStrike" baseline="0" dirty="0">
              <a:latin typeface="Times New Roman" panose="02020603050405020304" pitchFamily="18" charset="0"/>
              <a:cs typeface="Times New Roman" panose="02020603050405020304" pitchFamily="18" charset="0"/>
            </a:endParaRPr>
          </a:p>
          <a:p>
            <a:pPr algn="l"/>
            <a:endParaRPr lang="en-IN" b="0" i="0" u="none" strike="noStrike" baseline="0"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Q-2. </a:t>
            </a:r>
            <a:r>
              <a:rPr lang="en-US" b="0" i="0" u="none" strike="noStrike" baseline="0" dirty="0">
                <a:latin typeface="Times New Roman" panose="02020603050405020304" pitchFamily="18" charset="0"/>
                <a:cs typeface="Times New Roman" panose="02020603050405020304" pitchFamily="18" charset="0"/>
              </a:rPr>
              <a:t>Which is not a software life cycle model?</a:t>
            </a:r>
          </a:p>
          <a:p>
            <a:pPr marL="342900" indent="-342900" algn="l">
              <a:buAutoNum type="alphaLcParenBoth"/>
            </a:pPr>
            <a:r>
              <a:rPr lang="en-IN" b="0" i="0" u="none" strike="noStrike" baseline="0" dirty="0">
                <a:latin typeface="Times New Roman" panose="02020603050405020304" pitchFamily="18" charset="0"/>
                <a:cs typeface="Times New Roman" panose="02020603050405020304" pitchFamily="18" charset="0"/>
              </a:rPr>
              <a:t>Waterfall model </a:t>
            </a:r>
          </a:p>
          <a:p>
            <a:pPr marL="342900" indent="-342900" algn="l">
              <a:buAutoNum type="alphaLcParenBoth"/>
            </a:pPr>
            <a:r>
              <a:rPr lang="en-IN" b="0" i="0" u="none" strike="noStrike" baseline="0" dirty="0">
                <a:latin typeface="Times New Roman" panose="02020603050405020304" pitchFamily="18" charset="0"/>
                <a:cs typeface="Times New Roman" panose="02020603050405020304" pitchFamily="18" charset="0"/>
              </a:rPr>
              <a:t>(b) Spiral model</a:t>
            </a:r>
          </a:p>
          <a:p>
            <a:pPr algn="l"/>
            <a:r>
              <a:rPr lang="en-US" b="0" i="0" u="none" strike="noStrike" baseline="0" dirty="0">
                <a:latin typeface="Times New Roman" panose="02020603050405020304" pitchFamily="18" charset="0"/>
                <a:cs typeface="Times New Roman" panose="02020603050405020304" pitchFamily="18" charset="0"/>
              </a:rPr>
              <a:t>(c) Prototyping model </a:t>
            </a:r>
          </a:p>
          <a:p>
            <a:pPr algn="l"/>
            <a:r>
              <a:rPr lang="en-US" b="0" i="0" u="none" strike="noStrike" baseline="0" dirty="0">
                <a:latin typeface="Times New Roman" panose="02020603050405020304" pitchFamily="18" charset="0"/>
                <a:cs typeface="Times New Roman" panose="02020603050405020304" pitchFamily="18" charset="0"/>
              </a:rPr>
              <a:t>(d) Capability maturity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73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3B41-C237-4691-BA1E-1937B4DC743F}"/>
              </a:ext>
            </a:extLst>
          </p:cNvPr>
          <p:cNvSpPr>
            <a:spLocks noGrp="1"/>
          </p:cNvSpPr>
          <p:nvPr>
            <p:ph type="ctrTitle"/>
          </p:nvPr>
        </p:nvSpPr>
        <p:spPr>
          <a:xfrm>
            <a:off x="1524000" y="-98473"/>
            <a:ext cx="9144000" cy="98474"/>
          </a:xfrm>
        </p:spPr>
        <p:txBody>
          <a:bodyPr>
            <a:normAutofit fontScale="90000"/>
          </a:bodyPr>
          <a:lstStyle/>
          <a:p>
            <a:endParaRPr lang="en-IN" dirty="0"/>
          </a:p>
        </p:txBody>
      </p:sp>
      <p:sp>
        <p:nvSpPr>
          <p:cNvPr id="3" name="Subtitle 2">
            <a:extLst>
              <a:ext uri="{FF2B5EF4-FFF2-40B4-BE49-F238E27FC236}">
                <a16:creationId xmlns:a16="http://schemas.microsoft.com/office/drawing/2014/main" id="{2C409D36-0550-4C80-8EE0-086DBC3EC358}"/>
              </a:ext>
            </a:extLst>
          </p:cNvPr>
          <p:cNvSpPr>
            <a:spLocks noGrp="1"/>
          </p:cNvSpPr>
          <p:nvPr>
            <p:ph type="subTitle" idx="1"/>
          </p:nvPr>
        </p:nvSpPr>
        <p:spPr>
          <a:xfrm>
            <a:off x="1012874" y="787791"/>
            <a:ext cx="10044332" cy="5205046"/>
          </a:xfrm>
        </p:spPr>
        <p:txBody>
          <a:bodyPr>
            <a:normAutofit/>
          </a:bodyPr>
          <a:lstStyle/>
          <a:p>
            <a:pPr algn="l"/>
            <a:r>
              <a:rPr lang="en-US" b="0" i="0" u="none" strike="noStrike" baseline="0" dirty="0">
                <a:latin typeface="Times-Roman"/>
              </a:rPr>
              <a:t>Q-3. Which one is the most important feature of spiral model?</a:t>
            </a:r>
          </a:p>
          <a:p>
            <a:pPr marL="342900" indent="-342900" algn="l">
              <a:buAutoNum type="alphaLcParenBoth"/>
            </a:pPr>
            <a:r>
              <a:rPr lang="en-US" b="0" i="0" u="none" strike="noStrike" baseline="0" dirty="0">
                <a:latin typeface="Times-Roman"/>
              </a:rPr>
              <a:t>Quality management </a:t>
            </a:r>
          </a:p>
          <a:p>
            <a:pPr marL="342900" indent="-342900" algn="l">
              <a:buAutoNum type="alphaLcParenBoth"/>
            </a:pPr>
            <a:r>
              <a:rPr lang="en-US" b="0" i="0" u="none" strike="noStrike" baseline="0" dirty="0">
                <a:latin typeface="Times-Roman"/>
              </a:rPr>
              <a:t> Risk management</a:t>
            </a:r>
          </a:p>
          <a:p>
            <a:pPr algn="l"/>
            <a:r>
              <a:rPr lang="en-IN" b="0" i="0" u="none" strike="noStrike" baseline="0" dirty="0">
                <a:latin typeface="Times-Roman"/>
              </a:rPr>
              <a:t>(c) Performance management </a:t>
            </a:r>
          </a:p>
          <a:p>
            <a:pPr algn="l"/>
            <a:r>
              <a:rPr lang="en-IN" b="0" i="0" u="none" strike="noStrike" baseline="0" dirty="0">
                <a:latin typeface="Times-Roman"/>
              </a:rPr>
              <a:t>(d) Efficiency management</a:t>
            </a:r>
          </a:p>
          <a:p>
            <a:pPr algn="l"/>
            <a:endParaRPr lang="en-IN" b="0" i="0" u="none" strike="noStrike" baseline="0" dirty="0">
              <a:latin typeface="Times-Roman"/>
            </a:endParaRPr>
          </a:p>
          <a:p>
            <a:pPr algn="l"/>
            <a:r>
              <a:rPr lang="en-US" b="0" i="0" u="none" strike="noStrike" baseline="0" dirty="0">
                <a:latin typeface="Times-Roman"/>
              </a:rPr>
              <a:t>Q-4. If user participation is available, which model is to be chosen?</a:t>
            </a:r>
          </a:p>
          <a:p>
            <a:pPr marL="342900" indent="-342900" algn="l">
              <a:buAutoNum type="alphaLcParenBoth"/>
            </a:pPr>
            <a:r>
              <a:rPr lang="en-IN" b="0" i="0" u="none" strike="noStrike" baseline="0" dirty="0">
                <a:latin typeface="Times-Roman"/>
              </a:rPr>
              <a:t>Waterfall model </a:t>
            </a:r>
          </a:p>
          <a:p>
            <a:pPr marL="342900" indent="-342900" algn="l">
              <a:buAutoNum type="alphaLcParenBoth"/>
            </a:pPr>
            <a:r>
              <a:rPr lang="en-IN" b="0" i="0" u="none" strike="noStrike" baseline="0" dirty="0">
                <a:latin typeface="Times-Roman"/>
              </a:rPr>
              <a:t>Iterative enhancement model</a:t>
            </a:r>
          </a:p>
          <a:p>
            <a:pPr algn="l"/>
            <a:r>
              <a:rPr lang="nn-NO" b="0" i="0" u="none" strike="noStrike" baseline="0" dirty="0">
                <a:latin typeface="Times-Roman"/>
              </a:rPr>
              <a:t>(c) Spiral model </a:t>
            </a:r>
          </a:p>
          <a:p>
            <a:pPr algn="l"/>
            <a:r>
              <a:rPr lang="nn-NO" b="0" i="0" u="none" strike="noStrike" baseline="0" dirty="0">
                <a:latin typeface="Times-Roman"/>
              </a:rPr>
              <a:t>(d) RAD model</a:t>
            </a:r>
            <a:endParaRPr lang="en-IN" dirty="0"/>
          </a:p>
        </p:txBody>
      </p:sp>
    </p:spTree>
    <p:extLst>
      <p:ext uri="{BB962C8B-B14F-4D97-AF65-F5344CB8AC3E}">
        <p14:creationId xmlns:p14="http://schemas.microsoft.com/office/powerpoint/2010/main" val="1446696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281A-F4CC-4E92-A30E-007EB86EBE4D}"/>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B1BD8AC0-C09C-436B-9B0A-803B7B06F067}"/>
              </a:ext>
            </a:extLst>
          </p:cNvPr>
          <p:cNvSpPr>
            <a:spLocks noGrp="1"/>
          </p:cNvSpPr>
          <p:nvPr>
            <p:ph type="subTitle" idx="1"/>
          </p:nvPr>
        </p:nvSpPr>
        <p:spPr>
          <a:xfrm>
            <a:off x="900332" y="847576"/>
            <a:ext cx="10185010" cy="5071405"/>
          </a:xfrm>
        </p:spPr>
        <p:txBody>
          <a:bodyPr>
            <a:normAutofit/>
          </a:bodyPr>
          <a:lstStyle/>
          <a:p>
            <a:pPr algn="l"/>
            <a:r>
              <a:rPr lang="en-US" b="0" i="0" u="none" strike="noStrike" baseline="0" dirty="0">
                <a:latin typeface="Times-Roman"/>
              </a:rPr>
              <a:t>Q-5. The outcome of construction phased can be treated as:</a:t>
            </a:r>
          </a:p>
          <a:p>
            <a:pPr marL="342900" indent="-342900" algn="l">
              <a:buAutoNum type="alphaLcParenBoth"/>
            </a:pPr>
            <a:r>
              <a:rPr lang="en-US" b="0" i="0" u="none" strike="noStrike" baseline="0" dirty="0">
                <a:latin typeface="Times-Roman"/>
              </a:rPr>
              <a:t>Product release </a:t>
            </a:r>
          </a:p>
          <a:p>
            <a:pPr marL="342900" indent="-342900" algn="l">
              <a:buAutoNum type="alphaLcParenBoth"/>
            </a:pPr>
            <a:r>
              <a:rPr lang="en-US" b="0" i="0" u="none" strike="noStrike" baseline="0" dirty="0">
                <a:latin typeface="Times-Roman"/>
              </a:rPr>
              <a:t>Beta release</a:t>
            </a:r>
          </a:p>
          <a:p>
            <a:pPr algn="l"/>
            <a:r>
              <a:rPr lang="en-US" b="0" i="0" u="none" strike="noStrike" baseline="0" dirty="0">
                <a:latin typeface="Times-Roman"/>
              </a:rPr>
              <a:t>(c) Alpha release </a:t>
            </a:r>
          </a:p>
          <a:p>
            <a:pPr algn="l"/>
            <a:r>
              <a:rPr lang="en-US" b="0" i="0" u="none" strike="noStrike" baseline="0" dirty="0">
                <a:latin typeface="Times-Roman"/>
              </a:rPr>
              <a:t>(d) All of the above</a:t>
            </a:r>
            <a:endParaRPr lang="en-IN" dirty="0"/>
          </a:p>
        </p:txBody>
      </p:sp>
    </p:spTree>
    <p:extLst>
      <p:ext uri="{BB962C8B-B14F-4D97-AF65-F5344CB8AC3E}">
        <p14:creationId xmlns:p14="http://schemas.microsoft.com/office/powerpoint/2010/main" val="1516542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3BF-F43B-49FB-B86E-208C9929370D}"/>
              </a:ext>
            </a:extLst>
          </p:cNvPr>
          <p:cNvSpPr>
            <a:spLocks noGrp="1"/>
          </p:cNvSpPr>
          <p:nvPr>
            <p:ph type="ctrTitle"/>
          </p:nvPr>
        </p:nvSpPr>
        <p:spPr>
          <a:xfrm>
            <a:off x="1524000" y="0"/>
            <a:ext cx="9144000" cy="211015"/>
          </a:xfrm>
        </p:spPr>
        <p:txBody>
          <a:bodyPr>
            <a:normAutofit fontScale="90000"/>
          </a:bodyPr>
          <a:lstStyle/>
          <a:p>
            <a:endParaRPr lang="en-IN" dirty="0"/>
          </a:p>
        </p:txBody>
      </p:sp>
      <p:sp>
        <p:nvSpPr>
          <p:cNvPr id="3" name="Subtitle 2">
            <a:extLst>
              <a:ext uri="{FF2B5EF4-FFF2-40B4-BE49-F238E27FC236}">
                <a16:creationId xmlns:a16="http://schemas.microsoft.com/office/drawing/2014/main" id="{A9327EEF-72F2-4E15-B655-E18BC5F81557}"/>
              </a:ext>
            </a:extLst>
          </p:cNvPr>
          <p:cNvSpPr>
            <a:spLocks noGrp="1"/>
          </p:cNvSpPr>
          <p:nvPr>
            <p:ph type="subTitle" idx="1"/>
          </p:nvPr>
        </p:nvSpPr>
        <p:spPr>
          <a:xfrm>
            <a:off x="1524000" y="2419643"/>
            <a:ext cx="9144000" cy="2838157"/>
          </a:xfrm>
        </p:spPr>
        <p:txBody>
          <a:bodyPr>
            <a:normAutofit/>
          </a:bodyPr>
          <a:lstStyle/>
          <a:p>
            <a:r>
              <a:rPr lang="en-US" sz="8000" b="1" dirty="0">
                <a:solidFill>
                  <a:srgbClr val="FF0000"/>
                </a:solidFill>
                <a:latin typeface="Times New Roman" panose="02020603050405020304" pitchFamily="18" charset="0"/>
                <a:cs typeface="Times New Roman" panose="02020603050405020304" pitchFamily="18" charset="0"/>
              </a:rPr>
              <a:t>THANK YOU</a:t>
            </a:r>
            <a:endParaRPr lang="en-IN" sz="8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82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286C-C403-41A6-A03D-326586934305}"/>
              </a:ext>
            </a:extLst>
          </p:cNvPr>
          <p:cNvSpPr>
            <a:spLocks noGrp="1"/>
          </p:cNvSpPr>
          <p:nvPr>
            <p:ph type="ctrTitle"/>
          </p:nvPr>
        </p:nvSpPr>
        <p:spPr>
          <a:xfrm>
            <a:off x="1524000" y="170105"/>
            <a:ext cx="9144000" cy="872197"/>
          </a:xfrm>
        </p:spPr>
        <p:txBody>
          <a:bodyPr>
            <a:norm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Evolutionary Process Models</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E01AB4-7E0A-4B0F-816F-E8158017D768}"/>
              </a:ext>
            </a:extLst>
          </p:cNvPr>
          <p:cNvPicPr>
            <a:picLocks noChangeAspect="1"/>
          </p:cNvPicPr>
          <p:nvPr/>
        </p:nvPicPr>
        <p:blipFill>
          <a:blip r:embed="rId2"/>
          <a:stretch>
            <a:fillRect/>
          </a:stretch>
        </p:blipFill>
        <p:spPr>
          <a:xfrm>
            <a:off x="1838131" y="1231640"/>
            <a:ext cx="7856375" cy="5047861"/>
          </a:xfrm>
          <a:prstGeom prst="rect">
            <a:avLst/>
          </a:prstGeom>
        </p:spPr>
      </p:pic>
      <p:sp>
        <p:nvSpPr>
          <p:cNvPr id="3" name="Subtitle 2">
            <a:extLst>
              <a:ext uri="{FF2B5EF4-FFF2-40B4-BE49-F238E27FC236}">
                <a16:creationId xmlns:a16="http://schemas.microsoft.com/office/drawing/2014/main" id="{F8AF0C89-642F-4039-A663-4B41ACC5512A}"/>
              </a:ext>
            </a:extLst>
          </p:cNvPr>
          <p:cNvSpPr>
            <a:spLocks noGrp="1"/>
          </p:cNvSpPr>
          <p:nvPr>
            <p:ph type="subTitle" idx="1"/>
          </p:nvPr>
        </p:nvSpPr>
        <p:spPr>
          <a:xfrm>
            <a:off x="675249" y="1156996"/>
            <a:ext cx="10691446" cy="5278973"/>
          </a:xfrm>
        </p:spPr>
        <p:txBody>
          <a:bodyPr>
            <a:normAutofit/>
          </a:bodyPr>
          <a:lstStyle/>
          <a:p>
            <a:pPr marL="342900" indent="-342900" algn="just">
              <a:buFont typeface="Wingdings" panose="05000000000000000000" pitchFamily="2" charset="2"/>
              <a:buChar char="v"/>
            </a:pPr>
            <a:endParaRPr lang="en-IN" sz="2400" b="0" i="0" u="none" strike="noStrike" baseline="0" dirty="0">
              <a:solidFill>
                <a:srgbClr val="9A6633"/>
              </a:solidFill>
              <a:latin typeface="Times-Roman"/>
            </a:endParaRPr>
          </a:p>
        </p:txBody>
      </p:sp>
    </p:spTree>
    <p:extLst>
      <p:ext uri="{BB962C8B-B14F-4D97-AF65-F5344CB8AC3E}">
        <p14:creationId xmlns:p14="http://schemas.microsoft.com/office/powerpoint/2010/main" val="215610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30309-F09E-4445-B42F-A5FA0870A8E3}"/>
              </a:ext>
            </a:extLst>
          </p:cNvPr>
          <p:cNvSpPr>
            <a:spLocks noGrp="1"/>
          </p:cNvSpPr>
          <p:nvPr>
            <p:ph type="ctrTitle"/>
          </p:nvPr>
        </p:nvSpPr>
        <p:spPr>
          <a:xfrm>
            <a:off x="1524000" y="341852"/>
            <a:ext cx="9144000" cy="972600"/>
          </a:xfrm>
        </p:spPr>
        <p:txBody>
          <a:bodyPr>
            <a:norm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Evolutionary Process Model</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2D8C987-9F96-44D7-989B-B01230CA47BF}"/>
              </a:ext>
            </a:extLst>
          </p:cNvPr>
          <p:cNvSpPr>
            <a:spLocks noGrp="1"/>
          </p:cNvSpPr>
          <p:nvPr>
            <p:ph type="subTitle" idx="1"/>
          </p:nvPr>
        </p:nvSpPr>
        <p:spPr>
          <a:xfrm>
            <a:off x="1524000" y="7199142"/>
            <a:ext cx="9144000" cy="45719"/>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ED63A31F-088E-4BDB-937D-DA15234877C8}"/>
              </a:ext>
            </a:extLst>
          </p:cNvPr>
          <p:cNvPicPr>
            <a:picLocks noChangeAspect="1"/>
          </p:cNvPicPr>
          <p:nvPr/>
        </p:nvPicPr>
        <p:blipFill>
          <a:blip r:embed="rId2"/>
          <a:stretch>
            <a:fillRect/>
          </a:stretch>
        </p:blipFill>
        <p:spPr>
          <a:xfrm>
            <a:off x="1651518" y="1837197"/>
            <a:ext cx="9629160" cy="4390062"/>
          </a:xfrm>
          <a:prstGeom prst="rect">
            <a:avLst/>
          </a:prstGeom>
        </p:spPr>
      </p:pic>
    </p:spTree>
    <p:extLst>
      <p:ext uri="{BB962C8B-B14F-4D97-AF65-F5344CB8AC3E}">
        <p14:creationId xmlns:p14="http://schemas.microsoft.com/office/powerpoint/2010/main" val="202149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DBF57-079F-4D24-BC72-CEE00EF5226A}"/>
              </a:ext>
            </a:extLst>
          </p:cNvPr>
          <p:cNvSpPr>
            <a:spLocks noGrp="1"/>
          </p:cNvSpPr>
          <p:nvPr>
            <p:ph idx="1"/>
          </p:nvPr>
        </p:nvSpPr>
        <p:spPr>
          <a:xfrm>
            <a:off x="485193" y="317241"/>
            <a:ext cx="11299370" cy="6130212"/>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ADVANTAGES : </a:t>
            </a:r>
          </a:p>
          <a:p>
            <a:pPr marL="0" indent="0" algn="just">
              <a:buNone/>
            </a:pPr>
            <a:r>
              <a:rPr lang="en-IN" b="1" dirty="0">
                <a:latin typeface="Times New Roman" panose="02020603050405020304" pitchFamily="18" charset="0"/>
                <a:cs typeface="Times New Roman" panose="02020603050405020304" pitchFamily="18" charset="0"/>
              </a:rPr>
              <a:t>1. </a:t>
            </a:r>
            <a:r>
              <a:rPr lang="en-IN" b="1" dirty="0">
                <a:solidFill>
                  <a:srgbClr val="FF0000"/>
                </a:solidFill>
                <a:latin typeface="Times New Roman" panose="02020603050405020304" pitchFamily="18" charset="0"/>
                <a:cs typeface="Times New Roman" panose="02020603050405020304" pitchFamily="18" charset="0"/>
              </a:rPr>
              <a:t>Large project</a:t>
            </a:r>
            <a:r>
              <a:rPr lang="en-IN" b="1" dirty="0">
                <a:latin typeface="Times New Roman" panose="02020603050405020304" pitchFamily="18" charset="0"/>
                <a:cs typeface="Times New Roman" panose="02020603050405020304" pitchFamily="18" charset="0"/>
              </a:rPr>
              <a:t>: Evolutionary model is normally useful for very large products.</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2. User gets a </a:t>
            </a:r>
            <a:r>
              <a:rPr lang="en-IN" b="1" dirty="0">
                <a:solidFill>
                  <a:srgbClr val="FF0000"/>
                </a:solidFill>
                <a:latin typeface="Times New Roman" panose="02020603050405020304" pitchFamily="18" charset="0"/>
                <a:cs typeface="Times New Roman" panose="02020603050405020304" pitchFamily="18" charset="0"/>
              </a:rPr>
              <a:t>chance to experiment with a partially developed software </a:t>
            </a:r>
            <a:r>
              <a:rPr lang="en-IN" b="1" dirty="0">
                <a:latin typeface="Times New Roman" panose="02020603050405020304" pitchFamily="18" charset="0"/>
                <a:cs typeface="Times New Roman" panose="02020603050405020304" pitchFamily="18" charset="0"/>
              </a:rPr>
              <a:t>much before the complete version of the system is released.</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3. Evolutionary model helps to accurately </a:t>
            </a:r>
            <a:r>
              <a:rPr lang="en-IN" b="1" dirty="0">
                <a:solidFill>
                  <a:srgbClr val="FF0000"/>
                </a:solidFill>
                <a:latin typeface="Times New Roman" panose="02020603050405020304" pitchFamily="18" charset="0"/>
                <a:cs typeface="Times New Roman" panose="02020603050405020304" pitchFamily="18" charset="0"/>
              </a:rPr>
              <a:t>elicit user requirements </a:t>
            </a:r>
            <a:r>
              <a:rPr lang="en-IN" b="1" dirty="0">
                <a:latin typeface="Times New Roman" panose="02020603050405020304" pitchFamily="18" charset="0"/>
                <a:cs typeface="Times New Roman" panose="02020603050405020304" pitchFamily="18" charset="0"/>
              </a:rPr>
              <a:t>during the delivery of different versions of the software.</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4. The core modules get tested thoroughly, thereby </a:t>
            </a:r>
            <a:r>
              <a:rPr lang="en-IN" b="1" dirty="0">
                <a:solidFill>
                  <a:srgbClr val="FF0000"/>
                </a:solidFill>
                <a:latin typeface="Times New Roman" panose="02020603050405020304" pitchFamily="18" charset="0"/>
                <a:cs typeface="Times New Roman" panose="02020603050405020304" pitchFamily="18" charset="0"/>
              </a:rPr>
              <a:t>reducing the chances of errors </a:t>
            </a:r>
            <a:r>
              <a:rPr lang="en-IN" b="1" dirty="0">
                <a:latin typeface="Times New Roman" panose="02020603050405020304" pitchFamily="18" charset="0"/>
                <a:cs typeface="Times New Roman" panose="02020603050405020304" pitchFamily="18" charset="0"/>
              </a:rPr>
              <a:t>in the core modules of the final products.</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5. Evolutionary model </a:t>
            </a:r>
            <a:r>
              <a:rPr lang="en-IN" b="1" dirty="0">
                <a:solidFill>
                  <a:srgbClr val="FF0000"/>
                </a:solidFill>
                <a:latin typeface="Times New Roman" panose="02020603050405020304" pitchFamily="18" charset="0"/>
                <a:cs typeface="Times New Roman" panose="02020603050405020304" pitchFamily="18" charset="0"/>
              </a:rPr>
              <a:t>avoids the need to commit large resources </a:t>
            </a:r>
            <a:r>
              <a:rPr lang="en-IN" b="1" dirty="0">
                <a:latin typeface="Times New Roman" panose="02020603050405020304" pitchFamily="18" charset="0"/>
                <a:cs typeface="Times New Roman" panose="02020603050405020304" pitchFamily="18" charset="0"/>
              </a:rPr>
              <a:t>in one go for development of the system.</a:t>
            </a:r>
          </a:p>
        </p:txBody>
      </p:sp>
    </p:spTree>
    <p:extLst>
      <p:ext uri="{BB962C8B-B14F-4D97-AF65-F5344CB8AC3E}">
        <p14:creationId xmlns:p14="http://schemas.microsoft.com/office/powerpoint/2010/main" val="28637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DBF57-079F-4D24-BC72-CEE00EF5226A}"/>
              </a:ext>
            </a:extLst>
          </p:cNvPr>
          <p:cNvSpPr>
            <a:spLocks noGrp="1"/>
          </p:cNvSpPr>
          <p:nvPr>
            <p:ph idx="1"/>
          </p:nvPr>
        </p:nvSpPr>
        <p:spPr>
          <a:xfrm>
            <a:off x="485193" y="317241"/>
            <a:ext cx="11299370" cy="613021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DISADVANTAGES : </a:t>
            </a: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1. </a:t>
            </a:r>
            <a:r>
              <a:rPr lang="en-IN" b="1" dirty="0">
                <a:solidFill>
                  <a:srgbClr val="FF0000"/>
                </a:solidFill>
                <a:latin typeface="Times New Roman" panose="02020603050405020304" pitchFamily="18" charset="0"/>
                <a:cs typeface="Times New Roman" panose="02020603050405020304" pitchFamily="18" charset="0"/>
              </a:rPr>
              <a:t>Difficult to divide the problem into several versions </a:t>
            </a:r>
            <a:r>
              <a:rPr lang="en-IN" b="1" dirty="0">
                <a:latin typeface="Times New Roman" panose="02020603050405020304" pitchFamily="18" charset="0"/>
                <a:cs typeface="Times New Roman" panose="02020603050405020304" pitchFamily="18" charset="0"/>
              </a:rPr>
              <a:t>that would be acceptable to the customer and which can be incrementally implemented and delivered.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98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96E7-7940-4566-B3B3-6DCBBAA9E006}"/>
              </a:ext>
            </a:extLst>
          </p:cNvPr>
          <p:cNvSpPr>
            <a:spLocks noGrp="1"/>
          </p:cNvSpPr>
          <p:nvPr>
            <p:ph type="ctrTitle"/>
          </p:nvPr>
        </p:nvSpPr>
        <p:spPr>
          <a:xfrm>
            <a:off x="1524000" y="225083"/>
            <a:ext cx="9144000" cy="844062"/>
          </a:xfrm>
        </p:spPr>
        <p:txBody>
          <a:bodyPr>
            <a:normAutofit/>
          </a:bodyPr>
          <a:lstStyle/>
          <a:p>
            <a:r>
              <a:rPr lang="en-IN" sz="4400" b="1" i="0" u="none" strike="noStrike" baseline="0" dirty="0">
                <a:solidFill>
                  <a:srgbClr val="3333FF"/>
                </a:solidFill>
                <a:latin typeface="Times New Roman" panose="02020603050405020304" pitchFamily="18" charset="0"/>
                <a:cs typeface="Times New Roman" panose="02020603050405020304" pitchFamily="18" charset="0"/>
              </a:rPr>
              <a:t>Spiral Model</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F94295C-01FF-4FD9-8CFD-FEB2C897C921}"/>
              </a:ext>
            </a:extLst>
          </p:cNvPr>
          <p:cNvSpPr>
            <a:spLocks noGrp="1"/>
          </p:cNvSpPr>
          <p:nvPr>
            <p:ph type="subTitle" idx="1"/>
          </p:nvPr>
        </p:nvSpPr>
        <p:spPr>
          <a:xfrm>
            <a:off x="872197" y="1156996"/>
            <a:ext cx="10508566" cy="5402423"/>
          </a:xfrm>
        </p:spPr>
        <p:txBody>
          <a:bodyPr/>
          <a:lstStyle/>
          <a:p>
            <a:pPr marL="342900" indent="-342900" algn="just">
              <a:buFont typeface="Wingdings" panose="05000000000000000000" pitchFamily="2" charset="2"/>
              <a:buChar char="v"/>
            </a:pPr>
            <a:r>
              <a:rPr lang="en-IN" sz="2400" b="0" i="0" u="none" strike="noStrike" baseline="0" dirty="0">
                <a:solidFill>
                  <a:srgbClr val="A60021"/>
                </a:solidFill>
                <a:latin typeface="Times-Roman"/>
              </a:rPr>
              <a:t>Spiral model is a combination of iterative development process model and sequential linear development model i.e. the waterfall model with a very high emphasis on risk analysis. It allows incremental releases of the product or incremental refinement through each iteration around the spiral.</a:t>
            </a:r>
          </a:p>
          <a:p>
            <a:pPr marL="342900" indent="-342900" algn="just">
              <a:buFont typeface="Wingdings" panose="05000000000000000000" pitchFamily="2" charset="2"/>
              <a:buChar char="v"/>
            </a:pPr>
            <a:endParaRPr lang="en-IN" dirty="0">
              <a:solidFill>
                <a:srgbClr val="A60021"/>
              </a:solidFill>
              <a:latin typeface="Times-Roman"/>
            </a:endParaRPr>
          </a:p>
          <a:p>
            <a:pPr marL="342900" indent="-342900" algn="just">
              <a:buFont typeface="Wingdings" panose="05000000000000000000" pitchFamily="2" charset="2"/>
              <a:buChar char="v"/>
            </a:pPr>
            <a:r>
              <a:rPr lang="en-IN" sz="2400" b="0" i="0" u="none" strike="noStrike" baseline="0" dirty="0">
                <a:solidFill>
                  <a:srgbClr val="A60021"/>
                </a:solidFill>
                <a:latin typeface="Times-Roman"/>
              </a:rPr>
              <a:t>The spiral model has four phases. A software project repeatedly passes through these phases in iterations called Spirals.</a:t>
            </a:r>
          </a:p>
          <a:p>
            <a:pPr marL="342900" indent="-342900" algn="just">
              <a:buFont typeface="Wingdings" panose="05000000000000000000" pitchFamily="2" charset="2"/>
              <a:buChar char="v"/>
            </a:pPr>
            <a:endParaRPr lang="en-IN" dirty="0">
              <a:solidFill>
                <a:srgbClr val="A60021"/>
              </a:solidFill>
              <a:latin typeface="Times-Roman"/>
            </a:endParaRPr>
          </a:p>
          <a:p>
            <a:pPr marL="342900" indent="-342900" algn="just">
              <a:buFont typeface="Wingdings" panose="05000000000000000000" pitchFamily="2" charset="2"/>
              <a:buChar char="v"/>
            </a:pPr>
            <a:r>
              <a:rPr lang="en-IN" sz="2400" b="0" i="0" u="none" strike="noStrike" baseline="0" dirty="0">
                <a:solidFill>
                  <a:srgbClr val="A60021"/>
                </a:solidFill>
                <a:latin typeface="Times-Roman"/>
              </a:rPr>
              <a:t>Each phase in spiral model begins with a design goal and ends with the client reviewing the progress. </a:t>
            </a:r>
          </a:p>
          <a:p>
            <a:pPr marL="342900" indent="-342900" algn="just">
              <a:buFont typeface="Wingdings" panose="05000000000000000000" pitchFamily="2" charset="2"/>
              <a:buChar char="v"/>
            </a:pPr>
            <a:endParaRPr lang="en-IN" dirty="0">
              <a:solidFill>
                <a:srgbClr val="A60021"/>
              </a:solidFill>
              <a:latin typeface="Times-Roman"/>
            </a:endParaRPr>
          </a:p>
          <a:p>
            <a:pPr marL="342900" indent="-342900" algn="just">
              <a:buFont typeface="Wingdings" panose="05000000000000000000" pitchFamily="2" charset="2"/>
              <a:buChar char="v"/>
            </a:pPr>
            <a:r>
              <a:rPr lang="en-IN" sz="2400" b="0" i="0" u="none" strike="noStrike" baseline="0" dirty="0">
                <a:solidFill>
                  <a:srgbClr val="A60021"/>
                </a:solidFill>
                <a:latin typeface="Times-Roman"/>
              </a:rPr>
              <a:t>The spiral model was first mentioned by Barry Boehm in his 1986 paper.</a:t>
            </a:r>
          </a:p>
        </p:txBody>
      </p:sp>
    </p:spTree>
    <p:extLst>
      <p:ext uri="{BB962C8B-B14F-4D97-AF65-F5344CB8AC3E}">
        <p14:creationId xmlns:p14="http://schemas.microsoft.com/office/powerpoint/2010/main" val="502677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BA3451-D6DB-45FE-8031-EAE9B29753DE}"/>
              </a:ext>
            </a:extLst>
          </p:cNvPr>
          <p:cNvPicPr>
            <a:picLocks noGrp="1" noChangeAspect="1"/>
          </p:cNvPicPr>
          <p:nvPr>
            <p:ph idx="1"/>
          </p:nvPr>
        </p:nvPicPr>
        <p:blipFill>
          <a:blip r:embed="rId2"/>
          <a:stretch>
            <a:fillRect/>
          </a:stretch>
        </p:blipFill>
        <p:spPr>
          <a:xfrm>
            <a:off x="2015412" y="1091682"/>
            <a:ext cx="8668139" cy="5085183"/>
          </a:xfrm>
          <a:prstGeom prst="rect">
            <a:avLst/>
          </a:prstGeom>
        </p:spPr>
      </p:pic>
    </p:spTree>
    <p:extLst>
      <p:ext uri="{BB962C8B-B14F-4D97-AF65-F5344CB8AC3E}">
        <p14:creationId xmlns:p14="http://schemas.microsoft.com/office/powerpoint/2010/main" val="16690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07DEA3-81C6-4599-B6AC-30C7E6AFC3A8}"/>
</file>

<file path=customXml/itemProps2.xml><?xml version="1.0" encoding="utf-8"?>
<ds:datastoreItem xmlns:ds="http://schemas.openxmlformats.org/officeDocument/2006/customXml" ds:itemID="{9076DCED-18E0-4E08-A2A7-B850CB73FBD6}"/>
</file>

<file path=customXml/itemProps3.xml><?xml version="1.0" encoding="utf-8"?>
<ds:datastoreItem xmlns:ds="http://schemas.openxmlformats.org/officeDocument/2006/customXml" ds:itemID="{2296E4A3-0BD6-4407-B719-580126EC35C0}"/>
</file>

<file path=docProps/app.xml><?xml version="1.0" encoding="utf-8"?>
<Properties xmlns="http://schemas.openxmlformats.org/officeDocument/2006/extended-properties" xmlns:vt="http://schemas.openxmlformats.org/officeDocument/2006/docPropsVTypes">
  <TotalTime>638</TotalTime>
  <Words>952</Words>
  <Application>Microsoft Office PowerPoint</Application>
  <PresentationFormat>Widescreen</PresentationFormat>
  <Paragraphs>135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Times New Roman</vt:lpstr>
      <vt:lpstr>Times-Roman</vt:lpstr>
      <vt:lpstr>Wingdings</vt:lpstr>
      <vt:lpstr>Office Theme</vt:lpstr>
      <vt:lpstr>CONTENTS</vt:lpstr>
      <vt:lpstr>Evolutionary Process Models</vt:lpstr>
      <vt:lpstr>Evolutionary Process Models</vt:lpstr>
      <vt:lpstr>Evolutionary Process Models</vt:lpstr>
      <vt:lpstr>Evolutionary Process Model</vt:lpstr>
      <vt:lpstr>PowerPoint Presentation</vt:lpstr>
      <vt:lpstr>PowerPoint Presentation</vt:lpstr>
      <vt:lpstr>Spiral Model</vt:lpstr>
      <vt:lpstr>PowerPoint Presentation</vt:lpstr>
      <vt:lpstr>Spiral Model</vt:lpstr>
      <vt:lpstr>Spiral Model</vt:lpstr>
      <vt:lpstr>PowerPoint Presentation</vt:lpstr>
      <vt:lpstr>PowerPoint Presentation</vt:lpstr>
      <vt:lpstr>PowerPoint Presentation</vt:lpstr>
      <vt:lpstr>PowerPoint Presentation</vt:lpstr>
      <vt:lpstr>PowerPoint Presentation</vt:lpstr>
      <vt:lpstr>Phases of the Unified Process</vt:lpstr>
      <vt:lpstr>Phases of the Unified Process</vt:lpstr>
      <vt:lpstr>Initial development &amp; Evolution Cycles</vt:lpstr>
      <vt:lpstr>Iterations &amp; Workflow of Unified Process</vt:lpstr>
      <vt:lpstr>Inception Phase</vt:lpstr>
      <vt:lpstr>Outcomes of Inception Phase</vt:lpstr>
      <vt:lpstr>Elaboration Phase</vt:lpstr>
      <vt:lpstr>Outcomes of Elaboration Phase</vt:lpstr>
      <vt:lpstr>Construction Phase</vt:lpstr>
      <vt:lpstr>Outcomes of Construction Phase</vt:lpstr>
      <vt:lpstr>Transition Phase</vt:lpstr>
      <vt:lpstr>Outcomes of Transition Phase</vt:lpstr>
      <vt:lpstr>Selection of a Life Cycle Model</vt:lpstr>
      <vt:lpstr>Based On Characteristics Of Requirements</vt:lpstr>
      <vt:lpstr>Based On Status Of Development Team</vt:lpstr>
      <vt:lpstr>Based On User’s Participation</vt:lpstr>
      <vt:lpstr>Based On Type Of Project With Associated Risk</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Dhiraj Middha</dc:creator>
  <cp:lastModifiedBy> </cp:lastModifiedBy>
  <cp:revision>17</cp:revision>
  <dcterms:created xsi:type="dcterms:W3CDTF">2020-07-31T13:27:17Z</dcterms:created>
  <dcterms:modified xsi:type="dcterms:W3CDTF">2020-09-03T04:21:16Z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