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71" r:id="rId6"/>
    <p:sldId id="272" r:id="rId7"/>
    <p:sldId id="273" r:id="rId8"/>
    <p:sldId id="275" r:id="rId9"/>
    <p:sldId id="276"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0197D-DB1A-4B4F-A069-814578DC66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39C378E-0834-4505-9A28-8774374E88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8F9B82-1616-49D5-90AD-FDE366A51A20}"/>
              </a:ext>
            </a:extLst>
          </p:cNvPr>
          <p:cNvSpPr>
            <a:spLocks noGrp="1"/>
          </p:cNvSpPr>
          <p:nvPr>
            <p:ph type="dt" sz="half" idx="10"/>
          </p:nvPr>
        </p:nvSpPr>
        <p:spPr/>
        <p:txBody>
          <a:bodyPr/>
          <a:lstStyle/>
          <a:p>
            <a:fld id="{DD87E613-AAE3-4908-AE1F-102809ADAF75}" type="datetimeFigureOut">
              <a:rPr lang="en-IN" smtClean="0"/>
              <a:t>31-07-2020</a:t>
            </a:fld>
            <a:endParaRPr lang="en-IN"/>
          </a:p>
        </p:txBody>
      </p:sp>
      <p:sp>
        <p:nvSpPr>
          <p:cNvPr id="5" name="Footer Placeholder 4">
            <a:extLst>
              <a:ext uri="{FF2B5EF4-FFF2-40B4-BE49-F238E27FC236}">
                <a16:creationId xmlns:a16="http://schemas.microsoft.com/office/drawing/2014/main" id="{3C379EBF-3682-4D21-9A29-6E9580EB57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32DBFF-CC80-4D7A-8378-03B6BD000346}"/>
              </a:ext>
            </a:extLst>
          </p:cNvPr>
          <p:cNvSpPr>
            <a:spLocks noGrp="1"/>
          </p:cNvSpPr>
          <p:nvPr>
            <p:ph type="sldNum" sz="quarter" idx="12"/>
          </p:nvPr>
        </p:nvSpPr>
        <p:spPr/>
        <p:txBody>
          <a:bodyPr/>
          <a:lstStyle/>
          <a:p>
            <a:fld id="{D490022D-C2A2-4649-A4FD-763A2EEA4A3A}" type="slidenum">
              <a:rPr lang="en-IN" smtClean="0"/>
              <a:t>‹#›</a:t>
            </a:fld>
            <a:endParaRPr lang="en-IN"/>
          </a:p>
        </p:txBody>
      </p:sp>
    </p:spTree>
    <p:extLst>
      <p:ext uri="{BB962C8B-B14F-4D97-AF65-F5344CB8AC3E}">
        <p14:creationId xmlns:p14="http://schemas.microsoft.com/office/powerpoint/2010/main" val="880523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A2854-49E5-4F2E-A936-0FFA47ABC9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BEAA8C-40D3-4868-88CE-7D0C667D94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853AEA-3CCB-43DF-8C6C-05CD9F17A89E}"/>
              </a:ext>
            </a:extLst>
          </p:cNvPr>
          <p:cNvSpPr>
            <a:spLocks noGrp="1"/>
          </p:cNvSpPr>
          <p:nvPr>
            <p:ph type="dt" sz="half" idx="10"/>
          </p:nvPr>
        </p:nvSpPr>
        <p:spPr/>
        <p:txBody>
          <a:bodyPr/>
          <a:lstStyle/>
          <a:p>
            <a:fld id="{DD87E613-AAE3-4908-AE1F-102809ADAF75}" type="datetimeFigureOut">
              <a:rPr lang="en-IN" smtClean="0"/>
              <a:t>31-07-2020</a:t>
            </a:fld>
            <a:endParaRPr lang="en-IN"/>
          </a:p>
        </p:txBody>
      </p:sp>
      <p:sp>
        <p:nvSpPr>
          <p:cNvPr id="5" name="Footer Placeholder 4">
            <a:extLst>
              <a:ext uri="{FF2B5EF4-FFF2-40B4-BE49-F238E27FC236}">
                <a16:creationId xmlns:a16="http://schemas.microsoft.com/office/drawing/2014/main" id="{85E9D485-4BD6-4EC3-A071-6B6EAED3E5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D1CB0D-4A18-4153-8A6F-2D06FA00DC98}"/>
              </a:ext>
            </a:extLst>
          </p:cNvPr>
          <p:cNvSpPr>
            <a:spLocks noGrp="1"/>
          </p:cNvSpPr>
          <p:nvPr>
            <p:ph type="sldNum" sz="quarter" idx="12"/>
          </p:nvPr>
        </p:nvSpPr>
        <p:spPr/>
        <p:txBody>
          <a:bodyPr/>
          <a:lstStyle/>
          <a:p>
            <a:fld id="{D490022D-C2A2-4649-A4FD-763A2EEA4A3A}" type="slidenum">
              <a:rPr lang="en-IN" smtClean="0"/>
              <a:t>‹#›</a:t>
            </a:fld>
            <a:endParaRPr lang="en-IN"/>
          </a:p>
        </p:txBody>
      </p:sp>
    </p:spTree>
    <p:extLst>
      <p:ext uri="{BB962C8B-B14F-4D97-AF65-F5344CB8AC3E}">
        <p14:creationId xmlns:p14="http://schemas.microsoft.com/office/powerpoint/2010/main" val="1042422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D02137-AEFA-4665-840F-BE1D2BCA43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3A88F1-3AF1-4EDC-9A2A-337A89D4FA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02DC99-64FF-45E4-B4F6-2ACABB4E9E2B}"/>
              </a:ext>
            </a:extLst>
          </p:cNvPr>
          <p:cNvSpPr>
            <a:spLocks noGrp="1"/>
          </p:cNvSpPr>
          <p:nvPr>
            <p:ph type="dt" sz="half" idx="10"/>
          </p:nvPr>
        </p:nvSpPr>
        <p:spPr/>
        <p:txBody>
          <a:bodyPr/>
          <a:lstStyle/>
          <a:p>
            <a:fld id="{DD87E613-AAE3-4908-AE1F-102809ADAF75}" type="datetimeFigureOut">
              <a:rPr lang="en-IN" smtClean="0"/>
              <a:t>31-07-2020</a:t>
            </a:fld>
            <a:endParaRPr lang="en-IN"/>
          </a:p>
        </p:txBody>
      </p:sp>
      <p:sp>
        <p:nvSpPr>
          <p:cNvPr id="5" name="Footer Placeholder 4">
            <a:extLst>
              <a:ext uri="{FF2B5EF4-FFF2-40B4-BE49-F238E27FC236}">
                <a16:creationId xmlns:a16="http://schemas.microsoft.com/office/drawing/2014/main" id="{74433421-2434-4087-B23A-937361BD01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7CA46A-45EC-4C89-9DA7-D29886392647}"/>
              </a:ext>
            </a:extLst>
          </p:cNvPr>
          <p:cNvSpPr>
            <a:spLocks noGrp="1"/>
          </p:cNvSpPr>
          <p:nvPr>
            <p:ph type="sldNum" sz="quarter" idx="12"/>
          </p:nvPr>
        </p:nvSpPr>
        <p:spPr/>
        <p:txBody>
          <a:bodyPr/>
          <a:lstStyle/>
          <a:p>
            <a:fld id="{D490022D-C2A2-4649-A4FD-763A2EEA4A3A}" type="slidenum">
              <a:rPr lang="en-IN" smtClean="0"/>
              <a:t>‹#›</a:t>
            </a:fld>
            <a:endParaRPr lang="en-IN"/>
          </a:p>
        </p:txBody>
      </p:sp>
    </p:spTree>
    <p:extLst>
      <p:ext uri="{BB962C8B-B14F-4D97-AF65-F5344CB8AC3E}">
        <p14:creationId xmlns:p14="http://schemas.microsoft.com/office/powerpoint/2010/main" val="99308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E6D2B-9BA7-4858-BBA8-9A0CBDF1A1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B2B004-BDFF-4E60-A69C-92D283AFC7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EAC02B-CFB7-405E-96C2-C636A2CEAF67}"/>
              </a:ext>
            </a:extLst>
          </p:cNvPr>
          <p:cNvSpPr>
            <a:spLocks noGrp="1"/>
          </p:cNvSpPr>
          <p:nvPr>
            <p:ph type="dt" sz="half" idx="10"/>
          </p:nvPr>
        </p:nvSpPr>
        <p:spPr/>
        <p:txBody>
          <a:bodyPr/>
          <a:lstStyle/>
          <a:p>
            <a:fld id="{DD87E613-AAE3-4908-AE1F-102809ADAF75}" type="datetimeFigureOut">
              <a:rPr lang="en-IN" smtClean="0"/>
              <a:t>31-07-2020</a:t>
            </a:fld>
            <a:endParaRPr lang="en-IN"/>
          </a:p>
        </p:txBody>
      </p:sp>
      <p:sp>
        <p:nvSpPr>
          <p:cNvPr id="5" name="Footer Placeholder 4">
            <a:extLst>
              <a:ext uri="{FF2B5EF4-FFF2-40B4-BE49-F238E27FC236}">
                <a16:creationId xmlns:a16="http://schemas.microsoft.com/office/drawing/2014/main" id="{6B52AC90-5377-4C31-8AD0-8882DE1633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767A1A-A11B-4C39-9464-CA4B94BC4603}"/>
              </a:ext>
            </a:extLst>
          </p:cNvPr>
          <p:cNvSpPr>
            <a:spLocks noGrp="1"/>
          </p:cNvSpPr>
          <p:nvPr>
            <p:ph type="sldNum" sz="quarter" idx="12"/>
          </p:nvPr>
        </p:nvSpPr>
        <p:spPr/>
        <p:txBody>
          <a:bodyPr/>
          <a:lstStyle/>
          <a:p>
            <a:fld id="{D490022D-C2A2-4649-A4FD-763A2EEA4A3A}" type="slidenum">
              <a:rPr lang="en-IN" smtClean="0"/>
              <a:t>‹#›</a:t>
            </a:fld>
            <a:endParaRPr lang="en-IN"/>
          </a:p>
        </p:txBody>
      </p:sp>
    </p:spTree>
    <p:extLst>
      <p:ext uri="{BB962C8B-B14F-4D97-AF65-F5344CB8AC3E}">
        <p14:creationId xmlns:p14="http://schemas.microsoft.com/office/powerpoint/2010/main" val="2622443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944F2-196B-4E40-92A2-B00FB0102F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FC2AA90-CFFD-4C5F-8C24-DB2F8DAB0D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EEF1B9-6108-419A-9870-A819038FB6AF}"/>
              </a:ext>
            </a:extLst>
          </p:cNvPr>
          <p:cNvSpPr>
            <a:spLocks noGrp="1"/>
          </p:cNvSpPr>
          <p:nvPr>
            <p:ph type="dt" sz="half" idx="10"/>
          </p:nvPr>
        </p:nvSpPr>
        <p:spPr/>
        <p:txBody>
          <a:bodyPr/>
          <a:lstStyle/>
          <a:p>
            <a:fld id="{DD87E613-AAE3-4908-AE1F-102809ADAF75}" type="datetimeFigureOut">
              <a:rPr lang="en-IN" smtClean="0"/>
              <a:t>31-07-2020</a:t>
            </a:fld>
            <a:endParaRPr lang="en-IN"/>
          </a:p>
        </p:txBody>
      </p:sp>
      <p:sp>
        <p:nvSpPr>
          <p:cNvPr id="5" name="Footer Placeholder 4">
            <a:extLst>
              <a:ext uri="{FF2B5EF4-FFF2-40B4-BE49-F238E27FC236}">
                <a16:creationId xmlns:a16="http://schemas.microsoft.com/office/drawing/2014/main" id="{A9FF959F-CE0A-46B5-AE99-5ABB8B2959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1FAA1A-C7DF-4D80-8977-819E8194628A}"/>
              </a:ext>
            </a:extLst>
          </p:cNvPr>
          <p:cNvSpPr>
            <a:spLocks noGrp="1"/>
          </p:cNvSpPr>
          <p:nvPr>
            <p:ph type="sldNum" sz="quarter" idx="12"/>
          </p:nvPr>
        </p:nvSpPr>
        <p:spPr/>
        <p:txBody>
          <a:bodyPr/>
          <a:lstStyle/>
          <a:p>
            <a:fld id="{D490022D-C2A2-4649-A4FD-763A2EEA4A3A}" type="slidenum">
              <a:rPr lang="en-IN" smtClean="0"/>
              <a:t>‹#›</a:t>
            </a:fld>
            <a:endParaRPr lang="en-IN"/>
          </a:p>
        </p:txBody>
      </p:sp>
    </p:spTree>
    <p:extLst>
      <p:ext uri="{BB962C8B-B14F-4D97-AF65-F5344CB8AC3E}">
        <p14:creationId xmlns:p14="http://schemas.microsoft.com/office/powerpoint/2010/main" val="3954424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6F0A6-E1A9-4989-BC9A-C358422122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C7C69F-9C07-4EA8-AAAB-8D1A9A55D3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2603B1-4E22-4B67-9449-01B0CBF612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3B8EFD-B004-47E5-92CF-4407327B5BCD}"/>
              </a:ext>
            </a:extLst>
          </p:cNvPr>
          <p:cNvSpPr>
            <a:spLocks noGrp="1"/>
          </p:cNvSpPr>
          <p:nvPr>
            <p:ph type="dt" sz="half" idx="10"/>
          </p:nvPr>
        </p:nvSpPr>
        <p:spPr/>
        <p:txBody>
          <a:bodyPr/>
          <a:lstStyle/>
          <a:p>
            <a:fld id="{DD87E613-AAE3-4908-AE1F-102809ADAF75}" type="datetimeFigureOut">
              <a:rPr lang="en-IN" smtClean="0"/>
              <a:t>31-07-2020</a:t>
            </a:fld>
            <a:endParaRPr lang="en-IN"/>
          </a:p>
        </p:txBody>
      </p:sp>
      <p:sp>
        <p:nvSpPr>
          <p:cNvPr id="6" name="Footer Placeholder 5">
            <a:extLst>
              <a:ext uri="{FF2B5EF4-FFF2-40B4-BE49-F238E27FC236}">
                <a16:creationId xmlns:a16="http://schemas.microsoft.com/office/drawing/2014/main" id="{E32765A8-5FB4-4AA1-9A47-0DF37A37C7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14B8C8-86C0-4D05-B911-EBD2F8CBE0B7}"/>
              </a:ext>
            </a:extLst>
          </p:cNvPr>
          <p:cNvSpPr>
            <a:spLocks noGrp="1"/>
          </p:cNvSpPr>
          <p:nvPr>
            <p:ph type="sldNum" sz="quarter" idx="12"/>
          </p:nvPr>
        </p:nvSpPr>
        <p:spPr/>
        <p:txBody>
          <a:bodyPr/>
          <a:lstStyle/>
          <a:p>
            <a:fld id="{D490022D-C2A2-4649-A4FD-763A2EEA4A3A}" type="slidenum">
              <a:rPr lang="en-IN" smtClean="0"/>
              <a:t>‹#›</a:t>
            </a:fld>
            <a:endParaRPr lang="en-IN"/>
          </a:p>
        </p:txBody>
      </p:sp>
    </p:spTree>
    <p:extLst>
      <p:ext uri="{BB962C8B-B14F-4D97-AF65-F5344CB8AC3E}">
        <p14:creationId xmlns:p14="http://schemas.microsoft.com/office/powerpoint/2010/main" val="3317748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8198B-55F6-4231-9CD8-CBB9BA849BF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208192-2AEA-4021-BF8B-75FF4135D3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9B44D1-2271-42EA-A0CF-126898AE1B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3659384-99C6-4EDF-9979-4195142B3B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BB2163-C99D-4F3D-8E3F-735299B16B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380447-89FF-421F-A2FD-2A6F2A92E743}"/>
              </a:ext>
            </a:extLst>
          </p:cNvPr>
          <p:cNvSpPr>
            <a:spLocks noGrp="1"/>
          </p:cNvSpPr>
          <p:nvPr>
            <p:ph type="dt" sz="half" idx="10"/>
          </p:nvPr>
        </p:nvSpPr>
        <p:spPr/>
        <p:txBody>
          <a:bodyPr/>
          <a:lstStyle/>
          <a:p>
            <a:fld id="{DD87E613-AAE3-4908-AE1F-102809ADAF75}" type="datetimeFigureOut">
              <a:rPr lang="en-IN" smtClean="0"/>
              <a:t>31-07-2020</a:t>
            </a:fld>
            <a:endParaRPr lang="en-IN"/>
          </a:p>
        </p:txBody>
      </p:sp>
      <p:sp>
        <p:nvSpPr>
          <p:cNvPr id="8" name="Footer Placeholder 7">
            <a:extLst>
              <a:ext uri="{FF2B5EF4-FFF2-40B4-BE49-F238E27FC236}">
                <a16:creationId xmlns:a16="http://schemas.microsoft.com/office/drawing/2014/main" id="{D06858D0-C70C-4BED-A65E-549EF1706A2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E0F1E93-54F4-41B4-B417-4BCD9061C687}"/>
              </a:ext>
            </a:extLst>
          </p:cNvPr>
          <p:cNvSpPr>
            <a:spLocks noGrp="1"/>
          </p:cNvSpPr>
          <p:nvPr>
            <p:ph type="sldNum" sz="quarter" idx="12"/>
          </p:nvPr>
        </p:nvSpPr>
        <p:spPr/>
        <p:txBody>
          <a:bodyPr/>
          <a:lstStyle/>
          <a:p>
            <a:fld id="{D490022D-C2A2-4649-A4FD-763A2EEA4A3A}" type="slidenum">
              <a:rPr lang="en-IN" smtClean="0"/>
              <a:t>‹#›</a:t>
            </a:fld>
            <a:endParaRPr lang="en-IN"/>
          </a:p>
        </p:txBody>
      </p:sp>
    </p:spTree>
    <p:extLst>
      <p:ext uri="{BB962C8B-B14F-4D97-AF65-F5344CB8AC3E}">
        <p14:creationId xmlns:p14="http://schemas.microsoft.com/office/powerpoint/2010/main" val="2959992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D58A7-9085-4ADF-AE8E-FB6B7A6597F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4DE0B6F-06DF-4A83-B1B3-132C959E43DE}"/>
              </a:ext>
            </a:extLst>
          </p:cNvPr>
          <p:cNvSpPr>
            <a:spLocks noGrp="1"/>
          </p:cNvSpPr>
          <p:nvPr>
            <p:ph type="dt" sz="half" idx="10"/>
          </p:nvPr>
        </p:nvSpPr>
        <p:spPr/>
        <p:txBody>
          <a:bodyPr/>
          <a:lstStyle/>
          <a:p>
            <a:fld id="{DD87E613-AAE3-4908-AE1F-102809ADAF75}" type="datetimeFigureOut">
              <a:rPr lang="en-IN" smtClean="0"/>
              <a:t>31-07-2020</a:t>
            </a:fld>
            <a:endParaRPr lang="en-IN"/>
          </a:p>
        </p:txBody>
      </p:sp>
      <p:sp>
        <p:nvSpPr>
          <p:cNvPr id="4" name="Footer Placeholder 3">
            <a:extLst>
              <a:ext uri="{FF2B5EF4-FFF2-40B4-BE49-F238E27FC236}">
                <a16:creationId xmlns:a16="http://schemas.microsoft.com/office/drawing/2014/main" id="{4123CCF3-CFBB-4156-97F7-90E85FCB19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21C93B1-1821-4B43-9B85-139942720757}"/>
              </a:ext>
            </a:extLst>
          </p:cNvPr>
          <p:cNvSpPr>
            <a:spLocks noGrp="1"/>
          </p:cNvSpPr>
          <p:nvPr>
            <p:ph type="sldNum" sz="quarter" idx="12"/>
          </p:nvPr>
        </p:nvSpPr>
        <p:spPr/>
        <p:txBody>
          <a:bodyPr/>
          <a:lstStyle/>
          <a:p>
            <a:fld id="{D490022D-C2A2-4649-A4FD-763A2EEA4A3A}" type="slidenum">
              <a:rPr lang="en-IN" smtClean="0"/>
              <a:t>‹#›</a:t>
            </a:fld>
            <a:endParaRPr lang="en-IN"/>
          </a:p>
        </p:txBody>
      </p:sp>
    </p:spTree>
    <p:extLst>
      <p:ext uri="{BB962C8B-B14F-4D97-AF65-F5344CB8AC3E}">
        <p14:creationId xmlns:p14="http://schemas.microsoft.com/office/powerpoint/2010/main" val="3935016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C6075F-7068-427D-8A67-F93932A4E57D}"/>
              </a:ext>
            </a:extLst>
          </p:cNvPr>
          <p:cNvSpPr>
            <a:spLocks noGrp="1"/>
          </p:cNvSpPr>
          <p:nvPr>
            <p:ph type="dt" sz="half" idx="10"/>
          </p:nvPr>
        </p:nvSpPr>
        <p:spPr/>
        <p:txBody>
          <a:bodyPr/>
          <a:lstStyle/>
          <a:p>
            <a:fld id="{DD87E613-AAE3-4908-AE1F-102809ADAF75}" type="datetimeFigureOut">
              <a:rPr lang="en-IN" smtClean="0"/>
              <a:t>31-07-2020</a:t>
            </a:fld>
            <a:endParaRPr lang="en-IN"/>
          </a:p>
        </p:txBody>
      </p:sp>
      <p:sp>
        <p:nvSpPr>
          <p:cNvPr id="3" name="Footer Placeholder 2">
            <a:extLst>
              <a:ext uri="{FF2B5EF4-FFF2-40B4-BE49-F238E27FC236}">
                <a16:creationId xmlns:a16="http://schemas.microsoft.com/office/drawing/2014/main" id="{B775DB73-7DB2-43B2-8E4A-DF6971CD485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14BAF9E-0CF2-4B8B-A04A-1600491FD0AC}"/>
              </a:ext>
            </a:extLst>
          </p:cNvPr>
          <p:cNvSpPr>
            <a:spLocks noGrp="1"/>
          </p:cNvSpPr>
          <p:nvPr>
            <p:ph type="sldNum" sz="quarter" idx="12"/>
          </p:nvPr>
        </p:nvSpPr>
        <p:spPr/>
        <p:txBody>
          <a:bodyPr/>
          <a:lstStyle/>
          <a:p>
            <a:fld id="{D490022D-C2A2-4649-A4FD-763A2EEA4A3A}" type="slidenum">
              <a:rPr lang="en-IN" smtClean="0"/>
              <a:t>‹#›</a:t>
            </a:fld>
            <a:endParaRPr lang="en-IN"/>
          </a:p>
        </p:txBody>
      </p:sp>
    </p:spTree>
    <p:extLst>
      <p:ext uri="{BB962C8B-B14F-4D97-AF65-F5344CB8AC3E}">
        <p14:creationId xmlns:p14="http://schemas.microsoft.com/office/powerpoint/2010/main" val="3893702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1866E-D4BC-4BA4-AB98-B87E1B1BCA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31D6157-5250-431B-9E20-32302D351B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8684EE5-F38B-4D98-A199-652DDEDF92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51BB87-EA45-4DE2-B7D0-1635F600CFFF}"/>
              </a:ext>
            </a:extLst>
          </p:cNvPr>
          <p:cNvSpPr>
            <a:spLocks noGrp="1"/>
          </p:cNvSpPr>
          <p:nvPr>
            <p:ph type="dt" sz="half" idx="10"/>
          </p:nvPr>
        </p:nvSpPr>
        <p:spPr/>
        <p:txBody>
          <a:bodyPr/>
          <a:lstStyle/>
          <a:p>
            <a:fld id="{DD87E613-AAE3-4908-AE1F-102809ADAF75}" type="datetimeFigureOut">
              <a:rPr lang="en-IN" smtClean="0"/>
              <a:t>31-07-2020</a:t>
            </a:fld>
            <a:endParaRPr lang="en-IN"/>
          </a:p>
        </p:txBody>
      </p:sp>
      <p:sp>
        <p:nvSpPr>
          <p:cNvPr id="6" name="Footer Placeholder 5">
            <a:extLst>
              <a:ext uri="{FF2B5EF4-FFF2-40B4-BE49-F238E27FC236}">
                <a16:creationId xmlns:a16="http://schemas.microsoft.com/office/drawing/2014/main" id="{7CC833A6-292B-4BEB-A638-EFD758AABB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999183-69EE-4368-93AB-AD896E110DAC}"/>
              </a:ext>
            </a:extLst>
          </p:cNvPr>
          <p:cNvSpPr>
            <a:spLocks noGrp="1"/>
          </p:cNvSpPr>
          <p:nvPr>
            <p:ph type="sldNum" sz="quarter" idx="12"/>
          </p:nvPr>
        </p:nvSpPr>
        <p:spPr/>
        <p:txBody>
          <a:bodyPr/>
          <a:lstStyle/>
          <a:p>
            <a:fld id="{D490022D-C2A2-4649-A4FD-763A2EEA4A3A}" type="slidenum">
              <a:rPr lang="en-IN" smtClean="0"/>
              <a:t>‹#›</a:t>
            </a:fld>
            <a:endParaRPr lang="en-IN"/>
          </a:p>
        </p:txBody>
      </p:sp>
    </p:spTree>
    <p:extLst>
      <p:ext uri="{BB962C8B-B14F-4D97-AF65-F5344CB8AC3E}">
        <p14:creationId xmlns:p14="http://schemas.microsoft.com/office/powerpoint/2010/main" val="2366534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E54F7-0205-4933-A97D-8D1029F96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F9E1DF8-6613-4044-B6C2-A5473C43CB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A289F74-DEDE-4B2B-89E3-EBB6238543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3EDDD-E13B-4A95-9323-152C5671C20F}"/>
              </a:ext>
            </a:extLst>
          </p:cNvPr>
          <p:cNvSpPr>
            <a:spLocks noGrp="1"/>
          </p:cNvSpPr>
          <p:nvPr>
            <p:ph type="dt" sz="half" idx="10"/>
          </p:nvPr>
        </p:nvSpPr>
        <p:spPr/>
        <p:txBody>
          <a:bodyPr/>
          <a:lstStyle/>
          <a:p>
            <a:fld id="{DD87E613-AAE3-4908-AE1F-102809ADAF75}" type="datetimeFigureOut">
              <a:rPr lang="en-IN" smtClean="0"/>
              <a:t>31-07-2020</a:t>
            </a:fld>
            <a:endParaRPr lang="en-IN"/>
          </a:p>
        </p:txBody>
      </p:sp>
      <p:sp>
        <p:nvSpPr>
          <p:cNvPr id="6" name="Footer Placeholder 5">
            <a:extLst>
              <a:ext uri="{FF2B5EF4-FFF2-40B4-BE49-F238E27FC236}">
                <a16:creationId xmlns:a16="http://schemas.microsoft.com/office/drawing/2014/main" id="{F454751B-C2EE-4E22-B517-AF5670088A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5D610F-7452-48F7-A252-B62AC2E06C15}"/>
              </a:ext>
            </a:extLst>
          </p:cNvPr>
          <p:cNvSpPr>
            <a:spLocks noGrp="1"/>
          </p:cNvSpPr>
          <p:nvPr>
            <p:ph type="sldNum" sz="quarter" idx="12"/>
          </p:nvPr>
        </p:nvSpPr>
        <p:spPr/>
        <p:txBody>
          <a:bodyPr/>
          <a:lstStyle/>
          <a:p>
            <a:fld id="{D490022D-C2A2-4649-A4FD-763A2EEA4A3A}" type="slidenum">
              <a:rPr lang="en-IN" smtClean="0"/>
              <a:t>‹#›</a:t>
            </a:fld>
            <a:endParaRPr lang="en-IN"/>
          </a:p>
        </p:txBody>
      </p:sp>
    </p:spTree>
    <p:extLst>
      <p:ext uri="{BB962C8B-B14F-4D97-AF65-F5344CB8AC3E}">
        <p14:creationId xmlns:p14="http://schemas.microsoft.com/office/powerpoint/2010/main" val="4037145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6DCE08-4070-4AA5-8721-2158D8722F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D3C88D-BC53-4B7E-999A-35150E1FD9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5C4CA1-4759-40C8-AFED-7FC7170515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7E613-AAE3-4908-AE1F-102809ADAF75}" type="datetimeFigureOut">
              <a:rPr lang="en-IN" smtClean="0"/>
              <a:t>31-07-2020</a:t>
            </a:fld>
            <a:endParaRPr lang="en-IN"/>
          </a:p>
        </p:txBody>
      </p:sp>
      <p:sp>
        <p:nvSpPr>
          <p:cNvPr id="5" name="Footer Placeholder 4">
            <a:extLst>
              <a:ext uri="{FF2B5EF4-FFF2-40B4-BE49-F238E27FC236}">
                <a16:creationId xmlns:a16="http://schemas.microsoft.com/office/drawing/2014/main" id="{D87B6F32-798C-4579-BC0E-147EC27AEA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5402860-E34C-4D9A-BCE9-EA319FBB05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90022D-C2A2-4649-A4FD-763A2EEA4A3A}" type="slidenum">
              <a:rPr lang="en-IN" smtClean="0"/>
              <a:t>‹#›</a:t>
            </a:fld>
            <a:endParaRPr lang="en-IN"/>
          </a:p>
        </p:txBody>
      </p:sp>
    </p:spTree>
    <p:extLst>
      <p:ext uri="{BB962C8B-B14F-4D97-AF65-F5344CB8AC3E}">
        <p14:creationId xmlns:p14="http://schemas.microsoft.com/office/powerpoint/2010/main" val="2879331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56626-DA36-45E7-A280-D3A3DFC06B4B}"/>
              </a:ext>
            </a:extLst>
          </p:cNvPr>
          <p:cNvSpPr>
            <a:spLocks noGrp="1"/>
          </p:cNvSpPr>
          <p:nvPr>
            <p:ph type="ctrTitle"/>
          </p:nvPr>
        </p:nvSpPr>
        <p:spPr>
          <a:xfrm>
            <a:off x="1524000" y="703385"/>
            <a:ext cx="9144000" cy="896815"/>
          </a:xfrm>
        </p:spPr>
        <p:txBody>
          <a:bodyPr>
            <a:normAutofit/>
          </a:bodyPr>
          <a:lstStyle/>
          <a:p>
            <a:r>
              <a:rPr lang="en-US" sz="4400" b="1" dirty="0">
                <a:solidFill>
                  <a:srgbClr val="FF0000"/>
                </a:solidFill>
                <a:latin typeface="Times New Roman" panose="02020603050405020304" pitchFamily="18" charset="0"/>
                <a:cs typeface="Times New Roman" panose="02020603050405020304" pitchFamily="18" charset="0"/>
              </a:rPr>
              <a:t>CONTENTS</a:t>
            </a:r>
            <a:endParaRPr lang="en-IN" sz="4400" b="1"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9E6CF83-5AC8-429E-9047-63A20F13D7FD}"/>
              </a:ext>
            </a:extLst>
          </p:cNvPr>
          <p:cNvSpPr>
            <a:spLocks noGrp="1"/>
          </p:cNvSpPr>
          <p:nvPr>
            <p:ph type="subTitle" idx="1"/>
          </p:nvPr>
        </p:nvSpPr>
        <p:spPr>
          <a:xfrm>
            <a:off x="956603" y="1913205"/>
            <a:ext cx="9711397" cy="4241409"/>
          </a:xfrm>
        </p:spPr>
        <p:txBody>
          <a:bodyPr>
            <a:normAutofit/>
          </a:bodyPr>
          <a:lstStyle/>
          <a:p>
            <a:pPr marL="342900" indent="-342900" algn="l">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Information Flow Metrics</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2332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FD3BF-F43B-49FB-B86E-208C9929370D}"/>
              </a:ext>
            </a:extLst>
          </p:cNvPr>
          <p:cNvSpPr>
            <a:spLocks noGrp="1"/>
          </p:cNvSpPr>
          <p:nvPr>
            <p:ph type="ctrTitle"/>
          </p:nvPr>
        </p:nvSpPr>
        <p:spPr>
          <a:xfrm>
            <a:off x="1524000" y="0"/>
            <a:ext cx="9144000" cy="211015"/>
          </a:xfrm>
        </p:spPr>
        <p:txBody>
          <a:bodyPr>
            <a:normAutofit fontScale="90000"/>
          </a:bodyPr>
          <a:lstStyle/>
          <a:p>
            <a:endParaRPr lang="en-IN" dirty="0"/>
          </a:p>
        </p:txBody>
      </p:sp>
      <p:sp>
        <p:nvSpPr>
          <p:cNvPr id="3" name="Subtitle 2">
            <a:extLst>
              <a:ext uri="{FF2B5EF4-FFF2-40B4-BE49-F238E27FC236}">
                <a16:creationId xmlns:a16="http://schemas.microsoft.com/office/drawing/2014/main" id="{A9327EEF-72F2-4E15-B655-E18BC5F81557}"/>
              </a:ext>
            </a:extLst>
          </p:cNvPr>
          <p:cNvSpPr>
            <a:spLocks noGrp="1"/>
          </p:cNvSpPr>
          <p:nvPr>
            <p:ph type="subTitle" idx="1"/>
          </p:nvPr>
        </p:nvSpPr>
        <p:spPr>
          <a:xfrm>
            <a:off x="1524000" y="2419643"/>
            <a:ext cx="9144000" cy="2838157"/>
          </a:xfrm>
        </p:spPr>
        <p:txBody>
          <a:bodyPr>
            <a:normAutofit/>
          </a:bodyPr>
          <a:lstStyle/>
          <a:p>
            <a:r>
              <a:rPr lang="en-US" sz="8000" b="1" dirty="0">
                <a:solidFill>
                  <a:srgbClr val="FF0000"/>
                </a:solidFill>
                <a:latin typeface="Times New Roman" panose="02020603050405020304" pitchFamily="18" charset="0"/>
                <a:cs typeface="Times New Roman" panose="02020603050405020304" pitchFamily="18" charset="0"/>
              </a:rPr>
              <a:t>THANK YOU</a:t>
            </a:r>
            <a:endParaRPr lang="en-IN" sz="8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9820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AFB78-CD2D-427B-8E35-8C222321A8AE}"/>
              </a:ext>
            </a:extLst>
          </p:cNvPr>
          <p:cNvSpPr>
            <a:spLocks noGrp="1"/>
          </p:cNvSpPr>
          <p:nvPr>
            <p:ph type="ctrTitle"/>
          </p:nvPr>
        </p:nvSpPr>
        <p:spPr>
          <a:xfrm>
            <a:off x="1524000" y="182879"/>
            <a:ext cx="9144000" cy="759656"/>
          </a:xfrm>
        </p:spPr>
        <p:txBody>
          <a:bodyPr>
            <a:normAutofit/>
          </a:bodyPr>
          <a:lstStyle/>
          <a:p>
            <a:r>
              <a:rPr lang="en-IN" sz="4000" b="1" i="0" u="none" strike="noStrike" baseline="0" dirty="0">
                <a:solidFill>
                  <a:srgbClr val="FF0000"/>
                </a:solidFill>
                <a:latin typeface="Times New Roman" panose="02020603050405020304" pitchFamily="18" charset="0"/>
                <a:cs typeface="Times New Roman" panose="02020603050405020304" pitchFamily="18" charset="0"/>
              </a:rPr>
              <a:t>Information Flow Metrics</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DBD75BD-FC63-4886-BECE-86949DF02B4B}"/>
              </a:ext>
            </a:extLst>
          </p:cNvPr>
          <p:cNvSpPr>
            <a:spLocks noGrp="1"/>
          </p:cNvSpPr>
          <p:nvPr>
            <p:ph type="subTitle" idx="1"/>
          </p:nvPr>
        </p:nvSpPr>
        <p:spPr>
          <a:xfrm>
            <a:off x="520505" y="1477108"/>
            <a:ext cx="10902461" cy="4923692"/>
          </a:xfrm>
        </p:spPr>
        <p:txBody>
          <a:bodyPr/>
          <a:lstStyle/>
          <a:p>
            <a:pPr marL="342900" indent="-342900" algn="l">
              <a:buFont typeface="Arial" panose="020B0604020202020204" pitchFamily="34" charset="0"/>
              <a:buChar char="•"/>
            </a:pPr>
            <a:r>
              <a:rPr lang="en-US" sz="2400" b="0" i="0" u="none" strike="noStrike" baseline="0" dirty="0">
                <a:solidFill>
                  <a:srgbClr val="0000FF"/>
                </a:solidFill>
                <a:latin typeface="Helvetica" panose="020B0604020202020204" pitchFamily="34" charset="0"/>
              </a:rPr>
              <a:t>Component : Any element identified by decomposing a (software) system  </a:t>
            </a:r>
          </a:p>
          <a:p>
            <a:pPr algn="l"/>
            <a:r>
              <a:rPr lang="en-US" sz="2400" b="0" i="0" u="none" strike="noStrike" baseline="0" dirty="0">
                <a:solidFill>
                  <a:srgbClr val="0000FF"/>
                </a:solidFill>
                <a:latin typeface="Helvetica" panose="020B0604020202020204" pitchFamily="34" charset="0"/>
              </a:rPr>
              <a:t>                          into its constituent </a:t>
            </a:r>
            <a:r>
              <a:rPr lang="en-IN" sz="2400" b="0" i="0" u="none" strike="noStrike" baseline="0" dirty="0">
                <a:solidFill>
                  <a:srgbClr val="0000FF"/>
                </a:solidFill>
                <a:latin typeface="Helvetica" panose="020B0604020202020204" pitchFamily="34" charset="0"/>
              </a:rPr>
              <a:t>parts.</a:t>
            </a:r>
          </a:p>
          <a:p>
            <a:pPr algn="l"/>
            <a:endParaRPr lang="en-IN" sz="2400" b="0" i="0" u="none" strike="noStrike" baseline="0" dirty="0">
              <a:solidFill>
                <a:srgbClr val="0000FF"/>
              </a:solidFill>
              <a:latin typeface="Helvetica" panose="020B0604020202020204" pitchFamily="34" charset="0"/>
            </a:endParaRPr>
          </a:p>
          <a:p>
            <a:pPr marL="342900" indent="-342900" algn="l">
              <a:buFont typeface="Arial" panose="020B0604020202020204" pitchFamily="34" charset="0"/>
              <a:buChar char="•"/>
            </a:pPr>
            <a:r>
              <a:rPr lang="en-US" sz="2400" b="0" i="0" u="none" strike="noStrike" baseline="0" dirty="0">
                <a:solidFill>
                  <a:srgbClr val="339A33"/>
                </a:solidFill>
                <a:latin typeface="Helvetica" panose="020B0604020202020204" pitchFamily="34" charset="0"/>
              </a:rPr>
              <a:t>Cohesion : The degree to which a component </a:t>
            </a:r>
            <a:r>
              <a:rPr lang="en-IN" sz="2400" b="0" i="0" u="none" strike="noStrike" baseline="0" dirty="0">
                <a:solidFill>
                  <a:srgbClr val="339A33"/>
                </a:solidFill>
                <a:latin typeface="Helvetica" panose="020B0604020202020204" pitchFamily="34" charset="0"/>
              </a:rPr>
              <a:t>performs a single function.</a:t>
            </a:r>
          </a:p>
          <a:p>
            <a:pPr marL="342900" indent="-342900" algn="l">
              <a:buFont typeface="Arial" panose="020B0604020202020204" pitchFamily="34" charset="0"/>
              <a:buChar char="•"/>
            </a:pPr>
            <a:endParaRPr lang="en-IN" sz="2400" b="0" i="0" u="none" strike="noStrike" baseline="0" dirty="0">
              <a:solidFill>
                <a:srgbClr val="339A33"/>
              </a:solidFill>
              <a:latin typeface="Helvetica" panose="020B0604020202020204" pitchFamily="34" charset="0"/>
            </a:endParaRPr>
          </a:p>
          <a:p>
            <a:pPr marL="342900" indent="-342900" algn="l">
              <a:buFont typeface="Arial" panose="020B0604020202020204" pitchFamily="34" charset="0"/>
              <a:buChar char="•"/>
            </a:pPr>
            <a:r>
              <a:rPr lang="en-US" sz="2400" b="0" i="0" u="none" strike="noStrike" baseline="0" dirty="0">
                <a:solidFill>
                  <a:srgbClr val="003366"/>
                </a:solidFill>
                <a:latin typeface="Helvetica" panose="020B0604020202020204" pitchFamily="34" charset="0"/>
              </a:rPr>
              <a:t>Coupling : The term used to describe the degree of linkage between one  </a:t>
            </a:r>
          </a:p>
          <a:p>
            <a:pPr algn="l"/>
            <a:r>
              <a:rPr lang="en-US" dirty="0">
                <a:solidFill>
                  <a:srgbClr val="003366"/>
                </a:solidFill>
                <a:latin typeface="Helvetica" panose="020B0604020202020204" pitchFamily="34" charset="0"/>
              </a:rPr>
              <a:t>                      </a:t>
            </a:r>
            <a:r>
              <a:rPr lang="en-US" sz="2400" b="0" i="0" u="none" strike="noStrike" baseline="0" dirty="0">
                <a:solidFill>
                  <a:srgbClr val="003366"/>
                </a:solidFill>
                <a:latin typeface="Helvetica" panose="020B0604020202020204" pitchFamily="34" charset="0"/>
              </a:rPr>
              <a:t>component to others in the same system.</a:t>
            </a:r>
            <a:endParaRPr lang="en-IN" dirty="0"/>
          </a:p>
        </p:txBody>
      </p:sp>
    </p:spTree>
    <p:extLst>
      <p:ext uri="{BB962C8B-B14F-4D97-AF65-F5344CB8AC3E}">
        <p14:creationId xmlns:p14="http://schemas.microsoft.com/office/powerpoint/2010/main" val="3666577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FA826-42EC-44B2-BF7B-17D6BF20CA6A}"/>
              </a:ext>
            </a:extLst>
          </p:cNvPr>
          <p:cNvSpPr>
            <a:spLocks noGrp="1"/>
          </p:cNvSpPr>
          <p:nvPr>
            <p:ph type="ctrTitle"/>
          </p:nvPr>
        </p:nvSpPr>
        <p:spPr>
          <a:xfrm>
            <a:off x="548640" y="407962"/>
            <a:ext cx="10888394" cy="5472333"/>
          </a:xfrm>
        </p:spPr>
        <p:txBody>
          <a:bodyPr>
            <a:normAutofit fontScale="90000"/>
          </a:bodyPr>
          <a:lstStyle/>
          <a:p>
            <a:pPr marL="342900" indent="-342900" algn="l">
              <a:buFont typeface="Arial" panose="020B0604020202020204" pitchFamily="34" charset="0"/>
              <a:buChar char="•"/>
            </a:pPr>
            <a:r>
              <a:rPr lang="en-US" sz="3100" b="0" i="0" u="none" strike="noStrike" baseline="0" dirty="0">
                <a:solidFill>
                  <a:srgbClr val="FF0000"/>
                </a:solidFill>
                <a:latin typeface="Times New Roman" panose="02020603050405020304" pitchFamily="18" charset="0"/>
                <a:cs typeface="Times New Roman" panose="02020603050405020304" pitchFamily="18" charset="0"/>
              </a:rPr>
              <a:t>The Basic Information Flow Model</a:t>
            </a:r>
            <a:br>
              <a:rPr lang="en-US" sz="2400" b="0" i="0" u="none" strike="noStrike" baseline="0" dirty="0">
                <a:solidFill>
                  <a:srgbClr val="FF0000"/>
                </a:solidFill>
                <a:latin typeface="Times New Roman" panose="02020603050405020304" pitchFamily="18" charset="0"/>
                <a:cs typeface="Times New Roman" panose="02020603050405020304" pitchFamily="18" charset="0"/>
              </a:rPr>
            </a:br>
            <a:br>
              <a:rPr lang="en-US" sz="2400" b="0" i="0" u="none" strike="noStrike" baseline="0" dirty="0">
                <a:solidFill>
                  <a:srgbClr val="FF0000"/>
                </a:solidFill>
                <a:latin typeface="Times New Roman" panose="02020603050405020304" pitchFamily="18" charset="0"/>
                <a:cs typeface="Times New Roman" panose="02020603050405020304" pitchFamily="18" charset="0"/>
              </a:rPr>
            </a:br>
            <a:r>
              <a:rPr lang="en-US" sz="2700" b="0" i="0" u="none" strike="noStrike" baseline="0" dirty="0">
                <a:solidFill>
                  <a:srgbClr val="003366"/>
                </a:solidFill>
                <a:latin typeface="Times New Roman" panose="02020603050405020304" pitchFamily="18" charset="0"/>
                <a:cs typeface="Times New Roman" panose="02020603050405020304" pitchFamily="18" charset="0"/>
              </a:rPr>
              <a:t>Information Flow metrics are applied to the Components of a system design. Below Fig. shows a fragment of such a design, and for component ‘A’ we can define three measures, but remember that these are the simplest models of IF.</a:t>
            </a:r>
            <a:br>
              <a:rPr lang="en-US" sz="2700" b="0" i="0" u="none" strike="noStrike" baseline="0" dirty="0">
                <a:solidFill>
                  <a:srgbClr val="003366"/>
                </a:solidFill>
                <a:latin typeface="Times New Roman" panose="02020603050405020304" pitchFamily="18" charset="0"/>
                <a:cs typeface="Times New Roman" panose="02020603050405020304" pitchFamily="18" charset="0"/>
              </a:rPr>
            </a:br>
            <a:br>
              <a:rPr lang="en-US" sz="2700" b="0" i="0" u="none" strike="noStrike" baseline="0" dirty="0">
                <a:solidFill>
                  <a:srgbClr val="003366"/>
                </a:solidFill>
                <a:latin typeface="Times New Roman" panose="02020603050405020304" pitchFamily="18" charset="0"/>
                <a:cs typeface="Times New Roman" panose="02020603050405020304" pitchFamily="18" charset="0"/>
              </a:rPr>
            </a:br>
            <a:r>
              <a:rPr lang="en-US" sz="2700" b="0" i="0" u="none" strike="noStrike" baseline="0" dirty="0">
                <a:solidFill>
                  <a:srgbClr val="975126"/>
                </a:solidFill>
                <a:latin typeface="Times New Roman" panose="02020603050405020304" pitchFamily="18" charset="0"/>
                <a:cs typeface="Times New Roman" panose="02020603050405020304" pitchFamily="18" charset="0"/>
              </a:rPr>
              <a:t>1. ‘FAN IN’ is simply a count of the number of other Components that can call, or pass control, to Component A.</a:t>
            </a:r>
            <a:br>
              <a:rPr lang="en-US" sz="2700" b="0" i="0" u="none" strike="noStrike" baseline="0" dirty="0">
                <a:solidFill>
                  <a:srgbClr val="975126"/>
                </a:solidFill>
                <a:latin typeface="Times New Roman" panose="02020603050405020304" pitchFamily="18" charset="0"/>
                <a:cs typeface="Times New Roman" panose="02020603050405020304" pitchFamily="18" charset="0"/>
              </a:rPr>
            </a:br>
            <a:br>
              <a:rPr lang="en-US" sz="2700" b="0" i="0" u="none" strike="noStrike" baseline="0" dirty="0">
                <a:solidFill>
                  <a:srgbClr val="975126"/>
                </a:solidFill>
                <a:latin typeface="Times New Roman" panose="02020603050405020304" pitchFamily="18" charset="0"/>
                <a:cs typeface="Times New Roman" panose="02020603050405020304" pitchFamily="18" charset="0"/>
              </a:rPr>
            </a:br>
            <a:r>
              <a:rPr lang="en-US" sz="2700" b="0" i="0" u="none" strike="noStrike" baseline="0" dirty="0">
                <a:solidFill>
                  <a:srgbClr val="0000FF"/>
                </a:solidFill>
                <a:latin typeface="Times New Roman" panose="02020603050405020304" pitchFamily="18" charset="0"/>
                <a:cs typeface="Times New Roman" panose="02020603050405020304" pitchFamily="18" charset="0"/>
              </a:rPr>
              <a:t>2. ‘FANOUT’ is the number of Components that are called by </a:t>
            </a:r>
            <a:r>
              <a:rPr lang="en-IN" sz="2700" b="0" i="0" u="none" strike="noStrike" baseline="0" dirty="0">
                <a:solidFill>
                  <a:srgbClr val="0000FF"/>
                </a:solidFill>
                <a:latin typeface="Times New Roman" panose="02020603050405020304" pitchFamily="18" charset="0"/>
                <a:cs typeface="Times New Roman" panose="02020603050405020304" pitchFamily="18" charset="0"/>
              </a:rPr>
              <a:t>Component A.</a:t>
            </a:r>
            <a:br>
              <a:rPr lang="en-IN" sz="2700" b="0" i="0" u="none" strike="noStrike" baseline="0" dirty="0">
                <a:solidFill>
                  <a:srgbClr val="0000FF"/>
                </a:solidFill>
                <a:latin typeface="Times New Roman" panose="02020603050405020304" pitchFamily="18" charset="0"/>
                <a:cs typeface="Times New Roman" panose="02020603050405020304" pitchFamily="18" charset="0"/>
              </a:rPr>
            </a:br>
            <a:br>
              <a:rPr lang="en-IN" sz="2700" b="0" i="0" u="none" strike="noStrike" baseline="0" dirty="0">
                <a:solidFill>
                  <a:srgbClr val="0000FF"/>
                </a:solidFill>
                <a:latin typeface="Times New Roman" panose="02020603050405020304" pitchFamily="18" charset="0"/>
                <a:cs typeface="Times New Roman" panose="02020603050405020304" pitchFamily="18" charset="0"/>
              </a:rPr>
            </a:br>
            <a:r>
              <a:rPr lang="en-US" sz="2700" b="0" i="0" u="none" strike="noStrike" baseline="0" dirty="0">
                <a:solidFill>
                  <a:srgbClr val="339A33"/>
                </a:solidFill>
                <a:latin typeface="Times New Roman" panose="02020603050405020304" pitchFamily="18" charset="0"/>
                <a:cs typeface="Times New Roman" panose="02020603050405020304" pitchFamily="18" charset="0"/>
              </a:rPr>
              <a:t>3. This is derived from the first two by using the following formula. We will call this measure the INFORMATION FLOW index of Component A, abbreviated as IF(A).</a:t>
            </a:r>
            <a:br>
              <a:rPr lang="en-US" sz="2700" b="0" i="0" u="none" strike="noStrike" baseline="0" dirty="0">
                <a:solidFill>
                  <a:srgbClr val="339A33"/>
                </a:solidFill>
                <a:latin typeface="Times New Roman" panose="02020603050405020304" pitchFamily="18" charset="0"/>
                <a:cs typeface="Times New Roman" panose="02020603050405020304" pitchFamily="18" charset="0"/>
              </a:rPr>
            </a:br>
            <a:r>
              <a:rPr lang="en-US" sz="2700" b="0" i="0" u="none" strike="noStrike" baseline="0" dirty="0">
                <a:solidFill>
                  <a:srgbClr val="003366"/>
                </a:solidFill>
                <a:latin typeface="Times New Roman" panose="02020603050405020304" pitchFamily="18" charset="0"/>
                <a:cs typeface="Times New Roman" panose="02020603050405020304" pitchFamily="18" charset="0"/>
              </a:rPr>
              <a:t>IF(A) = [FAN IN(A) x FAN OUT (A)]2</a:t>
            </a:r>
            <a:br>
              <a:rPr lang="en-US" sz="2700" b="0" i="0" u="none" strike="noStrike" baseline="0" dirty="0">
                <a:solidFill>
                  <a:srgbClr val="003366"/>
                </a:solidFill>
                <a:latin typeface="Times New Roman" panose="02020603050405020304" pitchFamily="18" charset="0"/>
                <a:cs typeface="Times New Roman" panose="02020603050405020304" pitchFamily="18" charset="0"/>
              </a:rPr>
            </a:br>
            <a:endParaRPr lang="en-IN" sz="7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1A0C6FF-6DE4-4C0F-9383-BB561EA7580B}"/>
              </a:ext>
            </a:extLst>
          </p:cNvPr>
          <p:cNvSpPr>
            <a:spLocks noGrp="1"/>
          </p:cNvSpPr>
          <p:nvPr>
            <p:ph type="subTitle" idx="1"/>
          </p:nvPr>
        </p:nvSpPr>
        <p:spPr>
          <a:xfrm>
            <a:off x="1524000" y="6555544"/>
            <a:ext cx="9144000" cy="196947"/>
          </a:xfrm>
        </p:spPr>
        <p:txBody>
          <a:bodyPr>
            <a:normAutofit fontScale="32500" lnSpcReduction="20000"/>
          </a:bodyPr>
          <a:lstStyle/>
          <a:p>
            <a:endParaRPr lang="en-IN" dirty="0"/>
          </a:p>
        </p:txBody>
      </p:sp>
      <p:pic>
        <p:nvPicPr>
          <p:cNvPr id="6" name="Picture 5">
            <a:extLst>
              <a:ext uri="{FF2B5EF4-FFF2-40B4-BE49-F238E27FC236}">
                <a16:creationId xmlns:a16="http://schemas.microsoft.com/office/drawing/2014/main" id="{B1DD6084-5DF5-4E58-93E4-B8C72F5DC9A7}"/>
              </a:ext>
            </a:extLst>
          </p:cNvPr>
          <p:cNvPicPr>
            <a:picLocks noChangeAspect="1"/>
          </p:cNvPicPr>
          <p:nvPr/>
        </p:nvPicPr>
        <p:blipFill>
          <a:blip r:embed="rId2"/>
          <a:stretch>
            <a:fillRect/>
          </a:stretch>
        </p:blipFill>
        <p:spPr>
          <a:xfrm>
            <a:off x="6346214" y="4593105"/>
            <a:ext cx="3438525" cy="1856933"/>
          </a:xfrm>
          <a:prstGeom prst="rect">
            <a:avLst/>
          </a:prstGeom>
        </p:spPr>
      </p:pic>
    </p:spTree>
    <p:extLst>
      <p:ext uri="{BB962C8B-B14F-4D97-AF65-F5344CB8AC3E}">
        <p14:creationId xmlns:p14="http://schemas.microsoft.com/office/powerpoint/2010/main" val="159756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444B0-21E0-4F10-BBA4-DAE7C0A72ECA}"/>
              </a:ext>
            </a:extLst>
          </p:cNvPr>
          <p:cNvSpPr>
            <a:spLocks noGrp="1"/>
          </p:cNvSpPr>
          <p:nvPr>
            <p:ph type="ctrTitle"/>
          </p:nvPr>
        </p:nvSpPr>
        <p:spPr>
          <a:xfrm>
            <a:off x="1524000" y="1"/>
            <a:ext cx="9144000" cy="267286"/>
          </a:xfrm>
        </p:spPr>
        <p:txBody>
          <a:bodyPr>
            <a:normAutofit fontScale="90000"/>
          </a:bodyPr>
          <a:lstStyle/>
          <a:p>
            <a:endParaRPr lang="en-IN" dirty="0"/>
          </a:p>
        </p:txBody>
      </p:sp>
      <p:sp>
        <p:nvSpPr>
          <p:cNvPr id="3" name="Subtitle 2">
            <a:extLst>
              <a:ext uri="{FF2B5EF4-FFF2-40B4-BE49-F238E27FC236}">
                <a16:creationId xmlns:a16="http://schemas.microsoft.com/office/drawing/2014/main" id="{EC70FFC8-4D7A-4BD1-9ACE-03B4B5DA82AF}"/>
              </a:ext>
            </a:extLst>
          </p:cNvPr>
          <p:cNvSpPr>
            <a:spLocks noGrp="1"/>
          </p:cNvSpPr>
          <p:nvPr>
            <p:ph type="subTitle" idx="1"/>
          </p:nvPr>
        </p:nvSpPr>
        <p:spPr>
          <a:xfrm>
            <a:off x="337625" y="731519"/>
            <a:ext cx="11324491" cy="5725551"/>
          </a:xfrm>
        </p:spPr>
        <p:txBody>
          <a:bodyPr>
            <a:normAutofit/>
          </a:bodyPr>
          <a:lstStyle/>
          <a:p>
            <a:pPr algn="l"/>
            <a:r>
              <a:rPr lang="en-US" sz="2800" b="0" i="0" u="none" strike="noStrike" baseline="0" dirty="0">
                <a:solidFill>
                  <a:srgbClr val="003366"/>
                </a:solidFill>
                <a:latin typeface="Times New Roman" panose="02020603050405020304" pitchFamily="18" charset="0"/>
                <a:cs typeface="Times New Roman" panose="02020603050405020304" pitchFamily="18" charset="0"/>
              </a:rPr>
              <a:t>The following is a step-by-step guide to deriving these most simple </a:t>
            </a:r>
            <a:r>
              <a:rPr lang="en-IN" sz="2800" b="0" i="0" u="none" strike="noStrike" baseline="0" dirty="0">
                <a:solidFill>
                  <a:srgbClr val="003366"/>
                </a:solidFill>
                <a:latin typeface="Times New Roman" panose="02020603050405020304" pitchFamily="18" charset="0"/>
                <a:cs typeface="Times New Roman" panose="02020603050405020304" pitchFamily="18" charset="0"/>
              </a:rPr>
              <a:t>of IF metrics.</a:t>
            </a:r>
          </a:p>
          <a:p>
            <a:pPr marL="514350" indent="-514350" algn="l">
              <a:buAutoNum type="arabicPeriod"/>
            </a:pPr>
            <a:r>
              <a:rPr lang="en-US" sz="2800" b="0" i="0" u="none" strike="noStrike" baseline="0" dirty="0">
                <a:solidFill>
                  <a:srgbClr val="003366"/>
                </a:solidFill>
                <a:latin typeface="Times New Roman" panose="02020603050405020304" pitchFamily="18" charset="0"/>
                <a:cs typeface="Times New Roman" panose="02020603050405020304" pitchFamily="18" charset="0"/>
              </a:rPr>
              <a:t>Note the level of each Component in the system design.</a:t>
            </a:r>
          </a:p>
          <a:p>
            <a:pPr marL="514350" indent="-514350" algn="l">
              <a:buAutoNum type="arabicPeriod"/>
            </a:pPr>
            <a:endParaRPr lang="en-US" sz="2800" b="0" i="0" u="none" strike="noStrike" baseline="0" dirty="0">
              <a:solidFill>
                <a:srgbClr val="003366"/>
              </a:solidFill>
              <a:latin typeface="Times New Roman" panose="02020603050405020304" pitchFamily="18" charset="0"/>
              <a:cs typeface="Times New Roman" panose="02020603050405020304" pitchFamily="18" charset="0"/>
            </a:endParaRPr>
          </a:p>
          <a:p>
            <a:pPr algn="l"/>
            <a:r>
              <a:rPr lang="en-US" sz="2800" b="0" i="0" u="none" strike="noStrike" baseline="0" dirty="0">
                <a:solidFill>
                  <a:srgbClr val="0000FF"/>
                </a:solidFill>
                <a:latin typeface="Times New Roman" panose="02020603050405020304" pitchFamily="18" charset="0"/>
                <a:cs typeface="Times New Roman" panose="02020603050405020304" pitchFamily="18" charset="0"/>
              </a:rPr>
              <a:t>2. For each Component, count the number of calls so that Component – this is the FAN IN of that Component. Some organizations allow more than one Component at the highest level in the design, so for Components at the highest level which should have a FAN IN of zero, assign a FAN IN of one. Also note that a simple model of FAN IN can penalize reused </a:t>
            </a:r>
            <a:r>
              <a:rPr lang="en-IN" sz="2800" b="0" i="0" u="none" strike="noStrike" baseline="0" dirty="0">
                <a:solidFill>
                  <a:srgbClr val="0000FF"/>
                </a:solidFill>
                <a:latin typeface="Times New Roman" panose="02020603050405020304" pitchFamily="18" charset="0"/>
                <a:cs typeface="Times New Roman" panose="02020603050405020304" pitchFamily="18" charset="0"/>
              </a:rPr>
              <a:t>Components.</a:t>
            </a:r>
          </a:p>
          <a:p>
            <a:pPr algn="l"/>
            <a:endParaRPr lang="en-IN" sz="2800" b="0" i="0" u="none" strike="noStrike" baseline="0" dirty="0">
              <a:solidFill>
                <a:srgbClr val="0000FF"/>
              </a:solidFill>
              <a:latin typeface="Times New Roman" panose="02020603050405020304" pitchFamily="18" charset="0"/>
              <a:cs typeface="Times New Roman" panose="02020603050405020304" pitchFamily="18" charset="0"/>
            </a:endParaRPr>
          </a:p>
          <a:p>
            <a:pPr algn="l"/>
            <a:r>
              <a:rPr lang="en-US" sz="2800" b="0" i="0" u="none" strike="noStrike" baseline="0" dirty="0">
                <a:solidFill>
                  <a:srgbClr val="003366"/>
                </a:solidFill>
                <a:latin typeface="Times New Roman" panose="02020603050405020304" pitchFamily="18" charset="0"/>
                <a:cs typeface="Times New Roman" panose="02020603050405020304" pitchFamily="18" charset="0"/>
              </a:rPr>
              <a:t>3. For each Component, count the number of calls from the Component. For Component that call no other, assign a FAN </a:t>
            </a:r>
            <a:r>
              <a:rPr lang="en-IN" sz="2800" b="0" i="0" u="none" strike="noStrike" baseline="0" dirty="0">
                <a:solidFill>
                  <a:srgbClr val="003366"/>
                </a:solidFill>
                <a:latin typeface="Times New Roman" panose="02020603050405020304" pitchFamily="18" charset="0"/>
                <a:cs typeface="Times New Roman" panose="02020603050405020304" pitchFamily="18" charset="0"/>
              </a:rPr>
              <a:t>OUT value of one.</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2504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535B4-48C6-4C80-92BC-F63CE6502666}"/>
              </a:ext>
            </a:extLst>
          </p:cNvPr>
          <p:cNvSpPr>
            <a:spLocks noGrp="1"/>
          </p:cNvSpPr>
          <p:nvPr>
            <p:ph type="ctrTitle"/>
          </p:nvPr>
        </p:nvSpPr>
        <p:spPr>
          <a:xfrm>
            <a:off x="1524000" y="-323557"/>
            <a:ext cx="9144000" cy="323556"/>
          </a:xfrm>
        </p:spPr>
        <p:txBody>
          <a:bodyPr>
            <a:normAutofit fontScale="90000"/>
          </a:bodyPr>
          <a:lstStyle/>
          <a:p>
            <a:endParaRPr lang="en-IN" dirty="0"/>
          </a:p>
        </p:txBody>
      </p:sp>
      <p:sp>
        <p:nvSpPr>
          <p:cNvPr id="3" name="Subtitle 2">
            <a:extLst>
              <a:ext uri="{FF2B5EF4-FFF2-40B4-BE49-F238E27FC236}">
                <a16:creationId xmlns:a16="http://schemas.microsoft.com/office/drawing/2014/main" id="{36A8A59E-9E64-433F-8877-F6B9CC5A8E81}"/>
              </a:ext>
            </a:extLst>
          </p:cNvPr>
          <p:cNvSpPr>
            <a:spLocks noGrp="1"/>
          </p:cNvSpPr>
          <p:nvPr>
            <p:ph type="subTitle" idx="1"/>
          </p:nvPr>
        </p:nvSpPr>
        <p:spPr>
          <a:xfrm>
            <a:off x="633045" y="379827"/>
            <a:ext cx="10832123" cy="5876779"/>
          </a:xfrm>
        </p:spPr>
        <p:txBody>
          <a:bodyPr>
            <a:normAutofit/>
          </a:bodyPr>
          <a:lstStyle/>
          <a:p>
            <a:pPr algn="l"/>
            <a:r>
              <a:rPr lang="en-US" b="0" i="0" u="none" strike="noStrike" baseline="0" dirty="0">
                <a:solidFill>
                  <a:srgbClr val="975126"/>
                </a:solidFill>
                <a:latin typeface="Times New Roman" panose="02020603050405020304" pitchFamily="18" charset="0"/>
                <a:cs typeface="Times New Roman" panose="02020603050405020304" pitchFamily="18" charset="0"/>
              </a:rPr>
              <a:t>4. Calculate the IF value for each Component using the above </a:t>
            </a:r>
            <a:r>
              <a:rPr lang="en-IN" b="0" i="0" u="none" strike="noStrike" baseline="0" dirty="0">
                <a:solidFill>
                  <a:srgbClr val="975126"/>
                </a:solidFill>
                <a:latin typeface="Times New Roman" panose="02020603050405020304" pitchFamily="18" charset="0"/>
                <a:cs typeface="Times New Roman" panose="02020603050405020304" pitchFamily="18" charset="0"/>
              </a:rPr>
              <a:t>formula.</a:t>
            </a:r>
          </a:p>
          <a:p>
            <a:pPr algn="l"/>
            <a:endParaRPr lang="en-IN" b="0" i="0" u="none" strike="noStrike" baseline="0" dirty="0">
              <a:solidFill>
                <a:srgbClr val="975126"/>
              </a:solidFill>
              <a:latin typeface="Times New Roman" panose="02020603050405020304" pitchFamily="18" charset="0"/>
              <a:cs typeface="Times New Roman" panose="02020603050405020304" pitchFamily="18" charset="0"/>
            </a:endParaRPr>
          </a:p>
          <a:p>
            <a:pPr algn="l"/>
            <a:r>
              <a:rPr lang="en-US" b="0" i="0" u="none" strike="noStrike" baseline="0" dirty="0">
                <a:solidFill>
                  <a:srgbClr val="339A33"/>
                </a:solidFill>
                <a:latin typeface="Times New Roman" panose="02020603050405020304" pitchFamily="18" charset="0"/>
                <a:cs typeface="Times New Roman" panose="02020603050405020304" pitchFamily="18" charset="0"/>
              </a:rPr>
              <a:t>5. Sum the IF value for all Components within each level which is called as the LEVEL SUM.</a:t>
            </a:r>
          </a:p>
          <a:p>
            <a:pPr algn="l"/>
            <a:endParaRPr lang="en-US" b="0" i="0" u="none" strike="noStrike" baseline="0" dirty="0">
              <a:solidFill>
                <a:srgbClr val="339A33"/>
              </a:solidFill>
              <a:latin typeface="Times New Roman" panose="02020603050405020304" pitchFamily="18" charset="0"/>
              <a:cs typeface="Times New Roman" panose="02020603050405020304" pitchFamily="18" charset="0"/>
            </a:endParaRPr>
          </a:p>
          <a:p>
            <a:pPr algn="l"/>
            <a:r>
              <a:rPr lang="en-US" b="0" i="0" u="none" strike="noStrike" baseline="0" dirty="0">
                <a:solidFill>
                  <a:srgbClr val="003366"/>
                </a:solidFill>
                <a:latin typeface="Times New Roman" panose="02020603050405020304" pitchFamily="18" charset="0"/>
                <a:cs typeface="Times New Roman" panose="02020603050405020304" pitchFamily="18" charset="0"/>
              </a:rPr>
              <a:t>6. Sum the IF values for the total system design which is called the </a:t>
            </a:r>
            <a:r>
              <a:rPr lang="en-IN" b="0" i="0" u="none" strike="noStrike" baseline="0" dirty="0">
                <a:solidFill>
                  <a:srgbClr val="003366"/>
                </a:solidFill>
                <a:latin typeface="Times New Roman" panose="02020603050405020304" pitchFamily="18" charset="0"/>
                <a:cs typeface="Times New Roman" panose="02020603050405020304" pitchFamily="18" charset="0"/>
              </a:rPr>
              <a:t>SYSTEM SUM.</a:t>
            </a:r>
          </a:p>
          <a:p>
            <a:pPr algn="l"/>
            <a:endParaRPr lang="en-IN" b="0" i="0" u="none" strike="noStrike" baseline="0" dirty="0">
              <a:solidFill>
                <a:srgbClr val="003366"/>
              </a:solidFill>
              <a:latin typeface="Times New Roman" panose="02020603050405020304" pitchFamily="18" charset="0"/>
              <a:cs typeface="Times New Roman" panose="02020603050405020304" pitchFamily="18" charset="0"/>
            </a:endParaRPr>
          </a:p>
          <a:p>
            <a:pPr algn="l"/>
            <a:r>
              <a:rPr lang="en-US" b="0" i="0" u="none" strike="noStrike" baseline="0" dirty="0">
                <a:solidFill>
                  <a:srgbClr val="0000FF"/>
                </a:solidFill>
                <a:latin typeface="Times New Roman" panose="02020603050405020304" pitchFamily="18" charset="0"/>
                <a:cs typeface="Times New Roman" panose="02020603050405020304" pitchFamily="18" charset="0"/>
              </a:rPr>
              <a:t>7. For each level, rank the Component in that level according to FAN IN, FAN OUT and IF values. Three histograms or line plots should be prepared for each level.</a:t>
            </a:r>
          </a:p>
          <a:p>
            <a:pPr algn="l"/>
            <a:endParaRPr lang="en-US" b="0" i="0" u="none" strike="noStrike" baseline="0" dirty="0">
              <a:solidFill>
                <a:srgbClr val="0000FF"/>
              </a:solidFill>
              <a:latin typeface="Times New Roman" panose="02020603050405020304" pitchFamily="18" charset="0"/>
              <a:cs typeface="Times New Roman" panose="02020603050405020304" pitchFamily="18" charset="0"/>
            </a:endParaRPr>
          </a:p>
          <a:p>
            <a:pPr algn="l"/>
            <a:r>
              <a:rPr lang="en-US" b="0" i="0" u="none" strike="noStrike" baseline="0" dirty="0">
                <a:solidFill>
                  <a:srgbClr val="003366"/>
                </a:solidFill>
                <a:latin typeface="Times New Roman" panose="02020603050405020304" pitchFamily="18" charset="0"/>
                <a:cs typeface="Times New Roman" panose="02020603050405020304" pitchFamily="18" charset="0"/>
              </a:rPr>
              <a:t>8. Plot the LEVEL SUM values for each level using a histogram or </a:t>
            </a:r>
            <a:r>
              <a:rPr lang="en-IN" b="0" i="0" u="none" strike="noStrike" baseline="0" dirty="0">
                <a:solidFill>
                  <a:srgbClr val="003366"/>
                </a:solidFill>
                <a:latin typeface="Times New Roman" panose="02020603050405020304" pitchFamily="18" charset="0"/>
                <a:cs typeface="Times New Roman" panose="02020603050405020304" pitchFamily="18" charset="0"/>
              </a:rPr>
              <a:t>line plot.</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9146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AD965-8BEF-4822-90B7-CC627F5098D8}"/>
              </a:ext>
            </a:extLst>
          </p:cNvPr>
          <p:cNvSpPr>
            <a:spLocks noGrp="1"/>
          </p:cNvSpPr>
          <p:nvPr>
            <p:ph type="ctrTitle"/>
          </p:nvPr>
        </p:nvSpPr>
        <p:spPr>
          <a:xfrm>
            <a:off x="1524000" y="0"/>
            <a:ext cx="9144000" cy="45719"/>
          </a:xfrm>
        </p:spPr>
        <p:txBody>
          <a:bodyPr>
            <a:normAutofit fontScale="90000"/>
          </a:bodyPr>
          <a:lstStyle/>
          <a:p>
            <a:endParaRPr lang="en-IN" dirty="0"/>
          </a:p>
        </p:txBody>
      </p:sp>
      <p:sp>
        <p:nvSpPr>
          <p:cNvPr id="3" name="Subtitle 2">
            <a:extLst>
              <a:ext uri="{FF2B5EF4-FFF2-40B4-BE49-F238E27FC236}">
                <a16:creationId xmlns:a16="http://schemas.microsoft.com/office/drawing/2014/main" id="{17D6464C-4883-4F3D-8B2E-B30C7486A9EA}"/>
              </a:ext>
            </a:extLst>
          </p:cNvPr>
          <p:cNvSpPr>
            <a:spLocks noGrp="1"/>
          </p:cNvSpPr>
          <p:nvPr>
            <p:ph type="subTitle" idx="1"/>
          </p:nvPr>
        </p:nvSpPr>
        <p:spPr>
          <a:xfrm>
            <a:off x="675249" y="1037489"/>
            <a:ext cx="10705514" cy="5261321"/>
          </a:xfrm>
        </p:spPr>
        <p:txBody>
          <a:bodyPr>
            <a:normAutofit/>
          </a:bodyPr>
          <a:lstStyle/>
          <a:p>
            <a:pPr marL="285750" indent="-285750" algn="l">
              <a:buFont typeface="Arial" panose="020B0604020202020204" pitchFamily="34" charset="0"/>
              <a:buChar char="•"/>
            </a:pPr>
            <a:r>
              <a:rPr lang="en-US" sz="1800" b="0" i="0" u="none" strike="noStrike" baseline="0" dirty="0">
                <a:solidFill>
                  <a:srgbClr val="FF0000"/>
                </a:solidFill>
                <a:latin typeface="TTE10A5988t00"/>
              </a:rPr>
              <a:t> </a:t>
            </a:r>
            <a:r>
              <a:rPr lang="en-US" sz="2800" b="0" i="0" u="none" strike="noStrike" baseline="0" dirty="0">
                <a:solidFill>
                  <a:srgbClr val="FF0000"/>
                </a:solidFill>
                <a:latin typeface="Times New Roman" panose="02020603050405020304" pitchFamily="18" charset="0"/>
                <a:cs typeface="Times New Roman" panose="02020603050405020304" pitchFamily="18" charset="0"/>
              </a:rPr>
              <a:t>A More Sophisticated Information Flow Model</a:t>
            </a:r>
          </a:p>
          <a:p>
            <a:pPr algn="l"/>
            <a:r>
              <a:rPr lang="en-US" sz="2800" b="0" i="0" u="none" strike="noStrike" baseline="0" dirty="0">
                <a:solidFill>
                  <a:srgbClr val="003366"/>
                </a:solidFill>
                <a:latin typeface="Times New Roman" panose="02020603050405020304" pitchFamily="18" charset="0"/>
                <a:cs typeface="Times New Roman" panose="02020603050405020304" pitchFamily="18" charset="0"/>
              </a:rPr>
              <a:t>a = the number of components that call A.</a:t>
            </a:r>
          </a:p>
          <a:p>
            <a:pPr algn="l"/>
            <a:r>
              <a:rPr lang="en-US" sz="2800" b="0" i="0" u="none" strike="noStrike" baseline="0" dirty="0">
                <a:solidFill>
                  <a:srgbClr val="33339A"/>
                </a:solidFill>
                <a:latin typeface="Times New Roman" panose="02020603050405020304" pitchFamily="18" charset="0"/>
                <a:cs typeface="Times New Roman" panose="02020603050405020304" pitchFamily="18" charset="0"/>
              </a:rPr>
              <a:t>b = the number of parameters passed to A from components </a:t>
            </a:r>
            <a:r>
              <a:rPr lang="en-IN" sz="2800" b="0" i="0" u="none" strike="noStrike" baseline="0" dirty="0">
                <a:solidFill>
                  <a:srgbClr val="33339A"/>
                </a:solidFill>
                <a:latin typeface="Times New Roman" panose="02020603050405020304" pitchFamily="18" charset="0"/>
                <a:cs typeface="Times New Roman" panose="02020603050405020304" pitchFamily="18" charset="0"/>
              </a:rPr>
              <a:t>higher in the hierarchy.</a:t>
            </a:r>
          </a:p>
          <a:p>
            <a:pPr algn="l"/>
            <a:r>
              <a:rPr lang="en-US" sz="2800" b="0" i="0" u="none" strike="noStrike" baseline="0" dirty="0">
                <a:solidFill>
                  <a:srgbClr val="339A33"/>
                </a:solidFill>
                <a:latin typeface="Times New Roman" panose="02020603050405020304" pitchFamily="18" charset="0"/>
                <a:cs typeface="Times New Roman" panose="02020603050405020304" pitchFamily="18" charset="0"/>
              </a:rPr>
              <a:t>c = the number of parameters passed to A from components </a:t>
            </a:r>
            <a:r>
              <a:rPr lang="en-IN" sz="2800" b="0" i="0" u="none" strike="noStrike" baseline="0" dirty="0">
                <a:solidFill>
                  <a:srgbClr val="339A33"/>
                </a:solidFill>
                <a:latin typeface="Times New Roman" panose="02020603050405020304" pitchFamily="18" charset="0"/>
                <a:cs typeface="Times New Roman" panose="02020603050405020304" pitchFamily="18" charset="0"/>
              </a:rPr>
              <a:t>lower in the hierarchy.</a:t>
            </a:r>
          </a:p>
          <a:p>
            <a:pPr algn="l"/>
            <a:r>
              <a:rPr lang="en-US" sz="2800" b="0" i="0" u="none" strike="noStrike" baseline="0" dirty="0">
                <a:solidFill>
                  <a:srgbClr val="003366"/>
                </a:solidFill>
                <a:latin typeface="Times New Roman" panose="02020603050405020304" pitchFamily="18" charset="0"/>
                <a:cs typeface="Times New Roman" panose="02020603050405020304" pitchFamily="18" charset="0"/>
              </a:rPr>
              <a:t>d = the number of data elements read by component A.</a:t>
            </a:r>
          </a:p>
          <a:p>
            <a:pPr algn="l"/>
            <a:r>
              <a:rPr lang="en-IN" sz="2800" b="0" i="0" u="none" strike="noStrike" baseline="0" dirty="0">
                <a:solidFill>
                  <a:srgbClr val="975126"/>
                </a:solidFill>
                <a:latin typeface="Times New Roman" panose="02020603050405020304" pitchFamily="18" charset="0"/>
                <a:cs typeface="Times New Roman" panose="02020603050405020304" pitchFamily="18" charset="0"/>
              </a:rPr>
              <a:t>Then:</a:t>
            </a:r>
          </a:p>
          <a:p>
            <a:r>
              <a:rPr lang="en-IN" sz="2800" b="0" i="0" u="none" strike="noStrike" baseline="0" dirty="0">
                <a:solidFill>
                  <a:srgbClr val="0000FF"/>
                </a:solidFill>
                <a:latin typeface="Times New Roman" panose="02020603050405020304" pitchFamily="18" charset="0"/>
                <a:cs typeface="Times New Roman" panose="02020603050405020304" pitchFamily="18" charset="0"/>
              </a:rPr>
              <a:t>FAN IN(A)= a + b + c + d</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299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4C8DE-1032-4BFE-821C-18D051999556}"/>
              </a:ext>
            </a:extLst>
          </p:cNvPr>
          <p:cNvSpPr>
            <a:spLocks noGrp="1"/>
          </p:cNvSpPr>
          <p:nvPr>
            <p:ph type="ctrTitle"/>
          </p:nvPr>
        </p:nvSpPr>
        <p:spPr>
          <a:xfrm>
            <a:off x="1524000" y="140677"/>
            <a:ext cx="9144000" cy="45719"/>
          </a:xfrm>
        </p:spPr>
        <p:txBody>
          <a:bodyPr>
            <a:normAutofit fontScale="90000"/>
          </a:bodyPr>
          <a:lstStyle/>
          <a:p>
            <a:endParaRPr lang="en-IN" dirty="0"/>
          </a:p>
        </p:txBody>
      </p:sp>
      <p:sp>
        <p:nvSpPr>
          <p:cNvPr id="3" name="Subtitle 2">
            <a:extLst>
              <a:ext uri="{FF2B5EF4-FFF2-40B4-BE49-F238E27FC236}">
                <a16:creationId xmlns:a16="http://schemas.microsoft.com/office/drawing/2014/main" id="{34DF0876-2C82-4C6C-B629-5170EF7C0C6D}"/>
              </a:ext>
            </a:extLst>
          </p:cNvPr>
          <p:cNvSpPr>
            <a:spLocks noGrp="1"/>
          </p:cNvSpPr>
          <p:nvPr>
            <p:ph type="subTitle" idx="1"/>
          </p:nvPr>
        </p:nvSpPr>
        <p:spPr>
          <a:xfrm>
            <a:off x="633045" y="988254"/>
            <a:ext cx="10860259" cy="5229666"/>
          </a:xfrm>
        </p:spPr>
        <p:txBody>
          <a:bodyPr>
            <a:normAutofit/>
          </a:bodyPr>
          <a:lstStyle/>
          <a:p>
            <a:pPr algn="l"/>
            <a:r>
              <a:rPr lang="en-IN" sz="2800" b="0" i="0" u="none" strike="noStrike" baseline="0" dirty="0">
                <a:solidFill>
                  <a:srgbClr val="003366"/>
                </a:solidFill>
                <a:latin typeface="Times New Roman" panose="02020603050405020304" pitchFamily="18" charset="0"/>
                <a:cs typeface="Times New Roman" panose="02020603050405020304" pitchFamily="18" charset="0"/>
              </a:rPr>
              <a:t>Also let:</a:t>
            </a:r>
          </a:p>
          <a:p>
            <a:pPr algn="l"/>
            <a:r>
              <a:rPr lang="en-US" sz="2800" b="0" i="0" u="none" strike="noStrike" baseline="0" dirty="0">
                <a:solidFill>
                  <a:srgbClr val="003366"/>
                </a:solidFill>
                <a:latin typeface="Times New Roman" panose="02020603050405020304" pitchFamily="18" charset="0"/>
                <a:cs typeface="Times New Roman" panose="02020603050405020304" pitchFamily="18" charset="0"/>
              </a:rPr>
              <a:t>e = the number of components called by A;</a:t>
            </a:r>
          </a:p>
          <a:p>
            <a:pPr algn="l"/>
            <a:r>
              <a:rPr lang="en-US" sz="2800" b="0" i="0" u="none" strike="noStrike" baseline="0" dirty="0">
                <a:solidFill>
                  <a:srgbClr val="975126"/>
                </a:solidFill>
                <a:latin typeface="Times New Roman" panose="02020603050405020304" pitchFamily="18" charset="0"/>
                <a:cs typeface="Times New Roman" panose="02020603050405020304" pitchFamily="18" charset="0"/>
              </a:rPr>
              <a:t>f = the number of parameters passed from A to components higher </a:t>
            </a:r>
            <a:r>
              <a:rPr lang="en-IN" sz="2800" b="0" i="0" u="none" strike="noStrike" baseline="0" dirty="0">
                <a:solidFill>
                  <a:srgbClr val="975126"/>
                </a:solidFill>
                <a:latin typeface="Times New Roman" panose="02020603050405020304" pitchFamily="18" charset="0"/>
                <a:cs typeface="Times New Roman" panose="02020603050405020304" pitchFamily="18" charset="0"/>
              </a:rPr>
              <a:t>in the   </a:t>
            </a:r>
          </a:p>
          <a:p>
            <a:pPr algn="l"/>
            <a:r>
              <a:rPr lang="en-IN" sz="2800" dirty="0">
                <a:solidFill>
                  <a:srgbClr val="975126"/>
                </a:solidFill>
                <a:latin typeface="Times New Roman" panose="02020603050405020304" pitchFamily="18" charset="0"/>
                <a:cs typeface="Times New Roman" panose="02020603050405020304" pitchFamily="18" charset="0"/>
              </a:rPr>
              <a:t>      </a:t>
            </a:r>
            <a:r>
              <a:rPr lang="en-IN" sz="2800" b="0" i="0" u="none" strike="noStrike" baseline="0" dirty="0">
                <a:solidFill>
                  <a:srgbClr val="975126"/>
                </a:solidFill>
                <a:latin typeface="Times New Roman" panose="02020603050405020304" pitchFamily="18" charset="0"/>
                <a:cs typeface="Times New Roman" panose="02020603050405020304" pitchFamily="18" charset="0"/>
              </a:rPr>
              <a:t>hierarchy;</a:t>
            </a:r>
          </a:p>
          <a:p>
            <a:pPr algn="l"/>
            <a:r>
              <a:rPr lang="en-US" sz="2800" b="0" i="0" u="none" strike="noStrike" baseline="0" dirty="0">
                <a:solidFill>
                  <a:srgbClr val="33339A"/>
                </a:solidFill>
                <a:latin typeface="Times New Roman" panose="02020603050405020304" pitchFamily="18" charset="0"/>
                <a:cs typeface="Times New Roman" panose="02020603050405020304" pitchFamily="18" charset="0"/>
              </a:rPr>
              <a:t>g = the number of parameters passed from A to components lower </a:t>
            </a:r>
            <a:r>
              <a:rPr lang="en-IN" sz="2800" b="0" i="0" u="none" strike="noStrike" baseline="0" dirty="0">
                <a:solidFill>
                  <a:srgbClr val="33339A"/>
                </a:solidFill>
                <a:latin typeface="Times New Roman" panose="02020603050405020304" pitchFamily="18" charset="0"/>
                <a:cs typeface="Times New Roman" panose="02020603050405020304" pitchFamily="18" charset="0"/>
              </a:rPr>
              <a:t>in the   </a:t>
            </a:r>
          </a:p>
          <a:p>
            <a:pPr algn="l"/>
            <a:r>
              <a:rPr lang="en-IN" sz="2800" dirty="0">
                <a:solidFill>
                  <a:srgbClr val="33339A"/>
                </a:solidFill>
                <a:latin typeface="Times New Roman" panose="02020603050405020304" pitchFamily="18" charset="0"/>
                <a:cs typeface="Times New Roman" panose="02020603050405020304" pitchFamily="18" charset="0"/>
              </a:rPr>
              <a:t>      </a:t>
            </a:r>
            <a:r>
              <a:rPr lang="en-IN" sz="2800" b="0" i="0" u="none" strike="noStrike" baseline="0" dirty="0">
                <a:solidFill>
                  <a:srgbClr val="33339A"/>
                </a:solidFill>
                <a:latin typeface="Times New Roman" panose="02020603050405020304" pitchFamily="18" charset="0"/>
                <a:cs typeface="Times New Roman" panose="02020603050405020304" pitchFamily="18" charset="0"/>
              </a:rPr>
              <a:t>hierarchy;</a:t>
            </a:r>
          </a:p>
          <a:p>
            <a:pPr algn="l"/>
            <a:r>
              <a:rPr lang="en-US" sz="2800" b="0" i="0" u="none" strike="noStrike" baseline="0" dirty="0">
                <a:solidFill>
                  <a:srgbClr val="003366"/>
                </a:solidFill>
                <a:latin typeface="Times New Roman" panose="02020603050405020304" pitchFamily="18" charset="0"/>
                <a:cs typeface="Times New Roman" panose="02020603050405020304" pitchFamily="18" charset="0"/>
              </a:rPr>
              <a:t>h = the number of data elements written to by A.</a:t>
            </a:r>
          </a:p>
          <a:p>
            <a:pPr algn="l"/>
            <a:r>
              <a:rPr lang="en-IN" sz="2800" b="0" i="0" u="none" strike="noStrike" baseline="0" dirty="0">
                <a:solidFill>
                  <a:srgbClr val="975126"/>
                </a:solidFill>
                <a:latin typeface="Times New Roman" panose="02020603050405020304" pitchFamily="18" charset="0"/>
                <a:cs typeface="Times New Roman" panose="02020603050405020304" pitchFamily="18" charset="0"/>
              </a:rPr>
              <a:t>Then:</a:t>
            </a:r>
          </a:p>
          <a:p>
            <a:r>
              <a:rPr lang="pt-BR" sz="2800" b="0" i="0" u="none" strike="noStrike" baseline="0" dirty="0">
                <a:solidFill>
                  <a:srgbClr val="0000FF"/>
                </a:solidFill>
                <a:latin typeface="Times New Roman" panose="02020603050405020304" pitchFamily="18" charset="0"/>
                <a:cs typeface="Times New Roman" panose="02020603050405020304" pitchFamily="18" charset="0"/>
              </a:rPr>
              <a:t>FAN OUT(A)= e + f + g + h</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0287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A310-8445-4D3A-A675-8DE62E1EE7D1}"/>
              </a:ext>
            </a:extLst>
          </p:cNvPr>
          <p:cNvSpPr>
            <a:spLocks noGrp="1"/>
          </p:cNvSpPr>
          <p:nvPr>
            <p:ph type="ctrTitle"/>
          </p:nvPr>
        </p:nvSpPr>
        <p:spPr>
          <a:xfrm>
            <a:off x="1524000" y="323558"/>
            <a:ext cx="9144000" cy="801858"/>
          </a:xfrm>
        </p:spPr>
        <p:txBody>
          <a:bodyPr>
            <a:normAutofit/>
          </a:bodyPr>
          <a:lstStyle/>
          <a:p>
            <a:r>
              <a:rPr lang="en-US" sz="4400" b="1" dirty="0">
                <a:solidFill>
                  <a:srgbClr val="FF0000"/>
                </a:solidFill>
                <a:latin typeface="Times New Roman" panose="02020603050405020304" pitchFamily="18" charset="0"/>
                <a:cs typeface="Times New Roman" panose="02020603050405020304" pitchFamily="18" charset="0"/>
              </a:rPr>
              <a:t>QUESTIONS</a:t>
            </a:r>
            <a:endParaRPr lang="en-IN" sz="4400" b="1"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2591068-D4DA-43CF-AE67-D0538AC33EB8}"/>
              </a:ext>
            </a:extLst>
          </p:cNvPr>
          <p:cNvSpPr>
            <a:spLocks noGrp="1"/>
          </p:cNvSpPr>
          <p:nvPr>
            <p:ph type="subTitle" idx="1"/>
          </p:nvPr>
        </p:nvSpPr>
        <p:spPr>
          <a:xfrm>
            <a:off x="661183" y="1252025"/>
            <a:ext cx="10719580" cy="4930725"/>
          </a:xfrm>
        </p:spPr>
        <p:txBody>
          <a:bodyPr>
            <a:normAutofit lnSpcReduction="10000"/>
          </a:bodyPr>
          <a:lstStyle/>
          <a:p>
            <a:pPr algn="l"/>
            <a:r>
              <a:rPr lang="en-US" dirty="0">
                <a:latin typeface="Times New Roman" panose="02020603050405020304" pitchFamily="18" charset="0"/>
                <a:cs typeface="Times New Roman" panose="02020603050405020304" pitchFamily="18" charset="0"/>
              </a:rPr>
              <a:t>Q-1. </a:t>
            </a:r>
            <a:r>
              <a:rPr lang="en-US" b="0" i="0" u="none" strike="noStrike" baseline="0" dirty="0">
                <a:latin typeface="Times New Roman" panose="02020603050405020304" pitchFamily="18" charset="0"/>
                <a:cs typeface="Times New Roman" panose="02020603050405020304" pitchFamily="18" charset="0"/>
              </a:rPr>
              <a:t>What are information flow metrics? </a:t>
            </a:r>
          </a:p>
          <a:p>
            <a:pPr algn="l"/>
            <a:endParaRPr lang="en-US" b="0" i="0" u="none" strike="noStrike" baseline="0"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Q-2. </a:t>
            </a:r>
            <a:r>
              <a:rPr lang="en-US" b="0" i="0" u="none" strike="noStrike" baseline="0" dirty="0">
                <a:latin typeface="Times New Roman" panose="02020603050405020304" pitchFamily="18" charset="0"/>
                <a:cs typeface="Times New Roman" panose="02020603050405020304" pitchFamily="18" charset="0"/>
              </a:rPr>
              <a:t>Explain the basic information flow </a:t>
            </a:r>
            <a:r>
              <a:rPr lang="en-IN" b="0" i="0" u="none" strike="noStrike" baseline="0" dirty="0">
                <a:latin typeface="Times New Roman" panose="02020603050405020304" pitchFamily="18" charset="0"/>
                <a:cs typeface="Times New Roman" panose="02020603050405020304" pitchFamily="18" charset="0"/>
              </a:rPr>
              <a:t>model</a:t>
            </a:r>
            <a:r>
              <a:rPr lang="en-IN" dirty="0">
                <a:latin typeface="Times New Roman" panose="02020603050405020304" pitchFamily="18" charset="0"/>
                <a:cs typeface="Times New Roman" panose="02020603050405020304" pitchFamily="18" charset="0"/>
              </a:rPr>
              <a:t>?</a:t>
            </a:r>
          </a:p>
          <a:p>
            <a:pPr algn="l"/>
            <a:endParaRPr lang="en-IN" dirty="0">
              <a:latin typeface="Times New Roman" panose="02020603050405020304" pitchFamily="18" charset="0"/>
              <a:cs typeface="Times New Roman" panose="02020603050405020304" pitchFamily="18" charset="0"/>
            </a:endParaRPr>
          </a:p>
          <a:p>
            <a:pPr algn="l"/>
            <a:r>
              <a:rPr lang="en-IN" b="0" i="0" u="none" strike="noStrike" baseline="0" dirty="0">
                <a:latin typeface="Times New Roman" panose="02020603050405020304" pitchFamily="18" charset="0"/>
                <a:cs typeface="Times New Roman" panose="02020603050405020304" pitchFamily="18" charset="0"/>
              </a:rPr>
              <a:t>Q-3. Explain a</a:t>
            </a:r>
            <a:r>
              <a:rPr lang="en-US" b="0" i="0" u="none" strike="noStrike" baseline="0" dirty="0">
                <a:solidFill>
                  <a:srgbClr val="FF0000"/>
                </a:solidFill>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more Sophisticated Information Flow Model?</a:t>
            </a:r>
          </a:p>
          <a:p>
            <a:pPr algn="l"/>
            <a:endParaRPr lang="en-IN" b="0" i="0" u="none" strike="noStrike" baseline="0"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Q-4. </a:t>
            </a:r>
            <a:r>
              <a:rPr lang="en-US" b="0" i="0" u="none" strike="noStrike" baseline="0" dirty="0">
                <a:latin typeface="Times New Roman" panose="02020603050405020304" pitchFamily="18" charset="0"/>
                <a:cs typeface="Times New Roman" panose="02020603050405020304" pitchFamily="18" charset="0"/>
              </a:rPr>
              <a:t>‘FAN OUT’ of a component A is defined as</a:t>
            </a:r>
          </a:p>
          <a:p>
            <a:pPr algn="l"/>
            <a:r>
              <a:rPr lang="en-US" b="0" i="0" u="none" strike="noStrike" baseline="0" dirty="0">
                <a:latin typeface="Times New Roman" panose="02020603050405020304" pitchFamily="18" charset="0"/>
                <a:cs typeface="Times New Roman" panose="02020603050405020304" pitchFamily="18" charset="0"/>
              </a:rPr>
              <a:t>(a) number of components related to component A</a:t>
            </a:r>
          </a:p>
          <a:p>
            <a:pPr algn="l"/>
            <a:r>
              <a:rPr lang="en-US" b="0" i="0" u="none" strike="noStrike" baseline="0" dirty="0">
                <a:latin typeface="Times New Roman" panose="02020603050405020304" pitchFamily="18" charset="0"/>
                <a:cs typeface="Times New Roman" panose="02020603050405020304" pitchFamily="18" charset="0"/>
              </a:rPr>
              <a:t>(b) number of components dependent on component A</a:t>
            </a:r>
          </a:p>
          <a:p>
            <a:pPr algn="l"/>
            <a:r>
              <a:rPr lang="en-US" b="0" i="0" u="none" strike="noStrike" baseline="0" dirty="0">
                <a:latin typeface="Times New Roman" panose="02020603050405020304" pitchFamily="18" charset="0"/>
                <a:cs typeface="Times New Roman" panose="02020603050405020304" pitchFamily="18" charset="0"/>
              </a:rPr>
              <a:t>(c) number of components that are called by component A</a:t>
            </a:r>
          </a:p>
          <a:p>
            <a:pPr algn="l"/>
            <a:r>
              <a:rPr lang="en-US" b="0" i="0" u="none" strike="noStrike" baseline="0" dirty="0">
                <a:latin typeface="Times New Roman" panose="02020603050405020304" pitchFamily="18" charset="0"/>
                <a:cs typeface="Times New Roman" panose="02020603050405020304" pitchFamily="18" charset="0"/>
              </a:rPr>
              <a:t>(d) none of the above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0173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DF52A-AC29-4A71-AC45-37AE377F8DB2}"/>
              </a:ext>
            </a:extLst>
          </p:cNvPr>
          <p:cNvSpPr>
            <a:spLocks noGrp="1"/>
          </p:cNvSpPr>
          <p:nvPr>
            <p:ph type="ctrTitle"/>
          </p:nvPr>
        </p:nvSpPr>
        <p:spPr>
          <a:xfrm>
            <a:off x="1524000" y="1"/>
            <a:ext cx="9144000" cy="281354"/>
          </a:xfrm>
        </p:spPr>
        <p:txBody>
          <a:bodyPr>
            <a:normAutofit fontScale="90000"/>
          </a:bodyPr>
          <a:lstStyle/>
          <a:p>
            <a:endParaRPr lang="en-IN" dirty="0"/>
          </a:p>
        </p:txBody>
      </p:sp>
      <p:sp>
        <p:nvSpPr>
          <p:cNvPr id="3" name="Subtitle 2">
            <a:extLst>
              <a:ext uri="{FF2B5EF4-FFF2-40B4-BE49-F238E27FC236}">
                <a16:creationId xmlns:a16="http://schemas.microsoft.com/office/drawing/2014/main" id="{F3002D95-A785-4BBA-A2D0-54DD8289507D}"/>
              </a:ext>
            </a:extLst>
          </p:cNvPr>
          <p:cNvSpPr>
            <a:spLocks noGrp="1"/>
          </p:cNvSpPr>
          <p:nvPr>
            <p:ph type="subTitle" idx="1"/>
          </p:nvPr>
        </p:nvSpPr>
        <p:spPr>
          <a:xfrm>
            <a:off x="858129" y="661182"/>
            <a:ext cx="10086536" cy="4596618"/>
          </a:xfrm>
        </p:spPr>
        <p:txBody>
          <a:bodyPr>
            <a:normAutofit/>
          </a:bodyPr>
          <a:lstStyle/>
          <a:p>
            <a:pPr algn="l"/>
            <a:r>
              <a:rPr lang="en-US" dirty="0">
                <a:latin typeface="Times New Roman" panose="02020603050405020304" pitchFamily="18" charset="0"/>
                <a:cs typeface="Times New Roman" panose="02020603050405020304" pitchFamily="18" charset="0"/>
              </a:rPr>
              <a:t>Q-5. </a:t>
            </a:r>
            <a:r>
              <a:rPr lang="en-US" b="0" i="0" u="none" strike="noStrike" baseline="0" dirty="0">
                <a:latin typeface="Times New Roman" panose="02020603050405020304" pitchFamily="18" charset="0"/>
                <a:cs typeface="Times New Roman" panose="02020603050405020304" pitchFamily="18" charset="0"/>
              </a:rPr>
              <a:t>‘FAN IN’ of a component A is defined as</a:t>
            </a:r>
          </a:p>
          <a:p>
            <a:pPr algn="l"/>
            <a:r>
              <a:rPr lang="en-US" b="0" i="0" u="none" strike="noStrike" baseline="0" dirty="0">
                <a:latin typeface="Times New Roman" panose="02020603050405020304" pitchFamily="18" charset="0"/>
                <a:cs typeface="Times New Roman" panose="02020603050405020304" pitchFamily="18" charset="0"/>
              </a:rPr>
              <a:t>(a) Count of the number of components that can call, or pass control, to</a:t>
            </a:r>
          </a:p>
          <a:p>
            <a:pPr algn="l"/>
            <a:r>
              <a:rPr lang="en-IN" b="0" i="0" u="none" strike="noStrike" baseline="0" dirty="0">
                <a:latin typeface="Times New Roman" panose="02020603050405020304" pitchFamily="18" charset="0"/>
                <a:cs typeface="Times New Roman" panose="02020603050405020304" pitchFamily="18" charset="0"/>
              </a:rPr>
              <a:t>      component A</a:t>
            </a:r>
          </a:p>
          <a:p>
            <a:pPr algn="l"/>
            <a:r>
              <a:rPr lang="en-US" b="0" i="0" u="none" strike="noStrike" baseline="0" dirty="0">
                <a:latin typeface="Times New Roman" panose="02020603050405020304" pitchFamily="18" charset="0"/>
                <a:cs typeface="Times New Roman" panose="02020603050405020304" pitchFamily="18" charset="0"/>
              </a:rPr>
              <a:t>(b) Number of components related to component A</a:t>
            </a:r>
          </a:p>
          <a:p>
            <a:pPr algn="l"/>
            <a:r>
              <a:rPr lang="en-US" b="0" i="0" u="none" strike="noStrike" baseline="0" dirty="0">
                <a:latin typeface="Times New Roman" panose="02020603050405020304" pitchFamily="18" charset="0"/>
                <a:cs typeface="Times New Roman" panose="02020603050405020304" pitchFamily="18" charset="0"/>
              </a:rPr>
              <a:t>(c) Number of components dependent on component A</a:t>
            </a:r>
          </a:p>
          <a:p>
            <a:pPr algn="l"/>
            <a:r>
              <a:rPr lang="en-US" b="0" i="0" u="none" strike="noStrike" baseline="0" dirty="0">
                <a:latin typeface="Times New Roman" panose="02020603050405020304" pitchFamily="18" charset="0"/>
                <a:cs typeface="Times New Roman" panose="02020603050405020304" pitchFamily="18" charset="0"/>
              </a:rPr>
              <a:t>(d) None of the above</a:t>
            </a:r>
          </a:p>
        </p:txBody>
      </p:sp>
    </p:spTree>
    <p:extLst>
      <p:ext uri="{BB962C8B-B14F-4D97-AF65-F5344CB8AC3E}">
        <p14:creationId xmlns:p14="http://schemas.microsoft.com/office/powerpoint/2010/main" val="2205560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8" ma:contentTypeDescription="Create a new document." ma:contentTypeScope="" ma:versionID="4bb59217fb72bb57721af30a647a3aff">
  <xsd:schema xmlns:xsd="http://www.w3.org/2001/XMLSchema" xmlns:xs="http://www.w3.org/2001/XMLSchema" xmlns:p="http://schemas.microsoft.com/office/2006/metadata/properties" xmlns:ns2="cf86998d-6c59-4edf-8766-84e7bf90ae28" xmlns:ns3="1ebf312d-92f0-4448-bd00-ae66eaf06041" targetNamespace="http://schemas.microsoft.com/office/2006/metadata/properties" ma:root="true" ma:fieldsID="b73010beff06fddc858dcce84d6d1650" ns2:_="" ns3:_="">
    <xsd:import namespace="cf86998d-6c59-4edf-8766-84e7bf90ae28"/>
    <xsd:import namespace="1ebf312d-92f0-4448-bd00-ae66eaf0604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ebf312d-92f0-4448-bd00-ae66eaf0604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B143A27-3EA6-4762-8506-7DB06378B64D}"/>
</file>

<file path=customXml/itemProps2.xml><?xml version="1.0" encoding="utf-8"?>
<ds:datastoreItem xmlns:ds="http://schemas.openxmlformats.org/officeDocument/2006/customXml" ds:itemID="{62C7CCE2-5C80-4834-943B-5E8337E774F3}"/>
</file>

<file path=customXml/itemProps3.xml><?xml version="1.0" encoding="utf-8"?>
<ds:datastoreItem xmlns:ds="http://schemas.openxmlformats.org/officeDocument/2006/customXml" ds:itemID="{A3AA50DA-767B-448F-B53B-E27C24DD3264}"/>
</file>

<file path=docProps/app.xml><?xml version="1.0" encoding="utf-8"?>
<Properties xmlns="http://schemas.openxmlformats.org/officeDocument/2006/extended-properties" xmlns:vt="http://schemas.openxmlformats.org/officeDocument/2006/docPropsVTypes">
  <TotalTime>12</TotalTime>
  <Words>746</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Helvetica</vt:lpstr>
      <vt:lpstr>Times New Roman</vt:lpstr>
      <vt:lpstr>TTE10A5988t00</vt:lpstr>
      <vt:lpstr>Office Theme</vt:lpstr>
      <vt:lpstr>CONTENTS</vt:lpstr>
      <vt:lpstr>Information Flow Metrics</vt:lpstr>
      <vt:lpstr>The Basic Information Flow Model  Information Flow metrics are applied to the Components of a system design. Below Fig. shows a fragment of such a design, and for component ‘A’ we can define three measures, but remember that these are the simplest models of IF.  1. ‘FAN IN’ is simply a count of the number of other Components that can call, or pass control, to Component A.  2. ‘FANOUT’ is the number of Components that are called by Component A.  3. This is derived from the first two by using the following formula. We will call this measure the INFORMATION FLOW index of Component A, abbreviated as IF(A). IF(A) = [FAN IN(A) x FAN OUT (A)]2 </vt:lpstr>
      <vt:lpstr>PowerPoint Presentation</vt:lpstr>
      <vt:lpstr>PowerPoint Presentation</vt:lpstr>
      <vt:lpstr>PowerPoint Presentation</vt:lpstr>
      <vt:lpstr>PowerPoint Presentation</vt:lpstr>
      <vt:lpstr>QUESTIONS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CONTENTS</dc:title>
  <dc:creator>Dhiraj Middha</dc:creator>
  <cp:lastModifiedBy>Dhiraj Middha</cp:lastModifiedBy>
  <cp:revision>2</cp:revision>
  <dcterms:created xsi:type="dcterms:W3CDTF">2020-07-31T13:17:14Z</dcterms:created>
  <dcterms:modified xsi:type="dcterms:W3CDTF">2020-07-31T18:18:02Z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0x010100EB28F4A5B7108743983B5F3D6F43D3CA</vt:lpwstr>
  </property>
</Properties>
</file>