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1" r:id="rId3"/>
    <p:sldId id="282" r:id="rId4"/>
    <p:sldId id="283" r:id="rId5"/>
    <p:sldId id="284" r:id="rId6"/>
    <p:sldId id="285" r:id="rId7"/>
    <p:sldId id="286" r:id="rId8"/>
    <p:sldId id="287" r:id="rId9"/>
    <p:sldId id="288" r:id="rId10"/>
    <p:sldId id="28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0F2356-A583-4FC4-8E72-623C74D8C05D}"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339573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0F2356-A583-4FC4-8E72-623C74D8C05D}" type="datetimeFigureOut">
              <a:rPr lang="en-IN" smtClean="0"/>
              <a:t>01-10-2020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360351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80F2356-A583-4FC4-8E72-623C74D8C05D}"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4251721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80F2356-A583-4FC4-8E72-623C74D8C05D}"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25612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0F2356-A583-4FC4-8E72-623C74D8C05D}"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1432233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80F2356-A583-4FC4-8E72-623C74D8C05D}" type="datetimeFigureOut">
              <a:rPr lang="en-IN" smtClean="0"/>
              <a:t>01-10-2020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648929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80F2356-A583-4FC4-8E72-623C74D8C05D}" type="datetimeFigureOut">
              <a:rPr lang="en-IN" smtClean="0"/>
              <a:t>01-10-2020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043146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0F2356-A583-4FC4-8E72-623C74D8C05D}"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717065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0F2356-A583-4FC4-8E72-623C74D8C05D}"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3256456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80F2356-A583-4FC4-8E72-623C74D8C05D}"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1615150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0F2356-A583-4FC4-8E72-623C74D8C05D}"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91663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0F2356-A583-4FC4-8E72-623C74D8C05D}" type="datetimeFigureOut">
              <a:rPr lang="en-IN" smtClean="0"/>
              <a:t>01-10-2020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30321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0F2356-A583-4FC4-8E72-623C74D8C05D}" type="datetimeFigureOut">
              <a:rPr lang="en-IN" smtClean="0"/>
              <a:t>01-10-2020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94550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80F2356-A583-4FC4-8E72-623C74D8C05D}" type="datetimeFigureOut">
              <a:rPr lang="en-IN" smtClean="0"/>
              <a:t>01-10-2020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270039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80F2356-A583-4FC4-8E72-623C74D8C05D}" type="datetimeFigureOut">
              <a:rPr lang="en-IN" smtClean="0"/>
              <a:t>01-10-2020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826214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80F2356-A583-4FC4-8E72-623C74D8C05D}" type="datetimeFigureOut">
              <a:rPr lang="en-IN" smtClean="0"/>
              <a:t>01-10-2020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2946208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0F2356-A583-4FC4-8E72-623C74D8C05D}" type="datetimeFigureOut">
              <a:rPr lang="en-IN" smtClean="0"/>
              <a:t>01-10-2020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90858C-21AA-446E-9846-C61139E186B7}" type="slidenum">
              <a:rPr lang="en-IN" smtClean="0"/>
              <a:t>‹#›</a:t>
            </a:fld>
            <a:endParaRPr lang="en-IN"/>
          </a:p>
        </p:txBody>
      </p:sp>
    </p:spTree>
    <p:extLst>
      <p:ext uri="{BB962C8B-B14F-4D97-AF65-F5344CB8AC3E}">
        <p14:creationId xmlns:p14="http://schemas.microsoft.com/office/powerpoint/2010/main" val="614735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80F2356-A583-4FC4-8E72-623C74D8C05D}" type="datetimeFigureOut">
              <a:rPr lang="en-IN" smtClean="0"/>
              <a:t>01-10-2020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990858C-21AA-446E-9846-C61139E186B7}" type="slidenum">
              <a:rPr lang="en-IN" smtClean="0"/>
              <a:t>‹#›</a:t>
            </a:fld>
            <a:endParaRPr lang="en-IN"/>
          </a:p>
        </p:txBody>
      </p:sp>
    </p:spTree>
    <p:extLst>
      <p:ext uri="{BB962C8B-B14F-4D97-AF65-F5344CB8AC3E}">
        <p14:creationId xmlns:p14="http://schemas.microsoft.com/office/powerpoint/2010/main" val="26832634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6182C-EE23-4B5D-998F-83E0CAA6B837}"/>
              </a:ext>
            </a:extLst>
          </p:cNvPr>
          <p:cNvSpPr>
            <a:spLocks noGrp="1"/>
          </p:cNvSpPr>
          <p:nvPr>
            <p:ph type="ctrTitle"/>
          </p:nvPr>
        </p:nvSpPr>
        <p:spPr>
          <a:xfrm>
            <a:off x="135778" y="0"/>
            <a:ext cx="11671522" cy="1028054"/>
          </a:xfrm>
        </p:spPr>
        <p:txBody>
          <a:bodyPr/>
          <a:lstStyle/>
          <a:p>
            <a:r>
              <a:rPr lang="en-IN" sz="3600" b="1">
                <a:latin typeface="Georgia" panose="02040502050405020303" pitchFamily="18" charset="0"/>
              </a:rPr>
              <a:t>LECTURE-13     </a:t>
            </a:r>
            <a:r>
              <a:rPr lang="en-IN" sz="3600" b="1" dirty="0">
                <a:latin typeface="Georgia" panose="02040502050405020303" pitchFamily="18" charset="0"/>
              </a:rPr>
              <a:t>RISK MANAGEMENT</a:t>
            </a:r>
          </a:p>
        </p:txBody>
      </p:sp>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109709"/>
            <a:ext cx="11837145" cy="5643515"/>
          </a:xfrm>
        </p:spPr>
        <p:txBody>
          <a:bodyPr/>
          <a:lstStyle/>
          <a:p>
            <a:pPr marL="285750" indent="-285750" algn="just">
              <a:buFont typeface="Wingdings" panose="05000000000000000000" pitchFamily="2" charset="2"/>
              <a:buChar char="v"/>
            </a:pPr>
            <a:endParaRPr lang="en-IN" sz="1800" cap="none" dirty="0">
              <a:solidFill>
                <a:schemeClr val="tx1"/>
              </a:solidFill>
              <a:latin typeface="Georgia" panose="02040502050405020303" pitchFamily="18" charset="0"/>
            </a:endParaRPr>
          </a:p>
          <a:p>
            <a:pPr marL="285750" indent="-285750" algn="just">
              <a:buFont typeface="Wingdings" panose="05000000000000000000" pitchFamily="2" charset="2"/>
              <a:buChar char="v"/>
            </a:pPr>
            <a:r>
              <a:rPr lang="en-IN" sz="1800" cap="none" dirty="0">
                <a:solidFill>
                  <a:schemeClr val="tx1"/>
                </a:solidFill>
                <a:latin typeface="Georgia" panose="02040502050405020303" pitchFamily="18" charset="0"/>
              </a:rPr>
              <a:t>“Tomorrow problems are today's risk." Hence, a clear definition of a "risk" is a problem that could cause some loss or threaten the progress of the project, but which has not happened yet.</a:t>
            </a:r>
          </a:p>
          <a:p>
            <a:pPr algn="just"/>
            <a:r>
              <a:rPr lang="en-IN" sz="1800" cap="none" dirty="0">
                <a:solidFill>
                  <a:schemeClr val="tx1"/>
                </a:solidFill>
                <a:latin typeface="Georgia" panose="02040502050405020303" pitchFamily="18" charset="0"/>
              </a:rPr>
              <a:t>These potential issues might harm cost, schedule or technical success of the project and the quality of our software device, or project team morale. Risk Management is the system of identifying addressing and eliminating these problems before they can damage the project.</a:t>
            </a:r>
          </a:p>
          <a:p>
            <a:pPr algn="just"/>
            <a:endParaRPr lang="en-IN" sz="1800" cap="none" dirty="0">
              <a:solidFill>
                <a:schemeClr val="tx1"/>
              </a:solidFill>
              <a:latin typeface="Georgia" panose="02040502050405020303" pitchFamily="18" charset="0"/>
            </a:endParaRPr>
          </a:p>
          <a:p>
            <a:pPr marL="285750" indent="-285750" algn="just">
              <a:buFont typeface="Wingdings" panose="05000000000000000000" pitchFamily="2" charset="2"/>
              <a:buChar char="v"/>
            </a:pPr>
            <a:r>
              <a:rPr lang="en-IN" sz="1800" cap="none" dirty="0">
                <a:solidFill>
                  <a:schemeClr val="tx1"/>
                </a:solidFill>
                <a:latin typeface="Georgia" panose="02040502050405020303" pitchFamily="18" charset="0"/>
              </a:rPr>
              <a:t>We need to differentiate risks, as potential issues, from the current problems of the project. Different methods are required to address these two kinds of issues.</a:t>
            </a:r>
          </a:p>
          <a:p>
            <a:pPr algn="just"/>
            <a:endParaRPr lang="en-IN" sz="1800" cap="none" dirty="0">
              <a:solidFill>
                <a:schemeClr val="tx1"/>
              </a:solidFill>
              <a:latin typeface="Georgia" panose="02040502050405020303" pitchFamily="18" charset="0"/>
            </a:endParaRPr>
          </a:p>
          <a:p>
            <a:pPr algn="just"/>
            <a:r>
              <a:rPr lang="en-IN" sz="1800" cap="none" dirty="0">
                <a:solidFill>
                  <a:schemeClr val="tx1"/>
                </a:solidFill>
                <a:latin typeface="Georgia" panose="02040502050405020303" pitchFamily="18" charset="0"/>
              </a:rPr>
              <a:t>For example, staff storage, because we have not been able to select people with the right technical skills is a current problem, but the threat of our technical persons being hired away by the competition is a risk.</a:t>
            </a:r>
          </a:p>
          <a:p>
            <a:pPr algn="just"/>
            <a:endParaRPr lang="en-IN" b="1" cap="none" dirty="0">
              <a:solidFill>
                <a:schemeClr val="tx1"/>
              </a:solidFill>
              <a:latin typeface="Georgia" panose="02040502050405020303" pitchFamily="18" charset="0"/>
            </a:endParaRPr>
          </a:p>
        </p:txBody>
      </p:sp>
    </p:spTree>
    <p:extLst>
      <p:ext uri="{BB962C8B-B14F-4D97-AF65-F5344CB8AC3E}">
        <p14:creationId xmlns:p14="http://schemas.microsoft.com/office/powerpoint/2010/main" val="2848192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algn="just"/>
            <a:r>
              <a:rPr lang="en-IN" dirty="0">
                <a:solidFill>
                  <a:schemeClr val="tx1"/>
                </a:solidFill>
                <a:latin typeface="Georgia" panose="02040502050405020303" pitchFamily="18" charset="0"/>
              </a:rPr>
              <a:t>QUESTIONS :</a:t>
            </a:r>
          </a:p>
          <a:p>
            <a:pPr algn="just"/>
            <a:r>
              <a:rPr lang="en-IN" dirty="0">
                <a:solidFill>
                  <a:schemeClr val="tx1"/>
                </a:solidFill>
                <a:latin typeface="Georgia" panose="02040502050405020303" pitchFamily="18" charset="0"/>
              </a:rPr>
              <a:t>4. </a:t>
            </a:r>
            <a:r>
              <a:rPr lang="en-IN" cap="none" dirty="0">
                <a:solidFill>
                  <a:schemeClr val="tx1"/>
                </a:solidFill>
                <a:latin typeface="Georgia" panose="02040502050405020303" pitchFamily="18" charset="0"/>
              </a:rPr>
              <a:t>Which of the following risks are derived from the organizational environment where the software is being developed?</a:t>
            </a:r>
          </a:p>
          <a:p>
            <a:pPr algn="just"/>
            <a:r>
              <a:rPr lang="en-IN" cap="none" dirty="0">
                <a:solidFill>
                  <a:schemeClr val="tx1"/>
                </a:solidFill>
                <a:latin typeface="Georgia" panose="02040502050405020303" pitchFamily="18" charset="0"/>
              </a:rPr>
              <a:t>a) People risks</a:t>
            </a:r>
          </a:p>
          <a:p>
            <a:pPr algn="just"/>
            <a:r>
              <a:rPr lang="en-IN" cap="none" dirty="0">
                <a:solidFill>
                  <a:schemeClr val="tx1"/>
                </a:solidFill>
                <a:latin typeface="Georgia" panose="02040502050405020303" pitchFamily="18" charset="0"/>
              </a:rPr>
              <a:t>b) Technology risks</a:t>
            </a:r>
          </a:p>
          <a:p>
            <a:pPr algn="just"/>
            <a:r>
              <a:rPr lang="en-IN" cap="none" dirty="0">
                <a:solidFill>
                  <a:schemeClr val="tx1"/>
                </a:solidFill>
                <a:latin typeface="Georgia" panose="02040502050405020303" pitchFamily="18" charset="0"/>
              </a:rPr>
              <a:t>c) Estimation risks</a:t>
            </a:r>
          </a:p>
          <a:p>
            <a:pPr algn="just"/>
            <a:r>
              <a:rPr lang="en-IN" b="1" cap="none" dirty="0">
                <a:solidFill>
                  <a:schemeClr val="tx1"/>
                </a:solidFill>
                <a:latin typeface="Georgia" panose="02040502050405020303" pitchFamily="18" charset="0"/>
              </a:rPr>
              <a:t>d) </a:t>
            </a:r>
            <a:r>
              <a:rPr lang="en-IN" b="1" cap="none">
                <a:solidFill>
                  <a:schemeClr val="tx1"/>
                </a:solidFill>
                <a:latin typeface="Georgia" panose="02040502050405020303" pitchFamily="18" charset="0"/>
              </a:rPr>
              <a:t>Organizational risks</a:t>
            </a:r>
          </a:p>
          <a:p>
            <a:pPr algn="just"/>
            <a:endParaRPr lang="en-IN" b="1" cap="none" dirty="0">
              <a:solidFill>
                <a:schemeClr val="tx1"/>
              </a:solidFill>
              <a:latin typeface="Georgia" panose="02040502050405020303" pitchFamily="18" charset="0"/>
            </a:endParaRPr>
          </a:p>
          <a:p>
            <a:pPr algn="just"/>
            <a:r>
              <a:rPr lang="en-IN" cap="none" dirty="0">
                <a:solidFill>
                  <a:schemeClr val="tx1"/>
                </a:solidFill>
                <a:latin typeface="Georgia" panose="02040502050405020303" pitchFamily="18" charset="0"/>
              </a:rPr>
              <a:t>5. Risk management is now recognized as one of the most important project management tasks.</a:t>
            </a:r>
          </a:p>
          <a:p>
            <a:pPr algn="just"/>
            <a:r>
              <a:rPr lang="en-IN" b="1" cap="none" dirty="0">
                <a:solidFill>
                  <a:schemeClr val="tx1"/>
                </a:solidFill>
                <a:latin typeface="Georgia" panose="02040502050405020303" pitchFamily="18" charset="0"/>
              </a:rPr>
              <a:t>a) True</a:t>
            </a:r>
          </a:p>
          <a:p>
            <a:pPr algn="just"/>
            <a:r>
              <a:rPr lang="en-IN" cap="none" dirty="0">
                <a:solidFill>
                  <a:schemeClr val="tx1"/>
                </a:solidFill>
                <a:latin typeface="Georgia" panose="02040502050405020303" pitchFamily="18" charset="0"/>
              </a:rPr>
              <a:t>b) False</a:t>
            </a:r>
            <a:endParaRPr lang="en-IN" dirty="0">
              <a:solidFill>
                <a:schemeClr val="tx1"/>
              </a:solidFill>
              <a:latin typeface="Georgia" panose="02040502050405020303" pitchFamily="18" charset="0"/>
            </a:endParaRPr>
          </a:p>
        </p:txBody>
      </p:sp>
    </p:spTree>
    <p:extLst>
      <p:ext uri="{BB962C8B-B14F-4D97-AF65-F5344CB8AC3E}">
        <p14:creationId xmlns:p14="http://schemas.microsoft.com/office/powerpoint/2010/main" val="2408329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lnSpcReduction="10000"/>
          </a:bodyPr>
          <a:lstStyle/>
          <a:p>
            <a:pPr algn="just"/>
            <a:r>
              <a:rPr lang="en-IN" sz="2400" b="1" cap="none" dirty="0">
                <a:solidFill>
                  <a:schemeClr val="tx1"/>
                </a:solidFill>
                <a:latin typeface="Georgia" panose="02040502050405020303" pitchFamily="18" charset="0"/>
              </a:rPr>
              <a:t>Risk management</a:t>
            </a:r>
          </a:p>
          <a:p>
            <a:pPr algn="just"/>
            <a:r>
              <a:rPr lang="en-IN" sz="1900" cap="none" dirty="0">
                <a:solidFill>
                  <a:schemeClr val="tx1"/>
                </a:solidFill>
                <a:latin typeface="Georgia" panose="02040502050405020303" pitchFamily="18" charset="0"/>
              </a:rPr>
              <a:t>A software project can be concerned with a large variety of risks. In order to be adept to systematically identify the significant risks which might affect a software project, it is essential to classify risks into different classes. The project manager can then check which risks from each class are relevant to the project.</a:t>
            </a:r>
          </a:p>
          <a:p>
            <a:pPr algn="just"/>
            <a:r>
              <a:rPr lang="en-IN" sz="1900" cap="none" dirty="0">
                <a:solidFill>
                  <a:schemeClr val="tx1"/>
                </a:solidFill>
                <a:latin typeface="Georgia" panose="02040502050405020303" pitchFamily="18" charset="0"/>
              </a:rPr>
              <a:t>There are three main classifications of risks which can affect a software project:</a:t>
            </a:r>
          </a:p>
          <a:p>
            <a:pPr marL="342900" indent="-342900" algn="just">
              <a:buFont typeface="Wingdings" panose="05000000000000000000" pitchFamily="2" charset="2"/>
              <a:buChar char="v"/>
            </a:pPr>
            <a:r>
              <a:rPr lang="en-IN" sz="1900" cap="none" dirty="0">
                <a:solidFill>
                  <a:schemeClr val="tx1"/>
                </a:solidFill>
                <a:latin typeface="Georgia" panose="02040502050405020303" pitchFamily="18" charset="0"/>
              </a:rPr>
              <a:t>Project risks</a:t>
            </a:r>
          </a:p>
          <a:p>
            <a:pPr marL="342900" indent="-342900" algn="just">
              <a:buFont typeface="Wingdings" panose="05000000000000000000" pitchFamily="2" charset="2"/>
              <a:buChar char="v"/>
            </a:pPr>
            <a:r>
              <a:rPr lang="en-IN" sz="1900" cap="none" dirty="0">
                <a:solidFill>
                  <a:schemeClr val="tx1"/>
                </a:solidFill>
                <a:latin typeface="Georgia" panose="02040502050405020303" pitchFamily="18" charset="0"/>
              </a:rPr>
              <a:t>Technical risks</a:t>
            </a:r>
          </a:p>
          <a:p>
            <a:pPr marL="342900" indent="-342900" algn="just">
              <a:buFont typeface="Wingdings" panose="05000000000000000000" pitchFamily="2" charset="2"/>
              <a:buChar char="v"/>
            </a:pPr>
            <a:r>
              <a:rPr lang="en-IN" sz="1900" cap="none" dirty="0">
                <a:solidFill>
                  <a:schemeClr val="tx1"/>
                </a:solidFill>
                <a:latin typeface="Georgia" panose="02040502050405020303" pitchFamily="18" charset="0"/>
              </a:rPr>
              <a:t>Business risks</a:t>
            </a:r>
          </a:p>
          <a:p>
            <a:pPr algn="just"/>
            <a:r>
              <a:rPr lang="en-IN" sz="1900" b="1" cap="none" dirty="0">
                <a:solidFill>
                  <a:schemeClr val="tx1"/>
                </a:solidFill>
                <a:latin typeface="Georgia" panose="02040502050405020303" pitchFamily="18" charset="0"/>
              </a:rPr>
              <a:t>1. Project risks:</a:t>
            </a:r>
            <a:r>
              <a:rPr lang="en-IN" sz="1900" cap="none" dirty="0">
                <a:solidFill>
                  <a:schemeClr val="tx1"/>
                </a:solidFill>
                <a:latin typeface="Georgia" panose="02040502050405020303" pitchFamily="18" charset="0"/>
              </a:rPr>
              <a:t> Project risks concern differ forms of budgetary, schedule, personnel, resource, and customer-related problems. A vital project risk is schedule slippage. since the software is intangible, it is very tough to monitor and control a software project. It is very tough to control something which cannot be identified. for any manufacturing program, such as the manufacturing of cars, the plan executive can recognize the product taking shape.</a:t>
            </a:r>
          </a:p>
          <a:p>
            <a:pPr algn="just"/>
            <a:r>
              <a:rPr lang="en-IN" sz="1900" b="1" cap="none" dirty="0">
                <a:solidFill>
                  <a:schemeClr val="tx1"/>
                </a:solidFill>
                <a:latin typeface="Georgia" panose="02040502050405020303" pitchFamily="18" charset="0"/>
              </a:rPr>
              <a:t>2. Technical risks:</a:t>
            </a:r>
            <a:r>
              <a:rPr lang="en-IN" sz="1900" cap="none" dirty="0">
                <a:solidFill>
                  <a:schemeClr val="tx1"/>
                </a:solidFill>
                <a:latin typeface="Georgia" panose="02040502050405020303" pitchFamily="18" charset="0"/>
              </a:rPr>
              <a:t> Technical risks concern potential method, implementation, interfacing, testing, and maintenance issue. It also consists of an ambiguous specification, incomplete specification, changing specification, technical uncertainty, and technical obsolescence. most technical risks appear due to the development team's insufficient knowledge about the project.</a:t>
            </a:r>
          </a:p>
          <a:p>
            <a:pPr algn="just"/>
            <a:r>
              <a:rPr lang="en-IN" sz="1900" b="1" cap="none" dirty="0">
                <a:solidFill>
                  <a:schemeClr val="tx1"/>
                </a:solidFill>
                <a:latin typeface="Georgia" panose="02040502050405020303" pitchFamily="18" charset="0"/>
              </a:rPr>
              <a:t>3. Business risks:</a:t>
            </a:r>
            <a:r>
              <a:rPr lang="en-IN" sz="1900" cap="none" dirty="0">
                <a:solidFill>
                  <a:schemeClr val="tx1"/>
                </a:solidFill>
                <a:latin typeface="Georgia" panose="02040502050405020303" pitchFamily="18" charset="0"/>
              </a:rPr>
              <a:t> This type of risks contain risks of building an excellent product that no one need, losing budgetary or personnel commitments, etc.</a:t>
            </a:r>
          </a:p>
          <a:p>
            <a:pPr algn="just"/>
            <a:endParaRPr lang="en-IN" dirty="0">
              <a:solidFill>
                <a:schemeClr val="tx1"/>
              </a:solidFill>
              <a:latin typeface="Georgia" panose="02040502050405020303" pitchFamily="18" charset="0"/>
            </a:endParaRPr>
          </a:p>
        </p:txBody>
      </p:sp>
    </p:spTree>
    <p:extLst>
      <p:ext uri="{BB962C8B-B14F-4D97-AF65-F5344CB8AC3E}">
        <p14:creationId xmlns:p14="http://schemas.microsoft.com/office/powerpoint/2010/main" val="734781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a:bodyPr>
          <a:lstStyle/>
          <a:p>
            <a:pPr algn="just"/>
            <a:r>
              <a:rPr lang="en-IN" sz="1800" b="1" dirty="0">
                <a:solidFill>
                  <a:schemeClr val="tx1"/>
                </a:solidFill>
                <a:latin typeface="Georgia" panose="02040502050405020303" pitchFamily="18" charset="0"/>
              </a:rPr>
              <a:t>Other risk categories : </a:t>
            </a:r>
            <a:endParaRPr lang="en-IN" sz="1800" dirty="0">
              <a:solidFill>
                <a:schemeClr val="tx1"/>
              </a:solidFill>
              <a:latin typeface="Georgia" panose="02040502050405020303" pitchFamily="18" charset="0"/>
            </a:endParaRPr>
          </a:p>
          <a:p>
            <a:pPr algn="just"/>
            <a:r>
              <a:rPr lang="en-IN" sz="1600" b="1" dirty="0">
                <a:solidFill>
                  <a:schemeClr val="tx1"/>
                </a:solidFill>
                <a:latin typeface="Georgia" panose="02040502050405020303" pitchFamily="18" charset="0"/>
              </a:rPr>
              <a:t>1. Known risks:</a:t>
            </a:r>
            <a:r>
              <a:rPr lang="en-IN" sz="1600" dirty="0">
                <a:solidFill>
                  <a:schemeClr val="tx1"/>
                </a:solidFill>
                <a:latin typeface="Georgia" panose="02040502050405020303" pitchFamily="18" charset="0"/>
              </a:rPr>
              <a:t> </a:t>
            </a:r>
            <a:r>
              <a:rPr lang="en-IN" sz="1600" cap="none" dirty="0">
                <a:solidFill>
                  <a:schemeClr val="tx1"/>
                </a:solidFill>
                <a:latin typeface="Georgia" panose="02040502050405020303" pitchFamily="18" charset="0"/>
              </a:rPr>
              <a:t>Those risks that can be uncovered after careful assessment of the project program, the business and technical environment in which the plan is being developed, and more reliable data sources (e.g., unrealistic delivery date)</a:t>
            </a:r>
          </a:p>
          <a:p>
            <a:pPr algn="just"/>
            <a:r>
              <a:rPr lang="en-IN" sz="1600" b="1" dirty="0">
                <a:solidFill>
                  <a:schemeClr val="tx1"/>
                </a:solidFill>
                <a:latin typeface="Georgia" panose="02040502050405020303" pitchFamily="18" charset="0"/>
              </a:rPr>
              <a:t>2. Predictable risks:</a:t>
            </a:r>
            <a:r>
              <a:rPr lang="en-IN" sz="1600" dirty="0">
                <a:solidFill>
                  <a:schemeClr val="tx1"/>
                </a:solidFill>
                <a:latin typeface="Georgia" panose="02040502050405020303" pitchFamily="18" charset="0"/>
              </a:rPr>
              <a:t> </a:t>
            </a:r>
            <a:r>
              <a:rPr lang="en-IN" sz="1600" cap="none" dirty="0">
                <a:solidFill>
                  <a:schemeClr val="tx1"/>
                </a:solidFill>
                <a:latin typeface="Georgia" panose="02040502050405020303" pitchFamily="18" charset="0"/>
              </a:rPr>
              <a:t>Those risks that are hypothesized from previous project experience (e.g., past turnover)</a:t>
            </a:r>
          </a:p>
          <a:p>
            <a:pPr algn="just"/>
            <a:r>
              <a:rPr lang="en-IN" sz="1600" b="1" dirty="0">
                <a:solidFill>
                  <a:schemeClr val="tx1"/>
                </a:solidFill>
                <a:latin typeface="Georgia" panose="02040502050405020303" pitchFamily="18" charset="0"/>
              </a:rPr>
              <a:t>3. Unpredictable risks:</a:t>
            </a:r>
            <a:r>
              <a:rPr lang="en-IN" sz="1600" dirty="0">
                <a:solidFill>
                  <a:schemeClr val="tx1"/>
                </a:solidFill>
                <a:latin typeface="Georgia" panose="02040502050405020303" pitchFamily="18" charset="0"/>
              </a:rPr>
              <a:t> </a:t>
            </a:r>
            <a:r>
              <a:rPr lang="en-IN" sz="1600" cap="none" dirty="0">
                <a:solidFill>
                  <a:schemeClr val="tx1"/>
                </a:solidFill>
                <a:latin typeface="Georgia" panose="02040502050405020303" pitchFamily="18" charset="0"/>
              </a:rPr>
              <a:t>Those risks that can and do occur, but are extremely tough to identify in advance.</a:t>
            </a:r>
            <a:endParaRPr lang="en-IN" sz="1600" dirty="0">
              <a:solidFill>
                <a:schemeClr val="tx1"/>
              </a:solidFill>
              <a:latin typeface="Georgia" panose="02040502050405020303" pitchFamily="18" charset="0"/>
            </a:endParaRPr>
          </a:p>
          <a:p>
            <a:pPr algn="just"/>
            <a:endParaRPr lang="en-IN" dirty="0">
              <a:solidFill>
                <a:schemeClr val="tx1"/>
              </a:solidFill>
              <a:latin typeface="Georgia" panose="02040502050405020303" pitchFamily="18" charset="0"/>
            </a:endParaRPr>
          </a:p>
          <a:p>
            <a:pPr algn="just"/>
            <a:r>
              <a:rPr lang="en-IN" b="1" dirty="0">
                <a:solidFill>
                  <a:schemeClr val="tx1"/>
                </a:solidFill>
                <a:latin typeface="Georgia" panose="02040502050405020303" pitchFamily="18" charset="0"/>
              </a:rPr>
              <a:t>Principle of Risk Management</a:t>
            </a:r>
          </a:p>
          <a:p>
            <a:pPr marL="342900" indent="-342900" algn="just">
              <a:buFont typeface="Wingdings" panose="05000000000000000000" pitchFamily="2" charset="2"/>
              <a:buChar char="v"/>
            </a:pPr>
            <a:r>
              <a:rPr lang="en-IN" b="1" dirty="0">
                <a:solidFill>
                  <a:schemeClr val="tx1"/>
                </a:solidFill>
                <a:latin typeface="Georgia" panose="02040502050405020303" pitchFamily="18" charset="0"/>
              </a:rPr>
              <a:t>Global Perspective</a:t>
            </a:r>
            <a:r>
              <a:rPr lang="en-IN" dirty="0">
                <a:solidFill>
                  <a:schemeClr val="tx1"/>
                </a:solidFill>
                <a:latin typeface="Georgia" panose="02040502050405020303" pitchFamily="18" charset="0"/>
              </a:rPr>
              <a:t>: </a:t>
            </a:r>
            <a:r>
              <a:rPr lang="en-IN" cap="none" dirty="0">
                <a:solidFill>
                  <a:schemeClr val="tx1"/>
                </a:solidFill>
                <a:latin typeface="Georgia" panose="02040502050405020303" pitchFamily="18" charset="0"/>
              </a:rPr>
              <a:t>In this, we review the bigger system description, design, and implementation. we look at the chance and the impact the risk is going to have.</a:t>
            </a:r>
          </a:p>
          <a:p>
            <a:pPr marL="342900" indent="-342900" algn="just">
              <a:buFont typeface="Wingdings" panose="05000000000000000000" pitchFamily="2" charset="2"/>
              <a:buChar char="v"/>
            </a:pPr>
            <a:r>
              <a:rPr lang="en-IN" b="1" dirty="0">
                <a:solidFill>
                  <a:schemeClr val="tx1"/>
                </a:solidFill>
                <a:latin typeface="Georgia" panose="02040502050405020303" pitchFamily="18" charset="0"/>
              </a:rPr>
              <a:t>Take a forward-looking view</a:t>
            </a:r>
            <a:r>
              <a:rPr lang="en-IN" dirty="0">
                <a:solidFill>
                  <a:schemeClr val="tx1"/>
                </a:solidFill>
                <a:latin typeface="Georgia" panose="02040502050405020303" pitchFamily="18" charset="0"/>
              </a:rPr>
              <a:t>: </a:t>
            </a:r>
            <a:r>
              <a:rPr lang="en-IN" cap="none" dirty="0">
                <a:solidFill>
                  <a:schemeClr val="tx1"/>
                </a:solidFill>
                <a:latin typeface="Georgia" panose="02040502050405020303" pitchFamily="18" charset="0"/>
              </a:rPr>
              <a:t>Consider the threat which may appear in the future and create future plans for directing the next events</a:t>
            </a:r>
            <a:r>
              <a:rPr lang="en-IN" dirty="0">
                <a:solidFill>
                  <a:schemeClr val="tx1"/>
                </a:solidFill>
                <a:latin typeface="Georgia" panose="02040502050405020303" pitchFamily="18" charset="0"/>
              </a:rPr>
              <a:t>.</a:t>
            </a:r>
          </a:p>
          <a:p>
            <a:pPr marL="342900" indent="-342900" algn="just">
              <a:buFont typeface="Wingdings" panose="05000000000000000000" pitchFamily="2" charset="2"/>
              <a:buChar char="v"/>
            </a:pPr>
            <a:r>
              <a:rPr lang="en-IN" b="1" dirty="0">
                <a:solidFill>
                  <a:schemeClr val="tx1"/>
                </a:solidFill>
                <a:latin typeface="Georgia" panose="02040502050405020303" pitchFamily="18" charset="0"/>
              </a:rPr>
              <a:t>Open Communication</a:t>
            </a:r>
            <a:r>
              <a:rPr lang="en-IN" dirty="0">
                <a:solidFill>
                  <a:schemeClr val="tx1"/>
                </a:solidFill>
                <a:latin typeface="Georgia" panose="02040502050405020303" pitchFamily="18" charset="0"/>
              </a:rPr>
              <a:t>: </a:t>
            </a:r>
            <a:r>
              <a:rPr lang="en-IN" cap="none" dirty="0">
                <a:solidFill>
                  <a:schemeClr val="tx1"/>
                </a:solidFill>
                <a:latin typeface="Georgia" panose="02040502050405020303" pitchFamily="18" charset="0"/>
              </a:rPr>
              <a:t>This is to allow the free flow of communications between the client and the team members so that they have certainty about the risks.</a:t>
            </a:r>
            <a:endParaRPr lang="en-IN" dirty="0">
              <a:solidFill>
                <a:schemeClr val="tx1"/>
              </a:solidFill>
              <a:latin typeface="Georgia" panose="02040502050405020303" pitchFamily="18" charset="0"/>
            </a:endParaRPr>
          </a:p>
          <a:p>
            <a:pPr marL="342900" indent="-342900" algn="just">
              <a:buFont typeface="Wingdings" panose="05000000000000000000" pitchFamily="2" charset="2"/>
              <a:buChar char="v"/>
            </a:pPr>
            <a:r>
              <a:rPr lang="en-IN" b="1" dirty="0">
                <a:solidFill>
                  <a:schemeClr val="tx1"/>
                </a:solidFill>
                <a:latin typeface="Georgia" panose="02040502050405020303" pitchFamily="18" charset="0"/>
              </a:rPr>
              <a:t>Integrated management</a:t>
            </a:r>
            <a:r>
              <a:rPr lang="en-IN" dirty="0">
                <a:solidFill>
                  <a:schemeClr val="tx1"/>
                </a:solidFill>
                <a:latin typeface="Georgia" panose="02040502050405020303" pitchFamily="18" charset="0"/>
              </a:rPr>
              <a:t>: </a:t>
            </a:r>
            <a:r>
              <a:rPr lang="en-IN" cap="none" dirty="0">
                <a:solidFill>
                  <a:schemeClr val="tx1"/>
                </a:solidFill>
                <a:latin typeface="Georgia" panose="02040502050405020303" pitchFamily="18" charset="0"/>
              </a:rPr>
              <a:t>In this method risk management is made an integral part of project management.</a:t>
            </a:r>
          </a:p>
          <a:p>
            <a:pPr marL="342900" indent="-342900" algn="just">
              <a:buFont typeface="Wingdings" panose="05000000000000000000" pitchFamily="2" charset="2"/>
              <a:buChar char="v"/>
            </a:pPr>
            <a:r>
              <a:rPr lang="en-IN" b="1" dirty="0">
                <a:solidFill>
                  <a:schemeClr val="tx1"/>
                </a:solidFill>
                <a:latin typeface="Georgia" panose="02040502050405020303" pitchFamily="18" charset="0"/>
              </a:rPr>
              <a:t>Continuous process</a:t>
            </a:r>
            <a:r>
              <a:rPr lang="en-IN" dirty="0">
                <a:solidFill>
                  <a:schemeClr val="tx1"/>
                </a:solidFill>
                <a:latin typeface="Georgia" panose="02040502050405020303" pitchFamily="18" charset="0"/>
              </a:rPr>
              <a:t>: </a:t>
            </a:r>
            <a:r>
              <a:rPr lang="en-IN" cap="none" dirty="0">
                <a:solidFill>
                  <a:schemeClr val="tx1"/>
                </a:solidFill>
                <a:latin typeface="Georgia" panose="02040502050405020303" pitchFamily="18" charset="0"/>
              </a:rPr>
              <a:t>In this phase, the risks are tracked continuously throughout the risk management paradigm.</a:t>
            </a:r>
            <a:endParaRPr lang="en-IN" dirty="0">
              <a:solidFill>
                <a:schemeClr val="tx1"/>
              </a:solidFill>
              <a:latin typeface="Georgia" panose="02040502050405020303" pitchFamily="18" charset="0"/>
            </a:endParaRPr>
          </a:p>
        </p:txBody>
      </p:sp>
    </p:spTree>
    <p:extLst>
      <p:ext uri="{BB962C8B-B14F-4D97-AF65-F5344CB8AC3E}">
        <p14:creationId xmlns:p14="http://schemas.microsoft.com/office/powerpoint/2010/main" val="2473383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90059" y="84263"/>
            <a:ext cx="11952590" cy="6673153"/>
          </a:xfrm>
        </p:spPr>
        <p:txBody>
          <a:bodyPr/>
          <a:lstStyle/>
          <a:p>
            <a:pPr algn="just"/>
            <a:r>
              <a:rPr lang="en-IN" sz="1800" b="1" dirty="0">
                <a:latin typeface="Georgia" panose="02040502050405020303" pitchFamily="18" charset="0"/>
              </a:rPr>
              <a:t>Risk Management Activities : </a:t>
            </a:r>
          </a:p>
          <a:p>
            <a:pPr algn="just"/>
            <a:r>
              <a:rPr lang="en-IN" sz="1800" b="1" cap="none" dirty="0">
                <a:latin typeface="Georgia" panose="02040502050405020303" pitchFamily="18" charset="0"/>
              </a:rPr>
              <a:t>Risk Management consists of three main activities, as shown in fig:</a:t>
            </a:r>
          </a:p>
          <a:p>
            <a:pPr algn="just"/>
            <a:endParaRPr lang="en-IN" sz="1800" b="1" cap="none" dirty="0">
              <a:latin typeface="Georgia" panose="02040502050405020303" pitchFamily="18" charset="0"/>
            </a:endParaRPr>
          </a:p>
          <a:p>
            <a:pPr algn="just"/>
            <a:endParaRPr lang="en-IN" sz="1800" b="1" cap="none" dirty="0">
              <a:latin typeface="Georgia" panose="02040502050405020303" pitchFamily="18" charset="0"/>
            </a:endParaRPr>
          </a:p>
          <a:p>
            <a:pPr algn="just"/>
            <a:endParaRPr lang="en-IN" dirty="0">
              <a:solidFill>
                <a:schemeClr val="tx1"/>
              </a:solidFill>
              <a:latin typeface="Georgia" panose="02040502050405020303" pitchFamily="18" charset="0"/>
            </a:endParaRPr>
          </a:p>
        </p:txBody>
      </p:sp>
      <p:pic>
        <p:nvPicPr>
          <p:cNvPr id="5122" name="Picture 2" descr="Risk Management Activities">
            <a:extLst>
              <a:ext uri="{FF2B5EF4-FFF2-40B4-BE49-F238E27FC236}">
                <a16:creationId xmlns:a16="http://schemas.microsoft.com/office/drawing/2014/main" id="{BEE05477-8865-4C9B-94F6-4CDD16D7F7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8479" y="1529429"/>
            <a:ext cx="6001567" cy="369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8182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lstStyle/>
          <a:p>
            <a:r>
              <a:rPr lang="en-IN" sz="2400" b="1" cap="none" dirty="0">
                <a:latin typeface="Georgia" panose="02040502050405020303" pitchFamily="18" charset="0"/>
              </a:rPr>
              <a:t>RISK ASSESSMENT : </a:t>
            </a:r>
          </a:p>
          <a:p>
            <a:r>
              <a:rPr lang="en-IN" cap="none" dirty="0">
                <a:latin typeface="Georgia" panose="02040502050405020303" pitchFamily="18" charset="0"/>
              </a:rPr>
              <a:t>The objective of risk assessment is to division the risks in the condition of their loss, causing potential. for risk assessment, first, every risk should be rated in two methods:</a:t>
            </a:r>
          </a:p>
          <a:p>
            <a:pPr marL="342900" indent="-342900">
              <a:buFont typeface="Wingdings" panose="05000000000000000000" pitchFamily="2" charset="2"/>
              <a:buChar char="v"/>
            </a:pPr>
            <a:r>
              <a:rPr lang="en-IN" cap="none" dirty="0">
                <a:latin typeface="Georgia" panose="02040502050405020303" pitchFamily="18" charset="0"/>
              </a:rPr>
              <a:t>The possibility of a risk coming true (denoted as r).</a:t>
            </a:r>
          </a:p>
          <a:p>
            <a:pPr marL="342900" indent="-342900">
              <a:buFont typeface="Wingdings" panose="05000000000000000000" pitchFamily="2" charset="2"/>
              <a:buChar char="v"/>
            </a:pPr>
            <a:r>
              <a:rPr lang="en-IN" cap="none" dirty="0">
                <a:latin typeface="Georgia" panose="02040502050405020303" pitchFamily="18" charset="0"/>
              </a:rPr>
              <a:t>The consequence of the issues relates to that risk (denoted as s).</a:t>
            </a:r>
          </a:p>
          <a:p>
            <a:r>
              <a:rPr lang="en-IN" cap="none" dirty="0">
                <a:latin typeface="Georgia" panose="02040502050405020303" pitchFamily="18" charset="0"/>
              </a:rPr>
              <a:t>Based on these two methods, the priority of each risk can be estimated:</a:t>
            </a:r>
          </a:p>
          <a:p>
            <a:pPr algn="ctr"/>
            <a:r>
              <a:rPr lang="en-IN" cap="none" dirty="0">
                <a:latin typeface="Georgia" panose="02040502050405020303" pitchFamily="18" charset="0"/>
              </a:rPr>
              <a:t> p = r * s</a:t>
            </a:r>
          </a:p>
          <a:p>
            <a:pPr algn="just"/>
            <a:r>
              <a:rPr lang="en-IN" cap="none" dirty="0">
                <a:latin typeface="Georgia" panose="02040502050405020303" pitchFamily="18" charset="0"/>
              </a:rPr>
              <a:t>where p is the priority with which the risk must be controlled, r is the probability of the risk becoming true, and s is the severity of loss caused due to the risk becoming true. if all identified risks are set up, then the most likely and damaging risks can be controlled first, and more comprehensive risk abatement methods can be designed for these risks.</a:t>
            </a:r>
          </a:p>
          <a:p>
            <a:pPr algn="just"/>
            <a:endParaRPr lang="en-IN" cap="none" dirty="0">
              <a:latin typeface="Georgia" panose="02040502050405020303" pitchFamily="18" charset="0"/>
            </a:endParaRPr>
          </a:p>
          <a:p>
            <a:pPr algn="just"/>
            <a:r>
              <a:rPr lang="en-IN" b="1" cap="none" dirty="0">
                <a:latin typeface="Georgia" panose="02040502050405020303" pitchFamily="18" charset="0"/>
              </a:rPr>
              <a:t>1. Risk Identification:</a:t>
            </a:r>
            <a:r>
              <a:rPr lang="en-IN" cap="none" dirty="0">
                <a:latin typeface="Georgia" panose="02040502050405020303" pitchFamily="18" charset="0"/>
              </a:rPr>
              <a:t> The project organizer needs to anticipate the risk in the project as early as possible so that the impact of risk can be reduced by making effective risk management planning.</a:t>
            </a:r>
          </a:p>
          <a:p>
            <a:pPr algn="just"/>
            <a:r>
              <a:rPr lang="en-IN" cap="none" dirty="0">
                <a:latin typeface="Georgia" panose="02040502050405020303" pitchFamily="18" charset="0"/>
              </a:rPr>
              <a:t>A project can be of use by a large variety of risk. to identify the significant risk, this might affect a project. it is necessary to categories into the different risk of classes.</a:t>
            </a:r>
          </a:p>
          <a:p>
            <a:pPr algn="just"/>
            <a:endParaRPr lang="en-IN" cap="none" dirty="0">
              <a:latin typeface="Georgia" panose="02040502050405020303" pitchFamily="18" charset="0"/>
            </a:endParaRPr>
          </a:p>
          <a:p>
            <a:pPr algn="just"/>
            <a:endParaRPr lang="en-IN" dirty="0">
              <a:solidFill>
                <a:schemeClr val="tx1"/>
              </a:solidFill>
              <a:latin typeface="Georgia" panose="02040502050405020303" pitchFamily="18" charset="0"/>
            </a:endParaRPr>
          </a:p>
        </p:txBody>
      </p:sp>
    </p:spTree>
    <p:extLst>
      <p:ext uri="{BB962C8B-B14F-4D97-AF65-F5344CB8AC3E}">
        <p14:creationId xmlns:p14="http://schemas.microsoft.com/office/powerpoint/2010/main" val="2721297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6CE35F-5D5D-40F4-8EA9-8E4F2AE1CF08}"/>
              </a:ext>
            </a:extLst>
          </p:cNvPr>
          <p:cNvPicPr>
            <a:picLocks noChangeAspect="1"/>
          </p:cNvPicPr>
          <p:nvPr/>
        </p:nvPicPr>
        <p:blipFill>
          <a:blip r:embed="rId2"/>
          <a:stretch>
            <a:fillRect/>
          </a:stretch>
        </p:blipFill>
        <p:spPr>
          <a:xfrm>
            <a:off x="577049" y="355108"/>
            <a:ext cx="11132598" cy="6036814"/>
          </a:xfrm>
          <a:prstGeom prst="rect">
            <a:avLst/>
          </a:prstGeom>
        </p:spPr>
      </p:pic>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lstStyle/>
          <a:p>
            <a:pPr algn="just"/>
            <a:endParaRPr lang="en-IN" dirty="0">
              <a:solidFill>
                <a:schemeClr val="tx1"/>
              </a:solidFill>
              <a:latin typeface="Georgia" panose="02040502050405020303" pitchFamily="18" charset="0"/>
            </a:endParaRPr>
          </a:p>
        </p:txBody>
      </p:sp>
    </p:spTree>
    <p:extLst>
      <p:ext uri="{BB962C8B-B14F-4D97-AF65-F5344CB8AC3E}">
        <p14:creationId xmlns:p14="http://schemas.microsoft.com/office/powerpoint/2010/main" val="3616739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fontScale="92500" lnSpcReduction="10000"/>
          </a:bodyPr>
          <a:lstStyle/>
          <a:p>
            <a:pPr algn="just"/>
            <a:r>
              <a:rPr lang="en-IN" sz="2200" b="1" cap="none" dirty="0">
                <a:latin typeface="Georgia" panose="02040502050405020303" pitchFamily="18" charset="0"/>
              </a:rPr>
              <a:t>RISK CONTROL</a:t>
            </a:r>
          </a:p>
          <a:p>
            <a:pPr algn="just"/>
            <a:r>
              <a:rPr lang="en-IN" cap="none" dirty="0">
                <a:latin typeface="Georgia" panose="02040502050405020303" pitchFamily="18" charset="0"/>
              </a:rPr>
              <a:t>It is the process of managing risks to achieve desired outcomes. after all, the identified risks of a plan are determined; the project must be made to include the most harmful and the most likely risks. different risks need different containment methods. in fact, most risks need ingenuity on the part of the project manager in tackling the risk.</a:t>
            </a:r>
          </a:p>
          <a:p>
            <a:pPr algn="just"/>
            <a:r>
              <a:rPr lang="en-IN" b="1" cap="none" dirty="0">
                <a:latin typeface="Georgia" panose="02040502050405020303" pitchFamily="18" charset="0"/>
              </a:rPr>
              <a:t>There are three main methods to plan for risk management:</a:t>
            </a:r>
            <a:endParaRPr lang="en-IN" cap="none" dirty="0">
              <a:latin typeface="Georgia" panose="02040502050405020303" pitchFamily="18" charset="0"/>
            </a:endParaRPr>
          </a:p>
          <a:p>
            <a:pPr marL="457200" indent="-457200" algn="just">
              <a:buFont typeface="+mj-lt"/>
              <a:buAutoNum type="arabicPeriod"/>
            </a:pPr>
            <a:r>
              <a:rPr lang="en-IN" b="1" cap="none" dirty="0">
                <a:latin typeface="Georgia" panose="02040502050405020303" pitchFamily="18" charset="0"/>
              </a:rPr>
              <a:t>Avoid the risk:</a:t>
            </a:r>
            <a:r>
              <a:rPr lang="en-IN" cap="none" dirty="0">
                <a:latin typeface="Georgia" panose="02040502050405020303" pitchFamily="18" charset="0"/>
              </a:rPr>
              <a:t> this may take several ways such as discussing with the client to change the requirements to decrease the scope of the work, giving incentives to the engineers to avoid the risk of human resources turnover, etc.</a:t>
            </a:r>
          </a:p>
          <a:p>
            <a:pPr marL="457200" indent="-457200" algn="just">
              <a:buFont typeface="+mj-lt"/>
              <a:buAutoNum type="arabicPeriod"/>
            </a:pPr>
            <a:r>
              <a:rPr lang="en-IN" b="1" cap="none" dirty="0">
                <a:latin typeface="Georgia" panose="02040502050405020303" pitchFamily="18" charset="0"/>
              </a:rPr>
              <a:t>Transfer the risk:</a:t>
            </a:r>
            <a:r>
              <a:rPr lang="en-IN" cap="none" dirty="0">
                <a:latin typeface="Georgia" panose="02040502050405020303" pitchFamily="18" charset="0"/>
              </a:rPr>
              <a:t> this method involves getting the risky element developed by a third party, buying insurance cover, etc.</a:t>
            </a:r>
          </a:p>
          <a:p>
            <a:pPr marL="457200" indent="-457200" algn="just">
              <a:buFont typeface="+mj-lt"/>
              <a:buAutoNum type="arabicPeriod"/>
            </a:pPr>
            <a:r>
              <a:rPr lang="en-IN" b="1" cap="none" dirty="0">
                <a:latin typeface="Georgia" panose="02040502050405020303" pitchFamily="18" charset="0"/>
              </a:rPr>
              <a:t>Risk reduction:</a:t>
            </a:r>
            <a:r>
              <a:rPr lang="en-IN" cap="none" dirty="0">
                <a:latin typeface="Georgia" panose="02040502050405020303" pitchFamily="18" charset="0"/>
              </a:rPr>
              <a:t> this means planning method to include the loss due to risk. for instance, if there is a risk that some key personnel might leave, new recruitment can be planned.</a:t>
            </a:r>
          </a:p>
          <a:p>
            <a:pPr algn="just"/>
            <a:r>
              <a:rPr lang="en-IN" b="1" cap="none" dirty="0">
                <a:latin typeface="Georgia" panose="02040502050405020303" pitchFamily="18" charset="0"/>
              </a:rPr>
              <a:t>Risk leverage:</a:t>
            </a:r>
            <a:r>
              <a:rPr lang="en-IN" cap="none" dirty="0">
                <a:latin typeface="Georgia" panose="02040502050405020303" pitchFamily="18" charset="0"/>
              </a:rPr>
              <a:t> to choose between the various methods of handling risk, the project plan must consider the amount of controlling the risk and the corresponding reduction of risk. for this, the risk leverage of the various risks can be estimated.</a:t>
            </a:r>
          </a:p>
          <a:p>
            <a:pPr algn="just"/>
            <a:r>
              <a:rPr lang="en-IN" cap="none" dirty="0">
                <a:latin typeface="Georgia" panose="02040502050405020303" pitchFamily="18" charset="0"/>
              </a:rPr>
              <a:t>Risk leverage is the variation in risk exposure divided by the amount of reducing the risk.</a:t>
            </a:r>
          </a:p>
          <a:p>
            <a:pPr algn="just"/>
            <a:r>
              <a:rPr lang="en-IN" b="1" cap="none" dirty="0">
                <a:latin typeface="Georgia" panose="02040502050405020303" pitchFamily="18" charset="0"/>
              </a:rPr>
              <a:t>Risk leverage = (Risk exposure before reduction - Risk exposure after reduction) / (Cost of Reduction)</a:t>
            </a:r>
            <a:endParaRPr lang="en-IN" cap="none" dirty="0">
              <a:latin typeface="Georgia" panose="02040502050405020303" pitchFamily="18" charset="0"/>
            </a:endParaRPr>
          </a:p>
          <a:p>
            <a:pPr algn="just"/>
            <a:endParaRPr lang="en-IN" dirty="0">
              <a:solidFill>
                <a:schemeClr val="tx1"/>
              </a:solidFill>
              <a:latin typeface="Georgia" panose="02040502050405020303" pitchFamily="18" charset="0"/>
            </a:endParaRPr>
          </a:p>
        </p:txBody>
      </p:sp>
    </p:spTree>
    <p:extLst>
      <p:ext uri="{BB962C8B-B14F-4D97-AF65-F5344CB8AC3E}">
        <p14:creationId xmlns:p14="http://schemas.microsoft.com/office/powerpoint/2010/main" val="3841339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lstStyle/>
          <a:p>
            <a:pPr algn="just"/>
            <a:r>
              <a:rPr lang="en-IN" b="1" dirty="0">
                <a:latin typeface="Georgia" panose="02040502050405020303" pitchFamily="18" charset="0"/>
              </a:rPr>
              <a:t>1</a:t>
            </a:r>
            <a:r>
              <a:rPr lang="en-IN" b="1" cap="none" dirty="0">
                <a:latin typeface="Georgia" panose="02040502050405020303" pitchFamily="18" charset="0"/>
              </a:rPr>
              <a:t>. Risk planning:</a:t>
            </a:r>
            <a:r>
              <a:rPr lang="en-IN" cap="none" dirty="0">
                <a:latin typeface="Georgia" panose="02040502050405020303" pitchFamily="18" charset="0"/>
              </a:rPr>
              <a:t> The risk planning method considers each of the key risks that have been identified and develop ways to maintain these risks. For each of the risks, you have to think of the behavior that you may take to minimize the disruption to the plan if the issue identified in the risk occurs. You also should think about data that you might need to collect while monitoring the plan so that issues can be anticipated.</a:t>
            </a:r>
          </a:p>
          <a:p>
            <a:pPr algn="just"/>
            <a:r>
              <a:rPr lang="en-IN" cap="none" dirty="0">
                <a:latin typeface="Georgia" panose="02040502050405020303" pitchFamily="18" charset="0"/>
              </a:rPr>
              <a:t>Again, there is no easy process that can be followed for contingency planning. it rely on the judgment and experience of the project manager.</a:t>
            </a:r>
          </a:p>
          <a:p>
            <a:pPr algn="just"/>
            <a:endParaRPr lang="en-IN" cap="none" dirty="0">
              <a:latin typeface="Georgia" panose="02040502050405020303" pitchFamily="18" charset="0"/>
            </a:endParaRPr>
          </a:p>
          <a:p>
            <a:pPr algn="just"/>
            <a:r>
              <a:rPr lang="en-IN" b="1" cap="none" dirty="0">
                <a:latin typeface="Georgia" panose="02040502050405020303" pitchFamily="18" charset="0"/>
              </a:rPr>
              <a:t>2. Risk monitoring:</a:t>
            </a:r>
            <a:r>
              <a:rPr lang="en-IN" cap="none" dirty="0">
                <a:latin typeface="Georgia" panose="02040502050405020303" pitchFamily="18" charset="0"/>
              </a:rPr>
              <a:t> Risk Monitoring is the method king that your assumption about the product, process, and business risks has not changed.</a:t>
            </a:r>
          </a:p>
          <a:p>
            <a:pPr algn="just"/>
            <a:endParaRPr lang="en-IN" dirty="0">
              <a:solidFill>
                <a:schemeClr val="tx1"/>
              </a:solidFill>
              <a:latin typeface="Georgia" panose="02040502050405020303" pitchFamily="18" charset="0"/>
            </a:endParaRPr>
          </a:p>
        </p:txBody>
      </p:sp>
    </p:spTree>
    <p:extLst>
      <p:ext uri="{BB962C8B-B14F-4D97-AF65-F5344CB8AC3E}">
        <p14:creationId xmlns:p14="http://schemas.microsoft.com/office/powerpoint/2010/main" val="903398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BC4582-DF78-4D96-B16B-BBC837CF90DA}"/>
              </a:ext>
            </a:extLst>
          </p:cNvPr>
          <p:cNvSpPr>
            <a:spLocks noGrp="1"/>
          </p:cNvSpPr>
          <p:nvPr>
            <p:ph type="subTitle" idx="1"/>
          </p:nvPr>
        </p:nvSpPr>
        <p:spPr>
          <a:xfrm>
            <a:off x="135778" y="159798"/>
            <a:ext cx="11837145" cy="6593426"/>
          </a:xfrm>
        </p:spPr>
        <p:txBody>
          <a:bodyPr>
            <a:normAutofit fontScale="92500" lnSpcReduction="10000"/>
          </a:bodyPr>
          <a:lstStyle/>
          <a:p>
            <a:pPr algn="just"/>
            <a:r>
              <a:rPr lang="en-IN" dirty="0">
                <a:solidFill>
                  <a:schemeClr val="tx1"/>
                </a:solidFill>
                <a:latin typeface="Georgia" panose="02040502050405020303" pitchFamily="18" charset="0"/>
              </a:rPr>
              <a:t>QUESTIONS :</a:t>
            </a:r>
          </a:p>
          <a:p>
            <a:pPr algn="just"/>
            <a:r>
              <a:rPr lang="en-IN" dirty="0">
                <a:solidFill>
                  <a:schemeClr val="tx1"/>
                </a:solidFill>
                <a:latin typeface="Georgia" panose="02040502050405020303" pitchFamily="18" charset="0"/>
              </a:rPr>
              <a:t>1. </a:t>
            </a:r>
            <a:r>
              <a:rPr lang="en-IN" cap="none" dirty="0">
                <a:solidFill>
                  <a:schemeClr val="tx1"/>
                </a:solidFill>
                <a:latin typeface="Georgia" panose="02040502050405020303" pitchFamily="18" charset="0"/>
              </a:rPr>
              <a:t>Risk management is one of the most important jobs for a</a:t>
            </a:r>
          </a:p>
          <a:p>
            <a:pPr algn="just"/>
            <a:r>
              <a:rPr lang="en-IN" cap="none" dirty="0">
                <a:solidFill>
                  <a:schemeClr val="tx1"/>
                </a:solidFill>
                <a:latin typeface="Georgia" panose="02040502050405020303" pitchFamily="18" charset="0"/>
              </a:rPr>
              <a:t>a) Client</a:t>
            </a:r>
          </a:p>
          <a:p>
            <a:pPr algn="just"/>
            <a:r>
              <a:rPr lang="en-IN" cap="none" dirty="0">
                <a:solidFill>
                  <a:schemeClr val="tx1"/>
                </a:solidFill>
                <a:latin typeface="Georgia" panose="02040502050405020303" pitchFamily="18" charset="0"/>
              </a:rPr>
              <a:t>b) Investor</a:t>
            </a:r>
          </a:p>
          <a:p>
            <a:pPr algn="just"/>
            <a:r>
              <a:rPr lang="en-IN" cap="none" dirty="0">
                <a:solidFill>
                  <a:schemeClr val="tx1"/>
                </a:solidFill>
                <a:latin typeface="Georgia" panose="02040502050405020303" pitchFamily="18" charset="0"/>
              </a:rPr>
              <a:t>c) Production team</a:t>
            </a:r>
          </a:p>
          <a:p>
            <a:pPr algn="just"/>
            <a:r>
              <a:rPr lang="en-IN" b="1" cap="none" dirty="0">
                <a:solidFill>
                  <a:schemeClr val="tx1"/>
                </a:solidFill>
                <a:latin typeface="Georgia" panose="02040502050405020303" pitchFamily="18" charset="0"/>
              </a:rPr>
              <a:t>d) Project manager</a:t>
            </a:r>
          </a:p>
          <a:p>
            <a:pPr algn="just"/>
            <a:r>
              <a:rPr lang="en-IN" b="1" cap="none" dirty="0">
                <a:solidFill>
                  <a:schemeClr val="tx1"/>
                </a:solidFill>
                <a:latin typeface="Georgia" panose="02040502050405020303" pitchFamily="18" charset="0"/>
              </a:rPr>
              <a:t>2. </a:t>
            </a:r>
            <a:r>
              <a:rPr lang="en-IN" cap="none" dirty="0">
                <a:solidFill>
                  <a:schemeClr val="tx1"/>
                </a:solidFill>
                <a:latin typeface="Georgia" panose="02040502050405020303" pitchFamily="18" charset="0"/>
              </a:rPr>
              <a:t>Which of the following risk is the failure of a purchased component to perform as expected?</a:t>
            </a:r>
          </a:p>
          <a:p>
            <a:pPr algn="just"/>
            <a:r>
              <a:rPr lang="en-IN" b="1" cap="none" dirty="0">
                <a:solidFill>
                  <a:schemeClr val="tx1"/>
                </a:solidFill>
                <a:latin typeface="Georgia" panose="02040502050405020303" pitchFamily="18" charset="0"/>
              </a:rPr>
              <a:t>a) Product risk</a:t>
            </a:r>
          </a:p>
          <a:p>
            <a:pPr algn="just"/>
            <a:r>
              <a:rPr lang="en-IN" cap="none" dirty="0">
                <a:solidFill>
                  <a:schemeClr val="tx1"/>
                </a:solidFill>
                <a:latin typeface="Georgia" panose="02040502050405020303" pitchFamily="18" charset="0"/>
              </a:rPr>
              <a:t>b) Project risk</a:t>
            </a:r>
          </a:p>
          <a:p>
            <a:pPr algn="just"/>
            <a:r>
              <a:rPr lang="en-IN" cap="none" dirty="0">
                <a:solidFill>
                  <a:schemeClr val="tx1"/>
                </a:solidFill>
                <a:latin typeface="Georgia" panose="02040502050405020303" pitchFamily="18" charset="0"/>
              </a:rPr>
              <a:t>c) Business risk</a:t>
            </a:r>
          </a:p>
          <a:p>
            <a:pPr algn="just"/>
            <a:r>
              <a:rPr lang="en-IN" cap="none" dirty="0">
                <a:solidFill>
                  <a:schemeClr val="tx1"/>
                </a:solidFill>
                <a:latin typeface="Georgia" panose="02040502050405020303" pitchFamily="18" charset="0"/>
              </a:rPr>
              <a:t>d) Programming risk</a:t>
            </a:r>
          </a:p>
          <a:p>
            <a:pPr algn="just"/>
            <a:r>
              <a:rPr lang="en-IN" cap="none" dirty="0">
                <a:solidFill>
                  <a:schemeClr val="tx1"/>
                </a:solidFill>
                <a:latin typeface="Georgia" panose="02040502050405020303" pitchFamily="18" charset="0"/>
              </a:rPr>
              <a:t>3. What assess the risk and your plans for risk mitigation and revise these when you learn more about the risk?</a:t>
            </a:r>
          </a:p>
          <a:p>
            <a:pPr algn="just"/>
            <a:r>
              <a:rPr lang="en-IN" b="1" cap="none" dirty="0">
                <a:solidFill>
                  <a:schemeClr val="tx1"/>
                </a:solidFill>
                <a:latin typeface="Georgia" panose="02040502050405020303" pitchFamily="18" charset="0"/>
              </a:rPr>
              <a:t>a) Risk monitoring</a:t>
            </a:r>
          </a:p>
          <a:p>
            <a:pPr algn="just"/>
            <a:r>
              <a:rPr lang="en-IN" cap="none" dirty="0">
                <a:solidFill>
                  <a:schemeClr val="tx1"/>
                </a:solidFill>
                <a:latin typeface="Georgia" panose="02040502050405020303" pitchFamily="18" charset="0"/>
              </a:rPr>
              <a:t>b) Risk planning</a:t>
            </a:r>
          </a:p>
          <a:p>
            <a:pPr algn="just"/>
            <a:r>
              <a:rPr lang="en-IN" cap="none" dirty="0">
                <a:solidFill>
                  <a:schemeClr val="tx1"/>
                </a:solidFill>
                <a:latin typeface="Georgia" panose="02040502050405020303" pitchFamily="18" charset="0"/>
              </a:rPr>
              <a:t>c) Risk analysis</a:t>
            </a:r>
          </a:p>
          <a:p>
            <a:pPr algn="just"/>
            <a:r>
              <a:rPr lang="en-IN" cap="none" dirty="0">
                <a:solidFill>
                  <a:schemeClr val="tx1"/>
                </a:solidFill>
                <a:latin typeface="Georgia" panose="02040502050405020303" pitchFamily="18" charset="0"/>
              </a:rPr>
              <a:t>d) Risk identification</a:t>
            </a:r>
            <a:endParaRPr lang="en-IN" dirty="0">
              <a:solidFill>
                <a:schemeClr val="tx1"/>
              </a:solidFill>
              <a:latin typeface="Georgia" panose="02040502050405020303" pitchFamily="18" charset="0"/>
            </a:endParaRPr>
          </a:p>
        </p:txBody>
      </p:sp>
    </p:spTree>
    <p:extLst>
      <p:ext uri="{BB962C8B-B14F-4D97-AF65-F5344CB8AC3E}">
        <p14:creationId xmlns:p14="http://schemas.microsoft.com/office/powerpoint/2010/main" val="24916539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8" ma:contentTypeDescription="Create a new document." ma:contentTypeScope="" ma:versionID="4bb59217fb72bb57721af30a647a3aff">
  <xsd:schema xmlns:xsd="http://www.w3.org/2001/XMLSchema" xmlns:xs="http://www.w3.org/2001/XMLSchema" xmlns:p="http://schemas.microsoft.com/office/2006/metadata/properties" xmlns:ns2="cf86998d-6c59-4edf-8766-84e7bf90ae28" xmlns:ns3="1ebf312d-92f0-4448-bd00-ae66eaf06041" targetNamespace="http://schemas.microsoft.com/office/2006/metadata/properties" ma:root="true" ma:fieldsID="b73010beff06fddc858dcce84d6d1650" ns2:_="" ns3:_="">
    <xsd:import namespace="cf86998d-6c59-4edf-8766-84e7bf90ae28"/>
    <xsd:import namespace="1ebf312d-92f0-4448-bd00-ae66eaf0604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ebf312d-92f0-4448-bd00-ae66eaf0604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D3339FD-915C-42DB-940C-FDE40BDA8940}"/>
</file>

<file path=customXml/itemProps2.xml><?xml version="1.0" encoding="utf-8"?>
<ds:datastoreItem xmlns:ds="http://schemas.openxmlformats.org/officeDocument/2006/customXml" ds:itemID="{3B255E30-263F-4253-BD3F-7094B126C1FF}"/>
</file>

<file path=customXml/itemProps3.xml><?xml version="1.0" encoding="utf-8"?>
<ds:datastoreItem xmlns:ds="http://schemas.openxmlformats.org/officeDocument/2006/customXml" ds:itemID="{37ED2E9F-8E52-48E0-B9D7-AFFA2ACB8025}"/>
</file>

<file path=docProps/app.xml><?xml version="1.0" encoding="utf-8"?>
<Properties xmlns="http://schemas.openxmlformats.org/officeDocument/2006/extended-properties" xmlns:vt="http://schemas.openxmlformats.org/officeDocument/2006/docPropsVTypes">
  <Template>Ion</Template>
  <TotalTime>207</TotalTime>
  <Words>1438</Words>
  <Application>Microsoft Office PowerPoint</Application>
  <PresentationFormat>Widescreen</PresentationFormat>
  <Paragraphs>80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Georgia</vt:lpstr>
      <vt:lpstr>Wingdings</vt:lpstr>
      <vt:lpstr>Wingdings 3</vt:lpstr>
      <vt:lpstr>Ion</vt:lpstr>
      <vt:lpstr>LECTURE-13     RISK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LECTURE-9   SOFTWARE PROJECT PLANNING: COST ESTIMATION</dc:title>
  <dc:creator>MOOLCHAND SHARMA</dc:creator>
  <cp:lastModifiedBy> </cp:lastModifiedBy>
  <cp:revision>25</cp:revision>
  <dcterms:created xsi:type="dcterms:W3CDTF">2020-07-10T08:10:44Z</dcterms:created>
  <dcterms:modified xsi:type="dcterms:W3CDTF">2020-10-01T03:28:17Z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0x010100EB28F4A5B7108743983B5F3D6F43D3CA</vt:lpwstr>
  </property>
</Properties>
</file>