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A166D1-96D3-4F17-9121-31588D563FB3}" type="datetimeFigureOut">
              <a:rPr lang="en-IN" smtClean="0"/>
              <a:t>27-07-2020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93995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166D1-96D3-4F17-9121-31588D563FB3}"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183419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166D1-96D3-4F17-9121-31588D563FB3}"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1226680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166D1-96D3-4F17-9121-31588D563FB3}"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1994132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166D1-96D3-4F17-9121-31588D563FB3}"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1348055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166D1-96D3-4F17-9121-31588D563FB3}"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272711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166D1-96D3-4F17-9121-31588D563FB3}"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77352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166D1-96D3-4F17-9121-31588D563FB3}"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4260909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166D1-96D3-4F17-9121-31588D563FB3}"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302944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166D1-96D3-4F17-9121-31588D563FB3}"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307224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166D1-96D3-4F17-9121-31588D563FB3}"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214363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A166D1-96D3-4F17-9121-31588D563FB3}"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88355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A166D1-96D3-4F17-9121-31588D563FB3}" type="datetimeFigureOut">
              <a:rPr lang="en-IN" smtClean="0"/>
              <a:t>27-07-2020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102864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166D1-96D3-4F17-9121-31588D563FB3}" type="datetimeFigureOut">
              <a:rPr lang="en-IN" smtClean="0"/>
              <a:t>27-07-2020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83473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166D1-96D3-4F17-9121-31588D563FB3}" type="datetimeFigureOut">
              <a:rPr lang="en-IN" smtClean="0"/>
              <a:t>27-07-2020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321132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166D1-96D3-4F17-9121-31588D563FB3}"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409473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166D1-96D3-4F17-9121-31588D563FB3}"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E5EB7-F29D-4EE0-8E05-9473B4858746}" type="slidenum">
              <a:rPr lang="en-IN" smtClean="0"/>
              <a:t>‹#›</a:t>
            </a:fld>
            <a:endParaRPr lang="en-IN"/>
          </a:p>
        </p:txBody>
      </p:sp>
    </p:spTree>
    <p:extLst>
      <p:ext uri="{BB962C8B-B14F-4D97-AF65-F5344CB8AC3E}">
        <p14:creationId xmlns:p14="http://schemas.microsoft.com/office/powerpoint/2010/main" val="30985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A166D1-96D3-4F17-9121-31588D563FB3}" type="datetimeFigureOut">
              <a:rPr lang="en-IN" smtClean="0"/>
              <a:t>27-07-2020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BE5EB7-F29D-4EE0-8E05-9473B4858746}" type="slidenum">
              <a:rPr lang="en-IN" smtClean="0"/>
              <a:t>‹#›</a:t>
            </a:fld>
            <a:endParaRPr lang="en-IN"/>
          </a:p>
        </p:txBody>
      </p:sp>
    </p:spTree>
    <p:extLst>
      <p:ext uri="{BB962C8B-B14F-4D97-AF65-F5344CB8AC3E}">
        <p14:creationId xmlns:p14="http://schemas.microsoft.com/office/powerpoint/2010/main" val="822556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Experiment no 11</a:t>
            </a:r>
          </a:p>
        </p:txBody>
      </p:sp>
      <p:sp>
        <p:nvSpPr>
          <p:cNvPr id="3" name="Subtitle 2"/>
          <p:cNvSpPr>
            <a:spLocks noGrp="1"/>
          </p:cNvSpPr>
          <p:nvPr>
            <p:ph type="subTitle" idx="1"/>
          </p:nvPr>
        </p:nvSpPr>
        <p:spPr/>
        <p:txBody>
          <a:bodyPr>
            <a:normAutofit/>
          </a:bodyPr>
          <a:lstStyle/>
          <a:p>
            <a:r>
              <a:rPr lang="en-IN" sz="2800" dirty="0">
                <a:latin typeface="Times New Roman" panose="02020603050405020304" pitchFamily="18" charset="0"/>
                <a:cs typeface="Times New Roman" panose="02020603050405020304" pitchFamily="18" charset="0"/>
              </a:rPr>
              <a:t>To Perform Estimation of effort using FP Estimation for chosen system </a:t>
            </a:r>
          </a:p>
        </p:txBody>
      </p:sp>
    </p:spTree>
    <p:extLst>
      <p:ext uri="{BB962C8B-B14F-4D97-AF65-F5344CB8AC3E}">
        <p14:creationId xmlns:p14="http://schemas.microsoft.com/office/powerpoint/2010/main" val="2223886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073021"/>
            <a:ext cx="10018713" cy="4718180"/>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(ii)External Outputs: </a:t>
            </a:r>
          </a:p>
          <a:p>
            <a:pPr marL="0" indent="0">
              <a:buNone/>
            </a:pPr>
            <a:r>
              <a:rPr lang="en-IN" sz="2000" dirty="0">
                <a:latin typeface="Times New Roman" panose="02020603050405020304" pitchFamily="18" charset="0"/>
                <a:cs typeface="Times New Roman" panose="02020603050405020304" pitchFamily="18" charset="0"/>
              </a:rPr>
              <a:t>(a) 6 with low complexity </a:t>
            </a:r>
          </a:p>
          <a:p>
            <a:pPr marL="0" indent="0">
              <a:buNone/>
            </a:pPr>
            <a:r>
              <a:rPr lang="en-IN" sz="2000" dirty="0">
                <a:latin typeface="Times New Roman" panose="02020603050405020304" pitchFamily="18" charset="0"/>
                <a:cs typeface="Times New Roman" panose="02020603050405020304" pitchFamily="18" charset="0"/>
              </a:rPr>
              <a:t>(b)13 with high complexity </a:t>
            </a:r>
          </a:p>
          <a:p>
            <a:pPr marL="0" indent="0">
              <a:buNone/>
            </a:pPr>
            <a:r>
              <a:rPr lang="en-IN" sz="2000" dirty="0">
                <a:latin typeface="Times New Roman" panose="02020603050405020304" pitchFamily="18" charset="0"/>
                <a:cs typeface="Times New Roman" panose="02020603050405020304" pitchFamily="18" charset="0"/>
              </a:rPr>
              <a:t>(iii)External Inquiries: </a:t>
            </a:r>
          </a:p>
          <a:p>
            <a:pPr marL="0" indent="0">
              <a:buNone/>
            </a:pPr>
            <a:r>
              <a:rPr lang="en-IN" sz="2000" dirty="0">
                <a:latin typeface="Times New Roman" panose="02020603050405020304" pitchFamily="18" charset="0"/>
                <a:cs typeface="Times New Roman" panose="02020603050405020304" pitchFamily="18" charset="0"/>
              </a:rPr>
              <a:t>(a)3 with low complexity </a:t>
            </a:r>
          </a:p>
          <a:p>
            <a:pPr marL="0" indent="0">
              <a:buNone/>
            </a:pPr>
            <a:r>
              <a:rPr lang="en-IN" sz="2000" dirty="0">
                <a:latin typeface="Times New Roman" panose="02020603050405020304" pitchFamily="18" charset="0"/>
                <a:cs typeface="Times New Roman" panose="02020603050405020304" pitchFamily="18" charset="0"/>
              </a:rPr>
              <a:t>(b)4 with average complexity </a:t>
            </a:r>
          </a:p>
          <a:p>
            <a:pPr marL="0" indent="0">
              <a:buNone/>
            </a:pPr>
            <a:r>
              <a:rPr lang="en-IN" sz="2000" dirty="0">
                <a:latin typeface="Times New Roman" panose="02020603050405020304" pitchFamily="18" charset="0"/>
                <a:cs typeface="Times New Roman" panose="02020603050405020304" pitchFamily="18" charset="0"/>
              </a:rPr>
              <a:t>(c)2 with high complexity </a:t>
            </a:r>
          </a:p>
        </p:txBody>
      </p:sp>
    </p:spTree>
    <p:extLst>
      <p:ext uri="{BB962C8B-B14F-4D97-AF65-F5344CB8AC3E}">
        <p14:creationId xmlns:p14="http://schemas.microsoft.com/office/powerpoint/2010/main" val="321179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6582"/>
            <a:ext cx="10515600" cy="5470381"/>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(iv)Internal logical files: </a:t>
            </a:r>
          </a:p>
          <a:p>
            <a:pPr marL="0" indent="0">
              <a:buNone/>
            </a:pPr>
            <a:r>
              <a:rPr lang="en-IN" sz="2000" dirty="0">
                <a:latin typeface="Times New Roman" panose="02020603050405020304" pitchFamily="18" charset="0"/>
                <a:cs typeface="Times New Roman" panose="02020603050405020304" pitchFamily="18" charset="0"/>
              </a:rPr>
              <a:t>(a) 2 with average complexity </a:t>
            </a:r>
          </a:p>
          <a:p>
            <a:pPr marL="0" indent="0">
              <a:buNone/>
            </a:pPr>
            <a:r>
              <a:rPr lang="en-IN" sz="2000" dirty="0">
                <a:latin typeface="Times New Roman" panose="02020603050405020304" pitchFamily="18" charset="0"/>
                <a:cs typeface="Times New Roman" panose="02020603050405020304" pitchFamily="18" charset="0"/>
              </a:rPr>
              <a:t>(b)1 with high complexity </a:t>
            </a:r>
          </a:p>
          <a:p>
            <a:pPr marL="0" indent="0">
              <a:buNone/>
            </a:pPr>
            <a:r>
              <a:rPr lang="en-IN" sz="2000" dirty="0">
                <a:latin typeface="Times New Roman" panose="02020603050405020304" pitchFamily="18" charset="0"/>
                <a:cs typeface="Times New Roman" panose="02020603050405020304" pitchFamily="18" charset="0"/>
              </a:rPr>
              <a:t>(v)External Interface files: </a:t>
            </a:r>
          </a:p>
          <a:p>
            <a:pPr marL="0" indent="0">
              <a:buNone/>
            </a:pPr>
            <a:r>
              <a:rPr lang="en-IN" sz="2000" dirty="0">
                <a:latin typeface="Times New Roman" panose="02020603050405020304" pitchFamily="18" charset="0"/>
                <a:cs typeface="Times New Roman" panose="02020603050405020304" pitchFamily="18" charset="0"/>
              </a:rPr>
              <a:t>(a) 9 with low complexity </a:t>
            </a:r>
          </a:p>
          <a:p>
            <a:r>
              <a:rPr lang="en-IN" sz="2000" dirty="0">
                <a:latin typeface="Times New Roman" panose="02020603050405020304" pitchFamily="18" charset="0"/>
                <a:cs typeface="Times New Roman" panose="02020603050405020304" pitchFamily="18" charset="0"/>
              </a:rPr>
              <a:t>In addition to above, system requires Significant data communication </a:t>
            </a:r>
          </a:p>
          <a:p>
            <a:pPr marL="0" indent="0">
              <a:buNone/>
            </a:pPr>
            <a:r>
              <a:rPr lang="en-IN" sz="2000" dirty="0">
                <a:latin typeface="Times New Roman" panose="02020603050405020304" pitchFamily="18" charset="0"/>
                <a:cs typeface="Times New Roman" panose="02020603050405020304" pitchFamily="18" charset="0"/>
              </a:rPr>
              <a:t>ii. Performance is very critical </a:t>
            </a:r>
          </a:p>
          <a:p>
            <a:pPr marL="0" indent="0">
              <a:buNone/>
            </a:pPr>
            <a:r>
              <a:rPr lang="en-IN" sz="2000" dirty="0">
                <a:latin typeface="Times New Roman" panose="02020603050405020304" pitchFamily="18" charset="0"/>
                <a:cs typeface="Times New Roman" panose="02020603050405020304" pitchFamily="18" charset="0"/>
              </a:rPr>
              <a:t>iii. Designed code may be moderately reusable </a:t>
            </a:r>
          </a:p>
          <a:p>
            <a:pPr marL="0" indent="0">
              <a:buNone/>
            </a:pPr>
            <a:r>
              <a:rPr lang="en-IN" sz="2000" dirty="0">
                <a:latin typeface="Times New Roman" panose="02020603050405020304" pitchFamily="18" charset="0"/>
                <a:cs typeface="Times New Roman" panose="02020603050405020304" pitchFamily="18" charset="0"/>
              </a:rPr>
              <a:t>iv. System is not designed for multiple installation in different organizations. </a:t>
            </a:r>
          </a:p>
          <a:p>
            <a:pPr marL="0" indent="0">
              <a:buNone/>
            </a:pPr>
            <a:r>
              <a:rPr lang="en-IN" sz="2000" dirty="0">
                <a:latin typeface="Times New Roman" panose="02020603050405020304" pitchFamily="18" charset="0"/>
                <a:cs typeface="Times New Roman" panose="02020603050405020304" pitchFamily="18" charset="0"/>
              </a:rPr>
              <a:t>Other complexity adjustment factors are treated as average. Compute the function points for the project</a:t>
            </a:r>
            <a:r>
              <a:rPr lang="en-IN" dirty="0"/>
              <a:t>. </a:t>
            </a:r>
          </a:p>
        </p:txBody>
      </p:sp>
    </p:spTree>
    <p:extLst>
      <p:ext uri="{BB962C8B-B14F-4D97-AF65-F5344CB8AC3E}">
        <p14:creationId xmlns:p14="http://schemas.microsoft.com/office/powerpoint/2010/main" val="289184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Functional Point Estimation for Railway Reservation System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4644" y="2667000"/>
            <a:ext cx="5738050" cy="3124200"/>
          </a:xfrm>
        </p:spPr>
      </p:pic>
    </p:spTree>
    <p:extLst>
      <p:ext uri="{BB962C8B-B14F-4D97-AF65-F5344CB8AC3E}">
        <p14:creationId xmlns:p14="http://schemas.microsoft.com/office/powerpoint/2010/main" val="33697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Calculation of Functional Point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27176" y="2667000"/>
            <a:ext cx="6704158" cy="3124200"/>
          </a:xfrm>
        </p:spPr>
      </p:pic>
    </p:spTree>
    <p:extLst>
      <p:ext uri="{BB962C8B-B14F-4D97-AF65-F5344CB8AC3E}">
        <p14:creationId xmlns:p14="http://schemas.microsoft.com/office/powerpoint/2010/main" val="394558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06254-79C0-4307-B8F4-44D34BF79AA4}"/>
              </a:ext>
            </a:extLst>
          </p:cNvPr>
          <p:cNvSpPr>
            <a:spLocks noGrp="1"/>
          </p:cNvSpPr>
          <p:nvPr>
            <p:ph idx="1"/>
          </p:nvPr>
        </p:nvSpPr>
        <p:spPr>
          <a:xfrm>
            <a:off x="1484310" y="1091683"/>
            <a:ext cx="10018713" cy="4699518"/>
          </a:xfrm>
        </p:spPr>
        <p:txBody>
          <a:bodyPr>
            <a:normAutofit/>
          </a:bodyPr>
          <a:lstStyle/>
          <a:p>
            <a:pPr marL="0" indent="0" algn="ctr">
              <a:buNone/>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7326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07910"/>
            <a:ext cx="10018713" cy="895739"/>
          </a:xfrm>
        </p:spPr>
        <p:txBody>
          <a:bodyPr/>
          <a:lstStyle/>
          <a:p>
            <a:r>
              <a:rPr lang="en-IN" dirty="0">
                <a:latin typeface="Times New Roman" panose="02020603050405020304" pitchFamily="18" charset="0"/>
                <a:cs typeface="Times New Roman" panose="02020603050405020304" pitchFamily="18" charset="0"/>
              </a:rPr>
              <a:t>Description</a:t>
            </a:r>
          </a:p>
        </p:txBody>
      </p:sp>
      <p:sp>
        <p:nvSpPr>
          <p:cNvPr id="3" name="Content Placeholder 2"/>
          <p:cNvSpPr>
            <a:spLocks noGrp="1"/>
          </p:cNvSpPr>
          <p:nvPr>
            <p:ph idx="1"/>
          </p:nvPr>
        </p:nvSpPr>
        <p:spPr>
          <a:xfrm>
            <a:off x="838200" y="1334278"/>
            <a:ext cx="10515600" cy="4842686"/>
          </a:xfrm>
        </p:spPr>
        <p:txBody>
          <a:bodyPr>
            <a:normAutofit/>
          </a:bodyPr>
          <a:lstStyle/>
          <a:p>
            <a:r>
              <a:rPr lang="en-IN" sz="2000" dirty="0">
                <a:latin typeface="Times New Roman" panose="02020603050405020304" pitchFamily="18" charset="0"/>
                <a:cs typeface="Times New Roman" panose="02020603050405020304" pitchFamily="18" charset="0"/>
              </a:rPr>
              <a:t>A </a:t>
            </a:r>
            <a:r>
              <a:rPr lang="en-IN" sz="2000" b="1" dirty="0">
                <a:latin typeface="Times New Roman" panose="02020603050405020304" pitchFamily="18" charset="0"/>
                <a:cs typeface="Times New Roman" panose="02020603050405020304" pitchFamily="18" charset="0"/>
              </a:rPr>
              <a:t>function point </a:t>
            </a:r>
            <a:r>
              <a:rPr lang="en-IN" sz="2000" dirty="0">
                <a:latin typeface="Times New Roman" panose="02020603050405020304" pitchFamily="18" charset="0"/>
                <a:cs typeface="Times New Roman" panose="02020603050405020304" pitchFamily="18" charset="0"/>
              </a:rPr>
              <a:t>is a "unit of measurement" to express the amount of business functionality an information system (as a product) provides to a user. Function points are used to compute a functional size measurement (FSM) of software. </a:t>
            </a:r>
          </a:p>
          <a:p>
            <a:r>
              <a:rPr lang="en-IN" sz="2000" dirty="0">
                <a:latin typeface="Times New Roman" panose="02020603050405020304" pitchFamily="18" charset="0"/>
                <a:cs typeface="Times New Roman" panose="02020603050405020304" pitchFamily="18" charset="0"/>
              </a:rPr>
              <a:t>The principle of Albrecht’s function point analysis (FPA) is that a system is decomposed into functional units. </a:t>
            </a:r>
          </a:p>
          <a:p>
            <a:r>
              <a:rPr lang="en-IN" sz="2000" dirty="0">
                <a:latin typeface="Times New Roman" panose="02020603050405020304" pitchFamily="18" charset="0"/>
                <a:cs typeface="Times New Roman" panose="02020603050405020304" pitchFamily="18" charset="0"/>
              </a:rPr>
              <a:t>Inputs: information entering the system </a:t>
            </a:r>
          </a:p>
          <a:p>
            <a:r>
              <a:rPr lang="en-IN" sz="2000" dirty="0">
                <a:latin typeface="Times New Roman" panose="02020603050405020304" pitchFamily="18" charset="0"/>
                <a:cs typeface="Times New Roman" panose="02020603050405020304" pitchFamily="18" charset="0"/>
              </a:rPr>
              <a:t> Outputs: information leaving the system </a:t>
            </a:r>
          </a:p>
          <a:p>
            <a:r>
              <a:rPr lang="en-IN" sz="2000" dirty="0">
                <a:latin typeface="Times New Roman" panose="02020603050405020304" pitchFamily="18" charset="0"/>
                <a:cs typeface="Times New Roman" panose="02020603050405020304" pitchFamily="18" charset="0"/>
              </a:rPr>
              <a:t> Enquiries: requests for instant access to information </a:t>
            </a:r>
          </a:p>
          <a:p>
            <a:r>
              <a:rPr lang="en-IN" sz="2000" dirty="0">
                <a:latin typeface="Times New Roman" panose="02020603050405020304" pitchFamily="18" charset="0"/>
                <a:cs typeface="Times New Roman" panose="02020603050405020304" pitchFamily="18" charset="0"/>
              </a:rPr>
              <a:t> Internal logical files: information held within the system </a:t>
            </a:r>
          </a:p>
          <a:p>
            <a:r>
              <a:rPr lang="en-IN" sz="2000" dirty="0">
                <a:latin typeface="Times New Roman" panose="02020603050405020304" pitchFamily="18" charset="0"/>
                <a:cs typeface="Times New Roman" panose="02020603050405020304" pitchFamily="18" charset="0"/>
              </a:rPr>
              <a:t> External interface files: information held by other system that is used by the system being analysed .</a:t>
            </a:r>
          </a:p>
        </p:txBody>
      </p:sp>
    </p:spTree>
    <p:extLst>
      <p:ext uri="{BB962C8B-B14F-4D97-AF65-F5344CB8AC3E}">
        <p14:creationId xmlns:p14="http://schemas.microsoft.com/office/powerpoint/2010/main" val="310016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97767"/>
          </a:xfrm>
        </p:spPr>
        <p:txBody>
          <a:bodyPr/>
          <a:lstStyle/>
          <a:p>
            <a:r>
              <a:rPr lang="en-IN" dirty="0">
                <a:latin typeface="Times New Roman" panose="02020603050405020304" pitchFamily="18" charset="0"/>
                <a:cs typeface="Times New Roman" panose="02020603050405020304" pitchFamily="18" charset="0"/>
              </a:rPr>
              <a:t>Various FPA Functional Units are:-</a:t>
            </a:r>
          </a:p>
        </p:txBody>
      </p:sp>
      <p:pic>
        <p:nvPicPr>
          <p:cNvPr id="4" name="Content Placeholder 3"/>
          <p:cNvPicPr>
            <a:picLocks noGrp="1" noChangeAspect="1"/>
          </p:cNvPicPr>
          <p:nvPr>
            <p:ph idx="1"/>
          </p:nvPr>
        </p:nvPicPr>
        <p:blipFill>
          <a:blip r:embed="rId2"/>
          <a:stretch>
            <a:fillRect/>
          </a:stretch>
        </p:blipFill>
        <p:spPr>
          <a:xfrm>
            <a:off x="3620278" y="2967135"/>
            <a:ext cx="4676791" cy="2705877"/>
          </a:xfrm>
          <a:prstGeom prst="rect">
            <a:avLst/>
          </a:prstGeom>
        </p:spPr>
      </p:pic>
    </p:spTree>
    <p:extLst>
      <p:ext uri="{BB962C8B-B14F-4D97-AF65-F5344CB8AC3E}">
        <p14:creationId xmlns:p14="http://schemas.microsoft.com/office/powerpoint/2010/main" val="415356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559838"/>
            <a:ext cx="10018713" cy="1315615"/>
          </a:xfrm>
        </p:spPr>
        <p:txBody>
          <a:bodyPr/>
          <a:lstStyle/>
          <a:p>
            <a:r>
              <a:rPr lang="en-IN" dirty="0">
                <a:latin typeface="Times New Roman" panose="02020603050405020304" pitchFamily="18" charset="0"/>
                <a:cs typeface="Times New Roman" panose="02020603050405020304" pitchFamily="18" charset="0"/>
              </a:rPr>
              <a:t>Categorisation of Functional Unit</a:t>
            </a:r>
          </a:p>
        </p:txBody>
      </p:sp>
      <p:sp>
        <p:nvSpPr>
          <p:cNvPr id="3" name="Content Placeholder 2"/>
          <p:cNvSpPr>
            <a:spLocks noGrp="1"/>
          </p:cNvSpPr>
          <p:nvPr>
            <p:ph idx="1"/>
          </p:nvPr>
        </p:nvSpPr>
        <p:spPr>
          <a:xfrm>
            <a:off x="1484310" y="2164703"/>
            <a:ext cx="10018713" cy="3626498"/>
          </a:xfrm>
        </p:spPr>
        <p:txBody>
          <a:bodyPr>
            <a:normAutofit/>
          </a:bodyPr>
          <a:lstStyle/>
          <a:p>
            <a:r>
              <a:rPr lang="en-IN" sz="2200" dirty="0">
                <a:latin typeface="Times New Roman" panose="02020603050405020304" pitchFamily="18" charset="0"/>
                <a:cs typeface="Times New Roman" panose="02020603050405020304" pitchFamily="18" charset="0"/>
              </a:rPr>
              <a:t>The five functional units are divided in two categories: </a:t>
            </a:r>
          </a:p>
          <a:p>
            <a:pPr marL="0" indent="0">
              <a:buNone/>
            </a:pP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Data function types </a:t>
            </a:r>
          </a:p>
          <a:p>
            <a:r>
              <a:rPr lang="en-IN" sz="2200" dirty="0">
                <a:latin typeface="Times New Roman" panose="02020603050405020304" pitchFamily="18" charset="0"/>
                <a:cs typeface="Times New Roman" panose="02020603050405020304" pitchFamily="18" charset="0"/>
              </a:rPr>
              <a:t>Internal Logical Files (ILF): A user identifiable group of logical related data or control information maintained within the system. </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External Interface files (EIF): A user identifiable group of logically related data or control information referenced by the system, but maintained within another system. This means that EIF counted for one system, may be an ILF in another system. </a:t>
            </a:r>
          </a:p>
          <a:p>
            <a:endParaRPr lang="en-IN" dirty="0"/>
          </a:p>
          <a:p>
            <a:endParaRPr lang="en-IN" dirty="0"/>
          </a:p>
        </p:txBody>
      </p:sp>
    </p:spTree>
    <p:extLst>
      <p:ext uri="{BB962C8B-B14F-4D97-AF65-F5344CB8AC3E}">
        <p14:creationId xmlns:p14="http://schemas.microsoft.com/office/powerpoint/2010/main" val="21835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5414963"/>
          </a:xfrm>
        </p:spPr>
        <p:txBody>
          <a:bodyPr/>
          <a:lstStyle/>
          <a:p>
            <a:pPr marL="0" indent="0">
              <a:buNone/>
            </a:pPr>
            <a:r>
              <a:rPr lang="en-IN" dirty="0"/>
              <a:t>(</a:t>
            </a:r>
            <a:r>
              <a:rPr lang="en-IN" sz="2000" dirty="0">
                <a:latin typeface="Times New Roman" panose="02020603050405020304" pitchFamily="18" charset="0"/>
                <a:cs typeface="Times New Roman" panose="02020603050405020304" pitchFamily="18" charset="0"/>
              </a:rPr>
              <a:t>ii) Transactional function types </a:t>
            </a:r>
          </a:p>
          <a:p>
            <a:r>
              <a:rPr lang="en-IN" sz="2000" dirty="0">
                <a:latin typeface="Times New Roman" panose="02020603050405020304" pitchFamily="18" charset="0"/>
                <a:cs typeface="Times New Roman" panose="02020603050405020304" pitchFamily="18" charset="0"/>
              </a:rPr>
              <a:t>External Input (EI): An EI processes data or control information that comes from outside the system. The EI is an elementary process, which is the smallest unit of activity that is meaningful to the end user in the business. </a:t>
            </a:r>
          </a:p>
          <a:p>
            <a:r>
              <a:rPr lang="en-IN" sz="2000" dirty="0">
                <a:latin typeface="Times New Roman" panose="02020603050405020304" pitchFamily="18" charset="0"/>
                <a:cs typeface="Times New Roman" panose="02020603050405020304" pitchFamily="18" charset="0"/>
              </a:rPr>
              <a:t> External Output (EO): An EO is an elementary process that generate data or control information to be sent outside the system. </a:t>
            </a:r>
          </a:p>
          <a:p>
            <a:r>
              <a:rPr lang="en-IN" sz="2000" dirty="0">
                <a:latin typeface="Times New Roman" panose="02020603050405020304" pitchFamily="18" charset="0"/>
                <a:cs typeface="Times New Roman" panose="02020603050405020304" pitchFamily="18" charset="0"/>
              </a:rPr>
              <a:t>External Inquiry (EQ): An EQ is an elementary process that is made up to an input-output combination that results in data retrieval. </a:t>
            </a:r>
          </a:p>
          <a:p>
            <a:endParaRPr lang="en-IN" dirty="0"/>
          </a:p>
        </p:txBody>
      </p:sp>
    </p:spTree>
    <p:extLst>
      <p:ext uri="{BB962C8B-B14F-4D97-AF65-F5344CB8AC3E}">
        <p14:creationId xmlns:p14="http://schemas.microsoft.com/office/powerpoint/2010/main" val="84209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65718"/>
          </a:xfrm>
        </p:spPr>
        <p:txBody>
          <a:bodyPr/>
          <a:lstStyle/>
          <a:p>
            <a:r>
              <a:rPr lang="en-IN" dirty="0">
                <a:latin typeface="Times New Roman" panose="02020603050405020304" pitchFamily="18" charset="0"/>
                <a:cs typeface="Times New Roman" panose="02020603050405020304" pitchFamily="18" charset="0"/>
              </a:rPr>
              <a:t>Special Features</a:t>
            </a:r>
          </a:p>
        </p:txBody>
      </p:sp>
      <p:sp>
        <p:nvSpPr>
          <p:cNvPr id="3" name="Content Placeholder 2"/>
          <p:cNvSpPr>
            <a:spLocks noGrp="1"/>
          </p:cNvSpPr>
          <p:nvPr>
            <p:ph idx="1"/>
          </p:nvPr>
        </p:nvSpPr>
        <p:spPr>
          <a:xfrm>
            <a:off x="1484310" y="1931437"/>
            <a:ext cx="10018713" cy="3859763"/>
          </a:xfrm>
        </p:spPr>
        <p:txBody>
          <a:bodyPr>
            <a:normAutofit fontScale="85000" lnSpcReduction="10000"/>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Function point approach is independent of the language, tools, or methodologies used for implementation; i.e. they do not take into consideration programming languages, data base management systems, processing hardware or any other data base technology. </a:t>
            </a:r>
          </a:p>
          <a:p>
            <a:r>
              <a:rPr lang="en-IN" dirty="0">
                <a:latin typeface="Times New Roman" panose="02020603050405020304" pitchFamily="18" charset="0"/>
                <a:cs typeface="Times New Roman" panose="02020603050405020304" pitchFamily="18" charset="0"/>
              </a:rPr>
              <a:t>Function points can be estimated from requirement specification or design specification, thus making it possible to estimate development efforts in early phases of development </a:t>
            </a:r>
          </a:p>
          <a:p>
            <a:r>
              <a:rPr lang="en-IN" dirty="0">
                <a:latin typeface="Times New Roman" panose="02020603050405020304" pitchFamily="18" charset="0"/>
                <a:cs typeface="Times New Roman" panose="02020603050405020304" pitchFamily="18" charset="0"/>
              </a:rPr>
              <a:t>Function points are directly linked to the statement of requirements; any change of requirements can easily be followed by a re-estimate. </a:t>
            </a:r>
          </a:p>
          <a:p>
            <a:r>
              <a:rPr lang="en-IN" dirty="0">
                <a:latin typeface="Times New Roman" panose="02020603050405020304" pitchFamily="18" charset="0"/>
                <a:cs typeface="Times New Roman" panose="02020603050405020304" pitchFamily="18" charset="0"/>
              </a:rPr>
              <a:t> Function points are based on the system user’s external view of the system, non-technical users of the software system have a better understanding of what function points are measuring</a:t>
            </a:r>
            <a:r>
              <a:rPr lang="en-IN" dirty="0"/>
              <a:t>. </a:t>
            </a:r>
          </a:p>
          <a:p>
            <a:endParaRPr lang="en-IN" dirty="0"/>
          </a:p>
        </p:txBody>
      </p:sp>
    </p:spTree>
    <p:extLst>
      <p:ext uri="{BB962C8B-B14F-4D97-AF65-F5344CB8AC3E}">
        <p14:creationId xmlns:p14="http://schemas.microsoft.com/office/powerpoint/2010/main" val="296047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98984"/>
          </a:xfrm>
        </p:spPr>
        <p:txBody>
          <a:bodyPr/>
          <a:lstStyle/>
          <a:p>
            <a:r>
              <a:rPr lang="en-IN" dirty="0">
                <a:latin typeface="Times New Roman" panose="02020603050405020304" pitchFamily="18" charset="0"/>
                <a:cs typeface="Times New Roman" panose="02020603050405020304" pitchFamily="18" charset="0"/>
              </a:rPr>
              <a:t>Standard Weighting Factors</a:t>
            </a:r>
          </a:p>
        </p:txBody>
      </p:sp>
      <p:pic>
        <p:nvPicPr>
          <p:cNvPr id="4" name="Content Placeholder 3"/>
          <p:cNvPicPr>
            <a:picLocks noGrp="1" noChangeAspect="1"/>
          </p:cNvPicPr>
          <p:nvPr>
            <p:ph idx="1"/>
          </p:nvPr>
        </p:nvPicPr>
        <p:blipFill>
          <a:blip r:embed="rId2"/>
          <a:stretch>
            <a:fillRect/>
          </a:stretch>
        </p:blipFill>
        <p:spPr>
          <a:xfrm>
            <a:off x="2923308" y="2673927"/>
            <a:ext cx="5569527" cy="3241963"/>
          </a:xfrm>
          <a:prstGeom prst="rect">
            <a:avLst/>
          </a:prstGeom>
        </p:spPr>
      </p:pic>
    </p:spTree>
    <p:extLst>
      <p:ext uri="{BB962C8B-B14F-4D97-AF65-F5344CB8AC3E}">
        <p14:creationId xmlns:p14="http://schemas.microsoft.com/office/powerpoint/2010/main" val="251014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47057"/>
          </a:xfrm>
        </p:spPr>
        <p:txBody>
          <a:bodyPr/>
          <a:lstStyle/>
          <a:p>
            <a:r>
              <a:rPr lang="en-IN" dirty="0">
                <a:latin typeface="Times New Roman" panose="02020603050405020304" pitchFamily="18" charset="0"/>
                <a:cs typeface="Times New Roman" panose="02020603050405020304" pitchFamily="18" charset="0"/>
              </a:rPr>
              <a:t>Performance Instruction</a:t>
            </a:r>
          </a:p>
        </p:txBody>
      </p:sp>
      <p:sp>
        <p:nvSpPr>
          <p:cNvPr id="3" name="Content Placeholder 2"/>
          <p:cNvSpPr>
            <a:spLocks noGrp="1"/>
          </p:cNvSpPr>
          <p:nvPr>
            <p:ph idx="1"/>
          </p:nvPr>
        </p:nvSpPr>
        <p:spPr>
          <a:xfrm>
            <a:off x="1484310" y="1884785"/>
            <a:ext cx="10018713" cy="2976464"/>
          </a:xfrm>
        </p:spPr>
        <p:txBody>
          <a:bodyPr/>
          <a:lstStyle/>
          <a:p>
            <a:r>
              <a:rPr lang="en-IN" dirty="0">
                <a:latin typeface="Times New Roman" panose="02020603050405020304" pitchFamily="18" charset="0"/>
                <a:cs typeface="Times New Roman" panose="02020603050405020304" pitchFamily="18" charset="0"/>
              </a:rPr>
              <a:t>Observe functional units and their weighting factors. </a:t>
            </a:r>
          </a:p>
          <a:p>
            <a:r>
              <a:rPr lang="en-IN" dirty="0">
                <a:latin typeface="Times New Roman" panose="02020603050405020304" pitchFamily="18" charset="0"/>
                <a:cs typeface="Times New Roman" panose="02020603050405020304" pitchFamily="18" charset="0"/>
              </a:rPr>
              <a:t>Compute them in formula to find value of UFP count. </a:t>
            </a:r>
          </a:p>
          <a:p>
            <a:r>
              <a:rPr lang="en-IN" dirty="0">
                <a:latin typeface="Times New Roman" panose="02020603050405020304" pitchFamily="18" charset="0"/>
                <a:cs typeface="Times New Roman" panose="02020603050405020304" pitchFamily="18" charset="0"/>
              </a:rPr>
              <a:t>Find value of FP by using formula. </a:t>
            </a:r>
          </a:p>
        </p:txBody>
      </p:sp>
    </p:spTree>
    <p:extLst>
      <p:ext uri="{BB962C8B-B14F-4D97-AF65-F5344CB8AC3E}">
        <p14:creationId xmlns:p14="http://schemas.microsoft.com/office/powerpoint/2010/main" val="297363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84380"/>
          </a:xfrm>
        </p:spPr>
        <p:txBody>
          <a:bodyPr/>
          <a:lstStyle/>
          <a:p>
            <a:r>
              <a:rPr lang="en-IN" dirty="0">
                <a:latin typeface="Times New Roman" panose="02020603050405020304" pitchFamily="18" charset="0"/>
                <a:cs typeface="Times New Roman" panose="02020603050405020304" pitchFamily="18" charset="0"/>
              </a:rPr>
              <a:t>Sample Problem Statement</a:t>
            </a:r>
          </a:p>
        </p:txBody>
      </p:sp>
      <p:sp>
        <p:nvSpPr>
          <p:cNvPr id="3" name="Content Placeholder 2"/>
          <p:cNvSpPr>
            <a:spLocks noGrp="1"/>
          </p:cNvSpPr>
          <p:nvPr>
            <p:ph idx="1"/>
          </p:nvPr>
        </p:nvSpPr>
        <p:spPr>
          <a:xfrm>
            <a:off x="1484310" y="1810139"/>
            <a:ext cx="10018713" cy="3981061"/>
          </a:xfrm>
        </p:spPr>
        <p:txBody>
          <a:bodyPr/>
          <a:lstStyle/>
          <a:p>
            <a:r>
              <a:rPr lang="en-IN" dirty="0">
                <a:latin typeface="Times New Roman" panose="02020603050405020304" pitchFamily="18" charset="0"/>
                <a:cs typeface="Times New Roman" panose="02020603050405020304" pitchFamily="18" charset="0"/>
              </a:rPr>
              <a:t>Consider a project with the following parameters. </a:t>
            </a:r>
          </a:p>
          <a:p>
            <a:pPr marL="0" indent="0">
              <a:buNone/>
            </a:pP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)External Inputs: </a:t>
            </a:r>
          </a:p>
          <a:p>
            <a:pPr marL="0" indent="0">
              <a:buNone/>
            </a:pPr>
            <a:r>
              <a:rPr lang="en-IN" dirty="0">
                <a:latin typeface="Times New Roman" panose="02020603050405020304" pitchFamily="18" charset="0"/>
                <a:cs typeface="Times New Roman" panose="02020603050405020304" pitchFamily="18" charset="0"/>
              </a:rPr>
              <a:t>(a) 10 with low complexity </a:t>
            </a:r>
          </a:p>
          <a:p>
            <a:pPr marL="0" indent="0">
              <a:buNone/>
            </a:pPr>
            <a:r>
              <a:rPr lang="en-IN" dirty="0">
                <a:latin typeface="Times New Roman" panose="02020603050405020304" pitchFamily="18" charset="0"/>
                <a:cs typeface="Times New Roman" panose="02020603050405020304" pitchFamily="18" charset="0"/>
              </a:rPr>
              <a:t>(b)15 with average complexity </a:t>
            </a:r>
          </a:p>
          <a:p>
            <a:pPr marL="0" indent="0">
              <a:buNone/>
            </a:pPr>
            <a:r>
              <a:rPr lang="en-IN" dirty="0">
                <a:latin typeface="Times New Roman" panose="02020603050405020304" pitchFamily="18" charset="0"/>
                <a:cs typeface="Times New Roman" panose="02020603050405020304" pitchFamily="18" charset="0"/>
              </a:rPr>
              <a:t>(c) 17 with high complexity </a:t>
            </a:r>
          </a:p>
        </p:txBody>
      </p:sp>
    </p:spTree>
    <p:extLst>
      <p:ext uri="{BB962C8B-B14F-4D97-AF65-F5344CB8AC3E}">
        <p14:creationId xmlns:p14="http://schemas.microsoft.com/office/powerpoint/2010/main" val="1201269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5" ma:contentTypeDescription="Create a new document." ma:contentTypeScope="" ma:versionID="fa9049b22f2898b09eeaf474d31464e1">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31dfa7aa812b28e922c46f253a955e2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F59EC8-5656-45EF-B23B-DD2FB47DDFC0}"/>
</file>

<file path=customXml/itemProps2.xml><?xml version="1.0" encoding="utf-8"?>
<ds:datastoreItem xmlns:ds="http://schemas.openxmlformats.org/officeDocument/2006/customXml" ds:itemID="{67FB50CC-D768-4745-ABD1-AEEA0CBF3C32}"/>
</file>

<file path=customXml/itemProps3.xml><?xml version="1.0" encoding="utf-8"?>
<ds:datastoreItem xmlns:ds="http://schemas.openxmlformats.org/officeDocument/2006/customXml" ds:itemID="{2E4E240D-76CE-4F6E-B24F-9B009E190016}"/>
</file>

<file path=docProps/app.xml><?xml version="1.0" encoding="utf-8"?>
<Properties xmlns="http://schemas.openxmlformats.org/officeDocument/2006/extended-properties" xmlns:vt="http://schemas.openxmlformats.org/officeDocument/2006/docPropsVTypes">
  <Template>Parallax</Template>
  <TotalTime>43</TotalTime>
  <Words>670</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Times New Roman</vt:lpstr>
      <vt:lpstr>Parallax</vt:lpstr>
      <vt:lpstr>Experiment no 11</vt:lpstr>
      <vt:lpstr>Description</vt:lpstr>
      <vt:lpstr>Various FPA Functional Units are:-</vt:lpstr>
      <vt:lpstr>Categorisation of Functional Unit</vt:lpstr>
      <vt:lpstr>PowerPoint Presentation</vt:lpstr>
      <vt:lpstr>Special Features</vt:lpstr>
      <vt:lpstr>Standard Weighting Factors</vt:lpstr>
      <vt:lpstr>Performance Instruction</vt:lpstr>
      <vt:lpstr>Sample Problem Statement</vt:lpstr>
      <vt:lpstr>PowerPoint Presentation</vt:lpstr>
      <vt:lpstr>PowerPoint Presentation</vt:lpstr>
      <vt:lpstr>Functional Point Estimation for Railway Reservation System</vt:lpstr>
      <vt:lpstr>Calculation of Functional Point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no 11</dc:title>
  <dc:creator>jyoti</dc:creator>
  <cp:lastModifiedBy>jyotikaushik14@outlook.com</cp:lastModifiedBy>
  <cp:revision>26</cp:revision>
  <dcterms:created xsi:type="dcterms:W3CDTF">2020-07-21T20:09:05Z</dcterms:created>
  <dcterms:modified xsi:type="dcterms:W3CDTF">2020-07-26T19:44:34Z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