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8" r:id="rId3"/>
    <p:sldId id="279" r:id="rId4"/>
    <p:sldId id="28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2356-A583-4FC4-8E72-623C74D8C05D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858C-21AA-446E-9846-C61139E1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57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2356-A583-4FC4-8E72-623C74D8C05D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858C-21AA-446E-9846-C61139E1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51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2356-A583-4FC4-8E72-623C74D8C05D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858C-21AA-446E-9846-C61139E1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721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2356-A583-4FC4-8E72-623C74D8C05D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858C-21AA-446E-9846-C61139E186B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5612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2356-A583-4FC4-8E72-623C74D8C05D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858C-21AA-446E-9846-C61139E1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233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2356-A583-4FC4-8E72-623C74D8C05D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858C-21AA-446E-9846-C61139E1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92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2356-A583-4FC4-8E72-623C74D8C05D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858C-21AA-446E-9846-C61139E1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146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2356-A583-4FC4-8E72-623C74D8C05D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858C-21AA-446E-9846-C61139E1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065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2356-A583-4FC4-8E72-623C74D8C05D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858C-21AA-446E-9846-C61139E1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45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2356-A583-4FC4-8E72-623C74D8C05D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858C-21AA-446E-9846-C61139E1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15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2356-A583-4FC4-8E72-623C74D8C05D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858C-21AA-446E-9846-C61139E1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6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2356-A583-4FC4-8E72-623C74D8C05D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858C-21AA-446E-9846-C61139E1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2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2356-A583-4FC4-8E72-623C74D8C05D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858C-21AA-446E-9846-C61139E1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2356-A583-4FC4-8E72-623C74D8C05D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858C-21AA-446E-9846-C61139E1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03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2356-A583-4FC4-8E72-623C74D8C05D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858C-21AA-446E-9846-C61139E1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21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2356-A583-4FC4-8E72-623C74D8C05D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858C-21AA-446E-9846-C61139E1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20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2356-A583-4FC4-8E72-623C74D8C05D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858C-21AA-446E-9846-C61139E1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73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80F2356-A583-4FC4-8E72-623C74D8C05D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0858C-21AA-446E-9846-C61139E1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26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6182C-EE23-4B5D-998F-83E0CAA6B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778" y="0"/>
            <a:ext cx="11671522" cy="1028054"/>
          </a:xfrm>
        </p:spPr>
        <p:txBody>
          <a:bodyPr/>
          <a:lstStyle/>
          <a:p>
            <a:r>
              <a:rPr lang="en-IN" sz="3600" b="1" dirty="0">
                <a:latin typeface="Georgia" panose="02040502050405020303" pitchFamily="18" charset="0"/>
              </a:rPr>
              <a:t>LECTURE-12  </a:t>
            </a:r>
            <a:r>
              <a:rPr lang="en-IN" sz="3200" b="1" dirty="0">
                <a:latin typeface="Georgia" panose="02040502050405020303" pitchFamily="18" charset="0"/>
              </a:rPr>
              <a:t>Putnam Resource Allocation Model</a:t>
            </a:r>
            <a:endParaRPr lang="en-IN" sz="3600" b="1" dirty="0"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C4582-DF78-4D96-B16B-BBC837CF9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778" y="1109709"/>
            <a:ext cx="11837145" cy="5643515"/>
          </a:xfrm>
        </p:spPr>
        <p:txBody>
          <a:bodyPr/>
          <a:lstStyle/>
          <a:p>
            <a:pPr algn="just"/>
            <a:r>
              <a:rPr lang="en-IN" b="1" cap="none" dirty="0">
                <a:solidFill>
                  <a:schemeClr val="tx1"/>
                </a:solidFill>
                <a:latin typeface="Georgia" panose="02040502050405020303" pitchFamily="18" charset="0"/>
              </a:rPr>
              <a:t>The Lawrence Putnam model describes the time and effort requires finishing a software project of a specified size. Putnam makes a use of a so-called the Norden/Rayleigh curve to estimate project effort, schedule &amp; defect rate as shown in fig:</a:t>
            </a:r>
          </a:p>
          <a:p>
            <a:pPr algn="just"/>
            <a:endParaRPr lang="en-IN" b="1" cap="none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just"/>
            <a:endParaRPr lang="en-IN" b="1" cap="none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87B12-AB1E-4779-A499-7AFF66380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940" y="2508187"/>
            <a:ext cx="6169980" cy="367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9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BC4582-DF78-4D96-B16B-BBC837CF9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778" y="159798"/>
            <a:ext cx="11837145" cy="6593426"/>
          </a:xfrm>
        </p:spPr>
        <p:txBody>
          <a:bodyPr/>
          <a:lstStyle/>
          <a:p>
            <a:pPr algn="just"/>
            <a:r>
              <a:rPr lang="en-IN" sz="1800" cap="none" dirty="0">
                <a:solidFill>
                  <a:schemeClr val="tx1"/>
                </a:solidFill>
                <a:latin typeface="Georgia" panose="02040502050405020303" pitchFamily="18" charset="0"/>
              </a:rPr>
              <a:t>Putnam noticed that software staffing profiles followed the well known Rayleigh distribution. Putnam used his observation about productivity levels to derive the software equation:</a:t>
            </a:r>
          </a:p>
          <a:p>
            <a:pPr algn="just"/>
            <a:endParaRPr lang="en-IN" sz="1800" cap="none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just"/>
            <a:endParaRPr lang="en-IN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just"/>
            <a:r>
              <a:rPr lang="en-IN" cap="none" dirty="0">
                <a:solidFill>
                  <a:schemeClr val="tx1"/>
                </a:solidFill>
                <a:latin typeface="Georgia" panose="02040502050405020303" pitchFamily="18" charset="0"/>
              </a:rPr>
              <a:t>The various terms of this expression are as follows:</a:t>
            </a:r>
          </a:p>
          <a:p>
            <a:pPr algn="just"/>
            <a:endParaRPr lang="en-IN" cap="none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800" b="1" cap="none" dirty="0">
                <a:solidFill>
                  <a:schemeClr val="tx1"/>
                </a:solidFill>
                <a:latin typeface="Georgia" panose="02040502050405020303" pitchFamily="18" charset="0"/>
              </a:rPr>
              <a:t>k</a:t>
            </a:r>
            <a:r>
              <a:rPr lang="en-IN" sz="1800" cap="none" dirty="0">
                <a:solidFill>
                  <a:schemeClr val="tx1"/>
                </a:solidFill>
                <a:latin typeface="Georgia" panose="02040502050405020303" pitchFamily="18" charset="0"/>
              </a:rPr>
              <a:t> is the total effort expended (in pm) in product development, and l is the product estimate in </a:t>
            </a:r>
            <a:r>
              <a:rPr lang="en-IN" sz="1800" b="1" cap="none" dirty="0" err="1">
                <a:solidFill>
                  <a:schemeClr val="tx1"/>
                </a:solidFill>
                <a:latin typeface="Georgia" panose="02040502050405020303" pitchFamily="18" charset="0"/>
              </a:rPr>
              <a:t>kLoc</a:t>
            </a:r>
            <a:r>
              <a:rPr lang="en-IN" sz="1800" cap="none" dirty="0">
                <a:solidFill>
                  <a:schemeClr val="tx1"/>
                </a:solidFill>
                <a:latin typeface="Georgia" panose="02040502050405020303" pitchFamily="18" charset="0"/>
              </a:rPr>
              <a:t> 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800" b="1" cap="none" dirty="0">
                <a:solidFill>
                  <a:schemeClr val="tx1"/>
                </a:solidFill>
                <a:latin typeface="Georgia" panose="02040502050405020303" pitchFamily="18" charset="0"/>
              </a:rPr>
              <a:t>t</a:t>
            </a:r>
            <a:r>
              <a:rPr lang="en-IN" sz="1800" b="1" cap="none" baseline="-25000" dirty="0">
                <a:solidFill>
                  <a:schemeClr val="tx1"/>
                </a:solidFill>
                <a:latin typeface="Georgia" panose="02040502050405020303" pitchFamily="18" charset="0"/>
              </a:rPr>
              <a:t>d</a:t>
            </a:r>
            <a:r>
              <a:rPr lang="en-IN" sz="1800" cap="none" dirty="0">
                <a:solidFill>
                  <a:schemeClr val="tx1"/>
                </a:solidFill>
                <a:latin typeface="Georgia" panose="02040502050405020303" pitchFamily="18" charset="0"/>
              </a:rPr>
              <a:t> correlate to the time of system and integration testing. therefore, </a:t>
            </a:r>
            <a:r>
              <a:rPr lang="en-IN" sz="1800" b="1" cap="none" dirty="0">
                <a:solidFill>
                  <a:schemeClr val="tx1"/>
                </a:solidFill>
                <a:latin typeface="Georgia" panose="02040502050405020303" pitchFamily="18" charset="0"/>
              </a:rPr>
              <a:t>t</a:t>
            </a:r>
            <a:r>
              <a:rPr lang="en-IN" sz="1800" b="1" cap="none" baseline="-25000" dirty="0">
                <a:solidFill>
                  <a:schemeClr val="tx1"/>
                </a:solidFill>
                <a:latin typeface="Georgia" panose="02040502050405020303" pitchFamily="18" charset="0"/>
              </a:rPr>
              <a:t>d</a:t>
            </a:r>
            <a:r>
              <a:rPr lang="en-IN" sz="1800" cap="none" dirty="0">
                <a:solidFill>
                  <a:schemeClr val="tx1"/>
                </a:solidFill>
                <a:latin typeface="Georgia" panose="02040502050405020303" pitchFamily="18" charset="0"/>
              </a:rPr>
              <a:t> can be relatively considered as the time required for developing the product.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800" b="1" cap="none" dirty="0">
                <a:solidFill>
                  <a:schemeClr val="tx1"/>
                </a:solidFill>
                <a:latin typeface="Georgia" panose="02040502050405020303" pitchFamily="18" charset="0"/>
              </a:rPr>
              <a:t>c</a:t>
            </a:r>
            <a:r>
              <a:rPr lang="en-IN" sz="1800" b="1" cap="none" baseline="-25000" dirty="0">
                <a:solidFill>
                  <a:schemeClr val="tx1"/>
                </a:solidFill>
                <a:latin typeface="Georgia" panose="02040502050405020303" pitchFamily="18" charset="0"/>
              </a:rPr>
              <a:t>k</a:t>
            </a:r>
            <a:r>
              <a:rPr lang="en-IN" sz="1800" cap="none" dirty="0">
                <a:solidFill>
                  <a:schemeClr val="tx1"/>
                </a:solidFill>
                <a:latin typeface="Georgia" panose="02040502050405020303" pitchFamily="18" charset="0"/>
              </a:rPr>
              <a:t> is the state of technology constant and reflects requirements that impede the development of the program.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800" cap="none" dirty="0">
                <a:solidFill>
                  <a:schemeClr val="tx1"/>
                </a:solidFill>
                <a:latin typeface="Georgia" panose="02040502050405020303" pitchFamily="18" charset="0"/>
              </a:rPr>
              <a:t>typical values of </a:t>
            </a:r>
            <a:r>
              <a:rPr lang="en-IN" sz="1800" b="1" cap="none" dirty="0">
                <a:solidFill>
                  <a:schemeClr val="tx1"/>
                </a:solidFill>
                <a:latin typeface="Georgia" panose="02040502050405020303" pitchFamily="18" charset="0"/>
              </a:rPr>
              <a:t>c</a:t>
            </a:r>
            <a:r>
              <a:rPr lang="en-IN" sz="1800" b="1" cap="none" baseline="-25000" dirty="0">
                <a:solidFill>
                  <a:schemeClr val="tx1"/>
                </a:solidFill>
                <a:latin typeface="Georgia" panose="02040502050405020303" pitchFamily="18" charset="0"/>
              </a:rPr>
              <a:t>k</a:t>
            </a:r>
            <a:r>
              <a:rPr lang="en-IN" sz="1800" cap="none" dirty="0">
                <a:solidFill>
                  <a:schemeClr val="tx1"/>
                </a:solidFill>
                <a:latin typeface="Georgia" panose="02040502050405020303" pitchFamily="18" charset="0"/>
              </a:rPr>
              <a:t> = 2 for poor development environment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800" b="1" cap="none" dirty="0">
                <a:solidFill>
                  <a:schemeClr val="tx1"/>
                </a:solidFill>
                <a:latin typeface="Georgia" panose="02040502050405020303" pitchFamily="18" charset="0"/>
              </a:rPr>
              <a:t>c</a:t>
            </a:r>
            <a:r>
              <a:rPr lang="en-IN" sz="1800" b="1" cap="none" baseline="-25000" dirty="0">
                <a:solidFill>
                  <a:schemeClr val="tx1"/>
                </a:solidFill>
                <a:latin typeface="Georgia" panose="02040502050405020303" pitchFamily="18" charset="0"/>
              </a:rPr>
              <a:t>k</a:t>
            </a:r>
            <a:r>
              <a:rPr lang="en-IN" sz="1800" cap="none" dirty="0">
                <a:solidFill>
                  <a:schemeClr val="tx1"/>
                </a:solidFill>
                <a:latin typeface="Georgia" panose="02040502050405020303" pitchFamily="18" charset="0"/>
              </a:rPr>
              <a:t>= 8 for good software development environment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800" b="1" cap="none" dirty="0">
                <a:solidFill>
                  <a:schemeClr val="tx1"/>
                </a:solidFill>
                <a:latin typeface="Georgia" panose="02040502050405020303" pitchFamily="18" charset="0"/>
              </a:rPr>
              <a:t>c</a:t>
            </a:r>
            <a:r>
              <a:rPr lang="en-IN" sz="1800" b="1" cap="none" baseline="-25000" dirty="0">
                <a:solidFill>
                  <a:schemeClr val="tx1"/>
                </a:solidFill>
                <a:latin typeface="Georgia" panose="02040502050405020303" pitchFamily="18" charset="0"/>
              </a:rPr>
              <a:t>k</a:t>
            </a:r>
            <a:r>
              <a:rPr lang="en-IN" sz="1800" cap="none" dirty="0">
                <a:solidFill>
                  <a:schemeClr val="tx1"/>
                </a:solidFill>
                <a:latin typeface="Georgia" panose="02040502050405020303" pitchFamily="18" charset="0"/>
              </a:rPr>
              <a:t> = 11 for an excellent environment (in addition to following software engineering principles, automated tools and techniques are used).</a:t>
            </a:r>
          </a:p>
          <a:p>
            <a:pPr algn="just"/>
            <a:endParaRPr lang="en-IN" cap="none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just"/>
            <a:r>
              <a:rPr lang="en-IN" cap="none" dirty="0">
                <a:solidFill>
                  <a:schemeClr val="tx1"/>
                </a:solidFill>
                <a:latin typeface="Georgia" panose="02040502050405020303" pitchFamily="18" charset="0"/>
              </a:rPr>
              <a:t>The exact value of </a:t>
            </a:r>
            <a:r>
              <a:rPr lang="en-IN" b="1" cap="none" dirty="0">
                <a:solidFill>
                  <a:schemeClr val="tx1"/>
                </a:solidFill>
                <a:latin typeface="Georgia" panose="02040502050405020303" pitchFamily="18" charset="0"/>
              </a:rPr>
              <a:t>c</a:t>
            </a:r>
            <a:r>
              <a:rPr lang="en-IN" b="1" cap="none" baseline="-25000" dirty="0">
                <a:solidFill>
                  <a:schemeClr val="tx1"/>
                </a:solidFill>
                <a:latin typeface="Georgia" panose="02040502050405020303" pitchFamily="18" charset="0"/>
              </a:rPr>
              <a:t>k</a:t>
            </a:r>
            <a:r>
              <a:rPr lang="en-IN" cap="none" dirty="0">
                <a:solidFill>
                  <a:schemeClr val="tx1"/>
                </a:solidFill>
                <a:latin typeface="Georgia" panose="02040502050405020303" pitchFamily="18" charset="0"/>
              </a:rPr>
              <a:t> for a specific task can be computed from the historical data of the organization developing it.</a:t>
            </a:r>
          </a:p>
        </p:txBody>
      </p:sp>
      <p:pic>
        <p:nvPicPr>
          <p:cNvPr id="3076" name="Picture 4" descr="Putnam Resource Allocation Model">
            <a:extLst>
              <a:ext uri="{FF2B5EF4-FFF2-40B4-BE49-F238E27FC236}">
                <a16:creationId xmlns:a16="http://schemas.microsoft.com/office/drawing/2014/main" id="{C5EEBDC8-9C79-47DC-8380-1A50465A2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825" y="896736"/>
            <a:ext cx="2459115" cy="59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32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BC4582-DF78-4D96-B16B-BBC837CF9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778" y="62144"/>
            <a:ext cx="11837145" cy="6691080"/>
          </a:xfrm>
        </p:spPr>
        <p:txBody>
          <a:bodyPr/>
          <a:lstStyle/>
          <a:p>
            <a:pPr algn="just"/>
            <a:r>
              <a:rPr lang="en-IN" sz="1800" cap="none" dirty="0">
                <a:solidFill>
                  <a:schemeClr val="tx1"/>
                </a:solidFill>
                <a:latin typeface="Georgia" panose="02040502050405020303" pitchFamily="18" charset="0"/>
              </a:rPr>
              <a:t>Putnam proposed that optimal staff develop on a project should follow the Rayleigh curve. Only a small number of engineers are required at the beginning of a plan to carry out planning and specification tasks. as the project progresses and more detailed work are necessary, the number of engineers reaches a peak. After implementation and unit testing, the number of project staff falls</a:t>
            </a:r>
            <a:r>
              <a:rPr lang="en-IN" sz="1800" dirty="0"/>
              <a:t>.</a:t>
            </a:r>
          </a:p>
          <a:p>
            <a:pPr algn="just"/>
            <a:r>
              <a:rPr lang="en-IN" sz="1800" b="1" cap="none" dirty="0">
                <a:solidFill>
                  <a:schemeClr val="tx1"/>
                </a:solidFill>
                <a:latin typeface="Georgia" panose="02040502050405020303" pitchFamily="18" charset="0"/>
              </a:rPr>
              <a:t>Effect of a schedule change on cost : </a:t>
            </a:r>
          </a:p>
          <a:p>
            <a:pPr algn="just"/>
            <a:endParaRPr lang="en-IN" sz="1800" cap="none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just"/>
            <a:endParaRPr lang="en-IN" cap="none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16B55E-7DB2-46AA-9ED9-A78283BE5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71" y="1651247"/>
            <a:ext cx="10946167" cy="504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1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BC4582-DF78-4D96-B16B-BBC837CF9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778" y="159798"/>
            <a:ext cx="11837145" cy="6593426"/>
          </a:xfrm>
        </p:spPr>
        <p:txBody>
          <a:bodyPr/>
          <a:lstStyle/>
          <a:p>
            <a:pPr algn="just"/>
            <a:r>
              <a:rPr lang="en-IN" cap="none" dirty="0">
                <a:solidFill>
                  <a:schemeClr val="tx1"/>
                </a:solidFill>
                <a:latin typeface="Georgia" panose="02040502050405020303" pitchFamily="18" charset="0"/>
              </a:rPr>
              <a:t>For example, if the estimated development time is 1 year, then to develop the product in 6 months, the total effort required to develop the product (and hence the project cost) increases 16 times.</a:t>
            </a:r>
          </a:p>
          <a:p>
            <a:pPr algn="just"/>
            <a:endParaRPr lang="en-IN" cap="none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just"/>
            <a:endParaRPr lang="en-IN" cap="none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just"/>
            <a:r>
              <a:rPr lang="en-IN" cap="none" dirty="0">
                <a:solidFill>
                  <a:schemeClr val="tx1"/>
                </a:solidFill>
                <a:latin typeface="Georgia" panose="02040502050405020303" pitchFamily="18" charset="0"/>
              </a:rPr>
              <a:t>QUESTIONS : </a:t>
            </a:r>
          </a:p>
          <a:p>
            <a:pPr marL="457200" indent="-457200" algn="just">
              <a:buAutoNum type="arabicPeriod"/>
            </a:pPr>
            <a:r>
              <a:rPr lang="en-IN" cap="none" dirty="0">
                <a:solidFill>
                  <a:schemeClr val="tx1"/>
                </a:solidFill>
                <a:latin typeface="Georgia" panose="02040502050405020303" pitchFamily="18" charset="0"/>
              </a:rPr>
              <a:t>Explain the Putnam resource allocation model. What are the limitations of this model?</a:t>
            </a:r>
          </a:p>
          <a:p>
            <a:pPr marL="457200" indent="-457200" algn="just">
              <a:buAutoNum type="arabicPeriod"/>
            </a:pPr>
            <a:r>
              <a:rPr lang="en-IN" cap="none" dirty="0">
                <a:solidFill>
                  <a:schemeClr val="tx1"/>
                </a:solidFill>
                <a:latin typeface="Georgia" panose="02040502050405020303" pitchFamily="18" charset="0"/>
              </a:rPr>
              <a:t>Write below the Putnam Expression ?</a:t>
            </a:r>
          </a:p>
          <a:p>
            <a:pPr marL="457200" indent="-457200" algn="just">
              <a:buAutoNum type="arabicPeriod"/>
            </a:pPr>
            <a:r>
              <a:rPr lang="en-IN" cap="none" dirty="0">
                <a:solidFill>
                  <a:schemeClr val="tx1"/>
                </a:solidFill>
                <a:latin typeface="Georgia" panose="02040502050405020303" pitchFamily="18" charset="0"/>
              </a:rPr>
              <a:t>What is Rayleigh curve in software engineering?</a:t>
            </a:r>
          </a:p>
          <a:p>
            <a:pPr marL="457200" indent="-457200" algn="just">
              <a:buAutoNum type="arabicPeriod"/>
            </a:pPr>
            <a:r>
              <a:rPr lang="en-IN" cap="none" dirty="0">
                <a:solidFill>
                  <a:schemeClr val="tx1"/>
                </a:solidFill>
                <a:latin typeface="Georgia" panose="02040502050405020303" pitchFamily="18" charset="0"/>
              </a:rPr>
              <a:t>What is staffing level estimation in software engineering?</a:t>
            </a:r>
          </a:p>
          <a:p>
            <a:pPr algn="just"/>
            <a:endParaRPr lang="en-IN" cap="none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 algn="just">
              <a:buAutoNum type="arabicPeriod"/>
            </a:pPr>
            <a:endParaRPr lang="en-IN" cap="none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 algn="just">
              <a:buAutoNum type="arabicPeriod"/>
            </a:pPr>
            <a:endParaRPr lang="en-IN" cap="none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724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8" ma:contentTypeDescription="Create a new document." ma:contentTypeScope="" ma:versionID="4bb59217fb72bb57721af30a647a3aff">
  <xsd:schema xmlns:xsd="http://www.w3.org/2001/XMLSchema" xmlns:xs="http://www.w3.org/2001/XMLSchema" xmlns:p="http://schemas.microsoft.com/office/2006/metadata/properties" xmlns:ns2="cf86998d-6c59-4edf-8766-84e7bf90ae28" xmlns:ns3="1ebf312d-92f0-4448-bd00-ae66eaf06041" targetNamespace="http://schemas.microsoft.com/office/2006/metadata/properties" ma:root="true" ma:fieldsID="b73010beff06fddc858dcce84d6d1650" ns2:_="" ns3:_="">
    <xsd:import namespace="cf86998d-6c59-4edf-8766-84e7bf90ae28"/>
    <xsd:import namespace="1ebf312d-92f0-4448-bd00-ae66eaf060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bf312d-92f0-4448-bd00-ae66eaf0604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C7807F-4E71-46A0-85D4-F9474AC8055F}"/>
</file>

<file path=customXml/itemProps2.xml><?xml version="1.0" encoding="utf-8"?>
<ds:datastoreItem xmlns:ds="http://schemas.openxmlformats.org/officeDocument/2006/customXml" ds:itemID="{B83EAF3C-F51C-4D55-B38D-D10A6C7E3855}"/>
</file>

<file path=customXml/itemProps3.xml><?xml version="1.0" encoding="utf-8"?>
<ds:datastoreItem xmlns:ds="http://schemas.openxmlformats.org/officeDocument/2006/customXml" ds:itemID="{795DCAF7-BA14-4FF0-8931-48B8CA4C654B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</TotalTime>
  <Words>374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Georgia</vt:lpstr>
      <vt:lpstr>Wingdings</vt:lpstr>
      <vt:lpstr>Wingdings 3</vt:lpstr>
      <vt:lpstr>Ion</vt:lpstr>
      <vt:lpstr>LECTURE-12  Putnam Resource Allocation Model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LECTURE-9   SOFTWARE PROJECT PLANNING: COST ESTIMATION</dc:title>
  <dc:creator>MOOLCHAND SHARMA</dc:creator>
  <cp:lastModifiedBy> </cp:lastModifiedBy>
  <cp:revision>17</cp:revision>
  <dcterms:created xsi:type="dcterms:W3CDTF">2020-07-10T08:10:44Z</dcterms:created>
  <dcterms:modified xsi:type="dcterms:W3CDTF">2020-07-22T10:14:12Z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0x010100EB28F4A5B7108743983B5F3D6F43D3CA</vt:lpwstr>
  </property>
</Properties>
</file>