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F12C6-88B1-4E7D-90B1-6322DDBAE954}" v="4" dt="2021-10-28T04:16:14.782"/>
    <p1510:client id="{B43B9A46-6BD3-42BB-BD2D-DA38E24A65FB}" v="1" dt="2021-10-29T12:42:27.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2914802719" userId="S::udit.12914802719@cse.mait.ac.in::546437cf-dfff-4630-b6d9-f02e3049cb10" providerId="AD" clId="Web-{189F12C6-88B1-4E7D-90B1-6322DDBAE954}"/>
    <pc:docChg chg="modSld">
      <pc:chgData name="12914802719" userId="S::udit.12914802719@cse.mait.ac.in::546437cf-dfff-4630-b6d9-f02e3049cb10" providerId="AD" clId="Web-{189F12C6-88B1-4E7D-90B1-6322DDBAE954}" dt="2021-10-28T04:16:14.782" v="3" actId="1076"/>
      <pc:docMkLst>
        <pc:docMk/>
      </pc:docMkLst>
      <pc:sldChg chg="modSp">
        <pc:chgData name="12914802719" userId="S::udit.12914802719@cse.mait.ac.in::546437cf-dfff-4630-b6d9-f02e3049cb10" providerId="AD" clId="Web-{189F12C6-88B1-4E7D-90B1-6322DDBAE954}" dt="2021-10-28T04:16:14.782" v="3" actId="1076"/>
        <pc:sldMkLst>
          <pc:docMk/>
          <pc:sldMk cId="1765833270" sldId="260"/>
        </pc:sldMkLst>
        <pc:picChg chg="mod">
          <ac:chgData name="12914802719" userId="S::udit.12914802719@cse.mait.ac.in::546437cf-dfff-4630-b6d9-f02e3049cb10" providerId="AD" clId="Web-{189F12C6-88B1-4E7D-90B1-6322DDBAE954}" dt="2021-10-28T04:16:14.782" v="3" actId="1076"/>
          <ac:picMkLst>
            <pc:docMk/>
            <pc:sldMk cId="1765833270" sldId="260"/>
            <ac:picMk id="4" creationId="{00000000-0000-0000-0000-000000000000}"/>
          </ac:picMkLst>
        </pc:picChg>
      </pc:sldChg>
      <pc:sldChg chg="modSp">
        <pc:chgData name="12914802719" userId="S::udit.12914802719@cse.mait.ac.in::546437cf-dfff-4630-b6d9-f02e3049cb10" providerId="AD" clId="Web-{189F12C6-88B1-4E7D-90B1-6322DDBAE954}" dt="2021-10-28T04:15:57.485" v="1" actId="1076"/>
        <pc:sldMkLst>
          <pc:docMk/>
          <pc:sldMk cId="156807274" sldId="263"/>
        </pc:sldMkLst>
        <pc:picChg chg="mod">
          <ac:chgData name="12914802719" userId="S::udit.12914802719@cse.mait.ac.in::546437cf-dfff-4630-b6d9-f02e3049cb10" providerId="AD" clId="Web-{189F12C6-88B1-4E7D-90B1-6322DDBAE954}" dt="2021-10-28T04:15:57.485" v="1" actId="1076"/>
          <ac:picMkLst>
            <pc:docMk/>
            <pc:sldMk cId="156807274" sldId="263"/>
            <ac:picMk id="4" creationId="{00000000-0000-0000-0000-000000000000}"/>
          </ac:picMkLst>
        </pc:picChg>
      </pc:sldChg>
    </pc:docChg>
  </pc:docChgLst>
  <pc:docChgLst>
    <pc:chgData name="12814802719" userId="S::bharat.12814802719@cse.mait.ac.in::ad3d50cc-db13-4295-8fb8-c87e4335c0fa" providerId="AD" clId="Web-{B43B9A46-6BD3-42BB-BD2D-DA38E24A65FB}"/>
    <pc:docChg chg="modSld">
      <pc:chgData name="12814802719" userId="S::bharat.12814802719@cse.mait.ac.in::ad3d50cc-db13-4295-8fb8-c87e4335c0fa" providerId="AD" clId="Web-{B43B9A46-6BD3-42BB-BD2D-DA38E24A65FB}" dt="2021-10-29T12:42:27.771" v="0" actId="1076"/>
      <pc:docMkLst>
        <pc:docMk/>
      </pc:docMkLst>
      <pc:sldChg chg="modSp">
        <pc:chgData name="12814802719" userId="S::bharat.12814802719@cse.mait.ac.in::ad3d50cc-db13-4295-8fb8-c87e4335c0fa" providerId="AD" clId="Web-{B43B9A46-6BD3-42BB-BD2D-DA38E24A65FB}" dt="2021-10-29T12:42:27.771" v="0" actId="1076"/>
        <pc:sldMkLst>
          <pc:docMk/>
          <pc:sldMk cId="454813142" sldId="257"/>
        </pc:sldMkLst>
        <pc:spChg chg="mod">
          <ac:chgData name="12814802719" userId="S::bharat.12814802719@cse.mait.ac.in::ad3d50cc-db13-4295-8fb8-c87e4335c0fa" providerId="AD" clId="Web-{B43B9A46-6BD3-42BB-BD2D-DA38E24A65FB}" dt="2021-10-29T12:42:27.771" v="0" actId="1076"/>
          <ac:spMkLst>
            <pc:docMk/>
            <pc:sldMk cId="454813142" sldId="257"/>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C257E9-166E-441D-B4EE-C897B5CCCF24}" type="datetimeFigureOut">
              <a:rPr lang="en-IN" smtClean="0"/>
              <a:t>29-10-2021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460797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257E9-166E-441D-B4EE-C897B5CCCF24}"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70578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257E9-166E-441D-B4EE-C897B5CCCF2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31636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257E9-166E-441D-B4EE-C897B5CCCF2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1700777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257E9-166E-441D-B4EE-C897B5CCCF2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2130961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257E9-166E-441D-B4EE-C897B5CCCF2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1716547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257E9-166E-441D-B4EE-C897B5CCCF2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3342235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257E9-166E-441D-B4EE-C897B5CCCF2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517926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257E9-166E-441D-B4EE-C897B5CCCF2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41313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257E9-166E-441D-B4EE-C897B5CCCF2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4106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257E9-166E-441D-B4EE-C897B5CCCF2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19693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257E9-166E-441D-B4EE-C897B5CCCF24}"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258445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257E9-166E-441D-B4EE-C897B5CCCF24}" type="datetimeFigureOut">
              <a:rPr lang="en-IN" smtClean="0"/>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367439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257E9-166E-441D-B4EE-C897B5CCCF24}"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86492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257E9-166E-441D-B4EE-C897B5CCCF24}" type="datetimeFigureOut">
              <a:rPr lang="en-IN" smtClean="0"/>
              <a:t>29-10-2021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253990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257E9-166E-441D-B4EE-C897B5CCCF24}"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407421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257E9-166E-441D-B4EE-C897B5CCCF24}"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89B022-A119-40A8-AD80-155A7504BC9B}" type="slidenum">
              <a:rPr lang="en-IN" smtClean="0"/>
              <a:t>‹#›</a:t>
            </a:fld>
            <a:endParaRPr lang="en-IN"/>
          </a:p>
        </p:txBody>
      </p:sp>
    </p:spTree>
    <p:extLst>
      <p:ext uri="{BB962C8B-B14F-4D97-AF65-F5344CB8AC3E}">
        <p14:creationId xmlns:p14="http://schemas.microsoft.com/office/powerpoint/2010/main" val="69394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C257E9-166E-441D-B4EE-C897B5CCCF24}" type="datetimeFigureOut">
              <a:rPr lang="en-IN" smtClean="0"/>
              <a:t>29-10-2021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89B022-A119-40A8-AD80-155A7504BC9B}" type="slidenum">
              <a:rPr lang="en-IN" smtClean="0"/>
              <a:t>‹#›</a:t>
            </a:fld>
            <a:endParaRPr lang="en-IN"/>
          </a:p>
        </p:txBody>
      </p:sp>
    </p:spTree>
    <p:extLst>
      <p:ext uri="{BB962C8B-B14F-4D97-AF65-F5344CB8AC3E}">
        <p14:creationId xmlns:p14="http://schemas.microsoft.com/office/powerpoint/2010/main" val="1055080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Experiment no 6</a:t>
            </a:r>
          </a:p>
        </p:txBody>
      </p:sp>
      <p:sp>
        <p:nvSpPr>
          <p:cNvPr id="3" name="Subtitle 2"/>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To draw the behavioural view diagram: State-chart diagram, Activity diagram </a:t>
            </a:r>
          </a:p>
        </p:txBody>
      </p:sp>
    </p:spTree>
    <p:extLst>
      <p:ext uri="{BB962C8B-B14F-4D97-AF65-F5344CB8AC3E}">
        <p14:creationId xmlns:p14="http://schemas.microsoft.com/office/powerpoint/2010/main" val="2575320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982BE-7B90-4B71-9472-1938CB1D4CBC}"/>
              </a:ext>
            </a:extLst>
          </p:cNvPr>
          <p:cNvSpPr>
            <a:spLocks noGrp="1"/>
          </p:cNvSpPr>
          <p:nvPr>
            <p:ph idx="1"/>
          </p:nvPr>
        </p:nvSpPr>
        <p:spPr/>
        <p:txBody>
          <a:bodyPr>
            <a:normAutofit/>
          </a:bodyPr>
          <a:lstStyle/>
          <a:p>
            <a:pPr marL="0" indent="0" algn="ctr">
              <a:buNone/>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8851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39460"/>
            <a:ext cx="10018713" cy="1752599"/>
          </a:xfrm>
        </p:spPr>
        <p:txBody>
          <a:bodyPr>
            <a:normAutofit/>
          </a:bodyPr>
          <a:lstStyle/>
          <a:p>
            <a:r>
              <a:rPr lang="en-IN" sz="4000" dirty="0">
                <a:latin typeface="Times New Roman" panose="02020603050405020304" pitchFamily="18" charset="0"/>
                <a:cs typeface="Times New Roman" panose="02020603050405020304" pitchFamily="18" charset="0"/>
              </a:rPr>
              <a:t>State Chart Diagrams</a:t>
            </a:r>
          </a:p>
        </p:txBody>
      </p:sp>
      <p:sp>
        <p:nvSpPr>
          <p:cNvPr id="3" name="Content Placeholder 2"/>
          <p:cNvSpPr>
            <a:spLocks noGrp="1"/>
          </p:cNvSpPr>
          <p:nvPr>
            <p:ph idx="1"/>
          </p:nvPr>
        </p:nvSpPr>
        <p:spPr>
          <a:xfrm>
            <a:off x="838200" y="1690688"/>
            <a:ext cx="10515600" cy="4486275"/>
          </a:xfrm>
        </p:spPr>
        <p:txBody>
          <a:bodyPr>
            <a:normAutofit lnSpcReduction="10000"/>
          </a:bodyPr>
          <a:lstStyle/>
          <a:p>
            <a:pPr algn="just"/>
            <a:r>
              <a:rPr lang="en-IN" sz="2200" dirty="0">
                <a:latin typeface="Times New Roman" panose="02020603050405020304" pitchFamily="18" charset="0"/>
                <a:cs typeface="Times New Roman" panose="02020603050405020304" pitchFamily="18" charset="0"/>
              </a:rPr>
              <a:t>The name of the diagram itself clarifies the purpose of the diagram and other details. It describes different states of a component in a system. The states are specific to a component/object of a system.</a:t>
            </a:r>
          </a:p>
          <a:p>
            <a:pPr algn="just"/>
            <a:r>
              <a:rPr lang="en-IN" sz="2200" dirty="0">
                <a:latin typeface="Times New Roman" panose="02020603050405020304" pitchFamily="18" charset="0"/>
                <a:cs typeface="Times New Roman" panose="02020603050405020304" pitchFamily="18" charset="0"/>
              </a:rPr>
              <a:t>A State chart diagram describes a state machine. State machine can be defined as a machine which defines different states of an object and these states are controlled by external or internal events.</a:t>
            </a:r>
          </a:p>
          <a:p>
            <a:pPr algn="just"/>
            <a:r>
              <a:rPr lang="en-IN" sz="2200" dirty="0">
                <a:latin typeface="Times New Roman" panose="02020603050405020304" pitchFamily="18" charset="0"/>
                <a:cs typeface="Times New Roman" panose="02020603050405020304" pitchFamily="18" charset="0"/>
              </a:rPr>
              <a:t>State diagrams are used to describe the behaviour of a system. State diagrams describe all of the possible states of an object as events occur. </a:t>
            </a:r>
          </a:p>
          <a:p>
            <a:pPr algn="just"/>
            <a:r>
              <a:rPr lang="en-IN" sz="2200" dirty="0">
                <a:latin typeface="Times New Roman" panose="02020603050405020304" pitchFamily="18" charset="0"/>
                <a:cs typeface="Times New Roman" panose="02020603050405020304" pitchFamily="18" charset="0"/>
              </a:rPr>
              <a:t>Each diagram usually represents objects of a single class and tracks the different states of its objects through the system. </a:t>
            </a:r>
          </a:p>
          <a:p>
            <a:pPr algn="just"/>
            <a:r>
              <a:rPr lang="en-IN" sz="2200" b="1" dirty="0">
                <a:latin typeface="Times New Roman" panose="02020603050405020304" pitchFamily="18" charset="0"/>
                <a:cs typeface="Times New Roman" panose="02020603050405020304" pitchFamily="18" charset="0"/>
              </a:rPr>
              <a:t>State chart </a:t>
            </a:r>
            <a:r>
              <a:rPr lang="en-IN" sz="2200" dirty="0">
                <a:latin typeface="Times New Roman" panose="02020603050405020304" pitchFamily="18" charset="0"/>
                <a:cs typeface="Times New Roman" panose="02020603050405020304" pitchFamily="18" charset="0"/>
              </a:rPr>
              <a:t>diagrams represent the behaviour of entities capable of dynamic behaviour by specifying its response to the receipt of event instances. </a:t>
            </a:r>
          </a:p>
          <a:p>
            <a:endParaRPr lang="en-IN" dirty="0"/>
          </a:p>
        </p:txBody>
      </p:sp>
    </p:spTree>
    <p:extLst>
      <p:ext uri="{BB962C8B-B14F-4D97-AF65-F5344CB8AC3E}">
        <p14:creationId xmlns:p14="http://schemas.microsoft.com/office/powerpoint/2010/main" val="45481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Purpose of State chart Diagrams</a:t>
            </a:r>
          </a:p>
        </p:txBody>
      </p:sp>
      <p:sp>
        <p:nvSpPr>
          <p:cNvPr id="5" name="Content Placeholder 4"/>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To model the dynamic aspect of a system.</a:t>
            </a:r>
          </a:p>
          <a:p>
            <a:r>
              <a:rPr lang="en-IN" sz="2000" dirty="0">
                <a:latin typeface="Times New Roman" panose="02020603050405020304" pitchFamily="18" charset="0"/>
                <a:cs typeface="Times New Roman" panose="02020603050405020304" pitchFamily="18" charset="0"/>
              </a:rPr>
              <a:t>To model the life time of a reactive system.</a:t>
            </a:r>
          </a:p>
          <a:p>
            <a:r>
              <a:rPr lang="en-IN" sz="2000" dirty="0">
                <a:latin typeface="Times New Roman" panose="02020603050405020304" pitchFamily="18" charset="0"/>
                <a:cs typeface="Times New Roman" panose="02020603050405020304" pitchFamily="18" charset="0"/>
              </a:rPr>
              <a:t>To describe different states of an object during its life time.</a:t>
            </a:r>
          </a:p>
          <a:p>
            <a:r>
              <a:rPr lang="en-IN" sz="2000" dirty="0">
                <a:latin typeface="Times New Roman" panose="02020603050405020304" pitchFamily="18" charset="0"/>
                <a:cs typeface="Times New Roman" panose="02020603050405020304" pitchFamily="18" charset="0"/>
              </a:rPr>
              <a:t>Define a state machine to model the states of an object.</a:t>
            </a:r>
          </a:p>
          <a:p>
            <a:endParaRPr lang="en-IN" dirty="0"/>
          </a:p>
        </p:txBody>
      </p:sp>
    </p:spTree>
    <p:extLst>
      <p:ext uri="{BB962C8B-B14F-4D97-AF65-F5344CB8AC3E}">
        <p14:creationId xmlns:p14="http://schemas.microsoft.com/office/powerpoint/2010/main" val="282690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Performance Instruction of state chart Diagram</a:t>
            </a:r>
          </a:p>
        </p:txBody>
      </p:sp>
      <p:sp>
        <p:nvSpPr>
          <p:cNvPr id="3" name="Content Placeholder 2"/>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To draw state chart diagram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Identify various elements states and their different transition of the state-chart diagram </a:t>
            </a:r>
          </a:p>
          <a:p>
            <a:r>
              <a:rPr lang="en-IN" sz="2000" dirty="0">
                <a:latin typeface="Times New Roman" panose="02020603050405020304" pitchFamily="18" charset="0"/>
                <a:cs typeface="Times New Roman" panose="02020603050405020304" pitchFamily="18" charset="0"/>
              </a:rPr>
              <a:t> Draw the state-chart diagram as per the norms. </a:t>
            </a:r>
          </a:p>
        </p:txBody>
      </p:sp>
    </p:spTree>
    <p:extLst>
      <p:ext uri="{BB962C8B-B14F-4D97-AF65-F5344CB8AC3E}">
        <p14:creationId xmlns:p14="http://schemas.microsoft.com/office/powerpoint/2010/main" val="301523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State chart Diagram for Railway Reservation System</a:t>
            </a:r>
          </a:p>
        </p:txBody>
      </p:sp>
      <p:pic>
        <p:nvPicPr>
          <p:cNvPr id="4" name="Content Placeholder 3"/>
          <p:cNvPicPr>
            <a:picLocks noGrp="1" noChangeAspect="1"/>
          </p:cNvPicPr>
          <p:nvPr>
            <p:ph idx="1"/>
          </p:nvPr>
        </p:nvPicPr>
        <p:blipFill>
          <a:blip r:embed="rId2"/>
          <a:stretch>
            <a:fillRect/>
          </a:stretch>
        </p:blipFill>
        <p:spPr>
          <a:xfrm>
            <a:off x="2458412" y="2248958"/>
            <a:ext cx="8963891" cy="4351338"/>
          </a:xfrm>
          <a:prstGeom prst="rect">
            <a:avLst/>
          </a:prstGeom>
        </p:spPr>
      </p:pic>
    </p:spTree>
    <p:extLst>
      <p:ext uri="{BB962C8B-B14F-4D97-AF65-F5344CB8AC3E}">
        <p14:creationId xmlns:p14="http://schemas.microsoft.com/office/powerpoint/2010/main" val="176583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Activity Diagram</a:t>
            </a:r>
          </a:p>
        </p:txBody>
      </p:sp>
      <p:sp>
        <p:nvSpPr>
          <p:cNvPr id="3" name="Content Placeholder 2"/>
          <p:cNvSpPr>
            <a:spLocks noGrp="1"/>
          </p:cNvSpPr>
          <p:nvPr>
            <p:ph idx="1"/>
          </p:nvPr>
        </p:nvSpPr>
        <p:spPr/>
        <p:txBody>
          <a:bodyPr>
            <a:normAutofit fontScale="77500" lnSpcReduction="20000"/>
          </a:bodyPr>
          <a:lstStyle/>
          <a:p>
            <a:r>
              <a:rPr lang="en-IN" sz="2000" b="1" dirty="0">
                <a:latin typeface="Times New Roman" panose="02020603050405020304" pitchFamily="18" charset="0"/>
                <a:cs typeface="Times New Roman" panose="02020603050405020304" pitchFamily="18" charset="0"/>
              </a:rPr>
              <a:t>Activity diagrams </a:t>
            </a:r>
            <a:r>
              <a:rPr lang="en-IN" sz="2000" dirty="0">
                <a:latin typeface="Times New Roman" panose="02020603050405020304" pitchFamily="18" charset="0"/>
                <a:cs typeface="Times New Roman" panose="02020603050405020304" pitchFamily="18" charset="0"/>
              </a:rPr>
              <a:t>describe the workflow behaviour of a system. Activity diagrams are similar to state diagrams because activities are the state of doing something. </a:t>
            </a:r>
          </a:p>
          <a:p>
            <a:r>
              <a:rPr lang="en-IN" sz="2000" dirty="0">
                <a:latin typeface="Times New Roman" panose="02020603050405020304" pitchFamily="18" charset="0"/>
                <a:cs typeface="Times New Roman" panose="02020603050405020304" pitchFamily="18" charset="0"/>
              </a:rPr>
              <a:t>The diagrams describe the state of activities by showing the sequence of activities performed. Activity diagrams can show activities that are conditional or parallel. Activity diagrams show the flow of activities through the system. </a:t>
            </a:r>
          </a:p>
          <a:p>
            <a:r>
              <a:rPr lang="en-IN" sz="2000" dirty="0">
                <a:latin typeface="Times New Roman" panose="02020603050405020304" pitchFamily="18" charset="0"/>
                <a:cs typeface="Times New Roman" panose="02020603050405020304" pitchFamily="18" charset="0"/>
              </a:rPr>
              <a:t>Diagrams are read from top to bottom and have branches and forks to describe conditions and parallel activities. A fork is used when multiple activities are occurring at the same time. The diagram below shows a fork after activity1. This indicates that both activity2 and activity3 are occurring at the same time. After activity2 there is a branch. The branch describes what activities will take place based on a set of conditions. All branches at some point are followed by a merge to indicate the end of the conditional behaviour started by that branch.</a:t>
            </a:r>
          </a:p>
          <a:p>
            <a:r>
              <a:rPr lang="en-IN" sz="2000" dirty="0">
                <a:latin typeface="Times New Roman" panose="02020603050405020304" pitchFamily="18" charset="0"/>
                <a:cs typeface="Times New Roman" panose="02020603050405020304" pitchFamily="18" charset="0"/>
              </a:rPr>
              <a:t> After the merge all of the parallel activities must be combined by a join before transitioning into the final activity state. </a:t>
            </a:r>
          </a:p>
        </p:txBody>
      </p:sp>
    </p:spTree>
    <p:extLst>
      <p:ext uri="{BB962C8B-B14F-4D97-AF65-F5344CB8AC3E}">
        <p14:creationId xmlns:p14="http://schemas.microsoft.com/office/powerpoint/2010/main" val="389818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Steps for Drawing an Activity Diagram</a:t>
            </a: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Identify various elements such as different activity their boundaries etc. of the activity diagram. </a:t>
            </a:r>
          </a:p>
          <a:p>
            <a:r>
              <a:rPr lang="en-IN" sz="2000" dirty="0">
                <a:latin typeface="Times New Roman" panose="02020603050405020304" pitchFamily="18" charset="0"/>
                <a:cs typeface="Times New Roman" panose="02020603050405020304" pitchFamily="18" charset="0"/>
              </a:rPr>
              <a:t>Draw the activity diagram as per the norms </a:t>
            </a:r>
          </a:p>
        </p:txBody>
      </p:sp>
    </p:spTree>
    <p:extLst>
      <p:ext uri="{BB962C8B-B14F-4D97-AF65-F5344CB8AC3E}">
        <p14:creationId xmlns:p14="http://schemas.microsoft.com/office/powerpoint/2010/main" val="67233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Activity Diagram for Booking Ticket in Railway Reservation System</a:t>
            </a:r>
          </a:p>
        </p:txBody>
      </p:sp>
      <p:pic>
        <p:nvPicPr>
          <p:cNvPr id="4" name="Content Placeholder 3"/>
          <p:cNvPicPr>
            <a:picLocks noGrp="1" noChangeAspect="1"/>
          </p:cNvPicPr>
          <p:nvPr>
            <p:ph idx="1"/>
          </p:nvPr>
        </p:nvPicPr>
        <p:blipFill>
          <a:blip r:embed="rId2"/>
          <a:stretch>
            <a:fillRect/>
          </a:stretch>
        </p:blipFill>
        <p:spPr>
          <a:xfrm>
            <a:off x="3044151" y="2181225"/>
            <a:ext cx="7065818" cy="4351338"/>
          </a:xfrm>
          <a:prstGeom prst="rect">
            <a:avLst/>
          </a:prstGeom>
        </p:spPr>
      </p:pic>
    </p:spTree>
    <p:extLst>
      <p:ext uri="{BB962C8B-B14F-4D97-AF65-F5344CB8AC3E}">
        <p14:creationId xmlns:p14="http://schemas.microsoft.com/office/powerpoint/2010/main" val="15680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Activity Diagram for Cancellation of Ticket in Railway Reservation System</a:t>
            </a:r>
          </a:p>
        </p:txBody>
      </p:sp>
      <p:pic>
        <p:nvPicPr>
          <p:cNvPr id="4" name="Content Placeholder 3"/>
          <p:cNvPicPr>
            <a:picLocks noGrp="1" noChangeAspect="1"/>
          </p:cNvPicPr>
          <p:nvPr>
            <p:ph idx="1"/>
          </p:nvPr>
        </p:nvPicPr>
        <p:blipFill>
          <a:blip r:embed="rId2"/>
          <a:stretch>
            <a:fillRect/>
          </a:stretch>
        </p:blipFill>
        <p:spPr>
          <a:xfrm>
            <a:off x="5801171" y="2667000"/>
            <a:ext cx="1384995" cy="3124200"/>
          </a:xfrm>
          <a:prstGeom prst="rect">
            <a:avLst/>
          </a:prstGeom>
        </p:spPr>
      </p:pic>
    </p:spTree>
    <p:extLst>
      <p:ext uri="{BB962C8B-B14F-4D97-AF65-F5344CB8AC3E}">
        <p14:creationId xmlns:p14="http://schemas.microsoft.com/office/powerpoint/2010/main" val="223332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5" ma:contentTypeDescription="Create a new document." ma:contentTypeScope="" ma:versionID="fa9049b22f2898b09eeaf474d31464e1">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31dfa7aa812b28e922c46f253a955e2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70851A-33EB-4098-B07D-8F9C349188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86998d-6c59-4edf-8766-84e7bf90ae28"/>
    <ds:schemaRef ds:uri="1ebf312d-92f0-4448-bd00-ae66eaf060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B065FB-5A5D-490B-A947-53A78EFB8D9B}">
  <ds:schemaRefs>
    <ds:schemaRef ds:uri="http://schemas.microsoft.com/sharepoint/v3/contenttype/forms"/>
  </ds:schemaRefs>
</ds:datastoreItem>
</file>

<file path=customXml/itemProps3.xml><?xml version="1.0" encoding="utf-8"?>
<ds:datastoreItem xmlns:ds="http://schemas.openxmlformats.org/officeDocument/2006/customXml" ds:itemID="{31957F63-C0B4-4571-9D0A-CA398919203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Parallax</Template>
  <TotalTime>25</TotalTime>
  <Words>492</Words>
  <Application>Microsoft Office PowerPoint</Application>
  <PresentationFormat>Widescreen</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Parallax</vt:lpstr>
      <vt:lpstr>Experiment no 6</vt:lpstr>
      <vt:lpstr>State Chart Diagrams</vt:lpstr>
      <vt:lpstr>Purpose of State chart Diagrams</vt:lpstr>
      <vt:lpstr>Performance Instruction of state chart Diagram</vt:lpstr>
      <vt:lpstr>State chart Diagram for Railway Reservation System</vt:lpstr>
      <vt:lpstr>Activity Diagram</vt:lpstr>
      <vt:lpstr>Steps for Drawing an Activity Diagram</vt:lpstr>
      <vt:lpstr>Activity Diagram for Booking Ticket in Railway Reservation System</vt:lpstr>
      <vt:lpstr>Activity Diagram for Cancellation of Ticket in Railway Reservation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no 6</dc:title>
  <dc:creator>jyoti</dc:creator>
  <cp:lastModifiedBy>jyotikaushik14@outlook.com</cp:lastModifiedBy>
  <cp:revision>26</cp:revision>
  <dcterms:created xsi:type="dcterms:W3CDTF">2020-07-21T19:04:39Z</dcterms:created>
  <dcterms:modified xsi:type="dcterms:W3CDTF">2021-10-29T12:42:28Z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