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7"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69E900-A748-4CCC-A519-24082713CA7F}" type="datetimeFigureOut">
              <a:rPr lang="en-IN" smtClean="0"/>
              <a:t>27-07-2020</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3A9BD51A-3C41-4856-9889-64EAE4DAB8ED}" type="slidenum">
              <a:rPr lang="en-IN" smtClean="0"/>
              <a:t>‹#›</a:t>
            </a:fld>
            <a:endParaRPr lang="en-IN"/>
          </a:p>
        </p:txBody>
      </p:sp>
    </p:spTree>
    <p:extLst>
      <p:ext uri="{BB962C8B-B14F-4D97-AF65-F5344CB8AC3E}">
        <p14:creationId xmlns:p14="http://schemas.microsoft.com/office/powerpoint/2010/main" val="3206225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69E900-A748-4CCC-A519-24082713CA7F}" type="datetimeFigureOut">
              <a:rPr lang="en-IN" smtClean="0"/>
              <a:t>27-07-2020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9BD51A-3C41-4856-9889-64EAE4DAB8ED}" type="slidenum">
              <a:rPr lang="en-IN" smtClean="0"/>
              <a:t>‹#›</a:t>
            </a:fld>
            <a:endParaRPr lang="en-IN"/>
          </a:p>
        </p:txBody>
      </p:sp>
    </p:spTree>
    <p:extLst>
      <p:ext uri="{BB962C8B-B14F-4D97-AF65-F5344CB8AC3E}">
        <p14:creationId xmlns:p14="http://schemas.microsoft.com/office/powerpoint/2010/main" val="4088949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69E900-A748-4CCC-A519-24082713CA7F}" type="datetimeFigureOut">
              <a:rPr lang="en-IN" smtClean="0"/>
              <a:t>27-07-2020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9BD51A-3C41-4856-9889-64EAE4DAB8ED}" type="slidenum">
              <a:rPr lang="en-IN" smtClean="0"/>
              <a:t>‹#›</a:t>
            </a:fld>
            <a:endParaRPr lang="en-IN"/>
          </a:p>
        </p:txBody>
      </p:sp>
    </p:spTree>
    <p:extLst>
      <p:ext uri="{BB962C8B-B14F-4D97-AF65-F5344CB8AC3E}">
        <p14:creationId xmlns:p14="http://schemas.microsoft.com/office/powerpoint/2010/main" val="1354965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69E900-A748-4CCC-A519-24082713CA7F}" type="datetimeFigureOut">
              <a:rPr lang="en-IN" smtClean="0"/>
              <a:t>27-07-2020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9BD51A-3C41-4856-9889-64EAE4DAB8ED}" type="slidenum">
              <a:rPr lang="en-IN" smtClean="0"/>
              <a:t>‹#›</a:t>
            </a:fld>
            <a:endParaRPr lang="en-IN"/>
          </a:p>
        </p:txBody>
      </p:sp>
    </p:spTree>
    <p:extLst>
      <p:ext uri="{BB962C8B-B14F-4D97-AF65-F5344CB8AC3E}">
        <p14:creationId xmlns:p14="http://schemas.microsoft.com/office/powerpoint/2010/main" val="2686685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69E900-A748-4CCC-A519-24082713CA7F}" type="datetimeFigureOut">
              <a:rPr lang="en-IN" smtClean="0"/>
              <a:t>27-07-2020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9BD51A-3C41-4856-9889-64EAE4DAB8ED}" type="slidenum">
              <a:rPr lang="en-IN" smtClean="0"/>
              <a:t>‹#›</a:t>
            </a:fld>
            <a:endParaRPr lang="en-IN"/>
          </a:p>
        </p:txBody>
      </p:sp>
    </p:spTree>
    <p:extLst>
      <p:ext uri="{BB962C8B-B14F-4D97-AF65-F5344CB8AC3E}">
        <p14:creationId xmlns:p14="http://schemas.microsoft.com/office/powerpoint/2010/main" val="2231024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69E900-A748-4CCC-A519-24082713CA7F}" type="datetimeFigureOut">
              <a:rPr lang="en-IN" smtClean="0"/>
              <a:t>27-07-2020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9BD51A-3C41-4856-9889-64EAE4DAB8ED}" type="slidenum">
              <a:rPr lang="en-IN" smtClean="0"/>
              <a:t>‹#›</a:t>
            </a:fld>
            <a:endParaRPr lang="en-IN"/>
          </a:p>
        </p:txBody>
      </p:sp>
    </p:spTree>
    <p:extLst>
      <p:ext uri="{BB962C8B-B14F-4D97-AF65-F5344CB8AC3E}">
        <p14:creationId xmlns:p14="http://schemas.microsoft.com/office/powerpoint/2010/main" val="32240440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69E900-A748-4CCC-A519-24082713CA7F}" type="datetimeFigureOut">
              <a:rPr lang="en-IN" smtClean="0"/>
              <a:t>27-07-2020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9BD51A-3C41-4856-9889-64EAE4DAB8ED}" type="slidenum">
              <a:rPr lang="en-IN" smtClean="0"/>
              <a:t>‹#›</a:t>
            </a:fld>
            <a:endParaRPr lang="en-IN"/>
          </a:p>
        </p:txBody>
      </p:sp>
    </p:spTree>
    <p:extLst>
      <p:ext uri="{BB962C8B-B14F-4D97-AF65-F5344CB8AC3E}">
        <p14:creationId xmlns:p14="http://schemas.microsoft.com/office/powerpoint/2010/main" val="5981463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69E900-A748-4CCC-A519-24082713CA7F}" type="datetimeFigureOut">
              <a:rPr lang="en-IN" smtClean="0"/>
              <a:t>27-07-2020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9BD51A-3C41-4856-9889-64EAE4DAB8ED}" type="slidenum">
              <a:rPr lang="en-IN" smtClean="0"/>
              <a:t>‹#›</a:t>
            </a:fld>
            <a:endParaRPr lang="en-IN"/>
          </a:p>
        </p:txBody>
      </p:sp>
    </p:spTree>
    <p:extLst>
      <p:ext uri="{BB962C8B-B14F-4D97-AF65-F5344CB8AC3E}">
        <p14:creationId xmlns:p14="http://schemas.microsoft.com/office/powerpoint/2010/main" val="1090769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69E900-A748-4CCC-A519-24082713CA7F}" type="datetimeFigureOut">
              <a:rPr lang="en-IN" smtClean="0"/>
              <a:t>27-07-2020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9BD51A-3C41-4856-9889-64EAE4DAB8ED}" type="slidenum">
              <a:rPr lang="en-IN" smtClean="0"/>
              <a:t>‹#›</a:t>
            </a:fld>
            <a:endParaRPr lang="en-IN"/>
          </a:p>
        </p:txBody>
      </p:sp>
    </p:spTree>
    <p:extLst>
      <p:ext uri="{BB962C8B-B14F-4D97-AF65-F5344CB8AC3E}">
        <p14:creationId xmlns:p14="http://schemas.microsoft.com/office/powerpoint/2010/main" val="4205333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69E900-A748-4CCC-A519-24082713CA7F}" type="datetimeFigureOut">
              <a:rPr lang="en-IN" smtClean="0"/>
              <a:t>27-07-2020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3A9BD51A-3C41-4856-9889-64EAE4DAB8ED}" type="slidenum">
              <a:rPr lang="en-IN" smtClean="0"/>
              <a:t>‹#›</a:t>
            </a:fld>
            <a:endParaRPr lang="en-IN"/>
          </a:p>
        </p:txBody>
      </p:sp>
    </p:spTree>
    <p:extLst>
      <p:ext uri="{BB962C8B-B14F-4D97-AF65-F5344CB8AC3E}">
        <p14:creationId xmlns:p14="http://schemas.microsoft.com/office/powerpoint/2010/main" val="1460407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69E900-A748-4CCC-A519-24082713CA7F}" type="datetimeFigureOut">
              <a:rPr lang="en-IN" smtClean="0"/>
              <a:t>27-07-2020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9BD51A-3C41-4856-9889-64EAE4DAB8ED}" type="slidenum">
              <a:rPr lang="en-IN" smtClean="0"/>
              <a:t>‹#›</a:t>
            </a:fld>
            <a:endParaRPr lang="en-IN"/>
          </a:p>
        </p:txBody>
      </p:sp>
    </p:spTree>
    <p:extLst>
      <p:ext uri="{BB962C8B-B14F-4D97-AF65-F5344CB8AC3E}">
        <p14:creationId xmlns:p14="http://schemas.microsoft.com/office/powerpoint/2010/main" val="3803746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69E900-A748-4CCC-A519-24082713CA7F}" type="datetimeFigureOut">
              <a:rPr lang="en-IN" smtClean="0"/>
              <a:t>27-07-2020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9BD51A-3C41-4856-9889-64EAE4DAB8ED}" type="slidenum">
              <a:rPr lang="en-IN" smtClean="0"/>
              <a:t>‹#›</a:t>
            </a:fld>
            <a:endParaRPr lang="en-IN"/>
          </a:p>
        </p:txBody>
      </p:sp>
    </p:spTree>
    <p:extLst>
      <p:ext uri="{BB962C8B-B14F-4D97-AF65-F5344CB8AC3E}">
        <p14:creationId xmlns:p14="http://schemas.microsoft.com/office/powerpoint/2010/main" val="951617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69E900-A748-4CCC-A519-24082713CA7F}" type="datetimeFigureOut">
              <a:rPr lang="en-IN" smtClean="0"/>
              <a:t>27-07-2020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9BD51A-3C41-4856-9889-64EAE4DAB8ED}" type="slidenum">
              <a:rPr lang="en-IN" smtClean="0"/>
              <a:t>‹#›</a:t>
            </a:fld>
            <a:endParaRPr lang="en-IN"/>
          </a:p>
        </p:txBody>
      </p:sp>
    </p:spTree>
    <p:extLst>
      <p:ext uri="{BB962C8B-B14F-4D97-AF65-F5344CB8AC3E}">
        <p14:creationId xmlns:p14="http://schemas.microsoft.com/office/powerpoint/2010/main" val="644485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69E900-A748-4CCC-A519-24082713CA7F}" type="datetimeFigureOut">
              <a:rPr lang="en-IN" smtClean="0"/>
              <a:t>27-07-2020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9BD51A-3C41-4856-9889-64EAE4DAB8ED}" type="slidenum">
              <a:rPr lang="en-IN" smtClean="0"/>
              <a:t>‹#›</a:t>
            </a:fld>
            <a:endParaRPr lang="en-IN"/>
          </a:p>
        </p:txBody>
      </p:sp>
    </p:spTree>
    <p:extLst>
      <p:ext uri="{BB962C8B-B14F-4D97-AF65-F5344CB8AC3E}">
        <p14:creationId xmlns:p14="http://schemas.microsoft.com/office/powerpoint/2010/main" val="72367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69E900-A748-4CCC-A519-24082713CA7F}" type="datetimeFigureOut">
              <a:rPr lang="en-IN" smtClean="0"/>
              <a:t>27-07-2020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A9BD51A-3C41-4856-9889-64EAE4DAB8ED}" type="slidenum">
              <a:rPr lang="en-IN" smtClean="0"/>
              <a:t>‹#›</a:t>
            </a:fld>
            <a:endParaRPr lang="en-IN"/>
          </a:p>
        </p:txBody>
      </p:sp>
    </p:spTree>
    <p:extLst>
      <p:ext uri="{BB962C8B-B14F-4D97-AF65-F5344CB8AC3E}">
        <p14:creationId xmlns:p14="http://schemas.microsoft.com/office/powerpoint/2010/main" val="1179939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69E900-A748-4CCC-A519-24082713CA7F}" type="datetimeFigureOut">
              <a:rPr lang="en-IN" smtClean="0"/>
              <a:t>27-07-2020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9BD51A-3C41-4856-9889-64EAE4DAB8ED}" type="slidenum">
              <a:rPr lang="en-IN" smtClean="0"/>
              <a:t>‹#›</a:t>
            </a:fld>
            <a:endParaRPr lang="en-IN"/>
          </a:p>
        </p:txBody>
      </p:sp>
    </p:spTree>
    <p:extLst>
      <p:ext uri="{BB962C8B-B14F-4D97-AF65-F5344CB8AC3E}">
        <p14:creationId xmlns:p14="http://schemas.microsoft.com/office/powerpoint/2010/main" val="3897653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69E900-A748-4CCC-A519-24082713CA7F}" type="datetimeFigureOut">
              <a:rPr lang="en-IN" smtClean="0"/>
              <a:t>27-07-2020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9BD51A-3C41-4856-9889-64EAE4DAB8ED}" type="slidenum">
              <a:rPr lang="en-IN" smtClean="0"/>
              <a:t>‹#›</a:t>
            </a:fld>
            <a:endParaRPr lang="en-IN"/>
          </a:p>
        </p:txBody>
      </p:sp>
    </p:spTree>
    <p:extLst>
      <p:ext uri="{BB962C8B-B14F-4D97-AF65-F5344CB8AC3E}">
        <p14:creationId xmlns:p14="http://schemas.microsoft.com/office/powerpoint/2010/main" val="3061982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869E900-A748-4CCC-A519-24082713CA7F}" type="datetimeFigureOut">
              <a:rPr lang="en-IN" smtClean="0"/>
              <a:t>27-07-2020</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BD51A-3C41-4856-9889-64EAE4DAB8ED}" type="slidenum">
              <a:rPr lang="en-IN" smtClean="0"/>
              <a:t>‹#›</a:t>
            </a:fld>
            <a:endParaRPr lang="en-IN"/>
          </a:p>
        </p:txBody>
      </p:sp>
    </p:spTree>
    <p:extLst>
      <p:ext uri="{BB962C8B-B14F-4D97-AF65-F5344CB8AC3E}">
        <p14:creationId xmlns:p14="http://schemas.microsoft.com/office/powerpoint/2010/main" val="4301743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Experiment no 7</a:t>
            </a:r>
          </a:p>
        </p:txBody>
      </p:sp>
      <p:sp>
        <p:nvSpPr>
          <p:cNvPr id="3" name="Subtitle 2"/>
          <p:cNvSpPr>
            <a:spLocks noGrp="1"/>
          </p:cNvSpPr>
          <p:nvPr>
            <p:ph type="subTitle" idx="1"/>
          </p:nvPr>
        </p:nvSpPr>
        <p:spPr/>
        <p:txBody>
          <a:bodyPr/>
          <a:lstStyle/>
          <a:p>
            <a:r>
              <a:rPr lang="en-IN" dirty="0">
                <a:latin typeface="Times New Roman" panose="02020603050405020304" pitchFamily="18" charset="0"/>
                <a:cs typeface="Times New Roman" panose="02020603050405020304" pitchFamily="18" charset="0"/>
              </a:rPr>
              <a:t>To perform the behavioural view diagram for the suggested system: Sequence diagram, Collaboration diagram. </a:t>
            </a:r>
          </a:p>
        </p:txBody>
      </p:sp>
    </p:spTree>
    <p:extLst>
      <p:ext uri="{BB962C8B-B14F-4D97-AF65-F5344CB8AC3E}">
        <p14:creationId xmlns:p14="http://schemas.microsoft.com/office/powerpoint/2010/main" val="3425066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IN" sz="72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222232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Description of Sequence Diagrams</a:t>
            </a:r>
          </a:p>
        </p:txBody>
      </p:sp>
      <p:sp>
        <p:nvSpPr>
          <p:cNvPr id="3" name="Content Placeholder 2"/>
          <p:cNvSpPr>
            <a:spLocks noGrp="1"/>
          </p:cNvSpPr>
          <p:nvPr>
            <p:ph idx="1"/>
          </p:nvPr>
        </p:nvSpPr>
        <p:spPr/>
        <p:txBody>
          <a:bodyPr>
            <a:normAutofit fontScale="40000" lnSpcReduction="20000"/>
          </a:bodyPr>
          <a:lstStyle/>
          <a:p>
            <a:r>
              <a:rPr lang="en-IN" sz="3200" b="1" dirty="0">
                <a:latin typeface="Times New Roman" panose="02020603050405020304" pitchFamily="18" charset="0"/>
                <a:cs typeface="Times New Roman" panose="02020603050405020304" pitchFamily="18" charset="0"/>
              </a:rPr>
              <a:t>Sequence diagrams </a:t>
            </a:r>
            <a:r>
              <a:rPr lang="en-IN" sz="3200" dirty="0">
                <a:latin typeface="Times New Roman" panose="02020603050405020304" pitchFamily="18" charset="0"/>
                <a:cs typeface="Times New Roman" panose="02020603050405020304" pitchFamily="18" charset="0"/>
              </a:rPr>
              <a:t>show potential interactions between objects in the system being defined. Normally these are specified as part of a use case or use case flow and show how the use case will be implemented in the system. They include: </a:t>
            </a:r>
          </a:p>
          <a:p>
            <a:r>
              <a:rPr lang="en-IN" sz="3200" b="1" dirty="0">
                <a:latin typeface="Times New Roman" panose="02020603050405020304" pitchFamily="18" charset="0"/>
                <a:cs typeface="Times New Roman" panose="02020603050405020304" pitchFamily="18" charset="0"/>
              </a:rPr>
              <a:t>Objects </a:t>
            </a:r>
            <a:r>
              <a:rPr lang="en-IN" sz="3200" dirty="0">
                <a:latin typeface="Times New Roman" panose="02020603050405020304" pitchFamily="18" charset="0"/>
                <a:cs typeface="Times New Roman" panose="02020603050405020304" pitchFamily="18" charset="0"/>
              </a:rPr>
              <a:t>- oblong boxes or actors at the top - either named or just shown as belonging </a:t>
            </a:r>
          </a:p>
          <a:p>
            <a:r>
              <a:rPr lang="en-IN" sz="3200" dirty="0">
                <a:latin typeface="Times New Roman" panose="02020603050405020304" pitchFamily="18" charset="0"/>
                <a:cs typeface="Times New Roman" panose="02020603050405020304" pitchFamily="18" charset="0"/>
              </a:rPr>
              <a:t>to a class, from, or to which messages are sent to other objects. </a:t>
            </a:r>
          </a:p>
          <a:p>
            <a:r>
              <a:rPr lang="en-IN" sz="3200" b="1" dirty="0">
                <a:latin typeface="Times New Roman" panose="02020603050405020304" pitchFamily="18" charset="0"/>
                <a:cs typeface="Times New Roman" panose="02020603050405020304" pitchFamily="18" charset="0"/>
              </a:rPr>
              <a:t>Messages </a:t>
            </a:r>
            <a:r>
              <a:rPr lang="en-IN" sz="3200" dirty="0">
                <a:latin typeface="Times New Roman" panose="02020603050405020304" pitchFamily="18" charset="0"/>
                <a:cs typeface="Times New Roman" panose="02020603050405020304" pitchFamily="18" charset="0"/>
              </a:rPr>
              <a:t>- solid lines for calls and dotted lines for data returns, showing the messages that are sent between objects including the order of the messages which is from the top to the bottom of the diagram. 	</a:t>
            </a:r>
          </a:p>
          <a:p>
            <a:r>
              <a:rPr lang="en-IN" sz="3200" b="1" dirty="0">
                <a:latin typeface="Times New Roman" panose="02020603050405020304" pitchFamily="18" charset="0"/>
                <a:cs typeface="Times New Roman" panose="02020603050405020304" pitchFamily="18" charset="0"/>
              </a:rPr>
              <a:t>Object lifelines </a:t>
            </a:r>
            <a:r>
              <a:rPr lang="en-IN" sz="3200" dirty="0">
                <a:latin typeface="Times New Roman" panose="02020603050405020304" pitchFamily="18" charset="0"/>
                <a:cs typeface="Times New Roman" panose="02020603050405020304" pitchFamily="18" charset="0"/>
              </a:rPr>
              <a:t>- dotted vertical lines showing the lifetime of the objects. 	</a:t>
            </a:r>
          </a:p>
          <a:p>
            <a:r>
              <a:rPr lang="en-IN" sz="3200" b="1" dirty="0">
                <a:latin typeface="Times New Roman" panose="02020603050405020304" pitchFamily="18" charset="0"/>
                <a:cs typeface="Times New Roman" panose="02020603050405020304" pitchFamily="18" charset="0"/>
              </a:rPr>
              <a:t>Activation </a:t>
            </a:r>
            <a:r>
              <a:rPr lang="en-IN" sz="3200" dirty="0">
                <a:latin typeface="Times New Roman" panose="02020603050405020304" pitchFamily="18" charset="0"/>
                <a:cs typeface="Times New Roman" panose="02020603050405020304" pitchFamily="18" charset="0"/>
              </a:rPr>
              <a:t>- the vertical oblong boxes on the object lifelines showing the thread of control in a synchronous system. </a:t>
            </a:r>
          </a:p>
          <a:p>
            <a:r>
              <a:rPr lang="en-IN" sz="3200" dirty="0">
                <a:latin typeface="Times New Roman" panose="02020603050405020304" pitchFamily="18" charset="0"/>
                <a:cs typeface="Times New Roman" panose="02020603050405020304" pitchFamily="18" charset="0"/>
              </a:rPr>
              <a:t>Sequence diagrams show a detailed flow for a specific use case or even just part of a specific use case. They are almost self-explanatory; they show the calls between the different objects in their sequence and can show, at a detailed level, different calls to different objects. A sequence diagram has two dimensions: The vertical dimension shows the sequence of messages/calls in the time order that they occur; the horizontal dimension shows the object instances to which the messages are sent. </a:t>
            </a:r>
            <a:r>
              <a:rPr lang="en-IN" dirty="0"/>
              <a:t>	</a:t>
            </a:r>
          </a:p>
          <a:p>
            <a:endParaRPr lang="en-IN" dirty="0"/>
          </a:p>
        </p:txBody>
      </p:sp>
    </p:spTree>
    <p:extLst>
      <p:ext uri="{BB962C8B-B14F-4D97-AF65-F5344CB8AC3E}">
        <p14:creationId xmlns:p14="http://schemas.microsoft.com/office/powerpoint/2010/main" val="2126138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Performance Instruction of Sequence Diagram</a:t>
            </a:r>
          </a:p>
        </p:txBody>
      </p:sp>
      <p:sp>
        <p:nvSpPr>
          <p:cNvPr id="3" name="Content Placeholder 2"/>
          <p:cNvSpPr>
            <a:spLocks noGrp="1"/>
          </p:cNvSpPr>
          <p:nvPr>
            <p:ph idx="1"/>
          </p:nvPr>
        </p:nvSpPr>
        <p:spPr/>
        <p:txBody>
          <a:bodyPr>
            <a:normAutofit/>
          </a:bodyPr>
          <a:lstStyle/>
          <a:p>
            <a:r>
              <a:rPr lang="en-IN" sz="2000" b="1" dirty="0">
                <a:latin typeface="Times New Roman" panose="02020603050405020304" pitchFamily="18" charset="0"/>
                <a:cs typeface="Times New Roman" panose="02020603050405020304" pitchFamily="18" charset="0"/>
              </a:rPr>
              <a:t>To draw Sequence Diagram </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Identify the class instances (objects) by putting each class instance inside a box. </a:t>
            </a:r>
          </a:p>
          <a:p>
            <a:r>
              <a:rPr lang="en-IN" sz="2000" dirty="0">
                <a:latin typeface="Times New Roman" panose="02020603050405020304" pitchFamily="18" charset="0"/>
                <a:cs typeface="Times New Roman" panose="02020603050405020304" pitchFamily="18" charset="0"/>
              </a:rPr>
              <a:t>If a class instance sends a message to another class instance, draw a line with an open arrowhead pointing to the receiving class instance; place the name of the message/method above the line. </a:t>
            </a:r>
          </a:p>
          <a:p>
            <a:r>
              <a:rPr lang="en-IN" sz="2000" dirty="0">
                <a:latin typeface="Times New Roman" panose="02020603050405020304" pitchFamily="18" charset="0"/>
                <a:cs typeface="Times New Roman" panose="02020603050405020304" pitchFamily="18" charset="0"/>
              </a:rPr>
              <a:t>Optionally, for important messages, you can draw a dotted line with an arrowhead pointing back to the originating class instance; label the return value above the dotted line. </a:t>
            </a:r>
          </a:p>
        </p:txBody>
      </p:sp>
    </p:spTree>
    <p:extLst>
      <p:ext uri="{BB962C8B-B14F-4D97-AF65-F5344CB8AC3E}">
        <p14:creationId xmlns:p14="http://schemas.microsoft.com/office/powerpoint/2010/main" val="382784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Sequence Diagram for Booking Ticket in Railway Reservation System</a:t>
            </a:r>
          </a:p>
        </p:txBody>
      </p:sp>
      <p:pic>
        <p:nvPicPr>
          <p:cNvPr id="4" name="Content Placeholder 3"/>
          <p:cNvPicPr>
            <a:picLocks noGrp="1" noChangeAspect="1"/>
          </p:cNvPicPr>
          <p:nvPr>
            <p:ph idx="1"/>
          </p:nvPr>
        </p:nvPicPr>
        <p:blipFill>
          <a:blip r:embed="rId2"/>
          <a:stretch>
            <a:fillRect/>
          </a:stretch>
        </p:blipFill>
        <p:spPr>
          <a:xfrm>
            <a:off x="1246910" y="2143184"/>
            <a:ext cx="8312726" cy="3633094"/>
          </a:xfrm>
          <a:prstGeom prst="rect">
            <a:avLst/>
          </a:prstGeom>
        </p:spPr>
      </p:pic>
    </p:spTree>
    <p:extLst>
      <p:ext uri="{BB962C8B-B14F-4D97-AF65-F5344CB8AC3E}">
        <p14:creationId xmlns:p14="http://schemas.microsoft.com/office/powerpoint/2010/main" val="3065569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Sequence Diagram for Cancellation of ticket in Railway Reservation System</a:t>
            </a:r>
          </a:p>
        </p:txBody>
      </p:sp>
      <p:pic>
        <p:nvPicPr>
          <p:cNvPr id="4" name="Content Placeholder 3"/>
          <p:cNvPicPr>
            <a:picLocks noGrp="1" noChangeAspect="1"/>
          </p:cNvPicPr>
          <p:nvPr>
            <p:ph idx="1"/>
          </p:nvPr>
        </p:nvPicPr>
        <p:blipFill>
          <a:blip r:embed="rId2"/>
          <a:stretch>
            <a:fillRect/>
          </a:stretch>
        </p:blipFill>
        <p:spPr>
          <a:xfrm>
            <a:off x="4516327" y="2667000"/>
            <a:ext cx="3954683" cy="3124200"/>
          </a:xfrm>
          <a:prstGeom prst="rect">
            <a:avLst/>
          </a:prstGeom>
        </p:spPr>
      </p:pic>
    </p:spTree>
    <p:extLst>
      <p:ext uri="{BB962C8B-B14F-4D97-AF65-F5344CB8AC3E}">
        <p14:creationId xmlns:p14="http://schemas.microsoft.com/office/powerpoint/2010/main" val="2216826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Description of Collaboration Diagram</a:t>
            </a:r>
          </a:p>
        </p:txBody>
      </p:sp>
      <p:sp>
        <p:nvSpPr>
          <p:cNvPr id="3" name="Content Placeholder 2"/>
          <p:cNvSpPr>
            <a:spLocks noGrp="1"/>
          </p:cNvSpPr>
          <p:nvPr>
            <p:ph idx="1"/>
          </p:nvPr>
        </p:nvSpPr>
        <p:spPr/>
        <p:txBody>
          <a:bodyPr/>
          <a:lstStyle/>
          <a:p>
            <a:r>
              <a:rPr lang="en-IN" sz="2000" dirty="0">
                <a:latin typeface="Times New Roman" panose="02020603050405020304" pitchFamily="18" charset="0"/>
                <a:cs typeface="Times New Roman" panose="02020603050405020304" pitchFamily="18" charset="0"/>
              </a:rPr>
              <a:t>They are the same as sequence diagrams but without a time axis: </a:t>
            </a:r>
          </a:p>
          <a:p>
            <a:r>
              <a:rPr lang="en-IN" sz="2000" dirty="0">
                <a:latin typeface="Times New Roman" panose="02020603050405020304" pitchFamily="18" charset="0"/>
                <a:cs typeface="Times New Roman" panose="02020603050405020304" pitchFamily="18" charset="0"/>
              </a:rPr>
              <a:t>Their message arrows are numbered to show the sequence of message sending. </a:t>
            </a:r>
          </a:p>
          <a:p>
            <a:r>
              <a:rPr lang="en-IN" sz="2000" dirty="0">
                <a:latin typeface="Times New Roman" panose="02020603050405020304" pitchFamily="18" charset="0"/>
                <a:cs typeface="Times New Roman" panose="02020603050405020304" pitchFamily="18" charset="0"/>
              </a:rPr>
              <a:t>They are less complex and less descriptive than sequence diagrams. </a:t>
            </a:r>
          </a:p>
          <a:p>
            <a:r>
              <a:rPr lang="en-IN" sz="2000" dirty="0">
                <a:latin typeface="Times New Roman" panose="02020603050405020304" pitchFamily="18" charset="0"/>
                <a:cs typeface="Times New Roman" panose="02020603050405020304" pitchFamily="18" charset="0"/>
              </a:rPr>
              <a:t>These diagrams are very useful during design because you can figure out how objects communicate with each other </a:t>
            </a:r>
          </a:p>
          <a:p>
            <a:endParaRPr lang="en-IN" dirty="0"/>
          </a:p>
        </p:txBody>
      </p:sp>
    </p:spTree>
    <p:extLst>
      <p:ext uri="{BB962C8B-B14F-4D97-AF65-F5344CB8AC3E}">
        <p14:creationId xmlns:p14="http://schemas.microsoft.com/office/powerpoint/2010/main" val="1506911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Performance Instruction for Collaboration Diagram</a:t>
            </a:r>
          </a:p>
        </p:txBody>
      </p:sp>
      <p:sp>
        <p:nvSpPr>
          <p:cNvPr id="3" name="Content Placeholder 2"/>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By simply pressing combination of keys, we can design collaboration diagram from sequence diagram. </a:t>
            </a:r>
          </a:p>
        </p:txBody>
      </p:sp>
    </p:spTree>
    <p:extLst>
      <p:ext uri="{BB962C8B-B14F-4D97-AF65-F5344CB8AC3E}">
        <p14:creationId xmlns:p14="http://schemas.microsoft.com/office/powerpoint/2010/main" val="219771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Collaboration Diagram for booking ticket in Railway Reservation System</a:t>
            </a:r>
          </a:p>
        </p:txBody>
      </p:sp>
      <p:pic>
        <p:nvPicPr>
          <p:cNvPr id="4" name="Content Placeholder 3"/>
          <p:cNvPicPr>
            <a:picLocks noGrp="1" noChangeAspect="1"/>
          </p:cNvPicPr>
          <p:nvPr>
            <p:ph idx="1"/>
          </p:nvPr>
        </p:nvPicPr>
        <p:blipFill>
          <a:blip r:embed="rId2"/>
          <a:stretch>
            <a:fillRect/>
          </a:stretch>
        </p:blipFill>
        <p:spPr>
          <a:xfrm>
            <a:off x="1440873" y="2286000"/>
            <a:ext cx="8215745" cy="3602182"/>
          </a:xfrm>
          <a:prstGeom prst="rect">
            <a:avLst/>
          </a:prstGeom>
        </p:spPr>
      </p:pic>
    </p:spTree>
    <p:extLst>
      <p:ext uri="{BB962C8B-B14F-4D97-AF65-F5344CB8AC3E}">
        <p14:creationId xmlns:p14="http://schemas.microsoft.com/office/powerpoint/2010/main" val="1948714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Collaboration Diagram for cancel ticket in Railway Reservation System</a:t>
            </a:r>
          </a:p>
        </p:txBody>
      </p:sp>
      <p:pic>
        <p:nvPicPr>
          <p:cNvPr id="4" name="Content Placeholder 3"/>
          <p:cNvPicPr>
            <a:picLocks noGrp="1" noChangeAspect="1"/>
          </p:cNvPicPr>
          <p:nvPr>
            <p:ph idx="1"/>
          </p:nvPr>
        </p:nvPicPr>
        <p:blipFill>
          <a:blip r:embed="rId2"/>
          <a:stretch>
            <a:fillRect/>
          </a:stretch>
        </p:blipFill>
        <p:spPr>
          <a:xfrm>
            <a:off x="1717965" y="2216726"/>
            <a:ext cx="8382000" cy="4087091"/>
          </a:xfrm>
          <a:prstGeom prst="rect">
            <a:avLst/>
          </a:prstGeom>
        </p:spPr>
      </p:pic>
    </p:spTree>
    <p:extLst>
      <p:ext uri="{BB962C8B-B14F-4D97-AF65-F5344CB8AC3E}">
        <p14:creationId xmlns:p14="http://schemas.microsoft.com/office/powerpoint/2010/main" val="26108706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28F4A5B7108743983B5F3D6F43D3CA" ma:contentTypeVersion="5" ma:contentTypeDescription="Create a new document." ma:contentTypeScope="" ma:versionID="fa9049b22f2898b09eeaf474d31464e1">
  <xsd:schema xmlns:xsd="http://www.w3.org/2001/XMLSchema" xmlns:xs="http://www.w3.org/2001/XMLSchema" xmlns:p="http://schemas.microsoft.com/office/2006/metadata/properties" xmlns:ns2="cf86998d-6c59-4edf-8766-84e7bf90ae28" xmlns:ns3="1ebf312d-92f0-4448-bd00-ae66eaf06041" targetNamespace="http://schemas.microsoft.com/office/2006/metadata/properties" ma:root="true" ma:fieldsID="31dfa7aa812b28e922c46f253a955e20" ns2:_="" ns3:_="">
    <xsd:import namespace="cf86998d-6c59-4edf-8766-84e7bf90ae28"/>
    <xsd:import namespace="1ebf312d-92f0-4448-bd00-ae66eaf06041"/>
    <xsd:element name="properties">
      <xsd:complexType>
        <xsd:sequence>
          <xsd:element name="documentManagement">
            <xsd:complexType>
              <xsd:all>
                <xsd:element ref="ns2:MediaServiceMetadata" minOccurs="0"/>
                <xsd:element ref="ns2:MediaServiceFastMetadata"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6998d-6c59-4edf-8766-84e7bf90ae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ebf312d-92f0-4448-bd00-ae66eaf06041"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AEC0E51-C45C-4251-8E8C-3E21649EDF30}"/>
</file>

<file path=customXml/itemProps2.xml><?xml version="1.0" encoding="utf-8"?>
<ds:datastoreItem xmlns:ds="http://schemas.openxmlformats.org/officeDocument/2006/customXml" ds:itemID="{469A4989-29C1-4155-AEE5-FC3D9D126304}"/>
</file>

<file path=customXml/itemProps3.xml><?xml version="1.0" encoding="utf-8"?>
<ds:datastoreItem xmlns:ds="http://schemas.openxmlformats.org/officeDocument/2006/customXml" ds:itemID="{A5CF4105-BBFB-46EA-910B-8927EE8B6D09}"/>
</file>

<file path=docProps/app.xml><?xml version="1.0" encoding="utf-8"?>
<Properties xmlns="http://schemas.openxmlformats.org/officeDocument/2006/extended-properties" xmlns:vt="http://schemas.openxmlformats.org/officeDocument/2006/docPropsVTypes">
  <Template>Parallax</Template>
  <TotalTime>16</TotalTime>
  <Words>480</Words>
  <Application>Microsoft Office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Corbel</vt:lpstr>
      <vt:lpstr>Times New Roman</vt:lpstr>
      <vt:lpstr>Parallax</vt:lpstr>
      <vt:lpstr>Experiment no 7</vt:lpstr>
      <vt:lpstr>Description of Sequence Diagrams</vt:lpstr>
      <vt:lpstr>Performance Instruction of Sequence Diagram</vt:lpstr>
      <vt:lpstr>Sequence Diagram for Booking Ticket in Railway Reservation System</vt:lpstr>
      <vt:lpstr>Sequence Diagram for Cancellation of ticket in Railway Reservation System</vt:lpstr>
      <vt:lpstr>Description of Collaboration Diagram</vt:lpstr>
      <vt:lpstr>Performance Instruction for Collaboration Diagram</vt:lpstr>
      <vt:lpstr>Collaboration Diagram for booking ticket in Railway Reservation System</vt:lpstr>
      <vt:lpstr>Collaboration Diagram for cancel ticket in Railway Reservation System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Experiment no 7</dc:title>
  <dc:creator>jyoti</dc:creator>
  <cp:lastModifiedBy>jyotikaushik14@outlook.com</cp:lastModifiedBy>
  <cp:revision>24</cp:revision>
  <dcterms:created xsi:type="dcterms:W3CDTF">2020-07-21T19:27:46Z</dcterms:created>
  <dcterms:modified xsi:type="dcterms:W3CDTF">2020-07-26T19:27:37Z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0x010100EB28F4A5B7108743983B5F3D6F43D3CA</vt:lpwstr>
  </property>
</Properties>
</file>