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81" r:id="rId3"/>
    <p:sldId id="282" r:id="rId4"/>
    <p:sldId id="283" r:id="rId5"/>
    <p:sldId id="284" r:id="rId6"/>
    <p:sldId id="285" r:id="rId7"/>
    <p:sldId id="289" r:id="rId8"/>
    <p:sldId id="286" r:id="rId9"/>
    <p:sldId id="287" r:id="rId10"/>
    <p:sldId id="288"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0F2356-A583-4FC4-8E72-623C74D8C05D}" type="datetimeFigureOut">
              <a:rPr lang="en-IN" smtClean="0"/>
              <a:t>22-07-2020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2339573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0F2356-A583-4FC4-8E72-623C74D8C05D}" type="datetimeFigureOut">
              <a:rPr lang="en-IN" smtClean="0"/>
              <a:t>22-07-2020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3603519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80F2356-A583-4FC4-8E72-623C74D8C05D}" type="datetimeFigureOut">
              <a:rPr lang="en-IN" smtClean="0"/>
              <a:t>22-07-2020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4251721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80F2356-A583-4FC4-8E72-623C74D8C05D}" type="datetimeFigureOut">
              <a:rPr lang="en-IN" smtClean="0"/>
              <a:t>22-07-2020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25612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0F2356-A583-4FC4-8E72-623C74D8C05D}" type="datetimeFigureOut">
              <a:rPr lang="en-IN" smtClean="0"/>
              <a:t>22-07-2020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1432233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80F2356-A583-4FC4-8E72-623C74D8C05D}" type="datetimeFigureOut">
              <a:rPr lang="en-IN" smtClean="0"/>
              <a:t>22-07-2020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6489297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80F2356-A583-4FC4-8E72-623C74D8C05D}" type="datetimeFigureOut">
              <a:rPr lang="en-IN" smtClean="0"/>
              <a:t>22-07-2020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20431460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0F2356-A583-4FC4-8E72-623C74D8C05D}" type="datetimeFigureOut">
              <a:rPr lang="en-IN" smtClean="0"/>
              <a:t>22-07-2020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27170650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0F2356-A583-4FC4-8E72-623C74D8C05D}" type="datetimeFigureOut">
              <a:rPr lang="en-IN" smtClean="0"/>
              <a:t>22-07-2020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3256456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80F2356-A583-4FC4-8E72-623C74D8C05D}" type="datetimeFigureOut">
              <a:rPr lang="en-IN" smtClean="0"/>
              <a:t>22-07-2020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1615150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0F2356-A583-4FC4-8E72-623C74D8C05D}" type="datetimeFigureOut">
              <a:rPr lang="en-IN" smtClean="0"/>
              <a:t>22-07-2020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291663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0F2356-A583-4FC4-8E72-623C74D8C05D}" type="datetimeFigureOut">
              <a:rPr lang="en-IN" smtClean="0"/>
              <a:t>22-07-2020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230321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0F2356-A583-4FC4-8E72-623C74D8C05D}" type="datetimeFigureOut">
              <a:rPr lang="en-IN" smtClean="0"/>
              <a:t>22-07-2020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294550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80F2356-A583-4FC4-8E72-623C74D8C05D}" type="datetimeFigureOut">
              <a:rPr lang="en-IN" smtClean="0"/>
              <a:t>22-07-2020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2270039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80F2356-A583-4FC4-8E72-623C74D8C05D}" type="datetimeFigureOut">
              <a:rPr lang="en-IN" smtClean="0"/>
              <a:t>22-07-2020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826214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80F2356-A583-4FC4-8E72-623C74D8C05D}" type="datetimeFigureOut">
              <a:rPr lang="en-IN" smtClean="0"/>
              <a:t>22-07-2020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2946208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0F2356-A583-4FC4-8E72-623C74D8C05D}" type="datetimeFigureOut">
              <a:rPr lang="en-IN" smtClean="0"/>
              <a:t>22-07-2020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614735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80F2356-A583-4FC4-8E72-623C74D8C05D}" type="datetimeFigureOut">
              <a:rPr lang="en-IN" smtClean="0"/>
              <a:t>22-07-2020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990858C-21AA-446E-9846-C61139E186B7}" type="slidenum">
              <a:rPr lang="en-IN" smtClean="0"/>
              <a:t>‹#›</a:t>
            </a:fld>
            <a:endParaRPr lang="en-IN"/>
          </a:p>
        </p:txBody>
      </p:sp>
    </p:spTree>
    <p:extLst>
      <p:ext uri="{BB962C8B-B14F-4D97-AF65-F5344CB8AC3E}">
        <p14:creationId xmlns:p14="http://schemas.microsoft.com/office/powerpoint/2010/main" val="26832634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6182C-EE23-4B5D-998F-83E0CAA6B837}"/>
              </a:ext>
            </a:extLst>
          </p:cNvPr>
          <p:cNvSpPr>
            <a:spLocks noGrp="1"/>
          </p:cNvSpPr>
          <p:nvPr>
            <p:ph type="ctrTitle"/>
          </p:nvPr>
        </p:nvSpPr>
        <p:spPr>
          <a:xfrm>
            <a:off x="135778" y="104775"/>
            <a:ext cx="11671522" cy="1004933"/>
          </a:xfrm>
        </p:spPr>
        <p:txBody>
          <a:bodyPr/>
          <a:lstStyle/>
          <a:p>
            <a:r>
              <a:rPr lang="en-IN" sz="3200" b="1" dirty="0">
                <a:latin typeface="Georgia" panose="02040502050405020303" pitchFamily="18" charset="0"/>
              </a:rPr>
              <a:t>LECTURE-14  Software Requirement Analysis and Specifications</a:t>
            </a:r>
          </a:p>
        </p:txBody>
      </p:sp>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207363"/>
            <a:ext cx="11837145" cy="5545861"/>
          </a:xfrm>
        </p:spPr>
        <p:txBody>
          <a:bodyPr/>
          <a:lstStyle/>
          <a:p>
            <a:pPr marL="285750" indent="-285750" algn="just">
              <a:buFont typeface="Wingdings" panose="05000000000000000000" pitchFamily="2" charset="2"/>
              <a:buChar char="v"/>
            </a:pPr>
            <a:r>
              <a:rPr lang="en-IN" sz="1800" cap="none" dirty="0">
                <a:solidFill>
                  <a:schemeClr val="tx1"/>
                </a:solidFill>
                <a:latin typeface="Georgia" panose="02040502050405020303" pitchFamily="18" charset="0"/>
              </a:rPr>
              <a:t>The production of the requirements stage of the software development process is Software Requirements Specifications (SRS) (also called a requirements document). This report lays a foundation for software engineering activities and is constructing when entire requirements are elicited and analysed. </a:t>
            </a:r>
          </a:p>
          <a:p>
            <a:pPr marL="285750" indent="-285750" algn="just">
              <a:buFont typeface="Wingdings" panose="05000000000000000000" pitchFamily="2" charset="2"/>
              <a:buChar char="v"/>
            </a:pPr>
            <a:r>
              <a:rPr lang="en-IN" sz="1800" cap="none" dirty="0">
                <a:solidFill>
                  <a:schemeClr val="tx1"/>
                </a:solidFill>
                <a:latin typeface="Georgia" panose="02040502050405020303" pitchFamily="18" charset="0"/>
              </a:rPr>
              <a:t>SRS is a formal report, which acts as a representation of software that enables the customers to review whether it (SRS) is according to their requirements. Also, it comprises user requirements for a system as well as detailed specifications of the system requirements.</a:t>
            </a:r>
          </a:p>
          <a:p>
            <a:pPr marL="285750" indent="-285750" algn="just">
              <a:buFont typeface="Wingdings" panose="05000000000000000000" pitchFamily="2" charset="2"/>
              <a:buChar char="v"/>
            </a:pPr>
            <a:r>
              <a:rPr lang="en-IN" sz="1800" cap="none" dirty="0">
                <a:solidFill>
                  <a:schemeClr val="tx1"/>
                </a:solidFill>
                <a:latin typeface="Georgia" panose="02040502050405020303" pitchFamily="18" charset="0"/>
              </a:rPr>
              <a:t>The SRS is a specification for a specific software product, program, or set of applications that perform particular functions in a specific environment. </a:t>
            </a:r>
          </a:p>
          <a:p>
            <a:pPr marL="285750" indent="-285750" algn="just">
              <a:buFont typeface="Wingdings" panose="05000000000000000000" pitchFamily="2" charset="2"/>
              <a:buChar char="v"/>
            </a:pPr>
            <a:r>
              <a:rPr lang="en-IN" sz="1800" cap="none" dirty="0">
                <a:solidFill>
                  <a:schemeClr val="tx1"/>
                </a:solidFill>
                <a:latin typeface="Georgia" panose="02040502050405020303" pitchFamily="18" charset="0"/>
              </a:rPr>
              <a:t>It serves several goals depending on who is writing it. First, the SRS could be written by the client of a system. Second, the SRS could be written by a developer of the system. </a:t>
            </a:r>
          </a:p>
          <a:p>
            <a:pPr marL="285750" indent="-285750" algn="just">
              <a:buFont typeface="Wingdings" panose="05000000000000000000" pitchFamily="2" charset="2"/>
              <a:buChar char="v"/>
            </a:pPr>
            <a:r>
              <a:rPr lang="en-IN" sz="1800" cap="none" dirty="0">
                <a:solidFill>
                  <a:schemeClr val="tx1"/>
                </a:solidFill>
                <a:latin typeface="Georgia" panose="02040502050405020303" pitchFamily="18" charset="0"/>
              </a:rPr>
              <a:t>The two methods create entirely various situations and establish different purposes for the document altogether. The first case, SRS, is used to define the needs and expectation of the users. </a:t>
            </a:r>
          </a:p>
          <a:p>
            <a:pPr marL="285750" indent="-285750" algn="just">
              <a:buFont typeface="Wingdings" panose="05000000000000000000" pitchFamily="2" charset="2"/>
              <a:buChar char="v"/>
            </a:pPr>
            <a:r>
              <a:rPr lang="en-IN" sz="1800" cap="none" dirty="0">
                <a:solidFill>
                  <a:schemeClr val="tx1"/>
                </a:solidFill>
                <a:latin typeface="Georgia" panose="02040502050405020303" pitchFamily="18" charset="0"/>
              </a:rPr>
              <a:t>The second case, SRS, is written for various purposes and serves as a contract document between customer and developer.</a:t>
            </a:r>
          </a:p>
          <a:p>
            <a:pPr algn="just"/>
            <a:endParaRPr lang="en-IN" sz="1800" cap="none" dirty="0">
              <a:solidFill>
                <a:schemeClr val="tx1"/>
              </a:solidFill>
              <a:latin typeface="Georgia" panose="02040502050405020303" pitchFamily="18" charset="0"/>
            </a:endParaRPr>
          </a:p>
          <a:p>
            <a:pPr algn="just"/>
            <a:endParaRPr lang="en-IN" sz="1800" cap="none" dirty="0">
              <a:solidFill>
                <a:schemeClr val="tx1"/>
              </a:solidFill>
              <a:latin typeface="Georgia" panose="02040502050405020303" pitchFamily="18" charset="0"/>
            </a:endParaRPr>
          </a:p>
          <a:p>
            <a:pPr algn="just"/>
            <a:endParaRPr lang="en-IN" b="1" cap="none" dirty="0">
              <a:solidFill>
                <a:schemeClr val="tx1"/>
              </a:solidFill>
              <a:latin typeface="Georgia" panose="02040502050405020303" pitchFamily="18" charset="0"/>
            </a:endParaRPr>
          </a:p>
        </p:txBody>
      </p:sp>
    </p:spTree>
    <p:extLst>
      <p:ext uri="{BB962C8B-B14F-4D97-AF65-F5344CB8AC3E}">
        <p14:creationId xmlns:p14="http://schemas.microsoft.com/office/powerpoint/2010/main" val="2848192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normAutofit/>
          </a:bodyPr>
          <a:lstStyle/>
          <a:p>
            <a:pPr marL="514350" indent="-514350" algn="just">
              <a:buAutoNum type="romanLcParenBoth"/>
            </a:pPr>
            <a:r>
              <a:rPr lang="en-IN" b="1" cap="none" dirty="0">
                <a:solidFill>
                  <a:schemeClr val="tx1"/>
                </a:solidFill>
                <a:latin typeface="Georgia" panose="02040502050405020303" pitchFamily="18" charset="0"/>
              </a:rPr>
              <a:t>Draw the context diagram: </a:t>
            </a:r>
            <a:r>
              <a:rPr lang="en-IN" cap="none" dirty="0">
                <a:solidFill>
                  <a:schemeClr val="tx1"/>
                </a:solidFill>
                <a:latin typeface="Georgia" panose="02040502050405020303" pitchFamily="18" charset="0"/>
              </a:rPr>
              <a:t>The context diagram is a simple model that defines the boundaries and interfaces of the proposed systems with the external world. It identifies the entities outside the proposed system that interact with the system. The context diagram of student result management system is given below:</a:t>
            </a:r>
          </a:p>
          <a:p>
            <a:pPr marL="514350" indent="-514350" algn="just">
              <a:buAutoNum type="romanLcParenBoth"/>
            </a:pPr>
            <a:endParaRPr lang="en-IN" cap="none" dirty="0">
              <a:solidFill>
                <a:schemeClr val="tx1"/>
              </a:solidFill>
              <a:latin typeface="Georgia" panose="02040502050405020303" pitchFamily="18" charset="0"/>
            </a:endParaRPr>
          </a:p>
        </p:txBody>
      </p:sp>
      <p:pic>
        <p:nvPicPr>
          <p:cNvPr id="2" name="Picture 1">
            <a:extLst>
              <a:ext uri="{FF2B5EF4-FFF2-40B4-BE49-F238E27FC236}">
                <a16:creationId xmlns:a16="http://schemas.microsoft.com/office/drawing/2014/main" id="{98422A29-25E6-4DD4-B7F0-F5DACF3D3650}"/>
              </a:ext>
            </a:extLst>
          </p:cNvPr>
          <p:cNvPicPr>
            <a:picLocks noChangeAspect="1"/>
          </p:cNvPicPr>
          <p:nvPr/>
        </p:nvPicPr>
        <p:blipFill>
          <a:blip r:embed="rId2"/>
          <a:stretch>
            <a:fillRect/>
          </a:stretch>
        </p:blipFill>
        <p:spPr>
          <a:xfrm>
            <a:off x="2386584" y="2043112"/>
            <a:ext cx="6967728" cy="3489008"/>
          </a:xfrm>
          <a:prstGeom prst="rect">
            <a:avLst/>
          </a:prstGeom>
        </p:spPr>
      </p:pic>
    </p:spTree>
    <p:extLst>
      <p:ext uri="{BB962C8B-B14F-4D97-AF65-F5344CB8AC3E}">
        <p14:creationId xmlns:p14="http://schemas.microsoft.com/office/powerpoint/2010/main" val="2454244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normAutofit/>
          </a:bodyPr>
          <a:lstStyle/>
          <a:p>
            <a:pPr algn="just"/>
            <a:r>
              <a:rPr lang="en-IN" dirty="0">
                <a:solidFill>
                  <a:schemeClr val="tx1"/>
                </a:solidFill>
                <a:latin typeface="Georgia" panose="02040502050405020303" pitchFamily="18" charset="0"/>
              </a:rPr>
              <a:t>(ii) </a:t>
            </a:r>
            <a:r>
              <a:rPr lang="en-IN" b="1" cap="none" dirty="0">
                <a:solidFill>
                  <a:schemeClr val="tx1"/>
                </a:solidFill>
                <a:latin typeface="Georgia" panose="02040502050405020303" pitchFamily="18" charset="0"/>
              </a:rPr>
              <a:t>Development of a Prototype (optional): One effective way to find out what the customer wants is to construct a prototype, something that looks and preferably acts as part of the system they say they want.</a:t>
            </a:r>
          </a:p>
          <a:p>
            <a:pPr algn="just"/>
            <a:r>
              <a:rPr lang="en-IN" b="1" cap="none" dirty="0">
                <a:solidFill>
                  <a:schemeClr val="tx1"/>
                </a:solidFill>
                <a:latin typeface="Georgia" panose="02040502050405020303" pitchFamily="18" charset="0"/>
              </a:rPr>
              <a:t>We can use their feedback to modify the prototype until the customer is satisfied continuously. Hence, the prototype helps the client to visualize the proposed system and increase the understanding of the requirements. When developers and users are not sure about some of the elements, a prototype may help both the parties to take a final decision.</a:t>
            </a:r>
          </a:p>
          <a:p>
            <a:pPr marL="514350" indent="-514350" algn="just">
              <a:buFont typeface="Wingdings 3" charset="2"/>
              <a:buAutoNum type="romanLcParenBoth"/>
            </a:pPr>
            <a:endParaRPr lang="en-IN" b="1" cap="none" dirty="0">
              <a:solidFill>
                <a:schemeClr val="tx1"/>
              </a:solidFill>
              <a:latin typeface="Georgia" panose="02040502050405020303" pitchFamily="18" charset="0"/>
            </a:endParaRPr>
          </a:p>
          <a:p>
            <a:pPr algn="just"/>
            <a:r>
              <a:rPr lang="en-IN" b="1" cap="none" dirty="0">
                <a:solidFill>
                  <a:schemeClr val="tx1"/>
                </a:solidFill>
                <a:latin typeface="Georgia" panose="02040502050405020303" pitchFamily="18" charset="0"/>
              </a:rPr>
              <a:t>Some projects are developed for the general market. In such cases, the prototype should be shown to some representative sample of the population of potential purchasers. Even though a person who tries out a prototype may not buy the final system, but their feedback may allow us to make the product more attractive to others.</a:t>
            </a:r>
          </a:p>
          <a:p>
            <a:pPr marL="514350" indent="-514350" algn="just">
              <a:buFont typeface="Wingdings 3" charset="2"/>
              <a:buAutoNum type="romanLcParenBoth"/>
            </a:pPr>
            <a:endParaRPr lang="en-IN" b="1" cap="none" dirty="0">
              <a:solidFill>
                <a:schemeClr val="tx1"/>
              </a:solidFill>
              <a:latin typeface="Georgia" panose="02040502050405020303" pitchFamily="18" charset="0"/>
            </a:endParaRPr>
          </a:p>
          <a:p>
            <a:pPr algn="just"/>
            <a:r>
              <a:rPr lang="en-IN" b="1" cap="none" dirty="0">
                <a:solidFill>
                  <a:schemeClr val="tx1"/>
                </a:solidFill>
                <a:latin typeface="Georgia" panose="02040502050405020303" pitchFamily="18" charset="0"/>
              </a:rPr>
              <a:t>The prototype should be built quickly and at a relatively low cost. Hence it will always have limitations and would not be acceptable in the final system. This is an optional activity.</a:t>
            </a:r>
          </a:p>
        </p:txBody>
      </p:sp>
    </p:spTree>
    <p:extLst>
      <p:ext uri="{BB962C8B-B14F-4D97-AF65-F5344CB8AC3E}">
        <p14:creationId xmlns:p14="http://schemas.microsoft.com/office/powerpoint/2010/main" val="1522550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normAutofit/>
          </a:bodyPr>
          <a:lstStyle/>
          <a:p>
            <a:pPr algn="just"/>
            <a:r>
              <a:rPr lang="en-IN" dirty="0">
                <a:solidFill>
                  <a:schemeClr val="tx1"/>
                </a:solidFill>
                <a:latin typeface="Georgia" panose="02040502050405020303" pitchFamily="18" charset="0"/>
              </a:rPr>
              <a:t>(</a:t>
            </a:r>
            <a:r>
              <a:rPr lang="en-IN" cap="none" dirty="0">
                <a:solidFill>
                  <a:schemeClr val="tx1"/>
                </a:solidFill>
                <a:latin typeface="Georgia" panose="02040502050405020303" pitchFamily="18" charset="0"/>
              </a:rPr>
              <a:t>iii) </a:t>
            </a:r>
            <a:r>
              <a:rPr lang="en-IN" b="1" cap="none" dirty="0">
                <a:solidFill>
                  <a:schemeClr val="tx1"/>
                </a:solidFill>
                <a:latin typeface="Georgia" panose="02040502050405020303" pitchFamily="18" charset="0"/>
              </a:rPr>
              <a:t>Model the requirements</a:t>
            </a:r>
            <a:r>
              <a:rPr lang="en-IN" cap="none" dirty="0">
                <a:solidFill>
                  <a:schemeClr val="tx1"/>
                </a:solidFill>
                <a:latin typeface="Georgia" panose="02040502050405020303" pitchFamily="18" charset="0"/>
              </a:rPr>
              <a:t>: This process usually consists of various graphical representations of the functions, data entities, external entities, and the relationships between them. The graphical view may help to find incorrect, inconsistent, missing, and superfluous requirements. Such models include the data flow diagram, entity-relationship diagram, data dictionaries, state-transition diagrams, etc.</a:t>
            </a:r>
          </a:p>
          <a:p>
            <a:pPr algn="just"/>
            <a:endParaRPr lang="en-IN" cap="none" dirty="0">
              <a:solidFill>
                <a:schemeClr val="tx1"/>
              </a:solidFill>
              <a:latin typeface="Georgia" panose="02040502050405020303" pitchFamily="18" charset="0"/>
            </a:endParaRPr>
          </a:p>
          <a:p>
            <a:pPr algn="just"/>
            <a:r>
              <a:rPr lang="en-IN" cap="none" dirty="0">
                <a:solidFill>
                  <a:schemeClr val="tx1"/>
                </a:solidFill>
                <a:latin typeface="Georgia" panose="02040502050405020303" pitchFamily="18" charset="0"/>
              </a:rPr>
              <a:t>(iv) </a:t>
            </a:r>
            <a:r>
              <a:rPr lang="en-IN" b="1" cap="none" dirty="0">
                <a:solidFill>
                  <a:schemeClr val="tx1"/>
                </a:solidFill>
                <a:latin typeface="Georgia" panose="02040502050405020303" pitchFamily="18" charset="0"/>
              </a:rPr>
              <a:t>Finalise the requirements</a:t>
            </a:r>
            <a:r>
              <a:rPr lang="en-IN" cap="none" dirty="0">
                <a:solidFill>
                  <a:schemeClr val="tx1"/>
                </a:solidFill>
                <a:latin typeface="Georgia" panose="02040502050405020303" pitchFamily="18" charset="0"/>
              </a:rPr>
              <a:t>: After modeling the requirements, we will have a better understanding of the system behavior. The inconsistencies and ambiguities have been identified and corrected. the flow of data amongst various modules has been analysed. Elicitation and analyze activities have provided better insight into the system. now we finalize the analysed requirements, and the next step is to document these requirements in a prescribed format.</a:t>
            </a:r>
          </a:p>
          <a:p>
            <a:pPr algn="just"/>
            <a:endParaRPr lang="en-IN" cap="none"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p:txBody>
      </p:sp>
    </p:spTree>
    <p:extLst>
      <p:ext uri="{BB962C8B-B14F-4D97-AF65-F5344CB8AC3E}">
        <p14:creationId xmlns:p14="http://schemas.microsoft.com/office/powerpoint/2010/main" val="401703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normAutofit/>
          </a:bodyPr>
          <a:lstStyle/>
          <a:p>
            <a:pPr algn="just"/>
            <a:r>
              <a:rPr lang="en-IN" b="1" dirty="0">
                <a:solidFill>
                  <a:schemeClr val="tx1"/>
                </a:solidFill>
                <a:latin typeface="Georgia" panose="02040502050405020303" pitchFamily="18" charset="0"/>
              </a:rPr>
              <a:t>Data Flow Diagrams</a:t>
            </a:r>
          </a:p>
          <a:p>
            <a:pPr marL="342900" indent="-342900" algn="just">
              <a:buFont typeface="Wingdings" panose="05000000000000000000" pitchFamily="2" charset="2"/>
              <a:buChar char="v"/>
            </a:pPr>
            <a:r>
              <a:rPr lang="en-IN" cap="none" dirty="0">
                <a:solidFill>
                  <a:schemeClr val="tx1"/>
                </a:solidFill>
                <a:latin typeface="Georgia" panose="02040502050405020303" pitchFamily="18" charset="0"/>
              </a:rPr>
              <a:t>A Data Flow Diagram (DFD) is a traditional visual representation of the information flows within a system. A neat and clear DFD can depict the right amount of the system requirement graphically. It can be manual, automated, or a combination of both.</a:t>
            </a:r>
          </a:p>
          <a:p>
            <a:pPr algn="just"/>
            <a:endParaRPr lang="en-IN" cap="none" dirty="0">
              <a:solidFill>
                <a:schemeClr val="tx1"/>
              </a:solidFill>
              <a:latin typeface="Georgia" panose="02040502050405020303" pitchFamily="18" charset="0"/>
            </a:endParaRPr>
          </a:p>
          <a:p>
            <a:pPr marL="342900" indent="-342900" algn="just">
              <a:buFont typeface="Wingdings" panose="05000000000000000000" pitchFamily="2" charset="2"/>
              <a:buChar char="v"/>
            </a:pPr>
            <a:r>
              <a:rPr lang="en-IN" cap="none" dirty="0">
                <a:solidFill>
                  <a:schemeClr val="tx1"/>
                </a:solidFill>
                <a:latin typeface="Georgia" panose="02040502050405020303" pitchFamily="18" charset="0"/>
              </a:rPr>
              <a:t>It shows how data enters and leaves the system, what changes the information, and where data is stored.</a:t>
            </a:r>
          </a:p>
          <a:p>
            <a:pPr algn="just"/>
            <a:endParaRPr lang="en-IN" cap="none" dirty="0">
              <a:solidFill>
                <a:schemeClr val="tx1"/>
              </a:solidFill>
              <a:latin typeface="Georgia" panose="02040502050405020303" pitchFamily="18" charset="0"/>
            </a:endParaRPr>
          </a:p>
          <a:p>
            <a:pPr marL="342900" indent="-342900" algn="just">
              <a:buFont typeface="Wingdings" panose="05000000000000000000" pitchFamily="2" charset="2"/>
              <a:buChar char="v"/>
            </a:pPr>
            <a:r>
              <a:rPr lang="en-IN" cap="none" dirty="0">
                <a:solidFill>
                  <a:schemeClr val="tx1"/>
                </a:solidFill>
                <a:latin typeface="Georgia" panose="02040502050405020303" pitchFamily="18" charset="0"/>
              </a:rPr>
              <a:t>The objective of a DFD is to show the scope and boundaries of a system as a whole. It may be used as a communication tool between a system analyst and any person who plays a part in the order that acts as a starting point for redesigning a system. The DFD is also called as a data flow graph or bubble chart.</a:t>
            </a:r>
          </a:p>
        </p:txBody>
      </p:sp>
    </p:spTree>
    <p:extLst>
      <p:ext uri="{BB962C8B-B14F-4D97-AF65-F5344CB8AC3E}">
        <p14:creationId xmlns:p14="http://schemas.microsoft.com/office/powerpoint/2010/main" val="1397508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normAutofit/>
          </a:bodyPr>
          <a:lstStyle/>
          <a:p>
            <a:pPr algn="just"/>
            <a:r>
              <a:rPr lang="en-IN" b="1" cap="none" dirty="0">
                <a:solidFill>
                  <a:schemeClr val="tx1"/>
                </a:solidFill>
                <a:latin typeface="Georgia" panose="02040502050405020303" pitchFamily="18" charset="0"/>
              </a:rPr>
              <a:t>The following observations about DFDs are essential:</a:t>
            </a:r>
          </a:p>
          <a:p>
            <a:pPr algn="just"/>
            <a:endParaRPr lang="en-IN" b="1" cap="none" dirty="0">
              <a:solidFill>
                <a:schemeClr val="tx1"/>
              </a:solidFill>
              <a:latin typeface="Georgia" panose="02040502050405020303" pitchFamily="18" charset="0"/>
            </a:endParaRPr>
          </a:p>
          <a:p>
            <a:pPr marL="457200" indent="-457200" algn="just">
              <a:buAutoNum type="arabicPeriod"/>
            </a:pPr>
            <a:r>
              <a:rPr lang="en-IN" b="1" cap="none" dirty="0">
                <a:solidFill>
                  <a:schemeClr val="tx1"/>
                </a:solidFill>
                <a:latin typeface="Georgia" panose="02040502050405020303" pitchFamily="18" charset="0"/>
              </a:rPr>
              <a:t>All names should be unique. this makes it easier to refer to elements in the DFD.</a:t>
            </a:r>
          </a:p>
          <a:p>
            <a:pPr algn="just"/>
            <a:endParaRPr lang="en-IN" b="1" cap="none" dirty="0">
              <a:solidFill>
                <a:schemeClr val="tx1"/>
              </a:solidFill>
              <a:latin typeface="Georgia" panose="02040502050405020303" pitchFamily="18" charset="0"/>
            </a:endParaRPr>
          </a:p>
          <a:p>
            <a:pPr algn="just"/>
            <a:r>
              <a:rPr lang="en-IN" b="1" cap="none" dirty="0">
                <a:solidFill>
                  <a:schemeClr val="tx1"/>
                </a:solidFill>
                <a:latin typeface="Georgia" panose="02040502050405020303" pitchFamily="18" charset="0"/>
              </a:rPr>
              <a:t>2. Remember that DFD is not a flow chart. arrows is a flow chart that represents the order of events; arrows in DFD represents flowing data. a DFD does not involve any order of events.</a:t>
            </a:r>
          </a:p>
          <a:p>
            <a:pPr algn="just"/>
            <a:endParaRPr lang="en-IN" b="1" cap="none" dirty="0">
              <a:solidFill>
                <a:schemeClr val="tx1"/>
              </a:solidFill>
              <a:latin typeface="Georgia" panose="02040502050405020303" pitchFamily="18" charset="0"/>
            </a:endParaRPr>
          </a:p>
          <a:p>
            <a:pPr algn="just"/>
            <a:r>
              <a:rPr lang="en-IN" b="1" cap="none" dirty="0">
                <a:solidFill>
                  <a:schemeClr val="tx1"/>
                </a:solidFill>
                <a:latin typeface="Georgia" panose="02040502050405020303" pitchFamily="18" charset="0"/>
              </a:rPr>
              <a:t>3. Suppress logical decisions. if we ever have the urge to draw a diamond-shaped box in a DFD, suppress that urge! a diamond-shaped box is used in flow charts to represents decision points with multiple exists paths of which the only one is taken. this implies an ordering of events, which makes no sense in a DFD.</a:t>
            </a:r>
          </a:p>
          <a:p>
            <a:pPr algn="just"/>
            <a:endParaRPr lang="en-IN" b="1" cap="none" dirty="0">
              <a:solidFill>
                <a:schemeClr val="tx1"/>
              </a:solidFill>
              <a:latin typeface="Georgia" panose="02040502050405020303" pitchFamily="18" charset="0"/>
            </a:endParaRPr>
          </a:p>
          <a:p>
            <a:pPr algn="just"/>
            <a:r>
              <a:rPr lang="en-IN" b="1" cap="none" dirty="0">
                <a:solidFill>
                  <a:schemeClr val="tx1"/>
                </a:solidFill>
                <a:latin typeface="Georgia" panose="02040502050405020303" pitchFamily="18" charset="0"/>
              </a:rPr>
              <a:t>4. Do not become bogged down with details. defer error conditions and error handling until the end of the analysis.</a:t>
            </a:r>
          </a:p>
        </p:txBody>
      </p:sp>
    </p:spTree>
    <p:extLst>
      <p:ext uri="{BB962C8B-B14F-4D97-AF65-F5344CB8AC3E}">
        <p14:creationId xmlns:p14="http://schemas.microsoft.com/office/powerpoint/2010/main" val="175727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normAutofit/>
          </a:bodyPr>
          <a:lstStyle/>
          <a:p>
            <a:pPr algn="just"/>
            <a:r>
              <a:rPr lang="en-IN" cap="none" dirty="0">
                <a:solidFill>
                  <a:schemeClr val="tx1"/>
                </a:solidFill>
                <a:latin typeface="Georgia" panose="02040502050405020303" pitchFamily="18" charset="0"/>
              </a:rPr>
              <a:t>Standard symbols for DFDs are derived from the electric circuit diagram analysis and are shown in fig:</a:t>
            </a:r>
          </a:p>
          <a:p>
            <a:pPr algn="just"/>
            <a:endParaRPr lang="en-IN" cap="none" dirty="0">
              <a:solidFill>
                <a:schemeClr val="tx1"/>
              </a:solidFill>
              <a:latin typeface="Georgia" panose="02040502050405020303" pitchFamily="18" charset="0"/>
            </a:endParaRPr>
          </a:p>
        </p:txBody>
      </p:sp>
      <p:pic>
        <p:nvPicPr>
          <p:cNvPr id="2" name="Picture 1">
            <a:extLst>
              <a:ext uri="{FF2B5EF4-FFF2-40B4-BE49-F238E27FC236}">
                <a16:creationId xmlns:a16="http://schemas.microsoft.com/office/drawing/2014/main" id="{6BB882AF-684A-4E3D-8076-59070612F862}"/>
              </a:ext>
            </a:extLst>
          </p:cNvPr>
          <p:cNvPicPr>
            <a:picLocks noChangeAspect="1"/>
          </p:cNvPicPr>
          <p:nvPr/>
        </p:nvPicPr>
        <p:blipFill>
          <a:blip r:embed="rId2"/>
          <a:stretch>
            <a:fillRect/>
          </a:stretch>
        </p:blipFill>
        <p:spPr>
          <a:xfrm>
            <a:off x="1429305" y="1194515"/>
            <a:ext cx="8629095" cy="4922200"/>
          </a:xfrm>
          <a:prstGeom prst="rect">
            <a:avLst/>
          </a:prstGeom>
        </p:spPr>
      </p:pic>
    </p:spTree>
    <p:extLst>
      <p:ext uri="{BB962C8B-B14F-4D97-AF65-F5344CB8AC3E}">
        <p14:creationId xmlns:p14="http://schemas.microsoft.com/office/powerpoint/2010/main" val="2054683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normAutofit/>
          </a:bodyPr>
          <a:lstStyle/>
          <a:p>
            <a:pPr algn="just"/>
            <a:r>
              <a:rPr lang="en-IN" b="1" cap="none" dirty="0">
                <a:solidFill>
                  <a:schemeClr val="tx1"/>
                </a:solidFill>
                <a:latin typeface="Georgia" panose="02040502050405020303" pitchFamily="18" charset="0"/>
              </a:rPr>
              <a:t>MEANING OF SYMBOLS USED IN DATA FLOW DIAGRAMS</a:t>
            </a:r>
            <a:r>
              <a:rPr lang="en-IN" cap="none" dirty="0">
                <a:solidFill>
                  <a:schemeClr val="tx1"/>
                </a:solidFill>
                <a:latin typeface="Georgia" panose="02040502050405020303" pitchFamily="18" charset="0"/>
              </a:rPr>
              <a:t>:</a:t>
            </a:r>
          </a:p>
          <a:p>
            <a:pPr algn="just"/>
            <a:endParaRPr lang="en-IN" cap="none" dirty="0">
              <a:solidFill>
                <a:schemeClr val="tx1"/>
              </a:solidFill>
              <a:latin typeface="Georgia" panose="02040502050405020303" pitchFamily="18" charset="0"/>
            </a:endParaRPr>
          </a:p>
          <a:p>
            <a:pPr algn="just"/>
            <a:r>
              <a:rPr lang="en-IN" cap="none" dirty="0">
                <a:solidFill>
                  <a:schemeClr val="tx1"/>
                </a:solidFill>
                <a:latin typeface="Georgia" panose="02040502050405020303" pitchFamily="18" charset="0"/>
              </a:rPr>
              <a:t>1. </a:t>
            </a:r>
            <a:r>
              <a:rPr lang="en-IN" b="1" cap="none" dirty="0">
                <a:solidFill>
                  <a:schemeClr val="tx1"/>
                </a:solidFill>
                <a:latin typeface="Georgia" panose="02040502050405020303" pitchFamily="18" charset="0"/>
              </a:rPr>
              <a:t>Circle</a:t>
            </a:r>
            <a:r>
              <a:rPr lang="en-IN" cap="none" dirty="0">
                <a:solidFill>
                  <a:schemeClr val="tx1"/>
                </a:solidFill>
                <a:latin typeface="Georgia" panose="02040502050405020303" pitchFamily="18" charset="0"/>
              </a:rPr>
              <a:t>: A circle (bubble) shows a process that transforms data inputs into data outputs.</a:t>
            </a:r>
          </a:p>
          <a:p>
            <a:pPr algn="just"/>
            <a:endParaRPr lang="en-IN" cap="none" dirty="0">
              <a:solidFill>
                <a:schemeClr val="tx1"/>
              </a:solidFill>
              <a:latin typeface="Georgia" panose="02040502050405020303" pitchFamily="18" charset="0"/>
            </a:endParaRPr>
          </a:p>
          <a:p>
            <a:pPr algn="just"/>
            <a:r>
              <a:rPr lang="en-IN" cap="none" dirty="0">
                <a:solidFill>
                  <a:schemeClr val="tx1"/>
                </a:solidFill>
                <a:latin typeface="Georgia" panose="02040502050405020303" pitchFamily="18" charset="0"/>
              </a:rPr>
              <a:t>2. </a:t>
            </a:r>
            <a:r>
              <a:rPr lang="en-IN" b="1" cap="none" dirty="0">
                <a:solidFill>
                  <a:schemeClr val="tx1"/>
                </a:solidFill>
                <a:latin typeface="Georgia" panose="02040502050405020303" pitchFamily="18" charset="0"/>
              </a:rPr>
              <a:t>Data Flow</a:t>
            </a:r>
            <a:r>
              <a:rPr lang="en-IN" cap="none" dirty="0">
                <a:solidFill>
                  <a:schemeClr val="tx1"/>
                </a:solidFill>
                <a:latin typeface="Georgia" panose="02040502050405020303" pitchFamily="18" charset="0"/>
              </a:rPr>
              <a:t>: A curved line shows the flow of data into or out of a process or data store.</a:t>
            </a:r>
          </a:p>
          <a:p>
            <a:pPr algn="just"/>
            <a:endParaRPr lang="en-IN" cap="none" dirty="0">
              <a:solidFill>
                <a:schemeClr val="tx1"/>
              </a:solidFill>
              <a:latin typeface="Georgia" panose="02040502050405020303" pitchFamily="18" charset="0"/>
            </a:endParaRPr>
          </a:p>
          <a:p>
            <a:pPr algn="just"/>
            <a:r>
              <a:rPr lang="en-IN" cap="none" dirty="0">
                <a:solidFill>
                  <a:schemeClr val="tx1"/>
                </a:solidFill>
                <a:latin typeface="Georgia" panose="02040502050405020303" pitchFamily="18" charset="0"/>
              </a:rPr>
              <a:t>3. </a:t>
            </a:r>
            <a:r>
              <a:rPr lang="en-IN" b="1" cap="none" dirty="0">
                <a:solidFill>
                  <a:schemeClr val="tx1"/>
                </a:solidFill>
                <a:latin typeface="Georgia" panose="02040502050405020303" pitchFamily="18" charset="0"/>
              </a:rPr>
              <a:t>Data Store</a:t>
            </a:r>
            <a:r>
              <a:rPr lang="en-IN" cap="none" dirty="0">
                <a:solidFill>
                  <a:schemeClr val="tx1"/>
                </a:solidFill>
                <a:latin typeface="Georgia" panose="02040502050405020303" pitchFamily="18" charset="0"/>
              </a:rPr>
              <a:t>: A set of parallel lines shows a place for the collection of data items. a data store indicates that the data is stored which can be used at a later stage or by the other processes in a different order. the data store can have an element or group of elements.</a:t>
            </a:r>
          </a:p>
          <a:p>
            <a:pPr algn="just"/>
            <a:endParaRPr lang="en-IN" cap="none" dirty="0">
              <a:solidFill>
                <a:schemeClr val="tx1"/>
              </a:solidFill>
              <a:latin typeface="Georgia" panose="02040502050405020303" pitchFamily="18" charset="0"/>
            </a:endParaRPr>
          </a:p>
          <a:p>
            <a:pPr algn="just"/>
            <a:r>
              <a:rPr lang="en-IN" cap="none" dirty="0">
                <a:solidFill>
                  <a:schemeClr val="tx1"/>
                </a:solidFill>
                <a:latin typeface="Georgia" panose="02040502050405020303" pitchFamily="18" charset="0"/>
              </a:rPr>
              <a:t>4. </a:t>
            </a:r>
            <a:r>
              <a:rPr lang="en-IN" b="1" cap="none" dirty="0">
                <a:solidFill>
                  <a:schemeClr val="tx1"/>
                </a:solidFill>
                <a:latin typeface="Georgia" panose="02040502050405020303" pitchFamily="18" charset="0"/>
              </a:rPr>
              <a:t>Source or Sink</a:t>
            </a:r>
            <a:r>
              <a:rPr lang="en-IN" cap="none" dirty="0">
                <a:solidFill>
                  <a:schemeClr val="tx1"/>
                </a:solidFill>
                <a:latin typeface="Georgia" panose="02040502050405020303" pitchFamily="18" charset="0"/>
              </a:rPr>
              <a:t>: Source or Sink is an external entity and acts as a source of system inputs or sink of system outputs.</a:t>
            </a:r>
          </a:p>
        </p:txBody>
      </p:sp>
    </p:spTree>
    <p:extLst>
      <p:ext uri="{BB962C8B-B14F-4D97-AF65-F5344CB8AC3E}">
        <p14:creationId xmlns:p14="http://schemas.microsoft.com/office/powerpoint/2010/main" val="1830969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normAutofit/>
          </a:bodyPr>
          <a:lstStyle/>
          <a:p>
            <a:pPr algn="just"/>
            <a:r>
              <a:rPr lang="en-IN" b="1" dirty="0">
                <a:solidFill>
                  <a:schemeClr val="tx1"/>
                </a:solidFill>
                <a:latin typeface="Georgia" panose="02040502050405020303" pitchFamily="18" charset="0"/>
              </a:rPr>
              <a:t>Levels in Data Flow Diagrams (DFD)</a:t>
            </a:r>
          </a:p>
          <a:p>
            <a:pPr algn="just"/>
            <a:r>
              <a:rPr lang="en-IN" cap="none" dirty="0">
                <a:solidFill>
                  <a:schemeClr val="tx1"/>
                </a:solidFill>
                <a:latin typeface="Georgia" panose="02040502050405020303" pitchFamily="18" charset="0"/>
              </a:rPr>
              <a:t>The DFD may be used to perform a system or software at any level of abstraction. Infact, </a:t>
            </a:r>
            <a:r>
              <a:rPr lang="en-IN" cap="none" dirty="0" err="1">
                <a:solidFill>
                  <a:schemeClr val="tx1"/>
                </a:solidFill>
                <a:latin typeface="Georgia" panose="02040502050405020303" pitchFamily="18" charset="0"/>
              </a:rPr>
              <a:t>dfds</a:t>
            </a:r>
            <a:r>
              <a:rPr lang="en-IN" cap="none" dirty="0">
                <a:solidFill>
                  <a:schemeClr val="tx1"/>
                </a:solidFill>
                <a:latin typeface="Georgia" panose="02040502050405020303" pitchFamily="18" charset="0"/>
              </a:rPr>
              <a:t> may be partitioned into levels that represent increasing information flow and functional detail. levels in DFD are numbered 0, 1, 2 or beyond. here, we will see primarily three levels in the data flow diagram, which are: 0-level DFD, 1-level DFD, and 2-level DFD.</a:t>
            </a:r>
          </a:p>
          <a:p>
            <a:pPr algn="just"/>
            <a:endParaRPr lang="en-IN" cap="none" dirty="0">
              <a:solidFill>
                <a:schemeClr val="tx1"/>
              </a:solidFill>
              <a:latin typeface="Georgia" panose="02040502050405020303" pitchFamily="18" charset="0"/>
            </a:endParaRPr>
          </a:p>
          <a:p>
            <a:pPr algn="just"/>
            <a:r>
              <a:rPr lang="en-IN" b="1" cap="none" dirty="0">
                <a:solidFill>
                  <a:schemeClr val="tx1"/>
                </a:solidFill>
                <a:latin typeface="Georgia" panose="02040502050405020303" pitchFamily="18" charset="0"/>
              </a:rPr>
              <a:t>1. </a:t>
            </a:r>
            <a:r>
              <a:rPr lang="en-IN" b="1" u="sng" cap="none" dirty="0">
                <a:solidFill>
                  <a:schemeClr val="tx1"/>
                </a:solidFill>
                <a:latin typeface="Georgia" panose="02040502050405020303" pitchFamily="18" charset="0"/>
              </a:rPr>
              <a:t>0-level DFDM</a:t>
            </a:r>
          </a:p>
          <a:p>
            <a:pPr algn="just"/>
            <a:endParaRPr lang="en-IN" cap="none" dirty="0">
              <a:solidFill>
                <a:schemeClr val="tx1"/>
              </a:solidFill>
              <a:latin typeface="Georgia" panose="02040502050405020303" pitchFamily="18" charset="0"/>
            </a:endParaRPr>
          </a:p>
          <a:p>
            <a:pPr algn="just"/>
            <a:r>
              <a:rPr lang="en-IN" cap="none" dirty="0">
                <a:solidFill>
                  <a:schemeClr val="tx1"/>
                </a:solidFill>
                <a:latin typeface="Georgia" panose="02040502050405020303" pitchFamily="18" charset="0"/>
              </a:rPr>
              <a:t>It is also known as fundamental system model, or context diagram represents the entire software requirement as a single bubble with input and output data denoted by incoming and outgoing arrows. Then the system is decomposed and described as a DFD with multiple bubbles. Parts of the system represented by each of these bubbles are then decomposed and documented as more and more detailed DFDs. </a:t>
            </a:r>
          </a:p>
          <a:p>
            <a:pPr algn="just"/>
            <a:r>
              <a:rPr lang="en-IN" cap="none" dirty="0">
                <a:solidFill>
                  <a:schemeClr val="tx1"/>
                </a:solidFill>
                <a:latin typeface="Georgia" panose="02040502050405020303" pitchFamily="18" charset="0"/>
              </a:rPr>
              <a:t>This process may be repeated at as many levels as necessary until the program at hand is well understood. It is essential to preserve the number of inputs and outputs between levels, this concept is called </a:t>
            </a:r>
            <a:r>
              <a:rPr lang="en-IN" cap="none" dirty="0" err="1">
                <a:solidFill>
                  <a:schemeClr val="tx1"/>
                </a:solidFill>
                <a:latin typeface="Georgia" panose="02040502050405020303" pitchFamily="18" charset="0"/>
              </a:rPr>
              <a:t>leveling</a:t>
            </a:r>
            <a:r>
              <a:rPr lang="en-IN" cap="none" dirty="0">
                <a:solidFill>
                  <a:schemeClr val="tx1"/>
                </a:solidFill>
                <a:latin typeface="Georgia" panose="02040502050405020303" pitchFamily="18" charset="0"/>
              </a:rPr>
              <a:t> by </a:t>
            </a:r>
            <a:r>
              <a:rPr lang="en-IN" cap="none" dirty="0" err="1">
                <a:solidFill>
                  <a:schemeClr val="tx1"/>
                </a:solidFill>
                <a:latin typeface="Georgia" panose="02040502050405020303" pitchFamily="18" charset="0"/>
              </a:rPr>
              <a:t>DeMacro</a:t>
            </a:r>
            <a:r>
              <a:rPr lang="en-IN" cap="none" dirty="0">
                <a:solidFill>
                  <a:schemeClr val="tx1"/>
                </a:solidFill>
                <a:latin typeface="Georgia" panose="02040502050405020303" pitchFamily="18" charset="0"/>
              </a:rPr>
              <a:t>. Thus, if bubble "A" has two inputs x1 and x2 and one output y, then the expanded DFD, that represents "A" should have exactly two external inputs and one external output as shown in fig:</a:t>
            </a:r>
          </a:p>
          <a:p>
            <a:pPr algn="just"/>
            <a:endParaRPr lang="en-IN" cap="none" dirty="0">
              <a:solidFill>
                <a:schemeClr val="tx1"/>
              </a:solidFill>
              <a:latin typeface="Georgia" panose="02040502050405020303" pitchFamily="18" charset="0"/>
            </a:endParaRPr>
          </a:p>
        </p:txBody>
      </p:sp>
    </p:spTree>
    <p:extLst>
      <p:ext uri="{BB962C8B-B14F-4D97-AF65-F5344CB8AC3E}">
        <p14:creationId xmlns:p14="http://schemas.microsoft.com/office/powerpoint/2010/main" val="1281755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0CA1663-5A62-49EF-BA7C-EE37F964CFEB}"/>
              </a:ext>
            </a:extLst>
          </p:cNvPr>
          <p:cNvPicPr>
            <a:picLocks noChangeAspect="1"/>
          </p:cNvPicPr>
          <p:nvPr/>
        </p:nvPicPr>
        <p:blipFill>
          <a:blip r:embed="rId2"/>
          <a:stretch>
            <a:fillRect/>
          </a:stretch>
        </p:blipFill>
        <p:spPr>
          <a:xfrm>
            <a:off x="3435658" y="392790"/>
            <a:ext cx="4731798" cy="1773361"/>
          </a:xfrm>
          <a:prstGeom prst="rect">
            <a:avLst/>
          </a:prstGeom>
        </p:spPr>
      </p:pic>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normAutofit/>
          </a:bodyPr>
          <a:lstStyle/>
          <a:p>
            <a:pPr algn="just"/>
            <a:endParaRPr lang="en-IN"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a:p>
            <a:pPr algn="just"/>
            <a:r>
              <a:rPr lang="en-IN" cap="none" dirty="0">
                <a:solidFill>
                  <a:schemeClr val="tx1"/>
                </a:solidFill>
                <a:latin typeface="Georgia" panose="02040502050405020303" pitchFamily="18" charset="0"/>
              </a:rPr>
              <a:t>The level-0 DFD, also called context diagram of the result management system is shown in fig. as the bubbles are decomposed into less and less abstract bubbles, the corresponding data flow may also be needed to be decomposed.</a:t>
            </a:r>
          </a:p>
        </p:txBody>
      </p:sp>
    </p:spTree>
    <p:extLst>
      <p:ext uri="{BB962C8B-B14F-4D97-AF65-F5344CB8AC3E}">
        <p14:creationId xmlns:p14="http://schemas.microsoft.com/office/powerpoint/2010/main" val="24945557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7D5C09-1253-47C9-AE30-3BAFF16576FC}"/>
              </a:ext>
            </a:extLst>
          </p:cNvPr>
          <p:cNvPicPr>
            <a:picLocks noChangeAspect="1"/>
          </p:cNvPicPr>
          <p:nvPr/>
        </p:nvPicPr>
        <p:blipFill>
          <a:blip r:embed="rId2"/>
          <a:stretch>
            <a:fillRect/>
          </a:stretch>
        </p:blipFill>
        <p:spPr>
          <a:xfrm>
            <a:off x="2006353" y="470517"/>
            <a:ext cx="7634797" cy="5743852"/>
          </a:xfrm>
          <a:prstGeom prst="rect">
            <a:avLst/>
          </a:prstGeom>
        </p:spPr>
      </p:pic>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normAutofit/>
          </a:bodyPr>
          <a:lstStyle/>
          <a:p>
            <a:pPr algn="just"/>
            <a:endParaRPr lang="en-IN" dirty="0">
              <a:solidFill>
                <a:schemeClr val="tx1"/>
              </a:solidFill>
              <a:latin typeface="Georgia" panose="02040502050405020303" pitchFamily="18" charset="0"/>
            </a:endParaRPr>
          </a:p>
        </p:txBody>
      </p:sp>
    </p:spTree>
    <p:extLst>
      <p:ext uri="{BB962C8B-B14F-4D97-AF65-F5344CB8AC3E}">
        <p14:creationId xmlns:p14="http://schemas.microsoft.com/office/powerpoint/2010/main" val="1256251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normAutofit/>
          </a:bodyPr>
          <a:lstStyle/>
          <a:p>
            <a:pPr algn="just"/>
            <a:r>
              <a:rPr lang="en-IN" b="1" dirty="0">
                <a:solidFill>
                  <a:schemeClr val="tx1"/>
                </a:solidFill>
                <a:latin typeface="Georgia" panose="02040502050405020303" pitchFamily="18" charset="0"/>
              </a:rPr>
              <a:t>Characteristics of good SRS : </a:t>
            </a:r>
          </a:p>
          <a:p>
            <a:pPr algn="just"/>
            <a:endParaRPr lang="en-IN" b="1" dirty="0">
              <a:solidFill>
                <a:schemeClr val="tx1"/>
              </a:solidFill>
              <a:latin typeface="Georgia" panose="02040502050405020303" pitchFamily="18" charset="0"/>
            </a:endParaRPr>
          </a:p>
        </p:txBody>
      </p:sp>
      <p:pic>
        <p:nvPicPr>
          <p:cNvPr id="2" name="Picture 1">
            <a:extLst>
              <a:ext uri="{FF2B5EF4-FFF2-40B4-BE49-F238E27FC236}">
                <a16:creationId xmlns:a16="http://schemas.microsoft.com/office/drawing/2014/main" id="{D5DDB5B1-C787-4926-8037-EBD2D8CD060A}"/>
              </a:ext>
            </a:extLst>
          </p:cNvPr>
          <p:cNvPicPr>
            <a:picLocks noChangeAspect="1"/>
          </p:cNvPicPr>
          <p:nvPr/>
        </p:nvPicPr>
        <p:blipFill>
          <a:blip r:embed="rId2"/>
          <a:stretch>
            <a:fillRect/>
          </a:stretch>
        </p:blipFill>
        <p:spPr>
          <a:xfrm>
            <a:off x="1970843" y="1047749"/>
            <a:ext cx="8229600" cy="5104475"/>
          </a:xfrm>
          <a:prstGeom prst="rect">
            <a:avLst/>
          </a:prstGeom>
        </p:spPr>
      </p:pic>
    </p:spTree>
    <p:extLst>
      <p:ext uri="{BB962C8B-B14F-4D97-AF65-F5344CB8AC3E}">
        <p14:creationId xmlns:p14="http://schemas.microsoft.com/office/powerpoint/2010/main" val="734781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normAutofit/>
          </a:bodyPr>
          <a:lstStyle/>
          <a:p>
            <a:pPr algn="just"/>
            <a:r>
              <a:rPr lang="en-IN" b="1" dirty="0">
                <a:solidFill>
                  <a:schemeClr val="tx1"/>
                </a:solidFill>
                <a:latin typeface="Georgia" panose="02040502050405020303" pitchFamily="18" charset="0"/>
              </a:rPr>
              <a:t>1-level DFD</a:t>
            </a:r>
          </a:p>
          <a:p>
            <a:pPr algn="just"/>
            <a:r>
              <a:rPr lang="en-IN" cap="none" dirty="0">
                <a:solidFill>
                  <a:schemeClr val="tx1"/>
                </a:solidFill>
                <a:latin typeface="Georgia" panose="02040502050405020303" pitchFamily="18" charset="0"/>
              </a:rPr>
              <a:t>In 1-level DFD, a context diagram is decomposed into multiple bubbles/processes. In this level, we highlight the main objectives of the system and breakdown the high-level process of 0-level DFD into subprocesses.</a:t>
            </a:r>
          </a:p>
          <a:p>
            <a:pPr algn="just"/>
            <a:endParaRPr lang="en-IN" cap="none" dirty="0">
              <a:solidFill>
                <a:schemeClr val="tx1"/>
              </a:solidFill>
              <a:latin typeface="Georgia" panose="02040502050405020303" pitchFamily="18" charset="0"/>
            </a:endParaRPr>
          </a:p>
        </p:txBody>
      </p:sp>
      <p:pic>
        <p:nvPicPr>
          <p:cNvPr id="2" name="Picture 1">
            <a:extLst>
              <a:ext uri="{FF2B5EF4-FFF2-40B4-BE49-F238E27FC236}">
                <a16:creationId xmlns:a16="http://schemas.microsoft.com/office/drawing/2014/main" id="{89808074-F5FF-436D-B7CB-4A94DD5236CC}"/>
              </a:ext>
            </a:extLst>
          </p:cNvPr>
          <p:cNvPicPr>
            <a:picLocks noChangeAspect="1"/>
          </p:cNvPicPr>
          <p:nvPr/>
        </p:nvPicPr>
        <p:blipFill>
          <a:blip r:embed="rId2"/>
          <a:stretch>
            <a:fillRect/>
          </a:stretch>
        </p:blipFill>
        <p:spPr>
          <a:xfrm>
            <a:off x="2041864" y="1384917"/>
            <a:ext cx="8513686" cy="5190894"/>
          </a:xfrm>
          <a:prstGeom prst="rect">
            <a:avLst/>
          </a:prstGeom>
        </p:spPr>
      </p:pic>
    </p:spTree>
    <p:extLst>
      <p:ext uri="{BB962C8B-B14F-4D97-AF65-F5344CB8AC3E}">
        <p14:creationId xmlns:p14="http://schemas.microsoft.com/office/powerpoint/2010/main" val="1339079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normAutofit/>
          </a:bodyPr>
          <a:lstStyle/>
          <a:p>
            <a:pPr algn="just"/>
            <a:r>
              <a:rPr lang="en-IN" b="1" u="sng" dirty="0">
                <a:solidFill>
                  <a:schemeClr val="tx1"/>
                </a:solidFill>
                <a:latin typeface="Georgia" panose="02040502050405020303" pitchFamily="18" charset="0"/>
              </a:rPr>
              <a:t>2-Level DFD</a:t>
            </a:r>
          </a:p>
          <a:p>
            <a:pPr algn="just"/>
            <a:r>
              <a:rPr lang="en-IN" cap="none" dirty="0">
                <a:solidFill>
                  <a:schemeClr val="tx1"/>
                </a:solidFill>
                <a:latin typeface="Georgia" panose="02040502050405020303" pitchFamily="18" charset="0"/>
              </a:rPr>
              <a:t>2-level DFD goes one process deeper into parts of 1-level DFD. It can be used to project or record the specific/necessary detail about the system's functioning.</a:t>
            </a:r>
          </a:p>
          <a:p>
            <a:pPr algn="just"/>
            <a:endParaRPr lang="en-IN" cap="none" dirty="0">
              <a:solidFill>
                <a:schemeClr val="tx1"/>
              </a:solidFill>
              <a:latin typeface="Georgia" panose="02040502050405020303" pitchFamily="18" charset="0"/>
            </a:endParaRPr>
          </a:p>
        </p:txBody>
      </p:sp>
      <p:pic>
        <p:nvPicPr>
          <p:cNvPr id="2" name="Picture 1">
            <a:extLst>
              <a:ext uri="{FF2B5EF4-FFF2-40B4-BE49-F238E27FC236}">
                <a16:creationId xmlns:a16="http://schemas.microsoft.com/office/drawing/2014/main" id="{B95E5446-7FA6-42D0-B44E-EF29338908F8}"/>
              </a:ext>
            </a:extLst>
          </p:cNvPr>
          <p:cNvPicPr>
            <a:picLocks noChangeAspect="1"/>
          </p:cNvPicPr>
          <p:nvPr/>
        </p:nvPicPr>
        <p:blipFill>
          <a:blip r:embed="rId2"/>
          <a:stretch>
            <a:fillRect/>
          </a:stretch>
        </p:blipFill>
        <p:spPr>
          <a:xfrm>
            <a:off x="2068497" y="1334339"/>
            <a:ext cx="7208668" cy="5363863"/>
          </a:xfrm>
          <a:prstGeom prst="rect">
            <a:avLst/>
          </a:prstGeom>
        </p:spPr>
      </p:pic>
    </p:spTree>
    <p:extLst>
      <p:ext uri="{BB962C8B-B14F-4D97-AF65-F5344CB8AC3E}">
        <p14:creationId xmlns:p14="http://schemas.microsoft.com/office/powerpoint/2010/main" val="3291564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C0ED89A-E8EA-4290-93DA-DB2CF91C35B6}"/>
              </a:ext>
            </a:extLst>
          </p:cNvPr>
          <p:cNvPicPr>
            <a:picLocks noChangeAspect="1"/>
          </p:cNvPicPr>
          <p:nvPr/>
        </p:nvPicPr>
        <p:blipFill>
          <a:blip r:embed="rId2"/>
          <a:stretch>
            <a:fillRect/>
          </a:stretch>
        </p:blipFill>
        <p:spPr>
          <a:xfrm>
            <a:off x="2157274" y="250732"/>
            <a:ext cx="7528264" cy="6447470"/>
          </a:xfrm>
          <a:prstGeom prst="rect">
            <a:avLst/>
          </a:prstGeom>
        </p:spPr>
      </p:pic>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normAutofit/>
          </a:bodyPr>
          <a:lstStyle/>
          <a:p>
            <a:pPr algn="just"/>
            <a:endParaRPr lang="en-IN" dirty="0">
              <a:solidFill>
                <a:schemeClr val="tx1"/>
              </a:solidFill>
              <a:latin typeface="Georgia" panose="02040502050405020303" pitchFamily="18" charset="0"/>
            </a:endParaRPr>
          </a:p>
        </p:txBody>
      </p:sp>
    </p:spTree>
    <p:extLst>
      <p:ext uri="{BB962C8B-B14F-4D97-AF65-F5344CB8AC3E}">
        <p14:creationId xmlns:p14="http://schemas.microsoft.com/office/powerpoint/2010/main" val="4284791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E8B943-26F3-4F43-951B-AD7CB143CEE2}"/>
              </a:ext>
            </a:extLst>
          </p:cNvPr>
          <p:cNvPicPr>
            <a:picLocks noChangeAspect="1"/>
          </p:cNvPicPr>
          <p:nvPr/>
        </p:nvPicPr>
        <p:blipFill>
          <a:blip r:embed="rId2"/>
          <a:stretch>
            <a:fillRect/>
          </a:stretch>
        </p:blipFill>
        <p:spPr>
          <a:xfrm>
            <a:off x="1775534" y="798991"/>
            <a:ext cx="8433786" cy="5317724"/>
          </a:xfrm>
          <a:prstGeom prst="rect">
            <a:avLst/>
          </a:prstGeom>
        </p:spPr>
      </p:pic>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normAutofit/>
          </a:bodyPr>
          <a:lstStyle/>
          <a:p>
            <a:pPr algn="just"/>
            <a:endParaRPr lang="en-IN" dirty="0">
              <a:solidFill>
                <a:schemeClr val="tx1"/>
              </a:solidFill>
              <a:latin typeface="Georgia" panose="02040502050405020303" pitchFamily="18" charset="0"/>
            </a:endParaRPr>
          </a:p>
        </p:txBody>
      </p:sp>
    </p:spTree>
    <p:extLst>
      <p:ext uri="{BB962C8B-B14F-4D97-AF65-F5344CB8AC3E}">
        <p14:creationId xmlns:p14="http://schemas.microsoft.com/office/powerpoint/2010/main" val="713515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7422A98-BE71-42CC-959B-73B00E5DA7B6}"/>
              </a:ext>
            </a:extLst>
          </p:cNvPr>
          <p:cNvPicPr>
            <a:picLocks noChangeAspect="1"/>
          </p:cNvPicPr>
          <p:nvPr/>
        </p:nvPicPr>
        <p:blipFill>
          <a:blip r:embed="rId2"/>
          <a:stretch>
            <a:fillRect/>
          </a:stretch>
        </p:blipFill>
        <p:spPr>
          <a:xfrm>
            <a:off x="1873188" y="949911"/>
            <a:ext cx="8238477" cy="4749553"/>
          </a:xfrm>
          <a:prstGeom prst="rect">
            <a:avLst/>
          </a:prstGeom>
        </p:spPr>
      </p:pic>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normAutofit/>
          </a:bodyPr>
          <a:lstStyle/>
          <a:p>
            <a:pPr algn="just"/>
            <a:endParaRPr lang="en-IN" dirty="0">
              <a:solidFill>
                <a:schemeClr val="tx1"/>
              </a:solidFill>
              <a:latin typeface="Georgia" panose="02040502050405020303" pitchFamily="18" charset="0"/>
            </a:endParaRPr>
          </a:p>
        </p:txBody>
      </p:sp>
    </p:spTree>
    <p:extLst>
      <p:ext uri="{BB962C8B-B14F-4D97-AF65-F5344CB8AC3E}">
        <p14:creationId xmlns:p14="http://schemas.microsoft.com/office/powerpoint/2010/main" val="2693963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normAutofit lnSpcReduction="10000"/>
          </a:bodyPr>
          <a:lstStyle/>
          <a:p>
            <a:pPr algn="just"/>
            <a:r>
              <a:rPr lang="en-IN" dirty="0">
                <a:solidFill>
                  <a:schemeClr val="tx1"/>
                </a:solidFill>
                <a:latin typeface="Georgia" panose="02040502050405020303" pitchFamily="18" charset="0"/>
              </a:rPr>
              <a:t>QUESTIONS : </a:t>
            </a:r>
          </a:p>
          <a:p>
            <a:pPr algn="just"/>
            <a:r>
              <a:rPr lang="en-IN" b="1" dirty="0">
                <a:solidFill>
                  <a:schemeClr val="tx1"/>
                </a:solidFill>
                <a:latin typeface="Georgia" panose="02040502050405020303" pitchFamily="18" charset="0"/>
              </a:rPr>
              <a:t>1. </a:t>
            </a:r>
            <a:r>
              <a:rPr lang="en-IN" b="1" cap="none" dirty="0">
                <a:solidFill>
                  <a:schemeClr val="tx1"/>
                </a:solidFill>
                <a:latin typeface="Georgia" panose="02040502050405020303" pitchFamily="18" charset="0"/>
              </a:rPr>
              <a:t>Which of the following is not a diagram studied in requirement analysis ?</a:t>
            </a:r>
          </a:p>
          <a:p>
            <a:pPr algn="just"/>
            <a:r>
              <a:rPr lang="en-IN" b="1" cap="none" dirty="0">
                <a:solidFill>
                  <a:schemeClr val="tx1"/>
                </a:solidFill>
                <a:latin typeface="Georgia" panose="02040502050405020303" pitchFamily="18" charset="0"/>
              </a:rPr>
              <a:t>a) Use cases</a:t>
            </a:r>
          </a:p>
          <a:p>
            <a:pPr algn="just"/>
            <a:r>
              <a:rPr lang="en-IN" cap="none" dirty="0">
                <a:solidFill>
                  <a:schemeClr val="tx1"/>
                </a:solidFill>
                <a:latin typeface="Georgia" panose="02040502050405020303" pitchFamily="18" charset="0"/>
              </a:rPr>
              <a:t>b) Entity relationship diagram</a:t>
            </a:r>
          </a:p>
          <a:p>
            <a:pPr algn="just"/>
            <a:r>
              <a:rPr lang="en-IN" cap="none" dirty="0">
                <a:solidFill>
                  <a:schemeClr val="tx1"/>
                </a:solidFill>
                <a:latin typeface="Georgia" panose="02040502050405020303" pitchFamily="18" charset="0"/>
              </a:rPr>
              <a:t>c) State transition diagram</a:t>
            </a:r>
          </a:p>
          <a:p>
            <a:pPr algn="just"/>
            <a:r>
              <a:rPr lang="en-IN" b="1" cap="none" dirty="0">
                <a:solidFill>
                  <a:schemeClr val="tx1"/>
                </a:solidFill>
                <a:latin typeface="Georgia" panose="02040502050405020303" pitchFamily="18" charset="0"/>
              </a:rPr>
              <a:t>d) Activity diagram</a:t>
            </a:r>
          </a:p>
          <a:p>
            <a:pPr algn="just"/>
            <a:r>
              <a:rPr lang="en-IN" b="1" cap="none" dirty="0">
                <a:solidFill>
                  <a:schemeClr val="tx1"/>
                </a:solidFill>
                <a:latin typeface="Georgia" panose="02040502050405020303" pitchFamily="18" charset="0"/>
              </a:rPr>
              <a:t>2. How many feasibility studies is conducted in Requirement Analysis ?</a:t>
            </a:r>
          </a:p>
          <a:p>
            <a:pPr algn="just"/>
            <a:r>
              <a:rPr lang="en-IN" cap="none" dirty="0">
                <a:solidFill>
                  <a:schemeClr val="tx1"/>
                </a:solidFill>
                <a:latin typeface="Georgia" panose="02040502050405020303" pitchFamily="18" charset="0"/>
              </a:rPr>
              <a:t>a) Two</a:t>
            </a:r>
          </a:p>
          <a:p>
            <a:pPr algn="just"/>
            <a:r>
              <a:rPr lang="en-IN" b="1" cap="none" dirty="0">
                <a:solidFill>
                  <a:schemeClr val="tx1"/>
                </a:solidFill>
                <a:latin typeface="Georgia" panose="02040502050405020303" pitchFamily="18" charset="0"/>
              </a:rPr>
              <a:t>b) Three</a:t>
            </a:r>
          </a:p>
          <a:p>
            <a:pPr algn="just"/>
            <a:r>
              <a:rPr lang="en-IN" cap="none" dirty="0">
                <a:solidFill>
                  <a:schemeClr val="tx1"/>
                </a:solidFill>
                <a:latin typeface="Georgia" panose="02040502050405020303" pitchFamily="18" charset="0"/>
              </a:rPr>
              <a:t>c) Four</a:t>
            </a:r>
          </a:p>
          <a:p>
            <a:pPr algn="just"/>
            <a:r>
              <a:rPr lang="en-IN" cap="none" dirty="0">
                <a:solidFill>
                  <a:schemeClr val="tx1"/>
                </a:solidFill>
                <a:latin typeface="Georgia" panose="02040502050405020303" pitchFamily="18" charset="0"/>
              </a:rPr>
              <a:t>d) None of the mentioned</a:t>
            </a:r>
          </a:p>
          <a:p>
            <a:pPr algn="just"/>
            <a:r>
              <a:rPr lang="en-IN" b="1" cap="none" dirty="0">
                <a:solidFill>
                  <a:schemeClr val="tx1"/>
                </a:solidFill>
                <a:latin typeface="Georgia" panose="02040502050405020303" pitchFamily="18" charset="0"/>
              </a:rPr>
              <a:t>3. How many phases are there in Requirement Analysis ?</a:t>
            </a:r>
          </a:p>
          <a:p>
            <a:pPr algn="just"/>
            <a:r>
              <a:rPr lang="en-IN" cap="none" dirty="0">
                <a:solidFill>
                  <a:schemeClr val="tx1"/>
                </a:solidFill>
                <a:latin typeface="Georgia" panose="02040502050405020303" pitchFamily="18" charset="0"/>
              </a:rPr>
              <a:t>a) Three</a:t>
            </a:r>
          </a:p>
          <a:p>
            <a:pPr algn="just"/>
            <a:r>
              <a:rPr lang="en-IN" cap="none" dirty="0">
                <a:solidFill>
                  <a:schemeClr val="tx1"/>
                </a:solidFill>
                <a:latin typeface="Georgia" panose="02040502050405020303" pitchFamily="18" charset="0"/>
              </a:rPr>
              <a:t>b) Four</a:t>
            </a:r>
          </a:p>
          <a:p>
            <a:pPr algn="just"/>
            <a:r>
              <a:rPr lang="en-IN" b="1" cap="none" dirty="0">
                <a:solidFill>
                  <a:schemeClr val="tx1"/>
                </a:solidFill>
                <a:latin typeface="Georgia" panose="02040502050405020303" pitchFamily="18" charset="0"/>
              </a:rPr>
              <a:t>c) Five</a:t>
            </a:r>
          </a:p>
          <a:p>
            <a:pPr algn="just"/>
            <a:r>
              <a:rPr lang="en-IN" cap="none" dirty="0">
                <a:solidFill>
                  <a:schemeClr val="tx1"/>
                </a:solidFill>
                <a:latin typeface="Georgia" panose="02040502050405020303" pitchFamily="18" charset="0"/>
              </a:rPr>
              <a:t>d) Six</a:t>
            </a:r>
          </a:p>
        </p:txBody>
      </p:sp>
    </p:spTree>
    <p:extLst>
      <p:ext uri="{BB962C8B-B14F-4D97-AF65-F5344CB8AC3E}">
        <p14:creationId xmlns:p14="http://schemas.microsoft.com/office/powerpoint/2010/main" val="797238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normAutofit/>
          </a:bodyPr>
          <a:lstStyle/>
          <a:p>
            <a:pPr algn="just"/>
            <a:r>
              <a:rPr lang="en-IN" cap="none" dirty="0">
                <a:solidFill>
                  <a:schemeClr val="tx1"/>
                </a:solidFill>
                <a:latin typeface="Georgia" panose="02040502050405020303" pitchFamily="18" charset="0"/>
              </a:rPr>
              <a:t>Questions : </a:t>
            </a:r>
          </a:p>
          <a:p>
            <a:pPr algn="just"/>
            <a:r>
              <a:rPr lang="en-IN" dirty="0">
                <a:solidFill>
                  <a:schemeClr val="tx1"/>
                </a:solidFill>
                <a:latin typeface="Georgia" panose="02040502050405020303" pitchFamily="18" charset="0"/>
              </a:rPr>
              <a:t>4. </a:t>
            </a:r>
            <a:r>
              <a:rPr lang="en-IN" cap="none" dirty="0">
                <a:solidFill>
                  <a:schemeClr val="tx1"/>
                </a:solidFill>
                <a:latin typeface="Georgia" panose="02040502050405020303" pitchFamily="18" charset="0"/>
              </a:rPr>
              <a:t>SRS consists of?</a:t>
            </a:r>
          </a:p>
          <a:p>
            <a:pPr algn="just"/>
            <a:r>
              <a:rPr lang="en-IN" cap="none" dirty="0">
                <a:solidFill>
                  <a:schemeClr val="tx1"/>
                </a:solidFill>
                <a:latin typeface="Georgia" panose="02040502050405020303" pitchFamily="18" charset="0"/>
              </a:rPr>
              <a:t>   a.) problem statement</a:t>
            </a:r>
          </a:p>
          <a:p>
            <a:pPr algn="just"/>
            <a:r>
              <a:rPr lang="en-IN" cap="none" dirty="0">
                <a:solidFill>
                  <a:schemeClr val="tx1"/>
                </a:solidFill>
                <a:latin typeface="Georgia" panose="02040502050405020303" pitchFamily="18" charset="0"/>
              </a:rPr>
              <a:t>   b.) product design</a:t>
            </a:r>
          </a:p>
          <a:p>
            <a:pPr algn="just"/>
            <a:r>
              <a:rPr lang="en-IN" b="1" cap="none" dirty="0">
                <a:solidFill>
                  <a:schemeClr val="tx1"/>
                </a:solidFill>
                <a:latin typeface="Georgia" panose="02040502050405020303" pitchFamily="18" charset="0"/>
              </a:rPr>
              <a:t>   c.) problem statement &amp; product design</a:t>
            </a:r>
          </a:p>
          <a:p>
            <a:pPr algn="just"/>
            <a:r>
              <a:rPr lang="en-IN" cap="none" dirty="0">
                <a:solidFill>
                  <a:schemeClr val="tx1"/>
                </a:solidFill>
                <a:latin typeface="Georgia" panose="02040502050405020303" pitchFamily="18" charset="0"/>
              </a:rPr>
              <a:t>   d.) none of the mentioned</a:t>
            </a:r>
          </a:p>
          <a:p>
            <a:pPr algn="just"/>
            <a:r>
              <a:rPr lang="en-IN" cap="none" dirty="0">
                <a:solidFill>
                  <a:schemeClr val="tx1"/>
                </a:solidFill>
                <a:latin typeface="Georgia" panose="02040502050405020303" pitchFamily="18" charset="0"/>
              </a:rPr>
              <a:t>5. Requirements should specify ‘what’ but not ‘how’.</a:t>
            </a:r>
          </a:p>
          <a:p>
            <a:pPr algn="just"/>
            <a:r>
              <a:rPr lang="en-IN" b="1" cap="none" dirty="0">
                <a:solidFill>
                  <a:schemeClr val="tx1"/>
                </a:solidFill>
                <a:latin typeface="Georgia" panose="02040502050405020303" pitchFamily="18" charset="0"/>
              </a:rPr>
              <a:t>a) True</a:t>
            </a:r>
          </a:p>
          <a:p>
            <a:pPr algn="just"/>
            <a:r>
              <a:rPr lang="en-IN" cap="none" dirty="0">
                <a:solidFill>
                  <a:schemeClr val="tx1"/>
                </a:solidFill>
                <a:latin typeface="Georgia" panose="02040502050405020303" pitchFamily="18" charset="0"/>
              </a:rPr>
              <a:t>b) False</a:t>
            </a:r>
          </a:p>
          <a:p>
            <a:pPr algn="just"/>
            <a:r>
              <a:rPr lang="en-IN" cap="none" dirty="0">
                <a:solidFill>
                  <a:schemeClr val="tx1"/>
                </a:solidFill>
                <a:latin typeface="Georgia" panose="02040502050405020303" pitchFamily="18" charset="0"/>
              </a:rPr>
              <a:t>6. The requirements that result from requirements analysis are typically expressed from one of three perspectives or views. What is that perspective or view ?</a:t>
            </a:r>
          </a:p>
          <a:p>
            <a:pPr algn="just"/>
            <a:r>
              <a:rPr lang="en-IN" cap="none" dirty="0">
                <a:solidFill>
                  <a:schemeClr val="tx1"/>
                </a:solidFill>
                <a:latin typeface="Georgia" panose="02040502050405020303" pitchFamily="18" charset="0"/>
              </a:rPr>
              <a:t>a) Developer</a:t>
            </a:r>
          </a:p>
          <a:p>
            <a:pPr algn="just"/>
            <a:r>
              <a:rPr lang="en-IN" cap="none" dirty="0">
                <a:solidFill>
                  <a:schemeClr val="tx1"/>
                </a:solidFill>
                <a:latin typeface="Georgia" panose="02040502050405020303" pitchFamily="18" charset="0"/>
              </a:rPr>
              <a:t>b) User</a:t>
            </a:r>
          </a:p>
          <a:p>
            <a:pPr algn="just"/>
            <a:r>
              <a:rPr lang="en-IN" cap="none" dirty="0">
                <a:solidFill>
                  <a:schemeClr val="tx1"/>
                </a:solidFill>
                <a:latin typeface="Georgia" panose="02040502050405020303" pitchFamily="18" charset="0"/>
              </a:rPr>
              <a:t>c) Non-Functional</a:t>
            </a:r>
          </a:p>
          <a:p>
            <a:pPr algn="just"/>
            <a:r>
              <a:rPr lang="en-IN" b="1" cap="none" dirty="0">
                <a:solidFill>
                  <a:schemeClr val="tx1"/>
                </a:solidFill>
                <a:latin typeface="Georgia" panose="02040502050405020303" pitchFamily="18" charset="0"/>
              </a:rPr>
              <a:t>d) Physical</a:t>
            </a:r>
          </a:p>
        </p:txBody>
      </p:sp>
    </p:spTree>
    <p:extLst>
      <p:ext uri="{BB962C8B-B14F-4D97-AF65-F5344CB8AC3E}">
        <p14:creationId xmlns:p14="http://schemas.microsoft.com/office/powerpoint/2010/main" val="3195240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normAutofit/>
          </a:bodyPr>
          <a:lstStyle/>
          <a:p>
            <a:pPr algn="just"/>
            <a:r>
              <a:rPr lang="en-IN" cap="none" dirty="0">
                <a:solidFill>
                  <a:schemeClr val="tx1"/>
                </a:solidFill>
                <a:latin typeface="Georgia" panose="02040502050405020303" pitchFamily="18" charset="0"/>
              </a:rPr>
              <a:t>Following are the features of a good SRS document:</a:t>
            </a:r>
          </a:p>
          <a:p>
            <a:pPr algn="just"/>
            <a:r>
              <a:rPr lang="en-IN" cap="none" dirty="0">
                <a:solidFill>
                  <a:schemeClr val="tx1"/>
                </a:solidFill>
                <a:latin typeface="Georgia" panose="02040502050405020303" pitchFamily="18" charset="0"/>
              </a:rPr>
              <a:t>1. </a:t>
            </a:r>
            <a:r>
              <a:rPr lang="en-IN" b="1" cap="none" dirty="0">
                <a:solidFill>
                  <a:schemeClr val="tx1"/>
                </a:solidFill>
                <a:latin typeface="Georgia" panose="02040502050405020303" pitchFamily="18" charset="0"/>
              </a:rPr>
              <a:t>Correctness:</a:t>
            </a:r>
            <a:r>
              <a:rPr lang="en-IN" cap="none" dirty="0">
                <a:solidFill>
                  <a:schemeClr val="tx1"/>
                </a:solidFill>
                <a:latin typeface="Georgia" panose="02040502050405020303" pitchFamily="18" charset="0"/>
              </a:rPr>
              <a:t> User review is used to provide the accuracy of requirements stated in the SRS. SRS is said to be perfect if it covers all the needs that are truly expected from the system.</a:t>
            </a:r>
          </a:p>
          <a:p>
            <a:pPr algn="just"/>
            <a:endParaRPr lang="en-IN" cap="none" dirty="0">
              <a:solidFill>
                <a:schemeClr val="tx1"/>
              </a:solidFill>
              <a:latin typeface="Georgia" panose="02040502050405020303" pitchFamily="18" charset="0"/>
            </a:endParaRPr>
          </a:p>
          <a:p>
            <a:pPr algn="just"/>
            <a:r>
              <a:rPr lang="en-IN" cap="none" dirty="0">
                <a:solidFill>
                  <a:schemeClr val="tx1"/>
                </a:solidFill>
                <a:latin typeface="Georgia" panose="02040502050405020303" pitchFamily="18" charset="0"/>
              </a:rPr>
              <a:t>2. </a:t>
            </a:r>
            <a:r>
              <a:rPr lang="en-IN" b="1" cap="none" dirty="0">
                <a:solidFill>
                  <a:schemeClr val="tx1"/>
                </a:solidFill>
                <a:latin typeface="Georgia" panose="02040502050405020303" pitchFamily="18" charset="0"/>
              </a:rPr>
              <a:t>Completeness:</a:t>
            </a:r>
            <a:r>
              <a:rPr lang="en-IN" cap="none" dirty="0">
                <a:solidFill>
                  <a:schemeClr val="tx1"/>
                </a:solidFill>
                <a:latin typeface="Georgia" panose="02040502050405020303" pitchFamily="18" charset="0"/>
              </a:rPr>
              <a:t> The SRS is complete if, and only if, it includes the following elements:</a:t>
            </a:r>
          </a:p>
          <a:p>
            <a:pPr algn="just"/>
            <a:r>
              <a:rPr lang="en-IN" cap="none" dirty="0">
                <a:solidFill>
                  <a:schemeClr val="tx1"/>
                </a:solidFill>
                <a:latin typeface="Georgia" panose="02040502050405020303" pitchFamily="18" charset="0"/>
              </a:rPr>
              <a:t>(1). All essential requirements, whether relating to functionality, performance, design, constraints, attributes, or external interfaces.</a:t>
            </a:r>
          </a:p>
          <a:p>
            <a:pPr algn="just"/>
            <a:r>
              <a:rPr lang="en-IN" cap="none" dirty="0">
                <a:solidFill>
                  <a:schemeClr val="tx1"/>
                </a:solidFill>
                <a:latin typeface="Georgia" panose="02040502050405020303" pitchFamily="18" charset="0"/>
              </a:rPr>
              <a:t>(2). Definition of their responses of the software to all realizable classes of input data in all available categories of situations.</a:t>
            </a:r>
          </a:p>
          <a:p>
            <a:pPr algn="just"/>
            <a:r>
              <a:rPr lang="en-IN" cap="none" dirty="0">
                <a:solidFill>
                  <a:schemeClr val="tx1"/>
                </a:solidFill>
                <a:latin typeface="Georgia" panose="02040502050405020303" pitchFamily="18" charset="0"/>
              </a:rPr>
              <a:t>(3). Full labels and references to all figures, tables, and diagrams in the SRS and definitions of all terms and units of measure.</a:t>
            </a:r>
          </a:p>
          <a:p>
            <a:pPr algn="just"/>
            <a:endParaRPr lang="en-IN" cap="none" dirty="0">
              <a:solidFill>
                <a:schemeClr val="tx1"/>
              </a:solidFill>
              <a:latin typeface="Georgia" panose="02040502050405020303" pitchFamily="18" charset="0"/>
            </a:endParaRPr>
          </a:p>
          <a:p>
            <a:pPr algn="just"/>
            <a:r>
              <a:rPr lang="en-IN" cap="none" dirty="0">
                <a:solidFill>
                  <a:schemeClr val="tx1"/>
                </a:solidFill>
                <a:latin typeface="Georgia" panose="02040502050405020303" pitchFamily="18" charset="0"/>
              </a:rPr>
              <a:t>3. </a:t>
            </a:r>
            <a:r>
              <a:rPr lang="en-IN" b="1" cap="none" dirty="0">
                <a:solidFill>
                  <a:schemeClr val="tx1"/>
                </a:solidFill>
                <a:latin typeface="Georgia" panose="02040502050405020303" pitchFamily="18" charset="0"/>
              </a:rPr>
              <a:t>Consistency:</a:t>
            </a:r>
            <a:r>
              <a:rPr lang="en-IN" cap="none" dirty="0">
                <a:solidFill>
                  <a:schemeClr val="tx1"/>
                </a:solidFill>
                <a:latin typeface="Georgia" panose="02040502050405020303" pitchFamily="18" charset="0"/>
              </a:rPr>
              <a:t> The SRS is consistent if, and only if, no subset of individual requirements described in its conflict. There are three types of possible conflict in the SRS:</a:t>
            </a:r>
          </a:p>
          <a:p>
            <a:pPr algn="just"/>
            <a:endParaRPr lang="en-IN" cap="none"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p:txBody>
      </p:sp>
    </p:spTree>
    <p:extLst>
      <p:ext uri="{BB962C8B-B14F-4D97-AF65-F5344CB8AC3E}">
        <p14:creationId xmlns:p14="http://schemas.microsoft.com/office/powerpoint/2010/main" val="2926470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33165"/>
            <a:ext cx="11837145" cy="6593426"/>
          </a:xfrm>
        </p:spPr>
        <p:txBody>
          <a:bodyPr>
            <a:normAutofit/>
          </a:bodyPr>
          <a:lstStyle/>
          <a:p>
            <a:pPr algn="just"/>
            <a:r>
              <a:rPr lang="en-IN" cap="none" dirty="0">
                <a:solidFill>
                  <a:schemeClr val="tx1"/>
                </a:solidFill>
                <a:latin typeface="Georgia" panose="02040502050405020303" pitchFamily="18" charset="0"/>
              </a:rPr>
              <a:t>(1). The specified characteristics of real-world objects may conflicts. For example,</a:t>
            </a:r>
          </a:p>
          <a:p>
            <a:pPr algn="just"/>
            <a:endParaRPr lang="en-IN" cap="none" dirty="0">
              <a:solidFill>
                <a:schemeClr val="tx1"/>
              </a:solidFill>
              <a:latin typeface="Georgia" panose="02040502050405020303" pitchFamily="18" charset="0"/>
            </a:endParaRPr>
          </a:p>
          <a:p>
            <a:pPr algn="just"/>
            <a:r>
              <a:rPr lang="en-IN" cap="none" dirty="0">
                <a:solidFill>
                  <a:schemeClr val="tx1"/>
                </a:solidFill>
                <a:latin typeface="Georgia" panose="02040502050405020303" pitchFamily="18" charset="0"/>
              </a:rPr>
              <a:t>(a) The format of an output report may be described in one requirement as tabular but in another as textual.</a:t>
            </a:r>
          </a:p>
          <a:p>
            <a:pPr algn="just"/>
            <a:r>
              <a:rPr lang="en-IN" cap="none" dirty="0">
                <a:solidFill>
                  <a:schemeClr val="tx1"/>
                </a:solidFill>
                <a:latin typeface="Georgia" panose="02040502050405020303" pitchFamily="18" charset="0"/>
              </a:rPr>
              <a:t>(b) One condition may state that all lights shall be green while another states that all lights shall be blue.</a:t>
            </a:r>
          </a:p>
          <a:p>
            <a:pPr algn="just"/>
            <a:endParaRPr lang="en-IN" cap="none" dirty="0">
              <a:solidFill>
                <a:schemeClr val="tx1"/>
              </a:solidFill>
              <a:latin typeface="Georgia" panose="02040502050405020303" pitchFamily="18" charset="0"/>
            </a:endParaRPr>
          </a:p>
          <a:p>
            <a:pPr algn="just"/>
            <a:r>
              <a:rPr lang="en-IN" cap="none" dirty="0">
                <a:solidFill>
                  <a:schemeClr val="tx1"/>
                </a:solidFill>
                <a:latin typeface="Georgia" panose="02040502050405020303" pitchFamily="18" charset="0"/>
              </a:rPr>
              <a:t>(2). There may be a reasonable or temporal conflict between the two specified actions. For example,</a:t>
            </a:r>
          </a:p>
          <a:p>
            <a:pPr algn="just"/>
            <a:endParaRPr lang="en-IN" cap="none" dirty="0">
              <a:solidFill>
                <a:schemeClr val="tx1"/>
              </a:solidFill>
              <a:latin typeface="Georgia" panose="02040502050405020303" pitchFamily="18" charset="0"/>
            </a:endParaRPr>
          </a:p>
          <a:p>
            <a:pPr algn="just"/>
            <a:r>
              <a:rPr lang="en-IN" cap="none" dirty="0">
                <a:solidFill>
                  <a:schemeClr val="tx1"/>
                </a:solidFill>
                <a:latin typeface="Georgia" panose="02040502050405020303" pitchFamily="18" charset="0"/>
              </a:rPr>
              <a:t>(a) One requirement may determine that the program will add two inputs, and another may determine that the program will multiply them.</a:t>
            </a:r>
          </a:p>
          <a:p>
            <a:pPr algn="just"/>
            <a:r>
              <a:rPr lang="en-IN" cap="none" dirty="0">
                <a:solidFill>
                  <a:schemeClr val="tx1"/>
                </a:solidFill>
                <a:latin typeface="Georgia" panose="02040502050405020303" pitchFamily="18" charset="0"/>
              </a:rPr>
              <a:t>(b) One condition may state that "A" must always follow "B," while other requires that "A and B" co-occurs.</a:t>
            </a:r>
          </a:p>
          <a:p>
            <a:pPr algn="just"/>
            <a:endParaRPr lang="en-IN" cap="none" dirty="0">
              <a:solidFill>
                <a:schemeClr val="tx1"/>
              </a:solidFill>
              <a:latin typeface="Georgia" panose="02040502050405020303" pitchFamily="18" charset="0"/>
            </a:endParaRPr>
          </a:p>
          <a:p>
            <a:pPr algn="just"/>
            <a:r>
              <a:rPr lang="en-IN" cap="none" dirty="0">
                <a:solidFill>
                  <a:schemeClr val="tx1"/>
                </a:solidFill>
                <a:latin typeface="Georgia" panose="02040502050405020303" pitchFamily="18" charset="0"/>
              </a:rPr>
              <a:t>(3). Two or more requirements may define the same real-world object but use different terms for that object. For example, a program's request for user input may be called a "prompt" in one requirement's and a "cue" in another. The use of standard terminology and descriptions promotes consistency.</a:t>
            </a:r>
          </a:p>
        </p:txBody>
      </p:sp>
    </p:spTree>
    <p:extLst>
      <p:ext uri="{BB962C8B-B14F-4D97-AF65-F5344CB8AC3E}">
        <p14:creationId xmlns:p14="http://schemas.microsoft.com/office/powerpoint/2010/main" val="216717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normAutofit fontScale="85000" lnSpcReduction="10000"/>
          </a:bodyPr>
          <a:lstStyle/>
          <a:p>
            <a:pPr algn="just"/>
            <a:r>
              <a:rPr lang="en-IN" cap="none" dirty="0">
                <a:solidFill>
                  <a:schemeClr val="tx1"/>
                </a:solidFill>
                <a:latin typeface="Georgia" panose="02040502050405020303" pitchFamily="18" charset="0"/>
              </a:rPr>
              <a:t>4. </a:t>
            </a:r>
            <a:r>
              <a:rPr lang="en-IN" b="1" cap="none" dirty="0">
                <a:solidFill>
                  <a:schemeClr val="tx1"/>
                </a:solidFill>
                <a:latin typeface="Georgia" panose="02040502050405020303" pitchFamily="18" charset="0"/>
              </a:rPr>
              <a:t>Unambiguousness:</a:t>
            </a:r>
            <a:r>
              <a:rPr lang="en-IN" cap="none" dirty="0">
                <a:solidFill>
                  <a:schemeClr val="tx1"/>
                </a:solidFill>
                <a:latin typeface="Georgia" panose="02040502050405020303" pitchFamily="18" charset="0"/>
              </a:rPr>
              <a:t> SRS is unambiguous when every fixed requirement has only one interpretation. This suggests that each element is uniquely interpreted. In case there is a method used with multiple definitions, the requirements report should determine the implications in the SRS so that it is clear and simple to understand.</a:t>
            </a:r>
          </a:p>
          <a:p>
            <a:pPr algn="just"/>
            <a:endParaRPr lang="en-IN" cap="none" dirty="0">
              <a:solidFill>
                <a:schemeClr val="tx1"/>
              </a:solidFill>
              <a:latin typeface="Georgia" panose="02040502050405020303" pitchFamily="18" charset="0"/>
            </a:endParaRPr>
          </a:p>
          <a:p>
            <a:pPr algn="just"/>
            <a:r>
              <a:rPr lang="en-IN" cap="none" dirty="0">
                <a:solidFill>
                  <a:schemeClr val="tx1"/>
                </a:solidFill>
                <a:latin typeface="Georgia" panose="02040502050405020303" pitchFamily="18" charset="0"/>
              </a:rPr>
              <a:t>5. </a:t>
            </a:r>
            <a:r>
              <a:rPr lang="en-IN" b="1" cap="none" dirty="0">
                <a:solidFill>
                  <a:schemeClr val="tx1"/>
                </a:solidFill>
                <a:latin typeface="Georgia" panose="02040502050405020303" pitchFamily="18" charset="0"/>
              </a:rPr>
              <a:t>Ranking for importance and stability: </a:t>
            </a:r>
            <a:r>
              <a:rPr lang="en-IN" cap="none" dirty="0">
                <a:solidFill>
                  <a:schemeClr val="tx1"/>
                </a:solidFill>
                <a:latin typeface="Georgia" panose="02040502050405020303" pitchFamily="18" charset="0"/>
              </a:rPr>
              <a:t>The SRS is ranked for importance and stability if each requirement in it has an identifier to indicate either the significance or stability of that particular requirement.</a:t>
            </a:r>
          </a:p>
          <a:p>
            <a:pPr algn="just"/>
            <a:endParaRPr lang="en-IN" cap="none" dirty="0">
              <a:solidFill>
                <a:schemeClr val="tx1"/>
              </a:solidFill>
              <a:latin typeface="Georgia" panose="02040502050405020303" pitchFamily="18" charset="0"/>
            </a:endParaRPr>
          </a:p>
          <a:p>
            <a:pPr algn="just"/>
            <a:r>
              <a:rPr lang="en-IN" cap="none" dirty="0">
                <a:solidFill>
                  <a:schemeClr val="tx1"/>
                </a:solidFill>
                <a:latin typeface="Georgia" panose="02040502050405020303" pitchFamily="18" charset="0"/>
              </a:rPr>
              <a:t>Typically, all requirements are not equally important. Some prerequisites may be essential, especially for life-critical applications, while others may be desirable. Each element should be identified to make these differences clear and explicit. Another way to rank requirements is to distinguish classes of items as essential, conditional, and optional.</a:t>
            </a:r>
          </a:p>
          <a:p>
            <a:pPr algn="just"/>
            <a:endParaRPr lang="en-IN" cap="none" dirty="0">
              <a:solidFill>
                <a:schemeClr val="tx1"/>
              </a:solidFill>
              <a:latin typeface="Georgia" panose="02040502050405020303" pitchFamily="18" charset="0"/>
            </a:endParaRPr>
          </a:p>
          <a:p>
            <a:pPr algn="just"/>
            <a:r>
              <a:rPr lang="en-IN" cap="none" dirty="0">
                <a:solidFill>
                  <a:schemeClr val="tx1"/>
                </a:solidFill>
                <a:latin typeface="Georgia" panose="02040502050405020303" pitchFamily="18" charset="0"/>
              </a:rPr>
              <a:t>6. </a:t>
            </a:r>
            <a:r>
              <a:rPr lang="en-IN" b="1" cap="none" dirty="0">
                <a:solidFill>
                  <a:schemeClr val="tx1"/>
                </a:solidFill>
                <a:latin typeface="Georgia" panose="02040502050405020303" pitchFamily="18" charset="0"/>
              </a:rPr>
              <a:t>Modifiability:</a:t>
            </a:r>
            <a:r>
              <a:rPr lang="en-IN" cap="none" dirty="0">
                <a:solidFill>
                  <a:schemeClr val="tx1"/>
                </a:solidFill>
                <a:latin typeface="Georgia" panose="02040502050405020303" pitchFamily="18" charset="0"/>
              </a:rPr>
              <a:t> SRS should be made as modifiable as likely and should be capable of quickly obtain changes to the system to some extent. Modifications should be perfectly indexed and cross-referenced.</a:t>
            </a:r>
          </a:p>
          <a:p>
            <a:pPr algn="just"/>
            <a:endParaRPr lang="en-IN" cap="none" dirty="0">
              <a:solidFill>
                <a:schemeClr val="tx1"/>
              </a:solidFill>
              <a:latin typeface="Georgia" panose="02040502050405020303" pitchFamily="18" charset="0"/>
            </a:endParaRPr>
          </a:p>
          <a:p>
            <a:pPr algn="just"/>
            <a:r>
              <a:rPr lang="en-IN" cap="none" dirty="0">
                <a:solidFill>
                  <a:schemeClr val="tx1"/>
                </a:solidFill>
                <a:latin typeface="Georgia" panose="02040502050405020303" pitchFamily="18" charset="0"/>
              </a:rPr>
              <a:t>7. </a:t>
            </a:r>
            <a:r>
              <a:rPr lang="en-IN" b="1" cap="none" dirty="0">
                <a:solidFill>
                  <a:schemeClr val="tx1"/>
                </a:solidFill>
                <a:latin typeface="Georgia" panose="02040502050405020303" pitchFamily="18" charset="0"/>
              </a:rPr>
              <a:t>Verifiability:</a:t>
            </a:r>
            <a:r>
              <a:rPr lang="en-IN" cap="none" dirty="0">
                <a:solidFill>
                  <a:schemeClr val="tx1"/>
                </a:solidFill>
                <a:latin typeface="Georgia" panose="02040502050405020303" pitchFamily="18" charset="0"/>
              </a:rPr>
              <a:t> SRS is correct when the specified requirements can be verified with a cost-effective system to check whether the final software meets those requirements. The requirements are verified with the help of reviews.</a:t>
            </a:r>
          </a:p>
          <a:p>
            <a:pPr algn="just"/>
            <a:endParaRPr lang="en-IN" cap="none" dirty="0">
              <a:solidFill>
                <a:schemeClr val="tx1"/>
              </a:solidFill>
              <a:latin typeface="Georgia" panose="02040502050405020303" pitchFamily="18" charset="0"/>
            </a:endParaRPr>
          </a:p>
          <a:p>
            <a:pPr algn="just"/>
            <a:r>
              <a:rPr lang="en-IN" cap="none" dirty="0">
                <a:solidFill>
                  <a:schemeClr val="tx1"/>
                </a:solidFill>
                <a:latin typeface="Georgia" panose="02040502050405020303" pitchFamily="18" charset="0"/>
              </a:rPr>
              <a:t>8. </a:t>
            </a:r>
            <a:r>
              <a:rPr lang="en-IN" b="1" cap="none" dirty="0">
                <a:solidFill>
                  <a:schemeClr val="tx1"/>
                </a:solidFill>
                <a:latin typeface="Georgia" panose="02040502050405020303" pitchFamily="18" charset="0"/>
              </a:rPr>
              <a:t>Traceability:</a:t>
            </a:r>
            <a:r>
              <a:rPr lang="en-IN" cap="none" dirty="0">
                <a:solidFill>
                  <a:schemeClr val="tx1"/>
                </a:solidFill>
                <a:latin typeface="Georgia" panose="02040502050405020303" pitchFamily="18" charset="0"/>
              </a:rPr>
              <a:t> The SRS is traceable if the origin of each of the requirements is clear and if it facilitates the referencing of each condition in future development or enhancement documentation.</a:t>
            </a:r>
          </a:p>
        </p:txBody>
      </p:sp>
    </p:spTree>
    <p:extLst>
      <p:ext uri="{BB962C8B-B14F-4D97-AF65-F5344CB8AC3E}">
        <p14:creationId xmlns:p14="http://schemas.microsoft.com/office/powerpoint/2010/main" val="1001770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normAutofit fontScale="92500" lnSpcReduction="20000"/>
          </a:bodyPr>
          <a:lstStyle/>
          <a:p>
            <a:pPr algn="just">
              <a:lnSpc>
                <a:spcPct val="110000"/>
              </a:lnSpc>
            </a:pPr>
            <a:r>
              <a:rPr lang="en-IN" sz="1600" cap="none" dirty="0">
                <a:solidFill>
                  <a:schemeClr val="tx1"/>
                </a:solidFill>
                <a:latin typeface="Georgia" panose="02040502050405020303" pitchFamily="18" charset="0"/>
              </a:rPr>
              <a:t>There are two types of Traceability:</a:t>
            </a:r>
          </a:p>
          <a:p>
            <a:pPr algn="just">
              <a:lnSpc>
                <a:spcPct val="110000"/>
              </a:lnSpc>
            </a:pPr>
            <a:endParaRPr lang="en-IN" sz="1600" cap="none" dirty="0">
              <a:solidFill>
                <a:schemeClr val="tx1"/>
              </a:solidFill>
              <a:latin typeface="Georgia" panose="02040502050405020303" pitchFamily="18" charset="0"/>
            </a:endParaRPr>
          </a:p>
          <a:p>
            <a:pPr algn="just">
              <a:lnSpc>
                <a:spcPct val="110000"/>
              </a:lnSpc>
            </a:pPr>
            <a:r>
              <a:rPr lang="en-IN" sz="1600" cap="none" dirty="0">
                <a:solidFill>
                  <a:schemeClr val="tx1"/>
                </a:solidFill>
                <a:latin typeface="Georgia" panose="02040502050405020303" pitchFamily="18" charset="0"/>
              </a:rPr>
              <a:t>1. </a:t>
            </a:r>
            <a:r>
              <a:rPr lang="en-IN" sz="1600" b="1" cap="none" dirty="0">
                <a:solidFill>
                  <a:schemeClr val="tx1"/>
                </a:solidFill>
                <a:latin typeface="Georgia" panose="02040502050405020303" pitchFamily="18" charset="0"/>
              </a:rPr>
              <a:t>Backward Traceability</a:t>
            </a:r>
            <a:r>
              <a:rPr lang="en-IN" sz="1600" cap="none" dirty="0">
                <a:solidFill>
                  <a:schemeClr val="tx1"/>
                </a:solidFill>
                <a:latin typeface="Georgia" panose="02040502050405020303" pitchFamily="18" charset="0"/>
              </a:rPr>
              <a:t>: This depends upon each requirement explicitly referencing its source in earlier documents.</a:t>
            </a:r>
          </a:p>
          <a:p>
            <a:pPr algn="just">
              <a:lnSpc>
                <a:spcPct val="110000"/>
              </a:lnSpc>
            </a:pPr>
            <a:endParaRPr lang="en-IN" sz="1600" cap="none" dirty="0">
              <a:solidFill>
                <a:schemeClr val="tx1"/>
              </a:solidFill>
              <a:latin typeface="Georgia" panose="02040502050405020303" pitchFamily="18" charset="0"/>
            </a:endParaRPr>
          </a:p>
          <a:p>
            <a:pPr algn="just">
              <a:lnSpc>
                <a:spcPct val="110000"/>
              </a:lnSpc>
            </a:pPr>
            <a:r>
              <a:rPr lang="en-IN" sz="1600" cap="none" dirty="0">
                <a:solidFill>
                  <a:schemeClr val="tx1"/>
                </a:solidFill>
                <a:latin typeface="Georgia" panose="02040502050405020303" pitchFamily="18" charset="0"/>
              </a:rPr>
              <a:t>2. </a:t>
            </a:r>
            <a:r>
              <a:rPr lang="en-IN" sz="1600" b="1" cap="none" dirty="0">
                <a:solidFill>
                  <a:schemeClr val="tx1"/>
                </a:solidFill>
                <a:latin typeface="Georgia" panose="02040502050405020303" pitchFamily="18" charset="0"/>
              </a:rPr>
              <a:t>Forward Traceability</a:t>
            </a:r>
            <a:r>
              <a:rPr lang="en-IN" sz="1600" cap="none" dirty="0">
                <a:solidFill>
                  <a:schemeClr val="tx1"/>
                </a:solidFill>
                <a:latin typeface="Georgia" panose="02040502050405020303" pitchFamily="18" charset="0"/>
              </a:rPr>
              <a:t>: This depends upon each element in the SRS having a unique name or reference number.</a:t>
            </a:r>
          </a:p>
          <a:p>
            <a:pPr algn="just">
              <a:lnSpc>
                <a:spcPct val="110000"/>
              </a:lnSpc>
            </a:pPr>
            <a:endParaRPr lang="en-IN" sz="1600" cap="none" dirty="0">
              <a:solidFill>
                <a:schemeClr val="tx1"/>
              </a:solidFill>
              <a:latin typeface="Georgia" panose="02040502050405020303" pitchFamily="18" charset="0"/>
            </a:endParaRPr>
          </a:p>
          <a:p>
            <a:pPr algn="just">
              <a:lnSpc>
                <a:spcPct val="110000"/>
              </a:lnSpc>
            </a:pPr>
            <a:r>
              <a:rPr lang="en-IN" sz="1600" cap="none" dirty="0">
                <a:solidFill>
                  <a:schemeClr val="tx1"/>
                </a:solidFill>
                <a:latin typeface="Georgia" panose="02040502050405020303" pitchFamily="18" charset="0"/>
              </a:rPr>
              <a:t>The forward traceability of the SRS is especially crucial when the software product enters the operation and maintenance phase. As code and design document is modified, it is necessary to be able to ascertain the complete set of requirements that may be concerned by those modifications.</a:t>
            </a:r>
          </a:p>
          <a:p>
            <a:pPr algn="just">
              <a:lnSpc>
                <a:spcPct val="110000"/>
              </a:lnSpc>
            </a:pPr>
            <a:endParaRPr lang="en-IN" sz="1600" cap="none" dirty="0">
              <a:solidFill>
                <a:schemeClr val="tx1"/>
              </a:solidFill>
              <a:latin typeface="Georgia" panose="02040502050405020303" pitchFamily="18" charset="0"/>
            </a:endParaRPr>
          </a:p>
          <a:p>
            <a:pPr algn="just">
              <a:lnSpc>
                <a:spcPct val="110000"/>
              </a:lnSpc>
            </a:pPr>
            <a:r>
              <a:rPr lang="en-IN" sz="1600" cap="none" dirty="0">
                <a:solidFill>
                  <a:schemeClr val="tx1"/>
                </a:solidFill>
                <a:latin typeface="Georgia" panose="02040502050405020303" pitchFamily="18" charset="0"/>
              </a:rPr>
              <a:t>9. </a:t>
            </a:r>
            <a:r>
              <a:rPr lang="en-IN" sz="1600" b="1" cap="none" dirty="0">
                <a:solidFill>
                  <a:schemeClr val="tx1"/>
                </a:solidFill>
                <a:latin typeface="Georgia" panose="02040502050405020303" pitchFamily="18" charset="0"/>
              </a:rPr>
              <a:t>Design Independence</a:t>
            </a:r>
            <a:r>
              <a:rPr lang="en-IN" sz="1600" cap="none" dirty="0">
                <a:solidFill>
                  <a:schemeClr val="tx1"/>
                </a:solidFill>
                <a:latin typeface="Georgia" panose="02040502050405020303" pitchFamily="18" charset="0"/>
              </a:rPr>
              <a:t>: There should be an option to select from multiple design alternatives for the final system. More specifically, the SRS should not contain any implementation details.</a:t>
            </a:r>
          </a:p>
          <a:p>
            <a:pPr algn="just">
              <a:lnSpc>
                <a:spcPct val="110000"/>
              </a:lnSpc>
            </a:pPr>
            <a:endParaRPr lang="en-IN" sz="1600" cap="none" dirty="0">
              <a:solidFill>
                <a:schemeClr val="tx1"/>
              </a:solidFill>
              <a:latin typeface="Georgia" panose="02040502050405020303" pitchFamily="18" charset="0"/>
            </a:endParaRPr>
          </a:p>
          <a:p>
            <a:pPr algn="just">
              <a:lnSpc>
                <a:spcPct val="110000"/>
              </a:lnSpc>
            </a:pPr>
            <a:r>
              <a:rPr lang="en-IN" sz="1600" cap="none" dirty="0">
                <a:solidFill>
                  <a:schemeClr val="tx1"/>
                </a:solidFill>
                <a:latin typeface="Georgia" panose="02040502050405020303" pitchFamily="18" charset="0"/>
              </a:rPr>
              <a:t>10. </a:t>
            </a:r>
            <a:r>
              <a:rPr lang="en-IN" sz="1600" b="1" cap="none" dirty="0">
                <a:solidFill>
                  <a:schemeClr val="tx1"/>
                </a:solidFill>
                <a:latin typeface="Georgia" panose="02040502050405020303" pitchFamily="18" charset="0"/>
              </a:rPr>
              <a:t>Testability</a:t>
            </a:r>
            <a:r>
              <a:rPr lang="en-IN" sz="1600" cap="none" dirty="0">
                <a:solidFill>
                  <a:schemeClr val="tx1"/>
                </a:solidFill>
                <a:latin typeface="Georgia" panose="02040502050405020303" pitchFamily="18" charset="0"/>
              </a:rPr>
              <a:t>: An SRS should be written in such a method that it is simple to generate test cases and test plans from the report.</a:t>
            </a:r>
          </a:p>
          <a:p>
            <a:pPr algn="just">
              <a:lnSpc>
                <a:spcPct val="110000"/>
              </a:lnSpc>
            </a:pPr>
            <a:endParaRPr lang="en-IN" sz="1600" cap="none" dirty="0">
              <a:solidFill>
                <a:schemeClr val="tx1"/>
              </a:solidFill>
              <a:latin typeface="Georgia" panose="02040502050405020303" pitchFamily="18" charset="0"/>
            </a:endParaRPr>
          </a:p>
          <a:p>
            <a:pPr algn="just">
              <a:lnSpc>
                <a:spcPct val="110000"/>
              </a:lnSpc>
            </a:pPr>
            <a:r>
              <a:rPr lang="en-IN" sz="1600" cap="none" dirty="0">
                <a:solidFill>
                  <a:schemeClr val="tx1"/>
                </a:solidFill>
                <a:latin typeface="Georgia" panose="02040502050405020303" pitchFamily="18" charset="0"/>
              </a:rPr>
              <a:t>11. </a:t>
            </a:r>
            <a:r>
              <a:rPr lang="en-IN" sz="1600" b="1" cap="none" dirty="0">
                <a:solidFill>
                  <a:schemeClr val="tx1"/>
                </a:solidFill>
                <a:latin typeface="Georgia" panose="02040502050405020303" pitchFamily="18" charset="0"/>
              </a:rPr>
              <a:t>Understandable by the customer</a:t>
            </a:r>
            <a:r>
              <a:rPr lang="en-IN" sz="1600" cap="none" dirty="0">
                <a:solidFill>
                  <a:schemeClr val="tx1"/>
                </a:solidFill>
                <a:latin typeface="Georgia" panose="02040502050405020303" pitchFamily="18" charset="0"/>
              </a:rPr>
              <a:t>: An end user may be an expert in his/her explicit domain but might not be trained in computer science. Hence, the purpose of formal notations and symbols should be avoided too as much extent as possible. The language should be kept simple and clear.</a:t>
            </a:r>
          </a:p>
          <a:p>
            <a:pPr algn="just">
              <a:lnSpc>
                <a:spcPct val="110000"/>
              </a:lnSpc>
            </a:pPr>
            <a:endParaRPr lang="en-IN" sz="1600" cap="none" dirty="0">
              <a:solidFill>
                <a:schemeClr val="tx1"/>
              </a:solidFill>
              <a:latin typeface="Georgia" panose="02040502050405020303" pitchFamily="18" charset="0"/>
            </a:endParaRPr>
          </a:p>
          <a:p>
            <a:pPr algn="just">
              <a:lnSpc>
                <a:spcPct val="110000"/>
              </a:lnSpc>
            </a:pPr>
            <a:r>
              <a:rPr lang="en-IN" sz="1600" cap="none" dirty="0">
                <a:solidFill>
                  <a:schemeClr val="tx1"/>
                </a:solidFill>
                <a:latin typeface="Georgia" panose="02040502050405020303" pitchFamily="18" charset="0"/>
              </a:rPr>
              <a:t>12. </a:t>
            </a:r>
            <a:r>
              <a:rPr lang="en-IN" sz="1600" b="1" cap="none" dirty="0">
                <a:solidFill>
                  <a:schemeClr val="tx1"/>
                </a:solidFill>
                <a:latin typeface="Georgia" panose="02040502050405020303" pitchFamily="18" charset="0"/>
              </a:rPr>
              <a:t>The right level of abstraction</a:t>
            </a:r>
            <a:r>
              <a:rPr lang="en-IN" sz="1600" cap="none" dirty="0">
                <a:solidFill>
                  <a:schemeClr val="tx1"/>
                </a:solidFill>
                <a:latin typeface="Georgia" panose="02040502050405020303" pitchFamily="18" charset="0"/>
              </a:rPr>
              <a:t>: If the SRS is written for the requirements stage, the details should be explained explicitly. Whereas, for a feasibility study, fewer analysis can be used. Hence, the level of abstraction modifies according to the objective of the SRS.</a:t>
            </a:r>
          </a:p>
        </p:txBody>
      </p:sp>
    </p:spTree>
    <p:extLst>
      <p:ext uri="{BB962C8B-B14F-4D97-AF65-F5344CB8AC3E}">
        <p14:creationId xmlns:p14="http://schemas.microsoft.com/office/powerpoint/2010/main" val="3508435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normAutofit/>
          </a:bodyPr>
          <a:lstStyle/>
          <a:p>
            <a:pPr algn="just">
              <a:lnSpc>
                <a:spcPct val="90000"/>
              </a:lnSpc>
            </a:pPr>
            <a:r>
              <a:rPr lang="en-IN" sz="2400" b="1" cap="none" dirty="0">
                <a:solidFill>
                  <a:schemeClr val="tx1"/>
                </a:solidFill>
                <a:latin typeface="Georgia" panose="02040502050405020303" pitchFamily="18" charset="0"/>
              </a:rPr>
              <a:t>Properties of a good SRS document</a:t>
            </a:r>
          </a:p>
          <a:p>
            <a:pPr algn="just">
              <a:lnSpc>
                <a:spcPct val="90000"/>
              </a:lnSpc>
            </a:pPr>
            <a:r>
              <a:rPr lang="en-IN" cap="none" dirty="0">
                <a:solidFill>
                  <a:schemeClr val="tx1"/>
                </a:solidFill>
                <a:latin typeface="Georgia" panose="02040502050405020303" pitchFamily="18" charset="0"/>
              </a:rPr>
              <a:t>The essential properties of a good SRS document are the following:</a:t>
            </a:r>
          </a:p>
          <a:p>
            <a:pPr algn="just">
              <a:lnSpc>
                <a:spcPct val="90000"/>
              </a:lnSpc>
            </a:pPr>
            <a:endParaRPr lang="en-IN" cap="none" dirty="0">
              <a:solidFill>
                <a:schemeClr val="tx1"/>
              </a:solidFill>
              <a:latin typeface="Georgia" panose="02040502050405020303" pitchFamily="18" charset="0"/>
            </a:endParaRPr>
          </a:p>
          <a:p>
            <a:pPr algn="just">
              <a:lnSpc>
                <a:spcPct val="90000"/>
              </a:lnSpc>
            </a:pPr>
            <a:r>
              <a:rPr lang="en-IN" b="1" cap="none" dirty="0">
                <a:solidFill>
                  <a:schemeClr val="tx1"/>
                </a:solidFill>
                <a:latin typeface="Georgia" panose="02040502050405020303" pitchFamily="18" charset="0"/>
              </a:rPr>
              <a:t>Concise:</a:t>
            </a:r>
            <a:r>
              <a:rPr lang="en-IN" cap="none" dirty="0">
                <a:solidFill>
                  <a:schemeClr val="tx1"/>
                </a:solidFill>
                <a:latin typeface="Georgia" panose="02040502050405020303" pitchFamily="18" charset="0"/>
              </a:rPr>
              <a:t> The SRS report should be concise and at the same time, unambiguous, consistent, and complete. Verbose and irrelevant descriptions decrease readability and also increase error possibilities.</a:t>
            </a:r>
          </a:p>
          <a:p>
            <a:pPr algn="just">
              <a:lnSpc>
                <a:spcPct val="90000"/>
              </a:lnSpc>
            </a:pPr>
            <a:endParaRPr lang="en-IN" cap="none" dirty="0">
              <a:solidFill>
                <a:schemeClr val="tx1"/>
              </a:solidFill>
              <a:latin typeface="Georgia" panose="02040502050405020303" pitchFamily="18" charset="0"/>
            </a:endParaRPr>
          </a:p>
          <a:p>
            <a:pPr algn="just">
              <a:lnSpc>
                <a:spcPct val="90000"/>
              </a:lnSpc>
            </a:pPr>
            <a:r>
              <a:rPr lang="en-IN" b="1" cap="none" dirty="0">
                <a:solidFill>
                  <a:schemeClr val="tx1"/>
                </a:solidFill>
                <a:latin typeface="Georgia" panose="02040502050405020303" pitchFamily="18" charset="0"/>
              </a:rPr>
              <a:t>Structured:</a:t>
            </a:r>
            <a:r>
              <a:rPr lang="en-IN" cap="none" dirty="0">
                <a:solidFill>
                  <a:schemeClr val="tx1"/>
                </a:solidFill>
                <a:latin typeface="Georgia" panose="02040502050405020303" pitchFamily="18" charset="0"/>
              </a:rPr>
              <a:t> It should be well-structured. A well-structured document is simple to understand and modify. In practice, the SRS document undergoes several revisions to cope up with the user requirements. Often, user requirements evolve over a period of time. Therefore, to make the modifications to the SRS document easy, it is vital to make the report well-structured.</a:t>
            </a:r>
          </a:p>
          <a:p>
            <a:pPr algn="just">
              <a:lnSpc>
                <a:spcPct val="90000"/>
              </a:lnSpc>
            </a:pPr>
            <a:endParaRPr lang="en-IN" cap="none" dirty="0">
              <a:solidFill>
                <a:schemeClr val="tx1"/>
              </a:solidFill>
              <a:latin typeface="Georgia" panose="02040502050405020303" pitchFamily="18" charset="0"/>
            </a:endParaRPr>
          </a:p>
          <a:p>
            <a:pPr algn="just">
              <a:lnSpc>
                <a:spcPct val="90000"/>
              </a:lnSpc>
            </a:pPr>
            <a:r>
              <a:rPr lang="en-IN" b="1" cap="none" dirty="0">
                <a:solidFill>
                  <a:schemeClr val="tx1"/>
                </a:solidFill>
                <a:latin typeface="Georgia" panose="02040502050405020303" pitchFamily="18" charset="0"/>
              </a:rPr>
              <a:t>Black-box View: </a:t>
            </a:r>
            <a:r>
              <a:rPr lang="en-IN" cap="none" dirty="0">
                <a:solidFill>
                  <a:schemeClr val="tx1"/>
                </a:solidFill>
                <a:latin typeface="Georgia" panose="02040502050405020303" pitchFamily="18" charset="0"/>
              </a:rPr>
              <a:t>It should only define what the system should do and refrain from stating how to do these. This means that the SRS document should define the external behavior of the system and not discuss the implementation issues. The SRS report should view the system to be developed as a black box and should define the externally visible behavior of the system. For this reason, the SRS report is also known as the black-box specification of a system.</a:t>
            </a:r>
          </a:p>
        </p:txBody>
      </p:sp>
    </p:spTree>
    <p:extLst>
      <p:ext uri="{BB962C8B-B14F-4D97-AF65-F5344CB8AC3E}">
        <p14:creationId xmlns:p14="http://schemas.microsoft.com/office/powerpoint/2010/main" val="1112424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normAutofit/>
          </a:bodyPr>
          <a:lstStyle/>
          <a:p>
            <a:pPr algn="just">
              <a:lnSpc>
                <a:spcPct val="90000"/>
              </a:lnSpc>
            </a:pPr>
            <a:r>
              <a:rPr lang="en-IN" b="1" cap="none" dirty="0">
                <a:solidFill>
                  <a:schemeClr val="tx1"/>
                </a:solidFill>
                <a:latin typeface="Georgia" panose="02040502050405020303" pitchFamily="18" charset="0"/>
              </a:rPr>
              <a:t>Conceptual Integrity</a:t>
            </a:r>
            <a:r>
              <a:rPr lang="en-IN" cap="none" dirty="0">
                <a:solidFill>
                  <a:schemeClr val="tx1"/>
                </a:solidFill>
                <a:latin typeface="Georgia" panose="02040502050405020303" pitchFamily="18" charset="0"/>
              </a:rPr>
              <a:t>: It should show conceptual integrity so that the reader can merely understand it. Response to undesired events: It should characterize acceptable responses to unwanted events. These are called system response to exceptional conditions.</a:t>
            </a:r>
          </a:p>
          <a:p>
            <a:pPr algn="just">
              <a:lnSpc>
                <a:spcPct val="90000"/>
              </a:lnSpc>
            </a:pPr>
            <a:endParaRPr lang="en-IN" cap="none" dirty="0">
              <a:solidFill>
                <a:schemeClr val="tx1"/>
              </a:solidFill>
              <a:latin typeface="Georgia" panose="02040502050405020303" pitchFamily="18" charset="0"/>
            </a:endParaRPr>
          </a:p>
          <a:p>
            <a:pPr algn="just">
              <a:lnSpc>
                <a:spcPct val="90000"/>
              </a:lnSpc>
            </a:pPr>
            <a:r>
              <a:rPr lang="en-IN" b="1" cap="none" dirty="0">
                <a:solidFill>
                  <a:schemeClr val="tx1"/>
                </a:solidFill>
                <a:latin typeface="Georgia" panose="02040502050405020303" pitchFamily="18" charset="0"/>
              </a:rPr>
              <a:t>Verifiable</a:t>
            </a:r>
            <a:r>
              <a:rPr lang="en-IN" cap="none" dirty="0">
                <a:solidFill>
                  <a:schemeClr val="tx1"/>
                </a:solidFill>
                <a:latin typeface="Georgia" panose="02040502050405020303" pitchFamily="18" charset="0"/>
              </a:rPr>
              <a:t>: All requirements of the system, as documented in the SRS document, should be correct. This means that it should be possible to decide whether or not requirements have been met in an implementation</a:t>
            </a:r>
            <a:r>
              <a:rPr lang="en-IN" dirty="0">
                <a:solidFill>
                  <a:schemeClr val="tx1"/>
                </a:solidFill>
                <a:latin typeface="Georgia" panose="02040502050405020303" pitchFamily="18" charset="0"/>
              </a:rPr>
              <a:t>.</a:t>
            </a:r>
          </a:p>
          <a:p>
            <a:pPr algn="just">
              <a:lnSpc>
                <a:spcPct val="90000"/>
              </a:lnSpc>
            </a:pPr>
            <a:endParaRPr lang="en-IN" dirty="0">
              <a:solidFill>
                <a:schemeClr val="tx1"/>
              </a:solidFill>
              <a:latin typeface="Georgia" panose="02040502050405020303" pitchFamily="18" charset="0"/>
            </a:endParaRPr>
          </a:p>
          <a:p>
            <a:pPr algn="just">
              <a:lnSpc>
                <a:spcPct val="90000"/>
              </a:lnSpc>
            </a:pPr>
            <a:r>
              <a:rPr lang="en-IN" sz="2800" b="1" dirty="0">
                <a:solidFill>
                  <a:schemeClr val="tx1"/>
                </a:solidFill>
                <a:latin typeface="Georgia" panose="02040502050405020303" pitchFamily="18" charset="0"/>
              </a:rPr>
              <a:t>Requirements Analysis </a:t>
            </a:r>
            <a:r>
              <a:rPr lang="en-IN" sz="2400" b="1" dirty="0">
                <a:solidFill>
                  <a:schemeClr val="tx1"/>
                </a:solidFill>
                <a:latin typeface="Georgia" panose="02040502050405020303" pitchFamily="18" charset="0"/>
              </a:rPr>
              <a:t>: </a:t>
            </a:r>
          </a:p>
          <a:p>
            <a:pPr algn="just"/>
            <a:endParaRPr lang="en-IN" cap="none" dirty="0">
              <a:solidFill>
                <a:schemeClr val="tx1"/>
              </a:solidFill>
              <a:latin typeface="Georgia" panose="02040502050405020303" pitchFamily="18" charset="0"/>
            </a:endParaRPr>
          </a:p>
          <a:p>
            <a:pPr algn="just"/>
            <a:r>
              <a:rPr lang="en-IN" cap="none" dirty="0">
                <a:solidFill>
                  <a:schemeClr val="tx1"/>
                </a:solidFill>
                <a:latin typeface="Georgia" panose="02040502050405020303" pitchFamily="18" charset="0"/>
              </a:rPr>
              <a:t>Requirement analysis is significant and essential activity after elicitation. We analyze, refine, and scrutinize the gathered requirements to make consistent and unambiguous requirements. This activity reviews all requirements and may provide a graphical view of the entire system. After the completion of the analysis, it is expected that the understandability of the project may improve significantly. Here, we may also use the interaction with the customer to clarify points of confusion and to understand which requirements are more important than others.</a:t>
            </a:r>
          </a:p>
        </p:txBody>
      </p:sp>
    </p:spTree>
    <p:extLst>
      <p:ext uri="{BB962C8B-B14F-4D97-AF65-F5344CB8AC3E}">
        <p14:creationId xmlns:p14="http://schemas.microsoft.com/office/powerpoint/2010/main" val="3004293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normAutofit/>
          </a:bodyPr>
          <a:lstStyle/>
          <a:p>
            <a:pPr algn="just">
              <a:lnSpc>
                <a:spcPct val="90000"/>
              </a:lnSpc>
            </a:pPr>
            <a:r>
              <a:rPr lang="en-IN" cap="none" dirty="0">
                <a:solidFill>
                  <a:schemeClr val="tx1"/>
                </a:solidFill>
                <a:latin typeface="Georgia" panose="02040502050405020303" pitchFamily="18" charset="0"/>
              </a:rPr>
              <a:t>The various steps of requirement analysis are shown in fig:</a:t>
            </a:r>
          </a:p>
          <a:p>
            <a:pPr algn="just">
              <a:lnSpc>
                <a:spcPct val="90000"/>
              </a:lnSpc>
            </a:pPr>
            <a:endParaRPr lang="en-IN" cap="none" dirty="0">
              <a:solidFill>
                <a:schemeClr val="tx1"/>
              </a:solidFill>
              <a:latin typeface="Georgia" panose="02040502050405020303" pitchFamily="18" charset="0"/>
            </a:endParaRPr>
          </a:p>
        </p:txBody>
      </p:sp>
      <p:pic>
        <p:nvPicPr>
          <p:cNvPr id="2" name="Picture 1">
            <a:extLst>
              <a:ext uri="{FF2B5EF4-FFF2-40B4-BE49-F238E27FC236}">
                <a16:creationId xmlns:a16="http://schemas.microsoft.com/office/drawing/2014/main" id="{99B1A567-6F96-4E32-B7AA-C43A00A91339}"/>
              </a:ext>
            </a:extLst>
          </p:cNvPr>
          <p:cNvPicPr>
            <a:picLocks noChangeAspect="1"/>
          </p:cNvPicPr>
          <p:nvPr/>
        </p:nvPicPr>
        <p:blipFill>
          <a:blip r:embed="rId2"/>
          <a:stretch>
            <a:fillRect/>
          </a:stretch>
        </p:blipFill>
        <p:spPr>
          <a:xfrm>
            <a:off x="1802167" y="1162975"/>
            <a:ext cx="8211846" cy="4412202"/>
          </a:xfrm>
          <a:prstGeom prst="rect">
            <a:avLst/>
          </a:prstGeom>
        </p:spPr>
      </p:pic>
    </p:spTree>
    <p:extLst>
      <p:ext uri="{BB962C8B-B14F-4D97-AF65-F5344CB8AC3E}">
        <p14:creationId xmlns:p14="http://schemas.microsoft.com/office/powerpoint/2010/main" val="31252067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28F4A5B7108743983B5F3D6F43D3CA" ma:contentTypeVersion="8" ma:contentTypeDescription="Create a new document." ma:contentTypeScope="" ma:versionID="4bb59217fb72bb57721af30a647a3aff">
  <xsd:schema xmlns:xsd="http://www.w3.org/2001/XMLSchema" xmlns:xs="http://www.w3.org/2001/XMLSchema" xmlns:p="http://schemas.microsoft.com/office/2006/metadata/properties" xmlns:ns2="cf86998d-6c59-4edf-8766-84e7bf90ae28" xmlns:ns3="1ebf312d-92f0-4448-bd00-ae66eaf06041" targetNamespace="http://schemas.microsoft.com/office/2006/metadata/properties" ma:root="true" ma:fieldsID="b73010beff06fddc858dcce84d6d1650" ns2:_="" ns3:_="">
    <xsd:import namespace="cf86998d-6c59-4edf-8766-84e7bf90ae28"/>
    <xsd:import namespace="1ebf312d-92f0-4448-bd00-ae66eaf0604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86998d-6c59-4edf-8766-84e7bf90ae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ebf312d-92f0-4448-bd00-ae66eaf0604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BFF5099-08ED-4A49-B5A8-4D4075F3906E}"/>
</file>

<file path=customXml/itemProps2.xml><?xml version="1.0" encoding="utf-8"?>
<ds:datastoreItem xmlns:ds="http://schemas.openxmlformats.org/officeDocument/2006/customXml" ds:itemID="{06DA2FAF-C1FB-4520-8A13-EDFF37DED318}"/>
</file>

<file path=customXml/itemProps3.xml><?xml version="1.0" encoding="utf-8"?>
<ds:datastoreItem xmlns:ds="http://schemas.openxmlformats.org/officeDocument/2006/customXml" ds:itemID="{476518A6-7265-4506-A9C8-005D36AF4BC4}"/>
</file>

<file path=docProps/app.xml><?xml version="1.0" encoding="utf-8"?>
<Properties xmlns="http://schemas.openxmlformats.org/officeDocument/2006/extended-properties" xmlns:vt="http://schemas.openxmlformats.org/officeDocument/2006/docPropsVTypes">
  <Template>Ion</Template>
  <TotalTime>275</TotalTime>
  <Words>2881</Words>
  <Application>Microsoft Office PowerPoint</Application>
  <PresentationFormat>Widescreen</PresentationFormat>
  <Paragraphs>154</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Century Gothic</vt:lpstr>
      <vt:lpstr>Georgia</vt:lpstr>
      <vt:lpstr>Wingdings</vt:lpstr>
      <vt:lpstr>Wingdings 3</vt:lpstr>
      <vt:lpstr>Ion</vt:lpstr>
      <vt:lpstr>LECTURE-14  Software Requirement Analysis and Specifications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LECTURE-9   SOFTWARE PROJECT PLANNING: COST ESTIMATION</dc:title>
  <dc:creator>MOOLCHAND SHARMA</dc:creator>
  <cp:lastModifiedBy> </cp:lastModifiedBy>
  <cp:revision>32</cp:revision>
  <dcterms:created xsi:type="dcterms:W3CDTF">2020-07-10T08:10:44Z</dcterms:created>
  <dcterms:modified xsi:type="dcterms:W3CDTF">2020-07-22T10:25:18Z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0x010100EB28F4A5B7108743983B5F3D6F43D3CA</vt:lpwstr>
  </property>
</Properties>
</file>