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3957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60351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425172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561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432233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08-10-2020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48929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08-10-2020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04314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717065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25645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61515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166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F2356-A583-4FC4-8E72-623C74D8C05D}"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032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F2356-A583-4FC4-8E72-623C74D8C05D}" type="datetimeFigureOut">
              <a:rPr lang="en-IN" smtClean="0"/>
              <a:t>08-10-2020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5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27003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82621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0F2356-A583-4FC4-8E72-623C74D8C05D}" type="datetimeFigureOut">
              <a:rPr lang="en-IN" smtClean="0"/>
              <a:t>08-10-2020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6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1473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0F2356-A583-4FC4-8E72-623C74D8C05D}" type="datetimeFigureOut">
              <a:rPr lang="en-IN" smtClean="0"/>
              <a:t>08-10-2020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90858C-21AA-446E-9846-C61139E186B7}" type="slidenum">
              <a:rPr lang="en-IN" smtClean="0"/>
              <a:t>‹#›</a:t>
            </a:fld>
            <a:endParaRPr lang="en-IN"/>
          </a:p>
        </p:txBody>
      </p:sp>
    </p:spTree>
    <p:extLst>
      <p:ext uri="{BB962C8B-B14F-4D97-AF65-F5344CB8AC3E}">
        <p14:creationId xmlns:p14="http://schemas.microsoft.com/office/powerpoint/2010/main" val="268326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182C-EE23-4B5D-998F-83E0CAA6B837}"/>
              </a:ext>
            </a:extLst>
          </p:cNvPr>
          <p:cNvSpPr>
            <a:spLocks noGrp="1"/>
          </p:cNvSpPr>
          <p:nvPr>
            <p:ph type="ctrTitle"/>
          </p:nvPr>
        </p:nvSpPr>
        <p:spPr>
          <a:xfrm>
            <a:off x="135778" y="104775"/>
            <a:ext cx="11671522" cy="1004933"/>
          </a:xfrm>
        </p:spPr>
        <p:txBody>
          <a:bodyPr/>
          <a:lstStyle/>
          <a:p>
            <a:r>
              <a:rPr lang="en-IN" sz="3200" b="1" dirty="0">
                <a:latin typeface="Georgia" panose="02040502050405020303" pitchFamily="18" charset="0"/>
              </a:rPr>
              <a:t>LECTURE-16 Behavioural and Non-Behavioural Requirements  </a:t>
            </a:r>
          </a:p>
        </p:txBody>
      </p:sp>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109709"/>
            <a:ext cx="11837145" cy="5377185"/>
          </a:xfrm>
        </p:spPr>
        <p:txBody>
          <a:bodyPr>
            <a:normAutofit/>
          </a:bodyPr>
          <a:lstStyle/>
          <a:p>
            <a:pPr algn="just"/>
            <a:r>
              <a:rPr lang="en-IN" b="1" cap="none" dirty="0">
                <a:solidFill>
                  <a:schemeClr val="tx1"/>
                </a:solidFill>
                <a:latin typeface="Georgia" panose="02040502050405020303" pitchFamily="18" charset="0"/>
              </a:rPr>
              <a:t>Requirement Engineering is the disciplined application of proven principles, methods, tools, and notations to describe a proposed system’s intended behavior and its associated constraints.</a:t>
            </a:r>
          </a:p>
          <a:p>
            <a:pPr algn="just"/>
            <a:endParaRPr lang="en-IN" b="1" cap="none" dirty="0">
              <a:solidFill>
                <a:schemeClr val="tx1"/>
              </a:solidFill>
              <a:latin typeface="Georgia" panose="02040502050405020303" pitchFamily="18" charset="0"/>
            </a:endParaRPr>
          </a:p>
          <a:p>
            <a:pPr algn="just"/>
            <a:r>
              <a:rPr lang="en-IN" b="1" cap="none" dirty="0">
                <a:solidFill>
                  <a:schemeClr val="tx1"/>
                </a:solidFill>
                <a:latin typeface="Georgia" panose="02040502050405020303" pitchFamily="18" charset="0"/>
              </a:rPr>
              <a:t>SRS may act as a contract between developer and customer</a:t>
            </a:r>
          </a:p>
          <a:p>
            <a:pPr algn="just"/>
            <a:r>
              <a:rPr lang="en-IN" b="1" cap="none" dirty="0">
                <a:solidFill>
                  <a:schemeClr val="tx1"/>
                </a:solidFill>
                <a:latin typeface="Georgia" panose="02040502050405020303" pitchFamily="18" charset="0"/>
              </a:rPr>
              <a:t>Types of Requirements :     </a:t>
            </a:r>
          </a:p>
        </p:txBody>
      </p:sp>
      <p:pic>
        <p:nvPicPr>
          <p:cNvPr id="6" name="Picture 5">
            <a:extLst>
              <a:ext uri="{FF2B5EF4-FFF2-40B4-BE49-F238E27FC236}">
                <a16:creationId xmlns:a16="http://schemas.microsoft.com/office/drawing/2014/main" id="{FEA38108-E398-4887-B80F-FDA6DC309912}"/>
              </a:ext>
            </a:extLst>
          </p:cNvPr>
          <p:cNvPicPr>
            <a:picLocks noChangeAspect="1"/>
          </p:cNvPicPr>
          <p:nvPr/>
        </p:nvPicPr>
        <p:blipFill>
          <a:blip r:embed="rId2"/>
          <a:stretch>
            <a:fillRect/>
          </a:stretch>
        </p:blipFill>
        <p:spPr>
          <a:xfrm>
            <a:off x="3618253" y="3009531"/>
            <a:ext cx="8189047" cy="3597206"/>
          </a:xfrm>
          <a:prstGeom prst="rect">
            <a:avLst/>
          </a:prstGeom>
        </p:spPr>
      </p:pic>
    </p:spTree>
    <p:extLst>
      <p:ext uri="{BB962C8B-B14F-4D97-AF65-F5344CB8AC3E}">
        <p14:creationId xmlns:p14="http://schemas.microsoft.com/office/powerpoint/2010/main" val="284819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2400" cap="none" dirty="0">
                <a:solidFill>
                  <a:schemeClr val="tx1"/>
                </a:solidFill>
                <a:latin typeface="Georgia" panose="02040502050405020303" pitchFamily="18" charset="0"/>
              </a:rPr>
              <a:t>3. </a:t>
            </a:r>
            <a:r>
              <a:rPr lang="en-IN" sz="2400" b="1" cap="none" dirty="0">
                <a:solidFill>
                  <a:schemeClr val="tx1"/>
                </a:solidFill>
                <a:latin typeface="Georgia" panose="02040502050405020303" pitchFamily="18" charset="0"/>
              </a:rPr>
              <a:t>FACILITATED APPLICATION SPECIFICATION TECHNIQUE</a:t>
            </a:r>
            <a:r>
              <a:rPr lang="en-IN" sz="2400" cap="none" dirty="0">
                <a:solidFill>
                  <a:schemeClr val="tx1"/>
                </a:solidFill>
                <a:latin typeface="Georgia" panose="02040502050405020303" pitchFamily="18" charset="0"/>
              </a:rPr>
              <a:t>:</a:t>
            </a:r>
          </a:p>
          <a:p>
            <a:pPr algn="just"/>
            <a:endParaRPr lang="en-IN" sz="2400" cap="none" dirty="0">
              <a:solidFill>
                <a:schemeClr val="tx1"/>
              </a:solidFill>
              <a:latin typeface="Georgia" panose="02040502050405020303" pitchFamily="18" charset="0"/>
            </a:endParaRPr>
          </a:p>
          <a:p>
            <a:pPr algn="just"/>
            <a:r>
              <a:rPr lang="en-IN" sz="2400" cap="none" dirty="0">
                <a:solidFill>
                  <a:schemeClr val="tx1"/>
                </a:solidFill>
                <a:latin typeface="Georgia" panose="02040502050405020303" pitchFamily="18" charset="0"/>
              </a:rPr>
              <a:t>It’s objective is to bridge the expectation gap – difference between what the developers think they are supposed to build and what customers think they are going to get. A team oriented approach is developed for requirements gathering. Each attendee is asked to make a list of objects that are-</a:t>
            </a:r>
          </a:p>
          <a:p>
            <a:pPr algn="just"/>
            <a:endParaRPr lang="en-IN" sz="2400" cap="none" dirty="0">
              <a:solidFill>
                <a:schemeClr val="tx1"/>
              </a:solidFill>
              <a:latin typeface="Georgia" panose="02040502050405020303" pitchFamily="18" charset="0"/>
            </a:endParaRP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Part of the environment that surrounds the system</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Produced by the system</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Used by the system</a:t>
            </a:r>
          </a:p>
          <a:p>
            <a:pPr algn="just"/>
            <a:r>
              <a:rPr lang="en-IN" sz="2400" cap="none" dirty="0">
                <a:solidFill>
                  <a:schemeClr val="tx1"/>
                </a:solidFill>
                <a:latin typeface="Georgia" panose="02040502050405020303" pitchFamily="18" charset="0"/>
              </a:rPr>
              <a:t>Each participant prepares his/her list, different lists are then combined, redundant entries are eliminated, team is divided into smaller sub-teams to develop mini-specifications and finally a draft of specifications is written down using all the inputs from the meeting.</a:t>
            </a:r>
          </a:p>
        </p:txBody>
      </p:sp>
    </p:spTree>
    <p:extLst>
      <p:ext uri="{BB962C8B-B14F-4D97-AF65-F5344CB8AC3E}">
        <p14:creationId xmlns:p14="http://schemas.microsoft.com/office/powerpoint/2010/main" val="19136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2400" cap="none" dirty="0">
                <a:solidFill>
                  <a:schemeClr val="tx1"/>
                </a:solidFill>
                <a:latin typeface="Georgia" panose="02040502050405020303" pitchFamily="18" charset="0"/>
              </a:rPr>
              <a:t>4. </a:t>
            </a:r>
            <a:r>
              <a:rPr lang="en-IN" sz="2400" b="1" cap="none" dirty="0">
                <a:solidFill>
                  <a:schemeClr val="tx1"/>
                </a:solidFill>
                <a:latin typeface="Georgia" panose="02040502050405020303" pitchFamily="18" charset="0"/>
              </a:rPr>
              <a:t>QUALITY FUNCTION DEPLOYMENT:</a:t>
            </a:r>
          </a:p>
          <a:p>
            <a:pPr algn="just"/>
            <a:endParaRPr lang="en-IN" sz="2400" b="1" cap="none" dirty="0">
              <a:solidFill>
                <a:schemeClr val="tx1"/>
              </a:solidFill>
              <a:latin typeface="Georgia" panose="02040502050405020303" pitchFamily="18" charset="0"/>
            </a:endParaRPr>
          </a:p>
          <a:p>
            <a:pPr algn="just"/>
            <a:r>
              <a:rPr lang="en-IN" sz="2400" cap="none" dirty="0">
                <a:solidFill>
                  <a:schemeClr val="tx1"/>
                </a:solidFill>
                <a:latin typeface="Georgia" panose="02040502050405020303" pitchFamily="18" charset="0"/>
              </a:rPr>
              <a:t>In this technique customer satisfaction is of prime concern, hence it emphasizes on the requirements which are valuable to the customer.</a:t>
            </a:r>
          </a:p>
          <a:p>
            <a:pPr algn="just"/>
            <a:r>
              <a:rPr lang="en-IN" sz="2400" cap="none" dirty="0">
                <a:solidFill>
                  <a:schemeClr val="tx1"/>
                </a:solidFill>
                <a:latin typeface="Georgia" panose="02040502050405020303" pitchFamily="18" charset="0"/>
              </a:rPr>
              <a:t>3 types of requirements are identified –</a:t>
            </a:r>
          </a:p>
          <a:p>
            <a:pPr algn="just"/>
            <a:endParaRPr lang="en-IN" sz="2400" cap="none" dirty="0">
              <a:solidFill>
                <a:schemeClr val="tx1"/>
              </a:solidFill>
              <a:latin typeface="Georgia" panose="02040502050405020303" pitchFamily="18" charset="0"/>
            </a:endParaRPr>
          </a:p>
          <a:p>
            <a:pPr marL="342900" indent="-342900" algn="just">
              <a:buFont typeface="Wingdings" panose="05000000000000000000" pitchFamily="2" charset="2"/>
              <a:buChar char="q"/>
            </a:pPr>
            <a:r>
              <a:rPr lang="en-IN" sz="2400" b="1" cap="none" dirty="0">
                <a:solidFill>
                  <a:schemeClr val="tx1"/>
                </a:solidFill>
                <a:latin typeface="Georgia" panose="02040502050405020303" pitchFamily="18" charset="0"/>
              </a:rPr>
              <a:t>Normal Requirements </a:t>
            </a:r>
            <a:r>
              <a:rPr lang="en-IN" sz="2400" cap="none" dirty="0">
                <a:solidFill>
                  <a:schemeClr val="tx1"/>
                </a:solidFill>
                <a:latin typeface="Georgia" panose="02040502050405020303" pitchFamily="18" charset="0"/>
              </a:rPr>
              <a:t>– In this the objective and goals of the proposed software are discussed with the customer. Example – normal requirements for a result management system may be entry of marks, calculation of results etc</a:t>
            </a:r>
          </a:p>
          <a:p>
            <a:pPr marL="342900" indent="-342900" algn="just">
              <a:buFont typeface="Wingdings" panose="05000000000000000000" pitchFamily="2" charset="2"/>
              <a:buChar char="q"/>
            </a:pPr>
            <a:r>
              <a:rPr lang="en-IN" sz="2400" b="1" cap="none" dirty="0">
                <a:solidFill>
                  <a:schemeClr val="tx1"/>
                </a:solidFill>
                <a:latin typeface="Georgia" panose="02040502050405020303" pitchFamily="18" charset="0"/>
              </a:rPr>
              <a:t>Expected Requirements </a:t>
            </a:r>
            <a:r>
              <a:rPr lang="en-IN" sz="2400" cap="none" dirty="0">
                <a:solidFill>
                  <a:schemeClr val="tx1"/>
                </a:solidFill>
                <a:latin typeface="Georgia" panose="02040502050405020303" pitchFamily="18" charset="0"/>
              </a:rPr>
              <a:t>– These requirements are so obvious that the customer need not explicitly state them. Example – protection from unauthorised access.</a:t>
            </a:r>
          </a:p>
          <a:p>
            <a:pPr marL="342900" indent="-342900" algn="just">
              <a:buFont typeface="Wingdings" panose="05000000000000000000" pitchFamily="2" charset="2"/>
              <a:buChar char="q"/>
            </a:pPr>
            <a:r>
              <a:rPr lang="en-IN" sz="2400" b="1" cap="none" dirty="0">
                <a:solidFill>
                  <a:schemeClr val="tx1"/>
                </a:solidFill>
                <a:latin typeface="Georgia" panose="02040502050405020303" pitchFamily="18" charset="0"/>
              </a:rPr>
              <a:t>Exciting Requirements </a:t>
            </a:r>
            <a:r>
              <a:rPr lang="en-IN" sz="2400" cap="none" dirty="0">
                <a:solidFill>
                  <a:schemeClr val="tx1"/>
                </a:solidFill>
                <a:latin typeface="Georgia" panose="02040502050405020303" pitchFamily="18" charset="0"/>
              </a:rPr>
              <a:t>– It includes features that are beyond customer’s expectations and prove to be very satisfying when present. Example – when an unauthorised access is detected, it should backup and shutdown all processes.</a:t>
            </a:r>
          </a:p>
        </p:txBody>
      </p:sp>
    </p:spTree>
    <p:extLst>
      <p:ext uri="{BB962C8B-B14F-4D97-AF65-F5344CB8AC3E}">
        <p14:creationId xmlns:p14="http://schemas.microsoft.com/office/powerpoint/2010/main" val="317520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2400" b="1" cap="none" dirty="0">
                <a:solidFill>
                  <a:schemeClr val="tx1"/>
                </a:solidFill>
                <a:latin typeface="Georgia" panose="02040502050405020303" pitchFamily="18" charset="0"/>
              </a:rPr>
              <a:t>The major steps involved in this procedure are –</a:t>
            </a:r>
          </a:p>
          <a:p>
            <a:pPr algn="just"/>
            <a:endParaRPr lang="en-IN" sz="2400" cap="none" dirty="0">
              <a:solidFill>
                <a:schemeClr val="tx1"/>
              </a:solidFill>
              <a:latin typeface="Georgia" panose="02040502050405020303" pitchFamily="18" charset="0"/>
            </a:endParaRPr>
          </a:p>
          <a:p>
            <a:pPr algn="just"/>
            <a:r>
              <a:rPr lang="en-IN" sz="2400" cap="none" dirty="0">
                <a:solidFill>
                  <a:schemeClr val="tx1"/>
                </a:solidFill>
                <a:latin typeface="Georgia" panose="02040502050405020303" pitchFamily="18" charset="0"/>
              </a:rPr>
              <a:t>1. Identify all the stakeholders, </a:t>
            </a:r>
            <a:r>
              <a:rPr lang="en-IN" sz="2400" cap="none" dirty="0" err="1">
                <a:solidFill>
                  <a:schemeClr val="tx1"/>
                </a:solidFill>
                <a:latin typeface="Georgia" panose="02040502050405020303" pitchFamily="18" charset="0"/>
              </a:rPr>
              <a:t>eg.</a:t>
            </a:r>
            <a:r>
              <a:rPr lang="en-IN" sz="2400" cap="none" dirty="0">
                <a:solidFill>
                  <a:schemeClr val="tx1"/>
                </a:solidFill>
                <a:latin typeface="Georgia" panose="02040502050405020303" pitchFamily="18" charset="0"/>
              </a:rPr>
              <a:t> Users, developers, customers etc</a:t>
            </a:r>
          </a:p>
          <a:p>
            <a:pPr algn="just"/>
            <a:r>
              <a:rPr lang="en-IN" sz="2400" cap="none" dirty="0">
                <a:solidFill>
                  <a:schemeClr val="tx1"/>
                </a:solidFill>
                <a:latin typeface="Georgia" panose="02040502050405020303" pitchFamily="18" charset="0"/>
              </a:rPr>
              <a:t>2. List out all requirements from customer.</a:t>
            </a:r>
          </a:p>
          <a:p>
            <a:pPr algn="just"/>
            <a:r>
              <a:rPr lang="en-IN" sz="2400" cap="none" dirty="0">
                <a:solidFill>
                  <a:schemeClr val="tx1"/>
                </a:solidFill>
                <a:latin typeface="Georgia" panose="02040502050405020303" pitchFamily="18" charset="0"/>
              </a:rPr>
              <a:t>3. A value indicating degree of importance is assigned to each requirement.</a:t>
            </a:r>
          </a:p>
          <a:p>
            <a:pPr algn="just"/>
            <a:r>
              <a:rPr lang="en-IN" sz="2400" cap="none" dirty="0">
                <a:solidFill>
                  <a:schemeClr val="tx1"/>
                </a:solidFill>
                <a:latin typeface="Georgia" panose="02040502050405020303" pitchFamily="18" charset="0"/>
              </a:rPr>
              <a:t>4. In the end the final list of requirements is categorised as –</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It is possible to achieve</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It should be deferred and the reason for it</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It is impossible to achieve and should be dropped off</a:t>
            </a:r>
          </a:p>
        </p:txBody>
      </p:sp>
    </p:spTree>
    <p:extLst>
      <p:ext uri="{BB962C8B-B14F-4D97-AF65-F5344CB8AC3E}">
        <p14:creationId xmlns:p14="http://schemas.microsoft.com/office/powerpoint/2010/main" val="676906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782540"/>
          </a:xfrm>
        </p:spPr>
        <p:txBody>
          <a:bodyPr>
            <a:normAutofit fontScale="77500" lnSpcReduction="20000"/>
          </a:bodyPr>
          <a:lstStyle/>
          <a:p>
            <a:pPr algn="just"/>
            <a:r>
              <a:rPr lang="en-IN" sz="2400" b="1" cap="none" dirty="0">
                <a:solidFill>
                  <a:schemeClr val="tx1"/>
                </a:solidFill>
                <a:latin typeface="Georgia" panose="02040502050405020303" pitchFamily="18" charset="0"/>
              </a:rPr>
              <a:t>5. USE CASE APPROACH:</a:t>
            </a:r>
            <a:endParaRPr lang="en-IN" sz="2400" cap="none" dirty="0">
              <a:solidFill>
                <a:schemeClr val="tx1"/>
              </a:solidFill>
              <a:latin typeface="Georgia" panose="02040502050405020303" pitchFamily="18" charset="0"/>
            </a:endParaRPr>
          </a:p>
          <a:p>
            <a:pPr algn="just"/>
            <a:r>
              <a:rPr lang="en-IN" sz="2400" cap="none" dirty="0">
                <a:solidFill>
                  <a:schemeClr val="tx1"/>
                </a:solidFill>
                <a:latin typeface="Georgia" panose="02040502050405020303" pitchFamily="18" charset="0"/>
              </a:rPr>
              <a:t>This technique combines text and pictures to provide a better understanding of the requirements.</a:t>
            </a:r>
          </a:p>
          <a:p>
            <a:pPr algn="just"/>
            <a:r>
              <a:rPr lang="en-IN" sz="2400" cap="none" dirty="0">
                <a:solidFill>
                  <a:schemeClr val="tx1"/>
                </a:solidFill>
                <a:latin typeface="Georgia" panose="02040502050405020303" pitchFamily="18" charset="0"/>
              </a:rPr>
              <a:t>The use cases describe the ‘what’, of a system and not ‘how’. Hence they only give a functional view of the system.</a:t>
            </a:r>
          </a:p>
          <a:p>
            <a:pPr algn="just"/>
            <a:r>
              <a:rPr lang="en-IN" sz="2400" cap="none" dirty="0">
                <a:solidFill>
                  <a:schemeClr val="tx1"/>
                </a:solidFill>
                <a:latin typeface="Georgia" panose="02040502050405020303" pitchFamily="18" charset="0"/>
              </a:rPr>
              <a:t>The components of the use case deign includes three major things – Actor, Use cases, use case diagram.</a:t>
            </a:r>
          </a:p>
          <a:p>
            <a:pPr algn="just"/>
            <a:endParaRPr lang="en-IN" sz="2400" cap="none" dirty="0">
              <a:solidFill>
                <a:schemeClr val="tx1"/>
              </a:solidFill>
              <a:latin typeface="Georgia" panose="02040502050405020303" pitchFamily="18" charset="0"/>
            </a:endParaRPr>
          </a:p>
          <a:p>
            <a:pPr algn="just"/>
            <a:r>
              <a:rPr lang="en-IN" sz="2400" cap="none" dirty="0">
                <a:solidFill>
                  <a:schemeClr val="tx1"/>
                </a:solidFill>
                <a:latin typeface="Georgia" panose="02040502050405020303" pitchFamily="18" charset="0"/>
              </a:rPr>
              <a:t>A. </a:t>
            </a:r>
            <a:r>
              <a:rPr lang="en-IN" sz="2400" b="1" cap="none" dirty="0">
                <a:solidFill>
                  <a:schemeClr val="tx1"/>
                </a:solidFill>
                <a:latin typeface="Georgia" panose="02040502050405020303" pitchFamily="18" charset="0"/>
              </a:rPr>
              <a:t>Actor</a:t>
            </a:r>
            <a:r>
              <a:rPr lang="en-IN" sz="2400" cap="none" dirty="0">
                <a:solidFill>
                  <a:schemeClr val="tx1"/>
                </a:solidFill>
                <a:latin typeface="Georgia" panose="02040502050405020303" pitchFamily="18" charset="0"/>
              </a:rPr>
              <a:t> – It is the external agent that lies outside the system but interacts with it in some way. An actor maybe a person, machine etc. It is represented as a stick figure. Actors can be primary actors or secondary actors.</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Primary actors – It requires assistance from the system to achieve a goal.</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Secondary actor – It is an actor from which the system needs assistance.</a:t>
            </a:r>
          </a:p>
          <a:p>
            <a:pPr algn="just"/>
            <a:endParaRPr lang="en-IN" sz="2400" cap="none" dirty="0">
              <a:solidFill>
                <a:schemeClr val="tx1"/>
              </a:solidFill>
              <a:latin typeface="Georgia" panose="02040502050405020303" pitchFamily="18" charset="0"/>
            </a:endParaRPr>
          </a:p>
          <a:p>
            <a:pPr algn="just"/>
            <a:r>
              <a:rPr lang="en-IN" sz="2400" cap="none" dirty="0">
                <a:solidFill>
                  <a:schemeClr val="tx1"/>
                </a:solidFill>
                <a:latin typeface="Georgia" panose="02040502050405020303" pitchFamily="18" charset="0"/>
              </a:rPr>
              <a:t>B. </a:t>
            </a:r>
            <a:r>
              <a:rPr lang="en-IN" sz="2400" b="1" cap="none" dirty="0">
                <a:solidFill>
                  <a:schemeClr val="tx1"/>
                </a:solidFill>
                <a:latin typeface="Georgia" panose="02040502050405020303" pitchFamily="18" charset="0"/>
              </a:rPr>
              <a:t>Use cases </a:t>
            </a:r>
            <a:r>
              <a:rPr lang="en-IN" sz="2400" cap="none" dirty="0">
                <a:solidFill>
                  <a:schemeClr val="tx1"/>
                </a:solidFill>
                <a:latin typeface="Georgia" panose="02040502050405020303" pitchFamily="18" charset="0"/>
              </a:rPr>
              <a:t>– They describe the sequence of interactions between actors and the system. They capture who(actors) do what(interaction) with the system. A complete set of use cases specifies all possible ways to use the system.</a:t>
            </a:r>
          </a:p>
          <a:p>
            <a:pPr algn="just"/>
            <a:endParaRPr lang="en-IN" sz="2400" cap="none" dirty="0">
              <a:solidFill>
                <a:schemeClr val="tx1"/>
              </a:solidFill>
              <a:latin typeface="Georgia" panose="02040502050405020303" pitchFamily="18" charset="0"/>
            </a:endParaRPr>
          </a:p>
          <a:p>
            <a:pPr algn="just"/>
            <a:r>
              <a:rPr lang="en-IN" sz="2400" cap="none" dirty="0">
                <a:solidFill>
                  <a:schemeClr val="tx1"/>
                </a:solidFill>
                <a:latin typeface="Georgia" panose="02040502050405020303" pitchFamily="18" charset="0"/>
              </a:rPr>
              <a:t>C. </a:t>
            </a:r>
            <a:r>
              <a:rPr lang="en-IN" sz="2400" b="1" cap="none" dirty="0">
                <a:solidFill>
                  <a:schemeClr val="tx1"/>
                </a:solidFill>
                <a:latin typeface="Georgia" panose="02040502050405020303" pitchFamily="18" charset="0"/>
              </a:rPr>
              <a:t>Use case diagram </a:t>
            </a:r>
            <a:r>
              <a:rPr lang="en-IN" sz="2400" cap="none" dirty="0">
                <a:solidFill>
                  <a:schemeClr val="tx1"/>
                </a:solidFill>
                <a:latin typeface="Georgia" panose="02040502050405020303" pitchFamily="18" charset="0"/>
              </a:rPr>
              <a:t>– A use case diagram graphically represents what happens when an actor interacts with a system. It captures the functional aspect of the system.</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A stick figure is used to represent an actor.</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An oval is used to represent a use case.</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A line is used to represent a relationship between an actor and a use case.</a:t>
            </a:r>
          </a:p>
        </p:txBody>
      </p:sp>
    </p:spTree>
    <p:extLst>
      <p:ext uri="{BB962C8B-B14F-4D97-AF65-F5344CB8AC3E}">
        <p14:creationId xmlns:p14="http://schemas.microsoft.com/office/powerpoint/2010/main" val="883737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fontScale="92500" lnSpcReduction="20000"/>
          </a:bodyPr>
          <a:lstStyle/>
          <a:p>
            <a:pPr algn="just"/>
            <a:r>
              <a:rPr lang="en-IN" sz="2400" cap="none" dirty="0">
                <a:solidFill>
                  <a:schemeClr val="tx1"/>
                </a:solidFill>
                <a:latin typeface="Georgia" panose="02040502050405020303" pitchFamily="18" charset="0"/>
              </a:rPr>
              <a:t>Questions : </a:t>
            </a:r>
          </a:p>
          <a:p>
            <a:pPr algn="just"/>
            <a:r>
              <a:rPr lang="en-IN" sz="2400" cap="none" dirty="0">
                <a:solidFill>
                  <a:schemeClr val="tx1"/>
                </a:solidFill>
                <a:latin typeface="Georgia" panose="02040502050405020303" pitchFamily="18" charset="0"/>
              </a:rPr>
              <a:t>1. </a:t>
            </a:r>
            <a:r>
              <a:rPr lang="en-IN" sz="1800" cap="none" dirty="0">
                <a:solidFill>
                  <a:schemeClr val="tx1"/>
                </a:solidFill>
                <a:latin typeface="Georgia" panose="02040502050405020303" pitchFamily="18" charset="0"/>
              </a:rPr>
              <a:t>Which one of the following is a functional requirement ?</a:t>
            </a:r>
          </a:p>
          <a:p>
            <a:pPr algn="just"/>
            <a:r>
              <a:rPr lang="en-IN" sz="1800" cap="none" dirty="0">
                <a:solidFill>
                  <a:schemeClr val="tx1"/>
                </a:solidFill>
                <a:latin typeface="Georgia" panose="02040502050405020303" pitchFamily="18" charset="0"/>
              </a:rPr>
              <a:t>a) Maintainability</a:t>
            </a:r>
          </a:p>
          <a:p>
            <a:pPr algn="just"/>
            <a:r>
              <a:rPr lang="en-IN" sz="1800" cap="none" dirty="0">
                <a:solidFill>
                  <a:schemeClr val="tx1"/>
                </a:solidFill>
                <a:latin typeface="Georgia" panose="02040502050405020303" pitchFamily="18" charset="0"/>
              </a:rPr>
              <a:t>b) Portability</a:t>
            </a:r>
          </a:p>
          <a:p>
            <a:pPr algn="just"/>
            <a:r>
              <a:rPr lang="en-IN" sz="1800" cap="none" dirty="0">
                <a:solidFill>
                  <a:schemeClr val="tx1"/>
                </a:solidFill>
                <a:latin typeface="Georgia" panose="02040502050405020303" pitchFamily="18" charset="0"/>
              </a:rPr>
              <a:t>c) Robustness</a:t>
            </a:r>
          </a:p>
          <a:p>
            <a:pPr algn="just"/>
            <a:r>
              <a:rPr lang="en-IN" sz="1800" b="1" cap="none" dirty="0">
                <a:solidFill>
                  <a:schemeClr val="tx1"/>
                </a:solidFill>
                <a:latin typeface="Georgia" panose="02040502050405020303" pitchFamily="18" charset="0"/>
              </a:rPr>
              <a:t>d) None of the mentioned</a:t>
            </a:r>
          </a:p>
          <a:p>
            <a:pPr algn="just"/>
            <a:endParaRPr lang="en-IN" sz="1800" b="1" cap="none" dirty="0">
              <a:solidFill>
                <a:schemeClr val="tx1"/>
              </a:solidFill>
              <a:latin typeface="Georgia" panose="02040502050405020303" pitchFamily="18" charset="0"/>
            </a:endParaRPr>
          </a:p>
          <a:p>
            <a:pPr algn="just"/>
            <a:r>
              <a:rPr lang="en-IN" sz="1800" b="1" cap="none" dirty="0">
                <a:solidFill>
                  <a:schemeClr val="tx1"/>
                </a:solidFill>
                <a:latin typeface="Georgia" panose="02040502050405020303" pitchFamily="18" charset="0"/>
              </a:rPr>
              <a:t>2. </a:t>
            </a:r>
            <a:r>
              <a:rPr lang="en-IN" sz="1800" cap="none" dirty="0">
                <a:solidFill>
                  <a:schemeClr val="tx1"/>
                </a:solidFill>
                <a:latin typeface="Georgia" panose="02040502050405020303" pitchFamily="18" charset="0"/>
              </a:rPr>
              <a:t>Which one of the following is a requirement that fits in a developer’s module ?</a:t>
            </a:r>
          </a:p>
          <a:p>
            <a:pPr algn="just"/>
            <a:r>
              <a:rPr lang="en-IN" sz="1800" cap="none" dirty="0">
                <a:solidFill>
                  <a:schemeClr val="tx1"/>
                </a:solidFill>
                <a:latin typeface="Georgia" panose="02040502050405020303" pitchFamily="18" charset="0"/>
              </a:rPr>
              <a:t>a) Availability</a:t>
            </a:r>
          </a:p>
          <a:p>
            <a:pPr algn="just"/>
            <a:r>
              <a:rPr lang="en-IN" sz="1800" b="1" cap="none" dirty="0">
                <a:solidFill>
                  <a:schemeClr val="tx1"/>
                </a:solidFill>
                <a:latin typeface="Georgia" panose="02040502050405020303" pitchFamily="18" charset="0"/>
              </a:rPr>
              <a:t>b) Testability</a:t>
            </a:r>
          </a:p>
          <a:p>
            <a:pPr algn="just"/>
            <a:r>
              <a:rPr lang="en-IN" sz="1800" cap="none" dirty="0">
                <a:solidFill>
                  <a:schemeClr val="tx1"/>
                </a:solidFill>
                <a:latin typeface="Georgia" panose="02040502050405020303" pitchFamily="18" charset="0"/>
              </a:rPr>
              <a:t>c) Usability</a:t>
            </a:r>
          </a:p>
          <a:p>
            <a:pPr algn="just"/>
            <a:r>
              <a:rPr lang="en-IN" sz="1800" cap="none" dirty="0">
                <a:solidFill>
                  <a:schemeClr val="tx1"/>
                </a:solidFill>
                <a:latin typeface="Georgia" panose="02040502050405020303" pitchFamily="18" charset="0"/>
              </a:rPr>
              <a:t>d</a:t>
            </a:r>
            <a:r>
              <a:rPr lang="en-IN" sz="1800" cap="none">
                <a:solidFill>
                  <a:schemeClr val="tx1"/>
                </a:solidFill>
                <a:latin typeface="Georgia" panose="02040502050405020303" pitchFamily="18" charset="0"/>
              </a:rPr>
              <a:t>) Flexibility</a:t>
            </a:r>
          </a:p>
          <a:p>
            <a:pPr algn="just"/>
            <a:endParaRPr lang="en-IN" sz="1800" cap="none" dirty="0">
              <a:solidFill>
                <a:schemeClr val="tx1"/>
              </a:solidFill>
              <a:latin typeface="Georgia" panose="02040502050405020303" pitchFamily="18" charset="0"/>
            </a:endParaRPr>
          </a:p>
          <a:p>
            <a:pPr algn="just"/>
            <a:r>
              <a:rPr lang="en-IN" sz="1800" cap="none" dirty="0">
                <a:solidFill>
                  <a:schemeClr val="tx1"/>
                </a:solidFill>
                <a:latin typeface="Georgia" panose="02040502050405020303" pitchFamily="18" charset="0"/>
              </a:rPr>
              <a:t>3. “Consider a system where, a heat sensor detects an intrusion and alerts the security company.” What kind of a requirement the system is providing ?</a:t>
            </a:r>
          </a:p>
          <a:p>
            <a:pPr algn="just"/>
            <a:r>
              <a:rPr lang="en-IN" sz="1800" b="1" cap="none" dirty="0">
                <a:solidFill>
                  <a:schemeClr val="tx1"/>
                </a:solidFill>
                <a:latin typeface="Georgia" panose="02040502050405020303" pitchFamily="18" charset="0"/>
              </a:rPr>
              <a:t>a) Functional</a:t>
            </a:r>
          </a:p>
          <a:p>
            <a:pPr algn="just"/>
            <a:r>
              <a:rPr lang="en-IN" sz="1800" cap="none" dirty="0">
                <a:solidFill>
                  <a:schemeClr val="tx1"/>
                </a:solidFill>
                <a:latin typeface="Georgia" panose="02040502050405020303" pitchFamily="18" charset="0"/>
              </a:rPr>
              <a:t>b) Non-Functional</a:t>
            </a:r>
          </a:p>
          <a:p>
            <a:pPr algn="just"/>
            <a:r>
              <a:rPr lang="en-IN" sz="1800" cap="none" dirty="0">
                <a:solidFill>
                  <a:schemeClr val="tx1"/>
                </a:solidFill>
                <a:latin typeface="Georgia" panose="02040502050405020303" pitchFamily="18" charset="0"/>
              </a:rPr>
              <a:t>c) Known Requirement</a:t>
            </a:r>
          </a:p>
          <a:p>
            <a:pPr algn="just"/>
            <a:r>
              <a:rPr lang="en-IN" sz="1800" cap="none" dirty="0">
                <a:solidFill>
                  <a:schemeClr val="tx1"/>
                </a:solidFill>
                <a:latin typeface="Georgia" panose="02040502050405020303" pitchFamily="18" charset="0"/>
              </a:rPr>
              <a:t>d) None of the mentioned</a:t>
            </a:r>
            <a:endParaRPr lang="en-IN" sz="2400" cap="none" dirty="0">
              <a:solidFill>
                <a:schemeClr val="tx1"/>
              </a:solidFill>
              <a:latin typeface="Georgia" panose="02040502050405020303" pitchFamily="18" charset="0"/>
            </a:endParaRPr>
          </a:p>
        </p:txBody>
      </p:sp>
    </p:spTree>
    <p:extLst>
      <p:ext uri="{BB962C8B-B14F-4D97-AF65-F5344CB8AC3E}">
        <p14:creationId xmlns:p14="http://schemas.microsoft.com/office/powerpoint/2010/main" val="1710972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2400" cap="none" dirty="0">
                <a:solidFill>
                  <a:schemeClr val="tx1"/>
                </a:solidFill>
                <a:latin typeface="Georgia" panose="02040502050405020303" pitchFamily="18" charset="0"/>
              </a:rPr>
              <a:t>4. </a:t>
            </a:r>
            <a:r>
              <a:rPr lang="en-IN" cap="none" dirty="0">
                <a:solidFill>
                  <a:schemeClr val="tx1"/>
                </a:solidFill>
                <a:latin typeface="Georgia" panose="02040502050405020303" pitchFamily="18" charset="0"/>
              </a:rPr>
              <a:t>Which of the following statements explains portability in non-functional requirements?</a:t>
            </a:r>
          </a:p>
          <a:p>
            <a:pPr algn="just"/>
            <a:r>
              <a:rPr lang="en-IN" b="1" cap="none" dirty="0">
                <a:solidFill>
                  <a:schemeClr val="tx1"/>
                </a:solidFill>
                <a:latin typeface="Georgia" panose="02040502050405020303" pitchFamily="18" charset="0"/>
              </a:rPr>
              <a:t>a) It is a degree to which software running on one platform can easily be converted to run on another platform</a:t>
            </a:r>
          </a:p>
          <a:p>
            <a:pPr algn="just"/>
            <a:r>
              <a:rPr lang="en-IN" cap="none" dirty="0">
                <a:solidFill>
                  <a:schemeClr val="tx1"/>
                </a:solidFill>
                <a:latin typeface="Georgia" panose="02040502050405020303" pitchFamily="18" charset="0"/>
              </a:rPr>
              <a:t>b) It cannot be enhanced by using languages, OS’ and tools that are universally available and standardized</a:t>
            </a:r>
          </a:p>
          <a:p>
            <a:pPr algn="just"/>
            <a:r>
              <a:rPr lang="en-IN" cap="none" dirty="0">
                <a:solidFill>
                  <a:schemeClr val="tx1"/>
                </a:solidFill>
                <a:latin typeface="Georgia" panose="02040502050405020303" pitchFamily="18" charset="0"/>
              </a:rPr>
              <a:t>c) The ability of the system to behave consistently in a user-acceptable manner when operating within the environment for which the system was intended</a:t>
            </a:r>
          </a:p>
          <a:p>
            <a:pPr algn="just"/>
            <a:r>
              <a:rPr lang="en-IN" cap="none" dirty="0">
                <a:solidFill>
                  <a:schemeClr val="tx1"/>
                </a:solidFill>
                <a:latin typeface="Georgia" panose="02040502050405020303" pitchFamily="18" charset="0"/>
              </a:rPr>
              <a:t>d) None of the mentioned</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5. Choose the incorrect statement with respect to Non-Functional Requirement(NFR).</a:t>
            </a:r>
          </a:p>
          <a:p>
            <a:pPr algn="just"/>
            <a:r>
              <a:rPr lang="en-IN" cap="none" dirty="0">
                <a:solidFill>
                  <a:schemeClr val="tx1"/>
                </a:solidFill>
                <a:latin typeface="Georgia" panose="02040502050405020303" pitchFamily="18" charset="0"/>
              </a:rPr>
              <a:t>a) Product-oriented Approach – Focus on system (or software) quality</a:t>
            </a:r>
          </a:p>
          <a:p>
            <a:pPr algn="just"/>
            <a:r>
              <a:rPr lang="en-IN" cap="none" dirty="0">
                <a:solidFill>
                  <a:schemeClr val="tx1"/>
                </a:solidFill>
                <a:latin typeface="Georgia" panose="02040502050405020303" pitchFamily="18" charset="0"/>
              </a:rPr>
              <a:t>b) Process-oriented Approach – Focus on how NFRs can be used in the design process</a:t>
            </a:r>
          </a:p>
          <a:p>
            <a:pPr algn="just"/>
            <a:r>
              <a:rPr lang="en-IN" b="1" cap="none" dirty="0">
                <a:solidFill>
                  <a:schemeClr val="tx1"/>
                </a:solidFill>
                <a:latin typeface="Georgia" panose="02040502050405020303" pitchFamily="18" charset="0"/>
              </a:rPr>
              <a:t>c) Quantitative Approach – Find measurable scales for the functionality attributes</a:t>
            </a:r>
          </a:p>
          <a:p>
            <a:pPr algn="just"/>
            <a:r>
              <a:rPr lang="en-IN" cap="none" dirty="0">
                <a:solidFill>
                  <a:schemeClr val="tx1"/>
                </a:solidFill>
                <a:latin typeface="Georgia" panose="02040502050405020303" pitchFamily="18" charset="0"/>
              </a:rPr>
              <a:t>d) Qualitative Approach – Study various relationships between quality goals</a:t>
            </a:r>
          </a:p>
        </p:txBody>
      </p:sp>
    </p:spTree>
    <p:extLst>
      <p:ext uri="{BB962C8B-B14F-4D97-AF65-F5344CB8AC3E}">
        <p14:creationId xmlns:p14="http://schemas.microsoft.com/office/powerpoint/2010/main" val="343687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b="1" cap="none" dirty="0">
                <a:solidFill>
                  <a:schemeClr val="tx1"/>
                </a:solidFill>
                <a:latin typeface="Georgia" panose="02040502050405020303" pitchFamily="18" charset="0"/>
              </a:rPr>
              <a:t>TYPES OF REQUIREMENTS : </a:t>
            </a:r>
          </a:p>
          <a:p>
            <a:pPr algn="just"/>
            <a:endParaRPr lang="en-IN" sz="1800" cap="none"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Functional requirements describe what the software has to do. They are often called product features.</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Non Functional requirements are mostly quality requirements. That stipulate how well the software does, what it has to do.</a:t>
            </a:r>
          </a:p>
          <a:p>
            <a:pPr algn="just"/>
            <a:endParaRPr lang="en-IN" sz="1800" cap="none"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DC106B43-730B-4607-8A28-957F4E01D34F}"/>
              </a:ext>
            </a:extLst>
          </p:cNvPr>
          <p:cNvPicPr>
            <a:picLocks noChangeAspect="1"/>
          </p:cNvPicPr>
          <p:nvPr/>
        </p:nvPicPr>
        <p:blipFill>
          <a:blip r:embed="rId2"/>
          <a:stretch>
            <a:fillRect/>
          </a:stretch>
        </p:blipFill>
        <p:spPr>
          <a:xfrm>
            <a:off x="2299318" y="2430731"/>
            <a:ext cx="7688062" cy="3526186"/>
          </a:xfrm>
          <a:prstGeom prst="rect">
            <a:avLst/>
          </a:prstGeom>
        </p:spPr>
      </p:pic>
    </p:spTree>
    <p:extLst>
      <p:ext uri="{BB962C8B-B14F-4D97-AF65-F5344CB8AC3E}">
        <p14:creationId xmlns:p14="http://schemas.microsoft.com/office/powerpoint/2010/main" val="214803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b="1" cap="none" dirty="0">
                <a:solidFill>
                  <a:schemeClr val="tx1"/>
                </a:solidFill>
                <a:latin typeface="Georgia" panose="02040502050405020303" pitchFamily="18" charset="0"/>
              </a:rPr>
              <a:t>USER AND SYSTEM REQUIREMENTS : </a:t>
            </a:r>
          </a:p>
          <a:p>
            <a:pPr algn="just"/>
            <a:r>
              <a:rPr lang="en-IN" cap="none" dirty="0">
                <a:solidFill>
                  <a:schemeClr val="tx1"/>
                </a:solidFill>
                <a:latin typeface="Georgia" panose="02040502050405020303" pitchFamily="18" charset="0"/>
              </a:rPr>
              <a:t>• User requirement are written for the users and include functional and non functional requirement.</a:t>
            </a:r>
          </a:p>
          <a:p>
            <a:pPr algn="just"/>
            <a:r>
              <a:rPr lang="en-IN" cap="none" dirty="0">
                <a:solidFill>
                  <a:schemeClr val="tx1"/>
                </a:solidFill>
                <a:latin typeface="Georgia" panose="02040502050405020303" pitchFamily="18" charset="0"/>
              </a:rPr>
              <a:t>• System requirement are derived from user requirement.</a:t>
            </a:r>
          </a:p>
          <a:p>
            <a:pPr algn="just"/>
            <a:r>
              <a:rPr lang="en-IN" cap="none" dirty="0">
                <a:solidFill>
                  <a:schemeClr val="tx1"/>
                </a:solidFill>
                <a:latin typeface="Georgia" panose="02040502050405020303" pitchFamily="18" charset="0"/>
              </a:rPr>
              <a:t>• The user system requirements are the parts of software requirement and specification (SRS) document.</a:t>
            </a:r>
          </a:p>
          <a:p>
            <a:pPr algn="just"/>
            <a:endParaRPr lang="en-IN" sz="1800" cap="none" dirty="0">
              <a:solidFill>
                <a:schemeClr val="tx1"/>
              </a:solidFill>
              <a:latin typeface="Georgia" panose="02040502050405020303" pitchFamily="18" charset="0"/>
            </a:endParaRPr>
          </a:p>
          <a:p>
            <a:pPr algn="just"/>
            <a:endParaRPr lang="en-IN" sz="1800" cap="none"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2C35C9C3-EC2D-4CF3-B1CF-0CF7C0A3231D}"/>
              </a:ext>
            </a:extLst>
          </p:cNvPr>
          <p:cNvPicPr>
            <a:picLocks noChangeAspect="1"/>
          </p:cNvPicPr>
          <p:nvPr/>
        </p:nvPicPr>
        <p:blipFill>
          <a:blip r:embed="rId2"/>
          <a:stretch>
            <a:fillRect/>
          </a:stretch>
        </p:blipFill>
        <p:spPr>
          <a:xfrm>
            <a:off x="219077" y="2325950"/>
            <a:ext cx="10167798" cy="4141433"/>
          </a:xfrm>
          <a:prstGeom prst="rect">
            <a:avLst/>
          </a:prstGeom>
        </p:spPr>
      </p:pic>
    </p:spTree>
    <p:extLst>
      <p:ext uri="{BB962C8B-B14F-4D97-AF65-F5344CB8AC3E}">
        <p14:creationId xmlns:p14="http://schemas.microsoft.com/office/powerpoint/2010/main" val="384448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b="1" u="sng" cap="none" dirty="0">
                <a:solidFill>
                  <a:schemeClr val="tx1"/>
                </a:solidFill>
                <a:latin typeface="Georgia" panose="02040502050405020303" pitchFamily="18" charset="0"/>
              </a:rPr>
              <a:t>FEASIBILITY STUDY : </a:t>
            </a:r>
          </a:p>
          <a:p>
            <a:pPr algn="just"/>
            <a:r>
              <a:rPr lang="en-IN" b="1" cap="none" dirty="0">
                <a:solidFill>
                  <a:schemeClr val="tx1"/>
                </a:solidFill>
                <a:latin typeface="Georgia" panose="02040502050405020303" pitchFamily="18" charset="0"/>
              </a:rPr>
              <a:t>Is cancellation of a project a bad news?</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As per IBM report, “31% projects get cancelled before they are completed, 53% over-run their cost estimates by an average of 189% &amp; for every 100 projects, there are 94 restarts.</a:t>
            </a:r>
          </a:p>
          <a:p>
            <a:pPr algn="just"/>
            <a:endParaRPr lang="en-IN" sz="1800" cap="none" dirty="0">
              <a:solidFill>
                <a:schemeClr val="tx1"/>
              </a:solidFill>
              <a:latin typeface="Georgia" panose="02040502050405020303" pitchFamily="18" charset="0"/>
            </a:endParaRPr>
          </a:p>
          <a:p>
            <a:pPr marL="342900" indent="-342900" algn="just">
              <a:buFont typeface="Wingdings" panose="05000000000000000000" pitchFamily="2" charset="2"/>
              <a:buChar char="q"/>
            </a:pPr>
            <a:r>
              <a:rPr lang="en-IN" b="1" cap="none" dirty="0">
                <a:solidFill>
                  <a:schemeClr val="tx1"/>
                </a:solidFill>
                <a:latin typeface="Georgia" panose="02040502050405020303" pitchFamily="18" charset="0"/>
              </a:rPr>
              <a:t>How do we cancel a project with the least work?</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CONDUCT A FEASIBILTY STUDY</a:t>
            </a:r>
          </a:p>
          <a:p>
            <a:pPr algn="just"/>
            <a:endParaRPr lang="en-IN" sz="1800" cap="none" dirty="0">
              <a:solidFill>
                <a:schemeClr val="tx1"/>
              </a:solidFill>
              <a:latin typeface="Georgia" panose="02040502050405020303" pitchFamily="18" charset="0"/>
            </a:endParaRPr>
          </a:p>
          <a:p>
            <a:pPr algn="just"/>
            <a:endParaRPr lang="en-IN" sz="1800" b="1" cap="none" dirty="0">
              <a:solidFill>
                <a:schemeClr val="tx1"/>
              </a:solidFill>
              <a:latin typeface="Georgia" panose="02040502050405020303" pitchFamily="18" charset="0"/>
            </a:endParaRPr>
          </a:p>
          <a:p>
            <a:pPr marL="285750" indent="-285750" algn="just">
              <a:buFont typeface="Wingdings" panose="05000000000000000000" pitchFamily="2" charset="2"/>
              <a:buChar char="q"/>
            </a:pPr>
            <a:r>
              <a:rPr lang="en-IN" sz="1800" b="1" cap="none" dirty="0">
                <a:solidFill>
                  <a:schemeClr val="tx1"/>
                </a:solidFill>
                <a:latin typeface="Georgia" panose="02040502050405020303" pitchFamily="18" charset="0"/>
              </a:rPr>
              <a:t>FEASIBILITY STUDY IS OF TWO TYPES : </a:t>
            </a:r>
          </a:p>
          <a:p>
            <a:pPr algn="just"/>
            <a:r>
              <a:rPr lang="en-IN" sz="1800" b="1" cap="none" dirty="0">
                <a:solidFill>
                  <a:schemeClr val="tx1"/>
                </a:solidFill>
                <a:latin typeface="Georgia" panose="02040502050405020303" pitchFamily="18" charset="0"/>
              </a:rPr>
              <a:t>1.  Technical feasibility</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Is it technically feasible to provide direct communication connectivity through space from one location of globe to another location?</a:t>
            </a: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Is it technically feasible to design a programming language using “Sanskrit”?</a:t>
            </a:r>
          </a:p>
        </p:txBody>
      </p:sp>
    </p:spTree>
    <p:extLst>
      <p:ext uri="{BB962C8B-B14F-4D97-AF65-F5344CB8AC3E}">
        <p14:creationId xmlns:p14="http://schemas.microsoft.com/office/powerpoint/2010/main" val="365928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b="1" cap="none" dirty="0">
                <a:solidFill>
                  <a:schemeClr val="tx1"/>
                </a:solidFill>
                <a:latin typeface="Georgia" panose="02040502050405020303" pitchFamily="18" charset="0"/>
              </a:rPr>
              <a:t>2. FEASIBILITY DEPENDS UPON NON TECHNICAL ISSUES LIKE:</a:t>
            </a:r>
          </a:p>
          <a:p>
            <a:pPr algn="just"/>
            <a:r>
              <a:rPr lang="en-IN" sz="1800" cap="none" dirty="0">
                <a:solidFill>
                  <a:schemeClr val="tx1"/>
                </a:solidFill>
                <a:latin typeface="Georgia" panose="02040502050405020303" pitchFamily="18" charset="0"/>
              </a:rPr>
              <a:t>• </a:t>
            </a:r>
            <a:r>
              <a:rPr lang="en-IN" cap="none" dirty="0">
                <a:solidFill>
                  <a:schemeClr val="tx1"/>
                </a:solidFill>
                <a:latin typeface="Georgia" panose="02040502050405020303" pitchFamily="18" charset="0"/>
              </a:rPr>
              <a:t>Are the project’s cost and schedule assumption realistic?</a:t>
            </a:r>
          </a:p>
          <a:p>
            <a:pPr algn="just"/>
            <a:r>
              <a:rPr lang="en-IN" cap="none" dirty="0">
                <a:solidFill>
                  <a:schemeClr val="tx1"/>
                </a:solidFill>
                <a:latin typeface="Georgia" panose="02040502050405020303" pitchFamily="18" charset="0"/>
              </a:rPr>
              <a:t>• Does the business model realistic?</a:t>
            </a:r>
          </a:p>
          <a:p>
            <a:pPr algn="just"/>
            <a:r>
              <a:rPr lang="en-IN" cap="none" dirty="0">
                <a:solidFill>
                  <a:schemeClr val="tx1"/>
                </a:solidFill>
                <a:latin typeface="Georgia" panose="02040502050405020303" pitchFamily="18" charset="0"/>
              </a:rPr>
              <a:t>• Is there any market for the product?</a:t>
            </a:r>
          </a:p>
          <a:p>
            <a:pPr algn="just"/>
            <a:endParaRPr lang="en-IN" cap="none" dirty="0">
              <a:solidFill>
                <a:schemeClr val="tx1"/>
              </a:solidFill>
              <a:latin typeface="Georgia" panose="02040502050405020303" pitchFamily="18" charset="0"/>
            </a:endParaRPr>
          </a:p>
          <a:p>
            <a:pPr marL="342900" indent="-342900" algn="just">
              <a:buFont typeface="Wingdings" panose="05000000000000000000" pitchFamily="2" charset="2"/>
              <a:buChar char="q"/>
            </a:pPr>
            <a:r>
              <a:rPr lang="en-IN" b="1" cap="none" dirty="0">
                <a:solidFill>
                  <a:schemeClr val="tx1"/>
                </a:solidFill>
                <a:latin typeface="Georgia" panose="02040502050405020303" pitchFamily="18" charset="0"/>
              </a:rPr>
              <a:t>PURPOSE OF FEASIBILITY STUDY: </a:t>
            </a:r>
          </a:p>
          <a:p>
            <a:pPr algn="just"/>
            <a:r>
              <a:rPr lang="en-IN" cap="none" dirty="0">
                <a:solidFill>
                  <a:schemeClr val="tx1"/>
                </a:solidFill>
                <a:latin typeface="Georgia" panose="02040502050405020303" pitchFamily="18" charset="0"/>
              </a:rPr>
              <a:t>“Evaluation or Analysis of the potential impact of a proposed project or program.”</a:t>
            </a:r>
          </a:p>
          <a:p>
            <a:pPr algn="just"/>
            <a:endParaRPr lang="en-IN" cap="none" dirty="0">
              <a:solidFill>
                <a:schemeClr val="tx1"/>
              </a:solidFill>
              <a:latin typeface="Georgia" panose="02040502050405020303" pitchFamily="18" charset="0"/>
            </a:endParaRPr>
          </a:p>
          <a:p>
            <a:pPr marL="342900" indent="-342900" algn="just">
              <a:buFont typeface="Wingdings" panose="05000000000000000000" pitchFamily="2" charset="2"/>
              <a:buChar char="q"/>
            </a:pPr>
            <a:r>
              <a:rPr lang="en-IN" b="1" cap="none" dirty="0">
                <a:solidFill>
                  <a:schemeClr val="tx1"/>
                </a:solidFill>
                <a:latin typeface="Georgia" panose="02040502050405020303" pitchFamily="18" charset="0"/>
              </a:rPr>
              <a:t>FOCUS OF FEASIBILITY STUDIES : </a:t>
            </a:r>
          </a:p>
          <a:p>
            <a:pPr algn="just"/>
            <a:endParaRPr lang="en-IN" b="1"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 </a:t>
            </a:r>
            <a:r>
              <a:rPr lang="en-IN" sz="2400" cap="none" dirty="0">
                <a:solidFill>
                  <a:schemeClr val="tx1"/>
                </a:solidFill>
                <a:latin typeface="Georgia" panose="02040502050405020303" pitchFamily="18" charset="0"/>
              </a:rPr>
              <a:t>Is the product concept viable?</a:t>
            </a:r>
          </a:p>
          <a:p>
            <a:pPr algn="just"/>
            <a:r>
              <a:rPr lang="en-IN" sz="2400" cap="none" dirty="0">
                <a:solidFill>
                  <a:schemeClr val="tx1"/>
                </a:solidFill>
                <a:latin typeface="Georgia" panose="02040502050405020303" pitchFamily="18" charset="0"/>
              </a:rPr>
              <a:t>• Will it be possible to develop a product that matches the project’s vision statement?</a:t>
            </a:r>
          </a:p>
          <a:p>
            <a:pPr algn="just"/>
            <a:r>
              <a:rPr lang="en-IN" sz="2400" cap="none" dirty="0">
                <a:solidFill>
                  <a:schemeClr val="tx1"/>
                </a:solidFill>
                <a:latin typeface="Georgia" panose="02040502050405020303" pitchFamily="18" charset="0"/>
              </a:rPr>
              <a:t>• What are the current estimated cost and schedule for the project?</a:t>
            </a:r>
          </a:p>
        </p:txBody>
      </p:sp>
    </p:spTree>
    <p:extLst>
      <p:ext uri="{BB962C8B-B14F-4D97-AF65-F5344CB8AC3E}">
        <p14:creationId xmlns:p14="http://schemas.microsoft.com/office/powerpoint/2010/main" val="271587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cap="none" dirty="0">
                <a:solidFill>
                  <a:schemeClr val="tx1"/>
                </a:solidFill>
                <a:latin typeface="Georgia" panose="02040502050405020303" pitchFamily="18" charset="0"/>
              </a:rPr>
              <a:t>• </a:t>
            </a:r>
            <a:r>
              <a:rPr lang="en-IN" sz="2400" cap="none" dirty="0">
                <a:solidFill>
                  <a:schemeClr val="tx1"/>
                </a:solidFill>
                <a:latin typeface="Georgia" panose="02040502050405020303" pitchFamily="18" charset="0"/>
              </a:rPr>
              <a:t>How big is the gap between the original cost &amp; schedule targets &amp; current estimates?</a:t>
            </a:r>
          </a:p>
          <a:p>
            <a:pPr algn="just"/>
            <a:r>
              <a:rPr lang="en-IN" sz="2400" cap="none" dirty="0">
                <a:solidFill>
                  <a:schemeClr val="tx1"/>
                </a:solidFill>
                <a:latin typeface="Georgia" panose="02040502050405020303" pitchFamily="18" charset="0"/>
              </a:rPr>
              <a:t>• Is the business model for software justified when the current cost &amp; schedule estimate are considered?</a:t>
            </a:r>
          </a:p>
          <a:p>
            <a:pPr algn="just"/>
            <a:r>
              <a:rPr lang="en-IN" sz="2400" cap="none" dirty="0">
                <a:solidFill>
                  <a:schemeClr val="tx1"/>
                </a:solidFill>
                <a:latin typeface="Georgia" panose="02040502050405020303" pitchFamily="18" charset="0"/>
              </a:rPr>
              <a:t>• Have the major risks to the project been identified &amp; can they be surmounted?</a:t>
            </a:r>
          </a:p>
          <a:p>
            <a:pPr algn="just"/>
            <a:r>
              <a:rPr lang="en-IN" sz="2400" cap="none" dirty="0">
                <a:solidFill>
                  <a:schemeClr val="tx1"/>
                </a:solidFill>
                <a:latin typeface="Georgia" panose="02040502050405020303" pitchFamily="18" charset="0"/>
              </a:rPr>
              <a:t>• Is the specifications complete &amp; stable enough to support remaining development work?</a:t>
            </a:r>
          </a:p>
          <a:p>
            <a:pPr marL="342900" indent="-342900" algn="just">
              <a:buFont typeface="Arial" panose="020B0604020202020204" pitchFamily="34" charset="0"/>
              <a:buChar char="•"/>
            </a:pPr>
            <a:r>
              <a:rPr lang="en-IN" sz="2400" cap="none" dirty="0">
                <a:solidFill>
                  <a:schemeClr val="tx1"/>
                </a:solidFill>
                <a:latin typeface="Georgia" panose="02040502050405020303" pitchFamily="18" charset="0"/>
              </a:rPr>
              <a:t> Have users &amp; developers been able to agree on a detailed user interface prototype? If not, are the requirements really stable?</a:t>
            </a:r>
          </a:p>
          <a:p>
            <a:pPr algn="just"/>
            <a:r>
              <a:rPr lang="en-IN" sz="2400" cap="none" dirty="0">
                <a:solidFill>
                  <a:schemeClr val="tx1"/>
                </a:solidFill>
                <a:latin typeface="Georgia" panose="02040502050405020303" pitchFamily="18" charset="0"/>
              </a:rPr>
              <a:t>• Is the software development plan complete &amp; adequate to support further development work?</a:t>
            </a:r>
          </a:p>
        </p:txBody>
      </p:sp>
    </p:spTree>
    <p:extLst>
      <p:ext uri="{BB962C8B-B14F-4D97-AF65-F5344CB8AC3E}">
        <p14:creationId xmlns:p14="http://schemas.microsoft.com/office/powerpoint/2010/main" val="281183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2400" cap="none" dirty="0">
                <a:solidFill>
                  <a:schemeClr val="tx1"/>
                </a:solidFill>
                <a:latin typeface="Georgia" panose="02040502050405020303" pitchFamily="18" charset="0"/>
              </a:rPr>
              <a:t>REQUIREMENTS ELICITATION : </a:t>
            </a:r>
          </a:p>
          <a:p>
            <a:pPr algn="just"/>
            <a:r>
              <a:rPr lang="en-IN" sz="2400" cap="none" dirty="0">
                <a:solidFill>
                  <a:schemeClr val="tx1"/>
                </a:solidFill>
                <a:latin typeface="Georgia" panose="02040502050405020303" pitchFamily="18" charset="0"/>
              </a:rPr>
              <a:t>Requirements elicitation is perhaps the most difficult, most error-prone and most communication intensive software development. It can be successful only through an effective customer-developer partnership. It is needed to know what the users really need.</a:t>
            </a:r>
          </a:p>
          <a:p>
            <a:pPr algn="just"/>
            <a:endParaRPr lang="en-IN" sz="2400" cap="none" dirty="0">
              <a:solidFill>
                <a:schemeClr val="tx1"/>
              </a:solidFill>
              <a:latin typeface="Georgia" panose="02040502050405020303" pitchFamily="18" charset="0"/>
            </a:endParaRPr>
          </a:p>
          <a:p>
            <a:pPr algn="just"/>
            <a:r>
              <a:rPr lang="en-IN" sz="2400" cap="none" dirty="0">
                <a:solidFill>
                  <a:schemeClr val="tx1"/>
                </a:solidFill>
                <a:latin typeface="Georgia" panose="02040502050405020303" pitchFamily="18" charset="0"/>
              </a:rPr>
              <a:t>There are a number of requirements elicitation methods. Few of them are listed below </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Interviews</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Brainstorming Sessions</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Facilitated Application Specification Technique (FAST)</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Quality Function Deployment (QFD)</a:t>
            </a:r>
          </a:p>
          <a:p>
            <a:pPr marL="342900" indent="-342900" algn="just">
              <a:buFont typeface="Wingdings" panose="05000000000000000000" pitchFamily="2" charset="2"/>
              <a:buChar char="v"/>
            </a:pPr>
            <a:r>
              <a:rPr lang="en-IN" sz="2400" cap="none" dirty="0">
                <a:solidFill>
                  <a:schemeClr val="tx1"/>
                </a:solidFill>
                <a:latin typeface="Georgia" panose="02040502050405020303" pitchFamily="18" charset="0"/>
              </a:rPr>
              <a:t>Use Case Approach</a:t>
            </a:r>
          </a:p>
          <a:p>
            <a:pPr algn="just"/>
            <a:r>
              <a:rPr lang="en-IN" sz="2400" cap="none" dirty="0">
                <a:solidFill>
                  <a:schemeClr val="tx1"/>
                </a:solidFill>
                <a:latin typeface="Georgia" panose="02040502050405020303" pitchFamily="18" charset="0"/>
              </a:rPr>
              <a:t>The success of an elicitation technique used depends on the maturity of the analyst, developers, users and the customer involved.</a:t>
            </a:r>
          </a:p>
        </p:txBody>
      </p:sp>
    </p:spTree>
    <p:extLst>
      <p:ext uri="{BB962C8B-B14F-4D97-AF65-F5344CB8AC3E}">
        <p14:creationId xmlns:p14="http://schemas.microsoft.com/office/powerpoint/2010/main" val="2728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2400" cap="none" dirty="0">
                <a:solidFill>
                  <a:schemeClr val="tx1"/>
                </a:solidFill>
                <a:latin typeface="Georgia" panose="02040502050405020303" pitchFamily="18" charset="0"/>
              </a:rPr>
              <a:t>1. </a:t>
            </a:r>
            <a:r>
              <a:rPr lang="en-IN" sz="2400" b="1" cap="none" dirty="0">
                <a:solidFill>
                  <a:schemeClr val="tx1"/>
                </a:solidFill>
                <a:latin typeface="Georgia" panose="02040502050405020303" pitchFamily="18" charset="0"/>
              </a:rPr>
              <a:t>INTERVIEWS:</a:t>
            </a:r>
          </a:p>
          <a:p>
            <a:pPr algn="just"/>
            <a:r>
              <a:rPr lang="en-IN" sz="2400" cap="none" dirty="0">
                <a:solidFill>
                  <a:schemeClr val="tx1"/>
                </a:solidFill>
                <a:latin typeface="Georgia" panose="02040502050405020303" pitchFamily="18" charset="0"/>
              </a:rPr>
              <a:t>Objective of conducting an interview is to understand the customer’s expectations from the software. It is impossible to interview every stakeholder hence representatives from groups are selected based on their expertise and credibility.</a:t>
            </a:r>
          </a:p>
          <a:p>
            <a:pPr algn="just"/>
            <a:endParaRPr lang="en-IN" sz="2400" cap="none" dirty="0">
              <a:solidFill>
                <a:schemeClr val="tx1"/>
              </a:solidFill>
              <a:latin typeface="Georgia" panose="02040502050405020303" pitchFamily="18" charset="0"/>
            </a:endParaRPr>
          </a:p>
          <a:p>
            <a:pPr algn="just"/>
            <a:r>
              <a:rPr lang="en-IN" sz="2400" cap="none" dirty="0">
                <a:solidFill>
                  <a:schemeClr val="tx1"/>
                </a:solidFill>
                <a:latin typeface="Georgia" panose="02040502050405020303" pitchFamily="18" charset="0"/>
              </a:rPr>
              <a:t>Interviews maybe be open ended or structured.</a:t>
            </a:r>
          </a:p>
          <a:p>
            <a:pPr algn="just"/>
            <a:endParaRPr lang="en-IN" sz="2400" cap="none" dirty="0">
              <a:solidFill>
                <a:schemeClr val="tx1"/>
              </a:solidFill>
              <a:latin typeface="Georgia" panose="02040502050405020303" pitchFamily="18" charset="0"/>
            </a:endParaRPr>
          </a:p>
          <a:p>
            <a:pPr marL="457200" indent="-457200" algn="just">
              <a:buFont typeface="Wingdings" panose="05000000000000000000" pitchFamily="2" charset="2"/>
              <a:buChar char="q"/>
            </a:pPr>
            <a:r>
              <a:rPr lang="en-IN" sz="2400" cap="none" dirty="0">
                <a:solidFill>
                  <a:schemeClr val="tx1"/>
                </a:solidFill>
                <a:latin typeface="Georgia" panose="02040502050405020303" pitchFamily="18" charset="0"/>
              </a:rPr>
              <a:t>In open ended interviews there is no pre-set agenda. Context free questions may be asked to understand the problem.</a:t>
            </a:r>
          </a:p>
          <a:p>
            <a:pPr marL="457200" indent="-457200" algn="just">
              <a:buFont typeface="Wingdings" panose="05000000000000000000" pitchFamily="2" charset="2"/>
              <a:buChar char="q"/>
            </a:pPr>
            <a:r>
              <a:rPr lang="en-IN" sz="2400" cap="none" dirty="0">
                <a:solidFill>
                  <a:schemeClr val="tx1"/>
                </a:solidFill>
                <a:latin typeface="Georgia" panose="02040502050405020303" pitchFamily="18" charset="0"/>
              </a:rPr>
              <a:t>In structured interview, agenda of fairly open questions is prepared. Sometimes a proper questionnaire is designed for the interview.</a:t>
            </a:r>
          </a:p>
        </p:txBody>
      </p:sp>
    </p:spTree>
    <p:extLst>
      <p:ext uri="{BB962C8B-B14F-4D97-AF65-F5344CB8AC3E}">
        <p14:creationId xmlns:p14="http://schemas.microsoft.com/office/powerpoint/2010/main" val="172762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2400" cap="none" dirty="0">
                <a:solidFill>
                  <a:schemeClr val="tx1"/>
                </a:solidFill>
                <a:latin typeface="Georgia" panose="02040502050405020303" pitchFamily="18" charset="0"/>
              </a:rPr>
              <a:t> 2. </a:t>
            </a:r>
            <a:r>
              <a:rPr lang="en-IN" sz="2400" b="1" cap="none" dirty="0">
                <a:solidFill>
                  <a:schemeClr val="tx1"/>
                </a:solidFill>
                <a:latin typeface="Georgia" panose="02040502050405020303" pitchFamily="18" charset="0"/>
              </a:rPr>
              <a:t>BRAINSTORMING SESSIONS:</a:t>
            </a:r>
          </a:p>
          <a:p>
            <a:pPr algn="just"/>
            <a:endParaRPr lang="en-IN" sz="2400" cap="none" dirty="0">
              <a:solidFill>
                <a:schemeClr val="tx1"/>
              </a:solidFill>
              <a:latin typeface="Georgia" panose="02040502050405020303" pitchFamily="18" charset="0"/>
            </a:endParaRP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It is a group technique</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It is intended to generate lots of new ideas hence providing a platform to share views</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A highly trained facilitator is required to handle group bias and group conflicts.</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Every idea is documented so that everyone can see it.</a:t>
            </a:r>
          </a:p>
          <a:p>
            <a:pPr marL="342900" indent="-342900" algn="just">
              <a:buFont typeface="Wingdings" panose="05000000000000000000" pitchFamily="2" charset="2"/>
              <a:buChar char="q"/>
            </a:pPr>
            <a:r>
              <a:rPr lang="en-IN" sz="2400" cap="none" dirty="0">
                <a:solidFill>
                  <a:schemeClr val="tx1"/>
                </a:solidFill>
                <a:latin typeface="Georgia" panose="02040502050405020303" pitchFamily="18" charset="0"/>
              </a:rPr>
              <a:t>Finally a document is prepared which consists of the list of requirements and their priority if possible.</a:t>
            </a:r>
          </a:p>
        </p:txBody>
      </p:sp>
    </p:spTree>
    <p:extLst>
      <p:ext uri="{BB962C8B-B14F-4D97-AF65-F5344CB8AC3E}">
        <p14:creationId xmlns:p14="http://schemas.microsoft.com/office/powerpoint/2010/main" val="1388229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4A07F3-35FA-4A87-B518-E7610CF279A4}"/>
</file>

<file path=customXml/itemProps2.xml><?xml version="1.0" encoding="utf-8"?>
<ds:datastoreItem xmlns:ds="http://schemas.openxmlformats.org/officeDocument/2006/customXml" ds:itemID="{92B6B93E-DB78-4BE8-891C-3C9A74DB060A}"/>
</file>

<file path=customXml/itemProps3.xml><?xml version="1.0" encoding="utf-8"?>
<ds:datastoreItem xmlns:ds="http://schemas.openxmlformats.org/officeDocument/2006/customXml" ds:itemID="{55DB209F-232B-4F75-9957-99A982364DC7}"/>
</file>

<file path=docProps/app.xml><?xml version="1.0" encoding="utf-8"?>
<Properties xmlns="http://schemas.openxmlformats.org/officeDocument/2006/extended-properties" xmlns:vt="http://schemas.openxmlformats.org/officeDocument/2006/docPropsVTypes">
  <Template>Ion</Template>
  <TotalTime>406</TotalTime>
  <Words>1564</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Georgia</vt:lpstr>
      <vt:lpstr>Wingdings</vt:lpstr>
      <vt:lpstr>Wingdings 3</vt:lpstr>
      <vt:lpstr>Ion</vt:lpstr>
      <vt:lpstr>LECTURE-16 Behavioural and Non-Behavioural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LECTURE-9   SOFTWARE PROJECT PLANNING: COST ESTIMATION</dc:title>
  <dc:creator>MOOLCHAND SHARMA</dc:creator>
  <cp:lastModifiedBy> </cp:lastModifiedBy>
  <cp:revision>54</cp:revision>
  <dcterms:created xsi:type="dcterms:W3CDTF">2020-07-10T08:10:44Z</dcterms:created>
  <dcterms:modified xsi:type="dcterms:W3CDTF">2020-10-08T04:28:24Z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