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9" r:id="rId3"/>
    <p:sldId id="300" r:id="rId4"/>
    <p:sldId id="301" r:id="rId5"/>
    <p:sldId id="302" r:id="rId6"/>
    <p:sldId id="303" r:id="rId7"/>
    <p:sldId id="304" r:id="rId8"/>
    <p:sldId id="30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22-07-2020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22-07-2020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8" y="104775"/>
            <a:ext cx="11671522" cy="1004933"/>
          </a:xfrm>
        </p:spPr>
        <p:txBody>
          <a:bodyPr/>
          <a:lstStyle/>
          <a:p>
            <a:r>
              <a:rPr lang="en-IN" sz="3200" b="1" dirty="0">
                <a:latin typeface="Georgia" panose="02040502050405020303" pitchFamily="18" charset="0"/>
              </a:rPr>
              <a:t>LECTURE-17  SOFTWARE PROTOTYPING</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109709"/>
            <a:ext cx="11837145" cy="5377185"/>
          </a:xfrm>
        </p:spPr>
        <p:txBody>
          <a:bodyPr>
            <a:normAutofit/>
          </a:bodyPr>
          <a:lstStyle/>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Prototype methodology is defined as a Software Development model in which a prototype is built, test, and then reworked when needed until an acceptable prototype is achieved. It also creates a base to produce the final system.</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Software prototyping model works best in scenarios where the project's requirement are not known. It is an iterative, trial, and error method which take place between the developer and the client.</a:t>
            </a:r>
            <a:endParaRPr lang="en-IN" b="1" cap="none" dirty="0">
              <a:solidFill>
                <a:schemeClr val="tx1"/>
              </a:solidFill>
              <a:latin typeface="Georgia" panose="02040502050405020303" pitchFamily="18" charset="0"/>
            </a:endParaRPr>
          </a:p>
          <a:p>
            <a:pPr algn="just"/>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Prototyping Model Phases :</a:t>
            </a:r>
          </a:p>
          <a:p>
            <a:pPr algn="just"/>
            <a:endParaRPr lang="en-IN" b="1" cap="none"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1DF28892-1008-45C0-A7CB-4F695AE0A58D}"/>
              </a:ext>
            </a:extLst>
          </p:cNvPr>
          <p:cNvPicPr>
            <a:picLocks noChangeAspect="1"/>
          </p:cNvPicPr>
          <p:nvPr/>
        </p:nvPicPr>
        <p:blipFill>
          <a:blip r:embed="rId2"/>
          <a:stretch>
            <a:fillRect/>
          </a:stretch>
        </p:blipFill>
        <p:spPr>
          <a:xfrm>
            <a:off x="834501" y="4194467"/>
            <a:ext cx="10466773" cy="2162175"/>
          </a:xfrm>
          <a:prstGeom prst="rect">
            <a:avLst/>
          </a:prstGeom>
        </p:spPr>
      </p:pic>
    </p:spTree>
    <p:extLst>
      <p:ext uri="{BB962C8B-B14F-4D97-AF65-F5344CB8AC3E}">
        <p14:creationId xmlns:p14="http://schemas.microsoft.com/office/powerpoint/2010/main" val="284819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dirty="0">
                <a:solidFill>
                  <a:schemeClr val="tx1"/>
                </a:solidFill>
                <a:latin typeface="Georgia" panose="02040502050405020303" pitchFamily="18" charset="0"/>
              </a:rPr>
              <a:t>Prototyping Model has following six SDLC phases as follow:</a:t>
            </a:r>
          </a:p>
          <a:p>
            <a:pPr algn="just"/>
            <a:endParaRPr lang="en-IN" b="1"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Step 1: Requirements Gathering and Analysis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A prototyping model starts with requirement analysis. In this phase, the requirements of the system are defined in detail. During the process, the users of the system are interviewed to know what is their expectation from the system.</a:t>
            </a:r>
          </a:p>
          <a:p>
            <a:pPr marL="285750" indent="-285750" algn="just">
              <a:buFont typeface="Wingdings" panose="05000000000000000000" pitchFamily="2" charset="2"/>
              <a:buChar char="v"/>
            </a:pPr>
            <a:endParaRPr lang="en-IN" sz="1800"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Step 2: Quick design</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second phase is a preliminary design or a quick design. In this stage, a simple design of the system is created. However, it is not a complete design. It gives a brief idea of the system to the user. The quick design helps in developing the prototype.</a:t>
            </a:r>
          </a:p>
          <a:p>
            <a:pPr marL="285750" indent="-285750" algn="just">
              <a:buFont typeface="Wingdings" panose="05000000000000000000" pitchFamily="2" charset="2"/>
              <a:buChar char="v"/>
            </a:pPr>
            <a:endParaRPr lang="en-IN" sz="1800"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Step 3: Build a Prototype</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In this phase, an actual prototype is designed based on the information gathered from quick design. It is a small working model of the required system</a:t>
            </a:r>
          </a:p>
        </p:txBody>
      </p:sp>
    </p:spTree>
    <p:extLst>
      <p:ext uri="{BB962C8B-B14F-4D97-AF65-F5344CB8AC3E}">
        <p14:creationId xmlns:p14="http://schemas.microsoft.com/office/powerpoint/2010/main" val="214803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cap="none" dirty="0">
                <a:solidFill>
                  <a:schemeClr val="tx1"/>
                </a:solidFill>
                <a:latin typeface="Georgia" panose="02040502050405020303" pitchFamily="18" charset="0"/>
              </a:rPr>
              <a:t>Step 4: Initial user evaluation</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In this stage, the proposed system is presented to the client for an initial evaluation. It helps to find out the strength and weakness of the working model. Comment and suggestion are collected from the customer and provided to the developer.</a:t>
            </a:r>
          </a:p>
          <a:p>
            <a:pPr algn="just"/>
            <a:endParaRPr lang="en-IN" sz="1800" b="1"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Step 5: Refining prototype</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If the user is not happy with the current prototype, you need to refine the prototype according to the user's feedback and suggestions.</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This phase will not over until all the requirements specified by the user are met. Once the user is satisfied with the developed prototype, a final system is developed based on the approved final prototype.</a:t>
            </a:r>
          </a:p>
          <a:p>
            <a:pPr algn="just"/>
            <a:endParaRPr lang="en-IN" sz="1800" b="1"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Step 6: Implement Product and Maintain</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Once the final system is developed based on the final prototype, it is thoroughly tested and deployed to production. The system undergoes routine maintenance for minimizing downtime and prevent large-scale failures</a:t>
            </a:r>
            <a:r>
              <a:rPr lang="en-IN" sz="1800" b="1" cap="none" dirty="0">
                <a:solidFill>
                  <a:schemeClr val="tx1"/>
                </a:solidFill>
                <a:latin typeface="Georgia" panose="02040502050405020303" pitchFamily="18" charset="0"/>
              </a:rPr>
              <a:t>.</a:t>
            </a:r>
          </a:p>
        </p:txBody>
      </p:sp>
    </p:spTree>
    <p:extLst>
      <p:ext uri="{BB962C8B-B14F-4D97-AF65-F5344CB8AC3E}">
        <p14:creationId xmlns:p14="http://schemas.microsoft.com/office/powerpoint/2010/main" val="380880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u="sng" cap="none" dirty="0">
                <a:solidFill>
                  <a:schemeClr val="tx1"/>
                </a:solidFill>
                <a:latin typeface="Georgia" panose="02040502050405020303" pitchFamily="18" charset="0"/>
              </a:rPr>
              <a:t>Types of Prototyping Models</a:t>
            </a:r>
          </a:p>
          <a:p>
            <a:pPr algn="just"/>
            <a:r>
              <a:rPr lang="en-IN" sz="1800" b="1" cap="none" dirty="0">
                <a:solidFill>
                  <a:schemeClr val="tx1"/>
                </a:solidFill>
                <a:latin typeface="Georgia" panose="02040502050405020303" pitchFamily="18" charset="0"/>
              </a:rPr>
              <a:t>Four types of Prototyping models are:</a:t>
            </a:r>
          </a:p>
          <a:p>
            <a:pPr algn="just"/>
            <a:endParaRPr lang="en-IN" sz="1800" b="1"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A. Rapid Throwaway prototypes : </a:t>
            </a:r>
            <a:r>
              <a:rPr lang="en-IN" sz="1800" cap="none" dirty="0">
                <a:solidFill>
                  <a:schemeClr val="tx1"/>
                </a:solidFill>
                <a:latin typeface="Georgia" panose="02040502050405020303" pitchFamily="18" charset="0"/>
              </a:rPr>
              <a:t>Rapid throwaway is based on the preliminary requirement. It is quickly developed to show how the requirement will look visually. The customer's feedback helps drives changes to the requirement, and the prototype is again created until the requirement is baselined.</a:t>
            </a:r>
          </a:p>
          <a:p>
            <a:pPr marL="285750" indent="-285750" algn="just">
              <a:buFont typeface="Wingdings" panose="05000000000000000000" pitchFamily="2" charset="2"/>
              <a:buChar char="v"/>
            </a:pPr>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In this method, a developed prototype will be discarded and will not be a part of the ultimately accepted prototype. This technique is useful for exploring ideas and getting instant feedback for customer requirements.</a:t>
            </a:r>
          </a:p>
          <a:p>
            <a:pPr algn="just"/>
            <a:endParaRPr lang="en-IN" sz="1800"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B. Evolutionary prototype :  </a:t>
            </a:r>
            <a:r>
              <a:rPr lang="en-IN" sz="1800" cap="none" dirty="0">
                <a:solidFill>
                  <a:schemeClr val="tx1"/>
                </a:solidFill>
                <a:latin typeface="Georgia" panose="02040502050405020303" pitchFamily="18" charset="0"/>
              </a:rPr>
              <a:t>Here, the prototype developed is incrementally refined based on customer's feedback until it is finally accepted. It helps you to save time as well as effort. That's because developing a prototype from scratch for every interaction of the process can sometimes be very frustrating.</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This model is helpful for a project which uses a new technology that is not well understood. It is also used for a complex project where every functionality must be checked once. It is helpful when the requirement is not stable or not understood clearly at the initial stage.</a:t>
            </a:r>
          </a:p>
        </p:txBody>
      </p:sp>
    </p:spTree>
    <p:extLst>
      <p:ext uri="{BB962C8B-B14F-4D97-AF65-F5344CB8AC3E}">
        <p14:creationId xmlns:p14="http://schemas.microsoft.com/office/powerpoint/2010/main" val="263360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cap="none" dirty="0">
                <a:solidFill>
                  <a:schemeClr val="tx1"/>
                </a:solidFill>
                <a:latin typeface="Georgia" panose="02040502050405020303" pitchFamily="18" charset="0"/>
              </a:rPr>
              <a:t>C. Incremental Prototype : </a:t>
            </a:r>
            <a:r>
              <a:rPr lang="en-IN" cap="none" dirty="0">
                <a:solidFill>
                  <a:schemeClr val="tx1"/>
                </a:solidFill>
                <a:latin typeface="Georgia" panose="02040502050405020303" pitchFamily="18" charset="0"/>
              </a:rPr>
              <a:t>In incremental Prototyping, the final product is decimated into different small prototypes and developed individually. Eventually, the different prototypes are merged into a single product. This method is helpful to reduce the feedback time between the user and the application development team.</a:t>
            </a:r>
          </a:p>
          <a:p>
            <a:pPr algn="just"/>
            <a:endParaRPr lang="en-IN"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D. Extreme Prototype : </a:t>
            </a:r>
            <a:r>
              <a:rPr lang="en-IN" cap="none" dirty="0">
                <a:solidFill>
                  <a:schemeClr val="tx1"/>
                </a:solidFill>
                <a:latin typeface="Georgia" panose="02040502050405020303" pitchFamily="18" charset="0"/>
              </a:rPr>
              <a:t>Extreme prototyping method is mostly used for web development. It is consists of three sequential phases.</a:t>
            </a:r>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1. </a:t>
            </a:r>
            <a:r>
              <a:rPr lang="en-IN" cap="none" dirty="0">
                <a:solidFill>
                  <a:schemeClr val="tx1"/>
                </a:solidFill>
                <a:latin typeface="Georgia" panose="02040502050405020303" pitchFamily="18" charset="0"/>
              </a:rPr>
              <a:t>Basic prototype with all the existing page is present in the HTML format.</a:t>
            </a:r>
          </a:p>
          <a:p>
            <a:pPr algn="just"/>
            <a:r>
              <a:rPr lang="en-IN" cap="none" dirty="0">
                <a:solidFill>
                  <a:schemeClr val="tx1"/>
                </a:solidFill>
                <a:latin typeface="Georgia" panose="02040502050405020303" pitchFamily="18" charset="0"/>
              </a:rPr>
              <a:t>2. You can simulate data process using a prototype services layer.</a:t>
            </a:r>
          </a:p>
          <a:p>
            <a:pPr algn="just"/>
            <a:r>
              <a:rPr lang="en-IN" cap="none" dirty="0">
                <a:solidFill>
                  <a:schemeClr val="tx1"/>
                </a:solidFill>
                <a:latin typeface="Georgia" panose="02040502050405020303" pitchFamily="18" charset="0"/>
              </a:rPr>
              <a:t>3. The services are implemented and integrated into the final prototype.</a:t>
            </a:r>
          </a:p>
          <a:p>
            <a:pPr algn="just"/>
            <a:endParaRPr lang="en-IN"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72098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782540"/>
          </a:xfrm>
        </p:spPr>
        <p:txBody>
          <a:bodyPr>
            <a:normAutofit fontScale="70000" lnSpcReduction="20000"/>
          </a:bodyPr>
          <a:lstStyle/>
          <a:p>
            <a:pPr algn="just"/>
            <a:r>
              <a:rPr lang="en-IN" sz="2600" b="1" cap="none" dirty="0">
                <a:solidFill>
                  <a:schemeClr val="tx1"/>
                </a:solidFill>
                <a:latin typeface="Georgia" panose="02040502050405020303" pitchFamily="18" charset="0"/>
              </a:rPr>
              <a:t>ADVANTAGES OF THE PROTOTYPING MODEL :</a:t>
            </a:r>
          </a:p>
          <a:p>
            <a:pPr algn="just"/>
            <a:endParaRPr lang="en-IN" sz="2600" b="1" cap="none" dirty="0">
              <a:solidFill>
                <a:schemeClr val="tx1"/>
              </a:solidFill>
              <a:latin typeface="Georgia" panose="02040502050405020303" pitchFamily="18" charset="0"/>
            </a:endParaRP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Users are actively involved in development. Therefore, errors can be detected in the initial stage of the software development process.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Missing functionality can be identified, which helps to reduce the risk of failure as Prototyping is also considered as a risk reduction activity.</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Helps team member to communicate effectively</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Customer satisfaction exists because the customer can feel the product at a very early stage.</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There will be hardly any chance of software rejection.</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Quicker user feedback helps you to achieve better software development solutions.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Allows the client to compare if the software code matches the software specification.</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It helps you to find out the missing functionality in the system.</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It also identifies the complex or difficult functions.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Encourages innovation and flexible designing.</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It is a straightforward model, so it is easy to understand.</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No need for specialized experts to build the model</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The prototype serves as a basis for deriving a system specification.</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The prototype helps to gain a better understanding of the customer's needs.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Prototypes can be changed and even discarded.</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A prototype also serves as the basis for operational specifications.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Prototypes may offer early training for future users of the software system.</a:t>
            </a:r>
          </a:p>
        </p:txBody>
      </p:sp>
    </p:spTree>
    <p:extLst>
      <p:ext uri="{BB962C8B-B14F-4D97-AF65-F5344CB8AC3E}">
        <p14:creationId xmlns:p14="http://schemas.microsoft.com/office/powerpoint/2010/main" val="405273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u="sng" cap="none" dirty="0">
                <a:solidFill>
                  <a:schemeClr val="tx1"/>
                </a:solidFill>
                <a:latin typeface="Georgia" panose="02040502050405020303" pitchFamily="18" charset="0"/>
              </a:rPr>
              <a:t>DISADVANTAGES OF THE PROTOTYPING MODEL:</a:t>
            </a:r>
          </a:p>
          <a:p>
            <a:pPr algn="just"/>
            <a:endParaRPr lang="en-IN" sz="1800" b="1"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Prototyping is a slow and time taking process.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cost of developing a prototype is a total waste as the prototype is ultimately thrown away.</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Prototyping may encourage excessive change requests.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Some times customers may not be willing to participate in the iteration cycle for the longer time duration.</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There may be far too many variations in software requirements when each time the prototype is evaluated by the customer.</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Poor documentation because the requirements of the customers are changing.</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It is very difficult for software developers to accommodate all the changes demanded by the clients.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After seeing an early prototype model, the customers may think that the actual product will be delivered to him soon.</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client may lose interest in the final product when he or she is not happy with the initial prototype.</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Developers who want to build prototypes quickly may end up building sub-standard development solutions.</a:t>
            </a:r>
          </a:p>
        </p:txBody>
      </p:sp>
    </p:spTree>
    <p:extLst>
      <p:ext uri="{BB962C8B-B14F-4D97-AF65-F5344CB8AC3E}">
        <p14:creationId xmlns:p14="http://schemas.microsoft.com/office/powerpoint/2010/main" val="227589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cap="none" dirty="0">
                <a:solidFill>
                  <a:schemeClr val="tx1"/>
                </a:solidFill>
                <a:latin typeface="Georgia" panose="02040502050405020303" pitchFamily="18" charset="0"/>
              </a:rPr>
              <a:t>Questions :</a:t>
            </a:r>
          </a:p>
          <a:p>
            <a:pPr algn="just"/>
            <a:r>
              <a:rPr lang="en-IN" sz="1800" cap="none" dirty="0">
                <a:solidFill>
                  <a:schemeClr val="tx1"/>
                </a:solidFill>
                <a:latin typeface="Georgia" panose="02040502050405020303" pitchFamily="18" charset="0"/>
              </a:rPr>
              <a:t>1. What is the first step in software prototyping?</a:t>
            </a:r>
          </a:p>
          <a:p>
            <a:pPr algn="just"/>
            <a:r>
              <a:rPr lang="en-IN" sz="1800" cap="none" dirty="0">
                <a:solidFill>
                  <a:schemeClr val="tx1"/>
                </a:solidFill>
                <a:latin typeface="Georgia" panose="02040502050405020303" pitchFamily="18" charset="0"/>
              </a:rPr>
              <a:t>a. Develop the prototype</a:t>
            </a:r>
          </a:p>
          <a:p>
            <a:pPr algn="just"/>
            <a:r>
              <a:rPr lang="en-IN" sz="1800" cap="none" dirty="0">
                <a:solidFill>
                  <a:schemeClr val="tx1"/>
                </a:solidFill>
                <a:latin typeface="Georgia" panose="02040502050405020303" pitchFamily="18" charset="0"/>
              </a:rPr>
              <a:t>b. Identify initial requirements</a:t>
            </a:r>
          </a:p>
          <a:p>
            <a:pPr algn="just"/>
            <a:r>
              <a:rPr lang="en-IN" sz="1800" cap="none" dirty="0">
                <a:solidFill>
                  <a:schemeClr val="tx1"/>
                </a:solidFill>
                <a:latin typeface="Georgia" panose="02040502050405020303" pitchFamily="18" charset="0"/>
              </a:rPr>
              <a:t>c. Evolutionary</a:t>
            </a:r>
          </a:p>
          <a:p>
            <a:pPr algn="just"/>
            <a:r>
              <a:rPr lang="en-IN" sz="1800" cap="none" dirty="0">
                <a:solidFill>
                  <a:schemeClr val="tx1"/>
                </a:solidFill>
                <a:latin typeface="Georgia" panose="02040502050405020303" pitchFamily="18" charset="0"/>
              </a:rPr>
              <a:t>d. Beta testing</a:t>
            </a:r>
          </a:p>
          <a:p>
            <a:pPr algn="just"/>
            <a:endParaRPr lang="en-IN" sz="1800" cap="none"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2. What are the two main models for prototypes?</a:t>
            </a:r>
          </a:p>
          <a:p>
            <a:pPr algn="just"/>
            <a:endParaRPr lang="en-IN" sz="1800" cap="none"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a. Throwaway and evolutionary</a:t>
            </a:r>
          </a:p>
          <a:p>
            <a:pPr algn="just"/>
            <a:r>
              <a:rPr lang="en-IN" sz="1800" cap="none" dirty="0">
                <a:solidFill>
                  <a:schemeClr val="tx1"/>
                </a:solidFill>
                <a:latin typeface="Georgia" panose="02040502050405020303" pitchFamily="18" charset="0"/>
              </a:rPr>
              <a:t>b. Revise and review</a:t>
            </a:r>
          </a:p>
          <a:p>
            <a:pPr algn="just"/>
            <a:r>
              <a:rPr lang="en-IN" sz="1800" cap="none" dirty="0">
                <a:solidFill>
                  <a:schemeClr val="tx1"/>
                </a:solidFill>
                <a:latin typeface="Georgia" panose="02040502050405020303" pitchFamily="18" charset="0"/>
              </a:rPr>
              <a:t>c. Alpha and beta</a:t>
            </a:r>
          </a:p>
          <a:p>
            <a:pPr algn="just"/>
            <a:r>
              <a:rPr lang="en-IN" sz="1800" cap="none" dirty="0">
                <a:solidFill>
                  <a:schemeClr val="tx1"/>
                </a:solidFill>
                <a:latin typeface="Georgia" panose="02040502050405020303" pitchFamily="18" charset="0"/>
              </a:rPr>
              <a:t>d. Simulated software</a:t>
            </a:r>
          </a:p>
          <a:p>
            <a:pPr algn="just"/>
            <a:endParaRPr lang="en-IN" sz="1800" cap="none"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3. Out of the four prototyping model ,which is best model?</a:t>
            </a:r>
          </a:p>
          <a:p>
            <a:pPr algn="just"/>
            <a:endParaRPr lang="en-IN" sz="1800" cap="none" dirty="0">
              <a:solidFill>
                <a:schemeClr val="tx1"/>
              </a:solidFill>
              <a:latin typeface="Georgia" panose="02040502050405020303" pitchFamily="18" charset="0"/>
            </a:endParaRPr>
          </a:p>
        </p:txBody>
      </p:sp>
    </p:spTree>
    <p:extLst>
      <p:ext uri="{BB962C8B-B14F-4D97-AF65-F5344CB8AC3E}">
        <p14:creationId xmlns:p14="http://schemas.microsoft.com/office/powerpoint/2010/main" val="2534912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020F8D-6DC0-4657-BD8E-C6A02C1671F2}"/>
</file>

<file path=customXml/itemProps2.xml><?xml version="1.0" encoding="utf-8"?>
<ds:datastoreItem xmlns:ds="http://schemas.openxmlformats.org/officeDocument/2006/customXml" ds:itemID="{C708A4C1-6D15-41BE-9089-B1EF4B227F97}"/>
</file>

<file path=customXml/itemProps3.xml><?xml version="1.0" encoding="utf-8"?>
<ds:datastoreItem xmlns:ds="http://schemas.openxmlformats.org/officeDocument/2006/customXml" ds:itemID="{9695B90B-235D-43CA-BA5D-204B32427296}"/>
</file>

<file path=docProps/app.xml><?xml version="1.0" encoding="utf-8"?>
<Properties xmlns="http://schemas.openxmlformats.org/officeDocument/2006/extended-properties" xmlns:vt="http://schemas.openxmlformats.org/officeDocument/2006/docPropsVTypes">
  <Template>Ion</Template>
  <TotalTime>368</TotalTime>
  <Words>1176</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Georgia</vt:lpstr>
      <vt:lpstr>Wingdings</vt:lpstr>
      <vt:lpstr>Wingdings 3</vt:lpstr>
      <vt:lpstr>Ion</vt:lpstr>
      <vt:lpstr>LECTURE-17  SOFTWARE PROTOTYPING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49</cp:revision>
  <dcterms:created xsi:type="dcterms:W3CDTF">2020-07-10T08:10:44Z</dcterms:created>
  <dcterms:modified xsi:type="dcterms:W3CDTF">2020-07-22T10:40:23Z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