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61" r:id="rId3"/>
    <p:sldId id="262" r:id="rId4"/>
    <p:sldId id="260" r:id="rId5"/>
    <p:sldId id="257" r:id="rId6"/>
    <p:sldId id="258" r:id="rId7"/>
    <p:sldId id="263" r:id="rId8"/>
    <p:sldId id="264" r:id="rId9"/>
    <p:sldId id="269" r:id="rId10"/>
    <p:sldId id="294" r:id="rId11"/>
    <p:sldId id="271" r:id="rId12"/>
    <p:sldId id="273" r:id="rId13"/>
    <p:sldId id="275" r:id="rId14"/>
    <p:sldId id="277" r:id="rId15"/>
    <p:sldId id="278" r:id="rId16"/>
    <p:sldId id="279" r:id="rId17"/>
    <p:sldId id="280" r:id="rId18"/>
    <p:sldId id="281" r:id="rId19"/>
    <p:sldId id="282" r:id="rId20"/>
    <p:sldId id="283" r:id="rId21"/>
    <p:sldId id="287" r:id="rId22"/>
    <p:sldId id="288" r:id="rId23"/>
    <p:sldId id="284" r:id="rId24"/>
    <p:sldId id="285" r:id="rId25"/>
    <p:sldId id="286" r:id="rId26"/>
    <p:sldId id="290" r:id="rId27"/>
    <p:sldId id="291" r:id="rId28"/>
    <p:sldId id="292" r:id="rId29"/>
    <p:sldId id="293" r:id="rId30"/>
    <p:sldId id="302" r:id="rId31"/>
    <p:sldId id="295" r:id="rId32"/>
    <p:sldId id="296" r:id="rId33"/>
    <p:sldId id="297" r:id="rId34"/>
    <p:sldId id="298" r:id="rId35"/>
    <p:sldId id="299" r:id="rId36"/>
    <p:sldId id="300" r:id="rId37"/>
    <p:sldId id="301" r:id="rId38"/>
    <p:sldId id="303" r:id="rId39"/>
    <p:sldId id="304" r:id="rId40"/>
    <p:sldId id="305" r:id="rId41"/>
    <p:sldId id="306" r:id="rId42"/>
    <p:sldId id="308" r:id="rId43"/>
    <p:sldId id="309" r:id="rId44"/>
    <p:sldId id="310" r:id="rId45"/>
    <p:sldId id="312" r:id="rId46"/>
    <p:sldId id="313" r:id="rId47"/>
    <p:sldId id="314" r:id="rId48"/>
    <p:sldId id="315" r:id="rId49"/>
    <p:sldId id="316" r:id="rId50"/>
    <p:sldId id="307" r:id="rId51"/>
    <p:sldId id="311" r:id="rId52"/>
    <p:sldId id="317" r:id="rId53"/>
  </p:sldIdLst>
  <p:sldSz cx="9144000" cy="6858000" type="screen4x3"/>
  <p:notesSz cx="6858000" cy="9144000"/>
  <p:defaultTextStyle>
    <a:defPPr>
      <a:defRPr lang="en-US"/>
    </a:defPPr>
    <a:lvl1pPr marL="0" algn="l" defTabSz="914362" rtl="0" eaLnBrk="1" latinLnBrk="0" hangingPunct="1">
      <a:defRPr sz="1800" kern="1200">
        <a:solidFill>
          <a:schemeClr val="tx1"/>
        </a:solidFill>
        <a:latin typeface="+mn-lt"/>
        <a:ea typeface="+mn-ea"/>
        <a:cs typeface="+mn-cs"/>
      </a:defRPr>
    </a:lvl1pPr>
    <a:lvl2pPr marL="457181" algn="l" defTabSz="914362" rtl="0" eaLnBrk="1" latinLnBrk="0" hangingPunct="1">
      <a:defRPr sz="1800" kern="1200">
        <a:solidFill>
          <a:schemeClr val="tx1"/>
        </a:solidFill>
        <a:latin typeface="+mn-lt"/>
        <a:ea typeface="+mn-ea"/>
        <a:cs typeface="+mn-cs"/>
      </a:defRPr>
    </a:lvl2pPr>
    <a:lvl3pPr marL="914362" algn="l" defTabSz="914362" rtl="0" eaLnBrk="1" latinLnBrk="0" hangingPunct="1">
      <a:defRPr sz="1800" kern="1200">
        <a:solidFill>
          <a:schemeClr val="tx1"/>
        </a:solidFill>
        <a:latin typeface="+mn-lt"/>
        <a:ea typeface="+mn-ea"/>
        <a:cs typeface="+mn-cs"/>
      </a:defRPr>
    </a:lvl3pPr>
    <a:lvl4pPr marL="1371543" algn="l" defTabSz="914362" rtl="0" eaLnBrk="1" latinLnBrk="0" hangingPunct="1">
      <a:defRPr sz="1800" kern="1200">
        <a:solidFill>
          <a:schemeClr val="tx1"/>
        </a:solidFill>
        <a:latin typeface="+mn-lt"/>
        <a:ea typeface="+mn-ea"/>
        <a:cs typeface="+mn-cs"/>
      </a:defRPr>
    </a:lvl4pPr>
    <a:lvl5pPr marL="1828724" algn="l" defTabSz="914362" rtl="0" eaLnBrk="1" latinLnBrk="0" hangingPunct="1">
      <a:defRPr sz="1800" kern="1200">
        <a:solidFill>
          <a:schemeClr val="tx1"/>
        </a:solidFill>
        <a:latin typeface="+mn-lt"/>
        <a:ea typeface="+mn-ea"/>
        <a:cs typeface="+mn-cs"/>
      </a:defRPr>
    </a:lvl5pPr>
    <a:lvl6pPr marL="2285905" algn="l" defTabSz="914362" rtl="0" eaLnBrk="1" latinLnBrk="0" hangingPunct="1">
      <a:defRPr sz="1800" kern="1200">
        <a:solidFill>
          <a:schemeClr val="tx1"/>
        </a:solidFill>
        <a:latin typeface="+mn-lt"/>
        <a:ea typeface="+mn-ea"/>
        <a:cs typeface="+mn-cs"/>
      </a:defRPr>
    </a:lvl6pPr>
    <a:lvl7pPr marL="2743086" algn="l" defTabSz="914362" rtl="0" eaLnBrk="1" latinLnBrk="0" hangingPunct="1">
      <a:defRPr sz="1800" kern="1200">
        <a:solidFill>
          <a:schemeClr val="tx1"/>
        </a:solidFill>
        <a:latin typeface="+mn-lt"/>
        <a:ea typeface="+mn-ea"/>
        <a:cs typeface="+mn-cs"/>
      </a:defRPr>
    </a:lvl7pPr>
    <a:lvl8pPr marL="3200267" algn="l" defTabSz="914362" rtl="0" eaLnBrk="1" latinLnBrk="0" hangingPunct="1">
      <a:defRPr sz="1800" kern="1200">
        <a:solidFill>
          <a:schemeClr val="tx1"/>
        </a:solidFill>
        <a:latin typeface="+mn-lt"/>
        <a:ea typeface="+mn-ea"/>
        <a:cs typeface="+mn-cs"/>
      </a:defRPr>
    </a:lvl8pPr>
    <a:lvl9pPr marL="3657448" algn="l" defTabSz="91436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12" autoAdjust="0"/>
    <p:restoredTop sz="94660"/>
  </p:normalViewPr>
  <p:slideViewPr>
    <p:cSldViewPr>
      <p:cViewPr varScale="1">
        <p:scale>
          <a:sx n="82" d="100"/>
          <a:sy n="82" d="100"/>
        </p:scale>
        <p:origin x="893"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7700FE-63F3-4989-8727-B0430F50B0DA}" type="datetimeFigureOut">
              <a:rPr lang="en-US" smtClean="0"/>
              <a:t>11/5/2020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648A09-ECB9-4491-928C-869CB66A321F}" type="slidenum">
              <a:rPr lang="en-US" smtClean="0"/>
              <a:t>‹#›</a:t>
            </a:fld>
            <a:endParaRPr lang="en-US"/>
          </a:p>
        </p:txBody>
      </p:sp>
    </p:spTree>
    <p:extLst>
      <p:ext uri="{BB962C8B-B14F-4D97-AF65-F5344CB8AC3E}">
        <p14:creationId xmlns:p14="http://schemas.microsoft.com/office/powerpoint/2010/main" val="204621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648A09-ECB9-4491-928C-869CB66A321F}" type="slidenum">
              <a:rPr lang="en-US" smtClean="0"/>
              <a:t>6</a:t>
            </a:fld>
            <a:endParaRPr lang="en-US"/>
          </a:p>
        </p:txBody>
      </p:sp>
    </p:spTree>
    <p:extLst>
      <p:ext uri="{BB962C8B-B14F-4D97-AF65-F5344CB8AC3E}">
        <p14:creationId xmlns:p14="http://schemas.microsoft.com/office/powerpoint/2010/main" val="40423672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FB836AD-1037-4A4B-9B69-5D61E91EA438}" type="datetimeFigureOut">
              <a:rPr lang="en-US" smtClean="0"/>
              <a:t>11/5/2020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982C3EE-4607-4717-BBF3-D8B5C6BBE55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FB836AD-1037-4A4B-9B69-5D61E91EA438}"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2C3EE-4607-4717-BBF3-D8B5C6BBE5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FB836AD-1037-4A4B-9B69-5D61E91EA438}"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2C3EE-4607-4717-BBF3-D8B5C6BBE55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FB836AD-1037-4A4B-9B69-5D61E91EA438}"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2C3EE-4607-4717-BBF3-D8B5C6BBE559}"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FB836AD-1037-4A4B-9B69-5D61E91EA438}"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2C3EE-4607-4717-BBF3-D8B5C6BBE559}"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FB836AD-1037-4A4B-9B69-5D61E91EA438}"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2C3EE-4607-4717-BBF3-D8B5C6BBE559}"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FB836AD-1037-4A4B-9B69-5D61E91EA438}" type="datetimeFigureOut">
              <a:rPr lang="en-US" smtClean="0"/>
              <a:t>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82C3EE-4607-4717-BBF3-D8B5C6BBE55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FB836AD-1037-4A4B-9B69-5D61E91EA438}" type="datetimeFigureOut">
              <a:rPr lang="en-US" smtClean="0"/>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82C3EE-4607-4717-BBF3-D8B5C6BBE559}"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B836AD-1037-4A4B-9B69-5D61E91EA438}" type="datetimeFigureOut">
              <a:rPr lang="en-US" smtClean="0"/>
              <a:t>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82C3EE-4607-4717-BBF3-D8B5C6BBE5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5FB836AD-1037-4A4B-9B69-5D61E91EA438}"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2C3EE-4607-4717-BBF3-D8B5C6BBE55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FB836AD-1037-4A4B-9B69-5D61E91EA438}" type="datetimeFigureOut">
              <a:rPr lang="en-US" smtClean="0"/>
              <a:t>11/5/2020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982C3EE-4607-4717-BBF3-D8B5C6BBE559}"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FB836AD-1037-4A4B-9B69-5D61E91EA438}" type="datetimeFigureOut">
              <a:rPr lang="en-US" smtClean="0"/>
              <a:t>11/5/2020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982C3EE-4607-4717-BBF3-D8B5C6BBE55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itchFamily="18" charset="0"/>
                <a:cs typeface="Times New Roman" pitchFamily="18" charset="0"/>
              </a:rPr>
              <a:t>SOFTWARE RELIABILITY</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98356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19905" y="806450"/>
            <a:ext cx="8229600" cy="5594349"/>
          </a:xfrm>
        </p:spPr>
        <p:txBody>
          <a:bodyPr>
            <a:normAutofit/>
          </a:bodyPr>
          <a:lstStyle/>
          <a:p>
            <a:r>
              <a:rPr lang="en-US" sz="2100" dirty="0">
                <a:latin typeface="Times New Roman" pitchFamily="18" charset="0"/>
                <a:cs typeface="Times New Roman" pitchFamily="18" charset="0"/>
              </a:rPr>
              <a:t>Failure behavior is affected by two principal factors: </a:t>
            </a:r>
          </a:p>
          <a:p>
            <a:pPr lvl="1"/>
            <a:r>
              <a:rPr lang="en-US" sz="2100" dirty="0">
                <a:latin typeface="Times New Roman" pitchFamily="18" charset="0"/>
                <a:cs typeface="Times New Roman" pitchFamily="18" charset="0"/>
              </a:rPr>
              <a:t>  the number of faults in the software being executed.</a:t>
            </a:r>
          </a:p>
          <a:p>
            <a:pPr lvl="1"/>
            <a:r>
              <a:rPr lang="en-US" sz="2100" dirty="0">
                <a:latin typeface="Times New Roman" pitchFamily="18" charset="0"/>
                <a:cs typeface="Times New Roman" pitchFamily="18" charset="0"/>
              </a:rPr>
              <a:t>  the execution environment or the operational profile of execution.</a:t>
            </a:r>
          </a:p>
        </p:txBody>
      </p:sp>
      <p:sp>
        <p:nvSpPr>
          <p:cNvPr id="4" name="TextBox 3"/>
          <p:cNvSpPr txBox="1"/>
          <p:nvPr/>
        </p:nvSpPr>
        <p:spPr>
          <a:xfrm>
            <a:off x="2743200" y="5562600"/>
            <a:ext cx="4343400" cy="369332"/>
          </a:xfrm>
          <a:prstGeom prst="rect">
            <a:avLst/>
          </a:prstGeom>
          <a:noFill/>
        </p:spPr>
        <p:txBody>
          <a:bodyPr wrap="square" rtlCol="0">
            <a:spAutoFit/>
          </a:bodyPr>
          <a:lstStyle/>
          <a:p>
            <a:r>
              <a:rPr lang="en-US" dirty="0">
                <a:latin typeface="Times New Roman" pitchFamily="18" charset="0"/>
                <a:cs typeface="Times New Roman" pitchFamily="18" charset="0"/>
              </a:rPr>
              <a:t>Mean Value &amp; failure intensity functions.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701461"/>
            <a:ext cx="4392611" cy="2630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8417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Environment</a:t>
            </a:r>
          </a:p>
        </p:txBody>
      </p:sp>
      <p:sp>
        <p:nvSpPr>
          <p:cNvPr id="5" name="Content Placeholder 4"/>
          <p:cNvSpPr>
            <a:spLocks noGrp="1"/>
          </p:cNvSpPr>
          <p:nvPr>
            <p:ph idx="1"/>
          </p:nvPr>
        </p:nvSpPr>
        <p:spPr/>
        <p:txBody>
          <a:bodyPr>
            <a:normAutofit fontScale="92500" lnSpcReduction="10000"/>
          </a:bodyPr>
          <a:lstStyle/>
          <a:p>
            <a:r>
              <a:rPr lang="en-US" sz="2100" dirty="0">
                <a:latin typeface="Times New Roman" pitchFamily="18" charset="0"/>
                <a:cs typeface="Times New Roman" pitchFamily="18" charset="0"/>
              </a:rPr>
              <a:t>The environment is described by the operational profile. </a:t>
            </a:r>
          </a:p>
          <a:p>
            <a:r>
              <a:rPr lang="en-US" sz="2100" dirty="0">
                <a:latin typeface="Times New Roman" pitchFamily="18" charset="0"/>
                <a:cs typeface="Times New Roman" pitchFamily="18" charset="0"/>
              </a:rPr>
              <a:t>The proportion of runs of various types may vary, depending on the functional environment. </a:t>
            </a:r>
          </a:p>
          <a:p>
            <a:pPr marL="109728" indent="0">
              <a:buNone/>
            </a:pPr>
            <a:r>
              <a:rPr lang="en-US" sz="2100" dirty="0">
                <a:latin typeface="Times New Roman" pitchFamily="18" charset="0"/>
                <a:cs typeface="Times New Roman" pitchFamily="18" charset="0"/>
              </a:rPr>
              <a:t>Examples of a run type might be: </a:t>
            </a:r>
          </a:p>
          <a:p>
            <a:pPr marL="624078" indent="-514350">
              <a:buAutoNum type="arabicPeriod"/>
            </a:pPr>
            <a:endParaRPr lang="en-US" sz="2100" dirty="0">
              <a:latin typeface="Times New Roman" pitchFamily="18" charset="0"/>
              <a:cs typeface="Times New Roman" pitchFamily="18" charset="0"/>
            </a:endParaRPr>
          </a:p>
          <a:p>
            <a:pPr marL="624078" indent="-514350">
              <a:buAutoNum type="arabicPeriod"/>
            </a:pPr>
            <a:r>
              <a:rPr lang="en-US" sz="2100" dirty="0">
                <a:latin typeface="Times New Roman" pitchFamily="18" charset="0"/>
                <a:cs typeface="Times New Roman" pitchFamily="18" charset="0"/>
              </a:rPr>
              <a:t>A particular transaction in an airline reservation system or a business data processing system,</a:t>
            </a:r>
          </a:p>
          <a:p>
            <a:pPr marL="624078" indent="-514350">
              <a:buAutoNum type="arabicPeriod"/>
            </a:pPr>
            <a:r>
              <a:rPr lang="en-US" sz="2100" dirty="0">
                <a:latin typeface="Times New Roman" pitchFamily="18" charset="0"/>
                <a:cs typeface="Times New Roman" pitchFamily="18" charset="0"/>
              </a:rPr>
              <a:t>A specific cycle in a closed loop control system (for example, in a chemical process industry), </a:t>
            </a:r>
          </a:p>
          <a:p>
            <a:pPr marL="624078" indent="-514350">
              <a:buAutoNum type="arabicPeriod"/>
            </a:pPr>
            <a:r>
              <a:rPr lang="en-US" sz="2100" dirty="0">
                <a:latin typeface="Times New Roman" pitchFamily="18" charset="0"/>
                <a:cs typeface="Times New Roman" pitchFamily="18" charset="0"/>
              </a:rPr>
              <a:t>A particular service performed by an operating system for a user.</a:t>
            </a:r>
          </a:p>
          <a:p>
            <a:pPr marL="109728" indent="0">
              <a:buNone/>
            </a:pPr>
            <a:endParaRPr lang="en-US" sz="2100" dirty="0">
              <a:latin typeface="Times New Roman" pitchFamily="18" charset="0"/>
              <a:cs typeface="Times New Roman" pitchFamily="18" charset="0"/>
            </a:endParaRPr>
          </a:p>
          <a:p>
            <a:pPr marL="109728" indent="0">
              <a:buNone/>
            </a:pPr>
            <a:r>
              <a:rPr lang="en-US" sz="2300" dirty="0">
                <a:latin typeface="Times New Roman" pitchFamily="18" charset="0"/>
                <a:cs typeface="Times New Roman" pitchFamily="18" charset="0"/>
              </a:rPr>
              <a:t>The run types required of the program by the environment can be viewed as being selected randomly. Thus, we define the operational profile as the set of run types that the program can execute along with possibilities with which they will occur. </a:t>
            </a:r>
          </a:p>
        </p:txBody>
      </p:sp>
    </p:spTree>
    <p:extLst>
      <p:ext uri="{BB962C8B-B14F-4D97-AF65-F5344CB8AC3E}">
        <p14:creationId xmlns:p14="http://schemas.microsoft.com/office/powerpoint/2010/main" val="4248926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990600"/>
            <a:ext cx="4640263" cy="3827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1371600" y="5391834"/>
            <a:ext cx="7010400" cy="738664"/>
          </a:xfrm>
          <a:prstGeom prst="rect">
            <a:avLst/>
          </a:prstGeom>
          <a:noFill/>
        </p:spPr>
        <p:txBody>
          <a:bodyPr wrap="square" rtlCol="0">
            <a:spAutoFit/>
          </a:bodyPr>
          <a:lstStyle/>
          <a:p>
            <a:r>
              <a:rPr lang="en-US" sz="2100" dirty="0">
                <a:latin typeface="Times New Roman" pitchFamily="18" charset="0"/>
                <a:cs typeface="Times New Roman" pitchFamily="18" charset="0"/>
              </a:rPr>
              <a:t>Variation of failure intensity and reliability as faults are removed</a:t>
            </a:r>
          </a:p>
        </p:txBody>
      </p:sp>
    </p:spTree>
    <p:extLst>
      <p:ext uri="{BB962C8B-B14F-4D97-AF65-F5344CB8AC3E}">
        <p14:creationId xmlns:p14="http://schemas.microsoft.com/office/powerpoint/2010/main" val="3814804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Uses of Reliability Studies</a:t>
            </a:r>
          </a:p>
        </p:txBody>
      </p:sp>
      <p:sp>
        <p:nvSpPr>
          <p:cNvPr id="3" name="Content Placeholder 2"/>
          <p:cNvSpPr>
            <a:spLocks noGrp="1"/>
          </p:cNvSpPr>
          <p:nvPr>
            <p:ph idx="1"/>
          </p:nvPr>
        </p:nvSpPr>
        <p:spPr/>
        <p:txBody>
          <a:bodyPr>
            <a:normAutofit/>
          </a:bodyPr>
          <a:lstStyle/>
          <a:p>
            <a:pPr>
              <a:lnSpc>
                <a:spcPct val="150000"/>
              </a:lnSpc>
            </a:pPr>
            <a:r>
              <a:rPr lang="en-US" sz="2100" dirty="0">
                <a:latin typeface="Times New Roman" pitchFamily="18" charset="0"/>
                <a:cs typeface="Times New Roman" pitchFamily="18" charset="0"/>
              </a:rPr>
              <a:t>To evaluate software engineering technology quantitatively.</a:t>
            </a:r>
          </a:p>
          <a:p>
            <a:pPr>
              <a:lnSpc>
                <a:spcPct val="150000"/>
              </a:lnSpc>
            </a:pPr>
            <a:r>
              <a:rPr lang="en-US" sz="2100" dirty="0">
                <a:latin typeface="Times New Roman" pitchFamily="18" charset="0"/>
                <a:cs typeface="Times New Roman" pitchFamily="18" charset="0"/>
              </a:rPr>
              <a:t>To evaluate development status during the test phases of a project. </a:t>
            </a:r>
          </a:p>
          <a:p>
            <a:pPr>
              <a:lnSpc>
                <a:spcPct val="150000"/>
              </a:lnSpc>
            </a:pPr>
            <a:r>
              <a:rPr lang="en-US" sz="2100" dirty="0">
                <a:latin typeface="Times New Roman" pitchFamily="18" charset="0"/>
                <a:cs typeface="Times New Roman" pitchFamily="18" charset="0"/>
              </a:rPr>
              <a:t>To monitor the operational performance of software and to control new features added and design changes made to the software.</a:t>
            </a:r>
          </a:p>
          <a:p>
            <a:pPr>
              <a:lnSpc>
                <a:spcPct val="150000"/>
              </a:lnSpc>
            </a:pPr>
            <a:r>
              <a:rPr lang="en-US" sz="2100" dirty="0">
                <a:latin typeface="Times New Roman" pitchFamily="18" charset="0"/>
                <a:cs typeface="Times New Roman" pitchFamily="18" charset="0"/>
              </a:rPr>
              <a:t>A quantitative understanding of software quality and the various factors influencing it and affected by it enriches into the software product and the software development process</a:t>
            </a:r>
            <a:r>
              <a:rPr lang="en-US" sz="2100" dirty="0"/>
              <a:t>.</a:t>
            </a:r>
          </a:p>
        </p:txBody>
      </p:sp>
    </p:spTree>
    <p:extLst>
      <p:ext uri="{BB962C8B-B14F-4D97-AF65-F5344CB8AC3E}">
        <p14:creationId xmlns:p14="http://schemas.microsoft.com/office/powerpoint/2010/main" val="4291692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2819399"/>
          </a:xfrm>
        </p:spPr>
        <p:txBody>
          <a:bodyPr>
            <a:normAutofit/>
          </a:bodyPr>
          <a:lstStyle/>
          <a:p>
            <a:pPr marL="457200" indent="-457200">
              <a:lnSpc>
                <a:spcPct val="150000"/>
              </a:lnSpc>
            </a:pPr>
            <a:r>
              <a:rPr lang="en-US" dirty="0">
                <a:latin typeface="Times New Roman" pitchFamily="18" charset="0"/>
                <a:cs typeface="Times New Roman" pitchFamily="18" charset="0"/>
              </a:rPr>
              <a:t>conformance to requirements</a:t>
            </a:r>
          </a:p>
          <a:p>
            <a:pPr>
              <a:lnSpc>
                <a:spcPct val="150000"/>
              </a:lnSpc>
            </a:pPr>
            <a:r>
              <a:rPr lang="en-US" dirty="0">
                <a:latin typeface="Times New Roman" pitchFamily="18" charset="0"/>
                <a:cs typeface="Times New Roman" pitchFamily="18" charset="0"/>
              </a:rPr>
              <a:t> fitness for the purpose</a:t>
            </a:r>
          </a:p>
          <a:p>
            <a:pPr>
              <a:lnSpc>
                <a:spcPct val="150000"/>
              </a:lnSpc>
            </a:pPr>
            <a:r>
              <a:rPr lang="en-US" dirty="0">
                <a:latin typeface="Times New Roman" pitchFamily="18" charset="0"/>
                <a:cs typeface="Times New Roman" pitchFamily="18" charset="0"/>
              </a:rPr>
              <a:t> level of satisfaction</a:t>
            </a:r>
          </a:p>
        </p:txBody>
      </p:sp>
      <p:sp>
        <p:nvSpPr>
          <p:cNvPr id="2" name="Title 1"/>
          <p:cNvSpPr>
            <a:spLocks noGrp="1"/>
          </p:cNvSpPr>
          <p:nvPr>
            <p:ph type="title"/>
          </p:nvPr>
        </p:nvSpPr>
        <p:spPr/>
        <p:txBody>
          <a:bodyPr>
            <a:noAutofit/>
          </a:bodyPr>
          <a:lstStyle/>
          <a:p>
            <a:r>
              <a:rPr lang="en-US" dirty="0">
                <a:latin typeface="Times New Roman" pitchFamily="18" charset="0"/>
                <a:cs typeface="Times New Roman" pitchFamily="18" charset="0"/>
              </a:rPr>
              <a:t>Software Quality</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50991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85800" y="1527906"/>
            <a:ext cx="7467599" cy="4644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latin typeface="Times New Roman" pitchFamily="18" charset="0"/>
                <a:cs typeface="Times New Roman" pitchFamily="18" charset="0"/>
              </a:rPr>
              <a:t>Software Quality attributes</a:t>
            </a:r>
          </a:p>
        </p:txBody>
      </p:sp>
    </p:spTree>
    <p:extLst>
      <p:ext uri="{BB962C8B-B14F-4D97-AF65-F5344CB8AC3E}">
        <p14:creationId xmlns:p14="http://schemas.microsoft.com/office/powerpoint/2010/main" val="485344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33400" y="1346200"/>
            <a:ext cx="7620000" cy="452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latin typeface="Times New Roman" pitchFamily="18" charset="0"/>
                <a:cs typeface="Times New Roman" pitchFamily="18" charset="0"/>
              </a:rPr>
              <a:t>Software Quality attributes</a:t>
            </a:r>
            <a:endParaRPr lang="en-US" dirty="0"/>
          </a:p>
        </p:txBody>
      </p:sp>
    </p:spTree>
    <p:extLst>
      <p:ext uri="{BB962C8B-B14F-4D97-AF65-F5344CB8AC3E}">
        <p14:creationId xmlns:p14="http://schemas.microsoft.com/office/powerpoint/2010/main" val="1031283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4794" y="1371600"/>
            <a:ext cx="8339605" cy="495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latin typeface="Times New Roman" pitchFamily="18" charset="0"/>
                <a:cs typeface="Times New Roman" pitchFamily="18" charset="0"/>
              </a:rPr>
              <a:t>Software Quality attributes</a:t>
            </a:r>
            <a:endParaRPr lang="en-US" dirty="0"/>
          </a:p>
        </p:txBody>
      </p:sp>
    </p:spTree>
    <p:extLst>
      <p:ext uri="{BB962C8B-B14F-4D97-AF65-F5344CB8AC3E}">
        <p14:creationId xmlns:p14="http://schemas.microsoft.com/office/powerpoint/2010/main" val="4091842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4298" y="1371600"/>
            <a:ext cx="8678702"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latin typeface="Times New Roman" pitchFamily="18" charset="0"/>
                <a:cs typeface="Times New Roman" pitchFamily="18" charset="0"/>
              </a:rPr>
              <a:t>Software Quality attributes</a:t>
            </a:r>
            <a:endParaRPr lang="en-US" dirty="0"/>
          </a:p>
        </p:txBody>
      </p:sp>
    </p:spTree>
    <p:extLst>
      <p:ext uri="{BB962C8B-B14F-4D97-AF65-F5344CB8AC3E}">
        <p14:creationId xmlns:p14="http://schemas.microsoft.com/office/powerpoint/2010/main" val="3896887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4013" y="1524000"/>
            <a:ext cx="8079387"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latin typeface="Times New Roman" pitchFamily="18" charset="0"/>
                <a:cs typeface="Times New Roman" pitchFamily="18" charset="0"/>
              </a:rPr>
              <a:t>Software Quality attributes</a:t>
            </a:r>
            <a:endParaRPr lang="en-US" dirty="0"/>
          </a:p>
        </p:txBody>
      </p:sp>
    </p:spTree>
    <p:extLst>
      <p:ext uri="{BB962C8B-B14F-4D97-AF65-F5344CB8AC3E}">
        <p14:creationId xmlns:p14="http://schemas.microsoft.com/office/powerpoint/2010/main" val="1799719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33400" y="1600200"/>
            <a:ext cx="7204167" cy="3886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latin typeface="Times New Roman" pitchFamily="18" charset="0"/>
                <a:cs typeface="Times New Roman" pitchFamily="18" charset="0"/>
              </a:rPr>
              <a:t>Software Reliability</a:t>
            </a:r>
          </a:p>
        </p:txBody>
      </p:sp>
    </p:spTree>
    <p:extLst>
      <p:ext uri="{BB962C8B-B14F-4D97-AF65-F5344CB8AC3E}">
        <p14:creationId xmlns:p14="http://schemas.microsoft.com/office/powerpoint/2010/main" val="2620987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66801" y="1934368"/>
            <a:ext cx="7467600" cy="408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Software Reliability model – McCall Software Quality Model</a:t>
            </a:r>
          </a:p>
        </p:txBody>
      </p:sp>
    </p:spTree>
    <p:extLst>
      <p:ext uri="{BB962C8B-B14F-4D97-AF65-F5344CB8AC3E}">
        <p14:creationId xmlns:p14="http://schemas.microsoft.com/office/powerpoint/2010/main" val="4001879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Quality Criteria</a:t>
            </a:r>
          </a:p>
        </p:txBody>
      </p:sp>
      <p:sp>
        <p:nvSpPr>
          <p:cNvPr id="3" name="Content Placeholder 2"/>
          <p:cNvSpPr>
            <a:spLocks noGrp="1"/>
          </p:cNvSpPr>
          <p:nvPr>
            <p:ph idx="1"/>
          </p:nvPr>
        </p:nvSpPr>
        <p:spPr/>
        <p:txBody>
          <a:bodyPr/>
          <a:lstStyle/>
          <a:p>
            <a:pPr marL="109728"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43" y="1828800"/>
            <a:ext cx="8684927" cy="327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0483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bwMode="auto">
          <a:xfrm>
            <a:off x="0" y="0"/>
            <a:ext cx="9144000"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83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Product Operation</a:t>
            </a:r>
          </a:p>
        </p:txBody>
      </p:sp>
      <p:sp>
        <p:nvSpPr>
          <p:cNvPr id="3" name="Content Placeholder 2"/>
          <p:cNvSpPr>
            <a:spLocks noGrp="1"/>
          </p:cNvSpPr>
          <p:nvPr>
            <p:ph idx="1"/>
          </p:nvPr>
        </p:nvSpPr>
        <p:spPr>
          <a:xfrm>
            <a:off x="152400" y="1481328"/>
            <a:ext cx="8534400" cy="4919472"/>
          </a:xfrm>
        </p:spPr>
        <p:txBody>
          <a:bodyPr>
            <a:normAutofit/>
          </a:bodyPr>
          <a:lstStyle/>
          <a:p>
            <a:r>
              <a:rPr lang="en-US" sz="2100" dirty="0">
                <a:latin typeface="Times New Roman" pitchFamily="18" charset="0"/>
                <a:cs typeface="Times New Roman" pitchFamily="18" charset="0"/>
              </a:rPr>
              <a:t>Factors which are related to the operation of a product are combined.</a:t>
            </a:r>
          </a:p>
          <a:p>
            <a:r>
              <a:rPr lang="en-US" sz="2100" dirty="0">
                <a:latin typeface="Times New Roman" pitchFamily="18" charset="0"/>
                <a:cs typeface="Times New Roman" pitchFamily="18" charset="0"/>
              </a:rPr>
              <a:t>The factors are: </a:t>
            </a:r>
          </a:p>
          <a:p>
            <a:pPr lvl="1">
              <a:lnSpc>
                <a:spcPct val="150000"/>
              </a:lnSpc>
            </a:pPr>
            <a:r>
              <a:rPr lang="en-US" sz="2100" dirty="0">
                <a:latin typeface="Times New Roman" pitchFamily="18" charset="0"/>
                <a:cs typeface="Times New Roman" pitchFamily="18" charset="0"/>
              </a:rPr>
              <a:t>Correctness</a:t>
            </a:r>
          </a:p>
          <a:p>
            <a:pPr lvl="1">
              <a:lnSpc>
                <a:spcPct val="150000"/>
              </a:lnSpc>
            </a:pPr>
            <a:r>
              <a:rPr lang="en-US" sz="2100" dirty="0">
                <a:latin typeface="Times New Roman" pitchFamily="18" charset="0"/>
                <a:cs typeface="Times New Roman" pitchFamily="18" charset="0"/>
              </a:rPr>
              <a:t> Efficiency </a:t>
            </a:r>
          </a:p>
          <a:p>
            <a:pPr lvl="1">
              <a:lnSpc>
                <a:spcPct val="150000"/>
              </a:lnSpc>
            </a:pPr>
            <a:r>
              <a:rPr lang="en-US" sz="2100" dirty="0">
                <a:latin typeface="Times New Roman" pitchFamily="18" charset="0"/>
                <a:cs typeface="Times New Roman" pitchFamily="18" charset="0"/>
              </a:rPr>
              <a:t>Integrity</a:t>
            </a:r>
          </a:p>
          <a:p>
            <a:pPr lvl="1">
              <a:lnSpc>
                <a:spcPct val="150000"/>
              </a:lnSpc>
            </a:pPr>
            <a:r>
              <a:rPr lang="en-US" sz="2100" dirty="0">
                <a:latin typeface="Times New Roman" pitchFamily="18" charset="0"/>
                <a:cs typeface="Times New Roman" pitchFamily="18" charset="0"/>
              </a:rPr>
              <a:t> Reliability</a:t>
            </a:r>
          </a:p>
          <a:p>
            <a:pPr lvl="1">
              <a:lnSpc>
                <a:spcPct val="150000"/>
              </a:lnSpc>
            </a:pPr>
            <a:r>
              <a:rPr lang="en-US" sz="2100" dirty="0">
                <a:latin typeface="Times New Roman" pitchFamily="18" charset="0"/>
                <a:cs typeface="Times New Roman" pitchFamily="18" charset="0"/>
              </a:rPr>
              <a:t> Usability</a:t>
            </a:r>
          </a:p>
          <a:p>
            <a:pPr marL="109728" indent="0">
              <a:buNone/>
            </a:pPr>
            <a:r>
              <a:rPr lang="en-US" sz="2100" dirty="0">
                <a:latin typeface="Times New Roman" pitchFamily="18" charset="0"/>
                <a:cs typeface="Times New Roman" pitchFamily="18" charset="0"/>
              </a:rPr>
              <a:t>These five factors are related to operational performance, convenience, ease of usage and its correctness. These factors play a very significant role in building customer’s satisfaction</a:t>
            </a:r>
          </a:p>
        </p:txBody>
      </p:sp>
    </p:spTree>
    <p:extLst>
      <p:ext uri="{BB962C8B-B14F-4D97-AF65-F5344CB8AC3E}">
        <p14:creationId xmlns:p14="http://schemas.microsoft.com/office/powerpoint/2010/main" val="1071541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Product Revision </a:t>
            </a:r>
          </a:p>
        </p:txBody>
      </p:sp>
      <p:sp>
        <p:nvSpPr>
          <p:cNvPr id="3" name="Content Placeholder 2"/>
          <p:cNvSpPr>
            <a:spLocks noGrp="1"/>
          </p:cNvSpPr>
          <p:nvPr>
            <p:ph idx="1"/>
          </p:nvPr>
        </p:nvSpPr>
        <p:spPr/>
        <p:txBody>
          <a:bodyPr>
            <a:normAutofit/>
          </a:bodyPr>
          <a:lstStyle/>
          <a:p>
            <a:r>
              <a:rPr lang="en-US" sz="2100" dirty="0">
                <a:latin typeface="Times New Roman" pitchFamily="18" charset="0"/>
                <a:cs typeface="Times New Roman" pitchFamily="18" charset="0"/>
              </a:rPr>
              <a:t>The factors which are required for testing &amp; maintenance are combined </a:t>
            </a:r>
          </a:p>
          <a:p>
            <a:r>
              <a:rPr lang="en-US" sz="2100" dirty="0">
                <a:latin typeface="Times New Roman" pitchFamily="18" charset="0"/>
                <a:cs typeface="Times New Roman" pitchFamily="18" charset="0"/>
              </a:rPr>
              <a:t>These are : </a:t>
            </a:r>
          </a:p>
          <a:p>
            <a:pPr lvl="1">
              <a:lnSpc>
                <a:spcPct val="160000"/>
              </a:lnSpc>
            </a:pPr>
            <a:r>
              <a:rPr lang="en-US" sz="2100" dirty="0">
                <a:latin typeface="Times New Roman" pitchFamily="18" charset="0"/>
                <a:cs typeface="Times New Roman" pitchFamily="18" charset="0"/>
              </a:rPr>
              <a:t>Maintainability</a:t>
            </a:r>
          </a:p>
          <a:p>
            <a:pPr lvl="1">
              <a:lnSpc>
                <a:spcPct val="160000"/>
              </a:lnSpc>
            </a:pPr>
            <a:r>
              <a:rPr lang="en-US" sz="2100" dirty="0">
                <a:latin typeface="Times New Roman" pitchFamily="18" charset="0"/>
                <a:cs typeface="Times New Roman" pitchFamily="18" charset="0"/>
              </a:rPr>
              <a:t> Flexibility</a:t>
            </a:r>
          </a:p>
          <a:p>
            <a:pPr lvl="1">
              <a:lnSpc>
                <a:spcPct val="160000"/>
              </a:lnSpc>
            </a:pPr>
            <a:r>
              <a:rPr lang="en-US" sz="2100" dirty="0">
                <a:latin typeface="Times New Roman" pitchFamily="18" charset="0"/>
                <a:cs typeface="Times New Roman" pitchFamily="18" charset="0"/>
              </a:rPr>
              <a:t> Testability </a:t>
            </a:r>
          </a:p>
          <a:p>
            <a:pPr marL="393192" lvl="1" indent="0">
              <a:lnSpc>
                <a:spcPct val="160000"/>
              </a:lnSpc>
              <a:buNone/>
            </a:pPr>
            <a:endParaRPr lang="en-US" sz="2100" dirty="0">
              <a:latin typeface="Times New Roman" pitchFamily="18" charset="0"/>
              <a:cs typeface="Times New Roman" pitchFamily="18" charset="0"/>
            </a:endParaRPr>
          </a:p>
          <a:p>
            <a:pPr marL="109728" indent="0">
              <a:buNone/>
            </a:pPr>
            <a:r>
              <a:rPr lang="en-US" sz="2100" dirty="0">
                <a:latin typeface="Times New Roman" pitchFamily="18" charset="0"/>
                <a:cs typeface="Times New Roman" pitchFamily="18" charset="0"/>
              </a:rPr>
              <a:t> These factors pertain to the testing &amp; maintainability of software. They give us idea about ease of maintenance, flexibility and testing effort. Hence, they are combined under the umbrella of product revision. </a:t>
            </a:r>
          </a:p>
        </p:txBody>
      </p:sp>
    </p:spTree>
    <p:extLst>
      <p:ext uri="{BB962C8B-B14F-4D97-AF65-F5344CB8AC3E}">
        <p14:creationId xmlns:p14="http://schemas.microsoft.com/office/powerpoint/2010/main" val="2900865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Product Transition</a:t>
            </a:r>
          </a:p>
        </p:txBody>
      </p:sp>
      <p:sp>
        <p:nvSpPr>
          <p:cNvPr id="3" name="Content Placeholder 2"/>
          <p:cNvSpPr>
            <a:spLocks noGrp="1"/>
          </p:cNvSpPr>
          <p:nvPr>
            <p:ph idx="1"/>
          </p:nvPr>
        </p:nvSpPr>
        <p:spPr/>
        <p:txBody>
          <a:bodyPr>
            <a:normAutofit/>
          </a:bodyPr>
          <a:lstStyle/>
          <a:p>
            <a:pPr>
              <a:lnSpc>
                <a:spcPct val="150000"/>
              </a:lnSpc>
            </a:pPr>
            <a:r>
              <a:rPr lang="en-US" sz="2100" dirty="0">
                <a:latin typeface="Times New Roman" pitchFamily="18" charset="0"/>
                <a:cs typeface="Times New Roman" pitchFamily="18" charset="0"/>
              </a:rPr>
              <a:t>We may have to transfer a product from one platform to an other platform or from one technology to another technology. </a:t>
            </a:r>
          </a:p>
          <a:p>
            <a:pPr>
              <a:lnSpc>
                <a:spcPct val="150000"/>
              </a:lnSpc>
            </a:pPr>
            <a:r>
              <a:rPr lang="en-US" sz="2100" dirty="0">
                <a:latin typeface="Times New Roman" pitchFamily="18" charset="0"/>
                <a:cs typeface="Times New Roman" pitchFamily="18" charset="0"/>
              </a:rPr>
              <a:t>The factors related to such a transfer are combined and given below:</a:t>
            </a:r>
          </a:p>
          <a:p>
            <a:pPr lvl="1">
              <a:lnSpc>
                <a:spcPct val="150000"/>
              </a:lnSpc>
            </a:pPr>
            <a:r>
              <a:rPr lang="en-US" sz="2100" dirty="0">
                <a:latin typeface="Times New Roman" pitchFamily="18" charset="0"/>
                <a:cs typeface="Times New Roman" pitchFamily="18" charset="0"/>
              </a:rPr>
              <a:t> Portability </a:t>
            </a:r>
          </a:p>
          <a:p>
            <a:pPr lvl="1">
              <a:lnSpc>
                <a:spcPct val="150000"/>
              </a:lnSpc>
            </a:pPr>
            <a:r>
              <a:rPr lang="en-US" sz="2100" dirty="0">
                <a:latin typeface="Times New Roman" pitchFamily="18" charset="0"/>
                <a:cs typeface="Times New Roman" pitchFamily="18" charset="0"/>
              </a:rPr>
              <a:t>Reusability </a:t>
            </a:r>
          </a:p>
          <a:p>
            <a:pPr lvl="1">
              <a:lnSpc>
                <a:spcPct val="150000"/>
              </a:lnSpc>
            </a:pPr>
            <a:r>
              <a:rPr lang="en-US" sz="2100" dirty="0">
                <a:latin typeface="Times New Roman" pitchFamily="18" charset="0"/>
                <a:cs typeface="Times New Roman" pitchFamily="18" charset="0"/>
              </a:rPr>
              <a:t>Interoperability</a:t>
            </a:r>
          </a:p>
        </p:txBody>
      </p:sp>
    </p:spTree>
    <p:extLst>
      <p:ext uri="{BB962C8B-B14F-4D97-AF65-F5344CB8AC3E}">
        <p14:creationId xmlns:p14="http://schemas.microsoft.com/office/powerpoint/2010/main" val="695610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1" y="1379154"/>
            <a:ext cx="7396162" cy="4250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latin typeface="Times New Roman" pitchFamily="18" charset="0"/>
                <a:cs typeface="Times New Roman" pitchFamily="18" charset="0"/>
              </a:rPr>
              <a:t>Software Quality Criteria</a:t>
            </a:r>
          </a:p>
        </p:txBody>
      </p:sp>
    </p:spTree>
    <p:extLst>
      <p:ext uri="{BB962C8B-B14F-4D97-AF65-F5344CB8AC3E}">
        <p14:creationId xmlns:p14="http://schemas.microsoft.com/office/powerpoint/2010/main" val="2726588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209335"/>
            <a:ext cx="7362825" cy="5014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latin typeface="Times New Roman" pitchFamily="18" charset="0"/>
                <a:cs typeface="Times New Roman" pitchFamily="18" charset="0"/>
              </a:rPr>
              <a:t>Software Quality Criteria</a:t>
            </a:r>
            <a:endParaRPr lang="en-US" dirty="0"/>
          </a:p>
        </p:txBody>
      </p:sp>
    </p:spTree>
    <p:extLst>
      <p:ext uri="{BB962C8B-B14F-4D97-AF65-F5344CB8AC3E}">
        <p14:creationId xmlns:p14="http://schemas.microsoft.com/office/powerpoint/2010/main" val="3685711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5931" y="1219201"/>
            <a:ext cx="7744094" cy="4348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latin typeface="Times New Roman" pitchFamily="18" charset="0"/>
                <a:cs typeface="Times New Roman" pitchFamily="18" charset="0"/>
              </a:rPr>
              <a:t>Software Quality Criteria</a:t>
            </a:r>
            <a:endParaRPr lang="en-US" dirty="0"/>
          </a:p>
        </p:txBody>
      </p:sp>
    </p:spTree>
    <p:extLst>
      <p:ext uri="{BB962C8B-B14F-4D97-AF65-F5344CB8AC3E}">
        <p14:creationId xmlns:p14="http://schemas.microsoft.com/office/powerpoint/2010/main" val="2161159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153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latin typeface="Times New Roman" pitchFamily="18" charset="0"/>
                <a:cs typeface="Times New Roman" pitchFamily="18" charset="0"/>
              </a:rPr>
              <a:t>Boehm Software Quality model</a:t>
            </a:r>
          </a:p>
        </p:txBody>
      </p:sp>
    </p:spTree>
    <p:extLst>
      <p:ext uri="{BB962C8B-B14F-4D97-AF65-F5344CB8AC3E}">
        <p14:creationId xmlns:p14="http://schemas.microsoft.com/office/powerpoint/2010/main" val="62520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8104327"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latin typeface="Times New Roman" pitchFamily="18" charset="0"/>
                <a:cs typeface="Times New Roman" pitchFamily="18" charset="0"/>
              </a:rPr>
              <a:t>Software Reliability</a:t>
            </a:r>
            <a:endParaRPr lang="en-US" dirty="0"/>
          </a:p>
        </p:txBody>
      </p:sp>
    </p:spTree>
    <p:extLst>
      <p:ext uri="{BB962C8B-B14F-4D97-AF65-F5344CB8AC3E}">
        <p14:creationId xmlns:p14="http://schemas.microsoft.com/office/powerpoint/2010/main" val="3467703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imes New Roman" pitchFamily="18" charset="0"/>
                <a:cs typeface="Times New Roman" pitchFamily="18" charset="0"/>
              </a:rPr>
              <a:t>ISO 9126 quality model</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481138"/>
            <a:ext cx="6705600" cy="5148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1595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dirty="0">
                <a:latin typeface="Times New Roman" pitchFamily="18" charset="0"/>
                <a:cs typeface="Times New Roman" pitchFamily="18" charset="0"/>
              </a:rPr>
              <a:t>Functionality </a:t>
            </a:r>
          </a:p>
          <a:p>
            <a:pPr>
              <a:lnSpc>
                <a:spcPct val="150000"/>
              </a:lnSpc>
            </a:pPr>
            <a:r>
              <a:rPr lang="en-US" dirty="0">
                <a:latin typeface="Times New Roman" pitchFamily="18" charset="0"/>
                <a:cs typeface="Times New Roman" pitchFamily="18" charset="0"/>
              </a:rPr>
              <a:t>Reliability</a:t>
            </a:r>
          </a:p>
          <a:p>
            <a:pPr>
              <a:lnSpc>
                <a:spcPct val="150000"/>
              </a:lnSpc>
            </a:pPr>
            <a:r>
              <a:rPr lang="en-US" dirty="0">
                <a:latin typeface="Times New Roman" pitchFamily="18" charset="0"/>
                <a:cs typeface="Times New Roman" pitchFamily="18" charset="0"/>
              </a:rPr>
              <a:t> Usability</a:t>
            </a:r>
          </a:p>
          <a:p>
            <a:pPr>
              <a:lnSpc>
                <a:spcPct val="150000"/>
              </a:lnSpc>
            </a:pPr>
            <a:r>
              <a:rPr lang="en-US" dirty="0">
                <a:latin typeface="Times New Roman" pitchFamily="18" charset="0"/>
                <a:cs typeface="Times New Roman" pitchFamily="18" charset="0"/>
              </a:rPr>
              <a:t> Efficiency </a:t>
            </a:r>
          </a:p>
          <a:p>
            <a:pPr>
              <a:lnSpc>
                <a:spcPct val="150000"/>
              </a:lnSpc>
            </a:pPr>
            <a:r>
              <a:rPr lang="en-US" dirty="0">
                <a:latin typeface="Times New Roman" pitchFamily="18" charset="0"/>
                <a:cs typeface="Times New Roman" pitchFamily="18" charset="0"/>
              </a:rPr>
              <a:t>Maintainability</a:t>
            </a:r>
          </a:p>
          <a:p>
            <a:pPr>
              <a:lnSpc>
                <a:spcPct val="150000"/>
              </a:lnSpc>
            </a:pPr>
            <a:r>
              <a:rPr lang="en-US" dirty="0">
                <a:latin typeface="Times New Roman" pitchFamily="18" charset="0"/>
                <a:cs typeface="Times New Roman" pitchFamily="18" charset="0"/>
              </a:rPr>
              <a:t> Portability</a:t>
            </a:r>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ISO 9126-Software quality characteristics and attributes</a:t>
            </a:r>
          </a:p>
        </p:txBody>
      </p:sp>
    </p:spTree>
    <p:extLst>
      <p:ext uri="{BB962C8B-B14F-4D97-AF65-F5344CB8AC3E}">
        <p14:creationId xmlns:p14="http://schemas.microsoft.com/office/powerpoint/2010/main" val="2971304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ISO 9126-Software quality characteristics and attributes</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1606" y="1481138"/>
            <a:ext cx="7640788"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9389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ISO 9126-Software quality characteristics and attributes</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4592" y="1481138"/>
            <a:ext cx="7654815"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490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ISO 9126-Software quality characteristics and attributes</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524000"/>
            <a:ext cx="8229600" cy="4474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4965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ISO 9126-Software quality characteristics and attributes</a:t>
            </a:r>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229600" cy="3482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2846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imes New Roman" pitchFamily="18" charset="0"/>
                <a:cs typeface="Times New Roman" pitchFamily="18" charset="0"/>
              </a:rPr>
              <a:t>Basic Execution Time Model</a:t>
            </a: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34250"/>
            <a:ext cx="8229600" cy="401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6106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Relationship between &amp; τ µ for basic model</a:t>
            </a: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5287" y="1481138"/>
            <a:ext cx="6113426"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558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84294"/>
            <a:ext cx="8229600" cy="4319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56939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a:latin typeface="Times New Roman" pitchFamily="18" charset="0"/>
                <a:cs typeface="Times New Roman" pitchFamily="18" charset="0"/>
              </a:rPr>
              <a:t>Failure intensity versus execution time for basic model</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50993"/>
            <a:ext cx="8229600" cy="418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6219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33400" y="1676400"/>
            <a:ext cx="6896100"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latin typeface="Times New Roman" pitchFamily="18" charset="0"/>
                <a:cs typeface="Times New Roman" pitchFamily="18" charset="0"/>
              </a:rPr>
              <a:t>Software Reliability</a:t>
            </a:r>
            <a:endParaRPr lang="en-US" dirty="0"/>
          </a:p>
        </p:txBody>
      </p:sp>
    </p:spTree>
    <p:extLst>
      <p:ext uri="{BB962C8B-B14F-4D97-AF65-F5344CB8AC3E}">
        <p14:creationId xmlns:p14="http://schemas.microsoft.com/office/powerpoint/2010/main" val="35307798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imes New Roman" pitchFamily="18" charset="0"/>
                <a:cs typeface="Times New Roman" pitchFamily="18" charset="0"/>
              </a:rPr>
              <a:t>Derived quantities </a:t>
            </a:r>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229600" cy="4144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19200" y="5334000"/>
            <a:ext cx="7620000" cy="415498"/>
          </a:xfrm>
          <a:prstGeom prst="rect">
            <a:avLst/>
          </a:prstGeom>
          <a:noFill/>
        </p:spPr>
        <p:txBody>
          <a:bodyPr wrap="square" rtlCol="0">
            <a:spAutoFit/>
          </a:bodyPr>
          <a:lstStyle/>
          <a:p>
            <a:r>
              <a:rPr lang="en-US" sz="2100" dirty="0">
                <a:latin typeface="Times New Roman" pitchFamily="18" charset="0"/>
                <a:cs typeface="Times New Roman" pitchFamily="18" charset="0"/>
              </a:rPr>
              <a:t>Additional Failures required to be experienced to reach the objective</a:t>
            </a:r>
          </a:p>
        </p:txBody>
      </p:sp>
    </p:spTree>
    <p:extLst>
      <p:ext uri="{BB962C8B-B14F-4D97-AF65-F5344CB8AC3E}">
        <p14:creationId xmlns:p14="http://schemas.microsoft.com/office/powerpoint/2010/main" val="11458232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Additional time required to reach the objective</a:t>
            </a:r>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6031974"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8912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Logarithmic Poisson Execution Time Model</a:t>
            </a:r>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2081" y="1481138"/>
            <a:ext cx="6579838"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47724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Logarithmic Poisson Execution Time Model</a:t>
            </a:r>
            <a:endParaRPr lang="en-US" dirty="0"/>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4584" y="1481138"/>
            <a:ext cx="6634832"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057400" y="5867399"/>
            <a:ext cx="6629400" cy="646331"/>
          </a:xfrm>
          <a:prstGeom prst="rect">
            <a:avLst/>
          </a:prstGeom>
          <a:noFill/>
        </p:spPr>
        <p:txBody>
          <a:bodyPr wrap="square" rtlCol="0">
            <a:spAutoFit/>
          </a:bodyPr>
          <a:lstStyle/>
          <a:p>
            <a:r>
              <a:rPr lang="en-US" dirty="0"/>
              <a:t>Mean failure experienced and Execution time</a:t>
            </a:r>
          </a:p>
          <a:p>
            <a:endParaRPr lang="en-US" dirty="0"/>
          </a:p>
        </p:txBody>
      </p:sp>
    </p:spTree>
    <p:extLst>
      <p:ext uri="{BB962C8B-B14F-4D97-AF65-F5344CB8AC3E}">
        <p14:creationId xmlns:p14="http://schemas.microsoft.com/office/powerpoint/2010/main" val="25133142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7001" y="1481138"/>
            <a:ext cx="7229997"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11621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100" dirty="0">
                <a:latin typeface="Times New Roman" pitchFamily="18" charset="0"/>
                <a:cs typeface="Times New Roman" pitchFamily="18" charset="0"/>
              </a:rPr>
              <a:t>The calendar time component is based on a debugging process model.</a:t>
            </a:r>
          </a:p>
          <a:p>
            <a:pPr marL="109728" indent="0">
              <a:buNone/>
            </a:pPr>
            <a:endParaRPr lang="en-US" sz="2100" dirty="0">
              <a:latin typeface="Times New Roman" pitchFamily="18" charset="0"/>
              <a:cs typeface="Times New Roman" pitchFamily="18" charset="0"/>
            </a:endParaRPr>
          </a:p>
          <a:p>
            <a:r>
              <a:rPr lang="en-US" sz="2100" dirty="0">
                <a:latin typeface="Times New Roman" pitchFamily="18" charset="0"/>
                <a:cs typeface="Times New Roman" pitchFamily="18" charset="0"/>
              </a:rPr>
              <a:t> This model takes into account:</a:t>
            </a:r>
          </a:p>
          <a:p>
            <a:pPr marL="109728" indent="0">
              <a:lnSpc>
                <a:spcPct val="150000"/>
              </a:lnSpc>
              <a:buNone/>
            </a:pPr>
            <a:r>
              <a:rPr lang="en-US" sz="2100" dirty="0">
                <a:latin typeface="Times New Roman" pitchFamily="18" charset="0"/>
                <a:cs typeface="Times New Roman" pitchFamily="18" charset="0"/>
              </a:rPr>
              <a:t> 1. resources used in operating the program for a given execution time and processing an associated quantity of failure.</a:t>
            </a:r>
          </a:p>
          <a:p>
            <a:pPr marL="109728" indent="0">
              <a:lnSpc>
                <a:spcPct val="150000"/>
              </a:lnSpc>
              <a:buNone/>
            </a:pPr>
            <a:r>
              <a:rPr lang="en-US" sz="2100" dirty="0">
                <a:latin typeface="Times New Roman" pitchFamily="18" charset="0"/>
                <a:cs typeface="Times New Roman" pitchFamily="18" charset="0"/>
              </a:rPr>
              <a:t> 2. resources quantities available, and </a:t>
            </a:r>
          </a:p>
          <a:p>
            <a:pPr marL="109728" indent="0">
              <a:lnSpc>
                <a:spcPct val="150000"/>
              </a:lnSpc>
              <a:buNone/>
            </a:pPr>
            <a:r>
              <a:rPr lang="en-US" sz="2100" dirty="0">
                <a:latin typeface="Times New Roman" pitchFamily="18" charset="0"/>
                <a:cs typeface="Times New Roman" pitchFamily="18" charset="0"/>
              </a:rPr>
              <a:t>3. the degree to which a resource can be utilized (due to bottlenecks) during the period in which it is limiting.</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Calendar Time Component</a:t>
            </a:r>
          </a:p>
        </p:txBody>
      </p:sp>
    </p:spTree>
    <p:extLst>
      <p:ext uri="{BB962C8B-B14F-4D97-AF65-F5344CB8AC3E}">
        <p14:creationId xmlns:p14="http://schemas.microsoft.com/office/powerpoint/2010/main" val="19155584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imes New Roman" pitchFamily="18" charset="0"/>
                <a:cs typeface="Times New Roman" pitchFamily="18" charset="0"/>
              </a:rPr>
              <a:t>Resource usage</a:t>
            </a:r>
          </a:p>
        </p:txBody>
      </p:sp>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11197"/>
            <a:ext cx="8229600" cy="4265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2831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imes New Roman" pitchFamily="18" charset="0"/>
                <a:cs typeface="Times New Roman" pitchFamily="18" charset="0"/>
              </a:rPr>
              <a:t>Calendar Time Component</a:t>
            </a:r>
            <a:endParaRPr lang="en-US" dirty="0"/>
          </a:p>
        </p:txBody>
      </p:sp>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8636" y="1481138"/>
            <a:ext cx="6826728"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82356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imes New Roman" pitchFamily="18" charset="0"/>
                <a:cs typeface="Times New Roman" pitchFamily="18" charset="0"/>
              </a:rPr>
              <a:t>Calendar Time Component</a:t>
            </a:r>
            <a:endParaRPr lang="en-US" dirty="0"/>
          </a:p>
        </p:txBody>
      </p:sp>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7268589" cy="2924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94054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Times New Roman" pitchFamily="18" charset="0"/>
                <a:cs typeface="Times New Roman" pitchFamily="18" charset="0"/>
              </a:rPr>
              <a:t>Calendar Time Component</a:t>
            </a:r>
            <a:endParaRPr lang="en-US" dirty="0"/>
          </a:p>
        </p:txBody>
      </p:sp>
      <p:sp>
        <p:nvSpPr>
          <p:cNvPr id="5" name="Text Placeholder 4"/>
          <p:cNvSpPr>
            <a:spLocks noGrp="1"/>
          </p:cNvSpPr>
          <p:nvPr>
            <p:ph type="body" idx="1"/>
          </p:nvPr>
        </p:nvSpPr>
        <p:spPr/>
        <p:txBody>
          <a:bodyPr/>
          <a:lstStyle/>
          <a:p>
            <a:endParaRPr lang="en-US" dirty="0"/>
          </a:p>
        </p:txBody>
      </p:sp>
      <p:sp>
        <p:nvSpPr>
          <p:cNvPr id="7" name="Text Placeholder 6"/>
          <p:cNvSpPr>
            <a:spLocks noGrp="1"/>
          </p:cNvSpPr>
          <p:nvPr>
            <p:ph type="body" sz="half" idx="3"/>
          </p:nvPr>
        </p:nvSpPr>
        <p:spPr/>
        <p:txBody>
          <a:bodyPr/>
          <a:lstStyle/>
          <a:p>
            <a:endParaRPr lang="en-US"/>
          </a:p>
        </p:txBody>
      </p:sp>
      <p:pic>
        <p:nvPicPr>
          <p:cNvPr id="21506" name="Picture 2"/>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4645025" y="1524000"/>
            <a:ext cx="40417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bwMode="auto">
          <a:xfrm>
            <a:off x="457200" y="1447800"/>
            <a:ext cx="4040188"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166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5"/>
          </a:xfrm>
        </p:spPr>
        <p:txBody>
          <a:bodyPr>
            <a:normAutofit/>
          </a:bodyPr>
          <a:lstStyle/>
          <a:p>
            <a:pPr marL="0" indent="0" algn="just">
              <a:buNone/>
            </a:pPr>
            <a:r>
              <a:rPr lang="en-US" sz="2100" dirty="0">
                <a:latin typeface="Times New Roman" pitchFamily="18" charset="0"/>
                <a:cs typeface="Times New Roman" pitchFamily="18" charset="0"/>
              </a:rPr>
              <a:t>There are three phases in the life of any hardware component i.e.,</a:t>
            </a:r>
          </a:p>
          <a:p>
            <a:pPr marL="0" indent="0" algn="just">
              <a:buNone/>
            </a:pPr>
            <a:r>
              <a:rPr lang="en-US" sz="2100" dirty="0">
                <a:latin typeface="Times New Roman" pitchFamily="18" charset="0"/>
                <a:cs typeface="Times New Roman" pitchFamily="18" charset="0"/>
              </a:rPr>
              <a:t>burn-in, useful life &amp; wear-out.</a:t>
            </a:r>
          </a:p>
          <a:p>
            <a:pPr marL="457200" indent="-457200" algn="just">
              <a:buFont typeface="+mj-lt"/>
              <a:buAutoNum type="arabicPeriod"/>
            </a:pPr>
            <a:r>
              <a:rPr lang="en-US" sz="2100" dirty="0">
                <a:latin typeface="Times New Roman" pitchFamily="18" charset="0"/>
                <a:cs typeface="Times New Roman" pitchFamily="18" charset="0"/>
              </a:rPr>
              <a:t>In </a:t>
            </a:r>
            <a:r>
              <a:rPr lang="en-US" sz="2100" b="1" dirty="0">
                <a:latin typeface="Times New Roman" pitchFamily="18" charset="0"/>
                <a:cs typeface="Times New Roman" pitchFamily="18" charset="0"/>
              </a:rPr>
              <a:t>burn-in phase, </a:t>
            </a:r>
            <a:r>
              <a:rPr lang="en-US" sz="2100" dirty="0">
                <a:latin typeface="Times New Roman" pitchFamily="18" charset="0"/>
                <a:cs typeface="Times New Roman" pitchFamily="18" charset="0"/>
              </a:rPr>
              <a:t>failure rate is quite high initially, and it starts</a:t>
            </a:r>
          </a:p>
          <a:p>
            <a:pPr marL="0" indent="0" algn="just">
              <a:buNone/>
            </a:pPr>
            <a:r>
              <a:rPr lang="en-US" sz="2100" dirty="0">
                <a:latin typeface="Times New Roman" pitchFamily="18" charset="0"/>
                <a:cs typeface="Times New Roman" pitchFamily="18" charset="0"/>
              </a:rPr>
              <a:t>decreasing gradually as the time progresses.</a:t>
            </a:r>
          </a:p>
          <a:p>
            <a:pPr marL="0" indent="0" algn="just">
              <a:buNone/>
            </a:pPr>
            <a:endParaRPr lang="en-US" sz="2100" dirty="0">
              <a:latin typeface="Times New Roman" pitchFamily="18" charset="0"/>
              <a:cs typeface="Times New Roman" pitchFamily="18" charset="0"/>
            </a:endParaRPr>
          </a:p>
          <a:p>
            <a:pPr marL="0" indent="0" algn="just">
              <a:buNone/>
            </a:pPr>
            <a:r>
              <a:rPr lang="en-US" sz="2100" dirty="0">
                <a:latin typeface="Times New Roman" pitchFamily="18" charset="0"/>
                <a:cs typeface="Times New Roman" pitchFamily="18" charset="0"/>
              </a:rPr>
              <a:t>2. During </a:t>
            </a:r>
            <a:r>
              <a:rPr lang="en-US" sz="2100" b="1" dirty="0">
                <a:latin typeface="Times New Roman" pitchFamily="18" charset="0"/>
                <a:cs typeface="Times New Roman" pitchFamily="18" charset="0"/>
              </a:rPr>
              <a:t>useful life period</a:t>
            </a:r>
            <a:r>
              <a:rPr lang="en-US" sz="2100" dirty="0">
                <a:latin typeface="Times New Roman" pitchFamily="18" charset="0"/>
                <a:cs typeface="Times New Roman" pitchFamily="18" charset="0"/>
              </a:rPr>
              <a:t>, failure rate is approximately constant.</a:t>
            </a:r>
          </a:p>
          <a:p>
            <a:pPr marL="0" indent="0" algn="just">
              <a:buNone/>
            </a:pPr>
            <a:endParaRPr lang="en-US" sz="2100" dirty="0">
              <a:latin typeface="Times New Roman" pitchFamily="18" charset="0"/>
              <a:cs typeface="Times New Roman" pitchFamily="18" charset="0"/>
            </a:endParaRPr>
          </a:p>
          <a:p>
            <a:pPr marL="0" indent="0" algn="just">
              <a:buNone/>
            </a:pPr>
            <a:r>
              <a:rPr lang="en-US" sz="2100" dirty="0">
                <a:latin typeface="Times New Roman" pitchFamily="18" charset="0"/>
                <a:cs typeface="Times New Roman" pitchFamily="18" charset="0"/>
              </a:rPr>
              <a:t>3. Failure rate increase in </a:t>
            </a:r>
            <a:r>
              <a:rPr lang="en-US" sz="2100" b="1" dirty="0">
                <a:latin typeface="Times New Roman" pitchFamily="18" charset="0"/>
                <a:cs typeface="Times New Roman" pitchFamily="18" charset="0"/>
              </a:rPr>
              <a:t>wear-out phase </a:t>
            </a:r>
            <a:r>
              <a:rPr lang="en-US" sz="2100" dirty="0">
                <a:latin typeface="Times New Roman" pitchFamily="18" charset="0"/>
                <a:cs typeface="Times New Roman" pitchFamily="18" charset="0"/>
              </a:rPr>
              <a:t>due to wearing out/aging of</a:t>
            </a:r>
          </a:p>
          <a:p>
            <a:pPr marL="0" indent="0" algn="just">
              <a:buNone/>
            </a:pPr>
            <a:r>
              <a:rPr lang="en-US" sz="2100" dirty="0">
                <a:latin typeface="Times New Roman" pitchFamily="18" charset="0"/>
                <a:cs typeface="Times New Roman" pitchFamily="18" charset="0"/>
              </a:rPr>
              <a:t>components. </a:t>
            </a:r>
          </a:p>
          <a:p>
            <a:pPr marL="0" indent="0" algn="just">
              <a:buNone/>
            </a:pPr>
            <a:endParaRPr lang="en-US" sz="2100" dirty="0">
              <a:latin typeface="Times New Roman" pitchFamily="18" charset="0"/>
              <a:cs typeface="Times New Roman" pitchFamily="18" charset="0"/>
            </a:endParaRPr>
          </a:p>
          <a:p>
            <a:pPr marL="0" indent="0" algn="just">
              <a:buNone/>
            </a:pPr>
            <a:r>
              <a:rPr lang="en-US" sz="2100" dirty="0">
                <a:latin typeface="Times New Roman" pitchFamily="18" charset="0"/>
                <a:cs typeface="Times New Roman" pitchFamily="18" charset="0"/>
              </a:rPr>
              <a:t>The best period is useful life period. The shape of this curve is like a “bath tub” and that is why it is known as bath tub</a:t>
            </a:r>
          </a:p>
          <a:p>
            <a:pPr marL="0" indent="0" algn="just">
              <a:buNone/>
            </a:pPr>
            <a:r>
              <a:rPr lang="en-US" sz="2100" dirty="0">
                <a:latin typeface="Times New Roman" pitchFamily="18" charset="0"/>
                <a:cs typeface="Times New Roman" pitchFamily="18" charset="0"/>
              </a:rPr>
              <a:t>curve. </a:t>
            </a:r>
          </a:p>
        </p:txBody>
      </p:sp>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Basic Concepts</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105068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100" dirty="0">
                <a:latin typeface="Times New Roman" pitchFamily="18" charset="0"/>
                <a:cs typeface="Times New Roman" pitchFamily="18" charset="0"/>
              </a:rPr>
              <a:t>Assume that a program will experience 200 failures in infinite time. It has now experienced 100. The initial failure intensity was 20 failures/CPU hr. </a:t>
            </a:r>
          </a:p>
          <a:p>
            <a:pPr marL="109728" indent="0">
              <a:buNone/>
            </a:pPr>
            <a:r>
              <a:rPr lang="en-US" sz="2100" dirty="0">
                <a:latin typeface="Times New Roman" pitchFamily="18" charset="0"/>
                <a:cs typeface="Times New Roman" pitchFamily="18" charset="0"/>
              </a:rPr>
              <a:t>(i) Determine the current failure intensity.</a:t>
            </a:r>
          </a:p>
          <a:p>
            <a:pPr marL="109728" indent="0">
              <a:buNone/>
            </a:pPr>
            <a:r>
              <a:rPr lang="en-US" sz="2100" dirty="0">
                <a:latin typeface="Times New Roman" pitchFamily="18" charset="0"/>
                <a:cs typeface="Times New Roman" pitchFamily="18" charset="0"/>
              </a:rPr>
              <a:t> (ii) Find the decrement of failure intensity per failure. </a:t>
            </a:r>
          </a:p>
          <a:p>
            <a:pPr marL="109728" indent="0">
              <a:buNone/>
            </a:pPr>
            <a:r>
              <a:rPr lang="en-US" sz="2100" dirty="0">
                <a:latin typeface="Times New Roman" pitchFamily="18" charset="0"/>
                <a:cs typeface="Times New Roman" pitchFamily="18" charset="0"/>
              </a:rPr>
              <a:t>(iii)Calculate the failures experienced and failure intensity after 20 and 100 CPU hrs. of execution.</a:t>
            </a:r>
          </a:p>
          <a:p>
            <a:pPr marL="109728" indent="0">
              <a:buNone/>
            </a:pPr>
            <a:r>
              <a:rPr lang="en-US" sz="2100" dirty="0">
                <a:latin typeface="Times New Roman" pitchFamily="18" charset="0"/>
                <a:cs typeface="Times New Roman" pitchFamily="18" charset="0"/>
              </a:rPr>
              <a:t> (iv)Compute addition failures and additional execution time required to reach the failure intensity objective of 5 failures/CPU hr. Use the basic execution time model for the above mentioned calculations.</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Problem Statement</a:t>
            </a:r>
          </a:p>
        </p:txBody>
      </p:sp>
    </p:spTree>
    <p:extLst>
      <p:ext uri="{BB962C8B-B14F-4D97-AF65-F5344CB8AC3E}">
        <p14:creationId xmlns:p14="http://schemas.microsoft.com/office/powerpoint/2010/main" val="38930151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52600"/>
            <a:ext cx="8229600" cy="4525963"/>
          </a:xfrm>
        </p:spPr>
        <p:txBody>
          <a:bodyPr>
            <a:normAutofit/>
          </a:bodyPr>
          <a:lstStyle/>
          <a:p>
            <a:pPr marL="109728" indent="0">
              <a:buNone/>
            </a:pPr>
            <a:r>
              <a:rPr lang="en-US" sz="2100" dirty="0">
                <a:latin typeface="Times New Roman" pitchFamily="18" charset="0"/>
                <a:cs typeface="Times New Roman" pitchFamily="18" charset="0"/>
              </a:rPr>
              <a:t>Assume that the initial failure intensity is 20 failures/CPU hr. The failure intensity decay parameter is 0.02/failures. We have experienced 100 failures up to this time. </a:t>
            </a:r>
          </a:p>
          <a:p>
            <a:pPr marL="681228" indent="-571500">
              <a:buAutoNum type="romanLcParenBoth"/>
            </a:pPr>
            <a:r>
              <a:rPr lang="en-US" sz="2100" dirty="0">
                <a:latin typeface="Times New Roman" pitchFamily="18" charset="0"/>
                <a:cs typeface="Times New Roman" pitchFamily="18" charset="0"/>
              </a:rPr>
              <a:t>Determine the current failure intensity.</a:t>
            </a:r>
          </a:p>
          <a:p>
            <a:pPr marL="681228" indent="-571500">
              <a:buAutoNum type="romanLcParenBoth"/>
            </a:pPr>
            <a:r>
              <a:rPr lang="en-US" sz="2100" dirty="0">
                <a:latin typeface="Times New Roman" pitchFamily="18" charset="0"/>
                <a:cs typeface="Times New Roman" pitchFamily="18" charset="0"/>
              </a:rPr>
              <a:t> Calculate the decrement of failure intensity per failure. </a:t>
            </a:r>
          </a:p>
          <a:p>
            <a:pPr marL="681228" indent="-571500">
              <a:buAutoNum type="romanLcParenBoth"/>
            </a:pPr>
            <a:r>
              <a:rPr lang="en-US" sz="2100" dirty="0">
                <a:latin typeface="Times New Roman" pitchFamily="18" charset="0"/>
                <a:cs typeface="Times New Roman" pitchFamily="18" charset="0"/>
              </a:rPr>
              <a:t>Find the failures experienced and failure intensity after 20 and 100 CPU hrs. of execution.</a:t>
            </a:r>
          </a:p>
          <a:p>
            <a:pPr marL="681228" indent="-571500">
              <a:buAutoNum type="romanLcParenBoth"/>
            </a:pPr>
            <a:r>
              <a:rPr lang="en-US" sz="2100" dirty="0">
                <a:latin typeface="Times New Roman" pitchFamily="18" charset="0"/>
                <a:cs typeface="Times New Roman" pitchFamily="18" charset="0"/>
              </a:rPr>
              <a:t> Compute the additional failures and additional execution time required to reach the failure intensity objective of 2 failures/CPU hr.</a:t>
            </a:r>
          </a:p>
          <a:p>
            <a:pPr marL="109728" indent="0">
              <a:buNone/>
            </a:pPr>
            <a:endParaRPr lang="en-US" sz="2100" dirty="0">
              <a:latin typeface="Times New Roman" pitchFamily="18" charset="0"/>
              <a:cs typeface="Times New Roman" pitchFamily="18" charset="0"/>
            </a:endParaRPr>
          </a:p>
          <a:p>
            <a:pPr marL="109728" indent="0">
              <a:buNone/>
            </a:pPr>
            <a:r>
              <a:rPr lang="en-US" sz="2100" dirty="0">
                <a:latin typeface="Times New Roman" pitchFamily="18" charset="0"/>
                <a:cs typeface="Times New Roman" pitchFamily="18" charset="0"/>
              </a:rPr>
              <a:t>Use Logarithmic Poisson execution time model for the above mentioned calculations.</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Problem Statement</a:t>
            </a:r>
            <a:endParaRPr lang="en-US" dirty="0"/>
          </a:p>
        </p:txBody>
      </p:sp>
    </p:spTree>
    <p:extLst>
      <p:ext uri="{BB962C8B-B14F-4D97-AF65-F5344CB8AC3E}">
        <p14:creationId xmlns:p14="http://schemas.microsoft.com/office/powerpoint/2010/main" val="12885722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marL="109728" indent="0">
              <a:lnSpc>
                <a:spcPct val="150000"/>
              </a:lnSpc>
              <a:buNone/>
            </a:pPr>
            <a:r>
              <a:rPr lang="en-US" sz="2200" dirty="0">
                <a:latin typeface="Times New Roman" pitchFamily="18" charset="0"/>
                <a:cs typeface="Times New Roman" pitchFamily="18" charset="0"/>
              </a:rPr>
              <a:t>A team run test cases for 10 CPU </a:t>
            </a:r>
            <a:r>
              <a:rPr lang="en-US" sz="2200" dirty="0" err="1">
                <a:latin typeface="Times New Roman" pitchFamily="18" charset="0"/>
                <a:cs typeface="Times New Roman" pitchFamily="18" charset="0"/>
              </a:rPr>
              <a:t>hrs</a:t>
            </a:r>
            <a:r>
              <a:rPr lang="en-US" sz="2200" dirty="0">
                <a:latin typeface="Times New Roman" pitchFamily="18" charset="0"/>
                <a:cs typeface="Times New Roman" pitchFamily="18" charset="0"/>
              </a:rPr>
              <a:t> and identifies 25 failures. The effort required per hour of execution time is 5 person hr. Each failure requires 2 hr. on an average to verify and determine its nature. Calculate the failure identification effort required</a:t>
            </a:r>
            <a:r>
              <a:rPr lang="en-US" dirty="0"/>
              <a:t>.</a:t>
            </a:r>
          </a:p>
        </p:txBody>
      </p:sp>
      <p:sp>
        <p:nvSpPr>
          <p:cNvPr id="7" name="Title 6"/>
          <p:cNvSpPr>
            <a:spLocks noGrp="1"/>
          </p:cNvSpPr>
          <p:nvPr>
            <p:ph type="title"/>
          </p:nvPr>
        </p:nvSpPr>
        <p:spPr/>
        <p:txBody>
          <a:bodyPr/>
          <a:lstStyle/>
          <a:p>
            <a:r>
              <a:rPr lang="en-US" dirty="0">
                <a:latin typeface="Times New Roman" pitchFamily="18" charset="0"/>
                <a:cs typeface="Times New Roman" pitchFamily="18" charset="0"/>
              </a:rPr>
              <a:t>Problem Statement</a:t>
            </a:r>
            <a:endParaRPr lang="en-US" dirty="0"/>
          </a:p>
        </p:txBody>
      </p:sp>
    </p:spTree>
    <p:extLst>
      <p:ext uri="{BB962C8B-B14F-4D97-AF65-F5344CB8AC3E}">
        <p14:creationId xmlns:p14="http://schemas.microsoft.com/office/powerpoint/2010/main" val="2051384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457200" y="2133600"/>
            <a:ext cx="4038600" cy="2900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4648200" y="2590800"/>
            <a:ext cx="4038600" cy="2185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latin typeface="Times New Roman" pitchFamily="18" charset="0"/>
                <a:cs typeface="Times New Roman" pitchFamily="18" charset="0"/>
              </a:rPr>
              <a:t>Reliability Curve</a:t>
            </a:r>
          </a:p>
        </p:txBody>
      </p:sp>
      <p:sp>
        <p:nvSpPr>
          <p:cNvPr id="4" name="TextBox 3"/>
          <p:cNvSpPr txBox="1"/>
          <p:nvPr/>
        </p:nvSpPr>
        <p:spPr>
          <a:xfrm>
            <a:off x="914400" y="5334000"/>
            <a:ext cx="2971800" cy="738664"/>
          </a:xfrm>
          <a:prstGeom prst="rect">
            <a:avLst/>
          </a:prstGeom>
          <a:noFill/>
        </p:spPr>
        <p:txBody>
          <a:bodyPr wrap="square" rtlCol="0">
            <a:spAutoFit/>
          </a:bodyPr>
          <a:lstStyle/>
          <a:p>
            <a:r>
              <a:rPr lang="en-US" sz="2100" dirty="0">
                <a:latin typeface="Times New Roman" pitchFamily="18" charset="0"/>
                <a:cs typeface="Times New Roman" pitchFamily="18" charset="0"/>
              </a:rPr>
              <a:t>Hardware Reliability – Bath Tub curve</a:t>
            </a:r>
          </a:p>
        </p:txBody>
      </p:sp>
      <p:sp>
        <p:nvSpPr>
          <p:cNvPr id="6" name="TextBox 5"/>
          <p:cNvSpPr txBox="1"/>
          <p:nvPr/>
        </p:nvSpPr>
        <p:spPr>
          <a:xfrm>
            <a:off x="4876800" y="5334000"/>
            <a:ext cx="3657600" cy="369332"/>
          </a:xfrm>
          <a:prstGeom prst="rect">
            <a:avLst/>
          </a:prstGeom>
          <a:noFill/>
        </p:spPr>
        <p:txBody>
          <a:bodyPr wrap="square" rtlCol="0">
            <a:spAutoFit/>
          </a:bodyPr>
          <a:lstStyle/>
          <a:p>
            <a:r>
              <a:rPr lang="en-US" dirty="0">
                <a:latin typeface="Times New Roman" pitchFamily="18" charset="0"/>
                <a:cs typeface="Times New Roman" pitchFamily="18" charset="0"/>
              </a:rPr>
              <a:t>Software Reliability Curve</a:t>
            </a:r>
          </a:p>
        </p:txBody>
      </p:sp>
    </p:spTree>
    <p:extLst>
      <p:ext uri="{BB962C8B-B14F-4D97-AF65-F5344CB8AC3E}">
        <p14:creationId xmlns:p14="http://schemas.microsoft.com/office/powerpoint/2010/main" val="3777280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7620000" cy="4314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latin typeface="Times New Roman" pitchFamily="18" charset="0"/>
                <a:cs typeface="Times New Roman" pitchFamily="18" charset="0"/>
              </a:rPr>
              <a:t>Software Reliability</a:t>
            </a:r>
            <a:endParaRPr lang="en-US" dirty="0"/>
          </a:p>
        </p:txBody>
      </p:sp>
    </p:spTree>
    <p:extLst>
      <p:ext uri="{BB962C8B-B14F-4D97-AF65-F5344CB8AC3E}">
        <p14:creationId xmlns:p14="http://schemas.microsoft.com/office/powerpoint/2010/main" val="2677748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8600" y="1676400"/>
            <a:ext cx="6715125"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latin typeface="Times New Roman" pitchFamily="18" charset="0"/>
                <a:cs typeface="Times New Roman" pitchFamily="18" charset="0"/>
              </a:rPr>
              <a:t>Failures and Faults</a:t>
            </a:r>
          </a:p>
        </p:txBody>
      </p:sp>
    </p:spTree>
    <p:extLst>
      <p:ext uri="{BB962C8B-B14F-4D97-AF65-F5344CB8AC3E}">
        <p14:creationId xmlns:p14="http://schemas.microsoft.com/office/powerpoint/2010/main" val="2680949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001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651061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8" ma:contentTypeDescription="Create a new document." ma:contentTypeScope="" ma:versionID="4bb59217fb72bb57721af30a647a3aff">
  <xsd:schema xmlns:xsd="http://www.w3.org/2001/XMLSchema" xmlns:xs="http://www.w3.org/2001/XMLSchema" xmlns:p="http://schemas.microsoft.com/office/2006/metadata/properties" xmlns:ns2="cf86998d-6c59-4edf-8766-84e7bf90ae28" xmlns:ns3="1ebf312d-92f0-4448-bd00-ae66eaf06041" targetNamespace="http://schemas.microsoft.com/office/2006/metadata/properties" ma:root="true" ma:fieldsID="b73010beff06fddc858dcce84d6d1650" ns2:_="" ns3:_="">
    <xsd:import namespace="cf86998d-6c59-4edf-8766-84e7bf90ae28"/>
    <xsd:import namespace="1ebf312d-92f0-4448-bd00-ae66eaf0604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bf312d-92f0-4448-bd00-ae66eaf0604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B799354-F96F-4C33-93B4-927E3382DE73}"/>
</file>

<file path=customXml/itemProps2.xml><?xml version="1.0" encoding="utf-8"?>
<ds:datastoreItem xmlns:ds="http://schemas.openxmlformats.org/officeDocument/2006/customXml" ds:itemID="{246FEBA7-69E8-4554-B135-3F1439BFFDF2}"/>
</file>

<file path=customXml/itemProps3.xml><?xml version="1.0" encoding="utf-8"?>
<ds:datastoreItem xmlns:ds="http://schemas.openxmlformats.org/officeDocument/2006/customXml" ds:itemID="{8B7A7FC5-B6EE-4F28-B547-535BB5D25B7E}"/>
</file>

<file path=docProps/app.xml><?xml version="1.0" encoding="utf-8"?>
<Properties xmlns="http://schemas.openxmlformats.org/officeDocument/2006/extended-properties" xmlns:vt="http://schemas.openxmlformats.org/officeDocument/2006/docPropsVTypes">
  <Template>Concourse</Template>
  <TotalTime>3849</TotalTime>
  <Words>1037</Words>
  <Application>Microsoft Office PowerPoint</Application>
  <PresentationFormat>On-screen Show (4:3)</PresentationFormat>
  <Paragraphs>129</Paragraphs>
  <Slides>52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Calibri</vt:lpstr>
      <vt:lpstr>Lucida Sans Unicode</vt:lpstr>
      <vt:lpstr>Times New Roman</vt:lpstr>
      <vt:lpstr>Verdana</vt:lpstr>
      <vt:lpstr>Wingdings 2</vt:lpstr>
      <vt:lpstr>Wingdings 3</vt:lpstr>
      <vt:lpstr>Concourse</vt:lpstr>
      <vt:lpstr>SOFTWARE RELIABILITY</vt:lpstr>
      <vt:lpstr>Software Reliability</vt:lpstr>
      <vt:lpstr>Software Reliability</vt:lpstr>
      <vt:lpstr>Software Reliability</vt:lpstr>
      <vt:lpstr>Basic Concepts </vt:lpstr>
      <vt:lpstr>Reliability Curve</vt:lpstr>
      <vt:lpstr>Software Reliability</vt:lpstr>
      <vt:lpstr>Failures and Faults</vt:lpstr>
      <vt:lpstr>PowerPoint Presentation</vt:lpstr>
      <vt:lpstr>PowerPoint Presentation</vt:lpstr>
      <vt:lpstr>Environment</vt:lpstr>
      <vt:lpstr>PowerPoint Presentation</vt:lpstr>
      <vt:lpstr>Uses of Reliability Studies</vt:lpstr>
      <vt:lpstr>Software Quality </vt:lpstr>
      <vt:lpstr>Software Quality attributes</vt:lpstr>
      <vt:lpstr>Software Quality attributes</vt:lpstr>
      <vt:lpstr>Software Quality attributes</vt:lpstr>
      <vt:lpstr>Software Quality attributes</vt:lpstr>
      <vt:lpstr>Software Quality attributes</vt:lpstr>
      <vt:lpstr>Software Reliability model – McCall Software Quality Model</vt:lpstr>
      <vt:lpstr>Quality Criteria</vt:lpstr>
      <vt:lpstr>PowerPoint Presentation</vt:lpstr>
      <vt:lpstr>Product Operation</vt:lpstr>
      <vt:lpstr>Product Revision </vt:lpstr>
      <vt:lpstr>Product Transition</vt:lpstr>
      <vt:lpstr>Software Quality Criteria</vt:lpstr>
      <vt:lpstr>Software Quality Criteria</vt:lpstr>
      <vt:lpstr>Software Quality Criteria</vt:lpstr>
      <vt:lpstr>Boehm Software Quality model</vt:lpstr>
      <vt:lpstr>ISO 9126 quality model</vt:lpstr>
      <vt:lpstr>ISO 9126-Software quality characteristics and attributes</vt:lpstr>
      <vt:lpstr>ISO 9126-Software quality characteristics and attributes</vt:lpstr>
      <vt:lpstr>ISO 9126-Software quality characteristics and attributes</vt:lpstr>
      <vt:lpstr>ISO 9126-Software quality characteristics and attributes</vt:lpstr>
      <vt:lpstr>ISO 9126-Software quality characteristics and attributes</vt:lpstr>
      <vt:lpstr>Basic Execution Time Model</vt:lpstr>
      <vt:lpstr>Relationship between &amp; τ µ for basic model</vt:lpstr>
      <vt:lpstr>PowerPoint Presentation</vt:lpstr>
      <vt:lpstr>Failure intensity versus execution time for basic model</vt:lpstr>
      <vt:lpstr>Derived quantities </vt:lpstr>
      <vt:lpstr>Additional time required to reach the objective</vt:lpstr>
      <vt:lpstr>Logarithmic Poisson Execution Time Model</vt:lpstr>
      <vt:lpstr>Logarithmic Poisson Execution Time Model</vt:lpstr>
      <vt:lpstr>PowerPoint Presentation</vt:lpstr>
      <vt:lpstr>Calendar Time Component</vt:lpstr>
      <vt:lpstr>Resource usage</vt:lpstr>
      <vt:lpstr>Calendar Time Component</vt:lpstr>
      <vt:lpstr>Calendar Time Component</vt:lpstr>
      <vt:lpstr>Calendar Time Component</vt:lpstr>
      <vt:lpstr>Problem Statement</vt:lpstr>
      <vt:lpstr>Problem Statement</vt:lpstr>
      <vt:lpstr>Problem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MOOLCHAND SHARMA</cp:lastModifiedBy>
  <cp:revision>23</cp:revision>
  <dcterms:created xsi:type="dcterms:W3CDTF">2020-07-18T10:10:56Z</dcterms:created>
  <dcterms:modified xsi:type="dcterms:W3CDTF">2020-11-05T04:40:53Z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