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71" r:id="rId7"/>
    <p:sldId id="262" r:id="rId8"/>
    <p:sldId id="264" r:id="rId9"/>
    <p:sldId id="265" r:id="rId10"/>
    <p:sldId id="266" r:id="rId11"/>
    <p:sldId id="267" r:id="rId12"/>
    <p:sldId id="268" r:id="rId13"/>
    <p:sldId id="270"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ED8B929-7EB8-46F6-AF8D-2BDC56A098F2}" type="datetimeFigureOut">
              <a:rPr lang="en-US" smtClean="0"/>
              <a:t>7/30/2020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58C282-08B8-4C9D-87A8-93EB137E51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58C282-08B8-4C9D-87A8-93EB137E51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58C282-08B8-4C9D-87A8-93EB137E51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58C282-08B8-4C9D-87A8-93EB137E511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58C282-08B8-4C9D-87A8-93EB137E511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58C282-08B8-4C9D-87A8-93EB137E511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58C282-08B8-4C9D-87A8-93EB137E51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58C282-08B8-4C9D-87A8-93EB137E511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ED8B929-7EB8-46F6-AF8D-2BDC56A098F2}" type="datetimeFigureOut">
              <a:rPr lang="en-US" smtClean="0"/>
              <a:t>7/30/2020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58C282-08B8-4C9D-87A8-93EB137E51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ED8B929-7EB8-46F6-AF8D-2BDC56A098F2}" type="datetimeFigureOut">
              <a:rPr lang="en-US" smtClean="0"/>
              <a:t>7/30/2020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58C282-08B8-4C9D-87A8-93EB137E511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ED8B929-7EB8-46F6-AF8D-2BDC56A098F2}" type="datetimeFigureOut">
              <a:rPr lang="en-US" smtClean="0"/>
              <a:t>7/30/2020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58C282-08B8-4C9D-87A8-93EB137E511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ED8B929-7EB8-46F6-AF8D-2BDC56A098F2}" type="datetimeFigureOut">
              <a:rPr lang="en-US" smtClean="0"/>
              <a:t>7/30/2020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58C282-08B8-4C9D-87A8-93EB137E51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298575"/>
          </a:xfrm>
        </p:spPr>
        <p:txBody>
          <a:bodyPr>
            <a:noAutofit/>
          </a:bodyPr>
          <a:lstStyle/>
          <a:p>
            <a:r>
              <a:rPr lang="en-US" sz="4800" dirty="0">
                <a:latin typeface="Times New Roman" pitchFamily="18" charset="0"/>
                <a:cs typeface="Times New Roman" pitchFamily="18" charset="0"/>
              </a:rPr>
              <a:t>Object Oriented Design</a:t>
            </a:r>
            <a:br>
              <a:rPr lang="en-US" sz="4800" dirty="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74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1112" y="1815306"/>
            <a:ext cx="658177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352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53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6023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23962" y="2191544"/>
            <a:ext cx="66960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2729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0" y="1676400"/>
            <a:ext cx="77724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Steps to analyze object oriented design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19009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sz="2100" dirty="0" smtClean="0">
                <a:latin typeface="Times New Roman" pitchFamily="18" charset="0"/>
                <a:cs typeface="Times New Roman" pitchFamily="18" charset="0"/>
              </a:rPr>
              <a:t> </a:t>
            </a:r>
            <a:r>
              <a:rPr lang="en-US" sz="2100" b="1" dirty="0">
                <a:latin typeface="Times New Roman" pitchFamily="18" charset="0"/>
                <a:cs typeface="Times New Roman" pitchFamily="18" charset="0"/>
              </a:rPr>
              <a:t>1)   If the objects focus on the problem domain, </a:t>
            </a:r>
            <a:r>
              <a:rPr lang="en-US" sz="2100" b="1" dirty="0" smtClean="0">
                <a:latin typeface="Times New Roman" pitchFamily="18" charset="0"/>
                <a:cs typeface="Times New Roman" pitchFamily="18" charset="0"/>
              </a:rPr>
              <a:t>t</a:t>
            </a:r>
            <a:r>
              <a:rPr lang="en-US" sz="2100" b="1" dirty="0">
                <a:latin typeface="Times New Roman" pitchFamily="18" charset="0"/>
                <a:cs typeface="Times New Roman" pitchFamily="18" charset="0"/>
              </a:rPr>
              <a:t>hen we are concerned with ______.</a:t>
            </a:r>
            <a:endParaRPr lang="en-US" sz="2100" dirty="0">
              <a:latin typeface="Times New Roman" pitchFamily="18" charset="0"/>
              <a:cs typeface="Times New Roman" pitchFamily="18" charset="0"/>
            </a:endParaRPr>
          </a:p>
          <a:p>
            <a:pPr marL="109728" indent="0">
              <a:buNone/>
            </a:pPr>
            <a:endParaRPr lang="en-US" sz="2100" b="1" dirty="0" smtClean="0">
              <a:latin typeface="Times New Roman" pitchFamily="18" charset="0"/>
              <a:cs typeface="Times New Roman" pitchFamily="18" charset="0"/>
            </a:endParaRPr>
          </a:p>
          <a:p>
            <a:pPr marL="109728" indent="0">
              <a:buNone/>
            </a:pPr>
            <a:r>
              <a:rPr lang="en-US" sz="2100" b="1" dirty="0">
                <a:latin typeface="Times New Roman" pitchFamily="18" charset="0"/>
                <a:cs typeface="Times New Roman" pitchFamily="18" charset="0"/>
              </a:rPr>
              <a:t>a.</a:t>
            </a:r>
            <a:r>
              <a:rPr lang="en-US" sz="2100" dirty="0">
                <a:latin typeface="Times New Roman" pitchFamily="18" charset="0"/>
                <a:cs typeface="Times New Roman" pitchFamily="18" charset="0"/>
              </a:rPr>
              <a:t> Object Oriented Analysis</a:t>
            </a:r>
          </a:p>
          <a:p>
            <a:pPr marL="109728" indent="0">
              <a:buNone/>
            </a:pPr>
            <a:r>
              <a:rPr lang="en-US" sz="2100" b="1" dirty="0">
                <a:latin typeface="Times New Roman" pitchFamily="18" charset="0"/>
                <a:cs typeface="Times New Roman" pitchFamily="18" charset="0"/>
              </a:rPr>
              <a:t>b.</a:t>
            </a:r>
            <a:r>
              <a:rPr lang="en-US" sz="2100" dirty="0">
                <a:latin typeface="Times New Roman" pitchFamily="18" charset="0"/>
                <a:cs typeface="Times New Roman" pitchFamily="18" charset="0"/>
              </a:rPr>
              <a:t> Object Oriented Design</a:t>
            </a:r>
          </a:p>
          <a:p>
            <a:pPr marL="109728" indent="0">
              <a:buNone/>
            </a:pPr>
            <a:r>
              <a:rPr lang="en-US" sz="2100" b="1" dirty="0">
                <a:latin typeface="Times New Roman" pitchFamily="18" charset="0"/>
                <a:cs typeface="Times New Roman" pitchFamily="18" charset="0"/>
              </a:rPr>
              <a:t>c.</a:t>
            </a:r>
            <a:r>
              <a:rPr lang="en-US" sz="2100" dirty="0">
                <a:latin typeface="Times New Roman" pitchFamily="18" charset="0"/>
                <a:cs typeface="Times New Roman" pitchFamily="18" charset="0"/>
              </a:rPr>
              <a:t> Object Oriented Analysis and Design</a:t>
            </a:r>
          </a:p>
          <a:p>
            <a:pPr marL="109728" indent="0">
              <a:buNone/>
            </a:pPr>
            <a:r>
              <a:rPr lang="en-US" sz="2100" b="1" dirty="0">
                <a:latin typeface="Times New Roman" pitchFamily="18" charset="0"/>
                <a:cs typeface="Times New Roman" pitchFamily="18" charset="0"/>
              </a:rPr>
              <a:t>d.</a:t>
            </a:r>
            <a:r>
              <a:rPr lang="en-US" sz="2100" dirty="0">
                <a:latin typeface="Times New Roman" pitchFamily="18" charset="0"/>
                <a:cs typeface="Times New Roman" pitchFamily="18" charset="0"/>
              </a:rPr>
              <a:t> None of the </a:t>
            </a:r>
            <a:r>
              <a:rPr lang="en-US" sz="2100" dirty="0" smtClean="0">
                <a:latin typeface="Times New Roman" pitchFamily="18" charset="0"/>
                <a:cs typeface="Times New Roman" pitchFamily="18" charset="0"/>
              </a:rPr>
              <a:t>above</a:t>
            </a:r>
          </a:p>
          <a:p>
            <a:pPr marL="109728" indent="0">
              <a:buNone/>
            </a:pPr>
            <a:endParaRPr lang="en-US" sz="2100" dirty="0">
              <a:latin typeface="Times New Roman" pitchFamily="18" charset="0"/>
              <a:cs typeface="Times New Roman" pitchFamily="18" charset="0"/>
            </a:endParaRPr>
          </a:p>
          <a:p>
            <a:pPr marL="109728" indent="0">
              <a:buNone/>
            </a:pPr>
            <a:r>
              <a:rPr lang="en-US" sz="2300" b="1" dirty="0">
                <a:latin typeface="Times New Roman" pitchFamily="18" charset="0"/>
                <a:cs typeface="Times New Roman" pitchFamily="18" charset="0"/>
              </a:rPr>
              <a:t>2)   Aggregation represents ______ .</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a:p>
            <a:pPr marL="109728" indent="0">
              <a:buNone/>
            </a:pPr>
            <a:r>
              <a:rPr lang="en-US" sz="2300" b="1" dirty="0">
                <a:latin typeface="Times New Roman" pitchFamily="18" charset="0"/>
                <a:cs typeface="Times New Roman" pitchFamily="18" charset="0"/>
              </a:rPr>
              <a:t>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is_a</a:t>
            </a:r>
            <a:r>
              <a:rPr lang="en-US" sz="2300" dirty="0">
                <a:latin typeface="Times New Roman" pitchFamily="18" charset="0"/>
                <a:cs typeface="Times New Roman" pitchFamily="18" charset="0"/>
              </a:rPr>
              <a:t> relationship</a:t>
            </a:r>
          </a:p>
          <a:p>
            <a:pPr marL="109728" indent="0">
              <a:buNone/>
            </a:pPr>
            <a:r>
              <a:rPr lang="en-US" sz="2300" b="1" dirty="0">
                <a:latin typeface="Times New Roman" pitchFamily="18" charset="0"/>
                <a:cs typeface="Times New Roman" pitchFamily="18" charset="0"/>
              </a:rPr>
              <a:t>b.</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part_of</a:t>
            </a:r>
            <a:r>
              <a:rPr lang="en-US" sz="2300" dirty="0">
                <a:latin typeface="Times New Roman" pitchFamily="18" charset="0"/>
                <a:cs typeface="Times New Roman" pitchFamily="18" charset="0"/>
              </a:rPr>
              <a:t> relationship</a:t>
            </a:r>
          </a:p>
          <a:p>
            <a:pPr marL="109728" indent="0">
              <a:buNone/>
            </a:pPr>
            <a:r>
              <a:rPr lang="en-US" sz="2300" b="1" dirty="0">
                <a:latin typeface="Times New Roman" pitchFamily="18" charset="0"/>
                <a:cs typeface="Times New Roman" pitchFamily="18" charset="0"/>
              </a:rPr>
              <a:t>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composed_of</a:t>
            </a:r>
            <a:r>
              <a:rPr lang="en-US" sz="2300" dirty="0">
                <a:latin typeface="Times New Roman" pitchFamily="18" charset="0"/>
                <a:cs typeface="Times New Roman" pitchFamily="18" charset="0"/>
              </a:rPr>
              <a:t> relationship</a:t>
            </a:r>
          </a:p>
          <a:p>
            <a:pPr marL="109728" indent="0">
              <a:buNone/>
            </a:pPr>
            <a:r>
              <a:rPr lang="en-US" sz="2300" b="1" dirty="0">
                <a:latin typeface="Times New Roman" pitchFamily="18" charset="0"/>
                <a:cs typeface="Times New Roman" pitchFamily="18" charset="0"/>
              </a:rPr>
              <a:t>d.</a:t>
            </a:r>
            <a:r>
              <a:rPr lang="en-US" sz="2300" dirty="0">
                <a:latin typeface="Times New Roman" pitchFamily="18" charset="0"/>
                <a:cs typeface="Times New Roman" pitchFamily="18" charset="0"/>
              </a:rPr>
              <a:t> none of above</a:t>
            </a:r>
          </a:p>
          <a:p>
            <a:pPr marL="109728" indent="0">
              <a:buNone/>
            </a:pPr>
            <a:endParaRPr lang="en-US" sz="23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Multiple-Choice Questions</a:t>
            </a:r>
            <a:endParaRPr lang="en-US" dirty="0"/>
          </a:p>
        </p:txBody>
      </p:sp>
    </p:spTree>
    <p:extLst>
      <p:ext uri="{BB962C8B-B14F-4D97-AF65-F5344CB8AC3E}">
        <p14:creationId xmlns:p14="http://schemas.microsoft.com/office/powerpoint/2010/main" val="125707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229600" cy="5105400"/>
          </a:xfrm>
        </p:spPr>
        <p:txBody>
          <a:bodyPr>
            <a:normAutofit fontScale="70000" lnSpcReduction="20000"/>
          </a:bodyPr>
          <a:lstStyle/>
          <a:p>
            <a:pPr marL="109728" indent="0">
              <a:buNone/>
            </a:pPr>
            <a:r>
              <a:rPr lang="en-US" sz="2500" b="1" dirty="0">
                <a:latin typeface="Times New Roman" pitchFamily="18" charset="0"/>
                <a:cs typeface="Times New Roman" pitchFamily="18" charset="0"/>
              </a:rPr>
              <a:t>3)   The feature of the object oriented paradigm which helps code reuse is _______ .</a:t>
            </a:r>
            <a:r>
              <a:rPr lang="en-US" sz="2500" dirty="0">
                <a:latin typeface="Times New Roman" pitchFamily="18" charset="0"/>
                <a:cs typeface="Times New Roman" pitchFamily="18" charset="0"/>
              </a:rPr>
              <a:t/>
            </a:r>
            <a:br>
              <a:rPr lang="en-US" sz="2500" dirty="0">
                <a:latin typeface="Times New Roman" pitchFamily="18" charset="0"/>
                <a:cs typeface="Times New Roman" pitchFamily="18" charset="0"/>
              </a:rPr>
            </a:br>
            <a:r>
              <a:rPr lang="en-US" sz="2500" b="1" dirty="0" smtClean="0">
                <a:latin typeface="Times New Roman" pitchFamily="18" charset="0"/>
                <a:cs typeface="Times New Roman" pitchFamily="18" charset="0"/>
              </a:rPr>
              <a:t>a</a:t>
            </a:r>
            <a:r>
              <a:rPr lang="en-US" sz="2500" b="1" dirty="0">
                <a:latin typeface="Times New Roman" pitchFamily="18" charset="0"/>
                <a:cs typeface="Times New Roman" pitchFamily="18" charset="0"/>
              </a:rPr>
              <a:t>.</a:t>
            </a:r>
            <a:r>
              <a:rPr lang="en-US" sz="2500" dirty="0">
                <a:latin typeface="Times New Roman" pitchFamily="18" charset="0"/>
                <a:cs typeface="Times New Roman" pitchFamily="18" charset="0"/>
              </a:rPr>
              <a:t> Object</a:t>
            </a:r>
          </a:p>
          <a:p>
            <a:pPr marL="109728" indent="0">
              <a:buNone/>
            </a:pPr>
            <a:r>
              <a:rPr lang="en-US" sz="2500" b="1" dirty="0">
                <a:latin typeface="Times New Roman" pitchFamily="18" charset="0"/>
                <a:cs typeface="Times New Roman" pitchFamily="18" charset="0"/>
              </a:rPr>
              <a:t>b.</a:t>
            </a:r>
            <a:r>
              <a:rPr lang="en-US" sz="2500" dirty="0">
                <a:latin typeface="Times New Roman" pitchFamily="18" charset="0"/>
                <a:cs typeface="Times New Roman" pitchFamily="18" charset="0"/>
              </a:rPr>
              <a:t> Class</a:t>
            </a:r>
          </a:p>
          <a:p>
            <a:pPr marL="109728" indent="0">
              <a:buNone/>
            </a:pPr>
            <a:r>
              <a:rPr lang="en-US" sz="2500" b="1" dirty="0">
                <a:latin typeface="Times New Roman" pitchFamily="18" charset="0"/>
                <a:cs typeface="Times New Roman" pitchFamily="18" charset="0"/>
              </a:rPr>
              <a:t>c.</a:t>
            </a:r>
            <a:r>
              <a:rPr lang="en-US" sz="2500" dirty="0">
                <a:latin typeface="Times New Roman" pitchFamily="18" charset="0"/>
                <a:cs typeface="Times New Roman" pitchFamily="18" charset="0"/>
              </a:rPr>
              <a:t> Inheritance</a:t>
            </a:r>
          </a:p>
          <a:p>
            <a:pPr marL="109728" indent="0">
              <a:buNone/>
            </a:pPr>
            <a:r>
              <a:rPr lang="en-US" sz="2500" b="1" dirty="0">
                <a:latin typeface="Times New Roman" pitchFamily="18" charset="0"/>
                <a:cs typeface="Times New Roman" pitchFamily="18" charset="0"/>
              </a:rPr>
              <a:t>d.</a:t>
            </a:r>
            <a:r>
              <a:rPr lang="en-US" sz="2500" dirty="0">
                <a:latin typeface="Times New Roman" pitchFamily="18" charset="0"/>
                <a:cs typeface="Times New Roman" pitchFamily="18" charset="0"/>
              </a:rPr>
              <a:t> Aggregation</a:t>
            </a:r>
            <a:r>
              <a:rPr lang="en-US" sz="2500" dirty="0" smtClean="0">
                <a:latin typeface="Times New Roman" pitchFamily="18" charset="0"/>
                <a:cs typeface="Times New Roman" pitchFamily="18" charset="0"/>
              </a:rPr>
              <a:t>.</a:t>
            </a:r>
          </a:p>
          <a:p>
            <a:pPr marL="109728" indent="0">
              <a:buNone/>
            </a:pPr>
            <a:endParaRPr lang="en-US" sz="2500" dirty="0">
              <a:latin typeface="Times New Roman" pitchFamily="18" charset="0"/>
              <a:cs typeface="Times New Roman" pitchFamily="18" charset="0"/>
            </a:endParaRPr>
          </a:p>
          <a:p>
            <a:pPr marL="109728" indent="0">
              <a:buNone/>
            </a:pPr>
            <a:r>
              <a:rPr lang="en-US" sz="2500" b="1" dirty="0">
                <a:latin typeface="Times New Roman" pitchFamily="18" charset="0"/>
                <a:cs typeface="Times New Roman" pitchFamily="18" charset="0"/>
              </a:rPr>
              <a:t>4)   Coupling and cohesion can be represented using a _______ </a:t>
            </a:r>
            <a:r>
              <a:rPr lang="en-US" sz="2500" b="1" dirty="0" smtClean="0">
                <a:latin typeface="Times New Roman" pitchFamily="18" charset="0"/>
                <a:cs typeface="Times New Roman" pitchFamily="18" charset="0"/>
              </a:rPr>
              <a:t>.</a:t>
            </a:r>
          </a:p>
          <a:p>
            <a:pPr marL="109728" indent="0">
              <a:buNone/>
            </a:pPr>
            <a:r>
              <a:rPr lang="en-US" sz="2500" dirty="0">
                <a:latin typeface="Times New Roman" pitchFamily="18" charset="0"/>
                <a:cs typeface="Times New Roman" pitchFamily="18" charset="0"/>
              </a:rPr>
              <a:t/>
            </a:r>
            <a:br>
              <a:rPr lang="en-US" sz="2500" dirty="0">
                <a:latin typeface="Times New Roman" pitchFamily="18" charset="0"/>
                <a:cs typeface="Times New Roman" pitchFamily="18" charset="0"/>
              </a:rPr>
            </a:br>
            <a:r>
              <a:rPr lang="en-US" sz="2500" b="1" dirty="0" smtClean="0">
                <a:latin typeface="Times New Roman" pitchFamily="18" charset="0"/>
                <a:cs typeface="Times New Roman" pitchFamily="18" charset="0"/>
              </a:rPr>
              <a:t>a</a:t>
            </a:r>
            <a:r>
              <a:rPr lang="en-US" sz="2500" b="1" dirty="0">
                <a:latin typeface="Times New Roman" pitchFamily="18" charset="0"/>
                <a:cs typeface="Times New Roman" pitchFamily="18" charset="0"/>
              </a:rPr>
              <a:t>.</a:t>
            </a:r>
            <a:r>
              <a:rPr lang="en-US" sz="2500" dirty="0">
                <a:latin typeface="Times New Roman" pitchFamily="18" charset="0"/>
                <a:cs typeface="Times New Roman" pitchFamily="18" charset="0"/>
              </a:rPr>
              <a:t> cause-effect graph</a:t>
            </a:r>
          </a:p>
          <a:p>
            <a:pPr marL="109728" indent="0">
              <a:buNone/>
            </a:pPr>
            <a:r>
              <a:rPr lang="en-US" sz="2500" b="1" dirty="0">
                <a:latin typeface="Times New Roman" pitchFamily="18" charset="0"/>
                <a:cs typeface="Times New Roman" pitchFamily="18" charset="0"/>
              </a:rPr>
              <a:t>b.</a:t>
            </a:r>
            <a:r>
              <a:rPr lang="en-US" sz="2500" dirty="0">
                <a:latin typeface="Times New Roman" pitchFamily="18" charset="0"/>
                <a:cs typeface="Times New Roman" pitchFamily="18" charset="0"/>
              </a:rPr>
              <a:t> dependence matrix</a:t>
            </a:r>
          </a:p>
          <a:p>
            <a:pPr marL="109728" indent="0">
              <a:buNone/>
            </a:pPr>
            <a:r>
              <a:rPr lang="en-US" sz="2500" b="1" dirty="0">
                <a:latin typeface="Times New Roman" pitchFamily="18" charset="0"/>
                <a:cs typeface="Times New Roman" pitchFamily="18" charset="0"/>
              </a:rPr>
              <a:t>c.</a:t>
            </a:r>
            <a:r>
              <a:rPr lang="en-US" sz="2500" dirty="0">
                <a:latin typeface="Times New Roman" pitchFamily="18" charset="0"/>
                <a:cs typeface="Times New Roman" pitchFamily="18" charset="0"/>
              </a:rPr>
              <a:t> Structure chart</a:t>
            </a:r>
          </a:p>
          <a:p>
            <a:pPr marL="109728" indent="0">
              <a:buNone/>
            </a:pPr>
            <a:r>
              <a:rPr lang="en-US" sz="2500" b="1" dirty="0">
                <a:latin typeface="Times New Roman" pitchFamily="18" charset="0"/>
                <a:cs typeface="Times New Roman" pitchFamily="18" charset="0"/>
              </a:rPr>
              <a:t>d.</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SRS</a:t>
            </a:r>
          </a:p>
          <a:p>
            <a:pPr marL="109728" indent="0">
              <a:buNone/>
            </a:pPr>
            <a:endParaRPr lang="en-US" sz="2500" dirty="0">
              <a:latin typeface="Times New Roman" pitchFamily="18" charset="0"/>
              <a:cs typeface="Times New Roman" pitchFamily="18" charset="0"/>
            </a:endParaRPr>
          </a:p>
          <a:p>
            <a:pPr marL="109728" indent="0">
              <a:buNone/>
            </a:pPr>
            <a:r>
              <a:rPr lang="en-US" sz="3000" dirty="0">
                <a:latin typeface="Times New Roman" pitchFamily="18" charset="0"/>
                <a:cs typeface="Times New Roman" pitchFamily="18" charset="0"/>
              </a:rPr>
              <a:t>5</a:t>
            </a:r>
            <a:r>
              <a:rPr lang="en-US" sz="3000" dirty="0" smtClean="0">
                <a:latin typeface="Times New Roman" pitchFamily="18" charset="0"/>
                <a:cs typeface="Times New Roman" pitchFamily="18" charset="0"/>
              </a:rPr>
              <a:t>)</a:t>
            </a:r>
            <a:r>
              <a:rPr lang="en-US" sz="3000" dirty="0">
                <a:latin typeface="Times New Roman" pitchFamily="18" charset="0"/>
                <a:cs typeface="Times New Roman" pitchFamily="18" charset="0"/>
              </a:rPr>
              <a:t>   Modular design unintentionally follows the rules of 'divide and conquer' problem solving strategy.</a:t>
            </a:r>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r>
              <a:rPr lang="en-US" sz="3000" dirty="0" smtClean="0">
                <a:latin typeface="Times New Roman" pitchFamily="18" charset="0"/>
                <a:cs typeface="Times New Roman" pitchFamily="18" charset="0"/>
              </a:rPr>
              <a:t>a</a:t>
            </a:r>
            <a:r>
              <a:rPr lang="en-US" sz="3000" dirty="0">
                <a:latin typeface="Times New Roman" pitchFamily="18" charset="0"/>
                <a:cs typeface="Times New Roman" pitchFamily="18" charset="0"/>
              </a:rPr>
              <a:t>. Yes</a:t>
            </a:r>
          </a:p>
          <a:p>
            <a:pPr marL="109728" indent="0">
              <a:buNone/>
            </a:pPr>
            <a:r>
              <a:rPr lang="en-US" sz="3000" dirty="0">
                <a:latin typeface="Times New Roman" pitchFamily="18" charset="0"/>
                <a:cs typeface="Times New Roman" pitchFamily="18" charset="0"/>
              </a:rPr>
              <a:t>b. No</a:t>
            </a:r>
          </a:p>
          <a:p>
            <a:pPr marL="109728" indent="0">
              <a:buNone/>
            </a:pPr>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Multiple-Choice Questions</a:t>
            </a:r>
            <a:endParaRPr lang="en-US" dirty="0"/>
          </a:p>
        </p:txBody>
      </p:sp>
    </p:spTree>
    <p:extLst>
      <p:ext uri="{BB962C8B-B14F-4D97-AF65-F5344CB8AC3E}">
        <p14:creationId xmlns:p14="http://schemas.microsoft.com/office/powerpoint/2010/main" val="361239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a</a:t>
            </a:r>
          </a:p>
          <a:p>
            <a:r>
              <a:rPr lang="en-US" dirty="0" smtClean="0"/>
              <a:t>2. c</a:t>
            </a:r>
          </a:p>
          <a:p>
            <a:r>
              <a:rPr lang="en-US" dirty="0" smtClean="0"/>
              <a:t>3. c</a:t>
            </a:r>
          </a:p>
          <a:p>
            <a:r>
              <a:rPr lang="en-US" dirty="0" smtClean="0"/>
              <a:t>4. b</a:t>
            </a:r>
          </a:p>
          <a:p>
            <a:r>
              <a:rPr lang="en-US" smtClean="0"/>
              <a:t>5.  </a:t>
            </a:r>
            <a:r>
              <a:rPr lang="en-US" dirty="0" smtClean="0"/>
              <a:t>a</a:t>
            </a:r>
          </a:p>
          <a:p>
            <a:pPr marL="109728" indent="0">
              <a:buNone/>
            </a:pPr>
            <a:endParaRPr lang="en-US"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357266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Object oriented design is the result of focusing attention not on the function performed by the program, but instead on the data that are to do manipulated by the program</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egins with an examination of the real world “things” that are part of the problem to be solved. These things (which we will call objects) are characterized individually in terms of their attributes and behavior.</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Object Oriented Design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8763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r>
              <a:rPr lang="en-US" dirty="0" smtClean="0">
                <a:latin typeface="Times New Roman" pitchFamily="18" charset="0"/>
                <a:cs typeface="Times New Roman" pitchFamily="18" charset="0"/>
              </a:rPr>
              <a:t>Object Oriented Design is not dependent on any specific implementation language.</a:t>
            </a:r>
          </a:p>
          <a:p>
            <a:pPr marL="457200" indent="-457200"/>
            <a:r>
              <a:rPr lang="en-US" dirty="0" smtClean="0">
                <a:latin typeface="Times New Roman" pitchFamily="18" charset="0"/>
                <a:cs typeface="Times New Roman" pitchFamily="18" charset="0"/>
              </a:rPr>
              <a:t>Problems are modeled using objects. </a:t>
            </a:r>
          </a:p>
          <a:p>
            <a:pPr marL="457200" indent="-457200"/>
            <a:r>
              <a:rPr lang="en-US" dirty="0" smtClean="0">
                <a:latin typeface="Times New Roman" pitchFamily="18" charset="0"/>
                <a:cs typeface="Times New Roman" pitchFamily="18" charset="0"/>
              </a:rPr>
              <a:t>Objects have:</a:t>
            </a:r>
          </a:p>
          <a:p>
            <a:pPr marL="836676" lvl="2" indent="-342900">
              <a:buFont typeface="Arial" pitchFamily="34" charset="0"/>
              <a:buChar char="•"/>
            </a:pPr>
            <a:r>
              <a:rPr lang="en-US" dirty="0" smtClean="0">
                <a:latin typeface="Times New Roman" pitchFamily="18" charset="0"/>
                <a:cs typeface="Times New Roman" pitchFamily="18" charset="0"/>
              </a:rPr>
              <a:t>Software Design</a:t>
            </a:r>
          </a:p>
          <a:p>
            <a:pPr marL="836676" lvl="2" indent="-342900">
              <a:buFont typeface="Arial" pitchFamily="34" charset="0"/>
              <a:buChar char="•"/>
            </a:pPr>
            <a:r>
              <a:rPr lang="en-US" dirty="0" smtClean="0">
                <a:latin typeface="Times New Roman" pitchFamily="18" charset="0"/>
                <a:cs typeface="Times New Roman" pitchFamily="18" charset="0"/>
              </a:rPr>
              <a:t>Basic Concepts</a:t>
            </a:r>
          </a:p>
          <a:p>
            <a:pPr marL="836676" lvl="2" indent="-342900">
              <a:buFont typeface="Arial" pitchFamily="34" charset="0"/>
              <a:buChar char="•"/>
            </a:pPr>
            <a:r>
              <a:rPr lang="en-US" dirty="0" smtClean="0">
                <a:latin typeface="Times New Roman" pitchFamily="18" charset="0"/>
                <a:cs typeface="Times New Roman" pitchFamily="18" charset="0"/>
              </a:rPr>
              <a:t>Behavior (they do things)</a:t>
            </a:r>
          </a:p>
          <a:p>
            <a:pPr marL="836676" lvl="2" indent="-342900">
              <a:buFont typeface="Arial" pitchFamily="34" charset="0"/>
              <a:buChar char="•"/>
            </a:pPr>
            <a:r>
              <a:rPr lang="en-US" dirty="0" smtClean="0">
                <a:latin typeface="Times New Roman" pitchFamily="18" charset="0"/>
                <a:cs typeface="Times New Roman" pitchFamily="18" charset="0"/>
              </a:rPr>
              <a:t>State (which changes when they do things)</a:t>
            </a:r>
          </a:p>
        </p:txBody>
      </p:sp>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Object Oriented Design-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34020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19472"/>
          </a:xfrm>
        </p:spPr>
        <p:txBody>
          <a:bodyPr>
            <a:normAutofit/>
          </a:bodyPr>
          <a:lstStyle/>
          <a:p>
            <a:pPr marL="457200" indent="-457200"/>
            <a:r>
              <a:rPr lang="en-US" dirty="0" smtClean="0">
                <a:latin typeface="Times New Roman" pitchFamily="18" charset="0"/>
                <a:cs typeface="Times New Roman" pitchFamily="18" charset="0"/>
              </a:rPr>
              <a:t>The various terms related to object design are:</a:t>
            </a:r>
          </a:p>
          <a:p>
            <a:pPr marL="713232" lvl="1" indent="-457200">
              <a:buFont typeface="+mj-lt"/>
              <a:buAutoNum type="arabicPeriod"/>
            </a:pPr>
            <a:r>
              <a:rPr lang="en-US" dirty="0" smtClean="0">
                <a:latin typeface="Times New Roman" pitchFamily="18" charset="0"/>
                <a:cs typeface="Times New Roman" pitchFamily="18" charset="0"/>
              </a:rPr>
              <a:t>Objects</a:t>
            </a:r>
          </a:p>
          <a:p>
            <a:pPr marL="493776" lvl="2" indent="0">
              <a:buNone/>
            </a:pPr>
            <a:r>
              <a:rPr lang="en-US" dirty="0" smtClean="0">
                <a:latin typeface="Times New Roman" pitchFamily="18" charset="0"/>
                <a:cs typeface="Times New Roman" pitchFamily="18" charset="0"/>
              </a:rPr>
              <a:t>The word  Object is an entity able to save a state (information) and which offers a number of operations (behavior. An object is characterized by number of operations and a state which remembers the effect of these operations.</a:t>
            </a:r>
          </a:p>
          <a:p>
            <a:pPr marL="0" indent="0">
              <a:buNone/>
            </a:pPr>
            <a:r>
              <a:rPr lang="en-US" sz="2100" dirty="0" smtClean="0">
                <a:latin typeface="Times New Roman" pitchFamily="18" charset="0"/>
                <a:cs typeface="Times New Roman" pitchFamily="18" charset="0"/>
              </a:rPr>
              <a:t>2.	Messages</a:t>
            </a:r>
            <a:endParaRPr lang="en-US" sz="2100" dirty="0">
              <a:latin typeface="Times New Roman" pitchFamily="18" charset="0"/>
              <a:cs typeface="Times New Roman" pitchFamily="18" charset="0"/>
            </a:endParaRPr>
          </a:p>
          <a:p>
            <a:pPr marL="777240" lvl="3" indent="0">
              <a:buNone/>
            </a:pPr>
            <a:r>
              <a:rPr lang="en-US" sz="2100" dirty="0">
                <a:latin typeface="Times New Roman" pitchFamily="18" charset="0"/>
                <a:cs typeface="Times New Roman" pitchFamily="18" charset="0"/>
              </a:rPr>
              <a:t>Objects communicate by message passing. </a:t>
            </a:r>
            <a:endParaRPr lang="en-US" sz="2100" dirty="0" smtClean="0">
              <a:latin typeface="Times New Roman" pitchFamily="18" charset="0"/>
              <a:cs typeface="Times New Roman" pitchFamily="18" charset="0"/>
            </a:endParaRPr>
          </a:p>
          <a:p>
            <a:pPr marL="777240" lvl="3" indent="0">
              <a:buNone/>
            </a:pPr>
            <a:r>
              <a:rPr lang="en-US" sz="2100" dirty="0" smtClean="0">
                <a:latin typeface="Times New Roman" pitchFamily="18" charset="0"/>
                <a:cs typeface="Times New Roman" pitchFamily="18" charset="0"/>
              </a:rPr>
              <a:t>Messages </a:t>
            </a:r>
            <a:r>
              <a:rPr lang="en-US" sz="2100" dirty="0">
                <a:latin typeface="Times New Roman" pitchFamily="18" charset="0"/>
                <a:cs typeface="Times New Roman" pitchFamily="18" charset="0"/>
              </a:rPr>
              <a:t>consist </a:t>
            </a:r>
            <a:r>
              <a:rPr lang="en-US" sz="2100" dirty="0" smtClean="0">
                <a:latin typeface="Times New Roman" pitchFamily="18" charset="0"/>
                <a:cs typeface="Times New Roman" pitchFamily="18" charset="0"/>
              </a:rPr>
              <a:t>of:  </a:t>
            </a:r>
            <a:r>
              <a:rPr lang="en-US" sz="2100" dirty="0">
                <a:latin typeface="Times New Roman" pitchFamily="18" charset="0"/>
                <a:cs typeface="Times New Roman" pitchFamily="18" charset="0"/>
              </a:rPr>
              <a:t>the identity of the target object, </a:t>
            </a:r>
            <a:endParaRPr lang="en-US" sz="2100" dirty="0" smtClean="0">
              <a:latin typeface="Times New Roman" pitchFamily="18" charset="0"/>
              <a:cs typeface="Times New Roman" pitchFamily="18" charset="0"/>
            </a:endParaRPr>
          </a:p>
          <a:p>
            <a:pPr marL="1234440" lvl="5" indent="0">
              <a:buNone/>
            </a:pPr>
            <a:r>
              <a:rPr lang="en-US" sz="2100" dirty="0" smtClean="0">
                <a:latin typeface="Times New Roman" pitchFamily="18" charset="0"/>
                <a:cs typeface="Times New Roman" pitchFamily="18" charset="0"/>
              </a:rPr>
              <a:t>the name of the requested operation and </a:t>
            </a:r>
          </a:p>
          <a:p>
            <a:pPr marL="1234440" lvl="5" indent="0">
              <a:buNone/>
            </a:pPr>
            <a:r>
              <a:rPr lang="en-US" sz="2100" dirty="0" smtClean="0">
                <a:latin typeface="Times New Roman" pitchFamily="18" charset="0"/>
                <a:cs typeface="Times New Roman" pitchFamily="18" charset="0"/>
              </a:rPr>
              <a:t>any other operation needed to perform the function. </a:t>
            </a:r>
          </a:p>
          <a:p>
            <a:pPr marL="1234440" lvl="5" indent="0">
              <a:buNone/>
            </a:pPr>
            <a:r>
              <a:rPr lang="en-US" sz="2100" dirty="0" smtClean="0">
                <a:latin typeface="Times New Roman" pitchFamily="18" charset="0"/>
                <a:cs typeface="Times New Roman" pitchFamily="18" charset="0"/>
              </a:rPr>
              <a:t>Message are often implemented as procedure or function calls.</a:t>
            </a:r>
          </a:p>
          <a:p>
            <a:pPr marL="2148840" lvl="7" indent="-457200">
              <a:buFont typeface="+mj-lt"/>
              <a:buAutoNum type="arabicPeriod"/>
            </a:pPr>
            <a:endParaRPr lang="en-US" sz="2100" dirty="0" smtClean="0">
              <a:latin typeface="Times New Roman" pitchFamily="18" charset="0"/>
              <a:cs typeface="Times New Roman" pitchFamily="18" charset="0"/>
            </a:endParaRPr>
          </a:p>
          <a:p>
            <a:pPr marL="950976" lvl="2" indent="-457200">
              <a:buFont typeface="+mj-lt"/>
              <a:buAutoNum type="arabicPeriod"/>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Object Oriented </a:t>
            </a:r>
            <a:r>
              <a:rPr lang="en-US" dirty="0" smtClean="0">
                <a:latin typeface="Times New Roman" pitchFamily="18" charset="0"/>
                <a:cs typeface="Times New Roman" pitchFamily="18" charset="0"/>
              </a:rPr>
              <a:t>Design- Terminology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426923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a:bodyPr>
          <a:lstStyle/>
          <a:p>
            <a:pPr marL="0" indent="0">
              <a:buNone/>
            </a:pPr>
            <a:r>
              <a:rPr lang="en-US" sz="2100" dirty="0" smtClean="0">
                <a:latin typeface="Times New Roman" pitchFamily="18" charset="0"/>
                <a:cs typeface="Times New Roman" pitchFamily="18" charset="0"/>
              </a:rPr>
              <a:t>3.	Abstraction</a:t>
            </a:r>
            <a:endParaRPr lang="en-US" sz="2100" dirty="0">
              <a:latin typeface="Times New Roman" pitchFamily="18" charset="0"/>
              <a:cs typeface="Times New Roman" pitchFamily="18" charset="0"/>
            </a:endParaRPr>
          </a:p>
          <a:p>
            <a:pPr marL="256032" lvl="1" indent="0">
              <a:buNone/>
            </a:pPr>
            <a:r>
              <a:rPr lang="en-US" sz="2100" dirty="0" smtClean="0">
                <a:latin typeface="Times New Roman" pitchFamily="18" charset="0"/>
                <a:cs typeface="Times New Roman" pitchFamily="18" charset="0"/>
              </a:rPr>
              <a:t>In object oriented design, complexity is managed using abstraction. Abstraction is the elimination of the irrelevant and the amplification of the essentials.</a:t>
            </a:r>
          </a:p>
          <a:p>
            <a:pPr marL="256032" lvl="1" indent="0">
              <a:buNone/>
            </a:pPr>
            <a:endParaRPr lang="en-US" sz="2100" dirty="0">
              <a:latin typeface="Times New Roman" pitchFamily="18" charset="0"/>
              <a:cs typeface="Times New Roman" pitchFamily="18" charset="0"/>
            </a:endParaRPr>
          </a:p>
          <a:p>
            <a:pPr marL="713232" lvl="1" indent="-457200">
              <a:buFont typeface="Verdana"/>
              <a:buAutoNum type="arabicPeriod" startAt="4"/>
            </a:pPr>
            <a:r>
              <a:rPr lang="en-US" sz="2100" dirty="0" smtClean="0">
                <a:latin typeface="Times New Roman" pitchFamily="18" charset="0"/>
                <a:cs typeface="Times New Roman" pitchFamily="18" charset="0"/>
              </a:rPr>
              <a:t>Class </a:t>
            </a:r>
          </a:p>
          <a:p>
            <a:pPr marL="493776" lvl="2" indent="0">
              <a:buNone/>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any system, there shall be number of objects. Some of the objects may have common characteristics and we can group the objects according to these characteristics. This type of grouping is known as a class. Hence, a class is a set of objects that share a common structure and a common behavior</a:t>
            </a:r>
            <a:r>
              <a:rPr lang="en-US" sz="1900" dirty="0" smtClean="0">
                <a:latin typeface="Times New Roman" pitchFamily="18" charset="0"/>
                <a:cs typeface="Times New Roman" pitchFamily="18" charset="0"/>
              </a:rPr>
              <a:t>.</a:t>
            </a:r>
          </a:p>
          <a:p>
            <a:pPr marL="493776" lvl="2" indent="0">
              <a:buNone/>
            </a:pPr>
            <a:endParaRPr lang="en-US" sz="1900" dirty="0">
              <a:latin typeface="Times New Roman" pitchFamily="18" charset="0"/>
              <a:cs typeface="Times New Roman" pitchFamily="18" charset="0"/>
            </a:endParaRPr>
          </a:p>
          <a:p>
            <a:pPr marL="493776" lvl="2" indent="0">
              <a:buNone/>
            </a:pPr>
            <a:r>
              <a:rPr lang="en-US" sz="1900" dirty="0" smtClean="0">
                <a:latin typeface="Times New Roman" pitchFamily="18" charset="0"/>
                <a:cs typeface="Times New Roman" pitchFamily="18" charset="0"/>
              </a:rPr>
              <a:t>For example: </a:t>
            </a:r>
            <a:r>
              <a:rPr lang="en-US" dirty="0">
                <a:latin typeface="Times New Roman" pitchFamily="18" charset="0"/>
                <a:cs typeface="Times New Roman" pitchFamily="18" charset="0"/>
              </a:rPr>
              <a:t>We may define a class “</a:t>
            </a:r>
            <a:r>
              <a:rPr lang="en-US" dirty="0" err="1">
                <a:latin typeface="Times New Roman" pitchFamily="18" charset="0"/>
                <a:cs typeface="Times New Roman" pitchFamily="18" charset="0"/>
              </a:rPr>
              <a:t>car”and</a:t>
            </a:r>
            <a:r>
              <a:rPr lang="en-US" dirty="0">
                <a:latin typeface="Times New Roman" pitchFamily="18" charset="0"/>
                <a:cs typeface="Times New Roman" pitchFamily="18" charset="0"/>
              </a:rPr>
              <a:t> each object that represent a car becomes an instance of this class. In this class “car”, </a:t>
            </a:r>
            <a:r>
              <a:rPr lang="en-US" dirty="0" err="1">
                <a:latin typeface="Times New Roman" pitchFamily="18" charset="0"/>
                <a:cs typeface="Times New Roman" pitchFamily="18" charset="0"/>
              </a:rPr>
              <a:t>Indica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Santro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Maruti</a:t>
            </a:r>
            <a:r>
              <a:rPr lang="en-US" dirty="0">
                <a:latin typeface="Times New Roman" pitchFamily="18" charset="0"/>
                <a:cs typeface="Times New Roman" pitchFamily="18" charset="0"/>
              </a:rPr>
              <a:t>, Indigo are instances of this class </a:t>
            </a:r>
            <a:endParaRPr lang="en-US" dirty="0" smtClean="0">
              <a:latin typeface="Times New Roman" pitchFamily="18" charset="0"/>
              <a:cs typeface="Times New Roman" pitchFamily="18" charset="0"/>
            </a:endParaRPr>
          </a:p>
          <a:p>
            <a:pPr marL="493776" lvl="2" indent="0">
              <a:buNone/>
            </a:pPr>
            <a:r>
              <a:rPr lang="en-US" dirty="0" smtClean="0">
                <a:latin typeface="Times New Roman" pitchFamily="18" charset="0"/>
                <a:cs typeface="Times New Roman" pitchFamily="18" charset="0"/>
              </a:rPr>
              <a:t>		Classes  </a:t>
            </a:r>
            <a:r>
              <a:rPr lang="en-US" dirty="0">
                <a:latin typeface="Times New Roman" pitchFamily="18" charset="0"/>
                <a:cs typeface="Times New Roman" pitchFamily="18" charset="0"/>
              </a:rPr>
              <a:t>act as a blueprint for objects</a:t>
            </a:r>
          </a:p>
          <a:p>
            <a:pPr marL="713232" lvl="1" indent="-457200">
              <a:buAutoNum type="arabicPeriod" startAt="4"/>
            </a:pPr>
            <a:endParaRPr lang="en-US" sz="2100" dirty="0" smtClean="0">
              <a:latin typeface="Times New Roman" pitchFamily="18" charset="0"/>
              <a:cs typeface="Times New Roman" pitchFamily="18" charset="0"/>
            </a:endParaRPr>
          </a:p>
          <a:p>
            <a:pPr marL="713232" lvl="1" indent="-457200">
              <a:buAutoNum type="arabicPeriod" startAt="4"/>
            </a:pPr>
            <a:endParaRPr lang="en-US" sz="2100" dirty="0" smtClean="0">
              <a:latin typeface="Times New Roman" pitchFamily="18" charset="0"/>
              <a:cs typeface="Times New Roman" pitchFamily="18" charset="0"/>
            </a:endParaRPr>
          </a:p>
          <a:p>
            <a:pPr marL="713232" lvl="1" indent="-457200">
              <a:buAutoNum type="arabicPeriod" startAt="4"/>
            </a:pPr>
            <a:endParaRPr lang="en-US" sz="2100" dirty="0">
              <a:latin typeface="Times New Roman" pitchFamily="18" charset="0"/>
              <a:cs typeface="Times New Roman" pitchFamily="18" charset="0"/>
            </a:endParaRPr>
          </a:p>
          <a:p>
            <a:pPr marL="713232" lvl="1" indent="-457200">
              <a:buAutoNum type="arabicPeriod" startAt="4"/>
            </a:pPr>
            <a:endParaRPr lang="en-US" sz="2100" dirty="0">
              <a:latin typeface="Times New Roman" pitchFamily="18" charset="0"/>
              <a:cs typeface="Times New Roman" pitchFamily="18" charset="0"/>
            </a:endParaRPr>
          </a:p>
          <a:p>
            <a:pPr marL="1005840" lvl="4" indent="0">
              <a:buNone/>
            </a:pPr>
            <a:endParaRPr lang="en-US" sz="21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7894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5. </a:t>
            </a:r>
            <a:r>
              <a:rPr lang="en-US" sz="2100" dirty="0" smtClean="0">
                <a:latin typeface="Times New Roman" pitchFamily="18" charset="0"/>
                <a:cs typeface="Times New Roman" pitchFamily="18" charset="0"/>
              </a:rPr>
              <a:t>Attributes</a:t>
            </a:r>
            <a:endParaRPr lang="en-US" sz="2100" dirty="0">
              <a:latin typeface="Times New Roman" pitchFamily="18" charset="0"/>
              <a:cs typeface="Times New Roman" pitchFamily="18" charset="0"/>
            </a:endParaRPr>
          </a:p>
          <a:p>
            <a:pPr marL="493776" lvl="2" indent="0">
              <a:buNone/>
            </a:pPr>
            <a:r>
              <a:rPr lang="en-US" dirty="0">
                <a:latin typeface="Times New Roman" pitchFamily="18" charset="0"/>
                <a:cs typeface="Times New Roman" pitchFamily="18" charset="0"/>
              </a:rPr>
              <a:t>An attributes is a data value held by the objects in a class. The square class has two attributes: a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and array of points. Each attributes has a value for each object instance</a:t>
            </a:r>
            <a:r>
              <a:rPr lang="en-US" dirty="0" smtClean="0">
                <a:latin typeface="Times New Roman" pitchFamily="18" charset="0"/>
                <a:cs typeface="Times New Roman" pitchFamily="18" charset="0"/>
              </a:rPr>
              <a:t>.</a:t>
            </a:r>
          </a:p>
          <a:p>
            <a:pPr marL="493776" lvl="2" indent="0">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00400"/>
            <a:ext cx="4267200" cy="231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94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4825" y="1720056"/>
            <a:ext cx="813435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04800"/>
            <a:ext cx="8229600" cy="1143000"/>
          </a:xfrm>
        </p:spPr>
        <p:txBody>
          <a:bodyPr/>
          <a:lstStyle/>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xample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5112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6. </a:t>
            </a:r>
            <a:r>
              <a:rPr lang="en-US" sz="2100" dirty="0" smtClean="0">
                <a:latin typeface="Times New Roman" pitchFamily="18" charset="0"/>
                <a:cs typeface="Times New Roman" pitchFamily="18" charset="0"/>
              </a:rPr>
              <a:t>Operations</a:t>
            </a:r>
          </a:p>
          <a:p>
            <a:pPr marL="0" indent="0">
              <a:buNone/>
            </a:pPr>
            <a:r>
              <a:rPr lang="en-US" sz="2100" dirty="0" smtClean="0">
                <a:latin typeface="Times New Roman" pitchFamily="18" charset="0"/>
                <a:cs typeface="Times New Roman" pitchFamily="18" charset="0"/>
              </a:rPr>
              <a:t>An operation is a function or transformation that may be applied to or by objects in a class. </a:t>
            </a:r>
          </a:p>
          <a:p>
            <a:pPr marL="0" indent="0">
              <a:buNone/>
            </a:pPr>
            <a:r>
              <a:rPr lang="en-US" sz="2100" dirty="0" smtClean="0">
                <a:latin typeface="Times New Roman" pitchFamily="18" charset="0"/>
                <a:cs typeface="Times New Roman" pitchFamily="18" charset="0"/>
              </a:rPr>
              <a:t>In the square class, we have two operations: set </a:t>
            </a:r>
            <a:r>
              <a:rPr lang="en-US" sz="2100" dirty="0" err="1" smtClean="0">
                <a:latin typeface="Times New Roman" pitchFamily="18" charset="0"/>
                <a:cs typeface="Times New Roman" pitchFamily="18" charset="0"/>
              </a:rPr>
              <a:t>colour</a:t>
            </a:r>
            <a:r>
              <a:rPr lang="en-US" sz="2100" dirty="0" smtClean="0">
                <a:latin typeface="Times New Roman" pitchFamily="18" charset="0"/>
                <a:cs typeface="Times New Roman" pitchFamily="18" charset="0"/>
              </a:rPr>
              <a:t>() and draw(). All objects in a class share the same operations. An object knows its class, and hence the right implementation of the operation.</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8248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100" dirty="0"/>
              <a:t>Now, </a:t>
            </a:r>
            <a:r>
              <a:rPr lang="en-US" sz="2100" dirty="0" smtClean="0"/>
              <a:t>comparing we </a:t>
            </a:r>
            <a:r>
              <a:rPr lang="en-US" sz="2100" dirty="0"/>
              <a:t>can see that there is </a:t>
            </a:r>
            <a:r>
              <a:rPr lang="en-US" sz="2100" dirty="0" smtClean="0"/>
              <a:t>some difference </a:t>
            </a:r>
            <a:r>
              <a:rPr lang="en-US" sz="2100" dirty="0"/>
              <a:t>between triangle and squares classes.</a:t>
            </a:r>
          </a:p>
          <a:p>
            <a:pPr marL="109728" indent="0">
              <a:buNone/>
            </a:pPr>
            <a:r>
              <a:rPr lang="en-US" sz="2100" dirty="0"/>
              <a:t>For example, at a high level of abstraction, we might want to think of </a:t>
            </a:r>
            <a:r>
              <a:rPr lang="en-US" sz="2100" dirty="0" smtClean="0"/>
              <a:t>a picture </a:t>
            </a:r>
            <a:r>
              <a:rPr lang="en-US" sz="2100" dirty="0"/>
              <a:t>as made up of shapes and to draw the picture, we draw </a:t>
            </a:r>
            <a:r>
              <a:rPr lang="en-US" sz="2100" dirty="0" smtClean="0"/>
              <a:t>each shape </a:t>
            </a:r>
            <a:r>
              <a:rPr lang="en-US" sz="2100" dirty="0"/>
              <a:t>in turn. We want to eliminate the irrelevant details: we do </a:t>
            </a:r>
            <a:r>
              <a:rPr lang="en-US" sz="2100" dirty="0" smtClean="0"/>
              <a:t>not care </a:t>
            </a:r>
            <a:r>
              <a:rPr lang="en-US" sz="2100" dirty="0"/>
              <a:t>that one shape is a square and the other is a triangle as long </a:t>
            </a:r>
            <a:r>
              <a:rPr lang="en-US" sz="2100" dirty="0" smtClean="0"/>
              <a:t>as both </a:t>
            </a:r>
            <a:r>
              <a:rPr lang="en-US" sz="2100" dirty="0"/>
              <a:t>can draw </a:t>
            </a:r>
            <a:r>
              <a:rPr lang="en-US" sz="2100" dirty="0" smtClean="0"/>
              <a:t>themselves. To </a:t>
            </a:r>
            <a:r>
              <a:rPr lang="en-US" sz="2100" dirty="0"/>
              <a:t>do this, we consider the important parts out of these classes in to </a:t>
            </a:r>
            <a:r>
              <a:rPr lang="en-US" sz="2100" dirty="0" smtClean="0"/>
              <a:t>a new </a:t>
            </a:r>
            <a:r>
              <a:rPr lang="en-US" sz="2100" dirty="0"/>
              <a:t>class called Shape.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01191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70C32F-EF1E-4700-AEDA-86689B95FEE1}"/>
</file>

<file path=customXml/itemProps2.xml><?xml version="1.0" encoding="utf-8"?>
<ds:datastoreItem xmlns:ds="http://schemas.openxmlformats.org/officeDocument/2006/customXml" ds:itemID="{31E821C8-B8C5-4B5C-A69D-F9632A694ED0}"/>
</file>

<file path=customXml/itemProps3.xml><?xml version="1.0" encoding="utf-8"?>
<ds:datastoreItem xmlns:ds="http://schemas.openxmlformats.org/officeDocument/2006/customXml" ds:itemID="{49AE692A-E6E3-4A00-AB46-F8B8DA1DB54C}"/>
</file>

<file path=docProps/app.xml><?xml version="1.0" encoding="utf-8"?>
<Properties xmlns="http://schemas.openxmlformats.org/officeDocument/2006/extended-properties" xmlns:vt="http://schemas.openxmlformats.org/officeDocument/2006/docPropsVTypes">
  <Template>Concourse</Template>
  <TotalTime>1165</TotalTime>
  <Words>425</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Object Oriented Design </vt:lpstr>
      <vt:lpstr>Object Oriented Design </vt:lpstr>
      <vt:lpstr>Object Oriented Design- Features</vt:lpstr>
      <vt:lpstr>Object Oriented Design- Terminology </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Steps to analyze object oriented design</vt:lpstr>
      <vt:lpstr>Multiple-Choice Questions</vt:lpstr>
      <vt:lpstr>Multiple-Choice Questions</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2020-07-02T09:15:13Z</dcterms:created>
  <dcterms:modified xsi:type="dcterms:W3CDTF">2020-07-30T12:50:31Z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