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8" r:id="rId6"/>
    <p:sldId id="279" r:id="rId7"/>
    <p:sldId id="310" r:id="rId8"/>
    <p:sldId id="280" r:id="rId9"/>
    <p:sldId id="281" r:id="rId10"/>
    <p:sldId id="311" r:id="rId11"/>
    <p:sldId id="282" r:id="rId12"/>
    <p:sldId id="312" r:id="rId13"/>
    <p:sldId id="313" r:id="rId14"/>
    <p:sldId id="314" r:id="rId15"/>
    <p:sldId id="315" r:id="rId16"/>
    <p:sldId id="316" r:id="rId17"/>
    <p:sldId id="317" r:id="rId18"/>
    <p:sldId id="318" r:id="rId19"/>
    <p:sldId id="319" r:id="rId20"/>
    <p:sldId id="320" r:id="rId21"/>
    <p:sldId id="321" r:id="rId22"/>
    <p:sldId id="322" r:id="rId23"/>
    <p:sldId id="326" r:id="rId24"/>
    <p:sldId id="327" r:id="rId25"/>
    <p:sldId id="328" r:id="rId26"/>
    <p:sldId id="329" r:id="rId27"/>
    <p:sldId id="330" r:id="rId28"/>
    <p:sldId id="323" r:id="rId29"/>
    <p:sldId id="324" r:id="rId30"/>
    <p:sldId id="325" r:id="rId31"/>
    <p:sldId id="331" r:id="rId32"/>
    <p:sldId id="332" r:id="rId33"/>
    <p:sldId id="333" r:id="rId34"/>
    <p:sldId id="334" r:id="rId35"/>
    <p:sldId id="335" r:id="rId36"/>
    <p:sldId id="336" r:id="rId37"/>
    <p:sldId id="337" r:id="rId38"/>
    <p:sldId id="338" r:id="rId39"/>
    <p:sldId id="339" r:id="rId40"/>
    <p:sldId id="340" r:id="rId41"/>
    <p:sldId id="341" r:id="rId42"/>
    <p:sldId id="342" r:id="rId43"/>
    <p:sldId id="343" r:id="rId44"/>
    <p:sldId id="344" r:id="rId45"/>
    <p:sldId id="30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60"/>
  </p:normalViewPr>
  <p:slideViewPr>
    <p:cSldViewPr snapToGrid="0">
      <p:cViewPr varScale="1">
        <p:scale>
          <a:sx n="68" d="100"/>
          <a:sy n="68" d="100"/>
        </p:scale>
        <p:origin x="8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8926E5-3217-4EA7-A4CA-EBDCE9E38282}" type="datetimeFigureOut">
              <a:rPr lang="en-IN" smtClean="0"/>
              <a:t>02-09-2020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7EA43D3-E888-40B0-ACC1-549B81E680E6}" type="slidenum">
              <a:rPr lang="en-IN" smtClean="0"/>
              <a:t>‹#›</a:t>
            </a:fld>
            <a:endParaRPr lang="en-IN"/>
          </a:p>
        </p:txBody>
      </p:sp>
    </p:spTree>
    <p:extLst>
      <p:ext uri="{BB962C8B-B14F-4D97-AF65-F5344CB8AC3E}">
        <p14:creationId xmlns:p14="http://schemas.microsoft.com/office/powerpoint/2010/main" val="115932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8926E5-3217-4EA7-A4CA-EBDCE9E38282}" type="datetimeFigureOut">
              <a:rPr lang="en-IN" smtClean="0"/>
              <a:t>02-09-2020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EA43D3-E888-40B0-ACC1-549B81E680E6}" type="slidenum">
              <a:rPr lang="en-IN" smtClean="0"/>
              <a:t>‹#›</a:t>
            </a:fld>
            <a:endParaRPr lang="en-IN"/>
          </a:p>
        </p:txBody>
      </p:sp>
    </p:spTree>
    <p:extLst>
      <p:ext uri="{BB962C8B-B14F-4D97-AF65-F5344CB8AC3E}">
        <p14:creationId xmlns:p14="http://schemas.microsoft.com/office/powerpoint/2010/main" val="1848477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926E5-3217-4EA7-A4CA-EBDCE9E38282}"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EA43D3-E888-40B0-ACC1-549B81E680E6}" type="slidenum">
              <a:rPr lang="en-IN" smtClean="0"/>
              <a:t>‹#›</a:t>
            </a:fld>
            <a:endParaRPr lang="en-IN"/>
          </a:p>
        </p:txBody>
      </p:sp>
    </p:spTree>
    <p:extLst>
      <p:ext uri="{BB962C8B-B14F-4D97-AF65-F5344CB8AC3E}">
        <p14:creationId xmlns:p14="http://schemas.microsoft.com/office/powerpoint/2010/main" val="804378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926E5-3217-4EA7-A4CA-EBDCE9E38282}"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EA43D3-E888-40B0-ACC1-549B81E680E6}" type="slidenum">
              <a:rPr lang="en-IN" smtClean="0"/>
              <a:t>‹#›</a:t>
            </a:fld>
            <a:endParaRPr lang="en-IN"/>
          </a:p>
        </p:txBody>
      </p:sp>
    </p:spTree>
    <p:extLst>
      <p:ext uri="{BB962C8B-B14F-4D97-AF65-F5344CB8AC3E}">
        <p14:creationId xmlns:p14="http://schemas.microsoft.com/office/powerpoint/2010/main" val="2053352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926E5-3217-4EA7-A4CA-EBDCE9E38282}"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EA43D3-E888-40B0-ACC1-549B81E680E6}" type="slidenum">
              <a:rPr lang="en-IN" smtClean="0"/>
              <a:t>‹#›</a:t>
            </a:fld>
            <a:endParaRPr lang="en-IN"/>
          </a:p>
        </p:txBody>
      </p:sp>
    </p:spTree>
    <p:extLst>
      <p:ext uri="{BB962C8B-B14F-4D97-AF65-F5344CB8AC3E}">
        <p14:creationId xmlns:p14="http://schemas.microsoft.com/office/powerpoint/2010/main" val="1215258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926E5-3217-4EA7-A4CA-EBDCE9E38282}"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EA43D3-E888-40B0-ACC1-549B81E680E6}" type="slidenum">
              <a:rPr lang="en-IN" smtClean="0"/>
              <a:t>‹#›</a:t>
            </a:fld>
            <a:endParaRPr lang="en-IN"/>
          </a:p>
        </p:txBody>
      </p:sp>
    </p:spTree>
    <p:extLst>
      <p:ext uri="{BB962C8B-B14F-4D97-AF65-F5344CB8AC3E}">
        <p14:creationId xmlns:p14="http://schemas.microsoft.com/office/powerpoint/2010/main" val="3747670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926E5-3217-4EA7-A4CA-EBDCE9E38282}"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EA43D3-E888-40B0-ACC1-549B81E680E6}" type="slidenum">
              <a:rPr lang="en-IN" smtClean="0"/>
              <a:t>‹#›</a:t>
            </a:fld>
            <a:endParaRPr lang="en-IN"/>
          </a:p>
        </p:txBody>
      </p:sp>
    </p:spTree>
    <p:extLst>
      <p:ext uri="{BB962C8B-B14F-4D97-AF65-F5344CB8AC3E}">
        <p14:creationId xmlns:p14="http://schemas.microsoft.com/office/powerpoint/2010/main" val="999533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8926E5-3217-4EA7-A4CA-EBDCE9E38282}"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EA43D3-E888-40B0-ACC1-549B81E680E6}" type="slidenum">
              <a:rPr lang="en-IN" smtClean="0"/>
              <a:t>‹#›</a:t>
            </a:fld>
            <a:endParaRPr lang="en-IN"/>
          </a:p>
        </p:txBody>
      </p:sp>
    </p:spTree>
    <p:extLst>
      <p:ext uri="{BB962C8B-B14F-4D97-AF65-F5344CB8AC3E}">
        <p14:creationId xmlns:p14="http://schemas.microsoft.com/office/powerpoint/2010/main" val="2129135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8926E5-3217-4EA7-A4CA-EBDCE9E38282}"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EA43D3-E888-40B0-ACC1-549B81E680E6}" type="slidenum">
              <a:rPr lang="en-IN" smtClean="0"/>
              <a:t>‹#›</a:t>
            </a:fld>
            <a:endParaRPr lang="en-IN"/>
          </a:p>
        </p:txBody>
      </p:sp>
    </p:spTree>
    <p:extLst>
      <p:ext uri="{BB962C8B-B14F-4D97-AF65-F5344CB8AC3E}">
        <p14:creationId xmlns:p14="http://schemas.microsoft.com/office/powerpoint/2010/main" val="226226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8926E5-3217-4EA7-A4CA-EBDCE9E38282}"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7EA43D3-E888-40B0-ACC1-549B81E680E6}" type="slidenum">
              <a:rPr lang="en-IN" smtClean="0"/>
              <a:t>‹#›</a:t>
            </a:fld>
            <a:endParaRPr lang="en-IN"/>
          </a:p>
        </p:txBody>
      </p:sp>
    </p:spTree>
    <p:extLst>
      <p:ext uri="{BB962C8B-B14F-4D97-AF65-F5344CB8AC3E}">
        <p14:creationId xmlns:p14="http://schemas.microsoft.com/office/powerpoint/2010/main" val="195557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926E5-3217-4EA7-A4CA-EBDCE9E38282}"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EA43D3-E888-40B0-ACC1-549B81E680E6}" type="slidenum">
              <a:rPr lang="en-IN" smtClean="0"/>
              <a:t>‹#›</a:t>
            </a:fld>
            <a:endParaRPr lang="en-IN"/>
          </a:p>
        </p:txBody>
      </p:sp>
    </p:spTree>
    <p:extLst>
      <p:ext uri="{BB962C8B-B14F-4D97-AF65-F5344CB8AC3E}">
        <p14:creationId xmlns:p14="http://schemas.microsoft.com/office/powerpoint/2010/main" val="3367569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8926E5-3217-4EA7-A4CA-EBDCE9E38282}" type="datetimeFigureOut">
              <a:rPr lang="en-IN" smtClean="0"/>
              <a:t>02-09-2020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EA43D3-E888-40B0-ACC1-549B81E680E6}" type="slidenum">
              <a:rPr lang="en-IN" smtClean="0"/>
              <a:t>‹#›</a:t>
            </a:fld>
            <a:endParaRPr lang="en-IN"/>
          </a:p>
        </p:txBody>
      </p:sp>
    </p:spTree>
    <p:extLst>
      <p:ext uri="{BB962C8B-B14F-4D97-AF65-F5344CB8AC3E}">
        <p14:creationId xmlns:p14="http://schemas.microsoft.com/office/powerpoint/2010/main" val="2186008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8926E5-3217-4EA7-A4CA-EBDCE9E38282}" type="datetimeFigureOut">
              <a:rPr lang="en-IN" smtClean="0"/>
              <a:t>02-09-2020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EA43D3-E888-40B0-ACC1-549B81E680E6}" type="slidenum">
              <a:rPr lang="en-IN" smtClean="0"/>
              <a:t>‹#›</a:t>
            </a:fld>
            <a:endParaRPr lang="en-IN"/>
          </a:p>
        </p:txBody>
      </p:sp>
    </p:spTree>
    <p:extLst>
      <p:ext uri="{BB962C8B-B14F-4D97-AF65-F5344CB8AC3E}">
        <p14:creationId xmlns:p14="http://schemas.microsoft.com/office/powerpoint/2010/main" val="2308424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8926E5-3217-4EA7-A4CA-EBDCE9E38282}" type="datetimeFigureOut">
              <a:rPr lang="en-IN" smtClean="0"/>
              <a:t>02-09-2020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EA43D3-E888-40B0-ACC1-549B81E680E6}" type="slidenum">
              <a:rPr lang="en-IN" smtClean="0"/>
              <a:t>‹#›</a:t>
            </a:fld>
            <a:endParaRPr lang="en-IN"/>
          </a:p>
        </p:txBody>
      </p:sp>
    </p:spTree>
    <p:extLst>
      <p:ext uri="{BB962C8B-B14F-4D97-AF65-F5344CB8AC3E}">
        <p14:creationId xmlns:p14="http://schemas.microsoft.com/office/powerpoint/2010/main" val="339484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8926E5-3217-4EA7-A4CA-EBDCE9E38282}" type="datetimeFigureOut">
              <a:rPr lang="en-IN" smtClean="0"/>
              <a:t>02-09-2020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EA43D3-E888-40B0-ACC1-549B81E680E6}" type="slidenum">
              <a:rPr lang="en-IN" smtClean="0"/>
              <a:t>‹#›</a:t>
            </a:fld>
            <a:endParaRPr lang="en-IN"/>
          </a:p>
        </p:txBody>
      </p:sp>
    </p:spTree>
    <p:extLst>
      <p:ext uri="{BB962C8B-B14F-4D97-AF65-F5344CB8AC3E}">
        <p14:creationId xmlns:p14="http://schemas.microsoft.com/office/powerpoint/2010/main" val="1461860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8926E5-3217-4EA7-A4CA-EBDCE9E38282}" type="datetimeFigureOut">
              <a:rPr lang="en-IN" smtClean="0"/>
              <a:t>02-09-2020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EA43D3-E888-40B0-ACC1-549B81E680E6}" type="slidenum">
              <a:rPr lang="en-IN" smtClean="0"/>
              <a:t>‹#›</a:t>
            </a:fld>
            <a:endParaRPr lang="en-IN"/>
          </a:p>
        </p:txBody>
      </p:sp>
    </p:spTree>
    <p:extLst>
      <p:ext uri="{BB962C8B-B14F-4D97-AF65-F5344CB8AC3E}">
        <p14:creationId xmlns:p14="http://schemas.microsoft.com/office/powerpoint/2010/main" val="504957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8926E5-3217-4EA7-A4CA-EBDCE9E38282}" type="datetimeFigureOut">
              <a:rPr lang="en-IN" smtClean="0"/>
              <a:t>02-09-2020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EA43D3-E888-40B0-ACC1-549B81E680E6}" type="slidenum">
              <a:rPr lang="en-IN" smtClean="0"/>
              <a:t>‹#›</a:t>
            </a:fld>
            <a:endParaRPr lang="en-IN"/>
          </a:p>
        </p:txBody>
      </p:sp>
    </p:spTree>
    <p:extLst>
      <p:ext uri="{BB962C8B-B14F-4D97-AF65-F5344CB8AC3E}">
        <p14:creationId xmlns:p14="http://schemas.microsoft.com/office/powerpoint/2010/main" val="3690876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58926E5-3217-4EA7-A4CA-EBDCE9E38282}" type="datetimeFigureOut">
              <a:rPr lang="en-IN" smtClean="0"/>
              <a:t>02-09-2020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EA43D3-E888-40B0-ACC1-549B81E680E6}" type="slidenum">
              <a:rPr lang="en-IN" smtClean="0"/>
              <a:t>‹#›</a:t>
            </a:fld>
            <a:endParaRPr lang="en-IN"/>
          </a:p>
        </p:txBody>
      </p:sp>
    </p:spTree>
    <p:extLst>
      <p:ext uri="{BB962C8B-B14F-4D97-AF65-F5344CB8AC3E}">
        <p14:creationId xmlns:p14="http://schemas.microsoft.com/office/powerpoint/2010/main" val="3096682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Experiment No-2</a:t>
            </a:r>
          </a:p>
        </p:txBody>
      </p:sp>
      <p:sp>
        <p:nvSpPr>
          <p:cNvPr id="3" name="Subtitle 2"/>
          <p:cNvSpPr>
            <a:spLocks noGrp="1"/>
          </p:cNvSpPr>
          <p:nvPr>
            <p:ph type="subTitle" idx="1"/>
          </p:nvPr>
        </p:nvSpPr>
        <p:spPr/>
        <p:txBody>
          <a:bodyPr>
            <a:normAutofit/>
          </a:bodyPr>
          <a:lstStyle/>
          <a:p>
            <a:r>
              <a:rPr lang="en-IN" sz="2000" dirty="0">
                <a:latin typeface="Times New Roman" panose="02020603050405020304" pitchFamily="18" charset="0"/>
                <a:cs typeface="Times New Roman" panose="02020603050405020304" pitchFamily="18" charset="0"/>
              </a:rPr>
              <a:t>Do requirement analysis and develop Software Requirement Specification Sheet </a:t>
            </a:r>
          </a:p>
          <a:p>
            <a:r>
              <a:rPr lang="en-IN" sz="2000" dirty="0">
                <a:latin typeface="Times New Roman" panose="02020603050405020304" pitchFamily="18" charset="0"/>
                <a:cs typeface="Times New Roman" panose="02020603050405020304" pitchFamily="18" charset="0"/>
              </a:rPr>
              <a:t>(SRS) for suggested system. </a:t>
            </a:r>
          </a:p>
        </p:txBody>
      </p:sp>
    </p:spTree>
    <p:extLst>
      <p:ext uri="{BB962C8B-B14F-4D97-AF65-F5344CB8AC3E}">
        <p14:creationId xmlns:p14="http://schemas.microsoft.com/office/powerpoint/2010/main" val="15179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C5ECF-A5B2-4D13-BE73-420B43A74AE2}"/>
              </a:ext>
            </a:extLst>
          </p:cNvPr>
          <p:cNvSpPr>
            <a:spLocks noGrp="1"/>
          </p:cNvSpPr>
          <p:nvPr>
            <p:ph type="title"/>
          </p:nvPr>
        </p:nvSpPr>
        <p:spPr>
          <a:xfrm>
            <a:off x="1484311" y="685800"/>
            <a:ext cx="10018713" cy="25673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3FBCA49-7C66-4B7C-B6B7-919C1FD320C5}"/>
              </a:ext>
            </a:extLst>
          </p:cNvPr>
          <p:cNvSpPr>
            <a:spLocks noGrp="1"/>
          </p:cNvSpPr>
          <p:nvPr>
            <p:ph idx="1"/>
          </p:nvPr>
        </p:nvSpPr>
        <p:spPr>
          <a:xfrm>
            <a:off x="1484310" y="1195755"/>
            <a:ext cx="10018713" cy="4595446"/>
          </a:xfrm>
        </p:spPr>
        <p:txBody>
          <a:bodyPr>
            <a:normAutofit/>
          </a:bodyPr>
          <a:lstStyle/>
          <a:p>
            <a:r>
              <a:rPr lang="en-US" dirty="0">
                <a:latin typeface="Times New Roman" panose="02020603050405020304" pitchFamily="18" charset="0"/>
                <a:cs typeface="Times New Roman" panose="02020603050405020304" pitchFamily="18" charset="0"/>
              </a:rPr>
              <a:t>3.7 </a:t>
            </a:r>
            <a:r>
              <a:rPr lang="en-US" dirty="0" err="1">
                <a:latin typeface="Times New Roman" panose="02020603050405020304" pitchFamily="18" charset="0"/>
                <a:cs typeface="Times New Roman" panose="02020603050405020304" pitchFamily="18" charset="0"/>
              </a:rPr>
              <a:t>Organising</a:t>
            </a:r>
            <a:r>
              <a:rPr lang="en-US" dirty="0">
                <a:latin typeface="Times New Roman" panose="02020603050405020304" pitchFamily="18" charset="0"/>
                <a:cs typeface="Times New Roman" panose="02020603050405020304" pitchFamily="18" charset="0"/>
              </a:rPr>
              <a:t> the specific Requirements</a:t>
            </a:r>
          </a:p>
          <a:p>
            <a:r>
              <a:rPr lang="en-US" dirty="0">
                <a:latin typeface="Times New Roman" panose="02020603050405020304" pitchFamily="18" charset="0"/>
                <a:cs typeface="Times New Roman" panose="02020603050405020304" pitchFamily="18" charset="0"/>
              </a:rPr>
              <a:t>3.7.1</a:t>
            </a:r>
            <a:r>
              <a:rPr lang="en-IN" dirty="0">
                <a:latin typeface="Times New Roman" panose="02020603050405020304" pitchFamily="18" charset="0"/>
                <a:cs typeface="Times New Roman" panose="02020603050405020304" pitchFamily="18" charset="0"/>
              </a:rPr>
              <a:t> System Mode</a:t>
            </a:r>
          </a:p>
          <a:p>
            <a:r>
              <a:rPr lang="en-IN" dirty="0">
                <a:latin typeface="Times New Roman" panose="02020603050405020304" pitchFamily="18" charset="0"/>
                <a:cs typeface="Times New Roman" panose="02020603050405020304" pitchFamily="18" charset="0"/>
              </a:rPr>
              <a:t>3.7.2 User Class</a:t>
            </a:r>
          </a:p>
          <a:p>
            <a:r>
              <a:rPr lang="en-IN" dirty="0">
                <a:latin typeface="Times New Roman" panose="02020603050405020304" pitchFamily="18" charset="0"/>
                <a:cs typeface="Times New Roman" panose="02020603050405020304" pitchFamily="18" charset="0"/>
              </a:rPr>
              <a:t>3.7.3 Objects</a:t>
            </a:r>
          </a:p>
          <a:p>
            <a:r>
              <a:rPr lang="en-IN" dirty="0">
                <a:latin typeface="Times New Roman" panose="02020603050405020304" pitchFamily="18" charset="0"/>
                <a:cs typeface="Times New Roman" panose="02020603050405020304" pitchFamily="18" charset="0"/>
              </a:rPr>
              <a:t>3.7.4</a:t>
            </a:r>
            <a:r>
              <a:rPr lang="en-US" dirty="0">
                <a:latin typeface="Times New Roman" panose="02020603050405020304" pitchFamily="18" charset="0"/>
                <a:cs typeface="Times New Roman" panose="02020603050405020304" pitchFamily="18" charset="0"/>
              </a:rPr>
              <a:t> Feature</a:t>
            </a:r>
          </a:p>
          <a:p>
            <a:r>
              <a:rPr lang="en-US" dirty="0">
                <a:latin typeface="Times New Roman" panose="02020603050405020304" pitchFamily="18" charset="0"/>
                <a:cs typeface="Times New Roman" panose="02020603050405020304" pitchFamily="18" charset="0"/>
              </a:rPr>
              <a:t>3.7.5 Stimulus</a:t>
            </a:r>
          </a:p>
          <a:p>
            <a:r>
              <a:rPr lang="en-US" dirty="0">
                <a:latin typeface="Times New Roman" panose="02020603050405020304" pitchFamily="18" charset="0"/>
                <a:cs typeface="Times New Roman" panose="02020603050405020304" pitchFamily="18" charset="0"/>
              </a:rPr>
              <a:t>3.7.6 Response</a:t>
            </a:r>
          </a:p>
          <a:p>
            <a:r>
              <a:rPr lang="en-IN" dirty="0">
                <a:latin typeface="Times New Roman" panose="02020603050405020304" pitchFamily="18" charset="0"/>
                <a:cs typeface="Times New Roman" panose="02020603050405020304" pitchFamily="18" charset="0"/>
              </a:rPr>
              <a:t>3.7.7 Functional Hierarchy</a:t>
            </a:r>
          </a:p>
          <a:p>
            <a:r>
              <a:rPr lang="en-IN" dirty="0">
                <a:latin typeface="Times New Roman" panose="02020603050405020304" pitchFamily="18" charset="0"/>
                <a:cs typeface="Times New Roman" panose="02020603050405020304" pitchFamily="18" charset="0"/>
              </a:rPr>
              <a:t>3.8 Additional Comments</a:t>
            </a:r>
          </a:p>
        </p:txBody>
      </p:sp>
    </p:spTree>
    <p:extLst>
      <p:ext uri="{BB962C8B-B14F-4D97-AF65-F5344CB8AC3E}">
        <p14:creationId xmlns:p14="http://schemas.microsoft.com/office/powerpoint/2010/main" val="29528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792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928469"/>
            <a:ext cx="10018713" cy="4862732"/>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4. Change Management Process</a:t>
            </a:r>
          </a:p>
          <a:p>
            <a:pPr marL="0" indent="0">
              <a:buNone/>
            </a:pPr>
            <a:r>
              <a:rPr lang="en-US" dirty="0">
                <a:latin typeface="Times New Roman" panose="02020603050405020304" pitchFamily="18" charset="0"/>
                <a:cs typeface="Times New Roman" panose="02020603050405020304" pitchFamily="18" charset="0"/>
              </a:rPr>
              <a:t>5. Documents Approvals</a:t>
            </a:r>
          </a:p>
          <a:p>
            <a:pPr marL="0" indent="0">
              <a:buNone/>
            </a:pPr>
            <a:r>
              <a:rPr lang="en-US" dirty="0">
                <a:latin typeface="Times New Roman" panose="02020603050405020304" pitchFamily="18" charset="0"/>
                <a:cs typeface="Times New Roman" panose="02020603050405020304" pitchFamily="18" charset="0"/>
              </a:rPr>
              <a:t>6. Supporting Information</a:t>
            </a:r>
          </a:p>
          <a:p>
            <a:pPr marL="0" indent="0">
              <a:buNone/>
            </a:pPr>
            <a:r>
              <a:rPr lang="en-US" dirty="0">
                <a:latin typeface="Times New Roman" panose="02020603050405020304" pitchFamily="18" charset="0"/>
                <a:cs typeface="Times New Roman" panose="02020603050405020304" pitchFamily="18" charset="0"/>
              </a:rPr>
              <a:t>7. Conclusion</a:t>
            </a:r>
          </a:p>
        </p:txBody>
      </p:sp>
    </p:spTree>
    <p:extLst>
      <p:ext uri="{BB962C8B-B14F-4D97-AF65-F5344CB8AC3E}">
        <p14:creationId xmlns:p14="http://schemas.microsoft.com/office/powerpoint/2010/main" val="667480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A574-0241-4B4C-8FE5-260046A789DE}"/>
              </a:ext>
            </a:extLst>
          </p:cNvPr>
          <p:cNvSpPr>
            <a:spLocks noGrp="1"/>
          </p:cNvSpPr>
          <p:nvPr>
            <p:ph type="title"/>
          </p:nvPr>
        </p:nvSpPr>
        <p:spPr>
          <a:xfrm>
            <a:off x="1484311" y="685801"/>
            <a:ext cx="10018713" cy="11605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79BA28A-E82D-4190-B28F-D648ADED9FF3}"/>
              </a:ext>
            </a:extLst>
          </p:cNvPr>
          <p:cNvSpPr>
            <a:spLocks noGrp="1"/>
          </p:cNvSpPr>
          <p:nvPr>
            <p:ph idx="1"/>
          </p:nvPr>
        </p:nvSpPr>
        <p:spPr>
          <a:xfrm>
            <a:off x="1484310" y="970671"/>
            <a:ext cx="10276281" cy="5683347"/>
          </a:xfrm>
        </p:spPr>
        <p:txBody>
          <a:bodyPr>
            <a:normAutofit/>
          </a:bodyPr>
          <a:lstStyle/>
          <a:p>
            <a:pPr marL="0" indent="0">
              <a:buNone/>
            </a:pPr>
            <a:r>
              <a:rPr lang="en-US" sz="2000" b="1" i="0" u="none" strike="noStrike" baseline="0" dirty="0">
                <a:solidFill>
                  <a:srgbClr val="000000"/>
                </a:solidFill>
                <a:latin typeface="Times New Roman" panose="02020603050405020304" pitchFamily="18" charset="0"/>
              </a:rPr>
              <a:t>SRS of Railway Reservation System </a:t>
            </a:r>
            <a:endParaRPr lang="en-US" sz="2000" b="0" i="0" u="none" strike="noStrike" baseline="0" dirty="0">
              <a:solidFill>
                <a:srgbClr val="000000"/>
              </a:solidFill>
              <a:latin typeface="Times New Roman" panose="02020603050405020304" pitchFamily="18" charset="0"/>
            </a:endParaRPr>
          </a:p>
          <a:p>
            <a:pPr marL="0" indent="0">
              <a:buNone/>
            </a:pPr>
            <a:r>
              <a:rPr lang="en-IN" sz="2000" b="1" i="0" u="none" strike="noStrike" baseline="0" dirty="0">
                <a:solidFill>
                  <a:srgbClr val="000000"/>
                </a:solidFill>
                <a:latin typeface="Times New Roman" panose="02020603050405020304" pitchFamily="18" charset="0"/>
              </a:rPr>
              <a:t>1. INTRODUCTION </a:t>
            </a:r>
            <a:endParaRPr lang="en-IN" sz="2000" b="0" i="0" u="none" strike="noStrike" baseline="0" dirty="0">
              <a:solidFill>
                <a:srgbClr val="000000"/>
              </a:solidFill>
              <a:latin typeface="Times New Roman" panose="02020603050405020304" pitchFamily="18" charset="0"/>
            </a:endParaRPr>
          </a:p>
          <a:p>
            <a:endParaRPr lang="en-IN" sz="2000" b="0" i="0" u="none" strike="noStrike" baseline="0" dirty="0">
              <a:solidFill>
                <a:srgbClr val="000000"/>
              </a:solidFill>
              <a:latin typeface="Times New Roman" panose="02020603050405020304" pitchFamily="18" charset="0"/>
            </a:endParaRPr>
          </a:p>
          <a:p>
            <a:pPr marL="0" indent="0" algn="just">
              <a:buNone/>
            </a:pPr>
            <a:r>
              <a:rPr lang="en-US" sz="2000" b="0" i="0" u="none" strike="noStrike" baseline="0" dirty="0">
                <a:solidFill>
                  <a:srgbClr val="000000"/>
                </a:solidFill>
                <a:latin typeface="Times New Roman" panose="02020603050405020304" pitchFamily="18" charset="0"/>
              </a:rPr>
              <a:t>This document aims at defining the overall software requirements for ‘</a:t>
            </a:r>
            <a:r>
              <a:rPr lang="en-US" sz="2000" b="1" i="0" u="none" strike="noStrike" baseline="0" dirty="0">
                <a:solidFill>
                  <a:srgbClr val="000000"/>
                </a:solidFill>
                <a:latin typeface="Times New Roman" panose="02020603050405020304" pitchFamily="18" charset="0"/>
              </a:rPr>
              <a:t>RAILWAY RESERVATION SYSTEM</a:t>
            </a:r>
            <a:r>
              <a:rPr lang="en-US" sz="2000" b="0" i="0" u="none" strike="noStrike" baseline="0" dirty="0">
                <a:solidFill>
                  <a:srgbClr val="000000"/>
                </a:solidFill>
                <a:latin typeface="Times New Roman" panose="02020603050405020304" pitchFamily="18" charset="0"/>
              </a:rPr>
              <a:t>’. Efforts have been made to define the requirements exhaustively and accurately. The final product will be having only features/functionalities mentioned in this document and assumptions for any additional functionality/feature should not be made by any of the parties involved in developing/testing/implementing/ using this product. In case it is required to have some additional features a formal change request will need to be raised and subsequently a new release of this document and/or product will be produced. </a:t>
            </a:r>
          </a:p>
          <a:p>
            <a:endParaRPr lang="en-IN" dirty="0"/>
          </a:p>
        </p:txBody>
      </p:sp>
    </p:spTree>
    <p:extLst>
      <p:ext uri="{BB962C8B-B14F-4D97-AF65-F5344CB8AC3E}">
        <p14:creationId xmlns:p14="http://schemas.microsoft.com/office/powerpoint/2010/main" val="3311129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DB46-CA38-4EAD-8D58-11B5552F1638}"/>
              </a:ext>
            </a:extLst>
          </p:cNvPr>
          <p:cNvSpPr>
            <a:spLocks noGrp="1"/>
          </p:cNvSpPr>
          <p:nvPr>
            <p:ph type="title"/>
          </p:nvPr>
        </p:nvSpPr>
        <p:spPr>
          <a:xfrm flipV="1">
            <a:off x="1484311" y="604911"/>
            <a:ext cx="10018713" cy="8088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3017484-5248-4617-B652-BFDA32C13BE2}"/>
              </a:ext>
            </a:extLst>
          </p:cNvPr>
          <p:cNvSpPr>
            <a:spLocks noGrp="1"/>
          </p:cNvSpPr>
          <p:nvPr>
            <p:ph idx="1"/>
          </p:nvPr>
        </p:nvSpPr>
        <p:spPr>
          <a:xfrm>
            <a:off x="1484310" y="1079697"/>
            <a:ext cx="10018713" cy="5173392"/>
          </a:xfrm>
        </p:spPr>
        <p:txBody>
          <a:bodyPr>
            <a:normAutofit/>
          </a:bodyPr>
          <a:lstStyle/>
          <a:p>
            <a:pPr algn="l"/>
            <a:endParaRPr lang="en-IN" sz="1800" b="0" i="0" u="none" strike="noStrike" baseline="0" dirty="0">
              <a:solidFill>
                <a:srgbClr val="000000"/>
              </a:solidFill>
              <a:latin typeface="Times New Roman" panose="02020603050405020304" pitchFamily="18" charset="0"/>
            </a:endParaRPr>
          </a:p>
          <a:p>
            <a:pPr marL="0" indent="0">
              <a:buNone/>
            </a:pPr>
            <a:r>
              <a:rPr lang="en-IN" sz="1800" b="1" i="1" u="none" strike="noStrike" baseline="0" dirty="0">
                <a:solidFill>
                  <a:srgbClr val="000000"/>
                </a:solidFill>
                <a:latin typeface="Times New Roman" panose="02020603050405020304" pitchFamily="18" charset="0"/>
              </a:rPr>
              <a:t>1.1 PURPOSE </a:t>
            </a:r>
            <a:endParaRPr lang="en-IN"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This specification document describes the capabilities that will be provided by the software application ‘RAILWAY RESERVATION SYSTEM’. It also sates the various required constraints by which the system will abide. The intended audiences for this document are the development team, testing team and end users of the product. </a:t>
            </a:r>
          </a:p>
          <a:p>
            <a:pPr marL="0" indent="0">
              <a:buNone/>
            </a:pPr>
            <a:r>
              <a:rPr lang="en-IN" sz="1800" b="1" i="1" u="none" strike="noStrike" baseline="0" dirty="0">
                <a:solidFill>
                  <a:srgbClr val="000000"/>
                </a:solidFill>
                <a:latin typeface="Times New Roman" panose="02020603050405020304" pitchFamily="18" charset="0"/>
              </a:rPr>
              <a:t>1.2 SCOPE </a:t>
            </a:r>
            <a:endParaRPr lang="en-IN"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The software product ‘RAILWAY RESERVATION SYSTEM’ is an application that will be used for ticketing, reservation, cancellation and management of railway system for our government. The application will manage the information about various passengers which travel through the railways, through which train they want to travel, where the want to travel, distance between the two cities, what is the current status and the status of next three days of the reservation, what is the fare, what is the class through they want to travel and their personal records. Printable tickets for the passengers will also be generated. </a:t>
            </a:r>
          </a:p>
          <a:p>
            <a:pPr marL="0" indent="0">
              <a:buNone/>
            </a:pPr>
            <a:r>
              <a:rPr lang="en-US" sz="1800" b="0" i="0" u="none" strike="noStrike" baseline="0" dirty="0">
                <a:solidFill>
                  <a:srgbClr val="000000"/>
                </a:solidFill>
                <a:latin typeface="Times New Roman" panose="02020603050405020304" pitchFamily="18" charset="0"/>
              </a:rPr>
              <a:t>This application will greatly simplify and speed up the result preparation and management process. </a:t>
            </a:r>
            <a:endParaRPr lang="en-IN" dirty="0"/>
          </a:p>
        </p:txBody>
      </p:sp>
    </p:spTree>
    <p:extLst>
      <p:ext uri="{BB962C8B-B14F-4D97-AF65-F5344CB8AC3E}">
        <p14:creationId xmlns:p14="http://schemas.microsoft.com/office/powerpoint/2010/main" val="2875538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45F8-0EC5-41EE-95C7-429259F13C97}"/>
              </a:ext>
            </a:extLst>
          </p:cNvPr>
          <p:cNvSpPr>
            <a:spLocks noGrp="1"/>
          </p:cNvSpPr>
          <p:nvPr>
            <p:ph type="title"/>
          </p:nvPr>
        </p:nvSpPr>
        <p:spPr>
          <a:xfrm flipV="1">
            <a:off x="1484311" y="548641"/>
            <a:ext cx="10018713" cy="13716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6BB0E83-390A-4AE3-A4A6-4EAAADD7B96E}"/>
              </a:ext>
            </a:extLst>
          </p:cNvPr>
          <p:cNvSpPr>
            <a:spLocks noGrp="1"/>
          </p:cNvSpPr>
          <p:nvPr>
            <p:ph idx="1"/>
          </p:nvPr>
        </p:nvSpPr>
        <p:spPr>
          <a:xfrm>
            <a:off x="1484310" y="787791"/>
            <a:ext cx="10018713" cy="5880295"/>
          </a:xfrm>
        </p:spPr>
        <p:txBody>
          <a:bodyPr/>
          <a:lstStyle/>
          <a:p>
            <a:pPr marL="0" indent="0">
              <a:buNone/>
            </a:pPr>
            <a:endParaRPr lang="en-IN" sz="1800" b="0" i="0" u="none" strike="noStrike" baseline="0" dirty="0">
              <a:latin typeface="Times New Roman" panose="02020603050405020304" pitchFamily="18" charset="0"/>
            </a:endParaRPr>
          </a:p>
          <a:p>
            <a:pPr marL="0" indent="0">
              <a:buNone/>
            </a:pPr>
            <a:r>
              <a:rPr lang="en-US" sz="2000" b="1" i="1" u="none" strike="noStrike" baseline="0" dirty="0">
                <a:latin typeface="Times New Roman" panose="02020603050405020304" pitchFamily="18" charset="0"/>
              </a:rPr>
              <a:t>1.3 DEFINITIONS, ACRONYMS AND ABBREVIATIONS </a:t>
            </a:r>
            <a:endParaRPr lang="en-US" sz="2000" b="0" i="0" u="none" strike="noStrike" baseline="0" dirty="0">
              <a:latin typeface="Times New Roman" panose="02020603050405020304" pitchFamily="18" charset="0"/>
            </a:endParaRPr>
          </a:p>
          <a:p>
            <a:r>
              <a:rPr lang="en-US" sz="2000" b="0" i="0" u="none" strike="noStrike" baseline="0" dirty="0">
                <a:latin typeface="Times New Roman" panose="02020603050405020304" pitchFamily="18" charset="0"/>
              </a:rPr>
              <a:t>The following abbreviation has been used throughout this document </a:t>
            </a:r>
          </a:p>
          <a:p>
            <a:r>
              <a:rPr lang="en-IN" sz="2000" b="0" i="0" u="none" strike="noStrike" baseline="0" dirty="0">
                <a:latin typeface="Times New Roman" panose="02020603050405020304" pitchFamily="18" charset="0"/>
              </a:rPr>
              <a:t>PNR: Passenger Name Record </a:t>
            </a:r>
          </a:p>
          <a:p>
            <a:r>
              <a:rPr lang="en-IN" sz="2000" b="0" i="0" u="none" strike="noStrike" baseline="0" dirty="0">
                <a:latin typeface="Times New Roman" panose="02020603050405020304" pitchFamily="18" charset="0"/>
              </a:rPr>
              <a:t>RAC: Reservation Against Cancellation. </a:t>
            </a:r>
          </a:p>
          <a:p>
            <a:r>
              <a:rPr lang="en-IN" sz="2000" b="0" i="0" u="none" strike="noStrike" baseline="0" dirty="0">
                <a:latin typeface="Times New Roman" panose="02020603050405020304" pitchFamily="18" charset="0"/>
              </a:rPr>
              <a:t>WL: Waiting List. </a:t>
            </a:r>
          </a:p>
          <a:p>
            <a:pPr marL="0" indent="0">
              <a:buNone/>
            </a:pPr>
            <a:r>
              <a:rPr lang="en-IN" sz="2000" b="1" i="1" u="none" strike="noStrike" baseline="0" dirty="0">
                <a:latin typeface="Times New Roman" panose="02020603050405020304" pitchFamily="18" charset="0"/>
              </a:rPr>
              <a:t>1.4 REFERENCES </a:t>
            </a:r>
            <a:endParaRPr lang="en-IN" sz="2000" b="0" i="0" u="none" strike="noStrike" baseline="0" dirty="0">
              <a:latin typeface="Times New Roman" panose="02020603050405020304" pitchFamily="18" charset="0"/>
            </a:endParaRPr>
          </a:p>
          <a:p>
            <a:pPr marL="0" indent="0">
              <a:buNone/>
            </a:pPr>
            <a:r>
              <a:rPr lang="en-US" sz="2000" b="0" i="0" u="none" strike="noStrike" baseline="0" dirty="0">
                <a:latin typeface="Times New Roman" panose="02020603050405020304" pitchFamily="18" charset="0"/>
              </a:rPr>
              <a:t>(</a:t>
            </a:r>
            <a:r>
              <a:rPr lang="en-US" sz="2000" b="0" i="0" u="none" strike="noStrike" baseline="0" dirty="0" err="1">
                <a:latin typeface="Times New Roman" panose="02020603050405020304" pitchFamily="18" charset="0"/>
              </a:rPr>
              <a:t>i</a:t>
            </a:r>
            <a:r>
              <a:rPr lang="en-US" sz="2000" b="0" i="0" u="none" strike="noStrike" baseline="0" dirty="0">
                <a:latin typeface="Times New Roman" panose="02020603050405020304" pitchFamily="18" charset="0"/>
              </a:rPr>
              <a:t>) Website: For more information, log on to www.indianrail.gov.in </a:t>
            </a:r>
          </a:p>
          <a:p>
            <a:endParaRPr lang="en-IN" sz="2000" b="0" i="0" u="none" strike="noStrike" baseline="0" dirty="0">
              <a:latin typeface="Times New Roman" panose="02020603050405020304" pitchFamily="18" charset="0"/>
            </a:endParaRPr>
          </a:p>
          <a:p>
            <a:pPr marL="0" indent="0">
              <a:buNone/>
            </a:pPr>
            <a:r>
              <a:rPr lang="en-IN" sz="2000" b="1" i="1" u="none" strike="noStrike" baseline="0" dirty="0">
                <a:latin typeface="Times New Roman" panose="02020603050405020304" pitchFamily="18" charset="0"/>
              </a:rPr>
              <a:t>1.5 OVERVIEW </a:t>
            </a:r>
            <a:endParaRPr lang="en-IN" sz="2000" b="0" i="0" u="none" strike="noStrike" baseline="0" dirty="0">
              <a:latin typeface="Times New Roman" panose="02020603050405020304" pitchFamily="18" charset="0"/>
            </a:endParaRPr>
          </a:p>
          <a:p>
            <a:endParaRPr lang="en-IN" sz="2000" b="0" i="0" u="none" strike="noStrike" baseline="0" dirty="0">
              <a:latin typeface="Times New Roman" panose="02020603050405020304" pitchFamily="18" charset="0"/>
            </a:endParaRPr>
          </a:p>
          <a:p>
            <a:pPr marL="0" indent="0">
              <a:buNone/>
            </a:pPr>
            <a:r>
              <a:rPr lang="en-US" sz="2000" b="0" i="0" u="none" strike="noStrike" baseline="0" dirty="0">
                <a:latin typeface="Times New Roman" panose="02020603050405020304" pitchFamily="18" charset="0"/>
              </a:rPr>
              <a:t>The rest of this SRS document describes the various system requirements, interfaces, features and functionalities in detail. </a:t>
            </a:r>
            <a:endParaRPr lang="en-IN" sz="2800" dirty="0"/>
          </a:p>
        </p:txBody>
      </p:sp>
    </p:spTree>
    <p:extLst>
      <p:ext uri="{BB962C8B-B14F-4D97-AF65-F5344CB8AC3E}">
        <p14:creationId xmlns:p14="http://schemas.microsoft.com/office/powerpoint/2010/main" val="2935282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FD16-35E0-43F3-BCA3-B76F6AA0C8FC}"/>
              </a:ext>
            </a:extLst>
          </p:cNvPr>
          <p:cNvSpPr>
            <a:spLocks noGrp="1"/>
          </p:cNvSpPr>
          <p:nvPr>
            <p:ph type="title"/>
          </p:nvPr>
        </p:nvSpPr>
        <p:spPr>
          <a:xfrm>
            <a:off x="1484311" y="-98473"/>
            <a:ext cx="10018713" cy="26728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3E467AEA-2BDA-430F-A50D-12155C2D9B22}"/>
              </a:ext>
            </a:extLst>
          </p:cNvPr>
          <p:cNvSpPr>
            <a:spLocks noGrp="1"/>
          </p:cNvSpPr>
          <p:nvPr>
            <p:ph idx="1"/>
          </p:nvPr>
        </p:nvSpPr>
        <p:spPr>
          <a:xfrm>
            <a:off x="1484310" y="351693"/>
            <a:ext cx="10018713" cy="6274190"/>
          </a:xfrm>
        </p:spPr>
        <p:txBody>
          <a:bodyPr>
            <a:normAutofit lnSpcReduction="10000"/>
          </a:bodyPr>
          <a:lstStyle/>
          <a:p>
            <a:pPr marL="0" indent="0">
              <a:buNone/>
            </a:pPr>
            <a:endParaRPr lang="en-IN" sz="2400" b="1" i="0" u="none" strike="noStrike" baseline="0" dirty="0">
              <a:solidFill>
                <a:srgbClr val="000000"/>
              </a:solidFill>
              <a:latin typeface="Times New Roman" panose="02020603050405020304" pitchFamily="18" charset="0"/>
            </a:endParaRPr>
          </a:p>
          <a:p>
            <a:pPr marL="0" indent="0">
              <a:buNone/>
            </a:pPr>
            <a:r>
              <a:rPr lang="en-IN" sz="2400" b="1" i="0" u="none" strike="noStrike" baseline="0" dirty="0">
                <a:solidFill>
                  <a:srgbClr val="000000"/>
                </a:solidFill>
                <a:latin typeface="Times New Roman" panose="02020603050405020304" pitchFamily="18" charset="0"/>
              </a:rPr>
              <a:t>2.OVERALL DESCRIPTION </a:t>
            </a:r>
            <a:endParaRPr lang="en-IN" sz="2400" b="0" i="0" u="none" strike="noStrike" baseline="0" dirty="0">
              <a:solidFill>
                <a:srgbClr val="000000"/>
              </a:solidFill>
              <a:latin typeface="Times New Roman" panose="02020603050405020304" pitchFamily="18" charset="0"/>
            </a:endParaRPr>
          </a:p>
          <a:p>
            <a:pPr marL="0" indent="0">
              <a:buNone/>
            </a:pPr>
            <a:r>
              <a:rPr lang="en-IN" sz="2400" b="1" i="1" u="none" strike="noStrike" baseline="0" dirty="0">
                <a:solidFill>
                  <a:srgbClr val="000000"/>
                </a:solidFill>
                <a:latin typeface="Times New Roman" panose="02020603050405020304" pitchFamily="18" charset="0"/>
              </a:rPr>
              <a:t>2.1 PRODUCT PERPECTIVE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The application will be a windows-based, self-contained and independent software product. </a:t>
            </a:r>
          </a:p>
          <a:p>
            <a:pPr marL="0" indent="0">
              <a:buNone/>
            </a:pPr>
            <a:endParaRPr lang="en-US" dirty="0">
              <a:solidFill>
                <a:srgbClr val="000000"/>
              </a:solidFill>
              <a:latin typeface="Times New Roman" panose="02020603050405020304" pitchFamily="18" charset="0"/>
            </a:endParaRPr>
          </a:p>
          <a:p>
            <a:pPr marL="0" indent="0">
              <a:buNone/>
            </a:pPr>
            <a:endParaRPr lang="en-US" sz="2400" b="0" i="0" u="none" strike="noStrike" baseline="0" dirty="0">
              <a:solidFill>
                <a:srgbClr val="000000"/>
              </a:solidFill>
              <a:latin typeface="Times New Roman" panose="02020603050405020304" pitchFamily="18" charset="0"/>
            </a:endParaRPr>
          </a:p>
          <a:p>
            <a:pPr marL="0" indent="0">
              <a:buNone/>
            </a:pPr>
            <a:endParaRPr lang="en-US" dirty="0">
              <a:solidFill>
                <a:srgbClr val="000000"/>
              </a:solidFill>
              <a:latin typeface="Times New Roman" panose="02020603050405020304" pitchFamily="18" charset="0"/>
            </a:endParaRPr>
          </a:p>
          <a:p>
            <a:pPr marL="0" indent="0">
              <a:buNone/>
            </a:pPr>
            <a:endParaRPr lang="en-US" sz="2400" b="0" i="0" u="none" strike="noStrike" baseline="0" dirty="0">
              <a:solidFill>
                <a:srgbClr val="000000"/>
              </a:solidFill>
              <a:latin typeface="Times New Roman" panose="02020603050405020304" pitchFamily="18" charset="0"/>
            </a:endParaRPr>
          </a:p>
          <a:p>
            <a:endParaRPr lang="en-IN" sz="1800" b="1" i="0" u="none" strike="noStrike" baseline="0" dirty="0">
              <a:solidFill>
                <a:srgbClr val="000000"/>
              </a:solidFill>
              <a:latin typeface="Times New Roman" panose="02020603050405020304" pitchFamily="18" charset="0"/>
            </a:endParaRPr>
          </a:p>
          <a:p>
            <a:endParaRPr lang="en-IN" sz="1800" b="1" dirty="0">
              <a:solidFill>
                <a:srgbClr val="000000"/>
              </a:solidFill>
              <a:latin typeface="Times New Roman" panose="02020603050405020304" pitchFamily="18" charset="0"/>
            </a:endParaRPr>
          </a:p>
          <a:p>
            <a:endParaRPr lang="en-IN" sz="1800" b="1" i="0" u="none" strike="noStrike" baseline="0" dirty="0">
              <a:solidFill>
                <a:srgbClr val="000000"/>
              </a:solidFill>
              <a:latin typeface="Times New Roman" panose="02020603050405020304" pitchFamily="18" charset="0"/>
            </a:endParaRPr>
          </a:p>
          <a:p>
            <a:pPr marL="0" indent="0">
              <a:buNone/>
            </a:pPr>
            <a:r>
              <a:rPr lang="en-IN" sz="1800" b="1" i="0" u="none" strike="noStrike" baseline="0" dirty="0">
                <a:solidFill>
                  <a:srgbClr val="000000"/>
                </a:solidFill>
                <a:latin typeface="Times New Roman" panose="02020603050405020304" pitchFamily="18" charset="0"/>
              </a:rPr>
              <a:t>2.1.1 SYSTEM INTERFACES </a:t>
            </a:r>
            <a:endParaRPr lang="en-IN" sz="1800" b="0" i="0" u="none" strike="noStrike" baseline="0" dirty="0">
              <a:solidFill>
                <a:srgbClr val="000000"/>
              </a:solidFill>
              <a:latin typeface="Times New Roman" panose="02020603050405020304" pitchFamily="18" charset="0"/>
            </a:endParaRPr>
          </a:p>
          <a:p>
            <a:pPr marL="0" indent="0">
              <a:buNone/>
            </a:pPr>
            <a:r>
              <a:rPr lang="en-IN" sz="1800" b="0" i="0" u="none" strike="noStrike" baseline="0" dirty="0">
                <a:solidFill>
                  <a:srgbClr val="000000"/>
                </a:solidFill>
                <a:latin typeface="Times New Roman" panose="02020603050405020304" pitchFamily="18" charset="0"/>
              </a:rPr>
              <a:t>None </a:t>
            </a:r>
            <a:endParaRPr lang="en-US" sz="2400" b="0" i="0" u="none" strike="noStrike" baseline="0" dirty="0">
              <a:solidFill>
                <a:srgbClr val="000000"/>
              </a:solidFill>
              <a:latin typeface="Times New Roman" panose="02020603050405020304" pitchFamily="18" charset="0"/>
            </a:endParaRPr>
          </a:p>
          <a:p>
            <a:pPr marL="0" indent="0">
              <a:buNone/>
            </a:pPr>
            <a:endParaRPr lang="en-US" sz="2400" b="0" i="0" u="none" strike="noStrike" baseline="0" dirty="0">
              <a:solidFill>
                <a:srgbClr val="000000"/>
              </a:solidFill>
              <a:latin typeface="Times New Roman" panose="02020603050405020304" pitchFamily="18" charset="0"/>
            </a:endParaRPr>
          </a:p>
          <a:p>
            <a:pPr marL="0" indent="0">
              <a:buNone/>
            </a:pPr>
            <a:endParaRPr lang="en-IN" dirty="0"/>
          </a:p>
        </p:txBody>
      </p:sp>
      <p:pic>
        <p:nvPicPr>
          <p:cNvPr id="6" name="Picture 5">
            <a:extLst>
              <a:ext uri="{FF2B5EF4-FFF2-40B4-BE49-F238E27FC236}">
                <a16:creationId xmlns:a16="http://schemas.microsoft.com/office/drawing/2014/main" id="{BD69EF47-CDDB-4A43-9A73-DB260AFDD32E}"/>
              </a:ext>
            </a:extLst>
          </p:cNvPr>
          <p:cNvPicPr>
            <a:picLocks noChangeAspect="1"/>
          </p:cNvPicPr>
          <p:nvPr/>
        </p:nvPicPr>
        <p:blipFill>
          <a:blip r:embed="rId2"/>
          <a:stretch>
            <a:fillRect/>
          </a:stretch>
        </p:blipFill>
        <p:spPr>
          <a:xfrm>
            <a:off x="1484310" y="2120704"/>
            <a:ext cx="9223380" cy="2802987"/>
          </a:xfrm>
          <a:prstGeom prst="rect">
            <a:avLst/>
          </a:prstGeom>
        </p:spPr>
      </p:pic>
    </p:spTree>
    <p:extLst>
      <p:ext uri="{BB962C8B-B14F-4D97-AF65-F5344CB8AC3E}">
        <p14:creationId xmlns:p14="http://schemas.microsoft.com/office/powerpoint/2010/main" val="664765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2F9F-4CFF-4630-A449-6CB49C0C6227}"/>
              </a:ext>
            </a:extLst>
          </p:cNvPr>
          <p:cNvSpPr>
            <a:spLocks noGrp="1"/>
          </p:cNvSpPr>
          <p:nvPr>
            <p:ph type="title"/>
          </p:nvPr>
        </p:nvSpPr>
        <p:spPr>
          <a:xfrm>
            <a:off x="1484311" y="-98473"/>
            <a:ext cx="10018713" cy="9847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E2C0B98-1688-40CD-8EC7-AB03468119E2}"/>
              </a:ext>
            </a:extLst>
          </p:cNvPr>
          <p:cNvSpPr>
            <a:spLocks noGrp="1"/>
          </p:cNvSpPr>
          <p:nvPr>
            <p:ph idx="1"/>
          </p:nvPr>
        </p:nvSpPr>
        <p:spPr>
          <a:xfrm>
            <a:off x="1484310" y="295422"/>
            <a:ext cx="10018713" cy="6091309"/>
          </a:xfrm>
        </p:spPr>
        <p:txBody>
          <a:bodyPr>
            <a:normAutofit fontScale="92500" lnSpcReduction="10000"/>
          </a:bodyPr>
          <a:lstStyle/>
          <a:p>
            <a:pPr marL="0" indent="0">
              <a:buNone/>
            </a:pPr>
            <a:r>
              <a:rPr lang="en-IN" sz="2400" b="1" i="0" u="none" strike="noStrike" baseline="0" dirty="0">
                <a:solidFill>
                  <a:srgbClr val="000000"/>
                </a:solidFill>
                <a:latin typeface="Times New Roman" panose="02020603050405020304" pitchFamily="18" charset="0"/>
              </a:rPr>
              <a:t>2.1.2 USER INTERFACES </a:t>
            </a:r>
            <a:endParaRPr lang="en-IN" sz="2400" b="0" i="0" u="none" strike="noStrike" baseline="0" dirty="0">
              <a:solidFill>
                <a:srgbClr val="000000"/>
              </a:solidFill>
              <a:latin typeface="Times New Roman" panose="02020603050405020304" pitchFamily="18" charset="0"/>
            </a:endParaRPr>
          </a:p>
          <a:p>
            <a:pPr marL="0" indent="0">
              <a:buNone/>
            </a:pPr>
            <a:r>
              <a:rPr lang="en-US" sz="2200" b="0" i="0" u="none" strike="noStrike" baseline="0" dirty="0">
                <a:solidFill>
                  <a:srgbClr val="000000"/>
                </a:solidFill>
                <a:latin typeface="Times New Roman" panose="02020603050405020304" pitchFamily="18" charset="0"/>
              </a:rPr>
              <a:t>The application will have a user-friendly and menu based interface. Following screens will be provided: </a:t>
            </a:r>
          </a:p>
          <a:p>
            <a:pPr marL="0" indent="0">
              <a:buNone/>
            </a:pPr>
            <a:r>
              <a:rPr lang="en-US" sz="2200" b="0" i="0" u="none" strike="noStrike" baseline="0" dirty="0">
                <a:solidFill>
                  <a:srgbClr val="000000"/>
                </a:solidFill>
                <a:latin typeface="Times New Roman" panose="02020603050405020304" pitchFamily="18" charset="0"/>
              </a:rPr>
              <a:t>(</a:t>
            </a:r>
            <a:r>
              <a:rPr lang="en-US" sz="2200" b="0" i="0" u="none" strike="noStrike" baseline="0" dirty="0" err="1">
                <a:solidFill>
                  <a:srgbClr val="000000"/>
                </a:solidFill>
                <a:latin typeface="Times New Roman" panose="02020603050405020304" pitchFamily="18" charset="0"/>
              </a:rPr>
              <a:t>i</a:t>
            </a:r>
            <a:r>
              <a:rPr lang="en-US" sz="2200" b="0" i="0" u="none" strike="noStrike" baseline="0" dirty="0">
                <a:solidFill>
                  <a:srgbClr val="000000"/>
                </a:solidFill>
                <a:latin typeface="Times New Roman" panose="02020603050405020304" pitchFamily="18" charset="0"/>
              </a:rPr>
              <a:t>) A login screen for entering the username, password and role (Reservation Clerk, Administrator, Coordinator) will be provided. Access to different screen will be based upon the role of the user. </a:t>
            </a:r>
          </a:p>
          <a:p>
            <a:pPr marL="0" indent="0">
              <a:buNone/>
            </a:pPr>
            <a:r>
              <a:rPr lang="en-US" sz="2200" b="0" i="0" u="none" strike="noStrike" baseline="0" dirty="0">
                <a:solidFill>
                  <a:srgbClr val="000000"/>
                </a:solidFill>
                <a:latin typeface="Times New Roman" panose="02020603050405020304" pitchFamily="18" charset="0"/>
              </a:rPr>
              <a:t>(ii) There will be a screen for capturing and displaying information regarding what trains are scheduled during which date, how much is the fare, and what are the classes in the trains. </a:t>
            </a:r>
          </a:p>
          <a:p>
            <a:pPr marL="0" indent="0">
              <a:buNone/>
            </a:pPr>
            <a:r>
              <a:rPr lang="en-US" sz="2200" b="0" i="0" u="none" strike="noStrike" baseline="0" dirty="0">
                <a:solidFill>
                  <a:srgbClr val="000000"/>
                </a:solidFill>
                <a:latin typeface="Times New Roman" panose="02020603050405020304" pitchFamily="18" charset="0"/>
              </a:rPr>
              <a:t>(iii) There will be a screen for capturing and displaying information regarding various passenger’s seats reserved in different trains. </a:t>
            </a:r>
            <a:endParaRPr lang="en-IN" sz="2200" b="0" i="0" u="none" strike="noStrike" baseline="0" dirty="0">
              <a:solidFill>
                <a:srgbClr val="000000"/>
              </a:solidFill>
              <a:latin typeface="Times New Roman" panose="02020603050405020304" pitchFamily="18" charset="0"/>
            </a:endParaRPr>
          </a:p>
          <a:p>
            <a:pPr marL="0" indent="0">
              <a:buNone/>
            </a:pPr>
            <a:r>
              <a:rPr lang="en-US" sz="2200" b="0" i="0" u="none" strike="noStrike" baseline="0" dirty="0">
                <a:solidFill>
                  <a:srgbClr val="000000"/>
                </a:solidFill>
                <a:latin typeface="Times New Roman" panose="02020603050405020304" pitchFamily="18" charset="0"/>
              </a:rPr>
              <a:t>(iv) There will be a screen for capturing and displaying information regarding which passenger is currently reserved in which train and what is the class of that seat. </a:t>
            </a:r>
          </a:p>
          <a:p>
            <a:pPr marL="0" indent="0">
              <a:buNone/>
            </a:pPr>
            <a:r>
              <a:rPr lang="en-US" sz="2200" b="0" i="0" u="none" strike="noStrike" baseline="0" dirty="0">
                <a:solidFill>
                  <a:srgbClr val="000000"/>
                </a:solidFill>
                <a:latin typeface="Times New Roman" panose="02020603050405020304" pitchFamily="18" charset="0"/>
              </a:rPr>
              <a:t>(v) There will be a screen that will capture information regarding the discount in the fare of the ticket. Discount will be given on various basis like senior citizen, student concession, scheduled cast etc. </a:t>
            </a:r>
          </a:p>
          <a:p>
            <a:pPr marL="0" indent="0">
              <a:buNone/>
            </a:pPr>
            <a:r>
              <a:rPr lang="en-US" sz="2200" b="0" i="0" u="none" strike="noStrike" baseline="0" dirty="0">
                <a:solidFill>
                  <a:srgbClr val="000000"/>
                </a:solidFill>
                <a:latin typeface="Times New Roman" panose="02020603050405020304" pitchFamily="18" charset="0"/>
              </a:rPr>
              <a:t>(vi) There will be a screen for capturing and displaying information regarding which all user account exist in the system, thus showing who all can access the system. </a:t>
            </a:r>
          </a:p>
          <a:p>
            <a:endParaRPr lang="en-IN" dirty="0"/>
          </a:p>
        </p:txBody>
      </p:sp>
    </p:spTree>
    <p:extLst>
      <p:ext uri="{BB962C8B-B14F-4D97-AF65-F5344CB8AC3E}">
        <p14:creationId xmlns:p14="http://schemas.microsoft.com/office/powerpoint/2010/main" val="2174231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0AB9-3F01-4A26-B6E4-547CBD659BD5}"/>
              </a:ext>
            </a:extLst>
          </p:cNvPr>
          <p:cNvSpPr>
            <a:spLocks noGrp="1"/>
          </p:cNvSpPr>
          <p:nvPr>
            <p:ph type="title"/>
          </p:nvPr>
        </p:nvSpPr>
        <p:spPr>
          <a:xfrm flipV="1">
            <a:off x="1484311" y="1"/>
            <a:ext cx="10018713" cy="9847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3DE2135-D13A-4225-A33F-ADC1E0E9994C}"/>
              </a:ext>
            </a:extLst>
          </p:cNvPr>
          <p:cNvSpPr>
            <a:spLocks noGrp="1"/>
          </p:cNvSpPr>
          <p:nvPr>
            <p:ph idx="1"/>
          </p:nvPr>
        </p:nvSpPr>
        <p:spPr>
          <a:xfrm>
            <a:off x="1484310" y="225083"/>
            <a:ext cx="10191875" cy="5894363"/>
          </a:xfrm>
        </p:spPr>
        <p:txBody>
          <a:bodyPr/>
          <a:lstStyle/>
          <a:p>
            <a:pPr marL="0" indent="0">
              <a:buNone/>
            </a:pPr>
            <a:r>
              <a:rPr lang="en-US" sz="2400" b="0" i="0" u="none" strike="noStrike" baseline="0" dirty="0">
                <a:solidFill>
                  <a:srgbClr val="000000"/>
                </a:solidFill>
                <a:latin typeface="Times New Roman" panose="02020603050405020304" pitchFamily="18" charset="0"/>
              </a:rPr>
              <a:t>The following reports will be generated: </a:t>
            </a:r>
          </a:p>
          <a:p>
            <a:pPr marL="0" indent="0">
              <a:buNone/>
            </a:pPr>
            <a:r>
              <a:rPr lang="en-US" sz="2400" b="0" i="0" u="none" strike="noStrike" baseline="0" dirty="0">
                <a:solidFill>
                  <a:srgbClr val="000000"/>
                </a:solidFill>
                <a:latin typeface="Times New Roman" panose="02020603050405020304" pitchFamily="18" charset="0"/>
              </a:rPr>
              <a:t>(</a:t>
            </a:r>
            <a:r>
              <a:rPr lang="en-US" sz="2400" b="0" i="0" u="none" strike="noStrike" baseline="0" dirty="0" err="1">
                <a:solidFill>
                  <a:srgbClr val="000000"/>
                </a:solidFill>
                <a:latin typeface="Times New Roman" panose="02020603050405020304" pitchFamily="18" charset="0"/>
              </a:rPr>
              <a:t>i</a:t>
            </a:r>
            <a:r>
              <a:rPr lang="en-US" sz="2400" b="0" i="0" u="none" strike="noStrike" baseline="0" dirty="0">
                <a:solidFill>
                  <a:srgbClr val="000000"/>
                </a:solidFill>
                <a:latin typeface="Times New Roman" panose="02020603050405020304" pitchFamily="18" charset="0"/>
              </a:rPr>
              <a:t>) Reservation Chart: Printable report will be generated to show the list of the passengers reserved in a particular train along with the class of their travel. </a:t>
            </a:r>
          </a:p>
          <a:p>
            <a:pPr marL="0" indent="0">
              <a:buNone/>
            </a:pPr>
            <a:r>
              <a:rPr lang="en-US" sz="2400" b="0" i="0" u="none" strike="noStrike" baseline="0" dirty="0">
                <a:solidFill>
                  <a:srgbClr val="000000"/>
                </a:solidFill>
                <a:latin typeface="Times New Roman" panose="02020603050405020304" pitchFamily="18" charset="0"/>
              </a:rPr>
              <a:t>(ii) RAC Chart: Printable report will be generated to show to show the list of passengers who are getting their seats in RAC in a particular train. </a:t>
            </a:r>
          </a:p>
          <a:p>
            <a:pPr marL="0" indent="0">
              <a:buNone/>
            </a:pPr>
            <a:r>
              <a:rPr lang="en-US" sz="2400" b="0" i="0" u="none" strike="noStrike" baseline="0" dirty="0">
                <a:solidFill>
                  <a:srgbClr val="000000"/>
                </a:solidFill>
                <a:latin typeface="Times New Roman" panose="02020603050405020304" pitchFamily="18" charset="0"/>
              </a:rPr>
              <a:t>(iii) Waiting List: Printable reports will be generated to show the list of the passengers who are in the waiting list of the reservation for their seats in a particular train. </a:t>
            </a:r>
          </a:p>
          <a:p>
            <a:pPr marL="0" indent="0">
              <a:buNone/>
            </a:pPr>
            <a:r>
              <a:rPr lang="en-US" sz="2400" b="0" i="0" u="none" strike="noStrike" baseline="0" dirty="0">
                <a:solidFill>
                  <a:srgbClr val="000000"/>
                </a:solidFill>
                <a:latin typeface="Times New Roman" panose="02020603050405020304" pitchFamily="18" charset="0"/>
              </a:rPr>
              <a:t>(iv) Monthly Report: Monthly report will be generated for the railway department to show how many passengers have traveled during the particular month. </a:t>
            </a:r>
          </a:p>
          <a:p>
            <a:endParaRPr lang="en-IN" dirty="0"/>
          </a:p>
        </p:txBody>
      </p:sp>
    </p:spTree>
    <p:extLst>
      <p:ext uri="{BB962C8B-B14F-4D97-AF65-F5344CB8AC3E}">
        <p14:creationId xmlns:p14="http://schemas.microsoft.com/office/powerpoint/2010/main" val="3916526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C432-18D9-4787-AC04-B9D1BFF9339F}"/>
              </a:ext>
            </a:extLst>
          </p:cNvPr>
          <p:cNvSpPr>
            <a:spLocks noGrp="1"/>
          </p:cNvSpPr>
          <p:nvPr>
            <p:ph type="title"/>
          </p:nvPr>
        </p:nvSpPr>
        <p:spPr>
          <a:xfrm>
            <a:off x="1484311" y="1"/>
            <a:ext cx="10018713" cy="29542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8CA4DE2-A84A-44EA-8D41-05CAEB94A2FF}"/>
              </a:ext>
            </a:extLst>
          </p:cNvPr>
          <p:cNvSpPr>
            <a:spLocks noGrp="1"/>
          </p:cNvSpPr>
          <p:nvPr>
            <p:ph idx="1"/>
          </p:nvPr>
        </p:nvSpPr>
        <p:spPr>
          <a:xfrm>
            <a:off x="1484310" y="604911"/>
            <a:ext cx="10018713" cy="5641144"/>
          </a:xfrm>
        </p:spPr>
        <p:txBody>
          <a:bodyPr>
            <a:normAutofit fontScale="92500" lnSpcReduction="20000"/>
          </a:bodyPr>
          <a:lstStyle/>
          <a:p>
            <a:pPr marL="0" indent="0">
              <a:buNone/>
            </a:pPr>
            <a:r>
              <a:rPr lang="en-IN" sz="2400" b="1" i="0" u="none" strike="noStrike" baseline="0" dirty="0">
                <a:solidFill>
                  <a:srgbClr val="000000"/>
                </a:solidFill>
                <a:latin typeface="Times New Roman" panose="02020603050405020304" pitchFamily="18" charset="0"/>
              </a:rPr>
              <a:t>2.1.3 HARDWARE INTERFACES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a:t>
            </a:r>
            <a:r>
              <a:rPr lang="en-US" sz="2400" b="0" i="0" u="none" strike="noStrike" baseline="0" dirty="0" err="1">
                <a:solidFill>
                  <a:srgbClr val="000000"/>
                </a:solidFill>
                <a:latin typeface="Times New Roman" panose="02020603050405020304" pitchFamily="18" charset="0"/>
              </a:rPr>
              <a:t>i</a:t>
            </a:r>
            <a:r>
              <a:rPr lang="en-US" sz="2400" b="0" i="0" u="none" strike="noStrike" baseline="0" dirty="0">
                <a:solidFill>
                  <a:srgbClr val="000000"/>
                </a:solidFill>
                <a:latin typeface="Times New Roman" panose="02020603050405020304" pitchFamily="18" charset="0"/>
              </a:rPr>
              <a:t>) Screen resolution of at least 800x600-required for proper and complete viewing of screen. Higher resolution would not be a problem. </a:t>
            </a:r>
          </a:p>
          <a:p>
            <a:pPr marL="0" indent="0">
              <a:buNone/>
            </a:pPr>
            <a:r>
              <a:rPr lang="en-US" sz="2400" b="0" i="0" u="none" strike="noStrike" baseline="0" dirty="0">
                <a:solidFill>
                  <a:srgbClr val="000000"/>
                </a:solidFill>
                <a:latin typeface="Times New Roman" panose="02020603050405020304" pitchFamily="18" charset="0"/>
              </a:rPr>
              <a:t>(ii) Support for printer (dot –matrix /</a:t>
            </a:r>
            <a:r>
              <a:rPr lang="en-US" sz="2400" b="0" i="0" u="none" strike="noStrike" baseline="0" dirty="0" err="1">
                <a:solidFill>
                  <a:srgbClr val="000000"/>
                </a:solidFill>
                <a:latin typeface="Times New Roman" panose="02020603050405020304" pitchFamily="18" charset="0"/>
              </a:rPr>
              <a:t>DeskJet</a:t>
            </a:r>
            <a:r>
              <a:rPr lang="en-US" sz="2400" b="0" i="0" u="none" strike="noStrike" baseline="0" dirty="0">
                <a:solidFill>
                  <a:srgbClr val="000000"/>
                </a:solidFill>
                <a:latin typeface="Times New Roman" panose="02020603050405020304" pitchFamily="18" charset="0"/>
              </a:rPr>
              <a:t> /inkjet </a:t>
            </a:r>
            <a:r>
              <a:rPr lang="en-US" sz="2400" b="0" i="0" u="none" strike="noStrike" baseline="0" dirty="0" err="1">
                <a:solidFill>
                  <a:srgbClr val="000000"/>
                </a:solidFill>
                <a:latin typeface="Times New Roman" panose="02020603050405020304" pitchFamily="18" charset="0"/>
              </a:rPr>
              <a:t>etc</a:t>
            </a:r>
            <a:r>
              <a:rPr lang="en-US" sz="2400" b="0" i="0" u="none" strike="noStrike" baseline="0" dirty="0">
                <a:solidFill>
                  <a:srgbClr val="000000"/>
                </a:solidFill>
                <a:latin typeface="Times New Roman" panose="02020603050405020304" pitchFamily="18" charset="0"/>
              </a:rPr>
              <a:t> –any will do)-that is, appropriate drivers are installed and printer connected printers will required for printing of reports. </a:t>
            </a:r>
          </a:p>
          <a:p>
            <a:pPr marL="0" indent="0">
              <a:buNone/>
            </a:pPr>
            <a:r>
              <a:rPr lang="en-US" sz="2400" b="0" i="0" u="none" strike="noStrike" baseline="0" dirty="0">
                <a:solidFill>
                  <a:srgbClr val="000000"/>
                </a:solidFill>
                <a:latin typeface="Times New Roman" panose="02020603050405020304" pitchFamily="18" charset="0"/>
              </a:rPr>
              <a:t>(iii) Standalone system or network based-not a concern, as it will be possible to run the application on any of these. </a:t>
            </a:r>
          </a:p>
          <a:p>
            <a:endParaRPr lang="en-IN" sz="2400" b="0" i="0" u="none" strike="noStrike" baseline="0" dirty="0">
              <a:solidFill>
                <a:srgbClr val="000000"/>
              </a:solidFill>
              <a:latin typeface="Times New Roman" panose="02020603050405020304" pitchFamily="18" charset="0"/>
            </a:endParaRPr>
          </a:p>
          <a:p>
            <a:pPr marL="0" indent="0">
              <a:buNone/>
            </a:pPr>
            <a:r>
              <a:rPr lang="en-IN" sz="2400" b="1" i="0" u="none" strike="noStrike" baseline="0" dirty="0">
                <a:solidFill>
                  <a:srgbClr val="000000"/>
                </a:solidFill>
                <a:latin typeface="Times New Roman" panose="02020603050405020304" pitchFamily="18" charset="0"/>
              </a:rPr>
              <a:t>2.1.4 SOFTWARE INTERFACES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a:t>
            </a:r>
            <a:r>
              <a:rPr lang="en-US" sz="2400" b="0" i="0" u="none" strike="noStrike" baseline="0" dirty="0" err="1">
                <a:solidFill>
                  <a:srgbClr val="000000"/>
                </a:solidFill>
                <a:latin typeface="Times New Roman" panose="02020603050405020304" pitchFamily="18" charset="0"/>
              </a:rPr>
              <a:t>i</a:t>
            </a:r>
            <a:r>
              <a:rPr lang="en-US" sz="2400" b="0" i="0" u="none" strike="noStrike" baseline="0" dirty="0">
                <a:solidFill>
                  <a:srgbClr val="000000"/>
                </a:solidFill>
                <a:latin typeface="Times New Roman" panose="02020603050405020304" pitchFamily="18" charset="0"/>
              </a:rPr>
              <a:t>) Any window -based operating system (window 95/98/2000/XP/NT). </a:t>
            </a:r>
          </a:p>
          <a:p>
            <a:pPr marL="0" indent="0">
              <a:buNone/>
            </a:pPr>
            <a:r>
              <a:rPr lang="en-US" sz="2400" b="0" i="0" u="none" strike="noStrike" baseline="0" dirty="0">
                <a:solidFill>
                  <a:srgbClr val="000000"/>
                </a:solidFill>
                <a:latin typeface="Times New Roman" panose="02020603050405020304" pitchFamily="18" charset="0"/>
              </a:rPr>
              <a:t>(ii) MS access 2000 as the DBMS—for database. Future release of the application will aim at upgrading to oracle 8i as the DBMS. </a:t>
            </a:r>
          </a:p>
          <a:p>
            <a:pPr marL="0" indent="0">
              <a:buNone/>
            </a:pPr>
            <a:r>
              <a:rPr lang="en-US" sz="2400" b="0" i="0" u="none" strike="noStrike" baseline="0" dirty="0">
                <a:solidFill>
                  <a:srgbClr val="000000"/>
                </a:solidFill>
                <a:latin typeface="Times New Roman" panose="02020603050405020304" pitchFamily="18" charset="0"/>
              </a:rPr>
              <a:t>(iii) Crystal reports 8—for generating and viewing pay slips and discharge slips. </a:t>
            </a:r>
          </a:p>
          <a:p>
            <a:pPr marL="0" indent="0">
              <a:buNone/>
            </a:pPr>
            <a:r>
              <a:rPr lang="en-US" sz="2400" b="0" i="0" u="none" strike="noStrike" baseline="0" dirty="0">
                <a:solidFill>
                  <a:srgbClr val="000000"/>
                </a:solidFill>
                <a:latin typeface="Times New Roman" panose="02020603050405020304" pitchFamily="18" charset="0"/>
              </a:rPr>
              <a:t>(iv) Visual Basic 6—for coding /developing the software. </a:t>
            </a:r>
          </a:p>
          <a:p>
            <a:endParaRPr lang="en-IN" dirty="0"/>
          </a:p>
        </p:txBody>
      </p:sp>
    </p:spTree>
    <p:extLst>
      <p:ext uri="{BB962C8B-B14F-4D97-AF65-F5344CB8AC3E}">
        <p14:creationId xmlns:p14="http://schemas.microsoft.com/office/powerpoint/2010/main" val="1746863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8ABAC-56C4-40BA-B376-69A00EABC465}"/>
              </a:ext>
            </a:extLst>
          </p:cNvPr>
          <p:cNvSpPr>
            <a:spLocks noGrp="1"/>
          </p:cNvSpPr>
          <p:nvPr>
            <p:ph type="title"/>
          </p:nvPr>
        </p:nvSpPr>
        <p:spPr>
          <a:xfrm>
            <a:off x="1484311" y="1"/>
            <a:ext cx="10018713" cy="1688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0F6D072-4D51-4291-8F2A-0C6662B19566}"/>
              </a:ext>
            </a:extLst>
          </p:cNvPr>
          <p:cNvSpPr>
            <a:spLocks noGrp="1"/>
          </p:cNvSpPr>
          <p:nvPr>
            <p:ph idx="1"/>
          </p:nvPr>
        </p:nvSpPr>
        <p:spPr>
          <a:xfrm>
            <a:off x="1484310" y="520505"/>
            <a:ext cx="10018713" cy="6049107"/>
          </a:xfrm>
        </p:spPr>
        <p:txBody>
          <a:bodyPr>
            <a:normAutofit fontScale="92500"/>
          </a:bodyPr>
          <a:lstStyle/>
          <a:p>
            <a:pPr marL="0" indent="0">
              <a:buNone/>
            </a:pPr>
            <a:r>
              <a:rPr lang="en-US" sz="2400" b="0" i="0" u="none" strike="noStrike" baseline="0" dirty="0">
                <a:solidFill>
                  <a:srgbClr val="000000"/>
                </a:solidFill>
                <a:latin typeface="Times New Roman" panose="02020603050405020304" pitchFamily="18" charset="0"/>
              </a:rPr>
              <a:t>Software mentioned in pts. (iii) and (iv) above will be required only for development of the application. The final application will be packaged as an independent setup program that will be delivered to the client (hospital in this case). </a:t>
            </a:r>
          </a:p>
          <a:p>
            <a:pPr marL="0" indent="0">
              <a:buNone/>
            </a:pPr>
            <a:r>
              <a:rPr lang="en-IN" sz="2400" b="1" i="0" u="none" strike="noStrike" baseline="0" dirty="0">
                <a:solidFill>
                  <a:srgbClr val="000000"/>
                </a:solidFill>
                <a:latin typeface="Times New Roman" panose="02020603050405020304" pitchFamily="18" charset="0"/>
              </a:rPr>
              <a:t>2.1.5 COMMUNICATION INTERFACES </a:t>
            </a:r>
          </a:p>
          <a:p>
            <a:pPr marL="0" indent="0">
              <a:buNone/>
            </a:pPr>
            <a:r>
              <a:rPr lang="en-IN" sz="2400" b="0" i="0" u="none" strike="noStrike" baseline="0" dirty="0">
                <a:solidFill>
                  <a:srgbClr val="000000"/>
                </a:solidFill>
                <a:latin typeface="Times New Roman" panose="02020603050405020304" pitchFamily="18" charset="0"/>
              </a:rPr>
              <a:t>None </a:t>
            </a:r>
          </a:p>
          <a:p>
            <a:pPr marL="0" indent="0">
              <a:buNone/>
            </a:pPr>
            <a:r>
              <a:rPr lang="en-IN" sz="2400" b="1" i="0" u="none" strike="noStrike" baseline="0" dirty="0">
                <a:solidFill>
                  <a:srgbClr val="000000"/>
                </a:solidFill>
                <a:latin typeface="Times New Roman" panose="02020603050405020304" pitchFamily="18" charset="0"/>
              </a:rPr>
              <a:t>2.1.6 MEMORY CONSTRAINTS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At least 64 MB RAM and 2 GB space on hard disk will be required for running the program. </a:t>
            </a:r>
          </a:p>
          <a:p>
            <a:pPr marL="0" indent="0">
              <a:buNone/>
            </a:pPr>
            <a:r>
              <a:rPr lang="en-IN" sz="2400" b="1" i="0" u="none" strike="noStrike" baseline="0" dirty="0">
                <a:solidFill>
                  <a:srgbClr val="000000"/>
                </a:solidFill>
                <a:latin typeface="Times New Roman" panose="02020603050405020304" pitchFamily="18" charset="0"/>
              </a:rPr>
              <a:t>2.1.7 OPERATIONS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This product release will not cover any automated housekeeping aspects of the database. The DBA at the client site (i.e., Railways) will be responsible for manually deleting old/non-required data. Database backup and recovery will also have to be handled by the DBA. However, the system will provide a ‘RESET SYSTEM’ function that will delete (upon conformation from the administrator) all the existing information from the database. </a:t>
            </a:r>
            <a:endParaRPr lang="en-IN" dirty="0"/>
          </a:p>
        </p:txBody>
      </p:sp>
    </p:spTree>
    <p:extLst>
      <p:ext uri="{BB962C8B-B14F-4D97-AF65-F5344CB8AC3E}">
        <p14:creationId xmlns:p14="http://schemas.microsoft.com/office/powerpoint/2010/main" val="359067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115008"/>
          </a:xfrm>
        </p:spPr>
        <p:txBody>
          <a:bodyPr/>
          <a:lstStyle/>
          <a:p>
            <a:r>
              <a:rPr lang="en-IN" dirty="0">
                <a:latin typeface="Times New Roman" panose="02020603050405020304" pitchFamily="18" charset="0"/>
                <a:cs typeface="Times New Roman" panose="02020603050405020304" pitchFamily="18" charset="0"/>
              </a:rPr>
              <a:t>Description of an SRS</a:t>
            </a:r>
          </a:p>
        </p:txBody>
      </p:sp>
      <p:sp>
        <p:nvSpPr>
          <p:cNvPr id="3" name="Content Placeholder 2"/>
          <p:cNvSpPr>
            <a:spLocks noGrp="1"/>
          </p:cNvSpPr>
          <p:nvPr>
            <p:ph idx="1"/>
          </p:nvPr>
        </p:nvSpPr>
        <p:spPr>
          <a:xfrm>
            <a:off x="1276728" y="2001919"/>
            <a:ext cx="10433878" cy="3887755"/>
          </a:xfrm>
        </p:spPr>
        <p:txBody>
          <a:bodyPr>
            <a:normAutofit/>
          </a:bodyPr>
          <a:lstStyle/>
          <a:p>
            <a:pPr algn="just"/>
            <a:r>
              <a:rPr lang="en-IN" dirty="0">
                <a:latin typeface="Times New Roman" panose="02020603050405020304" pitchFamily="18" charset="0"/>
                <a:cs typeface="Times New Roman" panose="02020603050405020304" pitchFamily="18" charset="0"/>
              </a:rPr>
              <a:t>Software Requirement Specification (SRS) is a document that describes the requirements of a computer system from the user's point of view. </a:t>
            </a:r>
          </a:p>
          <a:p>
            <a:pPr algn="just"/>
            <a:r>
              <a:rPr lang="en-IN" dirty="0">
                <a:latin typeface="Times New Roman" panose="02020603050405020304" pitchFamily="18" charset="0"/>
                <a:cs typeface="Times New Roman" panose="02020603050405020304" pitchFamily="18" charset="0"/>
              </a:rPr>
              <a:t>An SRS document specifies: The required behaviour of a system in terms of: input data, required processing, output data, operational scenarios and interfaces. The attributes of a system including: performance, security, maintainability, reliability, availability, safety requirements and design constraints. </a:t>
            </a:r>
          </a:p>
        </p:txBody>
      </p:sp>
    </p:spTree>
    <p:extLst>
      <p:ext uri="{BB962C8B-B14F-4D97-AF65-F5344CB8AC3E}">
        <p14:creationId xmlns:p14="http://schemas.microsoft.com/office/powerpoint/2010/main" val="1118353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5FDF-95E1-4954-9E95-7F483E275000}"/>
              </a:ext>
            </a:extLst>
          </p:cNvPr>
          <p:cNvSpPr>
            <a:spLocks noGrp="1"/>
          </p:cNvSpPr>
          <p:nvPr>
            <p:ph type="title"/>
          </p:nvPr>
        </p:nvSpPr>
        <p:spPr>
          <a:xfrm>
            <a:off x="1484311" y="-393894"/>
            <a:ext cx="10018713" cy="39389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39A48F1-D982-462C-B858-1C96B8BAD233}"/>
              </a:ext>
            </a:extLst>
          </p:cNvPr>
          <p:cNvSpPr>
            <a:spLocks noGrp="1"/>
          </p:cNvSpPr>
          <p:nvPr>
            <p:ph idx="1"/>
          </p:nvPr>
        </p:nvSpPr>
        <p:spPr>
          <a:xfrm>
            <a:off x="1484310" y="323557"/>
            <a:ext cx="10018713" cy="6534443"/>
          </a:xfrm>
        </p:spPr>
        <p:txBody>
          <a:bodyPr>
            <a:normAutofit fontScale="62500" lnSpcReduction="20000"/>
          </a:bodyPr>
          <a:lstStyle/>
          <a:p>
            <a:pPr marL="0" indent="0">
              <a:buNone/>
            </a:pPr>
            <a:r>
              <a:rPr lang="en-IN" sz="2900" b="1" i="0" u="none" strike="noStrike" baseline="0" dirty="0">
                <a:solidFill>
                  <a:srgbClr val="000000"/>
                </a:solidFill>
                <a:latin typeface="Times New Roman" panose="02020603050405020304" pitchFamily="18" charset="0"/>
              </a:rPr>
              <a:t>2.1.8 SITE ADAPTATION REQUIREMENTS </a:t>
            </a:r>
            <a:endParaRPr lang="en-IN" sz="2900" b="0" i="0" u="none" strike="noStrike" baseline="0" dirty="0">
              <a:solidFill>
                <a:srgbClr val="000000"/>
              </a:solidFill>
              <a:latin typeface="Times New Roman" panose="02020603050405020304" pitchFamily="18" charset="0"/>
            </a:endParaRPr>
          </a:p>
          <a:p>
            <a:pPr marL="0" indent="0">
              <a:buNone/>
            </a:pPr>
            <a:r>
              <a:rPr lang="en-US" sz="2900" b="0" i="0" u="none" strike="noStrike" baseline="0" dirty="0">
                <a:solidFill>
                  <a:srgbClr val="000000"/>
                </a:solidFill>
                <a:latin typeface="Times New Roman" panose="02020603050405020304" pitchFamily="18" charset="0"/>
              </a:rPr>
              <a:t>The terminals at client site will have to support the hardware and software interface specified in above section. </a:t>
            </a:r>
          </a:p>
          <a:p>
            <a:pPr marL="0" indent="0">
              <a:buNone/>
            </a:pPr>
            <a:r>
              <a:rPr lang="en-IN" sz="2900" b="1" i="1" u="none" strike="noStrike" baseline="0" dirty="0">
                <a:solidFill>
                  <a:srgbClr val="000000"/>
                </a:solidFill>
                <a:latin typeface="Times New Roman" panose="02020603050405020304" pitchFamily="18" charset="0"/>
              </a:rPr>
              <a:t>2.2 PRODUCT FUNCTIONS </a:t>
            </a:r>
            <a:endParaRPr lang="en-IN" sz="2900" b="0" i="0" u="none" strike="noStrike" baseline="0" dirty="0">
              <a:solidFill>
                <a:srgbClr val="000000"/>
              </a:solidFill>
              <a:latin typeface="Times New Roman" panose="02020603050405020304" pitchFamily="18" charset="0"/>
            </a:endParaRPr>
          </a:p>
          <a:p>
            <a:pPr marL="0" indent="0">
              <a:buNone/>
            </a:pPr>
            <a:r>
              <a:rPr lang="en-US" sz="2900" b="0" i="0" u="none" strike="noStrike" baseline="0" dirty="0">
                <a:solidFill>
                  <a:srgbClr val="000000"/>
                </a:solidFill>
                <a:latin typeface="Times New Roman" panose="02020603050405020304" pitchFamily="18" charset="0"/>
              </a:rPr>
              <a:t>The system will allow access only to authorized users with specific roles. Depending upon the user’s role he/she will be able to access only specific modules of the system. </a:t>
            </a:r>
          </a:p>
          <a:p>
            <a:pPr marL="0" indent="0">
              <a:buNone/>
            </a:pPr>
            <a:r>
              <a:rPr lang="en-US" sz="2900" b="0" i="0" u="none" strike="noStrike" baseline="0" dirty="0">
                <a:solidFill>
                  <a:srgbClr val="000000"/>
                </a:solidFill>
                <a:latin typeface="Times New Roman" panose="02020603050405020304" pitchFamily="18" charset="0"/>
              </a:rPr>
              <a:t>A summary of the major functions that the software will perform: </a:t>
            </a:r>
          </a:p>
          <a:p>
            <a:pPr marL="0" indent="0">
              <a:buNone/>
            </a:pPr>
            <a:r>
              <a:rPr lang="en-US" sz="2900" b="0" i="0" u="none" strike="noStrike" baseline="0" dirty="0">
                <a:solidFill>
                  <a:srgbClr val="000000"/>
                </a:solidFill>
                <a:latin typeface="Times New Roman" panose="02020603050405020304" pitchFamily="18" charset="0"/>
              </a:rPr>
              <a:t>(</a:t>
            </a:r>
            <a:r>
              <a:rPr lang="en-US" sz="2900" b="0" i="0" u="none" strike="noStrike" baseline="0" dirty="0" err="1">
                <a:solidFill>
                  <a:srgbClr val="000000"/>
                </a:solidFill>
                <a:latin typeface="Times New Roman" panose="02020603050405020304" pitchFamily="18" charset="0"/>
              </a:rPr>
              <a:t>i</a:t>
            </a:r>
            <a:r>
              <a:rPr lang="en-US" sz="2900" b="0" i="0" u="none" strike="noStrike" baseline="0" dirty="0">
                <a:solidFill>
                  <a:srgbClr val="000000"/>
                </a:solidFill>
                <a:latin typeface="Times New Roman" panose="02020603050405020304" pitchFamily="18" charset="0"/>
              </a:rPr>
              <a:t>) A LOGIN facility for enabling only authorized access to the system. </a:t>
            </a:r>
          </a:p>
          <a:p>
            <a:pPr marL="0" indent="0">
              <a:buNone/>
            </a:pPr>
            <a:r>
              <a:rPr lang="en-US" sz="2900" b="0" i="0" u="none" strike="noStrike" baseline="0" dirty="0">
                <a:solidFill>
                  <a:srgbClr val="000000"/>
                </a:solidFill>
                <a:latin typeface="Times New Roman" panose="02020603050405020304" pitchFamily="18" charset="0"/>
              </a:rPr>
              <a:t>(ii) User (with role Reservation Clerk) will be able to add/modify/delete information about different passengers that are reserving their ticket in different trains and dates. </a:t>
            </a:r>
          </a:p>
          <a:p>
            <a:pPr marL="0" indent="0">
              <a:buNone/>
            </a:pPr>
            <a:r>
              <a:rPr lang="en-US" sz="2900" b="0" i="0" u="none" strike="noStrike" baseline="0" dirty="0">
                <a:solidFill>
                  <a:srgbClr val="000000"/>
                </a:solidFill>
                <a:latin typeface="Times New Roman" panose="02020603050405020304" pitchFamily="18" charset="0"/>
              </a:rPr>
              <a:t>(iii) User (with role Reservation Clerk) will be able to add/modify/delete information about different seats that are offered in a train (1AC, 2AC, 3AC, Sleeper). The Reservation list of passengers along with their class should be displayed. </a:t>
            </a:r>
          </a:p>
          <a:p>
            <a:pPr marL="0" indent="0">
              <a:buNone/>
            </a:pPr>
            <a:r>
              <a:rPr lang="en-US" sz="2900" b="0" i="0" u="none" strike="noStrike" baseline="0" dirty="0">
                <a:solidFill>
                  <a:srgbClr val="000000"/>
                </a:solidFill>
                <a:latin typeface="Times New Roman" panose="02020603050405020304" pitchFamily="18" charset="0"/>
              </a:rPr>
              <a:t>(iv) User (with role Reservation Clerk) will be able to add/modify/delete information about the waiting list of the passengers and their RAC. </a:t>
            </a:r>
          </a:p>
          <a:p>
            <a:pPr marL="0" indent="0">
              <a:buNone/>
            </a:pPr>
            <a:r>
              <a:rPr lang="en-US" sz="2900" b="0" i="0" u="none" strike="noStrike" baseline="0" dirty="0">
                <a:solidFill>
                  <a:srgbClr val="000000"/>
                </a:solidFill>
                <a:latin typeface="Times New Roman" panose="02020603050405020304" pitchFamily="18" charset="0"/>
              </a:rPr>
              <a:t>(v) User (with role Reservation Clerk) will be able to print the ticket of the passenger. </a:t>
            </a:r>
          </a:p>
          <a:p>
            <a:pPr marL="0" indent="0">
              <a:buNone/>
            </a:pPr>
            <a:r>
              <a:rPr lang="en-US" sz="2900" b="0" i="0" u="none" strike="noStrike" baseline="0" dirty="0">
                <a:solidFill>
                  <a:srgbClr val="000000"/>
                </a:solidFill>
                <a:latin typeface="Times New Roman" panose="02020603050405020304" pitchFamily="18" charset="0"/>
              </a:rPr>
              <a:t>(vi) User (with role Administrator) will be able to generate printable reports. </a:t>
            </a:r>
          </a:p>
          <a:p>
            <a:pPr marL="0" indent="0">
              <a:buNone/>
            </a:pPr>
            <a:r>
              <a:rPr lang="en-US" sz="2900" b="0" i="0" u="none" strike="noStrike" baseline="0" dirty="0">
                <a:solidFill>
                  <a:srgbClr val="000000"/>
                </a:solidFill>
                <a:latin typeface="Times New Roman" panose="02020603050405020304" pitchFamily="18" charset="0"/>
              </a:rPr>
              <a:t>(vii) User (with role Administrator) will be able to ‘Reset’ the system – leading to deletion of all existing information from the backend database. </a:t>
            </a:r>
          </a:p>
          <a:p>
            <a:pPr marL="0" indent="0">
              <a:buNone/>
            </a:pPr>
            <a:r>
              <a:rPr lang="en-US" sz="2900" b="0" i="0" u="none" strike="noStrike" baseline="0" dirty="0">
                <a:solidFill>
                  <a:srgbClr val="000000"/>
                </a:solidFill>
                <a:latin typeface="Times New Roman" panose="02020603050405020304" pitchFamily="18" charset="0"/>
              </a:rPr>
              <a:t>(viii) User (with a role Administrator) will be able to create/ modify/ delete new/ existing user accounts. </a:t>
            </a:r>
          </a:p>
          <a:p>
            <a:endParaRPr lang="en-IN" dirty="0"/>
          </a:p>
        </p:txBody>
      </p:sp>
    </p:spTree>
    <p:extLst>
      <p:ext uri="{BB962C8B-B14F-4D97-AF65-F5344CB8AC3E}">
        <p14:creationId xmlns:p14="http://schemas.microsoft.com/office/powerpoint/2010/main" val="3007422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2013E-F25D-494F-995D-8791CC06D5D0}"/>
              </a:ext>
            </a:extLst>
          </p:cNvPr>
          <p:cNvSpPr>
            <a:spLocks noGrp="1"/>
          </p:cNvSpPr>
          <p:nvPr>
            <p:ph type="title"/>
          </p:nvPr>
        </p:nvSpPr>
        <p:spPr>
          <a:xfrm>
            <a:off x="1484311" y="-407962"/>
            <a:ext cx="10018713" cy="40796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D6C6A2C-B7A2-4197-98BC-76B90C8E5072}"/>
              </a:ext>
            </a:extLst>
          </p:cNvPr>
          <p:cNvSpPr>
            <a:spLocks noGrp="1"/>
          </p:cNvSpPr>
          <p:nvPr>
            <p:ph idx="1"/>
          </p:nvPr>
        </p:nvSpPr>
        <p:spPr>
          <a:xfrm>
            <a:off x="1484310" y="182880"/>
            <a:ext cx="10018713" cy="6006905"/>
          </a:xfrm>
        </p:spPr>
        <p:txBody>
          <a:bodyPr>
            <a:normAutofit fontScale="85000" lnSpcReduction="10000"/>
          </a:bodyPr>
          <a:lstStyle/>
          <a:p>
            <a:pPr marL="0" indent="0">
              <a:buNone/>
            </a:pPr>
            <a:r>
              <a:rPr lang="en-IN" sz="2400" b="1" i="1" u="none" strike="noStrike" baseline="0" dirty="0">
                <a:solidFill>
                  <a:srgbClr val="000000"/>
                </a:solidFill>
                <a:latin typeface="Times New Roman" panose="02020603050405020304" pitchFamily="18" charset="0"/>
              </a:rPr>
              <a:t>2.3 USER CHARACTERISTICS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a:t>
            </a:r>
            <a:r>
              <a:rPr lang="en-US" sz="2400" b="0" i="0" u="none" strike="noStrike" baseline="0" dirty="0" err="1">
                <a:solidFill>
                  <a:srgbClr val="000000"/>
                </a:solidFill>
                <a:latin typeface="Times New Roman" panose="02020603050405020304" pitchFamily="18" charset="0"/>
              </a:rPr>
              <a:t>i</a:t>
            </a:r>
            <a:r>
              <a:rPr lang="en-US" sz="2400" b="0" i="0" u="none" strike="noStrike" baseline="0" dirty="0">
                <a:solidFill>
                  <a:srgbClr val="000000"/>
                </a:solidFill>
                <a:latin typeface="Times New Roman" panose="02020603050405020304" pitchFamily="18" charset="0"/>
              </a:rPr>
              <a:t>) Educational Level- At least a graduate should be comfortable with English. </a:t>
            </a:r>
          </a:p>
          <a:p>
            <a:pPr marL="0" indent="0">
              <a:buNone/>
            </a:pPr>
            <a:r>
              <a:rPr lang="en-US" sz="2400" b="0" i="0" u="none" strike="noStrike" baseline="0" dirty="0">
                <a:solidFill>
                  <a:srgbClr val="000000"/>
                </a:solidFill>
                <a:latin typeface="Times New Roman" panose="02020603050405020304" pitchFamily="18" charset="0"/>
              </a:rPr>
              <a:t>(ii) Experience- Should be well informed about the features concerning railways. Technical expertise-Should be comfortable with general purpose applications of computer. </a:t>
            </a:r>
          </a:p>
          <a:p>
            <a:pPr marL="0" indent="0">
              <a:buNone/>
            </a:pPr>
            <a:r>
              <a:rPr lang="en-US" sz="2400" b="0" i="0" u="none" strike="noStrike" baseline="0" dirty="0">
                <a:solidFill>
                  <a:srgbClr val="000000"/>
                </a:solidFill>
                <a:latin typeface="Times New Roman" panose="02020603050405020304" pitchFamily="18" charset="0"/>
              </a:rPr>
              <a:t>(iii) Technical expertise-Should be comfortable with general purpose applications of computer. </a:t>
            </a:r>
          </a:p>
          <a:p>
            <a:pPr marL="0" indent="0">
              <a:buNone/>
            </a:pPr>
            <a:r>
              <a:rPr lang="en-IN" sz="2400" b="1" i="1" u="none" strike="noStrike" baseline="0" dirty="0">
                <a:solidFill>
                  <a:srgbClr val="000000"/>
                </a:solidFill>
                <a:latin typeface="Times New Roman" panose="02020603050405020304" pitchFamily="18" charset="0"/>
              </a:rPr>
              <a:t>2.4 CONSTRAINTS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a:t>
            </a:r>
            <a:r>
              <a:rPr lang="en-US" sz="2400" b="0" i="0" u="none" strike="noStrike" baseline="0" dirty="0" err="1">
                <a:solidFill>
                  <a:srgbClr val="000000"/>
                </a:solidFill>
                <a:latin typeface="Times New Roman" panose="02020603050405020304" pitchFamily="18" charset="0"/>
              </a:rPr>
              <a:t>i</a:t>
            </a:r>
            <a:r>
              <a:rPr lang="en-US" sz="2400" b="0" i="0" u="none" strike="noStrike" baseline="0" dirty="0">
                <a:solidFill>
                  <a:srgbClr val="000000"/>
                </a:solidFill>
                <a:latin typeface="Times New Roman" panose="02020603050405020304" pitchFamily="18" charset="0"/>
              </a:rPr>
              <a:t>) Since the DBMS being used in MS access 2000, which is not a very powerful DBMS it will not be able to store a very huge number of records. </a:t>
            </a:r>
          </a:p>
          <a:p>
            <a:pPr marL="0" indent="0">
              <a:buNone/>
            </a:pPr>
            <a:r>
              <a:rPr lang="en-US" sz="2400" b="0" i="0" u="none" strike="noStrike" baseline="0" dirty="0">
                <a:solidFill>
                  <a:srgbClr val="000000"/>
                </a:solidFill>
                <a:latin typeface="Times New Roman" panose="02020603050405020304" pitchFamily="18" charset="0"/>
              </a:rPr>
              <a:t>(ii) Due to limited features of DBMS being used performance tuning features will not be applied to the queries and thus the system may become slow with the increase in the records being stored. </a:t>
            </a:r>
          </a:p>
          <a:p>
            <a:pPr marL="0" indent="0">
              <a:buNone/>
            </a:pPr>
            <a:r>
              <a:rPr lang="en-US" sz="2400" b="0" i="0" u="none" strike="noStrike" baseline="0" dirty="0">
                <a:solidFill>
                  <a:srgbClr val="000000"/>
                </a:solidFill>
                <a:latin typeface="Times New Roman" panose="02020603050405020304" pitchFamily="18" charset="0"/>
              </a:rPr>
              <a:t>(iii) Due to limited features of DBMS being used, database auditing will also not be provided. </a:t>
            </a:r>
          </a:p>
          <a:p>
            <a:pPr marL="0" indent="0">
              <a:buNone/>
            </a:pPr>
            <a:r>
              <a:rPr lang="en-US" sz="2400" b="0" i="0" u="none" strike="noStrike" baseline="0" dirty="0">
                <a:solidFill>
                  <a:srgbClr val="000000"/>
                </a:solidFill>
                <a:latin typeface="Times New Roman" panose="02020603050405020304" pitchFamily="18" charset="0"/>
              </a:rPr>
              <a:t>(iv) Users at Railway Reservation will have to implement a security policy to safeguard the passenger related information from being modified by unauthorized users (by means of gaining access to the backend database). </a:t>
            </a:r>
          </a:p>
          <a:p>
            <a:endParaRPr lang="en-US" sz="2400" b="0" i="0" u="none" strike="noStrike" baseline="0" dirty="0">
              <a:solidFill>
                <a:srgbClr val="000000"/>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3200588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D5897-D809-4880-ADC5-D44885CD3C12}"/>
              </a:ext>
            </a:extLst>
          </p:cNvPr>
          <p:cNvSpPr>
            <a:spLocks noGrp="1"/>
          </p:cNvSpPr>
          <p:nvPr>
            <p:ph type="title"/>
          </p:nvPr>
        </p:nvSpPr>
        <p:spPr>
          <a:xfrm>
            <a:off x="1484311" y="-225082"/>
            <a:ext cx="10018713" cy="52050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8E3B40E-CAD9-4C2F-A451-6070F2D5987E}"/>
              </a:ext>
            </a:extLst>
          </p:cNvPr>
          <p:cNvSpPr>
            <a:spLocks noGrp="1"/>
          </p:cNvSpPr>
          <p:nvPr>
            <p:ph idx="1"/>
          </p:nvPr>
        </p:nvSpPr>
        <p:spPr>
          <a:xfrm>
            <a:off x="1484310" y="464234"/>
            <a:ext cx="10018713" cy="5936565"/>
          </a:xfrm>
        </p:spPr>
        <p:txBody>
          <a:bodyPr>
            <a:normAutofit/>
          </a:bodyPr>
          <a:lstStyle/>
          <a:p>
            <a:pPr marL="0" indent="0">
              <a:buNone/>
            </a:pPr>
            <a:r>
              <a:rPr lang="en-IN" sz="2400" b="1" i="1" u="none" strike="noStrike" baseline="0" dirty="0">
                <a:solidFill>
                  <a:srgbClr val="000000"/>
                </a:solidFill>
                <a:latin typeface="Times New Roman" panose="02020603050405020304" pitchFamily="18" charset="0"/>
              </a:rPr>
              <a:t>2.5 ASSUMPTIONS AND DEPENDENCIES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The numbers of seats in a train are fixed. There should be no additions in the number of births. </a:t>
            </a:r>
          </a:p>
          <a:p>
            <a:pPr marL="0" indent="0">
              <a:buNone/>
            </a:pPr>
            <a:r>
              <a:rPr lang="en-IN" sz="2400" b="1" i="1" u="none" strike="noStrike" baseline="0" dirty="0">
                <a:solidFill>
                  <a:srgbClr val="000000"/>
                </a:solidFill>
                <a:latin typeface="Times New Roman" panose="02020603050405020304" pitchFamily="18" charset="0"/>
              </a:rPr>
              <a:t>2.6 APPORTIONING OF REQUIREMENTS </a:t>
            </a:r>
            <a:endParaRPr lang="en-IN" sz="2400" b="0" i="0" u="none" strike="noStrike" baseline="0" dirty="0">
              <a:solidFill>
                <a:srgbClr val="000000"/>
              </a:solidFill>
              <a:latin typeface="Times New Roman" panose="02020603050405020304" pitchFamily="18" charset="0"/>
            </a:endParaRPr>
          </a:p>
          <a:p>
            <a:pPr marL="0" indent="0">
              <a:buNone/>
            </a:pPr>
            <a:r>
              <a:rPr lang="en-IN" sz="2400" b="0" i="0" u="none" strike="noStrike" baseline="0" dirty="0">
                <a:solidFill>
                  <a:srgbClr val="000000"/>
                </a:solidFill>
                <a:latin typeface="Times New Roman" panose="02020603050405020304" pitchFamily="18" charset="0"/>
              </a:rPr>
              <a:t>None. </a:t>
            </a:r>
          </a:p>
          <a:p>
            <a:pPr marL="0" indent="0">
              <a:buNone/>
            </a:pPr>
            <a:r>
              <a:rPr lang="en-IN" sz="2400" b="1" i="0" u="none" strike="noStrike" baseline="0" dirty="0">
                <a:solidFill>
                  <a:srgbClr val="000000"/>
                </a:solidFill>
                <a:latin typeface="Times New Roman" panose="02020603050405020304" pitchFamily="18" charset="0"/>
              </a:rPr>
              <a:t>3.SPECIFIC REQUIREMENTS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This section contains the software requirements to a level of detail sufficient to enable designers to design the system, and testers to test that system. </a:t>
            </a:r>
            <a:endParaRPr lang="en-IN" dirty="0"/>
          </a:p>
        </p:txBody>
      </p:sp>
    </p:spTree>
    <p:extLst>
      <p:ext uri="{BB962C8B-B14F-4D97-AF65-F5344CB8AC3E}">
        <p14:creationId xmlns:p14="http://schemas.microsoft.com/office/powerpoint/2010/main" val="3496822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1AA72-7FEF-431F-A064-9465FBB0EC45}"/>
              </a:ext>
            </a:extLst>
          </p:cNvPr>
          <p:cNvSpPr>
            <a:spLocks noGrp="1"/>
          </p:cNvSpPr>
          <p:nvPr>
            <p:ph type="title"/>
          </p:nvPr>
        </p:nvSpPr>
        <p:spPr>
          <a:xfrm>
            <a:off x="1484311" y="-98473"/>
            <a:ext cx="10018713" cy="9847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C904ED5-350E-4E58-8088-973AA52DEC70}"/>
              </a:ext>
            </a:extLst>
          </p:cNvPr>
          <p:cNvSpPr>
            <a:spLocks noGrp="1"/>
          </p:cNvSpPr>
          <p:nvPr>
            <p:ph idx="1"/>
          </p:nvPr>
        </p:nvSpPr>
        <p:spPr>
          <a:xfrm>
            <a:off x="1371768" y="638907"/>
            <a:ext cx="10018713" cy="5580185"/>
          </a:xfrm>
        </p:spPr>
        <p:txBody>
          <a:bodyPr>
            <a:normAutofit fontScale="92500" lnSpcReduction="10000"/>
          </a:bodyPr>
          <a:lstStyle/>
          <a:p>
            <a:pPr marL="0" indent="0">
              <a:buNone/>
            </a:pPr>
            <a:r>
              <a:rPr lang="en-IN" sz="2400" b="1" i="1" u="none" strike="noStrike" baseline="0" dirty="0">
                <a:solidFill>
                  <a:srgbClr val="000000"/>
                </a:solidFill>
                <a:latin typeface="Times New Roman" panose="02020603050405020304" pitchFamily="18" charset="0"/>
              </a:rPr>
              <a:t>3.1 EXTERNAL INTERFACE REQUIREMENTS </a:t>
            </a:r>
            <a:endParaRPr lang="en-IN" sz="2400" b="0" i="0" u="none" strike="noStrike" baseline="0" dirty="0">
              <a:solidFill>
                <a:srgbClr val="000000"/>
              </a:solidFill>
              <a:latin typeface="Times New Roman" panose="02020603050405020304" pitchFamily="18" charset="0"/>
            </a:endParaRPr>
          </a:p>
          <a:p>
            <a:pPr marL="0" indent="0">
              <a:buNone/>
            </a:pPr>
            <a:r>
              <a:rPr lang="en-IN" sz="2400" b="1" i="0" u="none" strike="noStrike" baseline="0" dirty="0">
                <a:solidFill>
                  <a:srgbClr val="000000"/>
                </a:solidFill>
                <a:latin typeface="Times New Roman" panose="02020603050405020304" pitchFamily="18" charset="0"/>
              </a:rPr>
              <a:t>3.1.1 USER INTERFACES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The following screens will be provided: </a:t>
            </a:r>
          </a:p>
          <a:p>
            <a:r>
              <a:rPr lang="en-IN" sz="2400" b="1" i="0" u="none" strike="noStrike" baseline="0" dirty="0">
                <a:solidFill>
                  <a:srgbClr val="000000"/>
                </a:solidFill>
                <a:latin typeface="Times New Roman" panose="02020603050405020304" pitchFamily="18" charset="0"/>
              </a:rPr>
              <a:t>Login Screen: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This will be the first screen that will be displayed. It will allow user to access different screens based upon the user’s role. Various fields available on this screen will be: </a:t>
            </a:r>
          </a:p>
          <a:p>
            <a:pPr marL="0" indent="0">
              <a:buNone/>
            </a:pPr>
            <a:r>
              <a:rPr lang="en-US" sz="2400" b="0" i="0" u="none" strike="noStrike" baseline="0" dirty="0">
                <a:solidFill>
                  <a:srgbClr val="000000"/>
                </a:solidFill>
                <a:latin typeface="Times New Roman" panose="02020603050405020304" pitchFamily="18" charset="0"/>
              </a:rPr>
              <a:t>(</a:t>
            </a:r>
            <a:r>
              <a:rPr lang="en-US" sz="2400" b="0" i="0" u="none" strike="noStrike" baseline="0" dirty="0" err="1">
                <a:solidFill>
                  <a:srgbClr val="000000"/>
                </a:solidFill>
                <a:latin typeface="Times New Roman" panose="02020603050405020304" pitchFamily="18" charset="0"/>
              </a:rPr>
              <a:t>i</a:t>
            </a:r>
            <a:r>
              <a:rPr lang="en-US" sz="2400" b="0" i="0" u="none" strike="noStrike" baseline="0" dirty="0">
                <a:solidFill>
                  <a:srgbClr val="000000"/>
                </a:solidFill>
                <a:latin typeface="Times New Roman" panose="02020603050405020304" pitchFamily="18" charset="0"/>
              </a:rPr>
              <a:t>) User ID: Alphanumeric of length </a:t>
            </a:r>
            <a:r>
              <a:rPr lang="en-US" sz="2400" b="0" i="0" u="none" strike="noStrike" baseline="0" dirty="0" err="1">
                <a:solidFill>
                  <a:srgbClr val="000000"/>
                </a:solidFill>
                <a:latin typeface="Times New Roman" panose="02020603050405020304" pitchFamily="18" charset="0"/>
              </a:rPr>
              <a:t>upto</a:t>
            </a:r>
            <a:r>
              <a:rPr lang="en-US" sz="2400" b="0" i="0" u="none" strike="noStrike" baseline="0" dirty="0">
                <a:solidFill>
                  <a:srgbClr val="000000"/>
                </a:solidFill>
                <a:latin typeface="Times New Roman" panose="02020603050405020304" pitchFamily="18" charset="0"/>
              </a:rPr>
              <a:t> 10 characters. </a:t>
            </a:r>
          </a:p>
          <a:p>
            <a:pPr marL="0" indent="0">
              <a:buNone/>
            </a:pPr>
            <a:r>
              <a:rPr lang="en-US" sz="2400" b="0" i="0" u="none" strike="noStrike" baseline="0" dirty="0">
                <a:solidFill>
                  <a:srgbClr val="000000"/>
                </a:solidFill>
                <a:latin typeface="Times New Roman" panose="02020603050405020304" pitchFamily="18" charset="0"/>
              </a:rPr>
              <a:t>(ii) Password: Alphanumeric of length </a:t>
            </a:r>
            <a:r>
              <a:rPr lang="en-US" sz="2400" b="0" i="0" u="none" strike="noStrike" baseline="0" dirty="0" err="1">
                <a:solidFill>
                  <a:srgbClr val="000000"/>
                </a:solidFill>
                <a:latin typeface="Times New Roman" panose="02020603050405020304" pitchFamily="18" charset="0"/>
              </a:rPr>
              <a:t>upto</a:t>
            </a:r>
            <a:r>
              <a:rPr lang="en-US" sz="2400" b="0" i="0" u="none" strike="noStrike" baseline="0" dirty="0">
                <a:solidFill>
                  <a:srgbClr val="000000"/>
                </a:solidFill>
                <a:latin typeface="Times New Roman" panose="02020603050405020304" pitchFamily="18" charset="0"/>
              </a:rPr>
              <a:t> 8 characters. </a:t>
            </a:r>
          </a:p>
          <a:p>
            <a:pPr marL="0" indent="0">
              <a:buNone/>
            </a:pPr>
            <a:r>
              <a:rPr lang="en-US" sz="2400" b="0" i="0" u="none" strike="noStrike" baseline="0" dirty="0">
                <a:solidFill>
                  <a:srgbClr val="000000"/>
                </a:solidFill>
                <a:latin typeface="Times New Roman" panose="02020603050405020304" pitchFamily="18" charset="0"/>
              </a:rPr>
              <a:t>(iii) Role: Will have the following values: </a:t>
            </a:r>
          </a:p>
          <a:p>
            <a:pPr marL="0" indent="0">
              <a:buNone/>
            </a:pPr>
            <a:r>
              <a:rPr lang="en-IN" sz="2400" b="0" i="0" u="none" strike="noStrike" baseline="0" dirty="0">
                <a:solidFill>
                  <a:srgbClr val="000000"/>
                </a:solidFill>
                <a:latin typeface="Times New Roman" panose="02020603050405020304" pitchFamily="18" charset="0"/>
              </a:rPr>
              <a:t>                 Administrator, Coordinator, Reservation Clerk. </a:t>
            </a:r>
          </a:p>
          <a:p>
            <a:pPr marL="0" indent="0">
              <a:buNone/>
            </a:pPr>
            <a:r>
              <a:rPr lang="en-IN" sz="2400" b="1" i="0" u="none" strike="noStrike" baseline="0" dirty="0">
                <a:solidFill>
                  <a:srgbClr val="000000"/>
                </a:solidFill>
                <a:latin typeface="Times New Roman" panose="02020603050405020304" pitchFamily="18" charset="0"/>
              </a:rPr>
              <a:t>Train Info Parameters Screen: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This screen will be accessible only to user with role Administrator. It will allow the user to enter the name of train for which the user wants to access the train information. </a:t>
            </a:r>
            <a:endParaRPr lang="en-IN" sz="2400" b="0" i="0" u="none" strike="noStrike" baseline="0" dirty="0">
              <a:solidFill>
                <a:srgbClr val="000000"/>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1943989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81AF1-FFD1-4B15-AE33-64DDA8CBF7D4}"/>
              </a:ext>
            </a:extLst>
          </p:cNvPr>
          <p:cNvSpPr>
            <a:spLocks noGrp="1"/>
          </p:cNvSpPr>
          <p:nvPr>
            <p:ph type="title"/>
          </p:nvPr>
        </p:nvSpPr>
        <p:spPr>
          <a:xfrm>
            <a:off x="1484311" y="-140676"/>
            <a:ext cx="10018713" cy="14067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B9BB0AB-2DC4-4377-8A66-EE3FC7F8ACB7}"/>
              </a:ext>
            </a:extLst>
          </p:cNvPr>
          <p:cNvSpPr>
            <a:spLocks noGrp="1"/>
          </p:cNvSpPr>
          <p:nvPr>
            <p:ph idx="1"/>
          </p:nvPr>
        </p:nvSpPr>
        <p:spPr>
          <a:xfrm>
            <a:off x="1484310" y="225083"/>
            <a:ext cx="10018713" cy="5566117"/>
          </a:xfrm>
        </p:spPr>
        <p:txBody>
          <a:bodyPr>
            <a:normAutofit fontScale="92500"/>
          </a:bodyPr>
          <a:lstStyle/>
          <a:p>
            <a:r>
              <a:rPr lang="en-IN" sz="2400" b="1" i="0" u="none" strike="noStrike" baseline="0" dirty="0">
                <a:solidFill>
                  <a:srgbClr val="000000"/>
                </a:solidFill>
                <a:latin typeface="Times New Roman" panose="02020603050405020304" pitchFamily="18" charset="0"/>
              </a:rPr>
              <a:t>Train Information Screen: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This screen will be accessible only to user with role Administrator. It will allow user to add/modify/delete information about new/existing train(s) for a particular date that was selected in the ‘Train Info Parameters’ screen. The list of available seats for that train will also be displayed. Various fields available on this screen will be: </a:t>
            </a:r>
          </a:p>
          <a:p>
            <a:pPr marL="0" indent="0">
              <a:buNone/>
            </a:pPr>
            <a:r>
              <a:rPr lang="en-US" sz="2400" b="0" i="0" u="none" strike="noStrike" baseline="0" dirty="0">
                <a:solidFill>
                  <a:srgbClr val="000000"/>
                </a:solidFill>
                <a:latin typeface="Times New Roman" panose="02020603050405020304" pitchFamily="18" charset="0"/>
              </a:rPr>
              <a:t>(</a:t>
            </a:r>
            <a:r>
              <a:rPr lang="en-US" sz="2400" b="0" i="0" u="none" strike="noStrike" baseline="0" dirty="0" err="1">
                <a:solidFill>
                  <a:srgbClr val="000000"/>
                </a:solidFill>
                <a:latin typeface="Times New Roman" panose="02020603050405020304" pitchFamily="18" charset="0"/>
              </a:rPr>
              <a:t>i</a:t>
            </a:r>
            <a:r>
              <a:rPr lang="en-US" sz="2400" b="0" i="0" u="none" strike="noStrike" baseline="0" dirty="0">
                <a:solidFill>
                  <a:srgbClr val="000000"/>
                </a:solidFill>
                <a:latin typeface="Times New Roman" panose="02020603050405020304" pitchFamily="18" charset="0"/>
              </a:rPr>
              <a:t>) Train number: of format T#### (# represent a digit). </a:t>
            </a:r>
          </a:p>
          <a:p>
            <a:pPr marL="0" indent="0">
              <a:buNone/>
            </a:pPr>
            <a:r>
              <a:rPr lang="en-US" sz="2400" b="0" i="0" u="none" strike="noStrike" baseline="0" dirty="0">
                <a:solidFill>
                  <a:srgbClr val="000000"/>
                </a:solidFill>
                <a:latin typeface="Times New Roman" panose="02020603050405020304" pitchFamily="18" charset="0"/>
              </a:rPr>
              <a:t>(ii) Train Name: Alphanumeric of length </a:t>
            </a:r>
            <a:r>
              <a:rPr lang="en-US" sz="2400" b="0" i="0" u="none" strike="noStrike" baseline="0" dirty="0" err="1">
                <a:solidFill>
                  <a:srgbClr val="000000"/>
                </a:solidFill>
                <a:latin typeface="Times New Roman" panose="02020603050405020304" pitchFamily="18" charset="0"/>
              </a:rPr>
              <a:t>upto</a:t>
            </a:r>
            <a:r>
              <a:rPr lang="en-US" sz="2400" b="0" i="0" u="none" strike="noStrike" baseline="0" dirty="0">
                <a:solidFill>
                  <a:srgbClr val="000000"/>
                </a:solidFill>
                <a:latin typeface="Times New Roman" panose="02020603050405020304" pitchFamily="18" charset="0"/>
              </a:rPr>
              <a:t> 50 characters. </a:t>
            </a:r>
          </a:p>
          <a:p>
            <a:pPr marL="0" indent="0">
              <a:buNone/>
            </a:pPr>
            <a:r>
              <a:rPr lang="en-US" sz="2400" b="0" i="0" u="none" strike="noStrike" baseline="0" dirty="0">
                <a:solidFill>
                  <a:srgbClr val="000000"/>
                </a:solidFill>
                <a:latin typeface="Times New Roman" panose="02020603050405020304" pitchFamily="18" charset="0"/>
              </a:rPr>
              <a:t>(iii) Seats: Number of total seats in each class section of the train. </a:t>
            </a:r>
          </a:p>
          <a:p>
            <a:endParaRPr lang="en-IN" sz="2400" b="0" i="0" u="none" strike="noStrike" baseline="0" dirty="0">
              <a:solidFill>
                <a:srgbClr val="000000"/>
              </a:solidFill>
              <a:latin typeface="Times New Roman" panose="02020603050405020304" pitchFamily="18" charset="0"/>
            </a:endParaRPr>
          </a:p>
          <a:p>
            <a:r>
              <a:rPr lang="en-IN" sz="2400" b="1" i="0" u="none" strike="noStrike" baseline="0" dirty="0">
                <a:solidFill>
                  <a:srgbClr val="000000"/>
                </a:solidFill>
                <a:latin typeface="Times New Roman" panose="02020603050405020304" pitchFamily="18" charset="0"/>
              </a:rPr>
              <a:t>Passenger Info Parameters Screen: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This screen will be accessible only to user with role Administrator. It will allow the user to enter the train number for which the user wants to access the passenger information. </a:t>
            </a:r>
          </a:p>
          <a:p>
            <a:endParaRPr lang="en-IN" dirty="0"/>
          </a:p>
        </p:txBody>
      </p:sp>
    </p:spTree>
    <p:extLst>
      <p:ext uri="{BB962C8B-B14F-4D97-AF65-F5344CB8AC3E}">
        <p14:creationId xmlns:p14="http://schemas.microsoft.com/office/powerpoint/2010/main" val="2831885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5220F-2D7D-4122-870F-1C5787350BD0}"/>
              </a:ext>
            </a:extLst>
          </p:cNvPr>
          <p:cNvSpPr>
            <a:spLocks noGrp="1"/>
          </p:cNvSpPr>
          <p:nvPr>
            <p:ph type="title"/>
          </p:nvPr>
        </p:nvSpPr>
        <p:spPr>
          <a:xfrm>
            <a:off x="1484311" y="0"/>
            <a:ext cx="10018713"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F394947-C9AB-4F95-9D65-DB0C4313CE83}"/>
              </a:ext>
            </a:extLst>
          </p:cNvPr>
          <p:cNvSpPr>
            <a:spLocks noGrp="1"/>
          </p:cNvSpPr>
          <p:nvPr>
            <p:ph idx="1"/>
          </p:nvPr>
        </p:nvSpPr>
        <p:spPr>
          <a:xfrm>
            <a:off x="1484310" y="284871"/>
            <a:ext cx="10018713" cy="5506330"/>
          </a:xfrm>
        </p:spPr>
        <p:txBody>
          <a:bodyPr>
            <a:normAutofit/>
          </a:bodyPr>
          <a:lstStyle/>
          <a:p>
            <a:r>
              <a:rPr lang="en-IN" sz="2400" b="1" i="0" u="none" strike="noStrike" baseline="0" dirty="0">
                <a:solidFill>
                  <a:srgbClr val="000000"/>
                </a:solidFill>
                <a:latin typeface="Times New Roman" panose="02020603050405020304" pitchFamily="18" charset="0"/>
              </a:rPr>
              <a:t>Passenger Information Screen: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This screen will be available only to role Administrator. It will allow the user to add/modify/delete information about new/existing student(s) for a particular train number. Train wise list of passenger will also be displayed. Various fields available on these screens will be: </a:t>
            </a:r>
          </a:p>
          <a:p>
            <a:pPr marL="0" indent="0">
              <a:buNone/>
            </a:pPr>
            <a:r>
              <a:rPr lang="en-US" sz="2400" b="0" i="0" u="none" strike="noStrike" baseline="0" dirty="0">
                <a:solidFill>
                  <a:srgbClr val="000000"/>
                </a:solidFill>
                <a:latin typeface="Times New Roman" panose="02020603050405020304" pitchFamily="18" charset="0"/>
              </a:rPr>
              <a:t>(</a:t>
            </a:r>
            <a:r>
              <a:rPr lang="en-US" sz="2400" b="0" i="0" u="none" strike="noStrike" baseline="0" dirty="0" err="1">
                <a:solidFill>
                  <a:srgbClr val="000000"/>
                </a:solidFill>
                <a:latin typeface="Times New Roman" panose="02020603050405020304" pitchFamily="18" charset="0"/>
              </a:rPr>
              <a:t>i</a:t>
            </a:r>
            <a:r>
              <a:rPr lang="en-US" sz="2400" b="0" i="0" u="none" strike="noStrike" baseline="0" dirty="0">
                <a:solidFill>
                  <a:srgbClr val="000000"/>
                </a:solidFill>
                <a:latin typeface="Times New Roman" panose="02020603050405020304" pitchFamily="18" charset="0"/>
              </a:rPr>
              <a:t>) PNR number: of the format PNR########## (# represent Alphanumeric digits). </a:t>
            </a:r>
          </a:p>
          <a:p>
            <a:pPr marL="0" indent="0">
              <a:buNone/>
            </a:pPr>
            <a:r>
              <a:rPr lang="en-US" sz="2400" b="0" i="0" u="none" strike="noStrike" baseline="0" dirty="0">
                <a:solidFill>
                  <a:srgbClr val="000000"/>
                </a:solidFill>
                <a:latin typeface="Times New Roman" panose="02020603050405020304" pitchFamily="18" charset="0"/>
              </a:rPr>
              <a:t>(ii) Passenger Name: will have only alphabetic letters and length </a:t>
            </a:r>
            <a:r>
              <a:rPr lang="en-US" sz="2400" b="0" i="0" u="none" strike="noStrike" baseline="0" dirty="0" err="1">
                <a:solidFill>
                  <a:srgbClr val="000000"/>
                </a:solidFill>
                <a:latin typeface="Times New Roman" panose="02020603050405020304" pitchFamily="18" charset="0"/>
              </a:rPr>
              <a:t>upto</a:t>
            </a:r>
            <a:r>
              <a:rPr lang="en-US" sz="2400" b="0" i="0" u="none" strike="noStrike" baseline="0" dirty="0">
                <a:solidFill>
                  <a:srgbClr val="000000"/>
                </a:solidFill>
                <a:latin typeface="Times New Roman" panose="02020603050405020304" pitchFamily="18" charset="0"/>
              </a:rPr>
              <a:t> 40 characters. </a:t>
            </a:r>
          </a:p>
          <a:p>
            <a:pPr marL="0" indent="0">
              <a:buNone/>
            </a:pPr>
            <a:r>
              <a:rPr lang="en-US" sz="2400" b="0" i="0" u="none" strike="noStrike" baseline="0" dirty="0">
                <a:solidFill>
                  <a:srgbClr val="000000"/>
                </a:solidFill>
                <a:latin typeface="Times New Roman" panose="02020603050405020304" pitchFamily="18" charset="0"/>
              </a:rPr>
              <a:t>(iii) Sex: will have only one alphabet either ‘M’ or ‘F’. </a:t>
            </a:r>
          </a:p>
          <a:p>
            <a:pPr marL="0" indent="0">
              <a:buNone/>
            </a:pPr>
            <a:r>
              <a:rPr lang="en-US" sz="2400" b="0" i="0" u="none" strike="noStrike" baseline="0" dirty="0">
                <a:solidFill>
                  <a:srgbClr val="000000"/>
                </a:solidFill>
                <a:latin typeface="Times New Roman" panose="02020603050405020304" pitchFamily="18" charset="0"/>
              </a:rPr>
              <a:t>(iv) Age: will have only three digits. </a:t>
            </a:r>
          </a:p>
          <a:p>
            <a:pPr marL="0" indent="0">
              <a:buNone/>
            </a:pPr>
            <a:r>
              <a:rPr lang="en-US" sz="2400" b="0" i="0" u="none" strike="noStrike" baseline="0" dirty="0">
                <a:solidFill>
                  <a:srgbClr val="000000"/>
                </a:solidFill>
                <a:latin typeface="Times New Roman" panose="02020603050405020304" pitchFamily="18" charset="0"/>
              </a:rPr>
              <a:t>(v) Train number: of the format T#### (# represent a digit). </a:t>
            </a:r>
          </a:p>
          <a:p>
            <a:endParaRPr lang="en-IN" dirty="0"/>
          </a:p>
        </p:txBody>
      </p:sp>
    </p:spTree>
    <p:extLst>
      <p:ext uri="{BB962C8B-B14F-4D97-AF65-F5344CB8AC3E}">
        <p14:creationId xmlns:p14="http://schemas.microsoft.com/office/powerpoint/2010/main" val="1042596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CD8A-ADBC-405B-8BED-FFCAD9442F7E}"/>
              </a:ext>
            </a:extLst>
          </p:cNvPr>
          <p:cNvSpPr>
            <a:spLocks noGrp="1"/>
          </p:cNvSpPr>
          <p:nvPr>
            <p:ph type="title"/>
          </p:nvPr>
        </p:nvSpPr>
        <p:spPr>
          <a:xfrm>
            <a:off x="1484311" y="-112541"/>
            <a:ext cx="10018713" cy="11254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258D911-30C5-45FF-855C-AB0006EC17B5}"/>
              </a:ext>
            </a:extLst>
          </p:cNvPr>
          <p:cNvSpPr>
            <a:spLocks noGrp="1"/>
          </p:cNvSpPr>
          <p:nvPr>
            <p:ph idx="1"/>
          </p:nvPr>
        </p:nvSpPr>
        <p:spPr>
          <a:xfrm>
            <a:off x="1484310" y="182880"/>
            <a:ext cx="10018713" cy="5866227"/>
          </a:xfrm>
        </p:spPr>
        <p:txBody>
          <a:bodyPr>
            <a:normAutofit lnSpcReduction="10000"/>
          </a:bodyPr>
          <a:lstStyle/>
          <a:p>
            <a:r>
              <a:rPr lang="en-IN" sz="2400" b="1" i="0" u="none" strike="noStrike" baseline="0" dirty="0">
                <a:solidFill>
                  <a:srgbClr val="000000"/>
                </a:solidFill>
                <a:latin typeface="Times New Roman" panose="02020603050405020304" pitchFamily="18" charset="0"/>
              </a:rPr>
              <a:t>Passenger’s Train Choice Parameters Screen: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This screen will be accessible only to user with role Administrator. It will allow the user to enter the train number and the class of the travel for which the user wants to access the passenger’s train choice information. </a:t>
            </a:r>
          </a:p>
          <a:p>
            <a:r>
              <a:rPr lang="fr-FR" sz="2400" b="1" i="0" u="none" strike="noStrike" baseline="0" dirty="0" err="1">
                <a:solidFill>
                  <a:srgbClr val="000000"/>
                </a:solidFill>
                <a:latin typeface="Times New Roman" panose="02020603050405020304" pitchFamily="18" charset="0"/>
              </a:rPr>
              <a:t>Passenger’s</a:t>
            </a:r>
            <a:r>
              <a:rPr lang="fr-FR" sz="2400" b="1" i="0" u="none" strike="noStrike" baseline="0" dirty="0">
                <a:solidFill>
                  <a:srgbClr val="000000"/>
                </a:solidFill>
                <a:latin typeface="Times New Roman" panose="02020603050405020304" pitchFamily="18" charset="0"/>
              </a:rPr>
              <a:t> Train </a:t>
            </a:r>
            <a:r>
              <a:rPr lang="fr-FR" sz="2400" b="1" i="0" u="none" strike="noStrike" baseline="0" dirty="0" err="1">
                <a:solidFill>
                  <a:srgbClr val="000000"/>
                </a:solidFill>
                <a:latin typeface="Times New Roman" panose="02020603050405020304" pitchFamily="18" charset="0"/>
              </a:rPr>
              <a:t>Choice</a:t>
            </a:r>
            <a:r>
              <a:rPr lang="fr-FR" sz="2400" b="1" i="0" u="none" strike="noStrike" baseline="0" dirty="0">
                <a:solidFill>
                  <a:srgbClr val="000000"/>
                </a:solidFill>
                <a:latin typeface="Times New Roman" panose="02020603050405020304" pitchFamily="18" charset="0"/>
              </a:rPr>
              <a:t> Information Screen: </a:t>
            </a:r>
            <a:endParaRPr lang="fr-FR"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This screen will be accessible only to user with role Administrator. It will allow the user to add/modify/delete passenger’s choices for the trains selected in ‘Passenger’s Train Choice Parameters’ screen. For the selected train it will display the list of seats available in the choices of the passenger. The screen will display the list of passengers who have been allotted the seat. The user will be able to view/add/modify/delete the passenger’s choice in the list. </a:t>
            </a:r>
          </a:p>
          <a:p>
            <a:r>
              <a:rPr lang="en-IN" b="1" i="0" u="none" strike="noStrike" baseline="0" dirty="0">
                <a:solidFill>
                  <a:srgbClr val="000000"/>
                </a:solidFill>
                <a:latin typeface="Times New Roman" panose="02020603050405020304" pitchFamily="18" charset="0"/>
              </a:rPr>
              <a:t>Passenger Entry Info Screen: </a:t>
            </a:r>
            <a:endParaRPr lang="en-IN" b="0" i="0" u="none" strike="noStrike" baseline="0" dirty="0">
              <a:solidFill>
                <a:srgbClr val="000000"/>
              </a:solidFill>
              <a:latin typeface="Times New Roman" panose="02020603050405020304" pitchFamily="18" charset="0"/>
            </a:endParaRPr>
          </a:p>
          <a:p>
            <a:pPr marL="0" indent="0">
              <a:buNone/>
            </a:pPr>
            <a:r>
              <a:rPr lang="en-US" b="0" i="0" u="none" strike="noStrike" baseline="0" dirty="0">
                <a:solidFill>
                  <a:srgbClr val="000000"/>
                </a:solidFill>
                <a:latin typeface="Times New Roman" panose="02020603050405020304" pitchFamily="18" charset="0"/>
              </a:rPr>
              <a:t>This screen will be accessible only to user with role Reservation Clerk. It will allow the user to enter the train number and the class of the train for which the user wants to access the passenger information. </a:t>
            </a:r>
            <a:endParaRPr lang="en-IN" sz="3200" dirty="0"/>
          </a:p>
        </p:txBody>
      </p:sp>
    </p:spTree>
    <p:extLst>
      <p:ext uri="{BB962C8B-B14F-4D97-AF65-F5344CB8AC3E}">
        <p14:creationId xmlns:p14="http://schemas.microsoft.com/office/powerpoint/2010/main" val="2644448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0C12-1B34-44F2-B2B0-AB4B74C03E64}"/>
              </a:ext>
            </a:extLst>
          </p:cNvPr>
          <p:cNvSpPr>
            <a:spLocks noGrp="1"/>
          </p:cNvSpPr>
          <p:nvPr>
            <p:ph type="title"/>
          </p:nvPr>
        </p:nvSpPr>
        <p:spPr>
          <a:xfrm>
            <a:off x="1484311" y="1"/>
            <a:ext cx="10018713" cy="11254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CCF4522-BAF7-43A4-989C-51CEED298B94}"/>
              </a:ext>
            </a:extLst>
          </p:cNvPr>
          <p:cNvSpPr>
            <a:spLocks noGrp="1"/>
          </p:cNvSpPr>
          <p:nvPr>
            <p:ph idx="1"/>
          </p:nvPr>
        </p:nvSpPr>
        <p:spPr>
          <a:xfrm>
            <a:off x="1484310" y="112543"/>
            <a:ext cx="10018713" cy="6316392"/>
          </a:xfrm>
        </p:spPr>
        <p:txBody>
          <a:bodyPr/>
          <a:lstStyle/>
          <a:p>
            <a:r>
              <a:rPr lang="en-IN" sz="2400" b="1" i="0" u="none" strike="noStrike" baseline="0" dirty="0">
                <a:solidFill>
                  <a:srgbClr val="000000"/>
                </a:solidFill>
                <a:latin typeface="Times New Roman" panose="02020603050405020304" pitchFamily="18" charset="0"/>
              </a:rPr>
              <a:t>Non Availability Info Screen: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This screen will be accessible to the user with the role Administrator. It will display the error message to the user about the non-availability of the seats in the current train and class. It allows user to enter another choice for the train number and class. It also allows the user if he wants to continue reserving in the current train and class in the waiting section. </a:t>
            </a:r>
            <a:endParaRPr lang="en-IN" dirty="0"/>
          </a:p>
        </p:txBody>
      </p:sp>
    </p:spTree>
    <p:extLst>
      <p:ext uri="{BB962C8B-B14F-4D97-AF65-F5344CB8AC3E}">
        <p14:creationId xmlns:p14="http://schemas.microsoft.com/office/powerpoint/2010/main" val="326523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D4D32-399F-4022-91F4-C329ACB518C7}"/>
              </a:ext>
            </a:extLst>
          </p:cNvPr>
          <p:cNvSpPr>
            <a:spLocks noGrp="1"/>
          </p:cNvSpPr>
          <p:nvPr>
            <p:ph type="title"/>
          </p:nvPr>
        </p:nvSpPr>
        <p:spPr>
          <a:xfrm>
            <a:off x="1484311" y="1"/>
            <a:ext cx="10018713" cy="36576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71CDF65-2715-4CEB-B7EA-C948843E0452}"/>
              </a:ext>
            </a:extLst>
          </p:cNvPr>
          <p:cNvSpPr>
            <a:spLocks noGrp="1"/>
          </p:cNvSpPr>
          <p:nvPr>
            <p:ph idx="1"/>
          </p:nvPr>
        </p:nvSpPr>
        <p:spPr>
          <a:xfrm>
            <a:off x="1484310" y="562709"/>
            <a:ext cx="10018713" cy="5228492"/>
          </a:xfrm>
        </p:spPr>
        <p:txBody>
          <a:bodyPr>
            <a:normAutofit fontScale="85000" lnSpcReduction="20000"/>
          </a:bodyPr>
          <a:lstStyle/>
          <a:p>
            <a:r>
              <a:rPr lang="en-IN" sz="2400" b="1" i="0" u="none" strike="noStrike" baseline="0" dirty="0">
                <a:solidFill>
                  <a:srgbClr val="000000"/>
                </a:solidFill>
                <a:latin typeface="Times New Roman" panose="02020603050405020304" pitchFamily="18" charset="0"/>
              </a:rPr>
              <a:t>Passenger Entry Screen: </a:t>
            </a:r>
            <a:endParaRPr lang="en-IN"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This screen will be accessible only to user with role Reservation Clerk. It will allow user to add/modify/delete information about the seats reserved by different passengers who have been or are going to be allotted seats in the train number and class selected in the ‘Passenger Entry Info’ screen. The screen will display the list of passengers currently who have been allocated the seats. The user will be able to view/add/modify/delete the passenger information in the list. Various fields available on this screen will be: </a:t>
            </a:r>
          </a:p>
          <a:p>
            <a:pPr marL="0" indent="0">
              <a:buNone/>
            </a:pPr>
            <a:r>
              <a:rPr lang="en-US" sz="2400" b="0" i="0" u="none" strike="noStrike" baseline="0" dirty="0">
                <a:solidFill>
                  <a:srgbClr val="000000"/>
                </a:solidFill>
                <a:latin typeface="Times New Roman" panose="02020603050405020304" pitchFamily="18" charset="0"/>
              </a:rPr>
              <a:t>(</a:t>
            </a:r>
            <a:r>
              <a:rPr lang="en-US" sz="2400" b="0" i="0" u="none" strike="noStrike" baseline="0" dirty="0" err="1">
                <a:solidFill>
                  <a:srgbClr val="000000"/>
                </a:solidFill>
                <a:latin typeface="Times New Roman" panose="02020603050405020304" pitchFamily="18" charset="0"/>
              </a:rPr>
              <a:t>i</a:t>
            </a:r>
            <a:r>
              <a:rPr lang="en-US" sz="2400" b="0" i="0" u="none" strike="noStrike" baseline="0" dirty="0">
                <a:solidFill>
                  <a:srgbClr val="000000"/>
                </a:solidFill>
                <a:latin typeface="Times New Roman" panose="02020603050405020304" pitchFamily="18" charset="0"/>
              </a:rPr>
              <a:t>) PNR number: PNR number of all passengers in the current train. </a:t>
            </a:r>
          </a:p>
          <a:p>
            <a:pPr marL="0" indent="0">
              <a:buNone/>
            </a:pPr>
            <a:r>
              <a:rPr lang="en-US" sz="2400" b="0" i="0" u="none" strike="noStrike" baseline="0" dirty="0">
                <a:solidFill>
                  <a:srgbClr val="000000"/>
                </a:solidFill>
                <a:latin typeface="Times New Roman" panose="02020603050405020304" pitchFamily="18" charset="0"/>
              </a:rPr>
              <a:t>(ii) Passenger Name: will display the name of passenger. </a:t>
            </a:r>
          </a:p>
          <a:p>
            <a:pPr marL="0" indent="0">
              <a:buNone/>
            </a:pPr>
            <a:r>
              <a:rPr lang="en-US" dirty="0">
                <a:solidFill>
                  <a:srgbClr val="000000"/>
                </a:solidFill>
                <a:latin typeface="Times New Roman" panose="02020603050405020304" pitchFamily="18" charset="0"/>
              </a:rPr>
              <a:t>(</a:t>
            </a:r>
            <a:r>
              <a:rPr lang="en-US" sz="2400" b="0" i="0" u="none" strike="noStrike" baseline="0" dirty="0">
                <a:solidFill>
                  <a:srgbClr val="000000"/>
                </a:solidFill>
                <a:latin typeface="Times New Roman" panose="02020603050405020304" pitchFamily="18" charset="0"/>
              </a:rPr>
              <a:t>iii) Sex: will display the sex of the passenger. </a:t>
            </a:r>
          </a:p>
          <a:p>
            <a:pPr marL="0" indent="0">
              <a:buNone/>
            </a:pPr>
            <a:r>
              <a:rPr lang="en-US" sz="2400" b="0" i="0" u="none" strike="noStrike" baseline="0" dirty="0">
                <a:solidFill>
                  <a:srgbClr val="000000"/>
                </a:solidFill>
                <a:latin typeface="Times New Roman" panose="02020603050405020304" pitchFamily="18" charset="0"/>
              </a:rPr>
              <a:t>(iv) Age: will display the age of the passenger. </a:t>
            </a:r>
          </a:p>
          <a:p>
            <a:pPr marL="0" indent="0">
              <a:buNone/>
            </a:pPr>
            <a:r>
              <a:rPr lang="en-US" sz="2400" b="0" i="0" u="none" strike="noStrike" baseline="0" dirty="0">
                <a:solidFill>
                  <a:srgbClr val="000000"/>
                </a:solidFill>
                <a:latin typeface="Times New Roman" panose="02020603050405020304" pitchFamily="18" charset="0"/>
              </a:rPr>
              <a:t>(v) Status: will display the status of the reservation i.e. whether the passenger has been allotted the seat and its seat number or is in RAC or </a:t>
            </a:r>
            <a:r>
              <a:rPr lang="en-US" sz="2400" b="0" i="0" u="none" strike="noStrike" baseline="0" dirty="0" err="1">
                <a:solidFill>
                  <a:srgbClr val="000000"/>
                </a:solidFill>
                <a:latin typeface="Times New Roman" panose="02020603050405020304" pitchFamily="18" charset="0"/>
              </a:rPr>
              <a:t>WL.</a:t>
            </a:r>
            <a:r>
              <a:rPr lang="en-US" sz="2400" b="1" i="0" u="none" strike="noStrike" baseline="0" dirty="0" err="1">
                <a:solidFill>
                  <a:srgbClr val="000000"/>
                </a:solidFill>
                <a:latin typeface="Times New Roman" panose="02020603050405020304" pitchFamily="18" charset="0"/>
              </a:rPr>
              <a:t>Passenger</a:t>
            </a:r>
            <a:r>
              <a:rPr lang="en-US" sz="2400" b="1" i="0" u="none" strike="noStrike" baseline="0" dirty="0">
                <a:solidFill>
                  <a:srgbClr val="000000"/>
                </a:solidFill>
                <a:latin typeface="Times New Roman" panose="02020603050405020304" pitchFamily="18" charset="0"/>
              </a:rPr>
              <a:t> Parameters Screen: </a:t>
            </a:r>
            <a:endParaRPr lang="en-US"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This screen will be accessible only to user with role Reservation Clerk. It will allow the user to enter the PNR number and the Train number of the passenger for whom the user wants to view/print the ticket. </a:t>
            </a:r>
            <a:endParaRPr lang="en-IN" dirty="0"/>
          </a:p>
        </p:txBody>
      </p:sp>
    </p:spTree>
    <p:extLst>
      <p:ext uri="{BB962C8B-B14F-4D97-AF65-F5344CB8AC3E}">
        <p14:creationId xmlns:p14="http://schemas.microsoft.com/office/powerpoint/2010/main" val="2649122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3B99F-6C7B-44C4-A51C-37E00732F2D4}"/>
              </a:ext>
            </a:extLst>
          </p:cNvPr>
          <p:cNvSpPr>
            <a:spLocks noGrp="1"/>
          </p:cNvSpPr>
          <p:nvPr>
            <p:ph type="title"/>
          </p:nvPr>
        </p:nvSpPr>
        <p:spPr>
          <a:xfrm>
            <a:off x="1484311" y="0"/>
            <a:ext cx="10018713" cy="14067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8983BB8-9572-4F7E-96A6-E3138F010ACE}"/>
              </a:ext>
            </a:extLst>
          </p:cNvPr>
          <p:cNvSpPr>
            <a:spLocks noGrp="1"/>
          </p:cNvSpPr>
          <p:nvPr>
            <p:ph idx="1"/>
          </p:nvPr>
        </p:nvSpPr>
        <p:spPr>
          <a:xfrm>
            <a:off x="1484310" y="323557"/>
            <a:ext cx="10018713" cy="5467643"/>
          </a:xfrm>
        </p:spPr>
        <p:txBody>
          <a:bodyPr>
            <a:normAutofit fontScale="92500"/>
          </a:bodyPr>
          <a:lstStyle/>
          <a:p>
            <a:r>
              <a:rPr lang="en-IN" sz="2400" b="1" i="0" u="none" strike="noStrike" baseline="0" dirty="0">
                <a:solidFill>
                  <a:srgbClr val="000000"/>
                </a:solidFill>
                <a:latin typeface="Times New Roman" panose="02020603050405020304" pitchFamily="18" charset="0"/>
              </a:rPr>
              <a:t>Passenger List Report Parameters: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This screen will be accessible only to user with role Coordinator. It will allow the user to enter the train number for which the user wants to view/print the passenger list report. </a:t>
            </a:r>
          </a:p>
          <a:p>
            <a:r>
              <a:rPr lang="en-IN" sz="2400" b="1" i="0" u="none" strike="noStrike" baseline="0" dirty="0">
                <a:solidFill>
                  <a:srgbClr val="000000"/>
                </a:solidFill>
                <a:latin typeface="Times New Roman" panose="02020603050405020304" pitchFamily="18" charset="0"/>
              </a:rPr>
              <a:t>RAC List Parameters Screen: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This screen will be accessible only to user with role Coordinator. It will allow the user to enter the train number for which the user wants to view/print the RAC list report. </a:t>
            </a:r>
          </a:p>
          <a:p>
            <a:r>
              <a:rPr lang="en-IN" sz="2400" b="1" i="0" u="none" strike="noStrike" baseline="0" dirty="0">
                <a:solidFill>
                  <a:srgbClr val="000000"/>
                </a:solidFill>
                <a:latin typeface="Times New Roman" panose="02020603050405020304" pitchFamily="18" charset="0"/>
              </a:rPr>
              <a:t>WL List Parameters Screen: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This screen will be accessible only to user with role Coordinator. It will allow the user to enter the train number for which the user wants to view/print the WL report. </a:t>
            </a:r>
          </a:p>
          <a:p>
            <a:r>
              <a:rPr lang="en-IN" sz="2400" b="1" i="0" u="none" strike="noStrike" baseline="0" dirty="0">
                <a:solidFill>
                  <a:srgbClr val="000000"/>
                </a:solidFill>
                <a:latin typeface="Times New Roman" panose="02020603050405020304" pitchFamily="18" charset="0"/>
              </a:rPr>
              <a:t>Monthly Passenger List Report Parameters: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This screen will be accessible only to user with role Coordinator. It will allow the user to enter the month for which the user wants to view/print the passenger list report. </a:t>
            </a:r>
            <a:endParaRPr lang="en-IN" dirty="0"/>
          </a:p>
        </p:txBody>
      </p:sp>
    </p:spTree>
    <p:extLst>
      <p:ext uri="{BB962C8B-B14F-4D97-AF65-F5344CB8AC3E}">
        <p14:creationId xmlns:p14="http://schemas.microsoft.com/office/powerpoint/2010/main" val="605055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226976"/>
          </a:xfrm>
        </p:spPr>
        <p:txBody>
          <a:bodyPr/>
          <a:lstStyle/>
          <a:p>
            <a:r>
              <a:rPr lang="en-IN" dirty="0">
                <a:latin typeface="Times New Roman" panose="02020603050405020304" pitchFamily="18" charset="0"/>
                <a:cs typeface="Times New Roman" panose="02020603050405020304" pitchFamily="18" charset="0"/>
              </a:rPr>
              <a:t>Major Goals of an SRS </a:t>
            </a:r>
          </a:p>
        </p:txBody>
      </p:sp>
      <p:sp>
        <p:nvSpPr>
          <p:cNvPr id="3" name="Content Placeholder 2"/>
          <p:cNvSpPr>
            <a:spLocks noGrp="1"/>
          </p:cNvSpPr>
          <p:nvPr>
            <p:ph idx="1"/>
          </p:nvPr>
        </p:nvSpPr>
        <p:spPr>
          <a:xfrm>
            <a:off x="1484310" y="2034073"/>
            <a:ext cx="10018713" cy="3757127"/>
          </a:xfrm>
        </p:spPr>
        <p:txBody>
          <a:bodyPr>
            <a:normAutofit fontScale="92500" lnSpcReduction="20000"/>
          </a:bodyPr>
          <a:lstStyle/>
          <a:p>
            <a:endParaRPr lang="en-IN" dirty="0"/>
          </a:p>
          <a:p>
            <a:pPr algn="just"/>
            <a:r>
              <a:rPr lang="en-IN" sz="2600" dirty="0">
                <a:latin typeface="Times New Roman" panose="02020603050405020304" pitchFamily="18" charset="0"/>
                <a:cs typeface="Times New Roman" panose="02020603050405020304" pitchFamily="18" charset="0"/>
              </a:rPr>
              <a:t>It provides feedback to the customer. An SRS is the customer's assurance that the development organization understands the issues or problems to be solved and the software behaviour necessary to address those problems. Therefore, the SRS should be written in natural language (versus a formal language, explained later in this article), in an unambiguous manner that may also include charts, tables, data flow diagrams, decision tables, and so on. </a:t>
            </a:r>
          </a:p>
          <a:p>
            <a:pPr algn="just"/>
            <a:r>
              <a:rPr lang="en-IN" sz="2600" dirty="0">
                <a:latin typeface="Times New Roman" panose="02020603050405020304" pitchFamily="18" charset="0"/>
                <a:cs typeface="Times New Roman" panose="02020603050405020304" pitchFamily="18" charset="0"/>
              </a:rPr>
              <a:t>It decomposes the problem into component parts. The simple act of writing down software requirements in a well-designed format organizes information, places borders around the problem, solidifies ideas, and helps break down the problem into its component parts in an orderly fashion. </a:t>
            </a:r>
          </a:p>
          <a:p>
            <a:endParaRPr lang="en-IN" dirty="0"/>
          </a:p>
        </p:txBody>
      </p:sp>
    </p:spTree>
    <p:extLst>
      <p:ext uri="{BB962C8B-B14F-4D97-AF65-F5344CB8AC3E}">
        <p14:creationId xmlns:p14="http://schemas.microsoft.com/office/powerpoint/2010/main" val="2802776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171D-66C0-486C-9B7F-E03174F739F3}"/>
              </a:ext>
            </a:extLst>
          </p:cNvPr>
          <p:cNvSpPr>
            <a:spLocks noGrp="1"/>
          </p:cNvSpPr>
          <p:nvPr>
            <p:ph type="title"/>
          </p:nvPr>
        </p:nvSpPr>
        <p:spPr>
          <a:xfrm>
            <a:off x="1484311" y="-140676"/>
            <a:ext cx="10018713" cy="14067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7A70B41-D88E-4E6D-8F76-D8A2B28F95B0}"/>
              </a:ext>
            </a:extLst>
          </p:cNvPr>
          <p:cNvSpPr>
            <a:spLocks noGrp="1"/>
          </p:cNvSpPr>
          <p:nvPr>
            <p:ph idx="1"/>
          </p:nvPr>
        </p:nvSpPr>
        <p:spPr>
          <a:xfrm>
            <a:off x="1484310" y="239151"/>
            <a:ext cx="10018713" cy="5552049"/>
          </a:xfrm>
        </p:spPr>
        <p:txBody>
          <a:bodyPr>
            <a:normAutofit fontScale="92500" lnSpcReduction="20000"/>
          </a:bodyPr>
          <a:lstStyle/>
          <a:p>
            <a:r>
              <a:rPr lang="en-IN" sz="2400" b="1" i="0" u="none" strike="noStrike" baseline="0" dirty="0">
                <a:solidFill>
                  <a:srgbClr val="000000"/>
                </a:solidFill>
                <a:latin typeface="Times New Roman" panose="02020603050405020304" pitchFamily="18" charset="0"/>
              </a:rPr>
              <a:t>3.1.2. HARDWARE INTERFACES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As stated in section 2.1.3. </a:t>
            </a:r>
          </a:p>
          <a:p>
            <a:r>
              <a:rPr lang="en-IN" sz="2400" b="1" i="0" u="none" strike="noStrike" baseline="0" dirty="0">
                <a:solidFill>
                  <a:srgbClr val="000000"/>
                </a:solidFill>
                <a:latin typeface="Times New Roman" panose="02020603050405020304" pitchFamily="18" charset="0"/>
              </a:rPr>
              <a:t>3.1.3 SOFTWARE INTERFACES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As stated in section 2.1.4. </a:t>
            </a:r>
          </a:p>
          <a:p>
            <a:r>
              <a:rPr lang="en-IN" sz="2400" b="1" i="0" u="none" strike="noStrike" baseline="0" dirty="0">
                <a:solidFill>
                  <a:srgbClr val="000000"/>
                </a:solidFill>
                <a:latin typeface="Times New Roman" panose="02020603050405020304" pitchFamily="18" charset="0"/>
              </a:rPr>
              <a:t>3.1.4 COMMUNICATIONS INTERFACES </a:t>
            </a:r>
            <a:endParaRPr lang="en-IN" sz="2400" b="0" i="0" u="none" strike="noStrike" baseline="0" dirty="0">
              <a:solidFill>
                <a:srgbClr val="000000"/>
              </a:solidFill>
              <a:latin typeface="Times New Roman" panose="02020603050405020304" pitchFamily="18" charset="0"/>
            </a:endParaRPr>
          </a:p>
          <a:p>
            <a:pPr marL="0" indent="0">
              <a:buNone/>
            </a:pPr>
            <a:r>
              <a:rPr lang="en-IN" sz="2400" b="0" i="0" u="none" strike="noStrike" baseline="0" dirty="0">
                <a:solidFill>
                  <a:srgbClr val="000000"/>
                </a:solidFill>
                <a:latin typeface="Times New Roman" panose="02020603050405020304" pitchFamily="18" charset="0"/>
              </a:rPr>
              <a:t>None. </a:t>
            </a:r>
          </a:p>
          <a:p>
            <a:r>
              <a:rPr lang="en-IN" sz="2400" b="1" i="1" u="none" strike="noStrike" baseline="0" dirty="0">
                <a:solidFill>
                  <a:srgbClr val="000000"/>
                </a:solidFill>
                <a:latin typeface="Times New Roman" panose="02020603050405020304" pitchFamily="18" charset="0"/>
              </a:rPr>
              <a:t>3.2 SOFTWARE PRODUCT FEATURES </a:t>
            </a:r>
            <a:endParaRPr lang="en-IN" sz="2400" b="0" i="0" u="none" strike="noStrike" baseline="0" dirty="0">
              <a:solidFill>
                <a:srgbClr val="000000"/>
              </a:solidFill>
              <a:latin typeface="Times New Roman" panose="02020603050405020304" pitchFamily="18" charset="0"/>
            </a:endParaRPr>
          </a:p>
          <a:p>
            <a:r>
              <a:rPr lang="en-IN" sz="2400" b="1" i="0" u="none" strike="noStrike" baseline="0" dirty="0">
                <a:solidFill>
                  <a:srgbClr val="000000"/>
                </a:solidFill>
                <a:latin typeface="Times New Roman" panose="02020603050405020304" pitchFamily="18" charset="0"/>
              </a:rPr>
              <a:t>3.2.1 TRAIN INFORMATION MAINTENANCE </a:t>
            </a:r>
            <a:endParaRPr lang="en-IN" sz="2400" b="0" i="0" u="none" strike="noStrike" baseline="0" dirty="0">
              <a:solidFill>
                <a:srgbClr val="000000"/>
              </a:solidFill>
              <a:latin typeface="Times New Roman" panose="02020603050405020304" pitchFamily="18" charset="0"/>
            </a:endParaRPr>
          </a:p>
          <a:p>
            <a:pPr marL="0" indent="0">
              <a:buNone/>
            </a:pPr>
            <a:r>
              <a:rPr lang="en-IN" sz="2400" b="1" i="0" u="none" strike="noStrike" baseline="0" dirty="0">
                <a:solidFill>
                  <a:srgbClr val="000000"/>
                </a:solidFill>
                <a:latin typeface="Times New Roman" panose="02020603050405020304" pitchFamily="18" charset="0"/>
              </a:rPr>
              <a:t>Description: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The system will maintain information about various trains being offered to the passengers. The following information would be maintained for each train: </a:t>
            </a:r>
          </a:p>
          <a:p>
            <a:pPr marL="0" indent="0">
              <a:buNone/>
            </a:pPr>
            <a:r>
              <a:rPr lang="en-US" sz="2400" b="0" i="0" u="none" strike="noStrike" baseline="0" dirty="0">
                <a:solidFill>
                  <a:srgbClr val="000000"/>
                </a:solidFill>
                <a:latin typeface="Times New Roman" panose="02020603050405020304" pitchFamily="18" charset="0"/>
              </a:rPr>
              <a:t>Train number, train name, train type (superfast, express, passenger, mail etc.), total seats, classes, number of the station the train will pass through. </a:t>
            </a:r>
          </a:p>
          <a:p>
            <a:pPr marL="0" indent="0">
              <a:buNone/>
            </a:pPr>
            <a:r>
              <a:rPr lang="en-US" sz="2400" b="0" i="0" u="none" strike="noStrike" baseline="0" dirty="0">
                <a:solidFill>
                  <a:srgbClr val="000000"/>
                </a:solidFill>
                <a:latin typeface="Times New Roman" panose="02020603050405020304" pitchFamily="18" charset="0"/>
              </a:rPr>
              <a:t>The system will allow creation/modification/deletion of new/existing trains. </a:t>
            </a:r>
          </a:p>
          <a:p>
            <a:endParaRPr lang="en-IN" dirty="0"/>
          </a:p>
        </p:txBody>
      </p:sp>
    </p:spTree>
    <p:extLst>
      <p:ext uri="{BB962C8B-B14F-4D97-AF65-F5344CB8AC3E}">
        <p14:creationId xmlns:p14="http://schemas.microsoft.com/office/powerpoint/2010/main" val="2128333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066B0-2510-423F-B2A9-59903C51B79E}"/>
              </a:ext>
            </a:extLst>
          </p:cNvPr>
          <p:cNvSpPr>
            <a:spLocks noGrp="1"/>
          </p:cNvSpPr>
          <p:nvPr>
            <p:ph type="title"/>
          </p:nvPr>
        </p:nvSpPr>
        <p:spPr>
          <a:xfrm>
            <a:off x="1484311" y="0"/>
            <a:ext cx="10018713" cy="14067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D3D3C84-CB22-4329-90C2-37B186AE311D}"/>
              </a:ext>
            </a:extLst>
          </p:cNvPr>
          <p:cNvSpPr>
            <a:spLocks noGrp="1"/>
          </p:cNvSpPr>
          <p:nvPr>
            <p:ph idx="1"/>
          </p:nvPr>
        </p:nvSpPr>
        <p:spPr>
          <a:xfrm>
            <a:off x="1484310" y="281354"/>
            <a:ext cx="10018713" cy="6576646"/>
          </a:xfrm>
        </p:spPr>
        <p:txBody>
          <a:bodyPr>
            <a:normAutofit fontScale="92500" lnSpcReduction="20000"/>
          </a:bodyPr>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IN"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Validity Checks: </a:t>
            </a:r>
            <a:endParaRPr kumimoji="0" lang="en-IN"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457200" rtl="0" eaLnBrk="1" fontAlgn="auto" latinLnBrk="0" hangingPunct="1">
              <a:lnSpc>
                <a:spcPct val="100000"/>
              </a:lnSpc>
              <a:spcBef>
                <a:spcPct val="20000"/>
              </a:spcBef>
              <a:spcAft>
                <a:spcPts val="600"/>
              </a:spcAft>
              <a:buClr>
                <a:srgbClr val="30ACEC">
                  <a:lumMod val="75000"/>
                </a:srgbClr>
              </a:buClr>
              <a:buSzPct val="145000"/>
              <a:buNone/>
              <a:tabLst/>
              <a:defRPr/>
            </a:pP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t>
            </a:r>
            <a:r>
              <a:rPr kumimoji="0" lang="en-US"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mn-cs"/>
              </a:rPr>
              <a:t>i</a:t>
            </a: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Only user with role Administrator will be authorized to access the Train information Maintenance module. </a:t>
            </a:r>
          </a:p>
          <a:p>
            <a:pPr marL="0" marR="0" lvl="0" indent="0" algn="l" defTabSz="457200" rtl="0" eaLnBrk="1" fontAlgn="auto" latinLnBrk="0" hangingPunct="1">
              <a:lnSpc>
                <a:spcPct val="100000"/>
              </a:lnSpc>
              <a:spcBef>
                <a:spcPct val="20000"/>
              </a:spcBef>
              <a:spcAft>
                <a:spcPts val="600"/>
              </a:spcAft>
              <a:buClr>
                <a:srgbClr val="30ACEC">
                  <a:lumMod val="75000"/>
                </a:srgbClr>
              </a:buClr>
              <a:buSzPct val="145000"/>
              <a:buNone/>
              <a:tabLst/>
              <a:defRPr/>
            </a:pP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(ii) Each compartment will have a maximum of 72 seats. </a:t>
            </a:r>
          </a:p>
          <a:p>
            <a:pPr marL="0" marR="0" lvl="0" indent="0" algn="l" defTabSz="457200" rtl="0" eaLnBrk="1" fontAlgn="auto" latinLnBrk="0" hangingPunct="1">
              <a:lnSpc>
                <a:spcPct val="100000"/>
              </a:lnSpc>
              <a:spcBef>
                <a:spcPct val="20000"/>
              </a:spcBef>
              <a:spcAft>
                <a:spcPts val="600"/>
              </a:spcAft>
              <a:buClr>
                <a:srgbClr val="30ACEC">
                  <a:lumMod val="75000"/>
                </a:srgbClr>
              </a:buClr>
              <a:buSzPct val="145000"/>
              <a:buNone/>
              <a:tabLst/>
              <a:defRPr/>
            </a:pP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(iii) Each train will have </a:t>
            </a:r>
            <a:r>
              <a:rPr kumimoji="0" lang="en-US"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mn-cs"/>
              </a:rPr>
              <a:t>atleast</a:t>
            </a: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two classes. </a:t>
            </a:r>
          </a:p>
          <a:p>
            <a:pPr marL="0" marR="0" lvl="0" indent="0" algn="l" defTabSz="457200" rtl="0" eaLnBrk="1" fontAlgn="auto" latinLnBrk="0" hangingPunct="1">
              <a:lnSpc>
                <a:spcPct val="100000"/>
              </a:lnSpc>
              <a:spcBef>
                <a:spcPct val="20000"/>
              </a:spcBef>
              <a:spcAft>
                <a:spcPts val="600"/>
              </a:spcAft>
              <a:buClr>
                <a:srgbClr val="30ACEC">
                  <a:lumMod val="75000"/>
                </a:srgbClr>
              </a:buClr>
              <a:buSzPct val="145000"/>
              <a:buNone/>
              <a:tabLst/>
              <a:defRPr/>
            </a:pP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(iv) Train number will be different for each train. </a:t>
            </a:r>
          </a:p>
          <a:p>
            <a:pPr marL="0" marR="0" lvl="0" indent="0" algn="l" defTabSz="457200" rtl="0" eaLnBrk="1" fontAlgn="auto" latinLnBrk="0" hangingPunct="1">
              <a:lnSpc>
                <a:spcPct val="100000"/>
              </a:lnSpc>
              <a:spcBef>
                <a:spcPct val="20000"/>
              </a:spcBef>
              <a:spcAft>
                <a:spcPts val="600"/>
              </a:spcAft>
              <a:buClr>
                <a:srgbClr val="30ACEC">
                  <a:lumMod val="75000"/>
                </a:srgbClr>
              </a:buClr>
              <a:buSzPct val="145000"/>
              <a:buNone/>
              <a:tabLst/>
              <a:defRPr/>
            </a:pP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(v) Train number cannot be blank. </a:t>
            </a:r>
          </a:p>
          <a:p>
            <a:pPr marL="0" marR="0" lvl="0" indent="0" algn="l" defTabSz="457200" rtl="0" eaLnBrk="1" fontAlgn="auto" latinLnBrk="0" hangingPunct="1">
              <a:lnSpc>
                <a:spcPct val="100000"/>
              </a:lnSpc>
              <a:spcBef>
                <a:spcPct val="20000"/>
              </a:spcBef>
              <a:spcAft>
                <a:spcPts val="600"/>
              </a:spcAft>
              <a:buClr>
                <a:srgbClr val="30ACEC">
                  <a:lumMod val="75000"/>
                </a:srgbClr>
              </a:buClr>
              <a:buSzPct val="145000"/>
              <a:buNone/>
              <a:tabLst/>
              <a:defRPr/>
            </a:pP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(vi) PNR number cannot be blank. </a:t>
            </a:r>
          </a:p>
          <a:p>
            <a:pPr marL="0" marR="0" lvl="0" indent="0" algn="l" defTabSz="457200" rtl="0" eaLnBrk="1" fontAlgn="auto" latinLnBrk="0" hangingPunct="1">
              <a:lnSpc>
                <a:spcPct val="100000"/>
              </a:lnSpc>
              <a:spcBef>
                <a:spcPct val="20000"/>
              </a:spcBef>
              <a:spcAft>
                <a:spcPts val="600"/>
              </a:spcAft>
              <a:buClr>
                <a:srgbClr val="30ACEC">
                  <a:lumMod val="75000"/>
                </a:srgbClr>
              </a:buClr>
              <a:buSzPct val="145000"/>
              <a:buNone/>
              <a:tabLst/>
              <a:defRPr/>
            </a:pP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(vii) Train name cannot be blank. </a:t>
            </a:r>
          </a:p>
          <a:p>
            <a:pPr marL="0" marR="0" lvl="0" indent="0" algn="l" defTabSz="457200" rtl="0" eaLnBrk="1" fontAlgn="auto" latinLnBrk="0" hangingPunct="1">
              <a:lnSpc>
                <a:spcPct val="100000"/>
              </a:lnSpc>
              <a:spcBef>
                <a:spcPct val="20000"/>
              </a:spcBef>
              <a:spcAft>
                <a:spcPts val="600"/>
              </a:spcAft>
              <a:buClr>
                <a:srgbClr val="30ACEC">
                  <a:lumMod val="75000"/>
                </a:srgbClr>
              </a:buClr>
              <a:buSzPct val="145000"/>
              <a:buNone/>
              <a:tabLst/>
              <a:defRPr/>
            </a:pP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(viii) Number of seats cannot be zero. </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endParaRPr kumimoji="0" lang="en-US" sz="11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r>
              <a:rPr lang="en-IN" sz="2400" b="1" i="0" u="none" strike="noStrike" baseline="0" dirty="0">
                <a:solidFill>
                  <a:srgbClr val="000000"/>
                </a:solidFill>
                <a:latin typeface="Times New Roman" panose="02020603050405020304" pitchFamily="18" charset="0"/>
              </a:rPr>
              <a:t>Sequencing Information: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Train info will have to be entered in the system before any info regarding passenger is entered. </a:t>
            </a:r>
          </a:p>
          <a:p>
            <a:r>
              <a:rPr lang="en-IN" sz="2400" b="1" i="0" u="none" strike="noStrike" baseline="0" dirty="0">
                <a:solidFill>
                  <a:srgbClr val="000000"/>
                </a:solidFill>
                <a:latin typeface="Times New Roman" panose="02020603050405020304" pitchFamily="18" charset="0"/>
              </a:rPr>
              <a:t>Error Handling/ Response to Abnormal Situations: </a:t>
            </a:r>
            <a:endParaRPr lang="en-IN"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If any of the above validations/ sequencing flow does not hold true, appropriate error msg. will be prompted to user for doing the needful. </a:t>
            </a:r>
            <a:endParaRPr lang="en-IN" dirty="0"/>
          </a:p>
        </p:txBody>
      </p:sp>
    </p:spTree>
    <p:extLst>
      <p:ext uri="{BB962C8B-B14F-4D97-AF65-F5344CB8AC3E}">
        <p14:creationId xmlns:p14="http://schemas.microsoft.com/office/powerpoint/2010/main" val="1620477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948DB-C286-4D33-BBCA-D0041F22219B}"/>
              </a:ext>
            </a:extLst>
          </p:cNvPr>
          <p:cNvSpPr>
            <a:spLocks noGrp="1"/>
          </p:cNvSpPr>
          <p:nvPr>
            <p:ph type="title"/>
          </p:nvPr>
        </p:nvSpPr>
        <p:spPr>
          <a:xfrm>
            <a:off x="1484311" y="0"/>
            <a:ext cx="10018713"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DB10272-50E2-4744-9F4A-22E16F7DA569}"/>
              </a:ext>
            </a:extLst>
          </p:cNvPr>
          <p:cNvSpPr>
            <a:spLocks noGrp="1"/>
          </p:cNvSpPr>
          <p:nvPr>
            <p:ph idx="1"/>
          </p:nvPr>
        </p:nvSpPr>
        <p:spPr>
          <a:xfrm>
            <a:off x="1484310" y="397412"/>
            <a:ext cx="10018713" cy="6460587"/>
          </a:xfrm>
        </p:spPr>
        <p:txBody>
          <a:bodyPr>
            <a:normAutofit fontScale="92500" lnSpcReduction="10000"/>
          </a:bodyPr>
          <a:lstStyle/>
          <a:p>
            <a:pPr marL="0" indent="0">
              <a:buNone/>
            </a:pPr>
            <a:r>
              <a:rPr lang="en-IN" sz="2400" b="1" i="0" u="none" strike="noStrike" baseline="0" dirty="0">
                <a:solidFill>
                  <a:srgbClr val="000000"/>
                </a:solidFill>
                <a:latin typeface="Times New Roman" panose="02020603050405020304" pitchFamily="18" charset="0"/>
              </a:rPr>
              <a:t>3.2.2 PASSENGER INFORMATION MAINTENANCE </a:t>
            </a:r>
            <a:endParaRPr lang="en-IN" sz="2400" b="0" i="0" u="none" strike="noStrike" baseline="0" dirty="0">
              <a:solidFill>
                <a:srgbClr val="000000"/>
              </a:solidFill>
              <a:latin typeface="Times New Roman" panose="02020603050405020304" pitchFamily="18" charset="0"/>
            </a:endParaRPr>
          </a:p>
          <a:p>
            <a:pPr marL="0" indent="0">
              <a:buNone/>
            </a:pPr>
            <a:r>
              <a:rPr lang="en-IN" sz="2400" b="1" i="0" u="none" strike="noStrike" baseline="0" dirty="0">
                <a:solidFill>
                  <a:srgbClr val="000000"/>
                </a:solidFill>
                <a:latin typeface="Times New Roman" panose="02020603050405020304" pitchFamily="18" charset="0"/>
              </a:rPr>
              <a:t>Description: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The system will maintain information about various passengers allotted seats or are waiting to be allotted seats in different trains. The following information would be maintained for each train: </a:t>
            </a:r>
          </a:p>
          <a:p>
            <a:pPr marL="0" indent="0">
              <a:buNone/>
            </a:pPr>
            <a:r>
              <a:rPr lang="en-US" sz="2400" b="0" i="0" u="none" strike="noStrike" baseline="0" dirty="0">
                <a:solidFill>
                  <a:srgbClr val="000000"/>
                </a:solidFill>
                <a:latin typeface="Times New Roman" panose="02020603050405020304" pitchFamily="18" charset="0"/>
              </a:rPr>
              <a:t>Train number, PNR number, Class, Passenger Info. </a:t>
            </a:r>
          </a:p>
          <a:p>
            <a:pPr marL="0" indent="0">
              <a:buNone/>
            </a:pPr>
            <a:r>
              <a:rPr lang="en-US" sz="2400" b="0" i="0" u="none" strike="noStrike" baseline="0" dirty="0">
                <a:solidFill>
                  <a:srgbClr val="000000"/>
                </a:solidFill>
                <a:latin typeface="Times New Roman" panose="02020603050405020304" pitchFamily="18" charset="0"/>
              </a:rPr>
              <a:t>The system will allow creation/modification/deletion of new/existing passengers and also have the ability to list all the passengers allotted or are waiting to be allotted seats in a particular train. </a:t>
            </a:r>
          </a:p>
          <a:p>
            <a:pPr marL="0" indent="0">
              <a:buNone/>
            </a:pPr>
            <a:r>
              <a:rPr lang="en-IN" sz="2400" b="1" i="0" u="none" strike="noStrike" baseline="0" dirty="0">
                <a:solidFill>
                  <a:srgbClr val="000000"/>
                </a:solidFill>
                <a:latin typeface="Times New Roman" panose="02020603050405020304" pitchFamily="18" charset="0"/>
              </a:rPr>
              <a:t>Validity Checks: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a:t>
            </a:r>
            <a:r>
              <a:rPr lang="en-US" sz="2400" b="0" i="0" u="none" strike="noStrike" baseline="0" dirty="0" err="1">
                <a:solidFill>
                  <a:srgbClr val="000000"/>
                </a:solidFill>
                <a:latin typeface="Times New Roman" panose="02020603050405020304" pitchFamily="18" charset="0"/>
              </a:rPr>
              <a:t>i</a:t>
            </a:r>
            <a:r>
              <a:rPr lang="en-US" sz="2400" b="0" i="0" u="none" strike="noStrike" baseline="0" dirty="0">
                <a:solidFill>
                  <a:srgbClr val="000000"/>
                </a:solidFill>
                <a:latin typeface="Times New Roman" panose="02020603050405020304" pitchFamily="18" charset="0"/>
              </a:rPr>
              <a:t>) Only user with role Reservation Clerk will be authorized to access the Passenger Information Maintenance module. </a:t>
            </a:r>
          </a:p>
          <a:p>
            <a:pPr marL="0" indent="0">
              <a:buNone/>
            </a:pPr>
            <a:r>
              <a:rPr lang="en-US" sz="2400" b="0" i="0" u="none" strike="noStrike" baseline="0" dirty="0">
                <a:solidFill>
                  <a:srgbClr val="000000"/>
                </a:solidFill>
                <a:latin typeface="Times New Roman" panose="02020603050405020304" pitchFamily="18" charset="0"/>
              </a:rPr>
              <a:t>(ii) Every passenger will have a unique PNR number. </a:t>
            </a:r>
          </a:p>
          <a:p>
            <a:pPr marL="0" indent="0">
              <a:buNone/>
            </a:pPr>
            <a:r>
              <a:rPr lang="en-US" sz="2400" b="0" i="0" u="none" strike="noStrike" baseline="0" dirty="0">
                <a:solidFill>
                  <a:srgbClr val="000000"/>
                </a:solidFill>
                <a:latin typeface="Times New Roman" panose="02020603050405020304" pitchFamily="18" charset="0"/>
              </a:rPr>
              <a:t>(iii) PNR number cannot be blank. </a:t>
            </a:r>
          </a:p>
          <a:p>
            <a:pPr marL="0" indent="0">
              <a:buNone/>
            </a:pPr>
            <a:r>
              <a:rPr lang="en-US" sz="2400" b="0" i="0" u="none" strike="noStrike" baseline="0" dirty="0">
                <a:solidFill>
                  <a:srgbClr val="000000"/>
                </a:solidFill>
                <a:latin typeface="Times New Roman" panose="02020603050405020304" pitchFamily="18" charset="0"/>
              </a:rPr>
              <a:t>(iv) Passenger name cannot be blank. </a:t>
            </a:r>
          </a:p>
          <a:p>
            <a:pPr marL="0" indent="0">
              <a:buNone/>
            </a:pPr>
            <a:r>
              <a:rPr lang="en-US" sz="2400" b="0" i="0" u="none" strike="noStrike" baseline="0" dirty="0">
                <a:solidFill>
                  <a:srgbClr val="000000"/>
                </a:solidFill>
                <a:latin typeface="Times New Roman" panose="02020603050405020304" pitchFamily="18" charset="0"/>
              </a:rPr>
              <a:t>(v) Train number cannot be blank. </a:t>
            </a:r>
          </a:p>
          <a:p>
            <a:endParaRPr lang="en-IN" dirty="0"/>
          </a:p>
        </p:txBody>
      </p:sp>
    </p:spTree>
    <p:extLst>
      <p:ext uri="{BB962C8B-B14F-4D97-AF65-F5344CB8AC3E}">
        <p14:creationId xmlns:p14="http://schemas.microsoft.com/office/powerpoint/2010/main" val="2875963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1A62-E573-4C74-8357-0FDB6F3F303D}"/>
              </a:ext>
            </a:extLst>
          </p:cNvPr>
          <p:cNvSpPr>
            <a:spLocks noGrp="1"/>
          </p:cNvSpPr>
          <p:nvPr>
            <p:ph type="title"/>
          </p:nvPr>
        </p:nvSpPr>
        <p:spPr>
          <a:xfrm>
            <a:off x="1484311" y="-281354"/>
            <a:ext cx="10018713" cy="52050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74C26B1-618D-4BED-B9DB-72E6EE391173}"/>
              </a:ext>
            </a:extLst>
          </p:cNvPr>
          <p:cNvSpPr>
            <a:spLocks noGrp="1"/>
          </p:cNvSpPr>
          <p:nvPr>
            <p:ph idx="1"/>
          </p:nvPr>
        </p:nvSpPr>
        <p:spPr>
          <a:xfrm>
            <a:off x="1484310" y="422031"/>
            <a:ext cx="10018713" cy="5880295"/>
          </a:xfrm>
        </p:spPr>
        <p:txBody>
          <a:bodyPr/>
          <a:lstStyle/>
          <a:p>
            <a:r>
              <a:rPr lang="en-IN" sz="2400" b="1" i="0" u="none" strike="noStrike" baseline="0" dirty="0">
                <a:solidFill>
                  <a:srgbClr val="000000"/>
                </a:solidFill>
                <a:latin typeface="Times New Roman" panose="02020603050405020304" pitchFamily="18" charset="0"/>
              </a:rPr>
              <a:t>Sequencing Information: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Train info will have to be entered in the system before any info regarding passenger is entered. </a:t>
            </a:r>
          </a:p>
          <a:p>
            <a:r>
              <a:rPr lang="en-IN" sz="2400" b="1" i="0" u="none" strike="noStrike" baseline="0" dirty="0">
                <a:solidFill>
                  <a:srgbClr val="000000"/>
                </a:solidFill>
                <a:latin typeface="Times New Roman" panose="02020603050405020304" pitchFamily="18" charset="0"/>
              </a:rPr>
              <a:t>Error Handling/ Response to Abnormal Situations: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If any of the above validations/ sequencing flow does not hold true, appropriate error msg. will be prompted to user for doing the needful. </a:t>
            </a:r>
            <a:endParaRPr lang="en-IN" dirty="0"/>
          </a:p>
        </p:txBody>
      </p:sp>
    </p:spTree>
    <p:extLst>
      <p:ext uri="{BB962C8B-B14F-4D97-AF65-F5344CB8AC3E}">
        <p14:creationId xmlns:p14="http://schemas.microsoft.com/office/powerpoint/2010/main" val="4289352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875B-1B47-4873-9F70-109D98A75364}"/>
              </a:ext>
            </a:extLst>
          </p:cNvPr>
          <p:cNvSpPr>
            <a:spLocks noGrp="1"/>
          </p:cNvSpPr>
          <p:nvPr>
            <p:ph type="title"/>
          </p:nvPr>
        </p:nvSpPr>
        <p:spPr>
          <a:xfrm>
            <a:off x="1484311" y="0"/>
            <a:ext cx="10018713"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72A8F45-7BAF-4E6D-8715-F431E230DC21}"/>
              </a:ext>
            </a:extLst>
          </p:cNvPr>
          <p:cNvSpPr>
            <a:spLocks noGrp="1"/>
          </p:cNvSpPr>
          <p:nvPr>
            <p:ph idx="1"/>
          </p:nvPr>
        </p:nvSpPr>
        <p:spPr>
          <a:xfrm>
            <a:off x="1484310" y="-1262576"/>
            <a:ext cx="10018713" cy="7621173"/>
          </a:xfrm>
        </p:spPr>
        <p:txBody>
          <a:bodyPr/>
          <a:lstStyle/>
          <a:p>
            <a:r>
              <a:rPr lang="en-IN" sz="2400" b="1" i="0" u="none" strike="noStrike" baseline="0" dirty="0">
                <a:solidFill>
                  <a:srgbClr val="000000"/>
                </a:solidFill>
                <a:latin typeface="Times New Roman" panose="02020603050405020304" pitchFamily="18" charset="0"/>
              </a:rPr>
              <a:t>3.2.3 TICKET GENERATION </a:t>
            </a:r>
            <a:endParaRPr lang="en-IN" sz="2400" b="0" i="0" u="none" strike="noStrike" baseline="0" dirty="0">
              <a:solidFill>
                <a:srgbClr val="000000"/>
              </a:solidFill>
              <a:latin typeface="Times New Roman" panose="02020603050405020304" pitchFamily="18" charset="0"/>
            </a:endParaRPr>
          </a:p>
          <a:p>
            <a:r>
              <a:rPr lang="en-IN" sz="2400" b="1" i="0" u="none" strike="noStrike" baseline="0" dirty="0">
                <a:solidFill>
                  <a:srgbClr val="000000"/>
                </a:solidFill>
                <a:latin typeface="Times New Roman" panose="02020603050405020304" pitchFamily="18" charset="0"/>
              </a:rPr>
              <a:t>Description: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The system will generate ticket for every passenger in different trains. </a:t>
            </a:r>
          </a:p>
          <a:p>
            <a:pPr marL="0" indent="0">
              <a:buNone/>
            </a:pPr>
            <a:r>
              <a:rPr lang="en-US" sz="2400" b="0" i="0" u="none" strike="noStrike" baseline="0" dirty="0">
                <a:solidFill>
                  <a:srgbClr val="000000"/>
                </a:solidFill>
                <a:latin typeface="Times New Roman" panose="02020603050405020304" pitchFamily="18" charset="0"/>
              </a:rPr>
              <a:t>TICKET WILL HAVE THE FOLLOWING FORMAT: </a:t>
            </a:r>
          </a:p>
          <a:p>
            <a:endParaRPr lang="en-IN" dirty="0"/>
          </a:p>
        </p:txBody>
      </p:sp>
      <p:pic>
        <p:nvPicPr>
          <p:cNvPr id="4" name="Picture 3">
            <a:extLst>
              <a:ext uri="{FF2B5EF4-FFF2-40B4-BE49-F238E27FC236}">
                <a16:creationId xmlns:a16="http://schemas.microsoft.com/office/drawing/2014/main" id="{1BF685CC-444E-457F-AFD2-DF91C350312F}"/>
              </a:ext>
            </a:extLst>
          </p:cNvPr>
          <p:cNvPicPr>
            <a:picLocks noChangeAspect="1"/>
          </p:cNvPicPr>
          <p:nvPr/>
        </p:nvPicPr>
        <p:blipFill>
          <a:blip r:embed="rId2"/>
          <a:stretch>
            <a:fillRect/>
          </a:stretch>
        </p:blipFill>
        <p:spPr>
          <a:xfrm>
            <a:off x="1716878" y="3429000"/>
            <a:ext cx="9553575" cy="3219450"/>
          </a:xfrm>
          <a:prstGeom prst="rect">
            <a:avLst/>
          </a:prstGeom>
        </p:spPr>
      </p:pic>
    </p:spTree>
    <p:extLst>
      <p:ext uri="{BB962C8B-B14F-4D97-AF65-F5344CB8AC3E}">
        <p14:creationId xmlns:p14="http://schemas.microsoft.com/office/powerpoint/2010/main" val="1699799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43CA9B-0622-4639-A16B-1121EAB9C2D3}"/>
              </a:ext>
            </a:extLst>
          </p:cNvPr>
          <p:cNvPicPr>
            <a:picLocks noChangeAspect="1"/>
          </p:cNvPicPr>
          <p:nvPr/>
        </p:nvPicPr>
        <p:blipFill>
          <a:blip r:embed="rId2"/>
          <a:stretch>
            <a:fillRect/>
          </a:stretch>
        </p:blipFill>
        <p:spPr>
          <a:xfrm>
            <a:off x="1338262" y="1204912"/>
            <a:ext cx="9515475" cy="4448175"/>
          </a:xfrm>
          <a:prstGeom prst="rect">
            <a:avLst/>
          </a:prstGeom>
        </p:spPr>
      </p:pic>
      <p:sp>
        <p:nvSpPr>
          <p:cNvPr id="2" name="Title 1">
            <a:extLst>
              <a:ext uri="{FF2B5EF4-FFF2-40B4-BE49-F238E27FC236}">
                <a16:creationId xmlns:a16="http://schemas.microsoft.com/office/drawing/2014/main" id="{E1EBC84E-7DB8-43E6-869C-5DD539A1DAC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21484E2-C4F0-4757-9E20-086B7C02610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42131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63FF6-9B16-41EE-9842-CFCE85EC4A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80A85A-0EE1-462D-AB71-6925CB3EDCE5}"/>
              </a:ext>
            </a:extLst>
          </p:cNvPr>
          <p:cNvSpPr>
            <a:spLocks noGrp="1"/>
          </p:cNvSpPr>
          <p:nvPr>
            <p:ph idx="1"/>
          </p:nvPr>
        </p:nvSpPr>
        <p:spPr>
          <a:xfrm>
            <a:off x="1484310" y="478303"/>
            <a:ext cx="10018713" cy="5312898"/>
          </a:xfrm>
        </p:spPr>
        <p:txBody>
          <a:bodyPr>
            <a:normAutofit lnSpcReduction="10000"/>
          </a:bodyPr>
          <a:lstStyle/>
          <a:p>
            <a:r>
              <a:rPr lang="en-IN" sz="2400" b="1" i="0" u="none" strike="noStrike" baseline="0" dirty="0">
                <a:solidFill>
                  <a:srgbClr val="000000"/>
                </a:solidFill>
                <a:latin typeface="Times New Roman" panose="02020603050405020304" pitchFamily="18" charset="0"/>
              </a:rPr>
              <a:t>Validity Checks: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a:t>
            </a:r>
            <a:r>
              <a:rPr lang="en-US" sz="2400" b="0" i="0" u="none" strike="noStrike" baseline="0" dirty="0" err="1">
                <a:solidFill>
                  <a:srgbClr val="000000"/>
                </a:solidFill>
                <a:latin typeface="Times New Roman" panose="02020603050405020304" pitchFamily="18" charset="0"/>
              </a:rPr>
              <a:t>i</a:t>
            </a:r>
            <a:r>
              <a:rPr lang="en-US" sz="2400" b="0" i="0" u="none" strike="noStrike" baseline="0" dirty="0">
                <a:solidFill>
                  <a:srgbClr val="000000"/>
                </a:solidFill>
                <a:latin typeface="Times New Roman" panose="02020603050405020304" pitchFamily="18" charset="0"/>
              </a:rPr>
              <a:t>) Only User with role Coordinator will be authorized to access the Ticket Generation module. </a:t>
            </a:r>
          </a:p>
          <a:p>
            <a:endParaRPr lang="en-IN" sz="2400" b="0" i="0" u="none" strike="noStrike" baseline="0" dirty="0">
              <a:solidFill>
                <a:srgbClr val="000000"/>
              </a:solidFill>
              <a:latin typeface="Times New Roman" panose="02020603050405020304" pitchFamily="18" charset="0"/>
            </a:endParaRPr>
          </a:p>
          <a:p>
            <a:r>
              <a:rPr lang="en-IN" sz="2400" b="1" i="0" u="none" strike="noStrike" baseline="0" dirty="0">
                <a:solidFill>
                  <a:srgbClr val="000000"/>
                </a:solidFill>
                <a:latin typeface="Times New Roman" panose="02020603050405020304" pitchFamily="18" charset="0"/>
              </a:rPr>
              <a:t>Sequencing Information: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Ticket for a particular passenger can be generated by the system only after PNR number has been entered in the system for a given train number, the passenger info for that ticket has been entered in the system, the choice for the train has been entered in the system, the journey date, and the amount has been paid to the reservation clerk. </a:t>
            </a:r>
          </a:p>
          <a:p>
            <a:r>
              <a:rPr lang="en-IN" sz="2400" b="1" i="0" u="none" strike="noStrike" baseline="0" dirty="0">
                <a:solidFill>
                  <a:srgbClr val="000000"/>
                </a:solidFill>
                <a:latin typeface="Times New Roman" panose="02020603050405020304" pitchFamily="18" charset="0"/>
              </a:rPr>
              <a:t>Error Handling/ Response to Abnormal Situations: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If any of the above validations/ sequencing flow does not hold true, appropriate error msg. will be prompted to user for doing the needful. </a:t>
            </a:r>
            <a:endParaRPr lang="en-IN" dirty="0"/>
          </a:p>
        </p:txBody>
      </p:sp>
    </p:spTree>
    <p:extLst>
      <p:ext uri="{BB962C8B-B14F-4D97-AF65-F5344CB8AC3E}">
        <p14:creationId xmlns:p14="http://schemas.microsoft.com/office/powerpoint/2010/main" val="1086911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02F3-627B-4D59-9E29-D2C96E738721}"/>
              </a:ext>
            </a:extLst>
          </p:cNvPr>
          <p:cNvSpPr>
            <a:spLocks noGrp="1"/>
          </p:cNvSpPr>
          <p:nvPr>
            <p:ph type="title"/>
          </p:nvPr>
        </p:nvSpPr>
        <p:spPr>
          <a:xfrm>
            <a:off x="1484311" y="1"/>
            <a:ext cx="10018713" cy="11254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D30DA36-F27B-4F39-9DFC-FD399AB1B221}"/>
              </a:ext>
            </a:extLst>
          </p:cNvPr>
          <p:cNvSpPr>
            <a:spLocks noGrp="1"/>
          </p:cNvSpPr>
          <p:nvPr>
            <p:ph idx="1"/>
          </p:nvPr>
        </p:nvSpPr>
        <p:spPr>
          <a:xfrm>
            <a:off x="1484310" y="-1786596"/>
            <a:ext cx="10018713" cy="8229600"/>
          </a:xfrm>
        </p:spPr>
        <p:txBody>
          <a:bodyPr/>
          <a:lstStyle/>
          <a:p>
            <a:pPr marL="0" indent="0">
              <a:buNone/>
            </a:pPr>
            <a:r>
              <a:rPr lang="en-IN" sz="2400" b="1" i="0" u="none" strike="noStrike" baseline="0" dirty="0">
                <a:solidFill>
                  <a:srgbClr val="000000"/>
                </a:solidFill>
                <a:latin typeface="Times New Roman" panose="02020603050405020304" pitchFamily="18" charset="0"/>
              </a:rPr>
              <a:t>3.2.4 REPORT GENERATION </a:t>
            </a:r>
            <a:endParaRPr lang="en-IN" sz="2400" b="0" i="0" u="none" strike="noStrike" baseline="0" dirty="0">
              <a:solidFill>
                <a:srgbClr val="000000"/>
              </a:solidFill>
              <a:latin typeface="Times New Roman" panose="02020603050405020304" pitchFamily="18" charset="0"/>
            </a:endParaRPr>
          </a:p>
          <a:p>
            <a:pPr marL="0" indent="0">
              <a:buNone/>
            </a:pPr>
            <a:r>
              <a:rPr lang="en-US" sz="2400" b="1" i="0" u="none" strike="noStrike" baseline="0" dirty="0">
                <a:solidFill>
                  <a:srgbClr val="000000"/>
                </a:solidFill>
                <a:latin typeface="Times New Roman" panose="02020603050405020304" pitchFamily="18" charset="0"/>
              </a:rPr>
              <a:t>Passenger List and RAC Report: </a:t>
            </a:r>
            <a:endParaRPr lang="en-US"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For each train a passenger list and a RAC list will be generated containing the list of passengers who have been allotted seats in the train. </a:t>
            </a:r>
          </a:p>
          <a:p>
            <a:endParaRPr lang="en-IN" dirty="0"/>
          </a:p>
        </p:txBody>
      </p:sp>
      <p:pic>
        <p:nvPicPr>
          <p:cNvPr id="4" name="Picture 3">
            <a:extLst>
              <a:ext uri="{FF2B5EF4-FFF2-40B4-BE49-F238E27FC236}">
                <a16:creationId xmlns:a16="http://schemas.microsoft.com/office/drawing/2014/main" id="{44F9FD7B-E0AB-4A1D-906B-0A80834F1636}"/>
              </a:ext>
            </a:extLst>
          </p:cNvPr>
          <p:cNvPicPr>
            <a:picLocks noChangeAspect="1"/>
          </p:cNvPicPr>
          <p:nvPr/>
        </p:nvPicPr>
        <p:blipFill>
          <a:blip r:embed="rId2"/>
          <a:stretch>
            <a:fillRect/>
          </a:stretch>
        </p:blipFill>
        <p:spPr>
          <a:xfrm>
            <a:off x="1633352" y="3193366"/>
            <a:ext cx="9869672" cy="2335237"/>
          </a:xfrm>
          <a:prstGeom prst="rect">
            <a:avLst/>
          </a:prstGeom>
        </p:spPr>
      </p:pic>
    </p:spTree>
    <p:extLst>
      <p:ext uri="{BB962C8B-B14F-4D97-AF65-F5344CB8AC3E}">
        <p14:creationId xmlns:p14="http://schemas.microsoft.com/office/powerpoint/2010/main" val="2725920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87875F-4AFC-423F-972A-524F05129720}"/>
              </a:ext>
            </a:extLst>
          </p:cNvPr>
          <p:cNvPicPr>
            <a:picLocks noChangeAspect="1"/>
          </p:cNvPicPr>
          <p:nvPr/>
        </p:nvPicPr>
        <p:blipFill>
          <a:blip r:embed="rId2"/>
          <a:stretch>
            <a:fillRect/>
          </a:stretch>
        </p:blipFill>
        <p:spPr>
          <a:xfrm>
            <a:off x="1238250" y="2457155"/>
            <a:ext cx="10564544" cy="3334046"/>
          </a:xfrm>
          <a:prstGeom prst="rect">
            <a:avLst/>
          </a:prstGeom>
        </p:spPr>
      </p:pic>
      <p:sp>
        <p:nvSpPr>
          <p:cNvPr id="2" name="Title 1">
            <a:extLst>
              <a:ext uri="{FF2B5EF4-FFF2-40B4-BE49-F238E27FC236}">
                <a16:creationId xmlns:a16="http://schemas.microsoft.com/office/drawing/2014/main" id="{61DEE5FD-5244-4D80-A799-3331FEB0544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16CDFF9-9785-40B4-A2F6-53EBD5FFBEFB}"/>
              </a:ext>
            </a:extLst>
          </p:cNvPr>
          <p:cNvSpPr>
            <a:spLocks noGrp="1"/>
          </p:cNvSpPr>
          <p:nvPr>
            <p:ph idx="1"/>
          </p:nvPr>
        </p:nvSpPr>
        <p:spPr>
          <a:xfrm>
            <a:off x="1484310" y="0"/>
            <a:ext cx="10018713" cy="5791201"/>
          </a:xfrm>
        </p:spPr>
        <p:txBody>
          <a:bodyPr/>
          <a:lstStyle/>
          <a:p>
            <a:endParaRPr lang="en-IN" dirty="0"/>
          </a:p>
        </p:txBody>
      </p:sp>
    </p:spTree>
    <p:extLst>
      <p:ext uri="{BB962C8B-B14F-4D97-AF65-F5344CB8AC3E}">
        <p14:creationId xmlns:p14="http://schemas.microsoft.com/office/powerpoint/2010/main" val="36909366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0553-1C7F-4137-A8BF-595923EF1D6F}"/>
              </a:ext>
            </a:extLst>
          </p:cNvPr>
          <p:cNvSpPr>
            <a:spLocks noGrp="1"/>
          </p:cNvSpPr>
          <p:nvPr>
            <p:ph type="title"/>
          </p:nvPr>
        </p:nvSpPr>
        <p:spPr>
          <a:xfrm>
            <a:off x="1484311" y="98474"/>
            <a:ext cx="10018713" cy="2339925"/>
          </a:xfrm>
        </p:spPr>
        <p:txBody>
          <a:bodyPr>
            <a:normAutofit fontScale="90000"/>
          </a:bodyPr>
          <a:lstStyle/>
          <a:p>
            <a:pPr algn="l"/>
            <a:r>
              <a:rPr lang="en-IN" sz="4000" b="1" i="0" u="none" strike="noStrike" baseline="0" dirty="0">
                <a:solidFill>
                  <a:srgbClr val="000000"/>
                </a:solidFill>
                <a:latin typeface="Times New Roman" panose="02020603050405020304" pitchFamily="18" charset="0"/>
              </a:rPr>
              <a:t>WL Report: </a:t>
            </a:r>
            <a:br>
              <a:rPr lang="en-IN" sz="4000" b="0" i="0" u="none" strike="noStrike" baseline="0" dirty="0">
                <a:solidFill>
                  <a:srgbClr val="000000"/>
                </a:solidFill>
                <a:latin typeface="Times New Roman" panose="02020603050405020304" pitchFamily="18" charset="0"/>
              </a:rPr>
            </a:br>
            <a:r>
              <a:rPr lang="en-US" sz="4000" b="0" i="0" u="none" strike="noStrike" baseline="0" dirty="0">
                <a:solidFill>
                  <a:srgbClr val="000000"/>
                </a:solidFill>
                <a:latin typeface="Times New Roman" panose="02020603050405020304" pitchFamily="18" charset="0"/>
              </a:rPr>
              <a:t>For each train a WL will be generated containing the list of passengers who are waiting to get the seats allotted in a train. </a:t>
            </a:r>
            <a:endParaRPr lang="en-IN" dirty="0"/>
          </a:p>
        </p:txBody>
      </p:sp>
      <p:pic>
        <p:nvPicPr>
          <p:cNvPr id="4" name="Content Placeholder 3">
            <a:extLst>
              <a:ext uri="{FF2B5EF4-FFF2-40B4-BE49-F238E27FC236}">
                <a16:creationId xmlns:a16="http://schemas.microsoft.com/office/drawing/2014/main" id="{6FD3BC35-791F-435D-AC82-D3CAF2FDB667}"/>
              </a:ext>
            </a:extLst>
          </p:cNvPr>
          <p:cNvPicPr>
            <a:picLocks noGrp="1" noChangeAspect="1"/>
          </p:cNvPicPr>
          <p:nvPr>
            <p:ph idx="1"/>
          </p:nvPr>
        </p:nvPicPr>
        <p:blipFill>
          <a:blip r:embed="rId2"/>
          <a:stretch>
            <a:fillRect/>
          </a:stretch>
        </p:blipFill>
        <p:spPr>
          <a:xfrm>
            <a:off x="1871004" y="2666999"/>
            <a:ext cx="9632020" cy="3776003"/>
          </a:xfrm>
          <a:prstGeom prst="rect">
            <a:avLst/>
          </a:prstGeom>
        </p:spPr>
      </p:pic>
    </p:spTree>
    <p:extLst>
      <p:ext uri="{BB962C8B-B14F-4D97-AF65-F5344CB8AC3E}">
        <p14:creationId xmlns:p14="http://schemas.microsoft.com/office/powerpoint/2010/main" val="3573747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7927"/>
            <a:ext cx="10515600" cy="5789036"/>
          </a:xfrm>
        </p:spPr>
        <p:txBody>
          <a:bodyPr/>
          <a:lstStyle/>
          <a:p>
            <a:endParaRPr lang="en-IN" dirty="0"/>
          </a:p>
          <a:p>
            <a:pPr algn="just"/>
            <a:r>
              <a:rPr lang="en-IN" dirty="0">
                <a:latin typeface="Times New Roman" panose="02020603050405020304" pitchFamily="18" charset="0"/>
                <a:cs typeface="Times New Roman" panose="02020603050405020304" pitchFamily="18" charset="0"/>
              </a:rPr>
              <a:t>It serves as an input to the design specification. As mentioned previously, the SRS serves as the parent document to subsequent documents, such as the software design specification and statement of work. Therefore, the SRS must contain sufficient detail in the functional system requirements so that a design solution can be devised. </a:t>
            </a:r>
          </a:p>
          <a:p>
            <a:pPr algn="just"/>
            <a:r>
              <a:rPr lang="en-IN" dirty="0">
                <a:latin typeface="Times New Roman" panose="02020603050405020304" pitchFamily="18" charset="0"/>
                <a:cs typeface="Times New Roman" panose="02020603050405020304" pitchFamily="18" charset="0"/>
              </a:rPr>
              <a:t>It serves as a product validation check. The SRS also serves as the parent document for testing and validation strategies that will be applied to the requirements for verification. </a:t>
            </a:r>
          </a:p>
          <a:p>
            <a:pPr marL="0" indent="0">
              <a:buNone/>
            </a:pPr>
            <a:endParaRPr lang="en-IN" dirty="0"/>
          </a:p>
        </p:txBody>
      </p:sp>
    </p:spTree>
    <p:extLst>
      <p:ext uri="{BB962C8B-B14F-4D97-AF65-F5344CB8AC3E}">
        <p14:creationId xmlns:p14="http://schemas.microsoft.com/office/powerpoint/2010/main" val="2980932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2F6E-898D-4349-8B7B-E12C458F0EAB}"/>
              </a:ext>
            </a:extLst>
          </p:cNvPr>
          <p:cNvSpPr>
            <a:spLocks noGrp="1"/>
          </p:cNvSpPr>
          <p:nvPr>
            <p:ph type="title"/>
          </p:nvPr>
        </p:nvSpPr>
        <p:spPr>
          <a:xfrm>
            <a:off x="1315499" y="1066800"/>
            <a:ext cx="10018713" cy="916746"/>
          </a:xfrm>
        </p:spPr>
        <p:txBody>
          <a:bodyPr>
            <a:noAutofit/>
          </a:bodyPr>
          <a:lstStyle/>
          <a:p>
            <a:pPr algn="l"/>
            <a:r>
              <a:rPr lang="en-IN" sz="2400" b="1" i="0" u="none" strike="noStrike" baseline="0" dirty="0">
                <a:solidFill>
                  <a:srgbClr val="000000"/>
                </a:solidFill>
                <a:latin typeface="Times New Roman" panose="02020603050405020304" pitchFamily="18" charset="0"/>
              </a:rPr>
              <a:t>Monthly Passenger List Report: </a:t>
            </a:r>
            <a:br>
              <a:rPr lang="en-IN" sz="2400" b="0" i="0" u="none" strike="noStrike" baseline="0" dirty="0">
                <a:solidFill>
                  <a:srgbClr val="000000"/>
                </a:solidFill>
                <a:latin typeface="Times New Roman" panose="02020603050405020304" pitchFamily="18" charset="0"/>
              </a:rPr>
            </a:br>
            <a:r>
              <a:rPr lang="en-US" sz="2400" b="0" i="0" u="none" strike="noStrike" baseline="0" dirty="0">
                <a:solidFill>
                  <a:srgbClr val="000000"/>
                </a:solidFill>
                <a:latin typeface="Times New Roman" panose="02020603050405020304" pitchFamily="18" charset="0"/>
              </a:rPr>
              <a:t>For each month a passenger list will be generated containing the information about the number of passengers traveling each day and through each train. </a:t>
            </a:r>
            <a:endParaRPr lang="en-IN" sz="2400" dirty="0"/>
          </a:p>
        </p:txBody>
      </p:sp>
      <p:pic>
        <p:nvPicPr>
          <p:cNvPr id="4" name="Content Placeholder 3">
            <a:extLst>
              <a:ext uri="{FF2B5EF4-FFF2-40B4-BE49-F238E27FC236}">
                <a16:creationId xmlns:a16="http://schemas.microsoft.com/office/drawing/2014/main" id="{F1D9ED13-278F-4043-9CBE-80412B227BCF}"/>
              </a:ext>
            </a:extLst>
          </p:cNvPr>
          <p:cNvPicPr>
            <a:picLocks noGrp="1" noChangeAspect="1"/>
          </p:cNvPicPr>
          <p:nvPr>
            <p:ph idx="1"/>
          </p:nvPr>
        </p:nvPicPr>
        <p:blipFill>
          <a:blip r:embed="rId2"/>
          <a:stretch>
            <a:fillRect/>
          </a:stretch>
        </p:blipFill>
        <p:spPr>
          <a:xfrm>
            <a:off x="1726406" y="2752725"/>
            <a:ext cx="9534525" cy="2952750"/>
          </a:xfrm>
          <a:prstGeom prst="rect">
            <a:avLst/>
          </a:prstGeom>
        </p:spPr>
      </p:pic>
    </p:spTree>
    <p:extLst>
      <p:ext uri="{BB962C8B-B14F-4D97-AF65-F5344CB8AC3E}">
        <p14:creationId xmlns:p14="http://schemas.microsoft.com/office/powerpoint/2010/main" val="3070759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3B3A-EA8C-4ECF-B2BE-DAC46CB8D0DB}"/>
              </a:ext>
            </a:extLst>
          </p:cNvPr>
          <p:cNvSpPr>
            <a:spLocks noGrp="1"/>
          </p:cNvSpPr>
          <p:nvPr>
            <p:ph type="title"/>
          </p:nvPr>
        </p:nvSpPr>
        <p:spPr>
          <a:xfrm>
            <a:off x="1484311" y="-112541"/>
            <a:ext cx="10018713" cy="11254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17F5EA7-41DE-4324-AE7F-40A7FB21AA93}"/>
              </a:ext>
            </a:extLst>
          </p:cNvPr>
          <p:cNvSpPr>
            <a:spLocks noGrp="1"/>
          </p:cNvSpPr>
          <p:nvPr>
            <p:ph idx="1"/>
          </p:nvPr>
        </p:nvSpPr>
        <p:spPr>
          <a:xfrm>
            <a:off x="1484310" y="422031"/>
            <a:ext cx="10018713" cy="5369169"/>
          </a:xfrm>
        </p:spPr>
        <p:txBody>
          <a:bodyPr>
            <a:normAutofit fontScale="92500" lnSpcReduction="10000"/>
          </a:bodyPr>
          <a:lstStyle/>
          <a:p>
            <a:r>
              <a:rPr lang="fr-FR" sz="2400" b="1" i="0" u="none" strike="noStrike" baseline="0" dirty="0">
                <a:solidFill>
                  <a:srgbClr val="000000"/>
                </a:solidFill>
                <a:latin typeface="Times New Roman" panose="02020603050405020304" pitchFamily="18" charset="0"/>
              </a:rPr>
              <a:t>3.2.5 USER ACCOUNTS INFORMATION MAINTENANCE </a:t>
            </a:r>
            <a:endParaRPr lang="fr-FR" sz="2400" b="0" i="0" u="none" strike="noStrike" baseline="0" dirty="0">
              <a:solidFill>
                <a:srgbClr val="000000"/>
              </a:solidFill>
              <a:latin typeface="Times New Roman" panose="02020603050405020304" pitchFamily="18" charset="0"/>
            </a:endParaRPr>
          </a:p>
          <a:p>
            <a:r>
              <a:rPr lang="en-US" sz="2400" b="1" i="0" u="none" strike="noStrike" baseline="0" dirty="0">
                <a:solidFill>
                  <a:srgbClr val="000000"/>
                </a:solidFill>
                <a:latin typeface="Times New Roman" panose="02020603050405020304" pitchFamily="18" charset="0"/>
              </a:rPr>
              <a:t>Description: </a:t>
            </a:r>
            <a:r>
              <a:rPr lang="en-US" sz="2400" b="0" i="0" u="none" strike="noStrike" baseline="0" dirty="0">
                <a:solidFill>
                  <a:srgbClr val="000000"/>
                </a:solidFill>
                <a:latin typeface="Times New Roman" panose="02020603050405020304" pitchFamily="18" charset="0"/>
              </a:rPr>
              <a:t>The system will maintain information about various users who will be able to access the system. The following information would be maintained: </a:t>
            </a:r>
          </a:p>
          <a:p>
            <a:r>
              <a:rPr lang="en-US" sz="2400" b="0" i="0" u="none" strike="noStrike" baseline="0" dirty="0">
                <a:solidFill>
                  <a:srgbClr val="000000"/>
                </a:solidFill>
                <a:latin typeface="Times New Roman" panose="02020603050405020304" pitchFamily="18" charset="0"/>
              </a:rPr>
              <a:t>User Name, User ID, Password, and Role. </a:t>
            </a:r>
          </a:p>
          <a:p>
            <a:r>
              <a:rPr lang="en-IN" sz="2400" b="1" i="0" u="none" strike="noStrike" baseline="0" dirty="0">
                <a:solidFill>
                  <a:srgbClr val="000000"/>
                </a:solidFill>
                <a:latin typeface="Times New Roman" panose="02020603050405020304" pitchFamily="18" charset="0"/>
              </a:rPr>
              <a:t>Validity Checks: </a:t>
            </a:r>
            <a:endParaRPr lang="en-IN"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a:t>
            </a:r>
            <a:r>
              <a:rPr lang="en-US" sz="2400" b="0" i="0" u="none" strike="noStrike" baseline="0" dirty="0" err="1">
                <a:solidFill>
                  <a:srgbClr val="000000"/>
                </a:solidFill>
                <a:latin typeface="Times New Roman" panose="02020603050405020304" pitchFamily="18" charset="0"/>
              </a:rPr>
              <a:t>i</a:t>
            </a:r>
            <a:r>
              <a:rPr lang="en-US" sz="2400" b="0" i="0" u="none" strike="noStrike" baseline="0" dirty="0">
                <a:solidFill>
                  <a:srgbClr val="000000"/>
                </a:solidFill>
                <a:latin typeface="Times New Roman" panose="02020603050405020304" pitchFamily="18" charset="0"/>
              </a:rPr>
              <a:t>) Only user with role Administrator will be authorized to access the User Accounts Information Maintenance module. </a:t>
            </a:r>
          </a:p>
          <a:p>
            <a:r>
              <a:rPr lang="en-US" sz="2400" b="0" i="0" u="none" strike="noStrike" baseline="0" dirty="0">
                <a:solidFill>
                  <a:srgbClr val="000000"/>
                </a:solidFill>
                <a:latin typeface="Times New Roman" panose="02020603050405020304" pitchFamily="18" charset="0"/>
              </a:rPr>
              <a:t>(ii) User Name cannot be blank. </a:t>
            </a:r>
          </a:p>
          <a:p>
            <a:r>
              <a:rPr lang="en-US" sz="2400" b="0" i="0" u="none" strike="noStrike" baseline="0" dirty="0">
                <a:solidFill>
                  <a:srgbClr val="000000"/>
                </a:solidFill>
                <a:latin typeface="Times New Roman" panose="02020603050405020304" pitchFamily="18" charset="0"/>
              </a:rPr>
              <a:t>(iii) User ID cannot be blank. </a:t>
            </a:r>
          </a:p>
          <a:p>
            <a:r>
              <a:rPr lang="en-US" sz="2400" b="0" i="0" u="none" strike="noStrike" baseline="0" dirty="0">
                <a:solidFill>
                  <a:srgbClr val="000000"/>
                </a:solidFill>
                <a:latin typeface="Times New Roman" panose="02020603050405020304" pitchFamily="18" charset="0"/>
              </a:rPr>
              <a:t>(iv) User ID should be unique for every user. </a:t>
            </a:r>
          </a:p>
          <a:p>
            <a:r>
              <a:rPr lang="en-US" sz="2400" b="0" i="0" u="none" strike="noStrike" baseline="0" dirty="0">
                <a:solidFill>
                  <a:srgbClr val="000000"/>
                </a:solidFill>
                <a:latin typeface="Times New Roman" panose="02020603050405020304" pitchFamily="18" charset="0"/>
              </a:rPr>
              <a:t>(v) Password cannot be blank. </a:t>
            </a:r>
          </a:p>
          <a:p>
            <a:r>
              <a:rPr lang="en-US" sz="2400" b="0" i="0" u="none" strike="noStrike" baseline="0" dirty="0">
                <a:solidFill>
                  <a:srgbClr val="000000"/>
                </a:solidFill>
                <a:latin typeface="Times New Roman" panose="02020603050405020304" pitchFamily="18" charset="0"/>
              </a:rPr>
              <a:t>(vi) Role cannot be blank. </a:t>
            </a:r>
          </a:p>
          <a:p>
            <a:endParaRPr lang="en-IN" dirty="0"/>
          </a:p>
        </p:txBody>
      </p:sp>
    </p:spTree>
    <p:extLst>
      <p:ext uri="{BB962C8B-B14F-4D97-AF65-F5344CB8AC3E}">
        <p14:creationId xmlns:p14="http://schemas.microsoft.com/office/powerpoint/2010/main" val="3064733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5A15-9DF1-417D-82BF-AD106B0C4C52}"/>
              </a:ext>
            </a:extLst>
          </p:cNvPr>
          <p:cNvSpPr>
            <a:spLocks noGrp="1"/>
          </p:cNvSpPr>
          <p:nvPr>
            <p:ph type="title"/>
          </p:nvPr>
        </p:nvSpPr>
        <p:spPr>
          <a:xfrm>
            <a:off x="1484311" y="0"/>
            <a:ext cx="10018713"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6F77C58-7EDC-4AF6-A30F-1294AE5F8813}"/>
              </a:ext>
            </a:extLst>
          </p:cNvPr>
          <p:cNvSpPr>
            <a:spLocks noGrp="1"/>
          </p:cNvSpPr>
          <p:nvPr>
            <p:ph idx="1"/>
          </p:nvPr>
        </p:nvSpPr>
        <p:spPr>
          <a:xfrm>
            <a:off x="1484310" y="450167"/>
            <a:ext cx="10018713" cy="5341034"/>
          </a:xfrm>
        </p:spPr>
        <p:txBody>
          <a:bodyPr>
            <a:normAutofit/>
          </a:bodyPr>
          <a:lstStyle/>
          <a:p>
            <a:r>
              <a:rPr lang="en-IN" sz="2400" b="1" i="0" u="none" strike="noStrike" baseline="0" dirty="0">
                <a:solidFill>
                  <a:srgbClr val="000000"/>
                </a:solidFill>
                <a:latin typeface="Times New Roman" panose="02020603050405020304" pitchFamily="18" charset="0"/>
              </a:rPr>
              <a:t>Sequencing Information: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User Account for particular user has to be created in order for the system to be accessible to that user. AT system startup, only a default user account for ‘Administrator’ would be present in the system. </a:t>
            </a:r>
          </a:p>
          <a:p>
            <a:r>
              <a:rPr lang="en-IN" sz="2400" b="1" i="0" u="none" strike="noStrike" baseline="0" dirty="0">
                <a:solidFill>
                  <a:srgbClr val="000000"/>
                </a:solidFill>
                <a:latin typeface="Times New Roman" panose="02020603050405020304" pitchFamily="18" charset="0"/>
              </a:rPr>
              <a:t>Error Handling/ Response to Abnormal Situations: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If any of the above validations/ sequencing flow does not hold true, appropriate error msg. will be prompted to user for doing the needful. </a:t>
            </a:r>
          </a:p>
          <a:p>
            <a:r>
              <a:rPr lang="en-IN" sz="2400" b="1" i="1" u="none" strike="noStrike" baseline="0" dirty="0">
                <a:solidFill>
                  <a:srgbClr val="000000"/>
                </a:solidFill>
                <a:latin typeface="Times New Roman" panose="02020603050405020304" pitchFamily="18" charset="0"/>
              </a:rPr>
              <a:t>3.3 PERFORMANCE REQUIREMENTS </a:t>
            </a:r>
            <a:endParaRPr lang="en-IN" sz="2400" b="0" i="0" u="none" strike="noStrike" baseline="0" dirty="0">
              <a:solidFill>
                <a:srgbClr val="000000"/>
              </a:solidFill>
              <a:latin typeface="Times New Roman" panose="02020603050405020304" pitchFamily="18" charset="0"/>
            </a:endParaRPr>
          </a:p>
          <a:p>
            <a:r>
              <a:rPr lang="en-IN" sz="2400" b="0" i="0" u="none" strike="noStrike" baseline="0" dirty="0">
                <a:solidFill>
                  <a:srgbClr val="000000"/>
                </a:solidFill>
                <a:latin typeface="Times New Roman" panose="02020603050405020304" pitchFamily="18" charset="0"/>
              </a:rPr>
              <a:t>None </a:t>
            </a:r>
          </a:p>
          <a:p>
            <a:r>
              <a:rPr lang="en-IN" sz="2400" b="1" i="1" u="none" strike="noStrike" baseline="0" dirty="0">
                <a:solidFill>
                  <a:srgbClr val="000000"/>
                </a:solidFill>
                <a:latin typeface="Times New Roman" panose="02020603050405020304" pitchFamily="18" charset="0"/>
              </a:rPr>
              <a:t>3.4 DESIGN CONSTRAINTS </a:t>
            </a:r>
            <a:endParaRPr lang="en-IN" sz="2400" b="0" i="0" u="none" strike="noStrike" baseline="0" dirty="0">
              <a:solidFill>
                <a:srgbClr val="000000"/>
              </a:solidFill>
              <a:latin typeface="Times New Roman" panose="02020603050405020304" pitchFamily="18" charset="0"/>
            </a:endParaRPr>
          </a:p>
          <a:p>
            <a:r>
              <a:rPr lang="en-IN" sz="2400" b="0" i="0" u="none" strike="noStrike" baseline="0" dirty="0">
                <a:solidFill>
                  <a:srgbClr val="000000"/>
                </a:solidFill>
                <a:latin typeface="Times New Roman" panose="02020603050405020304" pitchFamily="18" charset="0"/>
              </a:rPr>
              <a:t>None </a:t>
            </a:r>
            <a:endParaRPr lang="en-IN" dirty="0"/>
          </a:p>
        </p:txBody>
      </p:sp>
    </p:spTree>
    <p:extLst>
      <p:ext uri="{BB962C8B-B14F-4D97-AF65-F5344CB8AC3E}">
        <p14:creationId xmlns:p14="http://schemas.microsoft.com/office/powerpoint/2010/main" val="15626410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FE564-62F2-47CC-A251-2173288F50BB}"/>
              </a:ext>
            </a:extLst>
          </p:cNvPr>
          <p:cNvSpPr>
            <a:spLocks noGrp="1"/>
          </p:cNvSpPr>
          <p:nvPr>
            <p:ph type="title"/>
          </p:nvPr>
        </p:nvSpPr>
        <p:spPr>
          <a:xfrm>
            <a:off x="1484310" y="-232117"/>
            <a:ext cx="10018713" cy="46423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4615139-9CE4-4B65-90E6-41215655D121}"/>
              </a:ext>
            </a:extLst>
          </p:cNvPr>
          <p:cNvSpPr>
            <a:spLocks noGrp="1"/>
          </p:cNvSpPr>
          <p:nvPr>
            <p:ph idx="1"/>
          </p:nvPr>
        </p:nvSpPr>
        <p:spPr>
          <a:xfrm>
            <a:off x="1484310" y="337625"/>
            <a:ext cx="10018713" cy="5453575"/>
          </a:xfrm>
        </p:spPr>
        <p:txBody>
          <a:bodyPr>
            <a:normAutofit/>
          </a:bodyPr>
          <a:lstStyle/>
          <a:p>
            <a:r>
              <a:rPr lang="en-IN" sz="2400" b="1" i="1" u="none" strike="noStrike" baseline="0" dirty="0">
                <a:solidFill>
                  <a:srgbClr val="000000"/>
                </a:solidFill>
                <a:latin typeface="Times New Roman" panose="02020603050405020304" pitchFamily="18" charset="0"/>
              </a:rPr>
              <a:t>3.5 SOFTWARE SYSTEM ATTRIBUTES </a:t>
            </a:r>
            <a:endParaRPr lang="en-IN" sz="2400" b="0" i="0" u="none" strike="noStrike" baseline="0" dirty="0">
              <a:solidFill>
                <a:srgbClr val="000000"/>
              </a:solidFill>
              <a:latin typeface="Times New Roman" panose="02020603050405020304" pitchFamily="18" charset="0"/>
            </a:endParaRPr>
          </a:p>
          <a:p>
            <a:r>
              <a:rPr lang="en-IN" sz="2400" b="1" i="0" u="none" strike="noStrike" baseline="0" dirty="0">
                <a:solidFill>
                  <a:srgbClr val="000000"/>
                </a:solidFill>
                <a:latin typeface="Times New Roman" panose="02020603050405020304" pitchFamily="18" charset="0"/>
              </a:rPr>
              <a:t>3.5.1 SECURITY </a:t>
            </a:r>
            <a:endParaRPr lang="en-IN"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The application will be password protected. Users will have to enter correct username, password and role in order to access the application. </a:t>
            </a:r>
          </a:p>
          <a:p>
            <a:r>
              <a:rPr lang="en-IN" sz="2400" b="1" i="0" u="none" strike="noStrike" baseline="0" dirty="0">
                <a:solidFill>
                  <a:srgbClr val="000000"/>
                </a:solidFill>
                <a:latin typeface="Times New Roman" panose="02020603050405020304" pitchFamily="18" charset="0"/>
              </a:rPr>
              <a:t>3.5.2 MAINTAINABILITY </a:t>
            </a:r>
            <a:endParaRPr lang="en-IN"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The application will be designed in a maintainable manner. It will be easy to incorporate new requirements in the individual modules (i.e., new trains, new timings, fare hike). </a:t>
            </a:r>
            <a:endParaRPr lang="en-IN" dirty="0"/>
          </a:p>
        </p:txBody>
      </p:sp>
    </p:spTree>
    <p:extLst>
      <p:ext uri="{BB962C8B-B14F-4D97-AF65-F5344CB8AC3E}">
        <p14:creationId xmlns:p14="http://schemas.microsoft.com/office/powerpoint/2010/main" val="14509197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7229-C67F-4106-B307-F50642BDB36A}"/>
              </a:ext>
            </a:extLst>
          </p:cNvPr>
          <p:cNvSpPr>
            <a:spLocks noGrp="1"/>
          </p:cNvSpPr>
          <p:nvPr>
            <p:ph type="title"/>
          </p:nvPr>
        </p:nvSpPr>
        <p:spPr>
          <a:xfrm>
            <a:off x="1484311" y="-126608"/>
            <a:ext cx="10018713" cy="12660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E19F1BA-509E-4D1E-9669-F7696C549CB8}"/>
              </a:ext>
            </a:extLst>
          </p:cNvPr>
          <p:cNvSpPr>
            <a:spLocks noGrp="1"/>
          </p:cNvSpPr>
          <p:nvPr>
            <p:ph idx="1"/>
          </p:nvPr>
        </p:nvSpPr>
        <p:spPr>
          <a:xfrm>
            <a:off x="1484310" y="393895"/>
            <a:ext cx="10018713" cy="5894363"/>
          </a:xfrm>
        </p:spPr>
        <p:txBody>
          <a:bodyPr>
            <a:normAutofit fontScale="92500" lnSpcReduction="20000"/>
          </a:bodyPr>
          <a:lstStyle/>
          <a:p>
            <a:pPr marL="0" indent="0">
              <a:buNone/>
            </a:pPr>
            <a:r>
              <a:rPr lang="en-IN" sz="2400" b="1" i="0" u="none" strike="noStrike" baseline="0" dirty="0">
                <a:solidFill>
                  <a:srgbClr val="000000"/>
                </a:solidFill>
                <a:latin typeface="Times New Roman" panose="02020603050405020304" pitchFamily="18" charset="0"/>
              </a:rPr>
              <a:t>3.5.3 PORTABILITY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The application will be easily portable on any windows-based system that has MS-Access 2000 installed. </a:t>
            </a:r>
          </a:p>
          <a:p>
            <a:pPr marL="0" indent="0">
              <a:buNone/>
            </a:pPr>
            <a:r>
              <a:rPr lang="en-IN" sz="2400" b="1" i="1" u="none" strike="noStrike" baseline="0" dirty="0">
                <a:solidFill>
                  <a:srgbClr val="000000"/>
                </a:solidFill>
                <a:latin typeface="Times New Roman" panose="02020603050405020304" pitchFamily="18" charset="0"/>
              </a:rPr>
              <a:t>3.6 LOGICAL DATABASE REQUIREMENTS </a:t>
            </a:r>
            <a:endParaRPr lang="en-IN" sz="2400" b="0" i="0" u="none" strike="noStrike" baseline="0" dirty="0">
              <a:solidFill>
                <a:srgbClr val="000000"/>
              </a:solidFill>
              <a:latin typeface="Times New Roman" panose="02020603050405020304" pitchFamily="18" charset="0"/>
            </a:endParaRPr>
          </a:p>
          <a:p>
            <a:pPr marL="0" indent="0">
              <a:buNone/>
            </a:pPr>
            <a:r>
              <a:rPr lang="en-US" sz="2400" b="0" i="0" u="none" strike="noStrike" baseline="0" dirty="0">
                <a:solidFill>
                  <a:srgbClr val="000000"/>
                </a:solidFill>
                <a:latin typeface="Times New Roman" panose="02020603050405020304" pitchFamily="18" charset="0"/>
              </a:rPr>
              <a:t>The following information will be placed in the database: </a:t>
            </a:r>
          </a:p>
          <a:p>
            <a:pPr marL="0" indent="0">
              <a:buNone/>
            </a:pPr>
            <a:r>
              <a:rPr lang="en-IN" sz="2400" b="0" i="0" u="none" strike="noStrike" baseline="0" dirty="0">
                <a:solidFill>
                  <a:srgbClr val="000000"/>
                </a:solidFill>
                <a:latin typeface="Times New Roman" panose="02020603050405020304" pitchFamily="18" charset="0"/>
              </a:rPr>
              <a:t>(</a:t>
            </a:r>
            <a:r>
              <a:rPr lang="en-IN" sz="2400" b="0" i="0" u="none" strike="noStrike" baseline="0" dirty="0" err="1">
                <a:solidFill>
                  <a:srgbClr val="000000"/>
                </a:solidFill>
                <a:latin typeface="Times New Roman" panose="02020603050405020304" pitchFamily="18" charset="0"/>
              </a:rPr>
              <a:t>i</a:t>
            </a:r>
            <a:r>
              <a:rPr lang="en-IN" sz="2400" b="0" i="0" u="none" strike="noStrike" baseline="0" dirty="0">
                <a:solidFill>
                  <a:srgbClr val="000000"/>
                </a:solidFill>
                <a:latin typeface="Times New Roman" panose="02020603050405020304" pitchFamily="18" charset="0"/>
              </a:rPr>
              <a:t>) Passenger Info. </a:t>
            </a:r>
          </a:p>
          <a:p>
            <a:pPr marL="0" indent="0">
              <a:buNone/>
            </a:pPr>
            <a:r>
              <a:rPr lang="en-IN" sz="2400" b="0" i="0" u="none" strike="noStrike" baseline="0" dirty="0">
                <a:solidFill>
                  <a:srgbClr val="000000"/>
                </a:solidFill>
                <a:latin typeface="Times New Roman" panose="02020603050405020304" pitchFamily="18" charset="0"/>
              </a:rPr>
              <a:t>(ii) PNR Number. </a:t>
            </a:r>
          </a:p>
          <a:p>
            <a:pPr marL="0" indent="0">
              <a:buNone/>
            </a:pPr>
            <a:r>
              <a:rPr lang="en-IN" sz="2400" b="0" i="0" u="none" strike="noStrike" baseline="0" dirty="0">
                <a:solidFill>
                  <a:srgbClr val="000000"/>
                </a:solidFill>
                <a:latin typeface="Times New Roman" panose="02020603050405020304" pitchFamily="18" charset="0"/>
              </a:rPr>
              <a:t>(iii) Destination. </a:t>
            </a:r>
          </a:p>
          <a:p>
            <a:pPr marL="0" indent="0">
              <a:buNone/>
            </a:pPr>
            <a:r>
              <a:rPr lang="en-IN" sz="2400" b="0" i="0" u="none" strike="noStrike" baseline="0" dirty="0">
                <a:solidFill>
                  <a:srgbClr val="000000"/>
                </a:solidFill>
                <a:latin typeface="Times New Roman" panose="02020603050405020304" pitchFamily="18" charset="0"/>
              </a:rPr>
              <a:t>(iv) Train Number. </a:t>
            </a:r>
          </a:p>
          <a:p>
            <a:endParaRPr lang="en-IN" sz="2400" b="0" i="0" u="none" strike="noStrike" baseline="0" dirty="0">
              <a:solidFill>
                <a:srgbClr val="000000"/>
              </a:solidFill>
              <a:latin typeface="Times New Roman" panose="02020603050405020304" pitchFamily="18" charset="0"/>
            </a:endParaRPr>
          </a:p>
          <a:p>
            <a:pPr marL="0" indent="0">
              <a:buNone/>
            </a:pPr>
            <a:r>
              <a:rPr lang="en-IN" sz="2400" b="1" i="1" u="none" strike="noStrike" baseline="0" dirty="0">
                <a:solidFill>
                  <a:srgbClr val="000000"/>
                </a:solidFill>
                <a:latin typeface="Times New Roman" panose="02020603050405020304" pitchFamily="18" charset="0"/>
              </a:rPr>
              <a:t>3.7 OTHER REQUIREMENTS </a:t>
            </a:r>
            <a:endParaRPr lang="en-IN" sz="2400" b="0" i="0" u="none" strike="noStrike" baseline="0" dirty="0">
              <a:solidFill>
                <a:srgbClr val="000000"/>
              </a:solidFill>
              <a:latin typeface="Times New Roman" panose="02020603050405020304" pitchFamily="18" charset="0"/>
            </a:endParaRPr>
          </a:p>
          <a:p>
            <a:pPr marL="0" indent="0">
              <a:buNone/>
            </a:pPr>
            <a:r>
              <a:rPr lang="en-IN" sz="2400" b="0" i="0" u="none" strike="noStrike" baseline="0" dirty="0">
                <a:solidFill>
                  <a:srgbClr val="000000"/>
                </a:solidFill>
                <a:latin typeface="Times New Roman" panose="02020603050405020304" pitchFamily="18" charset="0"/>
              </a:rPr>
              <a:t>None. </a:t>
            </a:r>
          </a:p>
          <a:p>
            <a:pPr marL="0" indent="0">
              <a:buNone/>
            </a:pPr>
            <a:r>
              <a:rPr lang="en-US" sz="3200" b="1" i="0" u="none" strike="noStrike" baseline="0" dirty="0">
                <a:solidFill>
                  <a:srgbClr val="000000"/>
                </a:solidFill>
                <a:latin typeface="Times New Roman" panose="02020603050405020304" pitchFamily="18" charset="0"/>
              </a:rPr>
              <a:t>Conclusion: </a:t>
            </a:r>
            <a:r>
              <a:rPr lang="en-US" sz="2400" b="0" i="0" u="none" strike="noStrike" baseline="0" dirty="0">
                <a:solidFill>
                  <a:srgbClr val="000000"/>
                </a:solidFill>
                <a:latin typeface="Times New Roman" panose="02020603050405020304" pitchFamily="18" charset="0"/>
              </a:rPr>
              <a:t>The SRS was written successfully by following the template described above. </a:t>
            </a:r>
            <a:endParaRPr lang="en-IN" dirty="0"/>
          </a:p>
        </p:txBody>
      </p:sp>
    </p:spTree>
    <p:extLst>
      <p:ext uri="{BB962C8B-B14F-4D97-AF65-F5344CB8AC3E}">
        <p14:creationId xmlns:p14="http://schemas.microsoft.com/office/powerpoint/2010/main" val="22055460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114D22-61FA-4F46-8A2C-E8A605BB0D1E}"/>
              </a:ext>
            </a:extLst>
          </p:cNvPr>
          <p:cNvSpPr>
            <a:spLocks noGrp="1"/>
          </p:cNvSpPr>
          <p:nvPr>
            <p:ph idx="1"/>
          </p:nvPr>
        </p:nvSpPr>
        <p:spPr>
          <a:xfrm>
            <a:off x="1484310" y="905069"/>
            <a:ext cx="10018713" cy="4886131"/>
          </a:xfrm>
        </p:spPr>
        <p:txBody>
          <a:bodyPr>
            <a:normAutofit/>
          </a:bodyPr>
          <a:lstStyle/>
          <a:p>
            <a:pPr marL="0" indent="0" algn="ctr">
              <a:buNone/>
            </a:pPr>
            <a:r>
              <a:rPr lang="en-US"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9280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133669"/>
          </a:xfrm>
        </p:spPr>
        <p:txBody>
          <a:bodyPr>
            <a:normAutofit fontScale="90000"/>
          </a:bodyPr>
          <a:lstStyle/>
          <a:p>
            <a:r>
              <a:rPr lang="en-US" sz="4400" b="1" dirty="0">
                <a:latin typeface="Times New Roman" panose="02020603050405020304" pitchFamily="18" charset="0"/>
                <a:cs typeface="Times New Roman" panose="02020603050405020304" pitchFamily="18" charset="0"/>
              </a:rPr>
              <a:t>IEEE –SRS DOCUMENT TEMPLATE</a:t>
            </a:r>
            <a:br>
              <a:rPr lang="en-US" sz="4000" dirty="0"/>
            </a:br>
            <a:endParaRPr lang="en-US" dirty="0"/>
          </a:p>
        </p:txBody>
      </p:sp>
      <p:sp>
        <p:nvSpPr>
          <p:cNvPr id="3" name="Content Placeholder 2"/>
          <p:cNvSpPr>
            <a:spLocks noGrp="1"/>
          </p:cNvSpPr>
          <p:nvPr>
            <p:ph idx="1"/>
          </p:nvPr>
        </p:nvSpPr>
        <p:spPr>
          <a:xfrm>
            <a:off x="1484310" y="1819469"/>
            <a:ext cx="10018713" cy="3971731"/>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1.	Introduction	</a:t>
            </a:r>
          </a:p>
          <a:p>
            <a:pPr marL="0" indent="0">
              <a:buNone/>
            </a:pPr>
            <a:r>
              <a:rPr lang="en-US" dirty="0">
                <a:latin typeface="Times New Roman" panose="02020603050405020304" pitchFamily="18" charset="0"/>
                <a:cs typeface="Times New Roman" panose="02020603050405020304" pitchFamily="18" charset="0"/>
              </a:rPr>
              <a:t>1.1 Purpose</a:t>
            </a:r>
          </a:p>
          <a:p>
            <a:pPr marL="0" indent="0">
              <a:buNone/>
            </a:pPr>
            <a:r>
              <a:rPr lang="en-US" dirty="0">
                <a:latin typeface="Times New Roman" panose="02020603050405020304" pitchFamily="18" charset="0"/>
                <a:cs typeface="Times New Roman" panose="02020603050405020304" pitchFamily="18" charset="0"/>
              </a:rPr>
              <a:t>1.2 Scope</a:t>
            </a:r>
          </a:p>
          <a:p>
            <a:pPr marL="0" indent="0">
              <a:buNone/>
            </a:pPr>
            <a:r>
              <a:rPr lang="en-US" dirty="0">
                <a:latin typeface="Times New Roman" panose="02020603050405020304" pitchFamily="18" charset="0"/>
                <a:cs typeface="Times New Roman" panose="02020603050405020304" pitchFamily="18" charset="0"/>
              </a:rPr>
              <a:t>1.3 Definitions, Acronyms, and Abbreviations</a:t>
            </a:r>
          </a:p>
          <a:p>
            <a:pPr marL="0" indent="0" algn="l">
              <a:buNone/>
            </a:pPr>
            <a:r>
              <a:rPr lang="en-IN" b="0" i="0" u="none" strike="noStrike" baseline="0" dirty="0">
                <a:solidFill>
                  <a:srgbClr val="000000"/>
                </a:solidFill>
                <a:latin typeface="Times New Roman" panose="02020603050405020304" pitchFamily="18" charset="0"/>
              </a:rPr>
              <a:t>1.4 References</a:t>
            </a:r>
          </a:p>
          <a:p>
            <a:pPr marL="0" indent="0" algn="l">
              <a:buNone/>
            </a:pPr>
            <a:r>
              <a:rPr lang="en-IN" b="0" i="0" u="none" strike="noStrike" baseline="0" dirty="0">
                <a:solidFill>
                  <a:srgbClr val="000000"/>
                </a:solidFill>
                <a:latin typeface="Times New Roman" panose="02020603050405020304" pitchFamily="18" charset="0"/>
              </a:rPr>
              <a:t>1.5 Overview</a:t>
            </a:r>
          </a:p>
          <a:p>
            <a:pPr marL="0" indent="0">
              <a:buNone/>
            </a:pPr>
            <a:endParaRPr lang="en-US" dirty="0"/>
          </a:p>
        </p:txBody>
      </p:sp>
    </p:spTree>
    <p:extLst>
      <p:ext uri="{BB962C8B-B14F-4D97-AF65-F5344CB8AC3E}">
        <p14:creationId xmlns:p14="http://schemas.microsoft.com/office/powerpoint/2010/main" val="297064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485192"/>
            <a:ext cx="10018713" cy="1296955"/>
          </a:xfrm>
        </p:spPr>
        <p:txBody>
          <a:bodyPr/>
          <a:lstStyle/>
          <a:p>
            <a:r>
              <a:rPr lang="en-US" b="1" dirty="0">
                <a:latin typeface="Times New Roman" panose="02020603050405020304" pitchFamily="18" charset="0"/>
                <a:cs typeface="Times New Roman" panose="02020603050405020304" pitchFamily="18" charset="0"/>
              </a:rPr>
              <a:t>Overall Description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1371600"/>
            <a:ext cx="8229600" cy="5486400"/>
          </a:xfrm>
        </p:spPr>
        <p:txBody>
          <a:bodyPr>
            <a:normAutofit fontScale="55000" lnSpcReduction="20000"/>
          </a:bodyPr>
          <a:lstStyle/>
          <a:p>
            <a:pPr marL="0" indent="0">
              <a:buNone/>
            </a:pPr>
            <a:r>
              <a:rPr lang="en-US" sz="3800" b="1" dirty="0"/>
              <a:t>2</a:t>
            </a:r>
            <a:r>
              <a:rPr lang="en-US" sz="3800" b="1" dirty="0">
                <a:latin typeface="Times New Roman" panose="02020603050405020304" pitchFamily="18" charset="0"/>
                <a:cs typeface="Times New Roman" panose="02020603050405020304" pitchFamily="18" charset="0"/>
              </a:rPr>
              <a:t>. The Overall Description	</a:t>
            </a:r>
          </a:p>
          <a:p>
            <a:pPr marL="0" indent="0">
              <a:buNone/>
            </a:pPr>
            <a:r>
              <a:rPr lang="en-US" sz="3800" dirty="0">
                <a:latin typeface="Times New Roman" panose="02020603050405020304" pitchFamily="18" charset="0"/>
                <a:cs typeface="Times New Roman" panose="02020603050405020304" pitchFamily="18" charset="0"/>
              </a:rPr>
              <a:t>	</a:t>
            </a:r>
          </a:p>
          <a:p>
            <a:pPr marL="0" indent="0">
              <a:buNone/>
            </a:pPr>
            <a:r>
              <a:rPr lang="en-US" sz="3800" dirty="0">
                <a:latin typeface="Times New Roman" panose="02020603050405020304" pitchFamily="18" charset="0"/>
                <a:cs typeface="Times New Roman" panose="02020603050405020304" pitchFamily="18" charset="0"/>
              </a:rPr>
              <a:t>2.1	Product Perspective</a:t>
            </a:r>
          </a:p>
          <a:p>
            <a:pPr marL="0" indent="0" algn="l">
              <a:buNone/>
            </a:pPr>
            <a:r>
              <a:rPr lang="en-US" sz="3800" dirty="0">
                <a:latin typeface="Times New Roman" panose="02020603050405020304" pitchFamily="18" charset="0"/>
                <a:cs typeface="Times New Roman" panose="02020603050405020304" pitchFamily="18" charset="0"/>
              </a:rPr>
              <a:t>	</a:t>
            </a:r>
            <a:endParaRPr lang="en-IN" sz="3800" b="0" i="0" u="none" strike="noStrike" baseline="0" dirty="0">
              <a:solidFill>
                <a:srgbClr val="000000"/>
              </a:solidFill>
              <a:latin typeface="Times New Roman" panose="02020603050405020304" pitchFamily="18" charset="0"/>
            </a:endParaRPr>
          </a:p>
          <a:p>
            <a:r>
              <a:rPr lang="en-IN" sz="3800" b="0" i="0" u="none" strike="noStrike" baseline="0" dirty="0">
                <a:solidFill>
                  <a:srgbClr val="000000"/>
                </a:solidFill>
                <a:latin typeface="Times New Roman" panose="02020603050405020304" pitchFamily="18" charset="0"/>
              </a:rPr>
              <a:t>2.1.1 System Interfaces </a:t>
            </a:r>
          </a:p>
          <a:p>
            <a:r>
              <a:rPr lang="en-IN" sz="3800" b="0" i="0" u="none" strike="noStrike" baseline="0" dirty="0">
                <a:solidFill>
                  <a:srgbClr val="000000"/>
                </a:solidFill>
                <a:latin typeface="Times New Roman" panose="02020603050405020304" pitchFamily="18" charset="0"/>
              </a:rPr>
              <a:t>2.1.2 User Interfaces </a:t>
            </a:r>
          </a:p>
          <a:p>
            <a:r>
              <a:rPr lang="en-IN" sz="3800" b="0" i="0" u="none" strike="noStrike" baseline="0" dirty="0">
                <a:solidFill>
                  <a:srgbClr val="000000"/>
                </a:solidFill>
                <a:latin typeface="Times New Roman" panose="02020603050405020304" pitchFamily="18" charset="0"/>
              </a:rPr>
              <a:t>2.1.3 Hardware Interfaces </a:t>
            </a:r>
          </a:p>
          <a:p>
            <a:r>
              <a:rPr lang="en-IN" sz="3800" b="0" i="0" u="none" strike="noStrike" baseline="0" dirty="0">
                <a:solidFill>
                  <a:srgbClr val="000000"/>
                </a:solidFill>
                <a:latin typeface="Times New Roman" panose="02020603050405020304" pitchFamily="18" charset="0"/>
              </a:rPr>
              <a:t>2.1.4 Software Interfaces </a:t>
            </a:r>
          </a:p>
          <a:p>
            <a:r>
              <a:rPr lang="en-IN" sz="3800" b="0" i="0" u="none" strike="noStrike" baseline="0" dirty="0">
                <a:solidFill>
                  <a:srgbClr val="000000"/>
                </a:solidFill>
                <a:latin typeface="Times New Roman" panose="02020603050405020304" pitchFamily="18" charset="0"/>
              </a:rPr>
              <a:t>2.1.5 Communication Interfaces </a:t>
            </a:r>
          </a:p>
          <a:p>
            <a:r>
              <a:rPr lang="en-IN" sz="3800" b="0" i="0" u="none" strike="noStrike" baseline="0" dirty="0">
                <a:solidFill>
                  <a:srgbClr val="000000"/>
                </a:solidFill>
                <a:latin typeface="Times New Roman" panose="02020603050405020304" pitchFamily="18" charset="0"/>
              </a:rPr>
              <a:t>2.1.6 Memory Constraints </a:t>
            </a:r>
          </a:p>
          <a:p>
            <a:r>
              <a:rPr lang="en-IN" sz="3800" b="0" i="0" u="none" strike="noStrike" baseline="0" dirty="0">
                <a:solidFill>
                  <a:srgbClr val="000000"/>
                </a:solidFill>
                <a:latin typeface="Times New Roman" panose="02020603050405020304" pitchFamily="18" charset="0"/>
              </a:rPr>
              <a:t>2.1.7 Operations </a:t>
            </a:r>
          </a:p>
          <a:p>
            <a:r>
              <a:rPr lang="en-IN" sz="3800" b="0" i="0" u="none" strike="noStrike" baseline="0" dirty="0">
                <a:solidFill>
                  <a:srgbClr val="000000"/>
                </a:solidFill>
                <a:latin typeface="Times New Roman" panose="02020603050405020304" pitchFamily="18" charset="0"/>
              </a:rPr>
              <a:t>2.1.8 Site Adaptation Requirements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26670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E262-7D56-4B57-9A3B-F1390C031C9D}"/>
              </a:ext>
            </a:extLst>
          </p:cNvPr>
          <p:cNvSpPr>
            <a:spLocks noGrp="1"/>
          </p:cNvSpPr>
          <p:nvPr>
            <p:ph type="title"/>
          </p:nvPr>
        </p:nvSpPr>
        <p:spPr>
          <a:xfrm>
            <a:off x="1484311" y="685801"/>
            <a:ext cx="10018713" cy="11605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061D708-D32A-4956-8D6A-B396C46B2294}"/>
              </a:ext>
            </a:extLst>
          </p:cNvPr>
          <p:cNvSpPr>
            <a:spLocks noGrp="1"/>
          </p:cNvSpPr>
          <p:nvPr>
            <p:ph idx="1"/>
          </p:nvPr>
        </p:nvSpPr>
        <p:spPr>
          <a:xfrm>
            <a:off x="1484310" y="801859"/>
            <a:ext cx="10018713" cy="4989341"/>
          </a:xfrm>
        </p:spPr>
        <p:txBody>
          <a:bodyPr/>
          <a:lstStyle/>
          <a:p>
            <a:pPr marL="0" marR="0" lvl="0" indent="0" algn="l" defTabSz="457200" rtl="0" eaLnBrk="1" fontAlgn="auto" latinLnBrk="0" hangingPunct="1">
              <a:lnSpc>
                <a:spcPct val="100000"/>
              </a:lnSpc>
              <a:spcBef>
                <a:spcPct val="20000"/>
              </a:spcBef>
              <a:spcAft>
                <a:spcPts val="600"/>
              </a:spcAft>
              <a:buClr>
                <a:srgbClr val="30ACEC">
                  <a:lumMod val="75000"/>
                </a:srgbClr>
              </a:buClr>
              <a:buSzPct val="145000"/>
              <a:buFont typeface="Arial"/>
              <a:buNone/>
              <a:tabLst/>
              <a:defRPr/>
            </a:pPr>
            <a:r>
              <a:rPr kumimoji="0" lang="en-US"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2.2	Product Functions	</a:t>
            </a:r>
          </a:p>
          <a:p>
            <a:pPr marL="0" marR="0" lvl="0" indent="0" algn="l" defTabSz="457200" rtl="0" eaLnBrk="1" fontAlgn="auto" latinLnBrk="0" hangingPunct="1">
              <a:lnSpc>
                <a:spcPct val="100000"/>
              </a:lnSpc>
              <a:spcBef>
                <a:spcPct val="20000"/>
              </a:spcBef>
              <a:spcAft>
                <a:spcPts val="600"/>
              </a:spcAft>
              <a:buClr>
                <a:srgbClr val="30ACEC">
                  <a:lumMod val="75000"/>
                </a:srgbClr>
              </a:buClr>
              <a:buSzPct val="145000"/>
              <a:buFont typeface="Arial"/>
              <a:buNone/>
              <a:tabLst/>
              <a:defRPr/>
            </a:pPr>
            <a:r>
              <a:rPr kumimoji="0" lang="en-US"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2.3	User Characteristics	</a:t>
            </a:r>
          </a:p>
          <a:p>
            <a:pPr marL="0" marR="0" lvl="0" indent="0" algn="l" defTabSz="457200" rtl="0" eaLnBrk="1" fontAlgn="auto" latinLnBrk="0" hangingPunct="1">
              <a:lnSpc>
                <a:spcPct val="100000"/>
              </a:lnSpc>
              <a:spcBef>
                <a:spcPct val="20000"/>
              </a:spcBef>
              <a:spcAft>
                <a:spcPts val="600"/>
              </a:spcAft>
              <a:buClr>
                <a:srgbClr val="30ACEC">
                  <a:lumMod val="75000"/>
                </a:srgbClr>
              </a:buClr>
              <a:buSzPct val="145000"/>
              <a:buFont typeface="Arial"/>
              <a:buNone/>
              <a:tabLst/>
              <a:defRPr/>
            </a:pPr>
            <a:r>
              <a:rPr kumimoji="0" lang="en-US"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2.4	Constraints</a:t>
            </a:r>
          </a:p>
          <a:p>
            <a:pPr marL="0" marR="0" lvl="0" indent="0" algn="l" defTabSz="457200" rtl="0" eaLnBrk="1" fontAlgn="auto" latinLnBrk="0" hangingPunct="1">
              <a:lnSpc>
                <a:spcPct val="100000"/>
              </a:lnSpc>
              <a:spcBef>
                <a:spcPct val="20000"/>
              </a:spcBef>
              <a:spcAft>
                <a:spcPts val="600"/>
              </a:spcAft>
              <a:buClr>
                <a:srgbClr val="30ACEC">
                  <a:lumMod val="75000"/>
                </a:srgbClr>
              </a:buClr>
              <a:buSzPct val="145000"/>
              <a:buFont typeface="Arial"/>
              <a:buNone/>
              <a:tabLst/>
              <a:defRPr/>
            </a:pPr>
            <a:r>
              <a:rPr kumimoji="0" lang="en-US"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2.5	Assumptions and Dependencies</a:t>
            </a:r>
          </a:p>
          <a:p>
            <a:pPr marL="0" marR="0" lvl="0" indent="0" algn="l" defTabSz="457200" rtl="0" eaLnBrk="1" fontAlgn="auto" latinLnBrk="0" hangingPunct="1">
              <a:lnSpc>
                <a:spcPct val="100000"/>
              </a:lnSpc>
              <a:spcBef>
                <a:spcPct val="20000"/>
              </a:spcBef>
              <a:spcAft>
                <a:spcPts val="600"/>
              </a:spcAft>
              <a:buClr>
                <a:srgbClr val="30ACEC">
                  <a:lumMod val="75000"/>
                </a:srgbClr>
              </a:buClr>
              <a:buSzPct val="145000"/>
              <a:buFont typeface="Arial"/>
              <a:buNone/>
              <a:tabLst/>
              <a:defRPr/>
            </a:pPr>
            <a:r>
              <a:rPr lang="en-US" b="1" dirty="0">
                <a:solidFill>
                  <a:prstClr val="black"/>
                </a:solidFill>
                <a:latin typeface="Times New Roman" panose="02020603050405020304" pitchFamily="18" charset="0"/>
                <a:cs typeface="Times New Roman" panose="02020603050405020304" pitchFamily="18" charset="0"/>
              </a:rPr>
              <a:t>2.6 Apportioning of Requirements</a:t>
            </a:r>
          </a:p>
          <a:p>
            <a:pPr marL="0" marR="0" lvl="0" indent="0" algn="l" defTabSz="457200" rtl="0" eaLnBrk="1" fontAlgn="auto" latinLnBrk="0" hangingPunct="1">
              <a:lnSpc>
                <a:spcPct val="100000"/>
              </a:lnSpc>
              <a:spcBef>
                <a:spcPct val="20000"/>
              </a:spcBef>
              <a:spcAft>
                <a:spcPts val="600"/>
              </a:spcAft>
              <a:buClr>
                <a:srgbClr val="30ACEC">
                  <a:lumMod val="75000"/>
                </a:srgbClr>
              </a:buClr>
              <a:buSzPct val="145000"/>
              <a:buFont typeface="Arial"/>
              <a:buNone/>
              <a:tabLst/>
              <a:defRPr/>
            </a:pPr>
            <a:endParaRPr kumimoji="0" lang="en-US" sz="1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IN" dirty="0"/>
          </a:p>
        </p:txBody>
      </p:sp>
    </p:spTree>
    <p:extLst>
      <p:ext uri="{BB962C8B-B14F-4D97-AF65-F5344CB8AC3E}">
        <p14:creationId xmlns:p14="http://schemas.microsoft.com/office/powerpoint/2010/main" val="879732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031033"/>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1959429"/>
            <a:ext cx="10018713" cy="3831771"/>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3. Specific Requirements</a:t>
            </a:r>
          </a:p>
          <a:p>
            <a:pPr marL="0" indent="0">
              <a:buNone/>
            </a:pPr>
            <a:r>
              <a:rPr lang="en-US" dirty="0">
                <a:latin typeface="Times New Roman" panose="02020603050405020304" pitchFamily="18" charset="0"/>
                <a:cs typeface="Times New Roman" panose="02020603050405020304" pitchFamily="18" charset="0"/>
              </a:rPr>
              <a:t>3.1 External Interface Requirements	</a:t>
            </a:r>
          </a:p>
          <a:p>
            <a:pPr marL="0" indent="0">
              <a:buNone/>
            </a:pPr>
            <a:r>
              <a:rPr lang="en-US" dirty="0">
                <a:latin typeface="Times New Roman" panose="02020603050405020304" pitchFamily="18" charset="0"/>
                <a:cs typeface="Times New Roman" panose="02020603050405020304" pitchFamily="18" charset="0"/>
              </a:rPr>
              <a:t>3.2 Functions</a:t>
            </a:r>
          </a:p>
          <a:p>
            <a:pPr marL="0" indent="0">
              <a:buNone/>
            </a:pPr>
            <a:r>
              <a:rPr lang="en-US" dirty="0">
                <a:latin typeface="Times New Roman" panose="02020603050405020304" pitchFamily="18" charset="0"/>
                <a:cs typeface="Times New Roman" panose="02020603050405020304" pitchFamily="18" charset="0"/>
              </a:rPr>
              <a:t>3.3 Performance Requirements</a:t>
            </a:r>
          </a:p>
          <a:p>
            <a:pPr marL="0" indent="0">
              <a:buNone/>
            </a:pPr>
            <a:r>
              <a:rPr lang="en-US" dirty="0">
                <a:latin typeface="Times New Roman" panose="02020603050405020304" pitchFamily="18" charset="0"/>
                <a:cs typeface="Times New Roman" panose="02020603050405020304" pitchFamily="18" charset="0"/>
              </a:rPr>
              <a:t>3.4 Logical Database Requirements</a:t>
            </a:r>
          </a:p>
          <a:p>
            <a:pPr marL="0" indent="0">
              <a:buNone/>
            </a:pPr>
            <a:r>
              <a:rPr lang="en-US" dirty="0">
                <a:latin typeface="Times New Roman" panose="02020603050405020304" pitchFamily="18" charset="0"/>
                <a:cs typeface="Times New Roman" panose="02020603050405020304" pitchFamily="18" charset="0"/>
              </a:rPr>
              <a:t>3.5 Design Constraints</a:t>
            </a:r>
          </a:p>
          <a:p>
            <a:pPr marL="0" indent="0">
              <a:buNone/>
            </a:pPr>
            <a:r>
              <a:rPr lang="en-US" dirty="0">
                <a:latin typeface="Times New Roman" panose="02020603050405020304" pitchFamily="18" charset="0"/>
                <a:cs typeface="Times New Roman" panose="02020603050405020304" pitchFamily="18" charset="0"/>
              </a:rPr>
              <a:t>       3.5.1 Standard Compliance</a:t>
            </a:r>
          </a:p>
        </p:txBody>
      </p:sp>
    </p:spTree>
    <p:extLst>
      <p:ext uri="{BB962C8B-B14F-4D97-AF65-F5344CB8AC3E}">
        <p14:creationId xmlns:p14="http://schemas.microsoft.com/office/powerpoint/2010/main" val="2865001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1150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1519311"/>
            <a:ext cx="10018713" cy="427189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3.6 Software System Attributes</a:t>
            </a:r>
          </a:p>
          <a:p>
            <a:pPr marL="0" indent="0">
              <a:buNone/>
            </a:pPr>
            <a:r>
              <a:rPr lang="en-US" dirty="0">
                <a:latin typeface="Times New Roman" panose="02020603050405020304" pitchFamily="18" charset="0"/>
                <a:cs typeface="Times New Roman" panose="02020603050405020304" pitchFamily="18" charset="0"/>
              </a:rPr>
              <a:t>3.6.1 Reliability</a:t>
            </a:r>
          </a:p>
          <a:p>
            <a:pPr marL="0" indent="0">
              <a:buNone/>
            </a:pPr>
            <a:r>
              <a:rPr lang="en-US" dirty="0">
                <a:latin typeface="Times New Roman" panose="02020603050405020304" pitchFamily="18" charset="0"/>
                <a:cs typeface="Times New Roman" panose="02020603050405020304" pitchFamily="18" charset="0"/>
              </a:rPr>
              <a:t>3.6.2 Availability</a:t>
            </a:r>
          </a:p>
          <a:p>
            <a:pPr marL="0" indent="0">
              <a:buNone/>
            </a:pPr>
            <a:r>
              <a:rPr lang="en-US" dirty="0">
                <a:latin typeface="Times New Roman" panose="02020603050405020304" pitchFamily="18" charset="0"/>
                <a:cs typeface="Times New Roman" panose="02020603050405020304" pitchFamily="18" charset="0"/>
              </a:rPr>
              <a:t>3.6.3 Security</a:t>
            </a:r>
          </a:p>
          <a:p>
            <a:pPr marL="0" indent="0">
              <a:buNone/>
            </a:pPr>
            <a:r>
              <a:rPr lang="en-US" dirty="0">
                <a:latin typeface="Times New Roman" panose="02020603050405020304" pitchFamily="18" charset="0"/>
                <a:cs typeface="Times New Roman" panose="02020603050405020304" pitchFamily="18" charset="0"/>
              </a:rPr>
              <a:t>3.6.4Maintainability</a:t>
            </a:r>
          </a:p>
          <a:p>
            <a:pPr marL="0" indent="0">
              <a:buNone/>
            </a:pPr>
            <a:r>
              <a:rPr lang="en-US" dirty="0">
                <a:latin typeface="Times New Roman" panose="02020603050405020304" pitchFamily="18" charset="0"/>
                <a:cs typeface="Times New Roman" panose="02020603050405020304" pitchFamily="18" charset="0"/>
              </a:rPr>
              <a:t>3.6.5 Portability</a:t>
            </a:r>
          </a:p>
        </p:txBody>
      </p:sp>
    </p:spTree>
    <p:extLst>
      <p:ext uri="{BB962C8B-B14F-4D97-AF65-F5344CB8AC3E}">
        <p14:creationId xmlns:p14="http://schemas.microsoft.com/office/powerpoint/2010/main" val="766403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377</TotalTime>
  <Words>4256</Words>
  <Application>Microsoft Office PowerPoint</Application>
  <PresentationFormat>Widescreen</PresentationFormat>
  <Paragraphs>303</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Corbel</vt:lpstr>
      <vt:lpstr>Times New Roman</vt:lpstr>
      <vt:lpstr>Parallax</vt:lpstr>
      <vt:lpstr>Experiment No-2</vt:lpstr>
      <vt:lpstr>Description of an SRS</vt:lpstr>
      <vt:lpstr>Major Goals of an SRS </vt:lpstr>
      <vt:lpstr>PowerPoint Presentation</vt:lpstr>
      <vt:lpstr>IEEE –SRS DOCUMENT TEMPLATE </vt:lpstr>
      <vt:lpstr>Overall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WL Report:  For each train a WL will be generated containing the list of passengers who are waiting to get the seats allotted in a train. </vt:lpstr>
      <vt:lpstr>Monthly Passenger List Report:  For each month a passenger list will be generated containing the information about the number of passengers traveling each day and through each train.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 No-2</dc:title>
  <dc:creator>jyoti</dc:creator>
  <cp:lastModifiedBy>Dhiraj Middha</cp:lastModifiedBy>
  <cp:revision>74</cp:revision>
  <dcterms:created xsi:type="dcterms:W3CDTF">2020-07-21T17:26:44Z</dcterms:created>
  <dcterms:modified xsi:type="dcterms:W3CDTF">2020-09-02T07:15:39Z</dcterms:modified>
</cp:coreProperties>
</file>