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na114@gmail.com" userId="daea2755a9fef309" providerId="LiveId" clId="{F43FC403-D306-4477-A126-76B72B7B689D}"/>
    <pc:docChg chg="modSld">
      <pc:chgData name="karuna114@gmail.com" userId="daea2755a9fef309" providerId="LiveId" clId="{F43FC403-D306-4477-A126-76B72B7B689D}" dt="2021-09-17T04:13:57.219" v="2" actId="13926"/>
      <pc:docMkLst>
        <pc:docMk/>
      </pc:docMkLst>
      <pc:sldChg chg="modSp mod">
        <pc:chgData name="karuna114@gmail.com" userId="daea2755a9fef309" providerId="LiveId" clId="{F43FC403-D306-4477-A126-76B72B7B689D}" dt="2021-09-17T04:13:30.318" v="1" actId="13926"/>
        <pc:sldMkLst>
          <pc:docMk/>
          <pc:sldMk cId="2499152892" sldId="257"/>
        </pc:sldMkLst>
        <pc:spChg chg="mod">
          <ac:chgData name="karuna114@gmail.com" userId="daea2755a9fef309" providerId="LiveId" clId="{F43FC403-D306-4477-A126-76B72B7B689D}" dt="2021-09-17T04:13:30.318" v="1" actId="13926"/>
          <ac:spMkLst>
            <pc:docMk/>
            <pc:sldMk cId="2499152892" sldId="257"/>
            <ac:spMk id="3" creationId="{00000000-0000-0000-0000-000000000000}"/>
          </ac:spMkLst>
        </pc:spChg>
      </pc:sldChg>
      <pc:sldChg chg="modSp mod">
        <pc:chgData name="karuna114@gmail.com" userId="daea2755a9fef309" providerId="LiveId" clId="{F43FC403-D306-4477-A126-76B72B7B689D}" dt="2021-09-17T04:13:57.219" v="2" actId="13926"/>
        <pc:sldMkLst>
          <pc:docMk/>
          <pc:sldMk cId="1397495850" sldId="258"/>
        </pc:sldMkLst>
        <pc:spChg chg="mod">
          <ac:chgData name="karuna114@gmail.com" userId="daea2755a9fef309" providerId="LiveId" clId="{F43FC403-D306-4477-A126-76B72B7B689D}" dt="2021-09-17T04:13:57.219" v="2" actId="13926"/>
          <ac:spMkLst>
            <pc:docMk/>
            <pc:sldMk cId="1397495850"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357781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9AD2B-0DB8-4E85-A9BA-F386D5F396EB}"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99810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82158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646560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296710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208922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45769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161569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65846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389256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323285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9AD2B-0DB8-4E85-A9BA-F386D5F396EB}"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60878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9AD2B-0DB8-4E85-A9BA-F386D5F396EB}" type="datetimeFigureOut">
              <a:rPr lang="en-IN" smtClean="0"/>
              <a:t>17-09-2021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18913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9AD2B-0DB8-4E85-A9BA-F386D5F396EB}" type="datetimeFigureOut">
              <a:rPr lang="en-IN" smtClean="0"/>
              <a:t>17-09-2021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401268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9AD2B-0DB8-4E85-A9BA-F386D5F396EB}" type="datetimeFigureOut">
              <a:rPr lang="en-IN" smtClean="0"/>
              <a:t>17-09-2021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5252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9AD2B-0DB8-4E85-A9BA-F386D5F396EB}"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35029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9AD2B-0DB8-4E85-A9BA-F386D5F396EB}"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81451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D9AD2B-0DB8-4E85-A9BA-F386D5F396EB}" type="datetimeFigureOut">
              <a:rPr lang="en-IN" smtClean="0"/>
              <a:t>17-09-2021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5C6DCF-0E94-42BF-9D81-B9B543B6CF66}" type="slidenum">
              <a:rPr lang="en-IN" smtClean="0"/>
              <a:t>‹#›</a:t>
            </a:fld>
            <a:endParaRPr lang="en-IN"/>
          </a:p>
        </p:txBody>
      </p:sp>
    </p:spTree>
    <p:extLst>
      <p:ext uri="{BB962C8B-B14F-4D97-AF65-F5344CB8AC3E}">
        <p14:creationId xmlns:p14="http://schemas.microsoft.com/office/powerpoint/2010/main" val="2075032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Experiment no 1</a:t>
            </a:r>
          </a:p>
        </p:txBody>
      </p:sp>
      <p:sp>
        <p:nvSpPr>
          <p:cNvPr id="3" name="Subtitle 2"/>
          <p:cNvSpPr>
            <a:spLocks noGrp="1"/>
          </p:cNvSpPr>
          <p:nvPr>
            <p:ph type="subTitle" idx="1"/>
          </p:nvPr>
        </p:nvSpPr>
        <p:spPr/>
        <p:txBody>
          <a:bodyPr/>
          <a:lstStyle/>
          <a:p>
            <a:r>
              <a:rPr lang="en-IN" sz="2800" dirty="0">
                <a:latin typeface="Times New Roman" panose="02020603050405020304" pitchFamily="18" charset="0"/>
                <a:cs typeface="Times New Roman" panose="02020603050405020304" pitchFamily="18" charset="0"/>
              </a:rPr>
              <a:t>Write down the problem statement for a suggested system of relevance</a:t>
            </a:r>
            <a:r>
              <a:rPr lang="en-IN" dirty="0"/>
              <a:t>. </a:t>
            </a:r>
          </a:p>
        </p:txBody>
      </p:sp>
    </p:spTree>
    <p:extLst>
      <p:ext uri="{BB962C8B-B14F-4D97-AF65-F5344CB8AC3E}">
        <p14:creationId xmlns:p14="http://schemas.microsoft.com/office/powerpoint/2010/main" val="393068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19064"/>
          </a:xfrm>
        </p:spPr>
        <p:txBody>
          <a:bodyPr>
            <a:normAutofit/>
          </a:bodyPr>
          <a:lstStyle/>
          <a:p>
            <a:r>
              <a:rPr lang="en-IN" sz="4000" dirty="0">
                <a:latin typeface="Times New Roman" panose="02020603050405020304" pitchFamily="18" charset="0"/>
                <a:cs typeface="Times New Roman" panose="02020603050405020304" pitchFamily="18" charset="0"/>
              </a:rPr>
              <a:t>Description of a Problem Statement</a:t>
            </a:r>
          </a:p>
        </p:txBody>
      </p:sp>
      <p:sp>
        <p:nvSpPr>
          <p:cNvPr id="3" name="Content Placeholder 2"/>
          <p:cNvSpPr>
            <a:spLocks noGrp="1"/>
          </p:cNvSpPr>
          <p:nvPr>
            <p:ph idx="1"/>
          </p:nvPr>
        </p:nvSpPr>
        <p:spPr>
          <a:xfrm>
            <a:off x="1295401" y="1763486"/>
            <a:ext cx="9601196" cy="5402424"/>
          </a:xfrm>
        </p:spPr>
        <p:txBody>
          <a:bodyPr>
            <a:noAutofit/>
          </a:bodyPr>
          <a:lstStyle/>
          <a:p>
            <a:pPr algn="just"/>
            <a:r>
              <a:rPr lang="en-IN" sz="2000" dirty="0">
                <a:latin typeface="Times New Roman" panose="02020603050405020304" pitchFamily="18" charset="0"/>
                <a:cs typeface="Times New Roman" panose="02020603050405020304" pitchFamily="18" charset="0"/>
              </a:rPr>
              <a:t>The problem statement is the initial starting point for a project. It is basically a one to three-page statement that everyone on the project agrees with that describes what will be done at a high level. The problem statement is intended for a broad audience and should be written in non-technical terms. It helps the non-technical and technical personnel communicate by providing a description of a problem. It doesn't describe the solution to the problem. </a:t>
            </a:r>
          </a:p>
          <a:p>
            <a:pPr algn="just"/>
            <a:r>
              <a:rPr lang="en-IN" sz="2000" dirty="0">
                <a:latin typeface="Times New Roman" panose="02020603050405020304" pitchFamily="18" charset="0"/>
                <a:cs typeface="Times New Roman" panose="02020603050405020304" pitchFamily="18" charset="0"/>
              </a:rPr>
              <a:t>The input to requirement engineering is the problem statement prepared by customer. </a:t>
            </a:r>
          </a:p>
          <a:p>
            <a:pPr algn="just"/>
            <a:r>
              <a:rPr lang="en-IN" sz="2000" dirty="0">
                <a:latin typeface="Times New Roman" panose="02020603050405020304" pitchFamily="18" charset="0"/>
                <a:cs typeface="Times New Roman" panose="02020603050405020304" pitchFamily="18" charset="0"/>
              </a:rPr>
              <a:t>It may give </a:t>
            </a:r>
            <a:r>
              <a:rPr lang="en-IN" sz="2000" dirty="0">
                <a:solidFill>
                  <a:srgbClr val="FF0000"/>
                </a:solidFill>
                <a:highlight>
                  <a:srgbClr val="FFFF00"/>
                </a:highlight>
                <a:latin typeface="Times New Roman" panose="02020603050405020304" pitchFamily="18" charset="0"/>
                <a:cs typeface="Times New Roman" panose="02020603050405020304" pitchFamily="18" charset="0"/>
              </a:rPr>
              <a:t>an overview of the existing system along with broad expectations from the new system. </a:t>
            </a:r>
          </a:p>
        </p:txBody>
      </p:sp>
    </p:spTree>
    <p:extLst>
      <p:ext uri="{BB962C8B-B14F-4D97-AF65-F5344CB8AC3E}">
        <p14:creationId xmlns:p14="http://schemas.microsoft.com/office/powerpoint/2010/main" val="24991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0655"/>
            <a:ext cx="10515600" cy="5096308"/>
          </a:xfrm>
        </p:spPr>
        <p:txBody>
          <a:bodyPr/>
          <a:lstStyle/>
          <a:p>
            <a:r>
              <a:rPr lang="en-IN" sz="2000" dirty="0">
                <a:latin typeface="Times New Roman" panose="02020603050405020304" pitchFamily="18" charset="0"/>
                <a:cs typeface="Times New Roman" panose="02020603050405020304" pitchFamily="18" charset="0"/>
              </a:rPr>
              <a:t>The first phase of requirements engineering begins with requirements elicitation i.e. gathering of information about requirements. Here, requirements are identified with the help of customer and existing system processes. So from here begins the preparation of problem statement. </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So, basically </a:t>
            </a:r>
            <a:r>
              <a:rPr lang="en-IN" sz="2000" dirty="0">
                <a:highlight>
                  <a:srgbClr val="FFFF00"/>
                </a:highlight>
                <a:latin typeface="Times New Roman" panose="02020603050405020304" pitchFamily="18" charset="0"/>
                <a:cs typeface="Times New Roman" panose="02020603050405020304" pitchFamily="18" charset="0"/>
              </a:rPr>
              <a:t>a problem statement describes </a:t>
            </a:r>
            <a:r>
              <a:rPr lang="en-IN" sz="2000" b="1" dirty="0">
                <a:highlight>
                  <a:srgbClr val="FFFF00"/>
                </a:highlight>
                <a:latin typeface="Times New Roman" panose="02020603050405020304" pitchFamily="18" charset="0"/>
                <a:cs typeface="Times New Roman" panose="02020603050405020304" pitchFamily="18" charset="0"/>
              </a:rPr>
              <a:t>what </a:t>
            </a:r>
            <a:r>
              <a:rPr lang="en-IN" sz="2000" dirty="0">
                <a:highlight>
                  <a:srgbClr val="FFFF00"/>
                </a:highlight>
                <a:latin typeface="Times New Roman" panose="02020603050405020304" pitchFamily="18" charset="0"/>
                <a:cs typeface="Times New Roman" panose="02020603050405020304" pitchFamily="18" charset="0"/>
              </a:rPr>
              <a:t>needs to be done without describing </a:t>
            </a:r>
            <a:r>
              <a:rPr lang="en-IN" sz="2000" b="1" dirty="0">
                <a:highlight>
                  <a:srgbClr val="FFFF00"/>
                </a:highlight>
                <a:latin typeface="Times New Roman" panose="02020603050405020304" pitchFamily="18" charset="0"/>
                <a:cs typeface="Times New Roman" panose="02020603050405020304" pitchFamily="18" charset="0"/>
              </a:rPr>
              <a:t>how</a:t>
            </a:r>
            <a:r>
              <a:rPr lang="en-IN" dirty="0"/>
              <a:t>. </a:t>
            </a:r>
          </a:p>
        </p:txBody>
      </p:sp>
    </p:spTree>
    <p:extLst>
      <p:ext uri="{BB962C8B-B14F-4D97-AF65-F5344CB8AC3E}">
        <p14:creationId xmlns:p14="http://schemas.microsoft.com/office/powerpoint/2010/main" val="139749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Performance Instruction</a:t>
            </a:r>
          </a:p>
        </p:txBody>
      </p:sp>
      <p:sp>
        <p:nvSpPr>
          <p:cNvPr id="3" name="Content Placeholder 2"/>
          <p:cNvSpPr>
            <a:spLocks noGrp="1"/>
          </p:cNvSpPr>
          <p:nvPr>
            <p:ph idx="1"/>
          </p:nvPr>
        </p:nvSpPr>
        <p:spPr>
          <a:xfrm>
            <a:off x="1484310" y="2174033"/>
            <a:ext cx="10018713" cy="3654489"/>
          </a:xfrm>
        </p:spPr>
        <p:txBody>
          <a:bodyPr/>
          <a:lstStyle/>
          <a:p>
            <a:endParaRPr lang="en-IN" dirty="0"/>
          </a:p>
          <a:p>
            <a:r>
              <a:rPr lang="en-IN" sz="2000" dirty="0">
                <a:latin typeface="Times New Roman" panose="02020603050405020304" pitchFamily="18" charset="0"/>
                <a:cs typeface="Times New Roman" panose="02020603050405020304" pitchFamily="18" charset="0"/>
              </a:rPr>
              <a:t>Choose any one project from given list. </a:t>
            </a:r>
          </a:p>
          <a:p>
            <a:r>
              <a:rPr lang="en-IN" sz="2000" dirty="0">
                <a:latin typeface="Times New Roman" panose="02020603050405020304" pitchFamily="18" charset="0"/>
                <a:cs typeface="Times New Roman" panose="02020603050405020304" pitchFamily="18" charset="0"/>
              </a:rPr>
              <a:t>Collect all requirements </a:t>
            </a:r>
          </a:p>
          <a:p>
            <a:r>
              <a:rPr lang="en-IN" sz="2000" dirty="0">
                <a:latin typeface="Times New Roman" panose="02020603050405020304" pitchFamily="18" charset="0"/>
                <a:cs typeface="Times New Roman" panose="02020603050405020304" pitchFamily="18" charset="0"/>
              </a:rPr>
              <a:t>Identify functionalities </a:t>
            </a:r>
          </a:p>
          <a:p>
            <a:r>
              <a:rPr lang="en-IN" sz="2000" dirty="0">
                <a:latin typeface="Times New Roman" panose="02020603050405020304" pitchFamily="18" charset="0"/>
                <a:cs typeface="Times New Roman" panose="02020603050405020304" pitchFamily="18" charset="0"/>
              </a:rPr>
              <a:t>Write a one to three-page statement that everyone on the project agrees with that describes what will be done at a high level.</a:t>
            </a:r>
          </a:p>
          <a:p>
            <a:endParaRPr lang="en-IN" dirty="0"/>
          </a:p>
        </p:txBody>
      </p:sp>
    </p:spTree>
    <p:extLst>
      <p:ext uri="{BB962C8B-B14F-4D97-AF65-F5344CB8AC3E}">
        <p14:creationId xmlns:p14="http://schemas.microsoft.com/office/powerpoint/2010/main" val="15090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Problem Statement for Railway Reservation System</a:t>
            </a:r>
          </a:p>
        </p:txBody>
      </p:sp>
      <p:sp>
        <p:nvSpPr>
          <p:cNvPr id="3" name="Content Placeholder 2"/>
          <p:cNvSpPr>
            <a:spLocks noGrp="1"/>
          </p:cNvSpPr>
          <p:nvPr>
            <p:ph idx="1"/>
          </p:nvPr>
        </p:nvSpPr>
        <p:spPr/>
        <p:txBody>
          <a:bodyPr>
            <a:normAutofit fontScale="85000" lnSpcReduction="10000"/>
          </a:bodyPr>
          <a:lstStyle/>
          <a:p>
            <a:r>
              <a:rPr lang="en-IN" sz="2200" dirty="0">
                <a:latin typeface="Times New Roman" panose="02020603050405020304" pitchFamily="18" charset="0"/>
                <a:cs typeface="Times New Roman" panose="02020603050405020304" pitchFamily="18" charset="0"/>
              </a:rPr>
              <a:t>Software has to be developed for automating the manual railway reservation system. The system should be distributed in nature. It should be designed to provide the functionalities as follows: </a:t>
            </a:r>
          </a:p>
          <a:p>
            <a:r>
              <a:rPr lang="en-IN" sz="2200" b="1" dirty="0">
                <a:latin typeface="Times New Roman" panose="02020603050405020304" pitchFamily="18" charset="0"/>
                <a:cs typeface="Times New Roman" panose="02020603050405020304" pitchFamily="18" charset="0"/>
              </a:rPr>
              <a:t>Reserve Seat: </a:t>
            </a:r>
            <a:r>
              <a:rPr lang="en-IN" sz="2200" dirty="0">
                <a:latin typeface="Times New Roman" panose="02020603050405020304" pitchFamily="18" charset="0"/>
                <a:cs typeface="Times New Roman" panose="02020603050405020304" pitchFamily="18" charset="0"/>
              </a:rPr>
              <a:t>A traveller should be able to reserve seats in the desired train. A reservation form is to be filled by the </a:t>
            </a:r>
            <a:r>
              <a:rPr lang="en-IN" sz="2200" dirty="0" err="1">
                <a:latin typeface="Times New Roman" panose="02020603050405020304" pitchFamily="18" charset="0"/>
                <a:cs typeface="Times New Roman" panose="02020603050405020304" pitchFamily="18" charset="0"/>
              </a:rPr>
              <a:t>traveler</a:t>
            </a:r>
            <a:r>
              <a:rPr lang="en-IN" sz="2200" dirty="0">
                <a:latin typeface="Times New Roman" panose="02020603050405020304" pitchFamily="18" charset="0"/>
                <a:cs typeface="Times New Roman" panose="02020603050405020304" pitchFamily="18" charset="0"/>
              </a:rPr>
              <a:t> and given to the clerk, who then checks for the availability of seats for the specified train and date of journey. If seats are available, then entries are made into the system regarding the train name, train number, date of journey, boarding station, destination, person name, age, sex and the total fare. </a:t>
            </a:r>
            <a:r>
              <a:rPr lang="en-IN" sz="2200" dirty="0" err="1">
                <a:latin typeface="Times New Roman" panose="02020603050405020304" pitchFamily="18" charset="0"/>
                <a:cs typeface="Times New Roman" panose="02020603050405020304" pitchFamily="18" charset="0"/>
              </a:rPr>
              <a:t>Traveler</a:t>
            </a:r>
            <a:r>
              <a:rPr lang="en-IN" sz="2200" dirty="0">
                <a:latin typeface="Times New Roman" panose="02020603050405020304" pitchFamily="18" charset="0"/>
                <a:cs typeface="Times New Roman" panose="02020603050405020304" pitchFamily="18" charset="0"/>
              </a:rPr>
              <a:t> is asked to pay the required fare and the tickets are printed. It should be noted that a single ticket should not reserve more than six persons at a time and the children below 12 years and the senior citizens should get 50% concession in their respective fare. If the seats are not available, then reservation request is rejected and the traveller is informed so. </a:t>
            </a:r>
          </a:p>
          <a:p>
            <a:endParaRPr lang="en-IN" dirty="0"/>
          </a:p>
        </p:txBody>
      </p:sp>
    </p:spTree>
    <p:extLst>
      <p:ext uri="{BB962C8B-B14F-4D97-AF65-F5344CB8AC3E}">
        <p14:creationId xmlns:p14="http://schemas.microsoft.com/office/powerpoint/2010/main" val="42799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5650490"/>
          </a:xfrm>
        </p:spPr>
        <p:txBody>
          <a:bodyPr>
            <a:normAutofit/>
          </a:bodyPr>
          <a:lstStyle/>
          <a:p>
            <a:endParaRPr lang="en-IN" dirty="0"/>
          </a:p>
          <a:p>
            <a:r>
              <a:rPr lang="en-IN" sz="2200" b="1" dirty="0">
                <a:latin typeface="Times New Roman" panose="02020603050405020304" pitchFamily="18" charset="0"/>
                <a:cs typeface="Times New Roman" panose="02020603050405020304" pitchFamily="18" charset="0"/>
              </a:rPr>
              <a:t>Cancel Reservation: </a:t>
            </a:r>
            <a:r>
              <a:rPr lang="en-IN" sz="2200" dirty="0">
                <a:latin typeface="Times New Roman" panose="02020603050405020304" pitchFamily="18" charset="0"/>
                <a:cs typeface="Times New Roman" panose="02020603050405020304" pitchFamily="18" charset="0"/>
              </a:rPr>
              <a:t>A traveller wishing to cancel a reservation is required to fill a form. The traveller then submits the form and the ticket to the clerk. The clerk then deletes the corresponding entries in the system and changes the reservation status of that train. The ticket is crossed by hand and considered cancelled. A new cancellation ticket is generated and given to the traveller along with the fare minus the 20% cancellation fees per reservation. </a:t>
            </a:r>
          </a:p>
          <a:p>
            <a:r>
              <a:rPr lang="en-IN" sz="2200" b="1" dirty="0">
                <a:latin typeface="Times New Roman" panose="02020603050405020304" pitchFamily="18" charset="0"/>
                <a:cs typeface="Times New Roman" panose="02020603050405020304" pitchFamily="18" charset="0"/>
              </a:rPr>
              <a:t>Update Train Information: </a:t>
            </a:r>
            <a:r>
              <a:rPr lang="en-IN" sz="2200" dirty="0">
                <a:latin typeface="Times New Roman" panose="02020603050405020304" pitchFamily="18" charset="0"/>
                <a:cs typeface="Times New Roman" panose="02020603050405020304" pitchFamily="18" charset="0"/>
              </a:rPr>
              <a:t>Only the administrator can enter any changes related to the train information like change in train name, train number, train route, etc. in the system. </a:t>
            </a:r>
          </a:p>
          <a:p>
            <a:r>
              <a:rPr lang="en-IN" sz="2200" b="1" dirty="0">
                <a:latin typeface="Times New Roman" panose="02020603050405020304" pitchFamily="18" charset="0"/>
                <a:cs typeface="Times New Roman" panose="02020603050405020304" pitchFamily="18" charset="0"/>
              </a:rPr>
              <a:t>Report Generation: </a:t>
            </a:r>
            <a:r>
              <a:rPr lang="en-IN" sz="2200" dirty="0">
                <a:latin typeface="Times New Roman" panose="02020603050405020304" pitchFamily="18" charset="0"/>
                <a:cs typeface="Times New Roman" panose="02020603050405020304" pitchFamily="18" charset="0"/>
              </a:rPr>
              <a:t>Provision for generation of different reports should be there in the system. The system should be able to generate reservation chart, monthly train report etc. </a:t>
            </a:r>
          </a:p>
          <a:p>
            <a:r>
              <a:rPr lang="en-IN" sz="2200" b="1" dirty="0">
                <a:latin typeface="Times New Roman" panose="02020603050405020304" pitchFamily="18" charset="0"/>
                <a:cs typeface="Times New Roman" panose="02020603050405020304" pitchFamily="18" charset="0"/>
              </a:rPr>
              <a:t>Login: </a:t>
            </a:r>
            <a:r>
              <a:rPr lang="en-IN" sz="2200" dirty="0">
                <a:latin typeface="Times New Roman" panose="02020603050405020304" pitchFamily="18" charset="0"/>
                <a:cs typeface="Times New Roman" panose="02020603050405020304" pitchFamily="18" charset="0"/>
              </a:rPr>
              <a:t>For security reasons all the users of the systems are given a user ID and password. Only when both the entries are correct and they match the user should be allowed to enter the system. </a:t>
            </a:r>
          </a:p>
          <a:p>
            <a:endParaRPr lang="en-IN" dirty="0"/>
          </a:p>
        </p:txBody>
      </p:sp>
    </p:spTree>
    <p:extLst>
      <p:ext uri="{BB962C8B-B14F-4D97-AF65-F5344CB8AC3E}">
        <p14:creationId xmlns:p14="http://schemas.microsoft.com/office/powerpoint/2010/main" val="143095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View Reservation status: </a:t>
            </a:r>
            <a:r>
              <a:rPr lang="en-IN" sz="2000" dirty="0">
                <a:latin typeface="Times New Roman" panose="02020603050405020304" pitchFamily="18" charset="0"/>
                <a:cs typeface="Times New Roman" panose="02020603050405020304" pitchFamily="18" charset="0"/>
              </a:rPr>
              <a:t>All the users should be able to see arrival &amp; departure time and reservation status of a train online. The user needs to enter the train number the PNR number printed on the ticket so that the system can display the current train position like on time, late by specified hours or the reservation status like confirmed, wait listed and RAC. </a:t>
            </a:r>
          </a:p>
          <a:p>
            <a:r>
              <a:rPr lang="en-IN" sz="2000" b="1" dirty="0">
                <a:latin typeface="Times New Roman" panose="02020603050405020304" pitchFamily="18" charset="0"/>
                <a:cs typeface="Times New Roman" panose="02020603050405020304" pitchFamily="18" charset="0"/>
              </a:rPr>
              <a:t>View Train Schedule: </a:t>
            </a:r>
            <a:r>
              <a:rPr lang="en-IN" sz="2000" dirty="0">
                <a:latin typeface="Times New Roman" panose="02020603050405020304" pitchFamily="18" charset="0"/>
                <a:cs typeface="Times New Roman" panose="02020603050405020304" pitchFamily="18" charset="0"/>
              </a:rPr>
              <a:t>Provision should be made in the system to see information related to the train schedules for entire train network. The user should be able to see the train name, train number, boarding and destination stations, duration of journey etc.</a:t>
            </a:r>
          </a:p>
          <a:p>
            <a:endParaRPr lang="en-IN" dirty="0"/>
          </a:p>
        </p:txBody>
      </p:sp>
    </p:spTree>
    <p:extLst>
      <p:ext uri="{BB962C8B-B14F-4D97-AF65-F5344CB8AC3E}">
        <p14:creationId xmlns:p14="http://schemas.microsoft.com/office/powerpoint/2010/main" val="115385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38AB4-9D08-4B44-AC89-96B6D944652B}"/>
              </a:ext>
            </a:extLst>
          </p:cNvPr>
          <p:cNvSpPr>
            <a:spLocks noGrp="1"/>
          </p:cNvSpPr>
          <p:nvPr>
            <p:ph idx="1"/>
          </p:nvPr>
        </p:nvSpPr>
        <p:spPr>
          <a:xfrm>
            <a:off x="1484310" y="1679511"/>
            <a:ext cx="10018713" cy="4111690"/>
          </a:xfrm>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0522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TotalTime>
  <Words>735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Experiment no 1</vt:lpstr>
      <vt:lpstr>Description of a Problem Statement</vt:lpstr>
      <vt:lpstr>PowerPoint Presentation</vt:lpstr>
      <vt:lpstr>Performance Instruction</vt:lpstr>
      <vt:lpstr>Problem Statement for Railway Reservation System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 1</dc:title>
  <dc:creator>jyoti</dc:creator>
  <cp:lastModifiedBy>karuna114@gmail.com</cp:lastModifiedBy>
  <cp:revision>23</cp:revision>
  <dcterms:created xsi:type="dcterms:W3CDTF">2020-07-22T17:18:41Z</dcterms:created>
  <dcterms:modified xsi:type="dcterms:W3CDTF">2021-09-17T04:34:50Z</dcterms:modified>
</cp:coreProperties>
</file>