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76" r:id="rId4"/>
    <p:sldId id="277" r:id="rId5"/>
    <p:sldId id="278" r:id="rId6"/>
    <p:sldId id="279" r:id="rId7"/>
    <p:sldId id="280" r:id="rId8"/>
    <p:sldId id="281" r:id="rId9"/>
    <p:sldId id="335" r:id="rId10"/>
    <p:sldId id="336" r:id="rId11"/>
    <p:sldId id="337"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327" r:id="rId28"/>
    <p:sldId id="328" r:id="rId29"/>
    <p:sldId id="329" r:id="rId30"/>
    <p:sldId id="330" r:id="rId31"/>
    <p:sldId id="331" r:id="rId32"/>
    <p:sldId id="332" r:id="rId33"/>
    <p:sldId id="275" r:id="rId34"/>
    <p:sldId id="334" r:id="rId35"/>
    <p:sldId id="333" r:id="rId36"/>
    <p:sldId id="27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374EE-2ABE-4D7E-87C6-54DAFD316B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BC1B0B-B15C-4502-A419-CE39E9429A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1D7224-D7E0-4A8A-9980-1FC8344B7D1D}"/>
              </a:ext>
            </a:extLst>
          </p:cNvPr>
          <p:cNvSpPr>
            <a:spLocks noGrp="1"/>
          </p:cNvSpPr>
          <p:nvPr>
            <p:ph type="dt" sz="half" idx="10"/>
          </p:nvPr>
        </p:nvSpPr>
        <p:spPr/>
        <p:txBody>
          <a:bodyPr/>
          <a:lstStyle/>
          <a:p>
            <a:fld id="{E934CB22-B902-49BD-BD7C-42B76A67E068}" type="datetimeFigureOut">
              <a:rPr lang="en-IN" smtClean="0"/>
              <a:t>11-09-2020</a:t>
            </a:fld>
            <a:endParaRPr lang="en-IN"/>
          </a:p>
        </p:txBody>
      </p:sp>
      <p:sp>
        <p:nvSpPr>
          <p:cNvPr id="5" name="Footer Placeholder 4">
            <a:extLst>
              <a:ext uri="{FF2B5EF4-FFF2-40B4-BE49-F238E27FC236}">
                <a16:creationId xmlns:a16="http://schemas.microsoft.com/office/drawing/2014/main" id="{AB948AC2-CFFC-464B-956D-B7AE99B77E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BDF050-9841-4E7D-A83D-9327C87A09B1}"/>
              </a:ext>
            </a:extLst>
          </p:cNvPr>
          <p:cNvSpPr>
            <a:spLocks noGrp="1"/>
          </p:cNvSpPr>
          <p:nvPr>
            <p:ph type="sldNum" sz="quarter" idx="12"/>
          </p:nvPr>
        </p:nvSpPr>
        <p:spPr/>
        <p:txBody>
          <a:bodyPr/>
          <a:lstStyle/>
          <a:p>
            <a:fld id="{14753512-52BC-43E6-8EF6-E3534B4D8657}" type="slidenum">
              <a:rPr lang="en-IN" smtClean="0"/>
              <a:t>‹#›</a:t>
            </a:fld>
            <a:endParaRPr lang="en-IN"/>
          </a:p>
        </p:txBody>
      </p:sp>
    </p:spTree>
    <p:extLst>
      <p:ext uri="{BB962C8B-B14F-4D97-AF65-F5344CB8AC3E}">
        <p14:creationId xmlns:p14="http://schemas.microsoft.com/office/powerpoint/2010/main" val="2485850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0B82-7AE5-4664-93ED-169327E12B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16E9BB-0511-4102-AC40-C83F9E93C6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3E443E-D47F-4C19-9A3F-7E45776DE668}"/>
              </a:ext>
            </a:extLst>
          </p:cNvPr>
          <p:cNvSpPr>
            <a:spLocks noGrp="1"/>
          </p:cNvSpPr>
          <p:nvPr>
            <p:ph type="dt" sz="half" idx="10"/>
          </p:nvPr>
        </p:nvSpPr>
        <p:spPr/>
        <p:txBody>
          <a:bodyPr/>
          <a:lstStyle/>
          <a:p>
            <a:fld id="{E934CB22-B902-49BD-BD7C-42B76A67E068}" type="datetimeFigureOut">
              <a:rPr lang="en-IN" smtClean="0"/>
              <a:t>11-09-2020</a:t>
            </a:fld>
            <a:endParaRPr lang="en-IN"/>
          </a:p>
        </p:txBody>
      </p:sp>
      <p:sp>
        <p:nvSpPr>
          <p:cNvPr id="5" name="Footer Placeholder 4">
            <a:extLst>
              <a:ext uri="{FF2B5EF4-FFF2-40B4-BE49-F238E27FC236}">
                <a16:creationId xmlns:a16="http://schemas.microsoft.com/office/drawing/2014/main" id="{11E9CD58-C553-4797-87AE-578BB4095B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29BBF5-1ACF-47E6-B06F-09DA9D3FD14D}"/>
              </a:ext>
            </a:extLst>
          </p:cNvPr>
          <p:cNvSpPr>
            <a:spLocks noGrp="1"/>
          </p:cNvSpPr>
          <p:nvPr>
            <p:ph type="sldNum" sz="quarter" idx="12"/>
          </p:nvPr>
        </p:nvSpPr>
        <p:spPr/>
        <p:txBody>
          <a:bodyPr/>
          <a:lstStyle/>
          <a:p>
            <a:fld id="{14753512-52BC-43E6-8EF6-E3534B4D8657}" type="slidenum">
              <a:rPr lang="en-IN" smtClean="0"/>
              <a:t>‹#›</a:t>
            </a:fld>
            <a:endParaRPr lang="en-IN"/>
          </a:p>
        </p:txBody>
      </p:sp>
    </p:spTree>
    <p:extLst>
      <p:ext uri="{BB962C8B-B14F-4D97-AF65-F5344CB8AC3E}">
        <p14:creationId xmlns:p14="http://schemas.microsoft.com/office/powerpoint/2010/main" val="226873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1CE198-9103-4D93-8CBE-039504E980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370512-5855-4D76-AD1C-F4957E93C8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D1005A-34B7-4681-88BE-79B1B63266C1}"/>
              </a:ext>
            </a:extLst>
          </p:cNvPr>
          <p:cNvSpPr>
            <a:spLocks noGrp="1"/>
          </p:cNvSpPr>
          <p:nvPr>
            <p:ph type="dt" sz="half" idx="10"/>
          </p:nvPr>
        </p:nvSpPr>
        <p:spPr/>
        <p:txBody>
          <a:bodyPr/>
          <a:lstStyle/>
          <a:p>
            <a:fld id="{E934CB22-B902-49BD-BD7C-42B76A67E068}" type="datetimeFigureOut">
              <a:rPr lang="en-IN" smtClean="0"/>
              <a:t>11-09-2020</a:t>
            </a:fld>
            <a:endParaRPr lang="en-IN"/>
          </a:p>
        </p:txBody>
      </p:sp>
      <p:sp>
        <p:nvSpPr>
          <p:cNvPr id="5" name="Footer Placeholder 4">
            <a:extLst>
              <a:ext uri="{FF2B5EF4-FFF2-40B4-BE49-F238E27FC236}">
                <a16:creationId xmlns:a16="http://schemas.microsoft.com/office/drawing/2014/main" id="{7EE4E416-7B6D-405A-8DA5-06F83681F5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B8B5EA-DE6F-49B3-930A-19346C50A3DE}"/>
              </a:ext>
            </a:extLst>
          </p:cNvPr>
          <p:cNvSpPr>
            <a:spLocks noGrp="1"/>
          </p:cNvSpPr>
          <p:nvPr>
            <p:ph type="sldNum" sz="quarter" idx="12"/>
          </p:nvPr>
        </p:nvSpPr>
        <p:spPr/>
        <p:txBody>
          <a:bodyPr/>
          <a:lstStyle/>
          <a:p>
            <a:fld id="{14753512-52BC-43E6-8EF6-E3534B4D8657}" type="slidenum">
              <a:rPr lang="en-IN" smtClean="0"/>
              <a:t>‹#›</a:t>
            </a:fld>
            <a:endParaRPr lang="en-IN"/>
          </a:p>
        </p:txBody>
      </p:sp>
    </p:spTree>
    <p:extLst>
      <p:ext uri="{BB962C8B-B14F-4D97-AF65-F5344CB8AC3E}">
        <p14:creationId xmlns:p14="http://schemas.microsoft.com/office/powerpoint/2010/main" val="4075004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4454C-9646-42EF-87CD-45FE520FED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502785-6907-460F-B004-7EDC02058B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8326AA-AFD4-4FC8-A4F1-13C7BAC7798D}"/>
              </a:ext>
            </a:extLst>
          </p:cNvPr>
          <p:cNvSpPr>
            <a:spLocks noGrp="1"/>
          </p:cNvSpPr>
          <p:nvPr>
            <p:ph type="dt" sz="half" idx="10"/>
          </p:nvPr>
        </p:nvSpPr>
        <p:spPr/>
        <p:txBody>
          <a:bodyPr/>
          <a:lstStyle/>
          <a:p>
            <a:fld id="{E934CB22-B902-49BD-BD7C-42B76A67E068}" type="datetimeFigureOut">
              <a:rPr lang="en-IN" smtClean="0"/>
              <a:t>11-09-2020</a:t>
            </a:fld>
            <a:endParaRPr lang="en-IN"/>
          </a:p>
        </p:txBody>
      </p:sp>
      <p:sp>
        <p:nvSpPr>
          <p:cNvPr id="5" name="Footer Placeholder 4">
            <a:extLst>
              <a:ext uri="{FF2B5EF4-FFF2-40B4-BE49-F238E27FC236}">
                <a16:creationId xmlns:a16="http://schemas.microsoft.com/office/drawing/2014/main" id="{2DF18798-5961-4517-A7C9-03CDEFE008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152894-CB6F-43A2-9CA5-00226EFA0754}"/>
              </a:ext>
            </a:extLst>
          </p:cNvPr>
          <p:cNvSpPr>
            <a:spLocks noGrp="1"/>
          </p:cNvSpPr>
          <p:nvPr>
            <p:ph type="sldNum" sz="quarter" idx="12"/>
          </p:nvPr>
        </p:nvSpPr>
        <p:spPr/>
        <p:txBody>
          <a:bodyPr/>
          <a:lstStyle/>
          <a:p>
            <a:fld id="{14753512-52BC-43E6-8EF6-E3534B4D8657}" type="slidenum">
              <a:rPr lang="en-IN" smtClean="0"/>
              <a:t>‹#›</a:t>
            </a:fld>
            <a:endParaRPr lang="en-IN"/>
          </a:p>
        </p:txBody>
      </p:sp>
    </p:spTree>
    <p:extLst>
      <p:ext uri="{BB962C8B-B14F-4D97-AF65-F5344CB8AC3E}">
        <p14:creationId xmlns:p14="http://schemas.microsoft.com/office/powerpoint/2010/main" val="3785936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00F8-025D-4C61-819F-BDEE770C0C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7A8254-18A2-4459-A999-0613F3F7CC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12F671-3A12-4F3E-8343-BFE9E1FB8CC3}"/>
              </a:ext>
            </a:extLst>
          </p:cNvPr>
          <p:cNvSpPr>
            <a:spLocks noGrp="1"/>
          </p:cNvSpPr>
          <p:nvPr>
            <p:ph type="dt" sz="half" idx="10"/>
          </p:nvPr>
        </p:nvSpPr>
        <p:spPr/>
        <p:txBody>
          <a:bodyPr/>
          <a:lstStyle/>
          <a:p>
            <a:fld id="{E934CB22-B902-49BD-BD7C-42B76A67E068}" type="datetimeFigureOut">
              <a:rPr lang="en-IN" smtClean="0"/>
              <a:t>11-09-2020</a:t>
            </a:fld>
            <a:endParaRPr lang="en-IN"/>
          </a:p>
        </p:txBody>
      </p:sp>
      <p:sp>
        <p:nvSpPr>
          <p:cNvPr id="5" name="Footer Placeholder 4">
            <a:extLst>
              <a:ext uri="{FF2B5EF4-FFF2-40B4-BE49-F238E27FC236}">
                <a16:creationId xmlns:a16="http://schemas.microsoft.com/office/drawing/2014/main" id="{AE35C8D0-BBD7-40D5-A712-F6B9184F6F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B71687-E5DE-4700-AD6F-94682B8B4B2C}"/>
              </a:ext>
            </a:extLst>
          </p:cNvPr>
          <p:cNvSpPr>
            <a:spLocks noGrp="1"/>
          </p:cNvSpPr>
          <p:nvPr>
            <p:ph type="sldNum" sz="quarter" idx="12"/>
          </p:nvPr>
        </p:nvSpPr>
        <p:spPr/>
        <p:txBody>
          <a:bodyPr/>
          <a:lstStyle/>
          <a:p>
            <a:fld id="{14753512-52BC-43E6-8EF6-E3534B4D8657}" type="slidenum">
              <a:rPr lang="en-IN" smtClean="0"/>
              <a:t>‹#›</a:t>
            </a:fld>
            <a:endParaRPr lang="en-IN"/>
          </a:p>
        </p:txBody>
      </p:sp>
    </p:spTree>
    <p:extLst>
      <p:ext uri="{BB962C8B-B14F-4D97-AF65-F5344CB8AC3E}">
        <p14:creationId xmlns:p14="http://schemas.microsoft.com/office/powerpoint/2010/main" val="1697461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C019-398A-44AA-94D7-9DAE342752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775560-2889-41F5-81A0-AA0427F5F5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8CBD0C-4523-41BB-808A-502854053D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CCED5C-99ED-482A-8B5B-2BD3116FA9F0}"/>
              </a:ext>
            </a:extLst>
          </p:cNvPr>
          <p:cNvSpPr>
            <a:spLocks noGrp="1"/>
          </p:cNvSpPr>
          <p:nvPr>
            <p:ph type="dt" sz="half" idx="10"/>
          </p:nvPr>
        </p:nvSpPr>
        <p:spPr/>
        <p:txBody>
          <a:bodyPr/>
          <a:lstStyle/>
          <a:p>
            <a:fld id="{E934CB22-B902-49BD-BD7C-42B76A67E068}" type="datetimeFigureOut">
              <a:rPr lang="en-IN" smtClean="0"/>
              <a:t>11-09-2020</a:t>
            </a:fld>
            <a:endParaRPr lang="en-IN"/>
          </a:p>
        </p:txBody>
      </p:sp>
      <p:sp>
        <p:nvSpPr>
          <p:cNvPr id="6" name="Footer Placeholder 5">
            <a:extLst>
              <a:ext uri="{FF2B5EF4-FFF2-40B4-BE49-F238E27FC236}">
                <a16:creationId xmlns:a16="http://schemas.microsoft.com/office/drawing/2014/main" id="{54DD8689-DBB5-4F47-9327-FEAEBDFF28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47F358-BCD5-468E-BA66-559DCB5DCE64}"/>
              </a:ext>
            </a:extLst>
          </p:cNvPr>
          <p:cNvSpPr>
            <a:spLocks noGrp="1"/>
          </p:cNvSpPr>
          <p:nvPr>
            <p:ph type="sldNum" sz="quarter" idx="12"/>
          </p:nvPr>
        </p:nvSpPr>
        <p:spPr/>
        <p:txBody>
          <a:bodyPr/>
          <a:lstStyle/>
          <a:p>
            <a:fld id="{14753512-52BC-43E6-8EF6-E3534B4D8657}" type="slidenum">
              <a:rPr lang="en-IN" smtClean="0"/>
              <a:t>‹#›</a:t>
            </a:fld>
            <a:endParaRPr lang="en-IN"/>
          </a:p>
        </p:txBody>
      </p:sp>
    </p:spTree>
    <p:extLst>
      <p:ext uri="{BB962C8B-B14F-4D97-AF65-F5344CB8AC3E}">
        <p14:creationId xmlns:p14="http://schemas.microsoft.com/office/powerpoint/2010/main" val="316117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F895B-C0BE-4C3A-93B1-749418D3B8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0C4B10-E08F-479D-865F-2501CBC0B3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6027AC-CF0B-4204-A485-C7B53327CF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FD4512-D780-4CEF-A717-3ECD4B4FD5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0905F5-257A-4852-9889-871AB4E936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1E6B1A-0C4A-4A14-8A37-30FA89F28711}"/>
              </a:ext>
            </a:extLst>
          </p:cNvPr>
          <p:cNvSpPr>
            <a:spLocks noGrp="1"/>
          </p:cNvSpPr>
          <p:nvPr>
            <p:ph type="dt" sz="half" idx="10"/>
          </p:nvPr>
        </p:nvSpPr>
        <p:spPr/>
        <p:txBody>
          <a:bodyPr/>
          <a:lstStyle/>
          <a:p>
            <a:fld id="{E934CB22-B902-49BD-BD7C-42B76A67E068}" type="datetimeFigureOut">
              <a:rPr lang="en-IN" smtClean="0"/>
              <a:t>11-09-2020</a:t>
            </a:fld>
            <a:endParaRPr lang="en-IN"/>
          </a:p>
        </p:txBody>
      </p:sp>
      <p:sp>
        <p:nvSpPr>
          <p:cNvPr id="8" name="Footer Placeholder 7">
            <a:extLst>
              <a:ext uri="{FF2B5EF4-FFF2-40B4-BE49-F238E27FC236}">
                <a16:creationId xmlns:a16="http://schemas.microsoft.com/office/drawing/2014/main" id="{451253A0-1D9E-41A6-8EA8-6B653A94DD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276958-49E6-4CB3-A559-87DC0BDDDE91}"/>
              </a:ext>
            </a:extLst>
          </p:cNvPr>
          <p:cNvSpPr>
            <a:spLocks noGrp="1"/>
          </p:cNvSpPr>
          <p:nvPr>
            <p:ph type="sldNum" sz="quarter" idx="12"/>
          </p:nvPr>
        </p:nvSpPr>
        <p:spPr/>
        <p:txBody>
          <a:bodyPr/>
          <a:lstStyle/>
          <a:p>
            <a:fld id="{14753512-52BC-43E6-8EF6-E3534B4D8657}" type="slidenum">
              <a:rPr lang="en-IN" smtClean="0"/>
              <a:t>‹#›</a:t>
            </a:fld>
            <a:endParaRPr lang="en-IN"/>
          </a:p>
        </p:txBody>
      </p:sp>
    </p:spTree>
    <p:extLst>
      <p:ext uri="{BB962C8B-B14F-4D97-AF65-F5344CB8AC3E}">
        <p14:creationId xmlns:p14="http://schemas.microsoft.com/office/powerpoint/2010/main" val="3613850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9193-FF3B-4FE3-8A06-7CD7465128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1EF7FB-3660-4807-9A60-09B45E445E93}"/>
              </a:ext>
            </a:extLst>
          </p:cNvPr>
          <p:cNvSpPr>
            <a:spLocks noGrp="1"/>
          </p:cNvSpPr>
          <p:nvPr>
            <p:ph type="dt" sz="half" idx="10"/>
          </p:nvPr>
        </p:nvSpPr>
        <p:spPr/>
        <p:txBody>
          <a:bodyPr/>
          <a:lstStyle/>
          <a:p>
            <a:fld id="{E934CB22-B902-49BD-BD7C-42B76A67E068}" type="datetimeFigureOut">
              <a:rPr lang="en-IN" smtClean="0"/>
              <a:t>11-09-2020</a:t>
            </a:fld>
            <a:endParaRPr lang="en-IN"/>
          </a:p>
        </p:txBody>
      </p:sp>
      <p:sp>
        <p:nvSpPr>
          <p:cNvPr id="4" name="Footer Placeholder 3">
            <a:extLst>
              <a:ext uri="{FF2B5EF4-FFF2-40B4-BE49-F238E27FC236}">
                <a16:creationId xmlns:a16="http://schemas.microsoft.com/office/drawing/2014/main" id="{CF75BFC5-79EA-4690-BD8A-F915AB05DB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56244B-DB49-4DBA-81BC-FBA34F5E97A3}"/>
              </a:ext>
            </a:extLst>
          </p:cNvPr>
          <p:cNvSpPr>
            <a:spLocks noGrp="1"/>
          </p:cNvSpPr>
          <p:nvPr>
            <p:ph type="sldNum" sz="quarter" idx="12"/>
          </p:nvPr>
        </p:nvSpPr>
        <p:spPr/>
        <p:txBody>
          <a:bodyPr/>
          <a:lstStyle/>
          <a:p>
            <a:fld id="{14753512-52BC-43E6-8EF6-E3534B4D8657}" type="slidenum">
              <a:rPr lang="en-IN" smtClean="0"/>
              <a:t>‹#›</a:t>
            </a:fld>
            <a:endParaRPr lang="en-IN"/>
          </a:p>
        </p:txBody>
      </p:sp>
    </p:spTree>
    <p:extLst>
      <p:ext uri="{BB962C8B-B14F-4D97-AF65-F5344CB8AC3E}">
        <p14:creationId xmlns:p14="http://schemas.microsoft.com/office/powerpoint/2010/main" val="266598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C63672-8DF1-4A6D-A68C-467E9FBABF7A}"/>
              </a:ext>
            </a:extLst>
          </p:cNvPr>
          <p:cNvSpPr>
            <a:spLocks noGrp="1"/>
          </p:cNvSpPr>
          <p:nvPr>
            <p:ph type="dt" sz="half" idx="10"/>
          </p:nvPr>
        </p:nvSpPr>
        <p:spPr/>
        <p:txBody>
          <a:bodyPr/>
          <a:lstStyle/>
          <a:p>
            <a:fld id="{E934CB22-B902-49BD-BD7C-42B76A67E068}" type="datetimeFigureOut">
              <a:rPr lang="en-IN" smtClean="0"/>
              <a:t>11-09-2020</a:t>
            </a:fld>
            <a:endParaRPr lang="en-IN"/>
          </a:p>
        </p:txBody>
      </p:sp>
      <p:sp>
        <p:nvSpPr>
          <p:cNvPr id="3" name="Footer Placeholder 2">
            <a:extLst>
              <a:ext uri="{FF2B5EF4-FFF2-40B4-BE49-F238E27FC236}">
                <a16:creationId xmlns:a16="http://schemas.microsoft.com/office/drawing/2014/main" id="{C17BDB88-4D79-4300-BAE1-2A5334C024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793AA2-9B12-4B3B-89F7-4F865E4936E1}"/>
              </a:ext>
            </a:extLst>
          </p:cNvPr>
          <p:cNvSpPr>
            <a:spLocks noGrp="1"/>
          </p:cNvSpPr>
          <p:nvPr>
            <p:ph type="sldNum" sz="quarter" idx="12"/>
          </p:nvPr>
        </p:nvSpPr>
        <p:spPr/>
        <p:txBody>
          <a:bodyPr/>
          <a:lstStyle/>
          <a:p>
            <a:fld id="{14753512-52BC-43E6-8EF6-E3534B4D8657}" type="slidenum">
              <a:rPr lang="en-IN" smtClean="0"/>
              <a:t>‹#›</a:t>
            </a:fld>
            <a:endParaRPr lang="en-IN"/>
          </a:p>
        </p:txBody>
      </p:sp>
    </p:spTree>
    <p:extLst>
      <p:ext uri="{BB962C8B-B14F-4D97-AF65-F5344CB8AC3E}">
        <p14:creationId xmlns:p14="http://schemas.microsoft.com/office/powerpoint/2010/main" val="334011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CBE4-8142-48FA-9F39-00868A909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8FAC21-E15A-456E-8BBF-ABD36E33D6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769223-07EE-4C49-A539-AA6B39BD6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D5181D-4A8A-44EF-95E3-D257176ACBE8}"/>
              </a:ext>
            </a:extLst>
          </p:cNvPr>
          <p:cNvSpPr>
            <a:spLocks noGrp="1"/>
          </p:cNvSpPr>
          <p:nvPr>
            <p:ph type="dt" sz="half" idx="10"/>
          </p:nvPr>
        </p:nvSpPr>
        <p:spPr/>
        <p:txBody>
          <a:bodyPr/>
          <a:lstStyle/>
          <a:p>
            <a:fld id="{E934CB22-B902-49BD-BD7C-42B76A67E068}" type="datetimeFigureOut">
              <a:rPr lang="en-IN" smtClean="0"/>
              <a:t>11-09-2020</a:t>
            </a:fld>
            <a:endParaRPr lang="en-IN"/>
          </a:p>
        </p:txBody>
      </p:sp>
      <p:sp>
        <p:nvSpPr>
          <p:cNvPr id="6" name="Footer Placeholder 5">
            <a:extLst>
              <a:ext uri="{FF2B5EF4-FFF2-40B4-BE49-F238E27FC236}">
                <a16:creationId xmlns:a16="http://schemas.microsoft.com/office/drawing/2014/main" id="{240921DB-7A48-47A0-B9B4-9B1616C5B9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C5BC2E-122C-4AE7-AE8A-1BA1B6C3FE90}"/>
              </a:ext>
            </a:extLst>
          </p:cNvPr>
          <p:cNvSpPr>
            <a:spLocks noGrp="1"/>
          </p:cNvSpPr>
          <p:nvPr>
            <p:ph type="sldNum" sz="quarter" idx="12"/>
          </p:nvPr>
        </p:nvSpPr>
        <p:spPr/>
        <p:txBody>
          <a:bodyPr/>
          <a:lstStyle/>
          <a:p>
            <a:fld id="{14753512-52BC-43E6-8EF6-E3534B4D8657}" type="slidenum">
              <a:rPr lang="en-IN" smtClean="0"/>
              <a:t>‹#›</a:t>
            </a:fld>
            <a:endParaRPr lang="en-IN"/>
          </a:p>
        </p:txBody>
      </p:sp>
    </p:spTree>
    <p:extLst>
      <p:ext uri="{BB962C8B-B14F-4D97-AF65-F5344CB8AC3E}">
        <p14:creationId xmlns:p14="http://schemas.microsoft.com/office/powerpoint/2010/main" val="2595434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2D06-C74E-4DA3-9683-872450994F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5CB381-AEAB-4B31-9F20-1B28868EDD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3D590D-EE0C-49AD-B433-8475E355FE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C56C6E-986D-4DA2-88E2-5FE7AD974B16}"/>
              </a:ext>
            </a:extLst>
          </p:cNvPr>
          <p:cNvSpPr>
            <a:spLocks noGrp="1"/>
          </p:cNvSpPr>
          <p:nvPr>
            <p:ph type="dt" sz="half" idx="10"/>
          </p:nvPr>
        </p:nvSpPr>
        <p:spPr/>
        <p:txBody>
          <a:bodyPr/>
          <a:lstStyle/>
          <a:p>
            <a:fld id="{E934CB22-B902-49BD-BD7C-42B76A67E068}" type="datetimeFigureOut">
              <a:rPr lang="en-IN" smtClean="0"/>
              <a:t>11-09-2020</a:t>
            </a:fld>
            <a:endParaRPr lang="en-IN"/>
          </a:p>
        </p:txBody>
      </p:sp>
      <p:sp>
        <p:nvSpPr>
          <p:cNvPr id="6" name="Footer Placeholder 5">
            <a:extLst>
              <a:ext uri="{FF2B5EF4-FFF2-40B4-BE49-F238E27FC236}">
                <a16:creationId xmlns:a16="http://schemas.microsoft.com/office/drawing/2014/main" id="{A36FF9B0-C507-4EF9-9099-FDDEBCADC7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C973C4-76AB-41CB-A60E-50D480694773}"/>
              </a:ext>
            </a:extLst>
          </p:cNvPr>
          <p:cNvSpPr>
            <a:spLocks noGrp="1"/>
          </p:cNvSpPr>
          <p:nvPr>
            <p:ph type="sldNum" sz="quarter" idx="12"/>
          </p:nvPr>
        </p:nvSpPr>
        <p:spPr/>
        <p:txBody>
          <a:bodyPr/>
          <a:lstStyle/>
          <a:p>
            <a:fld id="{14753512-52BC-43E6-8EF6-E3534B4D8657}" type="slidenum">
              <a:rPr lang="en-IN" smtClean="0"/>
              <a:t>‹#›</a:t>
            </a:fld>
            <a:endParaRPr lang="en-IN"/>
          </a:p>
        </p:txBody>
      </p:sp>
    </p:spTree>
    <p:extLst>
      <p:ext uri="{BB962C8B-B14F-4D97-AF65-F5344CB8AC3E}">
        <p14:creationId xmlns:p14="http://schemas.microsoft.com/office/powerpoint/2010/main" val="3918970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070F46-8FD7-4D00-A501-2580E29D00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0EF254-073B-4A04-8789-0D448F4431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FB8C37-3057-4C36-B743-946B143EB8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34CB22-B902-49BD-BD7C-42B76A67E068}" type="datetimeFigureOut">
              <a:rPr lang="en-IN" smtClean="0"/>
              <a:t>11-09-2020</a:t>
            </a:fld>
            <a:endParaRPr lang="en-IN"/>
          </a:p>
        </p:txBody>
      </p:sp>
      <p:sp>
        <p:nvSpPr>
          <p:cNvPr id="5" name="Footer Placeholder 4">
            <a:extLst>
              <a:ext uri="{FF2B5EF4-FFF2-40B4-BE49-F238E27FC236}">
                <a16:creationId xmlns:a16="http://schemas.microsoft.com/office/drawing/2014/main" id="{9A5AA815-7F07-4B14-8582-FFC60CB187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D746584-5FE3-4360-A47D-5DC6E1D2F6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753512-52BC-43E6-8EF6-E3534B4D8657}" type="slidenum">
              <a:rPr lang="en-IN" smtClean="0"/>
              <a:t>‹#›</a:t>
            </a:fld>
            <a:endParaRPr lang="en-IN"/>
          </a:p>
        </p:txBody>
      </p:sp>
    </p:spTree>
    <p:extLst>
      <p:ext uri="{BB962C8B-B14F-4D97-AF65-F5344CB8AC3E}">
        <p14:creationId xmlns:p14="http://schemas.microsoft.com/office/powerpoint/2010/main" val="1399845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A8EF9-5503-489F-BE1A-54689C50920D}"/>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FA1156F1-39FD-448C-887A-40C2DB92C831}"/>
              </a:ext>
            </a:extLst>
          </p:cNvPr>
          <p:cNvSpPr>
            <a:spLocks noGrp="1"/>
          </p:cNvSpPr>
          <p:nvPr>
            <p:ph type="subTitle" idx="1"/>
          </p:nvPr>
        </p:nvSpPr>
        <p:spPr>
          <a:xfrm>
            <a:off x="1524000" y="2349304"/>
            <a:ext cx="9144000" cy="1473591"/>
          </a:xfrm>
        </p:spPr>
        <p:txBody>
          <a:bodyPr>
            <a:normAutofit/>
          </a:bodyPr>
          <a:lstStyle/>
          <a:p>
            <a:r>
              <a:rPr lang="en-US" sz="5400" b="1" dirty="0">
                <a:solidFill>
                  <a:srgbClr val="FF0000"/>
                </a:solidFill>
                <a:latin typeface="Times New Roman" panose="02020603050405020304" pitchFamily="18" charset="0"/>
                <a:cs typeface="Times New Roman" panose="02020603050405020304" pitchFamily="18" charset="0"/>
              </a:rPr>
              <a:t>SOFTWARE METRICS</a:t>
            </a:r>
            <a:endParaRPr lang="en-IN" sz="5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1218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9548D9-29C1-4DCB-9C90-93321DDF3F40}"/>
              </a:ext>
            </a:extLst>
          </p:cNvPr>
          <p:cNvSpPr>
            <a:spLocks noGrp="1"/>
          </p:cNvSpPr>
          <p:nvPr>
            <p:ph idx="1"/>
          </p:nvPr>
        </p:nvSpPr>
        <p:spPr>
          <a:xfrm>
            <a:off x="419878" y="429208"/>
            <a:ext cx="11495314" cy="6335486"/>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APPLICATIONS : </a:t>
            </a:r>
          </a:p>
          <a:p>
            <a:pPr marL="0" indent="0">
              <a:buNone/>
            </a:pPr>
            <a:endParaRPr lang="en-US" dirty="0">
              <a:latin typeface="Times New Roman" panose="02020603050405020304" pitchFamily="18" charset="0"/>
              <a:cs typeface="Times New Roman" panose="02020603050405020304" pitchFamily="18" charset="0"/>
            </a:endParaRPr>
          </a:p>
          <a:p>
            <a:pPr marL="514350" indent="-514350">
              <a:buAutoNum type="arabicPeriod"/>
            </a:pPr>
            <a:r>
              <a:rPr lang="en-US" dirty="0">
                <a:latin typeface="Times New Roman" panose="02020603050405020304" pitchFamily="18" charset="0"/>
                <a:cs typeface="Times New Roman" panose="02020603050405020304" pitchFamily="18" charset="0"/>
              </a:rPr>
              <a:t>To estimate size and cost.</a:t>
            </a:r>
          </a:p>
          <a:p>
            <a:pPr marL="514350" indent="-514350">
              <a:buAutoNum type="arabicPeriod"/>
            </a:pPr>
            <a:r>
              <a:rPr lang="en-US" dirty="0">
                <a:latin typeface="Times New Roman" panose="02020603050405020304" pitchFamily="18" charset="0"/>
                <a:cs typeface="Times New Roman" panose="02020603050405020304" pitchFamily="18" charset="0"/>
              </a:rPr>
              <a:t>Controlling Whole Project</a:t>
            </a:r>
          </a:p>
          <a:p>
            <a:pPr marL="514350" indent="-514350">
              <a:buAutoNum type="arabicPeriod"/>
            </a:pPr>
            <a:r>
              <a:rPr lang="en-US" dirty="0">
                <a:latin typeface="Times New Roman" panose="02020603050405020304" pitchFamily="18" charset="0"/>
                <a:cs typeface="Times New Roman" panose="02020603050405020304" pitchFamily="18" charset="0"/>
              </a:rPr>
              <a:t>Prediction quality levels for software.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LINES OF CODE : </a:t>
            </a:r>
          </a:p>
          <a:p>
            <a:pPr marL="514350" indent="-514350">
              <a:buAutoNum type="arabicPeriod"/>
            </a:pPr>
            <a:r>
              <a:rPr lang="en-US" dirty="0">
                <a:latin typeface="Times New Roman" panose="02020603050405020304" pitchFamily="18" charset="0"/>
                <a:cs typeface="Times New Roman" panose="02020603050405020304" pitchFamily="18" charset="0"/>
              </a:rPr>
              <a:t>Basic idea is to estimate the size</a:t>
            </a:r>
          </a:p>
          <a:p>
            <a:pPr marL="514350" indent="-514350">
              <a:buAutoNum type="arabicPeriod"/>
            </a:pPr>
            <a:r>
              <a:rPr lang="en-US" dirty="0">
                <a:latin typeface="Times New Roman" panose="02020603050405020304" pitchFamily="18" charset="0"/>
                <a:cs typeface="Times New Roman" panose="02020603050405020304" pitchFamily="18" charset="0"/>
              </a:rPr>
              <a:t>No general agreement about what is line of code</a:t>
            </a:r>
          </a:p>
          <a:p>
            <a:pPr marL="514350" indent="-514350">
              <a:buAutoNum type="arabicPeriod"/>
            </a:pPr>
            <a:r>
              <a:rPr lang="en-US" dirty="0">
                <a:latin typeface="Times New Roman" panose="02020603050405020304" pitchFamily="18" charset="0"/>
                <a:cs typeface="Times New Roman" panose="02020603050405020304" pitchFamily="18" charset="0"/>
              </a:rPr>
              <a:t>Productivity = LOC / (person-month)</a:t>
            </a:r>
          </a:p>
          <a:p>
            <a:pPr marL="514350" indent="-514350">
              <a:buAutoNum type="arabicPeriod"/>
            </a:pPr>
            <a:r>
              <a:rPr lang="en-US" dirty="0">
                <a:latin typeface="Times New Roman" panose="02020603050405020304" pitchFamily="18" charset="0"/>
                <a:cs typeface="Times New Roman" panose="02020603050405020304" pitchFamily="18" charset="0"/>
              </a:rPr>
              <a:t>Measuring by lines of code is like measuring a building by no. of bricks used.</a:t>
            </a:r>
          </a:p>
          <a:p>
            <a:pPr marL="514350" indent="-514350">
              <a:buAutoNum type="arabicPeriod"/>
            </a:pPr>
            <a:r>
              <a:rPr lang="en-US" dirty="0">
                <a:latin typeface="Times New Roman" panose="02020603050405020304" pitchFamily="18" charset="0"/>
                <a:cs typeface="Times New Roman" panose="02020603050405020304" pitchFamily="18" charset="0"/>
              </a:rPr>
              <a:t>Lines of code can tell programming time but fail to tell about the efficiency and reliability.</a:t>
            </a:r>
          </a:p>
          <a:p>
            <a:pPr marL="514350" indent="-514350">
              <a:buAutoNum type="arabicPeriod"/>
            </a:pPr>
            <a:endParaRPr lang="en-US" dirty="0">
              <a:latin typeface="Times New Roman" panose="02020603050405020304" pitchFamily="18" charset="0"/>
              <a:cs typeface="Times New Roman" panose="02020603050405020304" pitchFamily="18" charset="0"/>
            </a:endParaRPr>
          </a:p>
          <a:p>
            <a:pPr marL="514350" indent="-514350">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7447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D1A57-30A6-4C50-9FEC-226897EDA0D7}"/>
              </a:ext>
            </a:extLst>
          </p:cNvPr>
          <p:cNvSpPr>
            <a:spLocks noGrp="1"/>
          </p:cNvSpPr>
          <p:nvPr>
            <p:ph idx="1"/>
          </p:nvPr>
        </p:nvSpPr>
        <p:spPr>
          <a:xfrm>
            <a:off x="545063" y="158620"/>
            <a:ext cx="11351468" cy="6540759"/>
          </a:xfrm>
        </p:spPr>
        <p:txBody>
          <a:bodyPr/>
          <a:lstStyle/>
          <a:p>
            <a:pPr marL="0" indent="0">
              <a:buNone/>
            </a:pPr>
            <a:r>
              <a:rPr lang="en-US" dirty="0"/>
              <a:t>FUNCTION COUNT : </a:t>
            </a:r>
          </a:p>
          <a:p>
            <a:pPr marL="514350" indent="-514350">
              <a:buAutoNum type="arabicPeriod"/>
            </a:pPr>
            <a:r>
              <a:rPr lang="en-US" dirty="0"/>
              <a:t>Counting functions instead of components</a:t>
            </a:r>
          </a:p>
          <a:p>
            <a:pPr marL="514350" indent="-514350">
              <a:buAutoNum type="arabicPeriod"/>
            </a:pPr>
            <a:r>
              <a:rPr lang="en-US" dirty="0"/>
              <a:t>Measuring functionality from user point of view</a:t>
            </a:r>
          </a:p>
          <a:p>
            <a:pPr marL="514350" indent="-514350">
              <a:buAutoNum type="arabicPeriod"/>
            </a:pPr>
            <a:r>
              <a:rPr lang="en-US" dirty="0"/>
              <a:t>Measuring independent of technology used</a:t>
            </a:r>
          </a:p>
          <a:p>
            <a:pPr marL="0" indent="0">
              <a:buNone/>
            </a:pPr>
            <a:r>
              <a:rPr lang="en-US" dirty="0"/>
              <a:t> INPUTS</a:t>
            </a:r>
          </a:p>
          <a:p>
            <a:pPr marL="0" indent="0">
              <a:buNone/>
            </a:pPr>
            <a:r>
              <a:rPr lang="en-US" dirty="0"/>
              <a:t>OUTPUTS</a:t>
            </a:r>
          </a:p>
          <a:p>
            <a:pPr marL="0" indent="0">
              <a:buNone/>
            </a:pPr>
            <a:r>
              <a:rPr lang="en-US" dirty="0"/>
              <a:t>ENQUIRIES</a:t>
            </a:r>
          </a:p>
          <a:p>
            <a:pPr marL="0" indent="0">
              <a:buNone/>
            </a:pPr>
            <a:r>
              <a:rPr lang="en-US" dirty="0"/>
              <a:t>INTERNAL LOGIC FILES</a:t>
            </a:r>
          </a:p>
          <a:p>
            <a:pPr marL="0" indent="0">
              <a:buNone/>
            </a:pPr>
            <a:r>
              <a:rPr lang="en-US"/>
              <a:t>EXTERNAL LOGIC FILES.</a:t>
            </a:r>
            <a:endParaRPr lang="en-IN" dirty="0"/>
          </a:p>
        </p:txBody>
      </p:sp>
    </p:spTree>
    <p:extLst>
      <p:ext uri="{BB962C8B-B14F-4D97-AF65-F5344CB8AC3E}">
        <p14:creationId xmlns:p14="http://schemas.microsoft.com/office/powerpoint/2010/main" val="2634485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530A-3A5D-4B3C-BA45-85937BD3F176}"/>
              </a:ext>
            </a:extLst>
          </p:cNvPr>
          <p:cNvSpPr>
            <a:spLocks noGrp="1"/>
          </p:cNvSpPr>
          <p:nvPr>
            <p:ph type="ctrTitle"/>
          </p:nvPr>
        </p:nvSpPr>
        <p:spPr>
          <a:xfrm>
            <a:off x="1524000" y="0"/>
            <a:ext cx="9144000" cy="225083"/>
          </a:xfrm>
        </p:spPr>
        <p:txBody>
          <a:bodyPr>
            <a:normAutofit fontScale="90000"/>
          </a:bodyPr>
          <a:lstStyle/>
          <a:p>
            <a:endParaRPr lang="en-IN" dirty="0"/>
          </a:p>
        </p:txBody>
      </p:sp>
      <p:sp>
        <p:nvSpPr>
          <p:cNvPr id="3" name="Subtitle 2">
            <a:extLst>
              <a:ext uri="{FF2B5EF4-FFF2-40B4-BE49-F238E27FC236}">
                <a16:creationId xmlns:a16="http://schemas.microsoft.com/office/drawing/2014/main" id="{3F7BD5FE-3297-4B48-AB4D-9FDA089C6FDB}"/>
              </a:ext>
            </a:extLst>
          </p:cNvPr>
          <p:cNvSpPr>
            <a:spLocks noGrp="1"/>
          </p:cNvSpPr>
          <p:nvPr>
            <p:ph type="subTitle" idx="1"/>
          </p:nvPr>
        </p:nvSpPr>
        <p:spPr>
          <a:xfrm>
            <a:off x="773724" y="633046"/>
            <a:ext cx="10930597" cy="5795889"/>
          </a:xfrm>
        </p:spPr>
        <p:txBody>
          <a:bodyPr>
            <a:normAutofit/>
          </a:bodyPr>
          <a:lstStyle/>
          <a:p>
            <a:pPr algn="l"/>
            <a:r>
              <a:rPr lang="en-IN" b="1" i="0" u="none" strike="noStrike" baseline="0" dirty="0">
                <a:solidFill>
                  <a:srgbClr val="000000"/>
                </a:solidFill>
                <a:latin typeface="Times New Roman" panose="02020603050405020304" pitchFamily="18" charset="0"/>
                <a:cs typeface="Times New Roman" panose="02020603050405020304" pitchFamily="18" charset="0"/>
              </a:rPr>
              <a:t>Token Count</a:t>
            </a:r>
          </a:p>
          <a:p>
            <a:pPr algn="l"/>
            <a:r>
              <a:rPr lang="en-US" b="0" i="0" u="none" strike="noStrike" baseline="0" dirty="0">
                <a:solidFill>
                  <a:srgbClr val="0000FF"/>
                </a:solidFill>
                <a:latin typeface="Times New Roman" panose="02020603050405020304" pitchFamily="18" charset="0"/>
                <a:cs typeface="Times New Roman" panose="02020603050405020304" pitchFamily="18" charset="0"/>
              </a:rPr>
              <a:t>The size of the vocabulary of a program, which consists of the number of unique tokens used to build a program is defined as:</a:t>
            </a:r>
          </a:p>
          <a:p>
            <a:pPr algn="l"/>
            <a:endParaRPr lang="en-US" dirty="0">
              <a:solidFill>
                <a:srgbClr val="0000FF"/>
              </a:solidFill>
              <a:latin typeface="Times New Roman" panose="02020603050405020304" pitchFamily="18" charset="0"/>
              <a:cs typeface="Times New Roman" panose="02020603050405020304" pitchFamily="18" charset="0"/>
            </a:endParaRPr>
          </a:p>
          <a:p>
            <a:pPr algn="l"/>
            <a:endParaRPr lang="en-US" b="0" i="0" u="none" strike="noStrike" baseline="0" dirty="0">
              <a:solidFill>
                <a:srgbClr val="0000FF"/>
              </a:solidFill>
              <a:latin typeface="Times New Roman" panose="02020603050405020304" pitchFamily="18" charset="0"/>
              <a:cs typeface="Times New Roman" panose="02020603050405020304" pitchFamily="18" charset="0"/>
            </a:endParaRPr>
          </a:p>
          <a:p>
            <a:pPr algn="l"/>
            <a:endParaRPr lang="en-US" dirty="0">
              <a:solidFill>
                <a:srgbClr val="0000FF"/>
              </a:solidFill>
              <a:latin typeface="Times New Roman" panose="02020603050405020304" pitchFamily="18" charset="0"/>
              <a:cs typeface="Times New Roman" panose="02020603050405020304" pitchFamily="18" charset="0"/>
            </a:endParaRPr>
          </a:p>
          <a:p>
            <a:pPr algn="l"/>
            <a:endParaRPr lang="en-US" b="0" i="0" u="none" strike="noStrike" baseline="0" dirty="0">
              <a:solidFill>
                <a:srgbClr val="0000FF"/>
              </a:solidFill>
              <a:latin typeface="Times New Roman" panose="02020603050405020304" pitchFamily="18" charset="0"/>
              <a:cs typeface="Times New Roman" panose="02020603050405020304" pitchFamily="18" charset="0"/>
            </a:endParaRPr>
          </a:p>
          <a:p>
            <a:pPr algn="l"/>
            <a:r>
              <a:rPr lang="en-US" sz="1800" b="0" i="0" u="none" strike="noStrike" baseline="0" dirty="0">
                <a:solidFill>
                  <a:srgbClr val="003366"/>
                </a:solidFill>
                <a:latin typeface="Helvetica" panose="020B0604020202020204" pitchFamily="34" charset="0"/>
              </a:rPr>
              <a:t>The length of the program in the terms of the total number of tokens </a:t>
            </a:r>
            <a:r>
              <a:rPr lang="en-IN" sz="1800" b="0" i="0" u="none" strike="noStrike" baseline="0" dirty="0">
                <a:solidFill>
                  <a:srgbClr val="003366"/>
                </a:solidFill>
                <a:latin typeface="Helvetica" panose="020B0604020202020204" pitchFamily="34" charset="0"/>
              </a:rPr>
              <a:t>used is</a:t>
            </a:r>
          </a:p>
          <a:p>
            <a:r>
              <a:rPr lang="en-IN" sz="1800" b="1" dirty="0">
                <a:solidFill>
                  <a:srgbClr val="003366"/>
                </a:solidFill>
                <a:latin typeface="Helvetica" panose="020B0604020202020204" pitchFamily="34" charset="0"/>
                <a:cs typeface="Times New Roman" panose="02020603050405020304" pitchFamily="18" charset="0"/>
              </a:rPr>
              <a:t>N= 2* LOC (if each line has one operator and one operand)</a:t>
            </a:r>
            <a:endParaRPr lang="en-US" b="1" i="0" u="none" strike="noStrike" baseline="0" dirty="0">
              <a:solidFill>
                <a:srgbClr val="0000FF"/>
              </a:solidFill>
              <a:latin typeface="Times New Roman" panose="02020603050405020304" pitchFamily="18" charset="0"/>
              <a:cs typeface="Times New Roman" panose="02020603050405020304" pitchFamily="18" charset="0"/>
            </a:endParaRPr>
          </a:p>
          <a:p>
            <a:pPr algn="l"/>
            <a:r>
              <a:rPr lang="en-IN" sz="1800" b="0" i="0" u="none" strike="noStrike" baseline="0" dirty="0">
                <a:solidFill>
                  <a:srgbClr val="003366"/>
                </a:solidFill>
                <a:latin typeface="TTE1087F30t00"/>
              </a:rPr>
              <a:t> </a:t>
            </a:r>
            <a:endParaRPr lang="en-IN" dirty="0"/>
          </a:p>
        </p:txBody>
      </p:sp>
      <p:pic>
        <p:nvPicPr>
          <p:cNvPr id="4" name="Picture 3">
            <a:extLst>
              <a:ext uri="{FF2B5EF4-FFF2-40B4-BE49-F238E27FC236}">
                <a16:creationId xmlns:a16="http://schemas.microsoft.com/office/drawing/2014/main" id="{A2BA3B04-BDAD-47EC-B374-6862574C64E2}"/>
              </a:ext>
            </a:extLst>
          </p:cNvPr>
          <p:cNvPicPr>
            <a:picLocks noChangeAspect="1"/>
          </p:cNvPicPr>
          <p:nvPr/>
        </p:nvPicPr>
        <p:blipFill>
          <a:blip r:embed="rId2"/>
          <a:stretch>
            <a:fillRect/>
          </a:stretch>
        </p:blipFill>
        <p:spPr>
          <a:xfrm>
            <a:off x="4965896" y="1828800"/>
            <a:ext cx="5824024" cy="1716258"/>
          </a:xfrm>
          <a:prstGeom prst="rect">
            <a:avLst/>
          </a:prstGeom>
        </p:spPr>
      </p:pic>
      <p:pic>
        <p:nvPicPr>
          <p:cNvPr id="5" name="Picture 4">
            <a:extLst>
              <a:ext uri="{FF2B5EF4-FFF2-40B4-BE49-F238E27FC236}">
                <a16:creationId xmlns:a16="http://schemas.microsoft.com/office/drawing/2014/main" id="{8A2305A3-675F-47DA-8FF8-2901A906C405}"/>
              </a:ext>
            </a:extLst>
          </p:cNvPr>
          <p:cNvPicPr>
            <a:picLocks noChangeAspect="1"/>
          </p:cNvPicPr>
          <p:nvPr/>
        </p:nvPicPr>
        <p:blipFill>
          <a:blip r:embed="rId3"/>
          <a:stretch>
            <a:fillRect/>
          </a:stretch>
        </p:blipFill>
        <p:spPr>
          <a:xfrm>
            <a:off x="3701814" y="4508695"/>
            <a:ext cx="5824023" cy="1716259"/>
          </a:xfrm>
          <a:prstGeom prst="rect">
            <a:avLst/>
          </a:prstGeom>
        </p:spPr>
      </p:pic>
    </p:spTree>
    <p:extLst>
      <p:ext uri="{BB962C8B-B14F-4D97-AF65-F5344CB8AC3E}">
        <p14:creationId xmlns:p14="http://schemas.microsoft.com/office/powerpoint/2010/main" val="1626175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C381-74A0-4989-84F4-C75895A6E244}"/>
              </a:ext>
            </a:extLst>
          </p:cNvPr>
          <p:cNvSpPr>
            <a:spLocks noGrp="1"/>
          </p:cNvSpPr>
          <p:nvPr>
            <p:ph type="ctrTitle"/>
          </p:nvPr>
        </p:nvSpPr>
        <p:spPr>
          <a:xfrm>
            <a:off x="1524000" y="1"/>
            <a:ext cx="9144000" cy="182880"/>
          </a:xfrm>
        </p:spPr>
        <p:txBody>
          <a:bodyPr>
            <a:normAutofit fontScale="90000"/>
          </a:bodyPr>
          <a:lstStyle/>
          <a:p>
            <a:endParaRPr lang="en-IN" dirty="0"/>
          </a:p>
        </p:txBody>
      </p:sp>
      <p:sp>
        <p:nvSpPr>
          <p:cNvPr id="3" name="Subtitle 2">
            <a:extLst>
              <a:ext uri="{FF2B5EF4-FFF2-40B4-BE49-F238E27FC236}">
                <a16:creationId xmlns:a16="http://schemas.microsoft.com/office/drawing/2014/main" id="{1EFA874A-AE2A-44FE-A6E0-6C70B6CE2858}"/>
              </a:ext>
            </a:extLst>
          </p:cNvPr>
          <p:cNvSpPr>
            <a:spLocks noGrp="1"/>
          </p:cNvSpPr>
          <p:nvPr>
            <p:ph type="subTitle" idx="1"/>
          </p:nvPr>
        </p:nvSpPr>
        <p:spPr>
          <a:xfrm>
            <a:off x="717452" y="337625"/>
            <a:ext cx="10874326" cy="6217920"/>
          </a:xfrm>
        </p:spPr>
        <p:txBody>
          <a:bodyPr>
            <a:normAutofit lnSpcReduction="10000"/>
          </a:bodyPr>
          <a:lstStyle/>
          <a:p>
            <a:pPr algn="l"/>
            <a:r>
              <a:rPr lang="en-IN" sz="2000" b="0" i="0" u="none" strike="noStrike" baseline="0" dirty="0">
                <a:solidFill>
                  <a:srgbClr val="FF0000"/>
                </a:solidFill>
                <a:latin typeface="Times New Roman" panose="02020603050405020304" pitchFamily="18" charset="0"/>
                <a:cs typeface="Times New Roman" panose="02020603050405020304" pitchFamily="18" charset="0"/>
              </a:rPr>
              <a:t>Program Volume</a:t>
            </a:r>
          </a:p>
          <a:p>
            <a:pPr algn="l"/>
            <a:r>
              <a:rPr lang="en-US" sz="2000" b="0" i="0" u="none" strike="noStrike" baseline="0" dirty="0">
                <a:solidFill>
                  <a:srgbClr val="003366"/>
                </a:solidFill>
                <a:latin typeface="Times New Roman" panose="02020603050405020304" pitchFamily="18" charset="0"/>
                <a:cs typeface="Times New Roman" panose="02020603050405020304" pitchFamily="18" charset="0"/>
              </a:rPr>
              <a:t>The unit of measurement of volume is the common unit for size “bits”. It is the actual size of a program if a uniform binary encoding for the vocabulary is used.</a:t>
            </a:r>
          </a:p>
          <a:p>
            <a:pPr algn="l"/>
            <a:endParaRPr lang="en-US" sz="2000" b="0" i="0" u="none" strike="noStrike" baseline="0" dirty="0">
              <a:solidFill>
                <a:srgbClr val="003366"/>
              </a:solidFill>
              <a:latin typeface="Times New Roman" panose="02020603050405020304" pitchFamily="18" charset="0"/>
              <a:cs typeface="Times New Roman" panose="02020603050405020304" pitchFamily="18" charset="0"/>
            </a:endParaRPr>
          </a:p>
          <a:p>
            <a:pPr algn="l"/>
            <a:r>
              <a:rPr lang="en-IN" sz="2000" b="0" i="0" u="none" strike="noStrike" baseline="0" dirty="0">
                <a:solidFill>
                  <a:srgbClr val="FF0000"/>
                </a:solidFill>
                <a:latin typeface="Times New Roman" panose="02020603050405020304" pitchFamily="18" charset="0"/>
                <a:cs typeface="Times New Roman" panose="02020603050405020304" pitchFamily="18" charset="0"/>
              </a:rPr>
              <a:t>Program Level</a:t>
            </a:r>
          </a:p>
          <a:p>
            <a:pPr algn="l"/>
            <a:r>
              <a:rPr lang="en-US" sz="2000" b="0" i="0" u="none" strike="noStrike" baseline="0" dirty="0">
                <a:solidFill>
                  <a:srgbClr val="003366"/>
                </a:solidFill>
                <a:latin typeface="Times New Roman" panose="02020603050405020304" pitchFamily="18" charset="0"/>
                <a:cs typeface="Times New Roman" panose="02020603050405020304" pitchFamily="18" charset="0"/>
              </a:rPr>
              <a:t>The value of L ranges between zero and one, with L=1 representing a program written at the highest possible level (i.e., with minimum size).</a:t>
            </a:r>
          </a:p>
          <a:p>
            <a:pPr algn="l"/>
            <a:endParaRPr lang="en-IN" sz="2000" b="0" i="0" u="none" strike="noStrike" baseline="0" dirty="0">
              <a:solidFill>
                <a:srgbClr val="003366"/>
              </a:solidFill>
              <a:latin typeface="Helvetica" panose="020B0604020202020204" pitchFamily="34" charset="0"/>
            </a:endParaRPr>
          </a:p>
          <a:p>
            <a:pPr algn="l"/>
            <a:r>
              <a:rPr lang="en-IN" sz="2000" dirty="0">
                <a:solidFill>
                  <a:srgbClr val="003366"/>
                </a:solidFill>
                <a:latin typeface="Helvetica" panose="020B0604020202020204" pitchFamily="34" charset="0"/>
              </a:rPr>
              <a:t>If L=1 ,the program is having minimum size and If  L=0 the program is having maximum size.</a:t>
            </a:r>
          </a:p>
          <a:p>
            <a:pPr algn="l"/>
            <a:endParaRPr lang="en-IN" sz="2000" b="0" i="0" u="none" strike="noStrike" baseline="0" dirty="0">
              <a:solidFill>
                <a:srgbClr val="FF0000"/>
              </a:solidFill>
              <a:latin typeface="Times New Roman" panose="02020603050405020304" pitchFamily="18" charset="0"/>
              <a:cs typeface="Times New Roman" panose="02020603050405020304" pitchFamily="18" charset="0"/>
            </a:endParaRPr>
          </a:p>
          <a:p>
            <a:pPr algn="l"/>
            <a:r>
              <a:rPr lang="en-IN" sz="2000" b="0" i="0" u="none" strike="noStrike" baseline="0" dirty="0">
                <a:solidFill>
                  <a:srgbClr val="FF0000"/>
                </a:solidFill>
                <a:latin typeface="Times New Roman" panose="02020603050405020304" pitchFamily="18" charset="0"/>
                <a:cs typeface="Times New Roman" panose="02020603050405020304" pitchFamily="18" charset="0"/>
              </a:rPr>
              <a:t>Potential Volume : </a:t>
            </a:r>
            <a:r>
              <a:rPr lang="en-IN" sz="2000" b="0" i="0" u="none" strike="noStrike" baseline="0" dirty="0">
                <a:latin typeface="Times New Roman" panose="02020603050405020304" pitchFamily="18" charset="0"/>
                <a:cs typeface="Times New Roman" panose="02020603050405020304" pitchFamily="18" charset="0"/>
              </a:rPr>
              <a:t>Represents program having minimal sizes</a:t>
            </a:r>
          </a:p>
          <a:p>
            <a:pPr algn="l"/>
            <a:r>
              <a:rPr lang="en-IN" sz="2000" b="0" i="0" u="none" strike="noStrike" baseline="0" dirty="0">
                <a:latin typeface="Times New Roman" panose="02020603050405020304" pitchFamily="18" charset="0"/>
                <a:cs typeface="Times New Roman" panose="02020603050405020304" pitchFamily="18" charset="0"/>
              </a:rPr>
              <a:t>                                                                V*= (2 + n</a:t>
            </a:r>
            <a:r>
              <a:rPr lang="en-IN" sz="2000" b="0" i="0" u="none" strike="noStrike" baseline="-25000" dirty="0">
                <a:latin typeface="Times New Roman" panose="02020603050405020304" pitchFamily="18" charset="0"/>
                <a:cs typeface="Times New Roman" panose="02020603050405020304" pitchFamily="18" charset="0"/>
              </a:rPr>
              <a:t>2</a:t>
            </a:r>
            <a:r>
              <a:rPr lang="en-IN" sz="2000" b="0" i="0" u="none" strike="noStrike" dirty="0">
                <a:latin typeface="Times New Roman" panose="02020603050405020304" pitchFamily="18" charset="0"/>
                <a:cs typeface="Times New Roman" panose="02020603050405020304" pitchFamily="18" charset="0"/>
              </a:rPr>
              <a:t>*) log2 </a:t>
            </a:r>
            <a:r>
              <a:rPr lang="en-IN" sz="2000" b="0" i="0" u="none" strike="noStrike" baseline="0" dirty="0">
                <a:latin typeface="Times New Roman" panose="02020603050405020304" pitchFamily="18" charset="0"/>
                <a:cs typeface="Times New Roman" panose="02020603050405020304" pitchFamily="18" charset="0"/>
              </a:rPr>
              <a:t>(2 + n</a:t>
            </a:r>
            <a:r>
              <a:rPr lang="en-IN" sz="2000" b="0" i="0" u="none" strike="noStrike" baseline="-25000" dirty="0">
                <a:latin typeface="Times New Roman" panose="02020603050405020304" pitchFamily="18" charset="0"/>
                <a:cs typeface="Times New Roman" panose="02020603050405020304" pitchFamily="18" charset="0"/>
              </a:rPr>
              <a:t>2</a:t>
            </a:r>
            <a:r>
              <a:rPr lang="en-IN" sz="2000" b="0" i="0" u="none" strike="noStrike" dirty="0">
                <a:latin typeface="Times New Roman" panose="02020603050405020304" pitchFamily="18" charset="0"/>
                <a:cs typeface="Times New Roman" panose="02020603050405020304" pitchFamily="18" charset="0"/>
              </a:rPr>
              <a:t>*) </a:t>
            </a:r>
            <a:endParaRPr lang="en-IN" sz="2000" b="0" i="0" u="none" strike="noStrike" baseline="0" dirty="0">
              <a:latin typeface="Times New Roman" panose="02020603050405020304" pitchFamily="18" charset="0"/>
              <a:cs typeface="Times New Roman" panose="02020603050405020304" pitchFamily="18" charset="0"/>
            </a:endParaRPr>
          </a:p>
          <a:p>
            <a:r>
              <a:rPr lang="en-IN" sz="2000" b="0" i="0" u="none" strike="noStrike" baseline="0" dirty="0">
                <a:latin typeface="Times New Roman" panose="02020603050405020304" pitchFamily="18" charset="0"/>
                <a:cs typeface="Times New Roman" panose="02020603050405020304" pitchFamily="18" charset="0"/>
              </a:rPr>
              <a:t> n</a:t>
            </a:r>
            <a:r>
              <a:rPr lang="en-IN" sz="2000" b="0" i="0" u="none" strike="noStrike" baseline="-25000" dirty="0">
                <a:latin typeface="Times New Roman" panose="02020603050405020304" pitchFamily="18" charset="0"/>
                <a:cs typeface="Times New Roman" panose="02020603050405020304" pitchFamily="18" charset="0"/>
              </a:rPr>
              <a:t>2</a:t>
            </a:r>
            <a:r>
              <a:rPr lang="en-IN" sz="2000" b="0" i="0" u="none" strike="noStrike" dirty="0">
                <a:latin typeface="Times New Roman" panose="02020603050405020304" pitchFamily="18" charset="0"/>
                <a:cs typeface="Times New Roman" panose="02020603050405020304" pitchFamily="18" charset="0"/>
              </a:rPr>
              <a:t>= no. of operands            </a:t>
            </a:r>
            <a:r>
              <a:rPr lang="en-IN" sz="2000" b="0" i="0" u="none" strike="noStrike" baseline="0" dirty="0">
                <a:latin typeface="Times New Roman" panose="02020603050405020304" pitchFamily="18" charset="0"/>
                <a:cs typeface="Times New Roman" panose="02020603050405020304" pitchFamily="18" charset="0"/>
              </a:rPr>
              <a:t>n</a:t>
            </a:r>
            <a:r>
              <a:rPr lang="en-IN" sz="2000" b="0" i="0" u="none" strike="noStrike" baseline="-25000" dirty="0">
                <a:latin typeface="Times New Roman" panose="02020603050405020304" pitchFamily="18" charset="0"/>
                <a:cs typeface="Times New Roman" panose="02020603050405020304" pitchFamily="18" charset="0"/>
              </a:rPr>
              <a:t>2</a:t>
            </a:r>
            <a:r>
              <a:rPr lang="en-IN" sz="2000" b="0" i="0" u="none" strike="noStrike" dirty="0">
                <a:latin typeface="Times New Roman" panose="02020603050405020304" pitchFamily="18" charset="0"/>
                <a:cs typeface="Times New Roman" panose="02020603050405020304" pitchFamily="18" charset="0"/>
              </a:rPr>
              <a:t>*= no. of potential operands    </a:t>
            </a:r>
            <a:r>
              <a:rPr lang="en-IN" sz="2000" b="0" i="0" u="none" strike="noStrike" baseline="0" dirty="0">
                <a:latin typeface="Times New Roman" panose="02020603050405020304" pitchFamily="18" charset="0"/>
                <a:cs typeface="Times New Roman" panose="02020603050405020304" pitchFamily="18" charset="0"/>
              </a:rPr>
              <a:t> </a:t>
            </a:r>
          </a:p>
          <a:p>
            <a:endParaRPr lang="en-IN" sz="2000" b="0" i="0" u="none" strike="noStrike" baseline="0" dirty="0">
              <a:solidFill>
                <a:srgbClr val="FF0000"/>
              </a:solidFill>
              <a:latin typeface="Times New Roman" panose="02020603050405020304" pitchFamily="18" charset="0"/>
              <a:cs typeface="Times New Roman" panose="02020603050405020304" pitchFamily="18" charset="0"/>
            </a:endParaRPr>
          </a:p>
          <a:p>
            <a:pPr algn="l"/>
            <a:r>
              <a:rPr lang="en-IN" sz="2000" b="0" i="0" u="none" strike="noStrike" baseline="0" dirty="0">
                <a:solidFill>
                  <a:srgbClr val="FF0000"/>
                </a:solidFill>
                <a:latin typeface="Times New Roman" panose="02020603050405020304" pitchFamily="18" charset="0"/>
                <a:cs typeface="Times New Roman" panose="02020603050405020304" pitchFamily="18" charset="0"/>
              </a:rPr>
              <a:t>Program Difficulty</a:t>
            </a:r>
          </a:p>
          <a:p>
            <a:pPr algn="just"/>
            <a:r>
              <a:rPr lang="en-US" sz="2000" b="0" i="0" u="none" strike="noStrike" baseline="0" dirty="0">
                <a:solidFill>
                  <a:srgbClr val="003366"/>
                </a:solidFill>
                <a:latin typeface="Times New Roman" panose="02020603050405020304" pitchFamily="18" charset="0"/>
                <a:cs typeface="Times New Roman" panose="02020603050405020304" pitchFamily="18" charset="0"/>
              </a:rPr>
              <a:t>As the volume of an implementation of a program increases, the program level decreases and the difficulty increases. Thus, programming practices such as redundant usage of operands, or the failure to use higher-level control constructs will tend to increase the volume as well as the difficulty.</a:t>
            </a:r>
          </a:p>
          <a:p>
            <a:pPr algn="just"/>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E26FC4A-7156-4BA0-B17E-312D89C1C595}"/>
              </a:ext>
            </a:extLst>
          </p:cNvPr>
          <p:cNvPicPr>
            <a:picLocks noChangeAspect="1"/>
          </p:cNvPicPr>
          <p:nvPr/>
        </p:nvPicPr>
        <p:blipFill>
          <a:blip r:embed="rId2"/>
          <a:stretch>
            <a:fillRect/>
          </a:stretch>
        </p:blipFill>
        <p:spPr>
          <a:xfrm>
            <a:off x="4357542" y="1408895"/>
            <a:ext cx="2438254" cy="630556"/>
          </a:xfrm>
          <a:prstGeom prst="rect">
            <a:avLst/>
          </a:prstGeom>
        </p:spPr>
      </p:pic>
      <p:pic>
        <p:nvPicPr>
          <p:cNvPr id="5" name="Picture 4">
            <a:extLst>
              <a:ext uri="{FF2B5EF4-FFF2-40B4-BE49-F238E27FC236}">
                <a16:creationId xmlns:a16="http://schemas.microsoft.com/office/drawing/2014/main" id="{C56214BA-52A0-47B4-AF8F-25A2DECB1C54}"/>
              </a:ext>
            </a:extLst>
          </p:cNvPr>
          <p:cNvPicPr>
            <a:picLocks noChangeAspect="1"/>
          </p:cNvPicPr>
          <p:nvPr/>
        </p:nvPicPr>
        <p:blipFill>
          <a:blip r:embed="rId3"/>
          <a:stretch>
            <a:fillRect/>
          </a:stretch>
        </p:blipFill>
        <p:spPr>
          <a:xfrm>
            <a:off x="5214060" y="2546105"/>
            <a:ext cx="1688416" cy="473393"/>
          </a:xfrm>
          <a:prstGeom prst="rect">
            <a:avLst/>
          </a:prstGeom>
        </p:spPr>
      </p:pic>
      <p:pic>
        <p:nvPicPr>
          <p:cNvPr id="6" name="Picture 5">
            <a:extLst>
              <a:ext uri="{FF2B5EF4-FFF2-40B4-BE49-F238E27FC236}">
                <a16:creationId xmlns:a16="http://schemas.microsoft.com/office/drawing/2014/main" id="{E2347A56-34D4-4C2C-A9CC-A2A2631FEB5E}"/>
              </a:ext>
            </a:extLst>
          </p:cNvPr>
          <p:cNvPicPr>
            <a:picLocks noChangeAspect="1"/>
          </p:cNvPicPr>
          <p:nvPr/>
        </p:nvPicPr>
        <p:blipFill>
          <a:blip r:embed="rId4"/>
          <a:stretch>
            <a:fillRect/>
          </a:stretch>
        </p:blipFill>
        <p:spPr>
          <a:xfrm>
            <a:off x="10005096" y="6174763"/>
            <a:ext cx="1325807" cy="345612"/>
          </a:xfrm>
          <a:prstGeom prst="rect">
            <a:avLst/>
          </a:prstGeom>
        </p:spPr>
      </p:pic>
    </p:spTree>
    <p:extLst>
      <p:ext uri="{BB962C8B-B14F-4D97-AF65-F5344CB8AC3E}">
        <p14:creationId xmlns:p14="http://schemas.microsoft.com/office/powerpoint/2010/main" val="2797306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3680-5A08-4099-86C8-3AE89FE6C2BD}"/>
              </a:ext>
            </a:extLst>
          </p:cNvPr>
          <p:cNvSpPr>
            <a:spLocks noGrp="1"/>
          </p:cNvSpPr>
          <p:nvPr>
            <p:ph type="ctrTitle"/>
          </p:nvPr>
        </p:nvSpPr>
        <p:spPr>
          <a:xfrm>
            <a:off x="1524000" y="0"/>
            <a:ext cx="9144000" cy="154745"/>
          </a:xfrm>
        </p:spPr>
        <p:txBody>
          <a:bodyPr>
            <a:normAutofit fontScale="90000"/>
          </a:bodyPr>
          <a:lstStyle/>
          <a:p>
            <a:endParaRPr lang="en-IN" dirty="0"/>
          </a:p>
        </p:txBody>
      </p:sp>
      <p:sp>
        <p:nvSpPr>
          <p:cNvPr id="3" name="Subtitle 2">
            <a:extLst>
              <a:ext uri="{FF2B5EF4-FFF2-40B4-BE49-F238E27FC236}">
                <a16:creationId xmlns:a16="http://schemas.microsoft.com/office/drawing/2014/main" id="{DE604632-BF8C-49FA-AA55-5BDB498BB7B2}"/>
              </a:ext>
            </a:extLst>
          </p:cNvPr>
          <p:cNvSpPr>
            <a:spLocks noGrp="1"/>
          </p:cNvSpPr>
          <p:nvPr>
            <p:ph type="subTitle" idx="1"/>
          </p:nvPr>
        </p:nvSpPr>
        <p:spPr>
          <a:xfrm>
            <a:off x="675249" y="323557"/>
            <a:ext cx="11183816" cy="5992837"/>
          </a:xfrm>
        </p:spPr>
        <p:txBody>
          <a:bodyPr/>
          <a:lstStyle/>
          <a:p>
            <a:pPr algn="l"/>
            <a:r>
              <a:rPr lang="en-IN" sz="2800" b="0" i="0" u="none" strike="noStrike" baseline="0" dirty="0">
                <a:solidFill>
                  <a:srgbClr val="FF0000"/>
                </a:solidFill>
                <a:latin typeface="Times New Roman" panose="02020603050405020304" pitchFamily="18" charset="0"/>
                <a:cs typeface="Times New Roman" panose="02020603050405020304" pitchFamily="18" charset="0"/>
              </a:rPr>
              <a:t>Programming Effort</a:t>
            </a:r>
          </a:p>
          <a:p>
            <a:pPr algn="l"/>
            <a:r>
              <a:rPr lang="en-US" b="0" i="0" u="none" strike="noStrike" baseline="0" dirty="0">
                <a:solidFill>
                  <a:srgbClr val="003366"/>
                </a:solidFill>
                <a:latin typeface="Times New Roman" panose="02020603050405020304" pitchFamily="18" charset="0"/>
                <a:cs typeface="Times New Roman" panose="02020603050405020304" pitchFamily="18" charset="0"/>
              </a:rPr>
              <a:t>The unit of measurement of E is elementary mental </a:t>
            </a:r>
            <a:r>
              <a:rPr lang="en-IN" b="0" i="0" u="none" strike="noStrike" baseline="0" dirty="0">
                <a:solidFill>
                  <a:srgbClr val="003366"/>
                </a:solidFill>
                <a:latin typeface="Times New Roman" panose="02020603050405020304" pitchFamily="18" charset="0"/>
                <a:cs typeface="Times New Roman" panose="02020603050405020304" pitchFamily="18" charset="0"/>
              </a:rPr>
              <a:t>discriminations</a:t>
            </a:r>
            <a:r>
              <a:rPr lang="en-IN" sz="1800" b="0" i="0" u="none" strike="noStrike" baseline="0" dirty="0">
                <a:solidFill>
                  <a:srgbClr val="003366"/>
                </a:solidFill>
                <a:latin typeface="Helvetica" panose="020B0604020202020204" pitchFamily="34" charset="0"/>
              </a:rPr>
              <a:t>.</a:t>
            </a:r>
          </a:p>
          <a:p>
            <a:pPr algn="l"/>
            <a:endParaRPr lang="en-IN" sz="1800" b="0" i="0" u="none" strike="noStrike" baseline="0" dirty="0">
              <a:solidFill>
                <a:srgbClr val="FF0000"/>
              </a:solidFill>
              <a:latin typeface="Helvetica" panose="020B0604020202020204" pitchFamily="34" charset="0"/>
            </a:endParaRPr>
          </a:p>
          <a:p>
            <a:pPr algn="l"/>
            <a:endParaRPr lang="en-IN" sz="2800" dirty="0">
              <a:solidFill>
                <a:srgbClr val="FF0000"/>
              </a:solidFill>
              <a:latin typeface="Times New Roman" panose="02020603050405020304" pitchFamily="18" charset="0"/>
              <a:cs typeface="Times New Roman" panose="02020603050405020304" pitchFamily="18" charset="0"/>
            </a:endParaRPr>
          </a:p>
          <a:p>
            <a:pPr algn="l"/>
            <a:r>
              <a:rPr lang="en-IN" sz="2800" b="0" i="0" u="none" strike="noStrike" baseline="0" dirty="0">
                <a:solidFill>
                  <a:srgbClr val="FF0000"/>
                </a:solidFill>
                <a:latin typeface="Times New Roman" panose="02020603050405020304" pitchFamily="18" charset="0"/>
                <a:cs typeface="Times New Roman" panose="02020603050405020304" pitchFamily="18" charset="0"/>
              </a:rPr>
              <a:t>Average Program Length</a:t>
            </a:r>
          </a:p>
          <a:p>
            <a:pPr algn="l"/>
            <a:endParaRPr lang="en-IN" sz="2800" dirty="0">
              <a:solidFill>
                <a:srgbClr val="FF0000"/>
              </a:solidFill>
              <a:latin typeface="Times New Roman" panose="02020603050405020304" pitchFamily="18" charset="0"/>
              <a:cs typeface="Times New Roman" panose="02020603050405020304" pitchFamily="18" charset="0"/>
            </a:endParaRPr>
          </a:p>
          <a:p>
            <a:pPr algn="l"/>
            <a:endParaRPr lang="en-IN" sz="2800" b="1" i="0" u="none" strike="noStrike" baseline="0" dirty="0">
              <a:solidFill>
                <a:srgbClr val="FF0000"/>
              </a:solidFill>
              <a:latin typeface="Times New Roman" panose="02020603050405020304" pitchFamily="18" charset="0"/>
              <a:cs typeface="Times New Roman" panose="02020603050405020304" pitchFamily="18" charset="0"/>
            </a:endParaRPr>
          </a:p>
          <a:p>
            <a:pPr algn="l"/>
            <a:endParaRPr lang="en-IN" sz="2800" b="1" dirty="0">
              <a:solidFill>
                <a:srgbClr val="FF0000"/>
              </a:solidFill>
              <a:latin typeface="Times New Roman" panose="02020603050405020304" pitchFamily="18" charset="0"/>
              <a:cs typeface="Times New Roman" panose="02020603050405020304" pitchFamily="18" charset="0"/>
            </a:endParaRPr>
          </a:p>
          <a:p>
            <a:pPr algn="l"/>
            <a:r>
              <a:rPr lang="en-US" b="1" i="0" u="none" strike="noStrike" baseline="0" dirty="0">
                <a:latin typeface="Times New Roman" panose="02020603050405020304" pitchFamily="18" charset="0"/>
                <a:cs typeface="Times New Roman" panose="02020603050405020304" pitchFamily="18" charset="0"/>
              </a:rPr>
              <a:t>The following alternate expressions have been published to </a:t>
            </a:r>
            <a:r>
              <a:rPr lang="en-IN" b="1" i="0" u="none" strike="noStrike" baseline="0" dirty="0">
                <a:latin typeface="Times New Roman" panose="02020603050405020304" pitchFamily="18" charset="0"/>
                <a:cs typeface="Times New Roman" panose="02020603050405020304" pitchFamily="18" charset="0"/>
              </a:rPr>
              <a:t>estimate program length.</a:t>
            </a:r>
            <a:endParaRPr lang="en-IN" sz="4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7ACBB7D-1E36-4D67-B348-97514F6747A9}"/>
              </a:ext>
            </a:extLst>
          </p:cNvPr>
          <p:cNvPicPr>
            <a:picLocks noChangeAspect="1"/>
          </p:cNvPicPr>
          <p:nvPr/>
        </p:nvPicPr>
        <p:blipFill>
          <a:blip r:embed="rId2"/>
          <a:stretch>
            <a:fillRect/>
          </a:stretch>
        </p:blipFill>
        <p:spPr>
          <a:xfrm>
            <a:off x="4777080" y="1322363"/>
            <a:ext cx="2200495" cy="520505"/>
          </a:xfrm>
          <a:prstGeom prst="rect">
            <a:avLst/>
          </a:prstGeom>
        </p:spPr>
      </p:pic>
      <p:pic>
        <p:nvPicPr>
          <p:cNvPr id="5" name="Picture 4">
            <a:extLst>
              <a:ext uri="{FF2B5EF4-FFF2-40B4-BE49-F238E27FC236}">
                <a16:creationId xmlns:a16="http://schemas.microsoft.com/office/drawing/2014/main" id="{87CC3404-9CB0-4472-9644-4772EC1BF2C8}"/>
              </a:ext>
            </a:extLst>
          </p:cNvPr>
          <p:cNvPicPr>
            <a:picLocks noChangeAspect="1"/>
          </p:cNvPicPr>
          <p:nvPr/>
        </p:nvPicPr>
        <p:blipFill>
          <a:blip r:embed="rId3"/>
          <a:stretch>
            <a:fillRect/>
          </a:stretch>
        </p:blipFill>
        <p:spPr>
          <a:xfrm>
            <a:off x="5690235" y="2419862"/>
            <a:ext cx="3371850" cy="1800225"/>
          </a:xfrm>
          <a:prstGeom prst="rect">
            <a:avLst/>
          </a:prstGeom>
        </p:spPr>
      </p:pic>
      <p:pic>
        <p:nvPicPr>
          <p:cNvPr id="6" name="Picture 5">
            <a:extLst>
              <a:ext uri="{FF2B5EF4-FFF2-40B4-BE49-F238E27FC236}">
                <a16:creationId xmlns:a16="http://schemas.microsoft.com/office/drawing/2014/main" id="{3F678E75-E3C0-4E11-936E-6D878D6B120F}"/>
              </a:ext>
            </a:extLst>
          </p:cNvPr>
          <p:cNvPicPr>
            <a:picLocks noChangeAspect="1"/>
          </p:cNvPicPr>
          <p:nvPr/>
        </p:nvPicPr>
        <p:blipFill>
          <a:blip r:embed="rId4"/>
          <a:stretch>
            <a:fillRect/>
          </a:stretch>
        </p:blipFill>
        <p:spPr>
          <a:xfrm>
            <a:off x="3910818" y="5015133"/>
            <a:ext cx="4529797" cy="752621"/>
          </a:xfrm>
          <a:prstGeom prst="rect">
            <a:avLst/>
          </a:prstGeom>
        </p:spPr>
      </p:pic>
    </p:spTree>
    <p:extLst>
      <p:ext uri="{BB962C8B-B14F-4D97-AF65-F5344CB8AC3E}">
        <p14:creationId xmlns:p14="http://schemas.microsoft.com/office/powerpoint/2010/main" val="1109155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1EFB-3A35-4298-AA67-474EFB96674F}"/>
              </a:ext>
            </a:extLst>
          </p:cNvPr>
          <p:cNvSpPr>
            <a:spLocks noGrp="1"/>
          </p:cNvSpPr>
          <p:nvPr>
            <p:ph type="ctrTitle"/>
          </p:nvPr>
        </p:nvSpPr>
        <p:spPr>
          <a:xfrm>
            <a:off x="1524000" y="-98473"/>
            <a:ext cx="9144000" cy="365760"/>
          </a:xfrm>
        </p:spPr>
        <p:txBody>
          <a:bodyPr>
            <a:normAutofit fontScale="90000"/>
          </a:bodyPr>
          <a:lstStyle/>
          <a:p>
            <a:endParaRPr lang="en-IN" dirty="0"/>
          </a:p>
        </p:txBody>
      </p:sp>
      <p:sp>
        <p:nvSpPr>
          <p:cNvPr id="3" name="Subtitle 2">
            <a:extLst>
              <a:ext uri="{FF2B5EF4-FFF2-40B4-BE49-F238E27FC236}">
                <a16:creationId xmlns:a16="http://schemas.microsoft.com/office/drawing/2014/main" id="{B66AD99F-916A-4344-8A8C-BC5176D90E84}"/>
              </a:ext>
            </a:extLst>
          </p:cNvPr>
          <p:cNvSpPr>
            <a:spLocks noGrp="1"/>
          </p:cNvSpPr>
          <p:nvPr>
            <p:ph type="subTitle" idx="1"/>
          </p:nvPr>
        </p:nvSpPr>
        <p:spPr>
          <a:xfrm>
            <a:off x="633046" y="1012874"/>
            <a:ext cx="11141612" cy="5247248"/>
          </a:xfrm>
        </p:spPr>
        <p:txBody>
          <a:bodyPr>
            <a:normAutofit/>
          </a:bodyPr>
          <a:lstStyle/>
          <a:p>
            <a:pPr algn="l"/>
            <a:endParaRPr lang="en-US" b="1" i="0" u="none" strike="noStrike" baseline="0"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i="0" u="none" strike="noStrike" baseline="0"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endParaRPr lang="en-US" b="1" i="0" u="none" strike="noStrike" baseline="0"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r>
              <a:rPr lang="en-US" b="1" i="0" u="none" strike="noStrike" baseline="0" dirty="0">
                <a:latin typeface="Times New Roman" panose="02020603050405020304" pitchFamily="18" charset="0"/>
                <a:cs typeface="Times New Roman" panose="02020603050405020304" pitchFamily="18" charset="0"/>
              </a:rPr>
              <a:t>The definitions of unique operators, unique operands, total operators and total operands are not specifically delineated.</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E6E94D3-4CEC-46D7-A3EE-87F133F0A272}"/>
              </a:ext>
            </a:extLst>
          </p:cNvPr>
          <p:cNvPicPr>
            <a:picLocks noChangeAspect="1"/>
          </p:cNvPicPr>
          <p:nvPr/>
        </p:nvPicPr>
        <p:blipFill>
          <a:blip r:embed="rId2"/>
          <a:stretch>
            <a:fillRect/>
          </a:stretch>
        </p:blipFill>
        <p:spPr>
          <a:xfrm>
            <a:off x="3137095" y="742071"/>
            <a:ext cx="5303520" cy="2686929"/>
          </a:xfrm>
          <a:prstGeom prst="rect">
            <a:avLst/>
          </a:prstGeom>
        </p:spPr>
      </p:pic>
    </p:spTree>
    <p:extLst>
      <p:ext uri="{BB962C8B-B14F-4D97-AF65-F5344CB8AC3E}">
        <p14:creationId xmlns:p14="http://schemas.microsoft.com/office/powerpoint/2010/main" val="4267532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1CBF5-4625-4CB1-8588-8FD76CA8ECFB}"/>
              </a:ext>
            </a:extLst>
          </p:cNvPr>
          <p:cNvSpPr>
            <a:spLocks noGrp="1"/>
          </p:cNvSpPr>
          <p:nvPr>
            <p:ph type="ctrTitle"/>
          </p:nvPr>
        </p:nvSpPr>
        <p:spPr>
          <a:xfrm>
            <a:off x="1524000" y="1"/>
            <a:ext cx="9144000" cy="196948"/>
          </a:xfrm>
        </p:spPr>
        <p:txBody>
          <a:bodyPr>
            <a:normAutofit fontScale="90000"/>
          </a:bodyPr>
          <a:lstStyle/>
          <a:p>
            <a:endParaRPr lang="en-IN" dirty="0"/>
          </a:p>
        </p:txBody>
      </p:sp>
      <p:sp>
        <p:nvSpPr>
          <p:cNvPr id="3" name="Subtitle 2">
            <a:extLst>
              <a:ext uri="{FF2B5EF4-FFF2-40B4-BE49-F238E27FC236}">
                <a16:creationId xmlns:a16="http://schemas.microsoft.com/office/drawing/2014/main" id="{C2965630-4EBD-4B2E-8025-0EF1019071A6}"/>
              </a:ext>
            </a:extLst>
          </p:cNvPr>
          <p:cNvSpPr>
            <a:spLocks noGrp="1"/>
          </p:cNvSpPr>
          <p:nvPr>
            <p:ph type="subTitle" idx="1"/>
          </p:nvPr>
        </p:nvSpPr>
        <p:spPr>
          <a:xfrm>
            <a:off x="478301" y="464234"/>
            <a:ext cx="11352628" cy="6105377"/>
          </a:xfrm>
        </p:spPr>
        <p:txBody>
          <a:bodyPr>
            <a:normAutofit fontScale="92500" lnSpcReduction="10000"/>
          </a:bodyPr>
          <a:lstStyle/>
          <a:p>
            <a:pPr marL="285750" indent="-285750" algn="l">
              <a:buFont typeface="Wingdings" panose="05000000000000000000" pitchFamily="2" charset="2"/>
              <a:buChar char="q"/>
            </a:pPr>
            <a:r>
              <a:rPr lang="en-US" sz="2800" b="0" i="0" u="none" strike="noStrike" baseline="0" dirty="0">
                <a:solidFill>
                  <a:srgbClr val="FF0000"/>
                </a:solidFill>
                <a:latin typeface="Times New Roman" panose="02020603050405020304" pitchFamily="18" charset="0"/>
                <a:cs typeface="Times New Roman" panose="02020603050405020304" pitchFamily="18" charset="0"/>
              </a:rPr>
              <a:t>Counting rules for C language</a:t>
            </a:r>
          </a:p>
          <a:p>
            <a:pPr marL="285750" indent="-285750" algn="l">
              <a:buFont typeface="Wingdings" panose="05000000000000000000" pitchFamily="2" charset="2"/>
              <a:buChar char="q"/>
            </a:pPr>
            <a:endParaRPr lang="en-US" sz="2800" b="0" i="0" u="none" strike="noStrike" baseline="0" dirty="0">
              <a:solidFill>
                <a:srgbClr val="FF0000"/>
              </a:solidFill>
              <a:latin typeface="Times New Roman" panose="02020603050405020304" pitchFamily="18" charset="0"/>
              <a:cs typeface="Times New Roman" panose="02020603050405020304" pitchFamily="18" charset="0"/>
            </a:endParaRPr>
          </a:p>
          <a:p>
            <a:pPr algn="l"/>
            <a:r>
              <a:rPr lang="en-US" sz="2600" b="0" i="0" u="none" strike="noStrike" baseline="0" dirty="0">
                <a:solidFill>
                  <a:srgbClr val="003366"/>
                </a:solidFill>
                <a:latin typeface="Times New Roman" panose="02020603050405020304" pitchFamily="18" charset="0"/>
                <a:cs typeface="Times New Roman" panose="02020603050405020304" pitchFamily="18" charset="0"/>
              </a:rPr>
              <a:t>1. Comments are not considered.</a:t>
            </a:r>
          </a:p>
          <a:p>
            <a:pPr algn="l"/>
            <a:r>
              <a:rPr lang="en-US" sz="2600" b="0" i="0" u="none" strike="noStrike" baseline="0" dirty="0">
                <a:solidFill>
                  <a:srgbClr val="0000FF"/>
                </a:solidFill>
                <a:latin typeface="Times New Roman" panose="02020603050405020304" pitchFamily="18" charset="0"/>
                <a:cs typeface="Times New Roman" panose="02020603050405020304" pitchFamily="18" charset="0"/>
              </a:rPr>
              <a:t>2. The identifier and function declarations are not considered.</a:t>
            </a:r>
          </a:p>
          <a:p>
            <a:pPr algn="l"/>
            <a:r>
              <a:rPr lang="en-US" sz="2600" b="0" i="0" u="none" strike="noStrike" baseline="0" dirty="0">
                <a:solidFill>
                  <a:srgbClr val="003366"/>
                </a:solidFill>
                <a:latin typeface="Times New Roman" panose="02020603050405020304" pitchFamily="18" charset="0"/>
                <a:cs typeface="Times New Roman" panose="02020603050405020304" pitchFamily="18" charset="0"/>
              </a:rPr>
              <a:t>3. All the variables and constants are considered operands.</a:t>
            </a:r>
          </a:p>
          <a:p>
            <a:pPr algn="l"/>
            <a:r>
              <a:rPr lang="en-US" sz="2600" b="0" i="0" u="none" strike="noStrike" baseline="0" dirty="0">
                <a:solidFill>
                  <a:srgbClr val="975126"/>
                </a:solidFill>
                <a:latin typeface="Times New Roman" panose="02020603050405020304" pitchFamily="18" charset="0"/>
                <a:cs typeface="Times New Roman" panose="02020603050405020304" pitchFamily="18" charset="0"/>
              </a:rPr>
              <a:t>4. Global variables used in different modules of the same program are counted as multiple </a:t>
            </a:r>
          </a:p>
          <a:p>
            <a:pPr algn="l"/>
            <a:r>
              <a:rPr lang="en-US" sz="2600" dirty="0">
                <a:solidFill>
                  <a:srgbClr val="975126"/>
                </a:solidFill>
                <a:latin typeface="Times New Roman" panose="02020603050405020304" pitchFamily="18" charset="0"/>
                <a:cs typeface="Times New Roman" panose="02020603050405020304" pitchFamily="18" charset="0"/>
              </a:rPr>
              <a:t>   </a:t>
            </a:r>
            <a:r>
              <a:rPr lang="en-US" sz="2600" b="0" i="0" u="none" strike="noStrike" baseline="0" dirty="0">
                <a:solidFill>
                  <a:srgbClr val="975126"/>
                </a:solidFill>
                <a:latin typeface="Times New Roman" panose="02020603050405020304" pitchFamily="18" charset="0"/>
                <a:cs typeface="Times New Roman" panose="02020603050405020304" pitchFamily="18" charset="0"/>
              </a:rPr>
              <a:t>occurrences of the same</a:t>
            </a:r>
            <a:r>
              <a:rPr lang="en-US" sz="2600" dirty="0">
                <a:solidFill>
                  <a:srgbClr val="FF0000"/>
                </a:solidFill>
                <a:latin typeface="Times New Roman" panose="02020603050405020304" pitchFamily="18" charset="0"/>
                <a:cs typeface="Times New Roman" panose="02020603050405020304" pitchFamily="18" charset="0"/>
              </a:rPr>
              <a:t> </a:t>
            </a:r>
            <a:r>
              <a:rPr lang="en-IN" sz="2600" b="0" i="0" u="none" strike="noStrike" baseline="0" dirty="0">
                <a:solidFill>
                  <a:srgbClr val="975126"/>
                </a:solidFill>
                <a:latin typeface="Times New Roman" panose="02020603050405020304" pitchFamily="18" charset="0"/>
                <a:cs typeface="Times New Roman" panose="02020603050405020304" pitchFamily="18" charset="0"/>
              </a:rPr>
              <a:t>variable. </a:t>
            </a:r>
          </a:p>
          <a:p>
            <a:pPr algn="l"/>
            <a:r>
              <a:rPr lang="en-US" sz="2600" b="0" i="0" u="none" strike="noStrike" baseline="0" dirty="0">
                <a:solidFill>
                  <a:srgbClr val="003366"/>
                </a:solidFill>
                <a:latin typeface="Times New Roman" panose="02020603050405020304" pitchFamily="18" charset="0"/>
                <a:cs typeface="Times New Roman" panose="02020603050405020304" pitchFamily="18" charset="0"/>
              </a:rPr>
              <a:t>5. Local variables with the same name in different functions are </a:t>
            </a:r>
            <a:r>
              <a:rPr lang="en-IN" sz="2600" b="0" i="0" u="none" strike="noStrike" baseline="0" dirty="0">
                <a:solidFill>
                  <a:srgbClr val="003366"/>
                </a:solidFill>
                <a:latin typeface="Times New Roman" panose="02020603050405020304" pitchFamily="18" charset="0"/>
                <a:cs typeface="Times New Roman" panose="02020603050405020304" pitchFamily="18" charset="0"/>
              </a:rPr>
              <a:t>counted as unique  </a:t>
            </a:r>
          </a:p>
          <a:p>
            <a:pPr algn="l"/>
            <a:r>
              <a:rPr lang="en-IN" sz="2600" b="0" i="0" u="none" strike="noStrike" baseline="0" dirty="0">
                <a:solidFill>
                  <a:srgbClr val="003366"/>
                </a:solidFill>
                <a:latin typeface="Times New Roman" panose="02020603050405020304" pitchFamily="18" charset="0"/>
                <a:cs typeface="Times New Roman" panose="02020603050405020304" pitchFamily="18" charset="0"/>
              </a:rPr>
              <a:t>    operands.</a:t>
            </a:r>
            <a:endParaRPr lang="en-IN" sz="2600" dirty="0">
              <a:solidFill>
                <a:srgbClr val="975126"/>
              </a:solidFill>
              <a:latin typeface="Times New Roman" panose="02020603050405020304" pitchFamily="18" charset="0"/>
              <a:cs typeface="Times New Roman" panose="02020603050405020304" pitchFamily="18" charset="0"/>
            </a:endParaRPr>
          </a:p>
          <a:p>
            <a:pPr algn="l"/>
            <a:r>
              <a:rPr lang="en-US" sz="2600" b="0" i="0" u="none" strike="noStrike" baseline="0" dirty="0">
                <a:solidFill>
                  <a:srgbClr val="003366"/>
                </a:solidFill>
                <a:latin typeface="Times New Roman" panose="02020603050405020304" pitchFamily="18" charset="0"/>
                <a:cs typeface="Times New Roman" panose="02020603050405020304" pitchFamily="18" charset="0"/>
              </a:rPr>
              <a:t>6. Functions calls are considered as operators.</a:t>
            </a:r>
          </a:p>
          <a:p>
            <a:pPr algn="l"/>
            <a:r>
              <a:rPr lang="en-US" sz="2600" b="0" i="0" u="none" strike="noStrike" baseline="0" dirty="0">
                <a:solidFill>
                  <a:srgbClr val="0000FF"/>
                </a:solidFill>
                <a:latin typeface="Times New Roman" panose="02020603050405020304" pitchFamily="18" charset="0"/>
                <a:cs typeface="Times New Roman" panose="02020603050405020304" pitchFamily="18" charset="0"/>
              </a:rPr>
              <a:t>7. All looping statements e.g., do {…} while ( ), while ( ) {…}, for ( ) {…}, all control   </a:t>
            </a:r>
          </a:p>
          <a:p>
            <a:pPr algn="l"/>
            <a:r>
              <a:rPr lang="en-US" sz="2600" dirty="0">
                <a:solidFill>
                  <a:srgbClr val="0000FF"/>
                </a:solidFill>
                <a:latin typeface="Times New Roman" panose="02020603050405020304" pitchFamily="18" charset="0"/>
                <a:cs typeface="Times New Roman" panose="02020603050405020304" pitchFamily="18" charset="0"/>
              </a:rPr>
              <a:t>   </a:t>
            </a:r>
            <a:r>
              <a:rPr lang="en-US" sz="2600" b="0" i="0" u="none" strike="noStrike" baseline="0" dirty="0">
                <a:solidFill>
                  <a:srgbClr val="0000FF"/>
                </a:solidFill>
                <a:latin typeface="Times New Roman" panose="02020603050405020304" pitchFamily="18" charset="0"/>
                <a:cs typeface="Times New Roman" panose="02020603050405020304" pitchFamily="18" charset="0"/>
              </a:rPr>
              <a:t>statements e.g., if ( ) {…}, if ( ) {…} else {…}, etc. </a:t>
            </a:r>
            <a:r>
              <a:rPr lang="en-IN" sz="2600" b="0" i="0" u="none" strike="noStrike" baseline="0" dirty="0">
                <a:solidFill>
                  <a:srgbClr val="0000FF"/>
                </a:solidFill>
                <a:latin typeface="Times New Roman" panose="02020603050405020304" pitchFamily="18" charset="0"/>
                <a:cs typeface="Times New Roman" panose="02020603050405020304" pitchFamily="18" charset="0"/>
              </a:rPr>
              <a:t>are considered as operators.</a:t>
            </a:r>
          </a:p>
          <a:p>
            <a:pPr algn="l"/>
            <a:r>
              <a:rPr lang="en-US" sz="2600" b="0" i="0" u="none" strike="noStrike" baseline="0" dirty="0">
                <a:solidFill>
                  <a:srgbClr val="003366"/>
                </a:solidFill>
                <a:latin typeface="Times New Roman" panose="02020603050405020304" pitchFamily="18" charset="0"/>
                <a:cs typeface="Times New Roman" panose="02020603050405020304" pitchFamily="18" charset="0"/>
              </a:rPr>
              <a:t>8. In control construct switch ( ) {case:…}, switch as well as all the case statements are </a:t>
            </a:r>
          </a:p>
          <a:p>
            <a:pPr algn="l"/>
            <a:r>
              <a:rPr lang="en-US" sz="2600" dirty="0">
                <a:solidFill>
                  <a:srgbClr val="003366"/>
                </a:solidFill>
                <a:latin typeface="Times New Roman" panose="02020603050405020304" pitchFamily="18" charset="0"/>
                <a:cs typeface="Times New Roman" panose="02020603050405020304" pitchFamily="18" charset="0"/>
              </a:rPr>
              <a:t>    </a:t>
            </a:r>
            <a:r>
              <a:rPr lang="en-US" sz="2600" b="0" i="0" u="none" strike="noStrike" baseline="0" dirty="0">
                <a:solidFill>
                  <a:srgbClr val="003366"/>
                </a:solidFill>
                <a:latin typeface="Times New Roman" panose="02020603050405020304" pitchFamily="18" charset="0"/>
                <a:cs typeface="Times New Roman" panose="02020603050405020304" pitchFamily="18" charset="0"/>
              </a:rPr>
              <a:t>considered as operators.</a:t>
            </a:r>
          </a:p>
          <a:p>
            <a:pPr algn="l"/>
            <a:endParaRPr lang="en-US" sz="1800" dirty="0">
              <a:solidFill>
                <a:srgbClr val="FF0000"/>
              </a:solidFill>
              <a:latin typeface="Helvetica" panose="020B0604020202020204" pitchFamily="34" charset="0"/>
            </a:endParaRPr>
          </a:p>
          <a:p>
            <a:pPr algn="l"/>
            <a:endParaRPr lang="en-IN" dirty="0"/>
          </a:p>
        </p:txBody>
      </p:sp>
    </p:spTree>
    <p:extLst>
      <p:ext uri="{BB962C8B-B14F-4D97-AF65-F5344CB8AC3E}">
        <p14:creationId xmlns:p14="http://schemas.microsoft.com/office/powerpoint/2010/main" val="1407125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9584-A32E-4C28-A4B1-DE69EB663004}"/>
              </a:ext>
            </a:extLst>
          </p:cNvPr>
          <p:cNvSpPr>
            <a:spLocks noGrp="1"/>
          </p:cNvSpPr>
          <p:nvPr>
            <p:ph type="ctrTitle"/>
          </p:nvPr>
        </p:nvSpPr>
        <p:spPr>
          <a:xfrm>
            <a:off x="1524000" y="112542"/>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277086F2-226A-4AE0-A292-DBFB2564F14F}"/>
              </a:ext>
            </a:extLst>
          </p:cNvPr>
          <p:cNvSpPr>
            <a:spLocks noGrp="1"/>
          </p:cNvSpPr>
          <p:nvPr>
            <p:ph type="subTitle" idx="1"/>
          </p:nvPr>
        </p:nvSpPr>
        <p:spPr>
          <a:xfrm>
            <a:off x="492369" y="699861"/>
            <a:ext cx="11183815" cy="5743141"/>
          </a:xfrm>
        </p:spPr>
        <p:txBody>
          <a:bodyPr>
            <a:normAutofit lnSpcReduction="10000"/>
          </a:bodyPr>
          <a:lstStyle/>
          <a:p>
            <a:pPr algn="l"/>
            <a:r>
              <a:rPr lang="en-US" b="0" i="0" u="none" strike="noStrike" baseline="0" dirty="0">
                <a:solidFill>
                  <a:srgbClr val="975126"/>
                </a:solidFill>
                <a:latin typeface="Times New Roman" panose="02020603050405020304" pitchFamily="18" charset="0"/>
                <a:cs typeface="Times New Roman" panose="02020603050405020304" pitchFamily="18" charset="0"/>
              </a:rPr>
              <a:t>9. The reserve words like return, default, continue, break, </a:t>
            </a:r>
            <a:r>
              <a:rPr lang="en-US" b="0" i="0" u="none" strike="noStrike" baseline="0" dirty="0" err="1">
                <a:solidFill>
                  <a:srgbClr val="975126"/>
                </a:solidFill>
                <a:latin typeface="Times New Roman" panose="02020603050405020304" pitchFamily="18" charset="0"/>
                <a:cs typeface="Times New Roman" panose="02020603050405020304" pitchFamily="18" charset="0"/>
              </a:rPr>
              <a:t>sizeof</a:t>
            </a:r>
            <a:r>
              <a:rPr lang="en-US" b="0" i="0" u="none" strike="noStrike" baseline="0" dirty="0">
                <a:solidFill>
                  <a:srgbClr val="975126"/>
                </a:solidFill>
                <a:latin typeface="Times New Roman" panose="02020603050405020304" pitchFamily="18" charset="0"/>
                <a:cs typeface="Times New Roman" panose="02020603050405020304" pitchFamily="18" charset="0"/>
              </a:rPr>
              <a:t>, etc., are considered as </a:t>
            </a:r>
          </a:p>
          <a:p>
            <a:pPr algn="l"/>
            <a:r>
              <a:rPr lang="en-US" dirty="0">
                <a:solidFill>
                  <a:srgbClr val="975126"/>
                </a:solidFill>
                <a:latin typeface="Times New Roman" panose="02020603050405020304" pitchFamily="18" charset="0"/>
                <a:cs typeface="Times New Roman" panose="02020603050405020304" pitchFamily="18" charset="0"/>
              </a:rPr>
              <a:t>    </a:t>
            </a:r>
            <a:r>
              <a:rPr lang="en-US" b="0" i="0" u="none" strike="noStrike" baseline="0" dirty="0">
                <a:solidFill>
                  <a:srgbClr val="975126"/>
                </a:solidFill>
                <a:latin typeface="Times New Roman" panose="02020603050405020304" pitchFamily="18" charset="0"/>
                <a:cs typeface="Times New Roman" panose="02020603050405020304" pitchFamily="18" charset="0"/>
              </a:rPr>
              <a:t>operators.</a:t>
            </a:r>
          </a:p>
          <a:p>
            <a:pPr algn="l"/>
            <a:r>
              <a:rPr lang="en-US" b="0" i="0" u="none" strike="noStrike" baseline="0" dirty="0">
                <a:solidFill>
                  <a:srgbClr val="003366"/>
                </a:solidFill>
                <a:latin typeface="Times New Roman" panose="02020603050405020304" pitchFamily="18" charset="0"/>
                <a:cs typeface="Times New Roman" panose="02020603050405020304" pitchFamily="18" charset="0"/>
              </a:rPr>
              <a:t>10. All the brackets, commas, and terminators are considered as</a:t>
            </a:r>
            <a:r>
              <a:rPr lang="en-IN" b="0" i="0" u="none" strike="noStrike" baseline="0" dirty="0">
                <a:solidFill>
                  <a:srgbClr val="003366"/>
                </a:solidFill>
                <a:latin typeface="Times New Roman" panose="02020603050405020304" pitchFamily="18" charset="0"/>
                <a:cs typeface="Times New Roman" panose="02020603050405020304" pitchFamily="18" charset="0"/>
              </a:rPr>
              <a:t>operators.</a:t>
            </a:r>
            <a:endParaRPr lang="en-US" dirty="0">
              <a:solidFill>
                <a:srgbClr val="975126"/>
              </a:solidFill>
              <a:latin typeface="Times New Roman" panose="02020603050405020304" pitchFamily="18" charset="0"/>
              <a:cs typeface="Times New Roman" panose="02020603050405020304" pitchFamily="18" charset="0"/>
            </a:endParaRPr>
          </a:p>
          <a:p>
            <a:pPr algn="l"/>
            <a:r>
              <a:rPr lang="en-US" b="0" i="0" u="none" strike="noStrike" baseline="0" dirty="0">
                <a:solidFill>
                  <a:srgbClr val="003366"/>
                </a:solidFill>
                <a:latin typeface="Times New Roman" panose="02020603050405020304" pitchFamily="18" charset="0"/>
                <a:cs typeface="Times New Roman" panose="02020603050405020304" pitchFamily="18" charset="0"/>
              </a:rPr>
              <a:t>11. GOTO is counted as an operator and the label is counted as </a:t>
            </a:r>
            <a:r>
              <a:rPr lang="en-IN" b="0" i="0" u="none" strike="noStrike" baseline="0" dirty="0">
                <a:solidFill>
                  <a:srgbClr val="003366"/>
                </a:solidFill>
                <a:latin typeface="Times New Roman" panose="02020603050405020304" pitchFamily="18" charset="0"/>
                <a:cs typeface="Times New Roman" panose="02020603050405020304" pitchFamily="18" charset="0"/>
              </a:rPr>
              <a:t>an operand.</a:t>
            </a:r>
            <a:endParaRPr lang="en-US" b="0" i="0" u="none" strike="noStrike" baseline="0" dirty="0">
              <a:solidFill>
                <a:srgbClr val="975126"/>
              </a:solidFill>
              <a:latin typeface="Times New Roman" panose="02020603050405020304" pitchFamily="18" charset="0"/>
              <a:cs typeface="Times New Roman" panose="02020603050405020304" pitchFamily="18" charset="0"/>
            </a:endParaRPr>
          </a:p>
          <a:p>
            <a:pPr algn="l"/>
            <a:r>
              <a:rPr lang="en-US" b="0" i="0" u="none" strike="noStrike" baseline="0" dirty="0">
                <a:solidFill>
                  <a:srgbClr val="0000FF"/>
                </a:solidFill>
                <a:latin typeface="Times New Roman" panose="02020603050405020304" pitchFamily="18" charset="0"/>
                <a:cs typeface="Times New Roman" panose="02020603050405020304" pitchFamily="18" charset="0"/>
              </a:rPr>
              <a:t>12. The unary and binary occurrence of “+” and “-” are dealt separately. Similarly “*”  </a:t>
            </a:r>
          </a:p>
          <a:p>
            <a:pPr algn="l"/>
            <a:r>
              <a:rPr lang="en-US" dirty="0">
                <a:solidFill>
                  <a:srgbClr val="0000FF"/>
                </a:solidFill>
                <a:latin typeface="Times New Roman" panose="02020603050405020304" pitchFamily="18" charset="0"/>
                <a:cs typeface="Times New Roman" panose="02020603050405020304" pitchFamily="18" charset="0"/>
              </a:rPr>
              <a:t>     </a:t>
            </a:r>
            <a:r>
              <a:rPr lang="en-US" b="0" i="0" u="none" strike="noStrike" baseline="0" dirty="0">
                <a:solidFill>
                  <a:srgbClr val="0000FF"/>
                </a:solidFill>
                <a:latin typeface="Times New Roman" panose="02020603050405020304" pitchFamily="18" charset="0"/>
                <a:cs typeface="Times New Roman" panose="02020603050405020304" pitchFamily="18" charset="0"/>
              </a:rPr>
              <a:t>(multiplication operator) are dealt with </a:t>
            </a:r>
            <a:r>
              <a:rPr lang="en-IN" b="0" i="0" u="none" strike="noStrike" baseline="0" dirty="0">
                <a:solidFill>
                  <a:srgbClr val="0000FF"/>
                </a:solidFill>
                <a:latin typeface="Times New Roman" panose="02020603050405020304" pitchFamily="18" charset="0"/>
                <a:cs typeface="Times New Roman" panose="02020603050405020304" pitchFamily="18" charset="0"/>
              </a:rPr>
              <a:t>separately.</a:t>
            </a:r>
            <a:endParaRPr lang="en-US" dirty="0">
              <a:solidFill>
                <a:srgbClr val="975126"/>
              </a:solidFill>
              <a:latin typeface="Times New Roman" panose="02020603050405020304" pitchFamily="18" charset="0"/>
              <a:cs typeface="Times New Roman" panose="02020603050405020304" pitchFamily="18" charset="0"/>
            </a:endParaRPr>
          </a:p>
          <a:p>
            <a:pPr algn="l"/>
            <a:r>
              <a:rPr lang="en-US" b="0" i="0" u="none" strike="noStrike" baseline="0" dirty="0">
                <a:solidFill>
                  <a:srgbClr val="003366"/>
                </a:solidFill>
                <a:latin typeface="Times New Roman" panose="02020603050405020304" pitchFamily="18" charset="0"/>
                <a:cs typeface="Times New Roman" panose="02020603050405020304" pitchFamily="18" charset="0"/>
              </a:rPr>
              <a:t>13. In the array variables such as “array-name [index]” “</a:t>
            </a:r>
            <a:r>
              <a:rPr lang="en-US" b="0" i="0" u="none" strike="noStrike" baseline="0" dirty="0" err="1">
                <a:solidFill>
                  <a:srgbClr val="003366"/>
                </a:solidFill>
                <a:latin typeface="Times New Roman" panose="02020603050405020304" pitchFamily="18" charset="0"/>
                <a:cs typeface="Times New Roman" panose="02020603050405020304" pitchFamily="18" charset="0"/>
              </a:rPr>
              <a:t>arrayname</a:t>
            </a:r>
            <a:r>
              <a:rPr lang="en-US" b="0" i="0" u="none" strike="noStrike" baseline="0" dirty="0">
                <a:solidFill>
                  <a:srgbClr val="003366"/>
                </a:solidFill>
                <a:latin typeface="Times New Roman" panose="02020603050405020304" pitchFamily="18" charset="0"/>
                <a:cs typeface="Times New Roman" panose="02020603050405020304" pitchFamily="18" charset="0"/>
              </a:rPr>
              <a:t>” and “index” are </a:t>
            </a:r>
          </a:p>
          <a:p>
            <a:pPr algn="l"/>
            <a:r>
              <a:rPr lang="en-US" b="0" i="0" u="none" strike="noStrike" baseline="0" dirty="0">
                <a:solidFill>
                  <a:srgbClr val="003366"/>
                </a:solidFill>
                <a:latin typeface="Times New Roman" panose="02020603050405020304" pitchFamily="18" charset="0"/>
                <a:cs typeface="Times New Roman" panose="02020603050405020304" pitchFamily="18" charset="0"/>
              </a:rPr>
              <a:t>      considered as operands and [ ] is </a:t>
            </a:r>
            <a:r>
              <a:rPr lang="en-IN" b="0" i="0" u="none" strike="noStrike" baseline="0" dirty="0">
                <a:solidFill>
                  <a:srgbClr val="003366"/>
                </a:solidFill>
                <a:latin typeface="Times New Roman" panose="02020603050405020304" pitchFamily="18" charset="0"/>
                <a:cs typeface="Times New Roman" panose="02020603050405020304" pitchFamily="18" charset="0"/>
              </a:rPr>
              <a:t>considered as operator.</a:t>
            </a:r>
            <a:endParaRPr lang="en-US" b="0" i="0" u="none" strike="noStrike" baseline="0" dirty="0">
              <a:solidFill>
                <a:srgbClr val="975126"/>
              </a:solidFill>
              <a:latin typeface="Times New Roman" panose="02020603050405020304" pitchFamily="18" charset="0"/>
              <a:cs typeface="Times New Roman" panose="02020603050405020304" pitchFamily="18" charset="0"/>
            </a:endParaRPr>
          </a:p>
          <a:p>
            <a:pPr algn="l"/>
            <a:r>
              <a:rPr lang="en-US" b="0" i="0" u="none" strike="noStrike" baseline="0" dirty="0">
                <a:solidFill>
                  <a:srgbClr val="975126"/>
                </a:solidFill>
                <a:latin typeface="Times New Roman" panose="02020603050405020304" pitchFamily="18" charset="0"/>
                <a:cs typeface="Times New Roman" panose="02020603050405020304" pitchFamily="18" charset="0"/>
              </a:rPr>
              <a:t>14. In the structure variables such as “struct-name, member-name” or “struct-name -&gt; </a:t>
            </a:r>
          </a:p>
          <a:p>
            <a:pPr algn="l"/>
            <a:r>
              <a:rPr lang="en-US" b="0" i="0" u="none" strike="noStrike" baseline="0" dirty="0">
                <a:solidFill>
                  <a:srgbClr val="975126"/>
                </a:solidFill>
                <a:latin typeface="Times New Roman" panose="02020603050405020304" pitchFamily="18" charset="0"/>
                <a:cs typeface="Times New Roman" panose="02020603050405020304" pitchFamily="18" charset="0"/>
              </a:rPr>
              <a:t>     member-name”, struct-name, member-name are taken as operands and ‘.’, ‘-&gt;’ are  </a:t>
            </a:r>
          </a:p>
          <a:p>
            <a:pPr algn="l"/>
            <a:r>
              <a:rPr lang="en-US" dirty="0">
                <a:solidFill>
                  <a:srgbClr val="975126"/>
                </a:solidFill>
                <a:latin typeface="Times New Roman" panose="02020603050405020304" pitchFamily="18" charset="0"/>
                <a:cs typeface="Times New Roman" panose="02020603050405020304" pitchFamily="18" charset="0"/>
              </a:rPr>
              <a:t>     </a:t>
            </a:r>
            <a:r>
              <a:rPr lang="en-US" b="0" i="0" u="none" strike="noStrike" baseline="0" dirty="0">
                <a:solidFill>
                  <a:srgbClr val="975126"/>
                </a:solidFill>
                <a:latin typeface="Times New Roman" panose="02020603050405020304" pitchFamily="18" charset="0"/>
                <a:cs typeface="Times New Roman" panose="02020603050405020304" pitchFamily="18" charset="0"/>
              </a:rPr>
              <a:t>taken as operators. Some names of member elements in different structure variables  </a:t>
            </a:r>
          </a:p>
          <a:p>
            <a:pPr algn="l"/>
            <a:r>
              <a:rPr lang="en-US" dirty="0">
                <a:solidFill>
                  <a:srgbClr val="975126"/>
                </a:solidFill>
                <a:latin typeface="Times New Roman" panose="02020603050405020304" pitchFamily="18" charset="0"/>
                <a:cs typeface="Times New Roman" panose="02020603050405020304" pitchFamily="18" charset="0"/>
              </a:rPr>
              <a:t>     </a:t>
            </a:r>
            <a:r>
              <a:rPr lang="en-US" b="0" i="0" u="none" strike="noStrike" baseline="0" dirty="0">
                <a:solidFill>
                  <a:srgbClr val="975126"/>
                </a:solidFill>
                <a:latin typeface="Times New Roman" panose="02020603050405020304" pitchFamily="18" charset="0"/>
                <a:cs typeface="Times New Roman" panose="02020603050405020304" pitchFamily="18" charset="0"/>
              </a:rPr>
              <a:t>are </a:t>
            </a:r>
            <a:r>
              <a:rPr lang="en-IN" b="0" i="0" u="none" strike="noStrike" baseline="0" dirty="0">
                <a:solidFill>
                  <a:srgbClr val="975126"/>
                </a:solidFill>
                <a:latin typeface="Times New Roman" panose="02020603050405020304" pitchFamily="18" charset="0"/>
                <a:cs typeface="Times New Roman" panose="02020603050405020304" pitchFamily="18" charset="0"/>
              </a:rPr>
              <a:t>counted as unique operands.</a:t>
            </a:r>
            <a:endParaRPr lang="en-US" dirty="0">
              <a:solidFill>
                <a:srgbClr val="975126"/>
              </a:solidFill>
              <a:latin typeface="Times New Roman" panose="02020603050405020304" pitchFamily="18" charset="0"/>
              <a:cs typeface="Times New Roman" panose="02020603050405020304" pitchFamily="18" charset="0"/>
            </a:endParaRPr>
          </a:p>
          <a:p>
            <a:pPr algn="l"/>
            <a:r>
              <a:rPr lang="en-US" b="0" i="0" u="none" strike="noStrike" baseline="0" dirty="0">
                <a:solidFill>
                  <a:srgbClr val="003366"/>
                </a:solidFill>
                <a:latin typeface="Times New Roman" panose="02020603050405020304" pitchFamily="18" charset="0"/>
                <a:cs typeface="Times New Roman" panose="02020603050405020304" pitchFamily="18" charset="0"/>
              </a:rPr>
              <a:t>15. All the hash directive are ignored.</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8692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A4501-6CA7-4925-8E15-57D1DCEAF7B8}"/>
              </a:ext>
            </a:extLst>
          </p:cNvPr>
          <p:cNvSpPr>
            <a:spLocks noGrp="1"/>
          </p:cNvSpPr>
          <p:nvPr>
            <p:ph type="ctrTitle"/>
          </p:nvPr>
        </p:nvSpPr>
        <p:spPr>
          <a:xfrm>
            <a:off x="1524000" y="0"/>
            <a:ext cx="9144000" cy="140677"/>
          </a:xfrm>
        </p:spPr>
        <p:txBody>
          <a:bodyPr>
            <a:normAutofit fontScale="90000"/>
          </a:bodyPr>
          <a:lstStyle/>
          <a:p>
            <a:endParaRPr lang="en-IN" dirty="0"/>
          </a:p>
        </p:txBody>
      </p:sp>
      <p:sp>
        <p:nvSpPr>
          <p:cNvPr id="3" name="Subtitle 2">
            <a:extLst>
              <a:ext uri="{FF2B5EF4-FFF2-40B4-BE49-F238E27FC236}">
                <a16:creationId xmlns:a16="http://schemas.microsoft.com/office/drawing/2014/main" id="{0ED9D9A1-7BEB-41F7-A2BF-725585283561}"/>
              </a:ext>
            </a:extLst>
          </p:cNvPr>
          <p:cNvSpPr>
            <a:spLocks noGrp="1"/>
          </p:cNvSpPr>
          <p:nvPr>
            <p:ph type="subTitle" idx="1"/>
          </p:nvPr>
        </p:nvSpPr>
        <p:spPr>
          <a:xfrm>
            <a:off x="393895" y="885164"/>
            <a:ext cx="11071273" cy="5515635"/>
          </a:xfrm>
        </p:spPr>
        <p:txBody>
          <a:bodyPr/>
          <a:lstStyle/>
          <a:p>
            <a:pPr marL="342900" indent="-342900" algn="l">
              <a:buFont typeface="Wingdings" panose="05000000000000000000" pitchFamily="2" charset="2"/>
              <a:buChar char="q"/>
            </a:pPr>
            <a:r>
              <a:rPr lang="en-IN" sz="2800" b="0" i="0" u="none" strike="noStrike" baseline="0" dirty="0">
                <a:solidFill>
                  <a:srgbClr val="FF0000"/>
                </a:solidFill>
                <a:latin typeface="Times New Roman" panose="02020603050405020304" pitchFamily="18" charset="0"/>
                <a:cs typeface="Times New Roman" panose="02020603050405020304" pitchFamily="18" charset="0"/>
              </a:rPr>
              <a:t>Potential Volume</a:t>
            </a:r>
          </a:p>
          <a:p>
            <a:endParaRPr lang="en-IN" sz="3600" dirty="0">
              <a:latin typeface="Times New Roman" panose="02020603050405020304" pitchFamily="18" charset="0"/>
              <a:cs typeface="Times New Roman" panose="02020603050405020304" pitchFamily="18" charset="0"/>
            </a:endParaRPr>
          </a:p>
          <a:p>
            <a:endParaRPr lang="en-IN" sz="36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endParaRPr lang="en-IN" sz="2800" b="0" i="0" u="none" strike="noStrike" baseline="0" dirty="0">
              <a:solidFill>
                <a:srgbClr val="FF0000"/>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IN" sz="2800" b="0" i="0" u="none" strike="noStrike" baseline="0" dirty="0">
                <a:solidFill>
                  <a:srgbClr val="FF0000"/>
                </a:solidFill>
                <a:latin typeface="Times New Roman" panose="02020603050405020304" pitchFamily="18" charset="0"/>
                <a:cs typeface="Times New Roman" panose="02020603050405020304" pitchFamily="18" charset="0"/>
              </a:rPr>
              <a:t>Estimated Program Level / Difficulty</a:t>
            </a:r>
          </a:p>
          <a:p>
            <a:pPr algn="l"/>
            <a:r>
              <a:rPr lang="en-US" b="0" i="0" u="none" strike="noStrike" baseline="0" dirty="0">
                <a:solidFill>
                  <a:srgbClr val="003366"/>
                </a:solidFill>
                <a:latin typeface="Times New Roman" panose="02020603050405020304" pitchFamily="18" charset="0"/>
                <a:cs typeface="Times New Roman" panose="02020603050405020304" pitchFamily="18" charset="0"/>
              </a:rPr>
              <a:t>Halstead offered an alternate formula that estimate the program</a:t>
            </a:r>
            <a:r>
              <a:rPr lang="en-IN" b="0" i="0" u="none" strike="noStrike" baseline="0" dirty="0">
                <a:solidFill>
                  <a:srgbClr val="003366"/>
                </a:solidFill>
                <a:latin typeface="Times New Roman" panose="02020603050405020304" pitchFamily="18" charset="0"/>
                <a:cs typeface="Times New Roman" panose="02020603050405020304" pitchFamily="18" charset="0"/>
              </a:rPr>
              <a:t> level.</a:t>
            </a:r>
          </a:p>
          <a:p>
            <a:pPr algn="l"/>
            <a:endParaRPr lang="en-IN" sz="1800" dirty="0">
              <a:solidFill>
                <a:srgbClr val="003366"/>
              </a:solidFill>
              <a:latin typeface="Helvetica" panose="020B0604020202020204" pitchFamily="34" charset="0"/>
            </a:endParaRPr>
          </a:p>
          <a:p>
            <a:pPr algn="l"/>
            <a:endParaRPr lang="en-IN" sz="1800" b="0" i="0" u="none" strike="noStrike" baseline="0" dirty="0">
              <a:solidFill>
                <a:srgbClr val="003366"/>
              </a:solidFill>
              <a:latin typeface="Helvetica" panose="020B0604020202020204" pitchFamily="34" charset="0"/>
            </a:endParaRPr>
          </a:p>
          <a:p>
            <a:pPr algn="l"/>
            <a:r>
              <a:rPr lang="en-IN" sz="1800" dirty="0">
                <a:solidFill>
                  <a:srgbClr val="003366"/>
                </a:solidFill>
                <a:latin typeface="Helvetica" panose="020B0604020202020204" pitchFamily="34" charset="0"/>
              </a:rPr>
              <a:t>              </a:t>
            </a:r>
            <a:r>
              <a:rPr lang="en-IN" sz="1800" b="0" i="0" u="none" strike="noStrike" baseline="0" dirty="0">
                <a:solidFill>
                  <a:srgbClr val="003366"/>
                </a:solidFill>
                <a:latin typeface="Helvetica" panose="020B0604020202020204" pitchFamily="34" charset="0"/>
              </a:rPr>
              <a:t>where</a:t>
            </a:r>
            <a:endParaRPr lang="en-IN" dirty="0"/>
          </a:p>
        </p:txBody>
      </p:sp>
      <p:pic>
        <p:nvPicPr>
          <p:cNvPr id="4" name="Picture 3">
            <a:extLst>
              <a:ext uri="{FF2B5EF4-FFF2-40B4-BE49-F238E27FC236}">
                <a16:creationId xmlns:a16="http://schemas.microsoft.com/office/drawing/2014/main" id="{36DD848B-11E3-49E2-8B4A-810CF33BCBF6}"/>
              </a:ext>
            </a:extLst>
          </p:cNvPr>
          <p:cNvPicPr>
            <a:picLocks noChangeAspect="1"/>
          </p:cNvPicPr>
          <p:nvPr/>
        </p:nvPicPr>
        <p:blipFill>
          <a:blip r:embed="rId2"/>
          <a:stretch>
            <a:fillRect/>
          </a:stretch>
        </p:blipFill>
        <p:spPr>
          <a:xfrm>
            <a:off x="2900362" y="1400942"/>
            <a:ext cx="3524250" cy="948363"/>
          </a:xfrm>
          <a:prstGeom prst="rect">
            <a:avLst/>
          </a:prstGeom>
        </p:spPr>
      </p:pic>
      <p:pic>
        <p:nvPicPr>
          <p:cNvPr id="5" name="Picture 4">
            <a:extLst>
              <a:ext uri="{FF2B5EF4-FFF2-40B4-BE49-F238E27FC236}">
                <a16:creationId xmlns:a16="http://schemas.microsoft.com/office/drawing/2014/main" id="{606D8BBD-C7C5-419B-B646-4BE214FD52E6}"/>
              </a:ext>
            </a:extLst>
          </p:cNvPr>
          <p:cNvPicPr>
            <a:picLocks noChangeAspect="1"/>
          </p:cNvPicPr>
          <p:nvPr/>
        </p:nvPicPr>
        <p:blipFill>
          <a:blip r:embed="rId3"/>
          <a:stretch>
            <a:fillRect/>
          </a:stretch>
        </p:blipFill>
        <p:spPr>
          <a:xfrm>
            <a:off x="3772924" y="4238956"/>
            <a:ext cx="2323075" cy="774932"/>
          </a:xfrm>
          <a:prstGeom prst="rect">
            <a:avLst/>
          </a:prstGeom>
        </p:spPr>
      </p:pic>
      <p:pic>
        <p:nvPicPr>
          <p:cNvPr id="6" name="Picture 5">
            <a:extLst>
              <a:ext uri="{FF2B5EF4-FFF2-40B4-BE49-F238E27FC236}">
                <a16:creationId xmlns:a16="http://schemas.microsoft.com/office/drawing/2014/main" id="{5739AB5F-906D-4196-B502-7FF0D5E634B4}"/>
              </a:ext>
            </a:extLst>
          </p:cNvPr>
          <p:cNvPicPr>
            <a:picLocks noChangeAspect="1"/>
          </p:cNvPicPr>
          <p:nvPr/>
        </p:nvPicPr>
        <p:blipFill>
          <a:blip r:embed="rId4"/>
          <a:stretch>
            <a:fillRect/>
          </a:stretch>
        </p:blipFill>
        <p:spPr>
          <a:xfrm>
            <a:off x="2900362" y="5302531"/>
            <a:ext cx="2323075" cy="948363"/>
          </a:xfrm>
          <a:prstGeom prst="rect">
            <a:avLst/>
          </a:prstGeom>
        </p:spPr>
      </p:pic>
    </p:spTree>
    <p:extLst>
      <p:ext uri="{BB962C8B-B14F-4D97-AF65-F5344CB8AC3E}">
        <p14:creationId xmlns:p14="http://schemas.microsoft.com/office/powerpoint/2010/main" val="3745021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5BF04-CB02-484C-983F-0A3A590FF1FF}"/>
              </a:ext>
            </a:extLst>
          </p:cNvPr>
          <p:cNvSpPr>
            <a:spLocks noGrp="1"/>
          </p:cNvSpPr>
          <p:nvPr>
            <p:ph type="ctrTitle"/>
          </p:nvPr>
        </p:nvSpPr>
        <p:spPr>
          <a:xfrm>
            <a:off x="1524000" y="154745"/>
            <a:ext cx="9144000" cy="98473"/>
          </a:xfrm>
        </p:spPr>
        <p:txBody>
          <a:bodyPr>
            <a:normAutofit fontScale="90000"/>
          </a:bodyPr>
          <a:lstStyle/>
          <a:p>
            <a:endParaRPr lang="en-IN" dirty="0"/>
          </a:p>
        </p:txBody>
      </p:sp>
      <p:sp>
        <p:nvSpPr>
          <p:cNvPr id="3" name="Subtitle 2">
            <a:extLst>
              <a:ext uri="{FF2B5EF4-FFF2-40B4-BE49-F238E27FC236}">
                <a16:creationId xmlns:a16="http://schemas.microsoft.com/office/drawing/2014/main" id="{7D87DB84-6CC7-411F-A39E-207132B01AEC}"/>
              </a:ext>
            </a:extLst>
          </p:cNvPr>
          <p:cNvSpPr>
            <a:spLocks noGrp="1"/>
          </p:cNvSpPr>
          <p:nvPr>
            <p:ph type="subTitle" idx="1"/>
          </p:nvPr>
        </p:nvSpPr>
        <p:spPr>
          <a:xfrm>
            <a:off x="337625" y="351691"/>
            <a:ext cx="11591778" cy="6063178"/>
          </a:xfrm>
        </p:spPr>
        <p:txBody>
          <a:bodyPr>
            <a:normAutofit/>
          </a:bodyPr>
          <a:lstStyle/>
          <a:p>
            <a:pPr marL="457200" indent="-457200" algn="l">
              <a:buFont typeface="Wingdings" panose="05000000000000000000" pitchFamily="2" charset="2"/>
              <a:buChar char="q"/>
            </a:pPr>
            <a:r>
              <a:rPr lang="en-IN" sz="2800" b="0" i="0" u="none" strike="noStrike" baseline="0" dirty="0">
                <a:solidFill>
                  <a:srgbClr val="FF0000"/>
                </a:solidFill>
                <a:latin typeface="Times New Roman" panose="02020603050405020304" pitchFamily="18" charset="0"/>
                <a:cs typeface="Times New Roman" panose="02020603050405020304" pitchFamily="18" charset="0"/>
              </a:rPr>
              <a:t>Effort and Time</a:t>
            </a:r>
          </a:p>
          <a:p>
            <a:pPr algn="l"/>
            <a:endParaRPr lang="en-US" b="0" i="0" u="none" strike="noStrike" baseline="0" dirty="0">
              <a:solidFill>
                <a:srgbClr val="003366"/>
              </a:solidFill>
              <a:latin typeface="Times New Roman" panose="02020603050405020304" pitchFamily="18" charset="0"/>
              <a:cs typeface="Times New Roman" panose="02020603050405020304" pitchFamily="18" charset="0"/>
            </a:endParaRPr>
          </a:p>
          <a:p>
            <a:pPr algn="l"/>
            <a:endParaRPr lang="en-US" dirty="0">
              <a:solidFill>
                <a:srgbClr val="003366"/>
              </a:solidFill>
              <a:latin typeface="Times New Roman" panose="02020603050405020304" pitchFamily="18" charset="0"/>
              <a:cs typeface="Times New Roman" panose="02020603050405020304" pitchFamily="18" charset="0"/>
            </a:endParaRPr>
          </a:p>
          <a:p>
            <a:pPr algn="l"/>
            <a:r>
              <a:rPr lang="en-US" b="0" i="0" u="none" strike="noStrike" baseline="0" dirty="0">
                <a:solidFill>
                  <a:srgbClr val="003366"/>
                </a:solidFill>
                <a:latin typeface="Times New Roman" panose="02020603050405020304" pitchFamily="18" charset="0"/>
                <a:cs typeface="Times New Roman" panose="02020603050405020304" pitchFamily="18" charset="0"/>
              </a:rPr>
              <a:t> </a:t>
            </a:r>
          </a:p>
          <a:p>
            <a:pPr algn="l"/>
            <a:r>
              <a:rPr lang="en-US" b="0" i="0" u="none" strike="noStrike" baseline="0" dirty="0">
                <a:solidFill>
                  <a:srgbClr val="003366"/>
                </a:solidFill>
                <a:latin typeface="Times New Roman" panose="02020603050405020304" pitchFamily="18" charset="0"/>
                <a:cs typeface="Times New Roman" panose="02020603050405020304" pitchFamily="18" charset="0"/>
              </a:rPr>
              <a:t> is normally set to 18 since this seemed to give best results in Halstead’s earliest experiments, which compared the predicted times with observed programming times, including the time for </a:t>
            </a:r>
            <a:r>
              <a:rPr lang="en-IN" b="0" i="0" u="none" strike="noStrike" baseline="0" dirty="0">
                <a:solidFill>
                  <a:srgbClr val="003366"/>
                </a:solidFill>
                <a:latin typeface="Times New Roman" panose="02020603050405020304" pitchFamily="18" charset="0"/>
                <a:cs typeface="Times New Roman" panose="02020603050405020304" pitchFamily="18" charset="0"/>
              </a:rPr>
              <a:t>design, coding, and testing.</a:t>
            </a:r>
          </a:p>
          <a:p>
            <a:pPr algn="l"/>
            <a:endParaRPr lang="en-IN" sz="3200" dirty="0">
              <a:solidFill>
                <a:srgbClr val="003366"/>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IN" b="0" i="0" u="none" strike="noStrike" baseline="0" dirty="0">
                <a:solidFill>
                  <a:srgbClr val="FF0000"/>
                </a:solidFill>
                <a:latin typeface="Times New Roman" panose="02020603050405020304" pitchFamily="18" charset="0"/>
                <a:cs typeface="Times New Roman" panose="02020603050405020304" pitchFamily="18" charset="0"/>
              </a:rPr>
              <a:t>Language Level</a:t>
            </a:r>
            <a:endParaRPr lang="en-IN" sz="4000" b="0" i="0" u="none" strike="noStrike" baseline="0" dirty="0">
              <a:solidFill>
                <a:srgbClr val="003366"/>
              </a:solidFill>
              <a:latin typeface="Times New Roman" panose="02020603050405020304" pitchFamily="18" charset="0"/>
              <a:cs typeface="Times New Roman" panose="02020603050405020304" pitchFamily="18" charset="0"/>
            </a:endParaRPr>
          </a:p>
          <a:p>
            <a:pPr algn="l"/>
            <a:endParaRPr lang="en-US" b="0" i="0" u="none" strike="noStrike" baseline="0" dirty="0">
              <a:solidFill>
                <a:srgbClr val="003366"/>
              </a:solidFill>
              <a:latin typeface="Times New Roman" panose="02020603050405020304" pitchFamily="18" charset="0"/>
              <a:cs typeface="Times New Roman" panose="02020603050405020304" pitchFamily="18" charset="0"/>
            </a:endParaRPr>
          </a:p>
          <a:p>
            <a:pPr algn="l"/>
            <a:endParaRPr lang="en-US" dirty="0">
              <a:solidFill>
                <a:srgbClr val="003366"/>
              </a:solidFill>
              <a:latin typeface="Times New Roman" panose="02020603050405020304" pitchFamily="18" charset="0"/>
              <a:cs typeface="Times New Roman" panose="02020603050405020304" pitchFamily="18" charset="0"/>
            </a:endParaRPr>
          </a:p>
          <a:p>
            <a:pPr algn="l"/>
            <a:r>
              <a:rPr lang="en-US" b="0" i="0" u="none" strike="noStrike" baseline="0" dirty="0">
                <a:solidFill>
                  <a:srgbClr val="003366"/>
                </a:solidFill>
                <a:latin typeface="Times New Roman" panose="02020603050405020304" pitchFamily="18" charset="0"/>
                <a:cs typeface="Times New Roman" panose="02020603050405020304" pitchFamily="18" charset="0"/>
              </a:rPr>
              <a:t>Using this formula, Halstead and other researchers determined the language level for various languages as shown in Table</a:t>
            </a:r>
          </a:p>
          <a:p>
            <a:pPr algn="l"/>
            <a:endParaRPr lang="en-IN" sz="3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AEB7DA2-5A0D-4051-A1B9-8593D2D813AB}"/>
              </a:ext>
            </a:extLst>
          </p:cNvPr>
          <p:cNvPicPr>
            <a:picLocks noChangeAspect="1"/>
          </p:cNvPicPr>
          <p:nvPr/>
        </p:nvPicPr>
        <p:blipFill>
          <a:blip r:embed="rId2"/>
          <a:stretch>
            <a:fillRect/>
          </a:stretch>
        </p:blipFill>
        <p:spPr>
          <a:xfrm>
            <a:off x="323558" y="2329962"/>
            <a:ext cx="228600" cy="228600"/>
          </a:xfrm>
          <a:prstGeom prst="rect">
            <a:avLst/>
          </a:prstGeom>
        </p:spPr>
      </p:pic>
      <p:pic>
        <p:nvPicPr>
          <p:cNvPr id="8" name="Picture 7">
            <a:extLst>
              <a:ext uri="{FF2B5EF4-FFF2-40B4-BE49-F238E27FC236}">
                <a16:creationId xmlns:a16="http://schemas.microsoft.com/office/drawing/2014/main" id="{E4D6325E-7D24-4FC7-9D5A-9B464DA5349E}"/>
              </a:ext>
            </a:extLst>
          </p:cNvPr>
          <p:cNvPicPr>
            <a:picLocks noChangeAspect="1"/>
          </p:cNvPicPr>
          <p:nvPr/>
        </p:nvPicPr>
        <p:blipFill>
          <a:blip r:embed="rId3"/>
          <a:stretch>
            <a:fillRect/>
          </a:stretch>
        </p:blipFill>
        <p:spPr>
          <a:xfrm>
            <a:off x="3299167" y="665064"/>
            <a:ext cx="3678408" cy="1515428"/>
          </a:xfrm>
          <a:prstGeom prst="rect">
            <a:avLst/>
          </a:prstGeom>
        </p:spPr>
      </p:pic>
      <p:pic>
        <p:nvPicPr>
          <p:cNvPr id="9" name="Picture 8">
            <a:extLst>
              <a:ext uri="{FF2B5EF4-FFF2-40B4-BE49-F238E27FC236}">
                <a16:creationId xmlns:a16="http://schemas.microsoft.com/office/drawing/2014/main" id="{FF205B90-6A7F-4023-8254-A68A2AB3C317}"/>
              </a:ext>
            </a:extLst>
          </p:cNvPr>
          <p:cNvPicPr>
            <a:picLocks noChangeAspect="1"/>
          </p:cNvPicPr>
          <p:nvPr/>
        </p:nvPicPr>
        <p:blipFill>
          <a:blip r:embed="rId4"/>
          <a:stretch>
            <a:fillRect/>
          </a:stretch>
        </p:blipFill>
        <p:spPr>
          <a:xfrm>
            <a:off x="2827166" y="4510307"/>
            <a:ext cx="2705100" cy="552450"/>
          </a:xfrm>
          <a:prstGeom prst="rect">
            <a:avLst/>
          </a:prstGeom>
        </p:spPr>
      </p:pic>
    </p:spTree>
    <p:extLst>
      <p:ext uri="{BB962C8B-B14F-4D97-AF65-F5344CB8AC3E}">
        <p14:creationId xmlns:p14="http://schemas.microsoft.com/office/powerpoint/2010/main" val="136282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6626-DA36-45E7-A280-D3A3DFC06B4B}"/>
              </a:ext>
            </a:extLst>
          </p:cNvPr>
          <p:cNvSpPr>
            <a:spLocks noGrp="1"/>
          </p:cNvSpPr>
          <p:nvPr>
            <p:ph type="ctrTitle"/>
          </p:nvPr>
        </p:nvSpPr>
        <p:spPr>
          <a:xfrm>
            <a:off x="1524000" y="703385"/>
            <a:ext cx="9144000" cy="896815"/>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CONTENTS</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9E6CF83-5AC8-429E-9047-63A20F13D7FD}"/>
              </a:ext>
            </a:extLst>
          </p:cNvPr>
          <p:cNvSpPr>
            <a:spLocks noGrp="1"/>
          </p:cNvSpPr>
          <p:nvPr>
            <p:ph type="subTitle" idx="1"/>
          </p:nvPr>
        </p:nvSpPr>
        <p:spPr>
          <a:xfrm>
            <a:off x="956603" y="1913205"/>
            <a:ext cx="9711397" cy="4241409"/>
          </a:xfrm>
        </p:spPr>
        <p:txBody>
          <a:bodyPr>
            <a:normAutofit/>
          </a:bodyPr>
          <a:lstStyle/>
          <a:p>
            <a:pPr marL="285750" indent="-285750" algn="l">
              <a:spcAft>
                <a:spcPts val="0"/>
              </a:spcAft>
              <a:buFont typeface="Arial" panose="020B0604020202020204" pitchFamily="34" charset="0"/>
              <a:buChar char="•"/>
            </a:pPr>
            <a:r>
              <a:rPr lang="en-US" b="1" dirty="0">
                <a:effectLst/>
                <a:latin typeface="Times New Roman" panose="02020603050405020304" pitchFamily="18" charset="0"/>
                <a:ea typeface="Times New Roman" panose="02020603050405020304" pitchFamily="18" charset="0"/>
              </a:rPr>
              <a:t>Software Metrics:</a:t>
            </a:r>
            <a:endParaRPr lang="en-IN" dirty="0">
              <a:effectLst/>
              <a:latin typeface="Times New Roman" panose="02020603050405020304" pitchFamily="18" charset="0"/>
              <a:ea typeface="Times New Roman" panose="02020603050405020304" pitchFamily="18" charset="0"/>
            </a:endParaRPr>
          </a:p>
          <a:p>
            <a:pPr marL="285750" indent="-285750" algn="l">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Size Metrics like LOC, Token Count, Function Count</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332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122C7-E6E3-446C-BFFB-895B16A0C7F6}"/>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0C828BBB-5D73-4D0A-A546-4231F33BA02D}"/>
              </a:ext>
            </a:extLst>
          </p:cNvPr>
          <p:cNvSpPr>
            <a:spLocks noGrp="1"/>
          </p:cNvSpPr>
          <p:nvPr>
            <p:ph type="subTitle" idx="1"/>
          </p:nvPr>
        </p:nvSpPr>
        <p:spPr>
          <a:xfrm>
            <a:off x="351692" y="211015"/>
            <a:ext cx="11437034" cy="6144066"/>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Table 1: Language Levels</a:t>
            </a:r>
            <a:endParaRPr lang="en-IN" dirty="0"/>
          </a:p>
        </p:txBody>
      </p:sp>
      <p:pic>
        <p:nvPicPr>
          <p:cNvPr id="4" name="Picture 3">
            <a:extLst>
              <a:ext uri="{FF2B5EF4-FFF2-40B4-BE49-F238E27FC236}">
                <a16:creationId xmlns:a16="http://schemas.microsoft.com/office/drawing/2014/main" id="{E422F213-DFF2-41BC-9005-F70CA5FBB144}"/>
              </a:ext>
            </a:extLst>
          </p:cNvPr>
          <p:cNvPicPr>
            <a:picLocks noChangeAspect="1"/>
          </p:cNvPicPr>
          <p:nvPr/>
        </p:nvPicPr>
        <p:blipFill>
          <a:blip r:embed="rId2"/>
          <a:stretch>
            <a:fillRect/>
          </a:stretch>
        </p:blipFill>
        <p:spPr>
          <a:xfrm>
            <a:off x="2743200" y="323557"/>
            <a:ext cx="6499273" cy="3446585"/>
          </a:xfrm>
          <a:prstGeom prst="rect">
            <a:avLst/>
          </a:prstGeom>
        </p:spPr>
      </p:pic>
    </p:spTree>
    <p:extLst>
      <p:ext uri="{BB962C8B-B14F-4D97-AF65-F5344CB8AC3E}">
        <p14:creationId xmlns:p14="http://schemas.microsoft.com/office/powerpoint/2010/main" val="796519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51DB6-CC44-4ECA-9F34-4961543D7254}"/>
              </a:ext>
            </a:extLst>
          </p:cNvPr>
          <p:cNvSpPr>
            <a:spLocks noGrp="1"/>
          </p:cNvSpPr>
          <p:nvPr>
            <p:ph type="ctrTitle"/>
          </p:nvPr>
        </p:nvSpPr>
        <p:spPr>
          <a:xfrm>
            <a:off x="633046" y="520505"/>
            <a:ext cx="10818056" cy="1209821"/>
          </a:xfrm>
        </p:spPr>
        <p:txBody>
          <a:bodyPr>
            <a:normAutofit/>
          </a:bodyPr>
          <a:lstStyle/>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Example:1 Consider the sorting program in below Fig. List out the operators and operands and also calculate the values of software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science measures like </a:t>
            </a:r>
            <a:r>
              <a:rPr lang="en-IN" sz="2400" b="0" i="0" u="none" strike="noStrike" baseline="0" dirty="0">
                <a:solidFill>
                  <a:srgbClr val="33339A"/>
                </a:solidFill>
                <a:latin typeface="Times New Roman" panose="02020603050405020304" pitchFamily="18" charset="0"/>
                <a:cs typeface="Times New Roman" panose="02020603050405020304" pitchFamily="18" charset="0"/>
              </a:rPr>
              <a:t>Software Metrics </a:t>
            </a:r>
            <a:r>
              <a:rPr lang="pt-BR" sz="2400" b="0" i="0" u="none" strike="noStrike" baseline="0" dirty="0">
                <a:latin typeface="Symbol" panose="05050102010706020507" pitchFamily="18" charset="2"/>
              </a:rPr>
              <a:t>h</a:t>
            </a:r>
            <a:r>
              <a:rPr lang="pt-BR" sz="2400" b="0" i="0" u="none" strike="noStrike" baseline="0" dirty="0">
                <a:latin typeface="Times-Roman"/>
              </a:rPr>
              <a:t>, </a:t>
            </a:r>
            <a:r>
              <a:rPr lang="pt-BR" sz="2400" b="0" i="1" u="none" strike="noStrike" baseline="0" dirty="0">
                <a:latin typeface="Times-Italic"/>
              </a:rPr>
              <a:t>N</a:t>
            </a:r>
            <a:r>
              <a:rPr lang="pt-BR" sz="2400" b="0" i="0" u="none" strike="noStrike" baseline="0" dirty="0">
                <a:latin typeface="Times-Roman"/>
              </a:rPr>
              <a:t>,</a:t>
            </a:r>
            <a:r>
              <a:rPr lang="pt-BR" sz="2400" b="0" i="1" u="none" strike="noStrike" baseline="0" dirty="0">
                <a:latin typeface="Times-Italic"/>
              </a:rPr>
              <a:t>V</a:t>
            </a:r>
            <a:r>
              <a:rPr lang="pt-BR" sz="2400" b="0" i="0" u="none" strike="noStrike" baseline="0" dirty="0">
                <a:latin typeface="Times-Roman"/>
              </a:rPr>
              <a:t>,</a:t>
            </a:r>
            <a:r>
              <a:rPr lang="en-IN" sz="2400" dirty="0">
                <a:solidFill>
                  <a:srgbClr val="33339A"/>
                </a:solidFill>
                <a:latin typeface="Times New Roman" panose="02020603050405020304" pitchFamily="18" charset="0"/>
                <a:cs typeface="Times New Roman" panose="02020603050405020304" pitchFamily="18" charset="0"/>
              </a:rPr>
              <a:t> </a:t>
            </a:r>
            <a:r>
              <a:rPr lang="pt-BR" sz="2400" b="0" i="0" u="none" strike="noStrike" baseline="0" dirty="0">
                <a:latin typeface="Times-Roman"/>
              </a:rPr>
              <a:t> </a:t>
            </a:r>
            <a:r>
              <a:rPr lang="pt-BR" sz="2400" b="0" i="1" u="none" strike="noStrike" baseline="0" dirty="0">
                <a:latin typeface="Times-Italic"/>
              </a:rPr>
              <a:t>E</a:t>
            </a:r>
            <a:r>
              <a:rPr lang="pt-BR" sz="2400" b="0" i="0" u="none" strike="noStrike" baseline="0" dirty="0">
                <a:latin typeface="Times-Roman"/>
              </a:rPr>
              <a:t>,</a:t>
            </a:r>
            <a:r>
              <a:rPr lang="pt-BR" sz="2400" b="0" i="0" u="none" strike="noStrike" baseline="0" dirty="0">
                <a:latin typeface="Symbol" panose="05050102010706020507" pitchFamily="18" charset="2"/>
              </a:rPr>
              <a:t>l </a:t>
            </a:r>
            <a:r>
              <a:rPr lang="pt-BR" sz="2400" b="0" i="1" u="none" strike="noStrike" baseline="0" dirty="0">
                <a:latin typeface="Times-Italic"/>
              </a:rPr>
              <a:t>etc</a:t>
            </a:r>
            <a:r>
              <a:rPr lang="pt-BR" sz="2400" b="0" i="0" u="none" strike="noStrike" baseline="0" dirty="0">
                <a:latin typeface="Times-Roman"/>
              </a:rPr>
              <a:t>.</a:t>
            </a:r>
            <a:endParaRPr lang="en-IN" sz="7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1BB706D-1FD5-4FBF-B3CC-1531E773578F}"/>
              </a:ext>
            </a:extLst>
          </p:cNvPr>
          <p:cNvPicPr>
            <a:picLocks noChangeAspect="1"/>
          </p:cNvPicPr>
          <p:nvPr/>
        </p:nvPicPr>
        <p:blipFill>
          <a:blip r:embed="rId2"/>
          <a:stretch>
            <a:fillRect/>
          </a:stretch>
        </p:blipFill>
        <p:spPr>
          <a:xfrm>
            <a:off x="1209822" y="1730327"/>
            <a:ext cx="8665698" cy="5127674"/>
          </a:xfrm>
          <a:prstGeom prst="rect">
            <a:avLst/>
          </a:prstGeom>
        </p:spPr>
      </p:pic>
      <p:sp>
        <p:nvSpPr>
          <p:cNvPr id="3" name="Subtitle 2">
            <a:extLst>
              <a:ext uri="{FF2B5EF4-FFF2-40B4-BE49-F238E27FC236}">
                <a16:creationId xmlns:a16="http://schemas.microsoft.com/office/drawing/2014/main" id="{7CE7EAE0-EB63-483C-9DBA-8AEE3E7C346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425877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58D9B-F247-4F06-BC60-A1484D032544}"/>
              </a:ext>
            </a:extLst>
          </p:cNvPr>
          <p:cNvSpPr>
            <a:spLocks noGrp="1"/>
          </p:cNvSpPr>
          <p:nvPr>
            <p:ph type="ctrTitle"/>
          </p:nvPr>
        </p:nvSpPr>
        <p:spPr>
          <a:xfrm>
            <a:off x="1524000" y="203812"/>
            <a:ext cx="9144000" cy="485505"/>
          </a:xfrm>
        </p:spPr>
        <p:txBody>
          <a:bodyPr>
            <a:normAutofit/>
          </a:bodyPr>
          <a:lstStyle/>
          <a:p>
            <a:pPr algn="l"/>
            <a:r>
              <a:rPr lang="en-US" sz="2400" b="0" i="0" u="none" strike="noStrike" baseline="0" dirty="0">
                <a:latin typeface="Times New Roman" panose="02020603050405020304" pitchFamily="18" charset="0"/>
                <a:cs typeface="Times New Roman" panose="02020603050405020304" pitchFamily="18" charset="0"/>
              </a:rPr>
              <a:t>The list of operators and operands is given in table</a:t>
            </a:r>
            <a:endParaRPr lang="en-IN" sz="7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D9A0C7C-3F62-4A8C-8490-6CF977FF1213}"/>
              </a:ext>
            </a:extLst>
          </p:cNvPr>
          <p:cNvPicPr>
            <a:picLocks noChangeAspect="1"/>
          </p:cNvPicPr>
          <p:nvPr/>
        </p:nvPicPr>
        <p:blipFill>
          <a:blip r:embed="rId2"/>
          <a:stretch>
            <a:fillRect/>
          </a:stretch>
        </p:blipFill>
        <p:spPr>
          <a:xfrm>
            <a:off x="1302581" y="689317"/>
            <a:ext cx="9355015" cy="2566645"/>
          </a:xfrm>
          <a:prstGeom prst="rect">
            <a:avLst/>
          </a:prstGeom>
        </p:spPr>
      </p:pic>
      <p:pic>
        <p:nvPicPr>
          <p:cNvPr id="6" name="Picture 5">
            <a:extLst>
              <a:ext uri="{FF2B5EF4-FFF2-40B4-BE49-F238E27FC236}">
                <a16:creationId xmlns:a16="http://schemas.microsoft.com/office/drawing/2014/main" id="{6CF65938-5D31-449D-8ECB-ADF8FF0223B0}"/>
              </a:ext>
            </a:extLst>
          </p:cNvPr>
          <p:cNvPicPr>
            <a:picLocks noChangeAspect="1"/>
          </p:cNvPicPr>
          <p:nvPr/>
        </p:nvPicPr>
        <p:blipFill>
          <a:blip r:embed="rId3"/>
          <a:stretch>
            <a:fillRect/>
          </a:stretch>
        </p:blipFill>
        <p:spPr>
          <a:xfrm>
            <a:off x="1302581" y="3255963"/>
            <a:ext cx="9365419" cy="3257380"/>
          </a:xfrm>
          <a:prstGeom prst="rect">
            <a:avLst/>
          </a:prstGeom>
        </p:spPr>
      </p:pic>
      <p:sp>
        <p:nvSpPr>
          <p:cNvPr id="3" name="Subtitle 2">
            <a:extLst>
              <a:ext uri="{FF2B5EF4-FFF2-40B4-BE49-F238E27FC236}">
                <a16:creationId xmlns:a16="http://schemas.microsoft.com/office/drawing/2014/main" id="{745E7D2D-3A3D-4F7C-9DF0-4B8F169E20B4}"/>
              </a:ext>
            </a:extLst>
          </p:cNvPr>
          <p:cNvSpPr>
            <a:spLocks noGrp="1"/>
          </p:cNvSpPr>
          <p:nvPr>
            <p:ph type="subTitle" idx="1"/>
          </p:nvPr>
        </p:nvSpPr>
        <p:spPr>
          <a:xfrm>
            <a:off x="1524000" y="6513342"/>
            <a:ext cx="9144000" cy="344657"/>
          </a:xfrm>
        </p:spPr>
        <p:txBody>
          <a:bodyPr>
            <a:normAutofit/>
          </a:bodyPr>
          <a:lstStyle/>
          <a:p>
            <a:r>
              <a:rPr lang="en-US" sz="1800" b="1" i="0" u="none" strike="noStrike" baseline="0" dirty="0">
                <a:solidFill>
                  <a:srgbClr val="003366"/>
                </a:solidFill>
                <a:latin typeface="Helvetica-Bold"/>
              </a:rPr>
              <a:t>Table 2: </a:t>
            </a:r>
            <a:r>
              <a:rPr lang="en-US" sz="1800" b="0" i="0" u="none" strike="noStrike" baseline="0" dirty="0">
                <a:solidFill>
                  <a:srgbClr val="003366"/>
                </a:solidFill>
                <a:latin typeface="Helvetica" panose="020B0604020202020204" pitchFamily="34" charset="0"/>
              </a:rPr>
              <a:t>Operators and operands of sorting program</a:t>
            </a:r>
            <a:endParaRPr lang="en-IN" dirty="0"/>
          </a:p>
        </p:txBody>
      </p:sp>
    </p:spTree>
    <p:extLst>
      <p:ext uri="{BB962C8B-B14F-4D97-AF65-F5344CB8AC3E}">
        <p14:creationId xmlns:p14="http://schemas.microsoft.com/office/powerpoint/2010/main" val="715721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FFA8-3798-4028-A0F2-D4EDF46B80D5}"/>
              </a:ext>
            </a:extLst>
          </p:cNvPr>
          <p:cNvSpPr>
            <a:spLocks noGrp="1"/>
          </p:cNvSpPr>
          <p:nvPr>
            <p:ph type="ctrTitle"/>
          </p:nvPr>
        </p:nvSpPr>
        <p:spPr>
          <a:xfrm>
            <a:off x="1524000" y="0"/>
            <a:ext cx="9144000" cy="45719"/>
          </a:xfrm>
        </p:spPr>
        <p:txBody>
          <a:bodyPr>
            <a:normAutofit fontScale="90000"/>
          </a:bodyPr>
          <a:lstStyle/>
          <a:p>
            <a:endParaRPr lang="en-IN" dirty="0"/>
          </a:p>
        </p:txBody>
      </p:sp>
      <p:pic>
        <p:nvPicPr>
          <p:cNvPr id="4" name="Picture 3">
            <a:extLst>
              <a:ext uri="{FF2B5EF4-FFF2-40B4-BE49-F238E27FC236}">
                <a16:creationId xmlns:a16="http://schemas.microsoft.com/office/drawing/2014/main" id="{170EE26C-F73C-4366-84BC-FC7E0B95C7D4}"/>
              </a:ext>
            </a:extLst>
          </p:cNvPr>
          <p:cNvPicPr>
            <a:picLocks noChangeAspect="1"/>
          </p:cNvPicPr>
          <p:nvPr/>
        </p:nvPicPr>
        <p:blipFill>
          <a:blip r:embed="rId2"/>
          <a:stretch>
            <a:fillRect/>
          </a:stretch>
        </p:blipFill>
        <p:spPr>
          <a:xfrm>
            <a:off x="1069144" y="488852"/>
            <a:ext cx="9805181" cy="5743136"/>
          </a:xfrm>
          <a:prstGeom prst="rect">
            <a:avLst/>
          </a:prstGeom>
        </p:spPr>
      </p:pic>
      <p:sp>
        <p:nvSpPr>
          <p:cNvPr id="3" name="Subtitle 2">
            <a:extLst>
              <a:ext uri="{FF2B5EF4-FFF2-40B4-BE49-F238E27FC236}">
                <a16:creationId xmlns:a16="http://schemas.microsoft.com/office/drawing/2014/main" id="{C02310A3-966D-4D9E-BDF5-00E16030BBA0}"/>
              </a:ext>
            </a:extLst>
          </p:cNvPr>
          <p:cNvSpPr>
            <a:spLocks noGrp="1"/>
          </p:cNvSpPr>
          <p:nvPr>
            <p:ph type="subTitle" idx="1"/>
          </p:nvPr>
        </p:nvSpPr>
        <p:spPr>
          <a:xfrm>
            <a:off x="337625" y="281353"/>
            <a:ext cx="11394830" cy="6087795"/>
          </a:xfrm>
        </p:spPr>
        <p:txBody>
          <a:bodyPr>
            <a:normAutofit/>
          </a:bodyPr>
          <a:lstStyle/>
          <a:p>
            <a:pPr algn="l"/>
            <a:endParaRPr lang="en-IN" dirty="0"/>
          </a:p>
        </p:txBody>
      </p:sp>
    </p:spTree>
    <p:extLst>
      <p:ext uri="{BB962C8B-B14F-4D97-AF65-F5344CB8AC3E}">
        <p14:creationId xmlns:p14="http://schemas.microsoft.com/office/powerpoint/2010/main" val="3925456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BFA3FC-9CA8-4EF0-A086-AD5ADAB3E0E7}"/>
              </a:ext>
            </a:extLst>
          </p:cNvPr>
          <p:cNvPicPr>
            <a:picLocks noChangeAspect="1"/>
          </p:cNvPicPr>
          <p:nvPr/>
        </p:nvPicPr>
        <p:blipFill>
          <a:blip r:embed="rId2"/>
          <a:stretch>
            <a:fillRect/>
          </a:stretch>
        </p:blipFill>
        <p:spPr>
          <a:xfrm>
            <a:off x="872197" y="703385"/>
            <a:ext cx="10649243" cy="5247249"/>
          </a:xfrm>
          <a:prstGeom prst="rect">
            <a:avLst/>
          </a:prstGeom>
        </p:spPr>
      </p:pic>
      <p:sp>
        <p:nvSpPr>
          <p:cNvPr id="2" name="Title 1">
            <a:extLst>
              <a:ext uri="{FF2B5EF4-FFF2-40B4-BE49-F238E27FC236}">
                <a16:creationId xmlns:a16="http://schemas.microsoft.com/office/drawing/2014/main" id="{0DED59C2-81C6-4933-9375-09B985A35091}"/>
              </a:ext>
            </a:extLst>
          </p:cNvPr>
          <p:cNvSpPr>
            <a:spLocks noGrp="1"/>
          </p:cNvSpPr>
          <p:nvPr>
            <p:ph type="ctrTitle"/>
          </p:nvPr>
        </p:nvSpPr>
        <p:spPr>
          <a:xfrm>
            <a:off x="1524000" y="-203980"/>
            <a:ext cx="9144000" cy="316523"/>
          </a:xfrm>
        </p:spPr>
        <p:txBody>
          <a:bodyPr>
            <a:normAutofit fontScale="90000"/>
          </a:bodyPr>
          <a:lstStyle/>
          <a:p>
            <a:endParaRPr lang="en-IN" dirty="0"/>
          </a:p>
        </p:txBody>
      </p:sp>
      <p:sp>
        <p:nvSpPr>
          <p:cNvPr id="3" name="Subtitle 2">
            <a:extLst>
              <a:ext uri="{FF2B5EF4-FFF2-40B4-BE49-F238E27FC236}">
                <a16:creationId xmlns:a16="http://schemas.microsoft.com/office/drawing/2014/main" id="{D6397629-027E-483F-BAA3-11E01658DE0B}"/>
              </a:ext>
            </a:extLst>
          </p:cNvPr>
          <p:cNvSpPr>
            <a:spLocks noGrp="1"/>
          </p:cNvSpPr>
          <p:nvPr>
            <p:ph type="subTitle" idx="1"/>
          </p:nvPr>
        </p:nvSpPr>
        <p:spPr>
          <a:xfrm flipV="1">
            <a:off x="1524000" y="6857999"/>
            <a:ext cx="914400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308321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FF1BB0-7EED-46F8-87F0-EB637A2B0818}"/>
              </a:ext>
            </a:extLst>
          </p:cNvPr>
          <p:cNvPicPr>
            <a:picLocks noChangeAspect="1"/>
          </p:cNvPicPr>
          <p:nvPr/>
        </p:nvPicPr>
        <p:blipFill>
          <a:blip r:embed="rId2"/>
          <a:stretch>
            <a:fillRect/>
          </a:stretch>
        </p:blipFill>
        <p:spPr>
          <a:xfrm>
            <a:off x="1280160" y="633046"/>
            <a:ext cx="9144000" cy="5401994"/>
          </a:xfrm>
          <a:prstGeom prst="rect">
            <a:avLst/>
          </a:prstGeom>
        </p:spPr>
      </p:pic>
      <p:sp>
        <p:nvSpPr>
          <p:cNvPr id="2" name="Title 1">
            <a:extLst>
              <a:ext uri="{FF2B5EF4-FFF2-40B4-BE49-F238E27FC236}">
                <a16:creationId xmlns:a16="http://schemas.microsoft.com/office/drawing/2014/main" id="{8E0FED27-20EB-46F3-88F1-D5A771BC059F}"/>
              </a:ext>
            </a:extLst>
          </p:cNvPr>
          <p:cNvSpPr>
            <a:spLocks noGrp="1"/>
          </p:cNvSpPr>
          <p:nvPr>
            <p:ph type="ctrTitle"/>
          </p:nvPr>
        </p:nvSpPr>
        <p:spPr>
          <a:xfrm>
            <a:off x="1524000" y="0"/>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B4D1DB1C-3243-4DEF-AF50-1E09613BEF03}"/>
              </a:ext>
            </a:extLst>
          </p:cNvPr>
          <p:cNvSpPr>
            <a:spLocks noGrp="1"/>
          </p:cNvSpPr>
          <p:nvPr>
            <p:ph type="subTitle" idx="1"/>
          </p:nvPr>
        </p:nvSpPr>
        <p:spPr>
          <a:xfrm>
            <a:off x="1524000" y="6622366"/>
            <a:ext cx="9144000" cy="235633"/>
          </a:xfrm>
        </p:spPr>
        <p:txBody>
          <a:bodyPr>
            <a:normAutofit fontScale="47500" lnSpcReduction="20000"/>
          </a:bodyPr>
          <a:lstStyle/>
          <a:p>
            <a:endParaRPr lang="en-IN" dirty="0"/>
          </a:p>
        </p:txBody>
      </p:sp>
    </p:spTree>
    <p:extLst>
      <p:ext uri="{BB962C8B-B14F-4D97-AF65-F5344CB8AC3E}">
        <p14:creationId xmlns:p14="http://schemas.microsoft.com/office/powerpoint/2010/main" val="2311088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687246-606F-4DFD-9557-556B5921BE59}"/>
              </a:ext>
            </a:extLst>
          </p:cNvPr>
          <p:cNvPicPr>
            <a:picLocks noChangeAspect="1"/>
          </p:cNvPicPr>
          <p:nvPr/>
        </p:nvPicPr>
        <p:blipFill>
          <a:blip r:embed="rId2"/>
          <a:stretch>
            <a:fillRect/>
          </a:stretch>
        </p:blipFill>
        <p:spPr>
          <a:xfrm>
            <a:off x="759654" y="661183"/>
            <a:ext cx="10311619" cy="5331654"/>
          </a:xfrm>
          <a:prstGeom prst="rect">
            <a:avLst/>
          </a:prstGeom>
        </p:spPr>
      </p:pic>
      <p:sp>
        <p:nvSpPr>
          <p:cNvPr id="2" name="Title 1">
            <a:extLst>
              <a:ext uri="{FF2B5EF4-FFF2-40B4-BE49-F238E27FC236}">
                <a16:creationId xmlns:a16="http://schemas.microsoft.com/office/drawing/2014/main" id="{4B15B530-8B13-4DB0-8C76-797B81816700}"/>
              </a:ext>
            </a:extLst>
          </p:cNvPr>
          <p:cNvSpPr>
            <a:spLocks noGrp="1"/>
          </p:cNvSpPr>
          <p:nvPr>
            <p:ph type="ctrTitle"/>
          </p:nvPr>
        </p:nvSpPr>
        <p:spPr>
          <a:xfrm>
            <a:off x="1524000" y="112543"/>
            <a:ext cx="9144000" cy="84406"/>
          </a:xfrm>
        </p:spPr>
        <p:txBody>
          <a:bodyPr>
            <a:normAutofit fontScale="90000"/>
          </a:bodyPr>
          <a:lstStyle/>
          <a:p>
            <a:endParaRPr lang="en-IN" dirty="0"/>
          </a:p>
        </p:txBody>
      </p:sp>
      <p:sp>
        <p:nvSpPr>
          <p:cNvPr id="3" name="Subtitle 2">
            <a:extLst>
              <a:ext uri="{FF2B5EF4-FFF2-40B4-BE49-F238E27FC236}">
                <a16:creationId xmlns:a16="http://schemas.microsoft.com/office/drawing/2014/main" id="{2F15371B-F4E3-4C62-A786-848B124008F5}"/>
              </a:ext>
            </a:extLst>
          </p:cNvPr>
          <p:cNvSpPr>
            <a:spLocks noGrp="1"/>
          </p:cNvSpPr>
          <p:nvPr>
            <p:ph type="subTitle" idx="1"/>
          </p:nvPr>
        </p:nvSpPr>
        <p:spPr>
          <a:xfrm>
            <a:off x="1524000" y="6611815"/>
            <a:ext cx="9144000" cy="133641"/>
          </a:xfrm>
        </p:spPr>
        <p:txBody>
          <a:bodyPr>
            <a:normAutofit fontScale="25000" lnSpcReduction="20000"/>
          </a:bodyPr>
          <a:lstStyle/>
          <a:p>
            <a:endParaRPr lang="en-IN" dirty="0"/>
          </a:p>
        </p:txBody>
      </p:sp>
    </p:spTree>
    <p:extLst>
      <p:ext uri="{BB962C8B-B14F-4D97-AF65-F5344CB8AC3E}">
        <p14:creationId xmlns:p14="http://schemas.microsoft.com/office/powerpoint/2010/main" val="929682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5C8FC-FBBF-49C2-AEAA-FCAB6020936A}"/>
              </a:ext>
            </a:extLst>
          </p:cNvPr>
          <p:cNvSpPr>
            <a:spLocks noGrp="1"/>
          </p:cNvSpPr>
          <p:nvPr>
            <p:ph type="ctrTitle"/>
          </p:nvPr>
        </p:nvSpPr>
        <p:spPr>
          <a:xfrm>
            <a:off x="506437" y="189915"/>
            <a:ext cx="11324492" cy="1160583"/>
          </a:xfrm>
        </p:spPr>
        <p:txBody>
          <a:bodyPr>
            <a:normAutofit/>
          </a:bodyPr>
          <a:lstStyle/>
          <a:p>
            <a:pPr algn="l"/>
            <a:r>
              <a:rPr lang="en-IN" sz="2400" b="1" i="0" u="none" strike="noStrike" baseline="0" dirty="0">
                <a:solidFill>
                  <a:srgbClr val="0000FF"/>
                </a:solidFill>
                <a:latin typeface="Times New Roman" panose="02020603050405020304" pitchFamily="18" charset="0"/>
                <a:cs typeface="Times New Roman" panose="02020603050405020304" pitchFamily="18" charset="0"/>
              </a:rPr>
              <a:t>Example- 2</a:t>
            </a:r>
            <a:br>
              <a:rPr lang="en-IN" sz="2400" b="1" i="0" u="none" strike="noStrike" baseline="0" dirty="0">
                <a:solidFill>
                  <a:srgbClr val="0000FF"/>
                </a:solidFill>
                <a:latin typeface="Times New Roman" panose="02020603050405020304" pitchFamily="18" charset="0"/>
                <a:cs typeface="Times New Roman" panose="02020603050405020304" pitchFamily="18" charset="0"/>
              </a:rPr>
            </a:br>
            <a:r>
              <a:rPr lang="en-US" sz="2400" b="0" i="0" u="none" strike="noStrike" baseline="0" dirty="0">
                <a:solidFill>
                  <a:srgbClr val="000000"/>
                </a:solidFill>
                <a:latin typeface="Times New Roman" panose="02020603050405020304" pitchFamily="18" charset="0"/>
                <a:cs typeface="Times New Roman" panose="02020603050405020304" pitchFamily="18" charset="0"/>
              </a:rPr>
              <a:t>Consider the program shown in Table 3. Calculate the various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software science metrics.</a:t>
            </a:r>
            <a:endParaRPr lang="en-IN" sz="7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77FF7CD-EFBA-42E2-A491-8185C56D4E0D}"/>
              </a:ext>
            </a:extLst>
          </p:cNvPr>
          <p:cNvPicPr>
            <a:picLocks noChangeAspect="1"/>
          </p:cNvPicPr>
          <p:nvPr/>
        </p:nvPicPr>
        <p:blipFill>
          <a:blip r:embed="rId2"/>
          <a:stretch>
            <a:fillRect/>
          </a:stretch>
        </p:blipFill>
        <p:spPr>
          <a:xfrm>
            <a:off x="1209822" y="1350499"/>
            <a:ext cx="10016195" cy="4916658"/>
          </a:xfrm>
          <a:prstGeom prst="rect">
            <a:avLst/>
          </a:prstGeom>
        </p:spPr>
      </p:pic>
      <p:sp>
        <p:nvSpPr>
          <p:cNvPr id="3" name="Subtitle 2">
            <a:extLst>
              <a:ext uri="{FF2B5EF4-FFF2-40B4-BE49-F238E27FC236}">
                <a16:creationId xmlns:a16="http://schemas.microsoft.com/office/drawing/2014/main" id="{6B7FEB13-8D57-48A6-B99A-13A7BDEEC7C4}"/>
              </a:ext>
            </a:extLst>
          </p:cNvPr>
          <p:cNvSpPr>
            <a:spLocks noGrp="1"/>
          </p:cNvSpPr>
          <p:nvPr>
            <p:ph type="subTitle" idx="1"/>
          </p:nvPr>
        </p:nvSpPr>
        <p:spPr>
          <a:xfrm>
            <a:off x="1524000" y="6267157"/>
            <a:ext cx="9144000" cy="590842"/>
          </a:xfrm>
        </p:spPr>
        <p:txBody>
          <a:bodyPr>
            <a:normAutofit/>
          </a:bodyPr>
          <a:lstStyle/>
          <a:p>
            <a:r>
              <a:rPr lang="en-US" b="1" dirty="0">
                <a:latin typeface="Times New Roman" panose="02020603050405020304" pitchFamily="18" charset="0"/>
                <a:cs typeface="Times New Roman" panose="02020603050405020304" pitchFamily="18" charset="0"/>
              </a:rPr>
              <a:t>Table 3</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7460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6A5A8E-AC69-43A7-B6E8-15CC1640B6B9}"/>
              </a:ext>
            </a:extLst>
          </p:cNvPr>
          <p:cNvPicPr>
            <a:picLocks noChangeAspect="1"/>
          </p:cNvPicPr>
          <p:nvPr/>
        </p:nvPicPr>
        <p:blipFill>
          <a:blip r:embed="rId2"/>
          <a:stretch>
            <a:fillRect/>
          </a:stretch>
        </p:blipFill>
        <p:spPr>
          <a:xfrm>
            <a:off x="1083212" y="407963"/>
            <a:ext cx="10438228" cy="6450037"/>
          </a:xfrm>
          <a:prstGeom prst="rect">
            <a:avLst/>
          </a:prstGeom>
        </p:spPr>
      </p:pic>
      <p:sp>
        <p:nvSpPr>
          <p:cNvPr id="2" name="Title 1">
            <a:extLst>
              <a:ext uri="{FF2B5EF4-FFF2-40B4-BE49-F238E27FC236}">
                <a16:creationId xmlns:a16="http://schemas.microsoft.com/office/drawing/2014/main" id="{93D630F7-FDAE-4057-AE36-1B1AE660636C}"/>
              </a:ext>
            </a:extLst>
          </p:cNvPr>
          <p:cNvSpPr>
            <a:spLocks noGrp="1"/>
          </p:cNvSpPr>
          <p:nvPr>
            <p:ph type="ctrTitle"/>
          </p:nvPr>
        </p:nvSpPr>
        <p:spPr>
          <a:xfrm>
            <a:off x="1524000" y="-126609"/>
            <a:ext cx="9144000" cy="225083"/>
          </a:xfrm>
        </p:spPr>
        <p:txBody>
          <a:bodyPr>
            <a:normAutofit fontScale="90000"/>
          </a:bodyPr>
          <a:lstStyle/>
          <a:p>
            <a:endParaRPr lang="en-IN" dirty="0"/>
          </a:p>
        </p:txBody>
      </p:sp>
      <p:sp>
        <p:nvSpPr>
          <p:cNvPr id="3" name="Subtitle 2">
            <a:extLst>
              <a:ext uri="{FF2B5EF4-FFF2-40B4-BE49-F238E27FC236}">
                <a16:creationId xmlns:a16="http://schemas.microsoft.com/office/drawing/2014/main" id="{683D0617-C735-4B5C-84F4-D6F045F9C1CB}"/>
              </a:ext>
            </a:extLst>
          </p:cNvPr>
          <p:cNvSpPr>
            <a:spLocks noGrp="1"/>
          </p:cNvSpPr>
          <p:nvPr>
            <p:ph type="subTitle" idx="1"/>
          </p:nvPr>
        </p:nvSpPr>
        <p:spPr>
          <a:xfrm flipV="1">
            <a:off x="1524000" y="6759524"/>
            <a:ext cx="9144000" cy="98476"/>
          </a:xfrm>
        </p:spPr>
        <p:txBody>
          <a:bodyPr>
            <a:normAutofit fontScale="25000" lnSpcReduction="20000"/>
          </a:bodyPr>
          <a:lstStyle/>
          <a:p>
            <a:endParaRPr lang="en-IN" dirty="0"/>
          </a:p>
        </p:txBody>
      </p:sp>
    </p:spTree>
    <p:extLst>
      <p:ext uri="{BB962C8B-B14F-4D97-AF65-F5344CB8AC3E}">
        <p14:creationId xmlns:p14="http://schemas.microsoft.com/office/powerpoint/2010/main" val="2078193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B5492C-80C4-4F2C-84F8-260871CE7608}"/>
              </a:ext>
            </a:extLst>
          </p:cNvPr>
          <p:cNvPicPr>
            <a:picLocks noChangeAspect="1"/>
          </p:cNvPicPr>
          <p:nvPr/>
        </p:nvPicPr>
        <p:blipFill>
          <a:blip r:embed="rId2"/>
          <a:stretch>
            <a:fillRect/>
          </a:stretch>
        </p:blipFill>
        <p:spPr>
          <a:xfrm>
            <a:off x="773724" y="492369"/>
            <a:ext cx="10564836" cy="5992837"/>
          </a:xfrm>
          <a:prstGeom prst="rect">
            <a:avLst/>
          </a:prstGeom>
        </p:spPr>
      </p:pic>
      <p:sp>
        <p:nvSpPr>
          <p:cNvPr id="2" name="Title 1">
            <a:extLst>
              <a:ext uri="{FF2B5EF4-FFF2-40B4-BE49-F238E27FC236}">
                <a16:creationId xmlns:a16="http://schemas.microsoft.com/office/drawing/2014/main" id="{9E4157A2-C2E1-4CBB-BACF-165FA859B6E6}"/>
              </a:ext>
            </a:extLst>
          </p:cNvPr>
          <p:cNvSpPr>
            <a:spLocks noGrp="1"/>
          </p:cNvSpPr>
          <p:nvPr>
            <p:ph type="ctrTitle"/>
          </p:nvPr>
        </p:nvSpPr>
        <p:spPr>
          <a:xfrm>
            <a:off x="1524000" y="-45718"/>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13EEA63B-B000-4C83-9CAA-7AF606FB98EE}"/>
              </a:ext>
            </a:extLst>
          </p:cNvPr>
          <p:cNvSpPr>
            <a:spLocks noGrp="1"/>
          </p:cNvSpPr>
          <p:nvPr>
            <p:ph type="subTitle" idx="1"/>
          </p:nvPr>
        </p:nvSpPr>
        <p:spPr>
          <a:xfrm>
            <a:off x="1524000" y="6713488"/>
            <a:ext cx="9144000" cy="98474"/>
          </a:xfrm>
        </p:spPr>
        <p:txBody>
          <a:bodyPr>
            <a:normAutofit fontScale="25000" lnSpcReduction="20000"/>
          </a:bodyPr>
          <a:lstStyle/>
          <a:p>
            <a:endParaRPr lang="en-IN" dirty="0"/>
          </a:p>
        </p:txBody>
      </p:sp>
    </p:spTree>
    <p:extLst>
      <p:ext uri="{BB962C8B-B14F-4D97-AF65-F5344CB8AC3E}">
        <p14:creationId xmlns:p14="http://schemas.microsoft.com/office/powerpoint/2010/main" val="3990339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DAB5-47CE-465A-9044-2EEB8476B57B}"/>
              </a:ext>
            </a:extLst>
          </p:cNvPr>
          <p:cNvSpPr>
            <a:spLocks noGrp="1"/>
          </p:cNvSpPr>
          <p:nvPr>
            <p:ph type="ctrTitle"/>
          </p:nvPr>
        </p:nvSpPr>
        <p:spPr>
          <a:xfrm>
            <a:off x="1524000" y="158971"/>
            <a:ext cx="9144000" cy="741361"/>
          </a:xfrm>
        </p:spPr>
        <p:txBody>
          <a:bodyPr>
            <a:normAutofit/>
          </a:bodyPr>
          <a:lstStyle/>
          <a:p>
            <a:r>
              <a:rPr lang="en-IN" sz="4000" b="1" i="0" u="none" strike="noStrike" baseline="0" dirty="0">
                <a:solidFill>
                  <a:srgbClr val="33339A"/>
                </a:solidFill>
                <a:latin typeface="Times New Roman" panose="02020603050405020304" pitchFamily="18" charset="0"/>
                <a:cs typeface="Times New Roman" panose="02020603050405020304" pitchFamily="18" charset="0"/>
              </a:rPr>
              <a:t>Software Metrics</a:t>
            </a:r>
            <a:endParaRPr lang="en-IN" sz="11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39EA97C-4527-43B3-9720-770683161D5C}"/>
              </a:ext>
            </a:extLst>
          </p:cNvPr>
          <p:cNvSpPr>
            <a:spLocks noGrp="1"/>
          </p:cNvSpPr>
          <p:nvPr>
            <p:ph type="subTitle" idx="1"/>
          </p:nvPr>
        </p:nvSpPr>
        <p:spPr>
          <a:xfrm>
            <a:off x="534572" y="1139483"/>
            <a:ext cx="10874326" cy="5718516"/>
          </a:xfrm>
        </p:spPr>
        <p:txBody>
          <a:bodyPr/>
          <a:lstStyle/>
          <a:p>
            <a:pPr algn="l"/>
            <a:r>
              <a:rPr lang="en-US" b="0" i="0" u="none" strike="noStrike" baseline="0" dirty="0">
                <a:solidFill>
                  <a:srgbClr val="000000"/>
                </a:solidFill>
                <a:latin typeface="Times New Roman" panose="02020603050405020304" pitchFamily="18" charset="0"/>
                <a:cs typeface="Times New Roman" panose="02020603050405020304" pitchFamily="18" charset="0"/>
              </a:rPr>
              <a:t>Software Metrics: What and Why ?</a:t>
            </a:r>
          </a:p>
          <a:p>
            <a:pPr algn="l"/>
            <a:r>
              <a:rPr lang="en-US" b="0" i="0" u="none" strike="noStrike" baseline="0" dirty="0">
                <a:solidFill>
                  <a:srgbClr val="003366"/>
                </a:solidFill>
                <a:latin typeface="Times New Roman" panose="02020603050405020304" pitchFamily="18" charset="0"/>
                <a:cs typeface="Times New Roman" panose="02020603050405020304" pitchFamily="18" charset="0"/>
              </a:rPr>
              <a:t>1. How to measure the size of a software?</a:t>
            </a:r>
          </a:p>
          <a:p>
            <a:pPr algn="l"/>
            <a:r>
              <a:rPr lang="en-US" b="0" i="0" u="none" strike="noStrike" baseline="0" dirty="0">
                <a:solidFill>
                  <a:srgbClr val="0000FF"/>
                </a:solidFill>
                <a:latin typeface="Times New Roman" panose="02020603050405020304" pitchFamily="18" charset="0"/>
                <a:cs typeface="Times New Roman" panose="02020603050405020304" pitchFamily="18" charset="0"/>
              </a:rPr>
              <a:t>2. How much will it cost to develop a software?</a:t>
            </a:r>
          </a:p>
          <a:p>
            <a:pPr algn="l"/>
            <a:r>
              <a:rPr lang="en-US" b="0" i="0" u="none" strike="noStrike" baseline="0" dirty="0">
                <a:solidFill>
                  <a:srgbClr val="003366"/>
                </a:solidFill>
                <a:latin typeface="Times New Roman" panose="02020603050405020304" pitchFamily="18" charset="0"/>
                <a:cs typeface="Times New Roman" panose="02020603050405020304" pitchFamily="18" charset="0"/>
              </a:rPr>
              <a:t>3. How many bugs can we expect?</a:t>
            </a:r>
          </a:p>
          <a:p>
            <a:pPr algn="l"/>
            <a:r>
              <a:rPr lang="en-US" b="0" i="0" u="none" strike="noStrike" baseline="0" dirty="0">
                <a:solidFill>
                  <a:srgbClr val="975126"/>
                </a:solidFill>
                <a:latin typeface="Times New Roman" panose="02020603050405020304" pitchFamily="18" charset="0"/>
                <a:cs typeface="Times New Roman" panose="02020603050405020304" pitchFamily="18" charset="0"/>
              </a:rPr>
              <a:t>4. When can we stop testing?</a:t>
            </a:r>
          </a:p>
          <a:p>
            <a:pPr algn="l"/>
            <a:r>
              <a:rPr lang="en-US" b="0" i="0" u="none" strike="noStrike" baseline="0" dirty="0">
                <a:solidFill>
                  <a:srgbClr val="003366"/>
                </a:solidFill>
                <a:latin typeface="Times New Roman" panose="02020603050405020304" pitchFamily="18" charset="0"/>
                <a:cs typeface="Times New Roman" panose="02020603050405020304" pitchFamily="18" charset="0"/>
              </a:rPr>
              <a:t>5. When can we release the software?</a:t>
            </a:r>
          </a:p>
          <a:p>
            <a:pPr algn="l"/>
            <a:r>
              <a:rPr lang="en-US" b="0" i="0" u="none" strike="noStrike" baseline="0" dirty="0">
                <a:solidFill>
                  <a:srgbClr val="003366"/>
                </a:solidFill>
                <a:latin typeface="Times New Roman" panose="02020603050405020304" pitchFamily="18" charset="0"/>
                <a:cs typeface="Times New Roman" panose="02020603050405020304" pitchFamily="18" charset="0"/>
              </a:rPr>
              <a:t>6. What is the complexity of a module?</a:t>
            </a:r>
          </a:p>
          <a:p>
            <a:pPr algn="l"/>
            <a:r>
              <a:rPr lang="en-US" b="0" i="0" u="none" strike="noStrike" baseline="0" dirty="0">
                <a:solidFill>
                  <a:srgbClr val="0000FF"/>
                </a:solidFill>
                <a:latin typeface="Times New Roman" panose="02020603050405020304" pitchFamily="18" charset="0"/>
                <a:cs typeface="Times New Roman" panose="02020603050405020304" pitchFamily="18" charset="0"/>
              </a:rPr>
              <a:t>7. What is the module strength and coupling?</a:t>
            </a:r>
          </a:p>
          <a:p>
            <a:pPr algn="l"/>
            <a:r>
              <a:rPr lang="en-US" b="0" i="0" u="none" strike="noStrike" baseline="0" dirty="0">
                <a:solidFill>
                  <a:srgbClr val="003366"/>
                </a:solidFill>
                <a:latin typeface="Times New Roman" panose="02020603050405020304" pitchFamily="18" charset="0"/>
                <a:cs typeface="Times New Roman" panose="02020603050405020304" pitchFamily="18" charset="0"/>
              </a:rPr>
              <a:t>8. What is the reliability at the time of release?</a:t>
            </a:r>
          </a:p>
          <a:p>
            <a:pPr algn="l"/>
            <a:r>
              <a:rPr lang="en-US" b="0" i="0" u="none" strike="noStrike" baseline="0" dirty="0">
                <a:solidFill>
                  <a:srgbClr val="975126"/>
                </a:solidFill>
                <a:latin typeface="Times New Roman" panose="02020603050405020304" pitchFamily="18" charset="0"/>
                <a:cs typeface="Times New Roman" panose="02020603050405020304" pitchFamily="18" charset="0"/>
              </a:rPr>
              <a:t>9. Which test technique is more effective?</a:t>
            </a:r>
          </a:p>
          <a:p>
            <a:pPr algn="l"/>
            <a:r>
              <a:rPr lang="en-US" b="0" i="0" u="none" strike="noStrike" baseline="0" dirty="0">
                <a:solidFill>
                  <a:srgbClr val="003366"/>
                </a:solidFill>
                <a:latin typeface="Times New Roman" panose="02020603050405020304" pitchFamily="18" charset="0"/>
                <a:cs typeface="Times New Roman" panose="02020603050405020304" pitchFamily="18" charset="0"/>
              </a:rPr>
              <a:t>10. Are we testing hard or are we testing smart?</a:t>
            </a:r>
          </a:p>
          <a:p>
            <a:pPr algn="l"/>
            <a:r>
              <a:rPr lang="en-US" b="0" i="0" u="none" strike="noStrike" baseline="0" dirty="0">
                <a:solidFill>
                  <a:srgbClr val="975126"/>
                </a:solidFill>
                <a:latin typeface="Times New Roman" panose="02020603050405020304" pitchFamily="18" charset="0"/>
                <a:cs typeface="Times New Roman" panose="02020603050405020304" pitchFamily="18" charset="0"/>
              </a:rPr>
              <a:t>11. Do we have a strong program or a week test suite?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749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42BF58-4346-4730-81F3-841FC6AC2C6C}"/>
              </a:ext>
            </a:extLst>
          </p:cNvPr>
          <p:cNvPicPr>
            <a:picLocks noChangeAspect="1"/>
          </p:cNvPicPr>
          <p:nvPr/>
        </p:nvPicPr>
        <p:blipFill>
          <a:blip r:embed="rId2"/>
          <a:stretch>
            <a:fillRect/>
          </a:stretch>
        </p:blipFill>
        <p:spPr>
          <a:xfrm>
            <a:off x="633046" y="253218"/>
            <a:ext cx="10832123" cy="6604781"/>
          </a:xfrm>
          <a:prstGeom prst="rect">
            <a:avLst/>
          </a:prstGeom>
        </p:spPr>
      </p:pic>
      <p:sp>
        <p:nvSpPr>
          <p:cNvPr id="2" name="Title 1">
            <a:extLst>
              <a:ext uri="{FF2B5EF4-FFF2-40B4-BE49-F238E27FC236}">
                <a16:creationId xmlns:a16="http://schemas.microsoft.com/office/drawing/2014/main" id="{7C2407C9-5A17-43BC-AF50-91AF0E50FC88}"/>
              </a:ext>
            </a:extLst>
          </p:cNvPr>
          <p:cNvSpPr>
            <a:spLocks noGrp="1"/>
          </p:cNvSpPr>
          <p:nvPr>
            <p:ph type="ctrTitle"/>
          </p:nvPr>
        </p:nvSpPr>
        <p:spPr>
          <a:xfrm>
            <a:off x="1524000" y="1"/>
            <a:ext cx="9144000" cy="112542"/>
          </a:xfrm>
        </p:spPr>
        <p:txBody>
          <a:bodyPr>
            <a:normAutofit fontScale="90000"/>
          </a:bodyPr>
          <a:lstStyle/>
          <a:p>
            <a:endParaRPr lang="en-IN" dirty="0"/>
          </a:p>
        </p:txBody>
      </p:sp>
      <p:sp>
        <p:nvSpPr>
          <p:cNvPr id="3" name="Subtitle 2">
            <a:extLst>
              <a:ext uri="{FF2B5EF4-FFF2-40B4-BE49-F238E27FC236}">
                <a16:creationId xmlns:a16="http://schemas.microsoft.com/office/drawing/2014/main" id="{BC606A30-0E66-4296-8DAC-66A0524C31C0}"/>
              </a:ext>
            </a:extLst>
          </p:cNvPr>
          <p:cNvSpPr>
            <a:spLocks noGrp="1"/>
          </p:cNvSpPr>
          <p:nvPr>
            <p:ph type="subTitle" idx="1"/>
          </p:nvPr>
        </p:nvSpPr>
        <p:spPr>
          <a:xfrm>
            <a:off x="1524000" y="6745456"/>
            <a:ext cx="9144000" cy="112544"/>
          </a:xfrm>
        </p:spPr>
        <p:txBody>
          <a:bodyPr>
            <a:normAutofit fontScale="25000" lnSpcReduction="20000"/>
          </a:bodyPr>
          <a:lstStyle/>
          <a:p>
            <a:endParaRPr lang="en-IN" dirty="0"/>
          </a:p>
        </p:txBody>
      </p:sp>
    </p:spTree>
    <p:extLst>
      <p:ext uri="{BB962C8B-B14F-4D97-AF65-F5344CB8AC3E}">
        <p14:creationId xmlns:p14="http://schemas.microsoft.com/office/powerpoint/2010/main" val="905336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BC2645-ED62-4220-A9AA-9B66CC32BD75}"/>
              </a:ext>
            </a:extLst>
          </p:cNvPr>
          <p:cNvPicPr>
            <a:picLocks noChangeAspect="1"/>
          </p:cNvPicPr>
          <p:nvPr/>
        </p:nvPicPr>
        <p:blipFill>
          <a:blip r:embed="rId2"/>
          <a:stretch>
            <a:fillRect/>
          </a:stretch>
        </p:blipFill>
        <p:spPr>
          <a:xfrm>
            <a:off x="1181686" y="633046"/>
            <a:ext cx="9734843" cy="5542671"/>
          </a:xfrm>
          <a:prstGeom prst="rect">
            <a:avLst/>
          </a:prstGeom>
        </p:spPr>
      </p:pic>
      <p:sp>
        <p:nvSpPr>
          <p:cNvPr id="2" name="Title 1">
            <a:extLst>
              <a:ext uri="{FF2B5EF4-FFF2-40B4-BE49-F238E27FC236}">
                <a16:creationId xmlns:a16="http://schemas.microsoft.com/office/drawing/2014/main" id="{E934463C-EAB6-4C82-8FAD-F2B7B9933526}"/>
              </a:ext>
            </a:extLst>
          </p:cNvPr>
          <p:cNvSpPr>
            <a:spLocks noGrp="1"/>
          </p:cNvSpPr>
          <p:nvPr>
            <p:ph type="ctrTitle"/>
          </p:nvPr>
        </p:nvSpPr>
        <p:spPr>
          <a:xfrm>
            <a:off x="1524000" y="0"/>
            <a:ext cx="9144000" cy="140677"/>
          </a:xfrm>
        </p:spPr>
        <p:txBody>
          <a:bodyPr>
            <a:normAutofit fontScale="90000"/>
          </a:bodyPr>
          <a:lstStyle/>
          <a:p>
            <a:endParaRPr lang="en-IN" dirty="0"/>
          </a:p>
        </p:txBody>
      </p:sp>
      <p:sp>
        <p:nvSpPr>
          <p:cNvPr id="3" name="Subtitle 2">
            <a:extLst>
              <a:ext uri="{FF2B5EF4-FFF2-40B4-BE49-F238E27FC236}">
                <a16:creationId xmlns:a16="http://schemas.microsoft.com/office/drawing/2014/main" id="{52AF6389-8517-4C82-8CF9-3DD75473FF2C}"/>
              </a:ext>
            </a:extLst>
          </p:cNvPr>
          <p:cNvSpPr>
            <a:spLocks noGrp="1"/>
          </p:cNvSpPr>
          <p:nvPr>
            <p:ph type="subTitle" idx="1"/>
          </p:nvPr>
        </p:nvSpPr>
        <p:spPr>
          <a:xfrm>
            <a:off x="1524000" y="6717322"/>
            <a:ext cx="9144000" cy="140677"/>
          </a:xfrm>
        </p:spPr>
        <p:txBody>
          <a:bodyPr>
            <a:normAutofit fontScale="25000" lnSpcReduction="20000"/>
          </a:bodyPr>
          <a:lstStyle/>
          <a:p>
            <a:endParaRPr lang="en-IN" dirty="0"/>
          </a:p>
        </p:txBody>
      </p:sp>
    </p:spTree>
    <p:extLst>
      <p:ext uri="{BB962C8B-B14F-4D97-AF65-F5344CB8AC3E}">
        <p14:creationId xmlns:p14="http://schemas.microsoft.com/office/powerpoint/2010/main" val="121975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11A8E4-1DBA-4465-8EA4-45863BDCF325}"/>
              </a:ext>
            </a:extLst>
          </p:cNvPr>
          <p:cNvPicPr>
            <a:picLocks noChangeAspect="1"/>
          </p:cNvPicPr>
          <p:nvPr/>
        </p:nvPicPr>
        <p:blipFill>
          <a:blip r:embed="rId2"/>
          <a:stretch>
            <a:fillRect/>
          </a:stretch>
        </p:blipFill>
        <p:spPr>
          <a:xfrm>
            <a:off x="1097279" y="858129"/>
            <a:ext cx="10002129" cy="5303520"/>
          </a:xfrm>
          <a:prstGeom prst="rect">
            <a:avLst/>
          </a:prstGeom>
        </p:spPr>
      </p:pic>
      <p:sp>
        <p:nvSpPr>
          <p:cNvPr id="2" name="Title 1">
            <a:extLst>
              <a:ext uri="{FF2B5EF4-FFF2-40B4-BE49-F238E27FC236}">
                <a16:creationId xmlns:a16="http://schemas.microsoft.com/office/drawing/2014/main" id="{BBADE51C-B2E4-4C16-B687-8ED04FC818E2}"/>
              </a:ext>
            </a:extLst>
          </p:cNvPr>
          <p:cNvSpPr>
            <a:spLocks noGrp="1"/>
          </p:cNvSpPr>
          <p:nvPr>
            <p:ph type="ctrTitle"/>
          </p:nvPr>
        </p:nvSpPr>
        <p:spPr>
          <a:xfrm>
            <a:off x="1524000" y="98474"/>
            <a:ext cx="9144000" cy="45719"/>
          </a:xfrm>
        </p:spPr>
        <p:txBody>
          <a:bodyPr>
            <a:normAutofit fontScale="90000"/>
          </a:bodyPr>
          <a:lstStyle/>
          <a:p>
            <a:endParaRPr lang="en-IN" dirty="0"/>
          </a:p>
        </p:txBody>
      </p:sp>
      <p:sp>
        <p:nvSpPr>
          <p:cNvPr id="3" name="Subtitle 2">
            <a:extLst>
              <a:ext uri="{FF2B5EF4-FFF2-40B4-BE49-F238E27FC236}">
                <a16:creationId xmlns:a16="http://schemas.microsoft.com/office/drawing/2014/main" id="{67B18BAE-096C-4E9A-BB4B-79D6C27FA1F7}"/>
              </a:ext>
            </a:extLst>
          </p:cNvPr>
          <p:cNvSpPr>
            <a:spLocks noGrp="1"/>
          </p:cNvSpPr>
          <p:nvPr>
            <p:ph type="subTitle" idx="1"/>
          </p:nvPr>
        </p:nvSpPr>
        <p:spPr>
          <a:xfrm>
            <a:off x="1524000" y="6713806"/>
            <a:ext cx="9144000" cy="144193"/>
          </a:xfrm>
        </p:spPr>
        <p:txBody>
          <a:bodyPr>
            <a:normAutofit fontScale="25000" lnSpcReduction="20000"/>
          </a:bodyPr>
          <a:lstStyle/>
          <a:p>
            <a:endParaRPr lang="en-IN" dirty="0"/>
          </a:p>
        </p:txBody>
      </p:sp>
    </p:spTree>
    <p:extLst>
      <p:ext uri="{BB962C8B-B14F-4D97-AF65-F5344CB8AC3E}">
        <p14:creationId xmlns:p14="http://schemas.microsoft.com/office/powerpoint/2010/main" val="36954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A310-8445-4D3A-A675-8DE62E1EE7D1}"/>
              </a:ext>
            </a:extLst>
          </p:cNvPr>
          <p:cNvSpPr>
            <a:spLocks noGrp="1"/>
          </p:cNvSpPr>
          <p:nvPr>
            <p:ph type="ctrTitle"/>
          </p:nvPr>
        </p:nvSpPr>
        <p:spPr>
          <a:xfrm>
            <a:off x="1524000" y="112543"/>
            <a:ext cx="9144000" cy="731519"/>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QUESTIONS</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2591068-D4DA-43CF-AE67-D0538AC33EB8}"/>
              </a:ext>
            </a:extLst>
          </p:cNvPr>
          <p:cNvSpPr>
            <a:spLocks noGrp="1"/>
          </p:cNvSpPr>
          <p:nvPr>
            <p:ph type="subTitle" idx="1"/>
          </p:nvPr>
        </p:nvSpPr>
        <p:spPr>
          <a:xfrm>
            <a:off x="829993" y="1055077"/>
            <a:ext cx="10550769" cy="5127673"/>
          </a:xfrm>
        </p:spPr>
        <p:txBody>
          <a:bodyPr>
            <a:noAutofit/>
          </a:bodyPr>
          <a:lstStyle/>
          <a:p>
            <a:pPr algn="l"/>
            <a:r>
              <a:rPr lang="en-US" dirty="0">
                <a:latin typeface="Times New Roman" panose="02020603050405020304" pitchFamily="18" charset="0"/>
                <a:cs typeface="Times New Roman" panose="02020603050405020304" pitchFamily="18" charset="0"/>
              </a:rPr>
              <a:t>Q-1. </a:t>
            </a:r>
            <a:r>
              <a:rPr lang="en-US" b="0" i="0" u="none" strike="noStrike" baseline="0" dirty="0">
                <a:latin typeface="Times New Roman" panose="02020603050405020304" pitchFamily="18" charset="0"/>
                <a:cs typeface="Times New Roman" panose="02020603050405020304" pitchFamily="18" charset="0"/>
              </a:rPr>
              <a:t>Which one is not a category of software metrics ?</a:t>
            </a:r>
          </a:p>
          <a:p>
            <a:pPr marL="457200" indent="-457200" algn="l">
              <a:buAutoNum type="alphaLcParenBoth"/>
            </a:pPr>
            <a:r>
              <a:rPr lang="en-IN" b="0" i="0" u="none" strike="noStrike" baseline="0" dirty="0">
                <a:latin typeface="Times New Roman" panose="02020603050405020304" pitchFamily="18" charset="0"/>
                <a:cs typeface="Times New Roman" panose="02020603050405020304" pitchFamily="18" charset="0"/>
              </a:rPr>
              <a:t>Product metrics </a:t>
            </a:r>
          </a:p>
          <a:p>
            <a:pPr marL="457200" indent="-457200" algn="l">
              <a:buAutoNum type="alphaLcParenBoth"/>
            </a:pPr>
            <a:r>
              <a:rPr lang="en-IN" b="0" i="0" u="none" strike="noStrike" baseline="0" dirty="0">
                <a:latin typeface="Times New Roman" panose="02020603050405020304" pitchFamily="18" charset="0"/>
                <a:cs typeface="Times New Roman" panose="02020603050405020304" pitchFamily="18" charset="0"/>
              </a:rPr>
              <a:t>Process metrics</a:t>
            </a:r>
          </a:p>
          <a:p>
            <a:pPr algn="l"/>
            <a:r>
              <a:rPr lang="en-US" b="0" i="0" u="none" strike="noStrike" baseline="0" dirty="0">
                <a:latin typeface="Times New Roman" panose="02020603050405020304" pitchFamily="18" charset="0"/>
                <a:cs typeface="Times New Roman" panose="02020603050405020304" pitchFamily="18" charset="0"/>
              </a:rPr>
              <a:t>(c) Project metrics </a:t>
            </a:r>
          </a:p>
          <a:p>
            <a:pPr algn="l"/>
            <a:r>
              <a:rPr lang="en-US" b="0" i="0" u="none" strike="noStrike" baseline="0" dirty="0">
                <a:latin typeface="Times New Roman" panose="02020603050405020304" pitchFamily="18" charset="0"/>
                <a:cs typeface="Times New Roman" panose="02020603050405020304" pitchFamily="18" charset="0"/>
              </a:rPr>
              <a:t>(d) People metrics</a:t>
            </a:r>
          </a:p>
          <a:p>
            <a:pPr algn="l"/>
            <a:endParaRPr lang="en-US" b="0" i="0" u="none" strike="noStrike" baseline="0"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Q-2. </a:t>
            </a:r>
            <a:r>
              <a:rPr lang="en-US" b="0" i="0" u="none" strike="noStrike" baseline="0" dirty="0">
                <a:latin typeface="Times New Roman" panose="02020603050405020304" pitchFamily="18" charset="0"/>
                <a:cs typeface="Times New Roman" panose="02020603050405020304" pitchFamily="18" charset="0"/>
              </a:rPr>
              <a:t>Software science measures are developed by</a:t>
            </a:r>
          </a:p>
          <a:p>
            <a:pPr marL="457200" indent="-457200" algn="l">
              <a:buAutoNum type="alphaLcParenBoth"/>
            </a:pPr>
            <a:r>
              <a:rPr lang="en-US" b="0" i="0" u="none" strike="noStrike" baseline="0" dirty="0" err="1">
                <a:latin typeface="Times New Roman" panose="02020603050405020304" pitchFamily="18" charset="0"/>
                <a:cs typeface="Times New Roman" panose="02020603050405020304" pitchFamily="18" charset="0"/>
              </a:rPr>
              <a:t>M.Halstead</a:t>
            </a:r>
            <a:r>
              <a:rPr lang="en-US" b="0" i="0" u="none" strike="noStrike" baseline="0" dirty="0">
                <a:latin typeface="Times New Roman" panose="02020603050405020304" pitchFamily="18" charset="0"/>
                <a:cs typeface="Times New Roman" panose="02020603050405020304" pitchFamily="18" charset="0"/>
              </a:rPr>
              <a:t> </a:t>
            </a:r>
          </a:p>
          <a:p>
            <a:pPr marL="457200" indent="-457200" algn="l">
              <a:buAutoNum type="alphaLcParenBoth"/>
            </a:pPr>
            <a:r>
              <a:rPr lang="en-US" b="0" i="0" u="none" strike="noStrike" baseline="0" dirty="0" err="1">
                <a:latin typeface="Times New Roman" panose="02020603050405020304" pitchFamily="18" charset="0"/>
                <a:cs typeface="Times New Roman" panose="02020603050405020304" pitchFamily="18" charset="0"/>
              </a:rPr>
              <a:t>B.Littlewood</a:t>
            </a:r>
            <a:endParaRPr lang="en-US" b="0" i="0" u="none" strike="noStrike" baseline="0" dirty="0">
              <a:latin typeface="Times New Roman" panose="02020603050405020304" pitchFamily="18" charset="0"/>
              <a:cs typeface="Times New Roman" panose="02020603050405020304" pitchFamily="18" charset="0"/>
            </a:endParaRPr>
          </a:p>
          <a:p>
            <a:pPr algn="l"/>
            <a:r>
              <a:rPr lang="en-US" b="0" i="0" u="none" strike="noStrike" baseline="0" dirty="0">
                <a:latin typeface="Times New Roman" panose="02020603050405020304" pitchFamily="18" charset="0"/>
                <a:cs typeface="Times New Roman" panose="02020603050405020304" pitchFamily="18" charset="0"/>
              </a:rPr>
              <a:t>(c) </a:t>
            </a:r>
            <a:r>
              <a:rPr lang="en-US" b="0" i="0" u="none" strike="noStrike" baseline="0" dirty="0" err="1">
                <a:latin typeface="Times New Roman" panose="02020603050405020304" pitchFamily="18" charset="0"/>
                <a:cs typeface="Times New Roman" panose="02020603050405020304" pitchFamily="18" charset="0"/>
              </a:rPr>
              <a:t>T.J.McCabe</a:t>
            </a:r>
            <a:r>
              <a:rPr lang="en-US" b="0" i="0" u="none" strike="noStrike" baseline="0" dirty="0">
                <a:latin typeface="Times New Roman" panose="02020603050405020304" pitchFamily="18" charset="0"/>
                <a:cs typeface="Times New Roman" panose="02020603050405020304" pitchFamily="18" charset="0"/>
              </a:rPr>
              <a:t> </a:t>
            </a:r>
          </a:p>
          <a:p>
            <a:pPr algn="l"/>
            <a:r>
              <a:rPr lang="en-US" b="0" i="0" u="none" strike="noStrike" baseline="0" dirty="0">
                <a:latin typeface="Times New Roman" panose="02020603050405020304" pitchFamily="18" charset="0"/>
                <a:cs typeface="Times New Roman" panose="02020603050405020304" pitchFamily="18" charset="0"/>
              </a:rPr>
              <a:t>(d) </a:t>
            </a:r>
            <a:r>
              <a:rPr lang="en-US" b="0" i="0" u="none" strike="noStrike" baseline="0" dirty="0" err="1">
                <a:latin typeface="Times New Roman" panose="02020603050405020304" pitchFamily="18" charset="0"/>
                <a:cs typeface="Times New Roman" panose="02020603050405020304" pitchFamily="18" charset="0"/>
              </a:rPr>
              <a:t>G.Rothermal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173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E403-19B4-4983-8142-C0BC2CE81D90}"/>
              </a:ext>
            </a:extLst>
          </p:cNvPr>
          <p:cNvSpPr>
            <a:spLocks noGrp="1"/>
          </p:cNvSpPr>
          <p:nvPr>
            <p:ph type="ctrTitle"/>
          </p:nvPr>
        </p:nvSpPr>
        <p:spPr>
          <a:xfrm>
            <a:off x="1524000" y="1"/>
            <a:ext cx="9144000" cy="98474"/>
          </a:xfrm>
        </p:spPr>
        <p:txBody>
          <a:bodyPr>
            <a:normAutofit fontScale="90000"/>
          </a:bodyPr>
          <a:lstStyle/>
          <a:p>
            <a:endParaRPr lang="en-IN" dirty="0"/>
          </a:p>
        </p:txBody>
      </p:sp>
      <p:sp>
        <p:nvSpPr>
          <p:cNvPr id="3" name="Subtitle 2">
            <a:extLst>
              <a:ext uri="{FF2B5EF4-FFF2-40B4-BE49-F238E27FC236}">
                <a16:creationId xmlns:a16="http://schemas.microsoft.com/office/drawing/2014/main" id="{2B10BA89-5347-4D30-B4AD-EBAA16E1B778}"/>
              </a:ext>
            </a:extLst>
          </p:cNvPr>
          <p:cNvSpPr>
            <a:spLocks noGrp="1"/>
          </p:cNvSpPr>
          <p:nvPr>
            <p:ph type="subTitle" idx="1"/>
          </p:nvPr>
        </p:nvSpPr>
        <p:spPr>
          <a:xfrm>
            <a:off x="815926" y="1153550"/>
            <a:ext cx="9852074" cy="4712678"/>
          </a:xfrm>
        </p:spPr>
        <p:txBody>
          <a:bodyPr>
            <a:normAutofit/>
          </a:bodyPr>
          <a:lstStyle/>
          <a:p>
            <a:pPr algn="l"/>
            <a:r>
              <a:rPr lang="en-US" dirty="0">
                <a:latin typeface="Times New Roman" panose="02020603050405020304" pitchFamily="18" charset="0"/>
                <a:cs typeface="Times New Roman" panose="02020603050405020304" pitchFamily="18" charset="0"/>
              </a:rPr>
              <a:t>Q-3. </a:t>
            </a:r>
            <a:r>
              <a:rPr lang="en-US" b="0" i="0" u="none" strike="noStrike" baseline="0" dirty="0">
                <a:latin typeface="Times New Roman" panose="02020603050405020304" pitchFamily="18" charset="0"/>
                <a:cs typeface="Times New Roman" panose="02020603050405020304" pitchFamily="18" charset="0"/>
              </a:rPr>
              <a:t>In </a:t>
            </a:r>
            <a:r>
              <a:rPr lang="en-US" b="0" i="0" u="none" strike="noStrike" baseline="0" dirty="0" err="1">
                <a:latin typeface="Times New Roman" panose="02020603050405020304" pitchFamily="18" charset="0"/>
                <a:cs typeface="Times New Roman" panose="02020603050405020304" pitchFamily="18" charset="0"/>
              </a:rPr>
              <a:t>halstead</a:t>
            </a:r>
            <a:r>
              <a:rPr lang="en-US" b="0" i="0" u="none" strike="noStrike" baseline="0" dirty="0">
                <a:latin typeface="Times New Roman" panose="02020603050405020304" pitchFamily="18" charset="0"/>
                <a:cs typeface="Times New Roman" panose="02020603050405020304" pitchFamily="18" charset="0"/>
              </a:rPr>
              <a:t> theory of software science, volume is measured in bits. The   </a:t>
            </a:r>
          </a:p>
          <a:p>
            <a:pPr algn="l"/>
            <a:r>
              <a:rPr lang="en-US"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bits are</a:t>
            </a:r>
          </a:p>
          <a:p>
            <a:pPr algn="l"/>
            <a:r>
              <a:rPr lang="en-US" b="0" i="0" u="none" strike="noStrike" baseline="0" dirty="0">
                <a:latin typeface="Times New Roman" panose="02020603050405020304" pitchFamily="18" charset="0"/>
                <a:cs typeface="Times New Roman" panose="02020603050405020304" pitchFamily="18" charset="0"/>
              </a:rPr>
              <a:t>(a) Number of bits required to store the program</a:t>
            </a:r>
          </a:p>
          <a:p>
            <a:pPr algn="l"/>
            <a:r>
              <a:rPr lang="en-US" b="0" i="0" u="none" strike="noStrike" baseline="0" dirty="0">
                <a:latin typeface="Times New Roman" panose="02020603050405020304" pitchFamily="18" charset="0"/>
                <a:cs typeface="Times New Roman" panose="02020603050405020304" pitchFamily="18" charset="0"/>
              </a:rPr>
              <a:t>(b) Actual size of a program if a uniform binary encoding scheme for</a:t>
            </a:r>
          </a:p>
          <a:p>
            <a:pPr algn="l"/>
            <a:r>
              <a:rPr lang="en-IN" b="0" i="0" u="none" strike="noStrike" baseline="0" dirty="0">
                <a:latin typeface="Times New Roman" panose="02020603050405020304" pitchFamily="18" charset="0"/>
                <a:cs typeface="Times New Roman" panose="02020603050405020304" pitchFamily="18" charset="0"/>
              </a:rPr>
              <a:t>     vocabulary is used</a:t>
            </a:r>
          </a:p>
          <a:p>
            <a:pPr algn="l"/>
            <a:r>
              <a:rPr lang="en-US" b="0" i="0" u="none" strike="noStrike" baseline="0" dirty="0">
                <a:latin typeface="Times New Roman" panose="02020603050405020304" pitchFamily="18" charset="0"/>
                <a:cs typeface="Times New Roman" panose="02020603050405020304" pitchFamily="18" charset="0"/>
              </a:rPr>
              <a:t>(c) Number of bits required to execute the program</a:t>
            </a:r>
          </a:p>
          <a:p>
            <a:pPr algn="l"/>
            <a:r>
              <a:rPr lang="en-US" b="0" i="0" u="none" strike="noStrike" baseline="0" dirty="0">
                <a:latin typeface="Times New Roman" panose="02020603050405020304" pitchFamily="18" charset="0"/>
                <a:cs typeface="Times New Roman" panose="02020603050405020304" pitchFamily="18" charset="0"/>
              </a:rPr>
              <a:t>(d) None of the above</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50868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4DC92-DD59-4C27-B88F-993C2A247178}"/>
              </a:ext>
            </a:extLst>
          </p:cNvPr>
          <p:cNvSpPr>
            <a:spLocks noGrp="1"/>
          </p:cNvSpPr>
          <p:nvPr>
            <p:ph type="ctrTitle"/>
          </p:nvPr>
        </p:nvSpPr>
        <p:spPr>
          <a:xfrm>
            <a:off x="1524000" y="-98473"/>
            <a:ext cx="9144000" cy="98474"/>
          </a:xfrm>
        </p:spPr>
        <p:txBody>
          <a:bodyPr>
            <a:normAutofit fontScale="90000"/>
          </a:bodyPr>
          <a:lstStyle/>
          <a:p>
            <a:endParaRPr lang="en-IN" dirty="0"/>
          </a:p>
        </p:txBody>
      </p:sp>
      <p:sp>
        <p:nvSpPr>
          <p:cNvPr id="3" name="Subtitle 2">
            <a:extLst>
              <a:ext uri="{FF2B5EF4-FFF2-40B4-BE49-F238E27FC236}">
                <a16:creationId xmlns:a16="http://schemas.microsoft.com/office/drawing/2014/main" id="{A5F83EF8-CD26-4F65-B2AA-33E48D1433FD}"/>
              </a:ext>
            </a:extLst>
          </p:cNvPr>
          <p:cNvSpPr>
            <a:spLocks noGrp="1"/>
          </p:cNvSpPr>
          <p:nvPr>
            <p:ph type="subTitle" idx="1"/>
          </p:nvPr>
        </p:nvSpPr>
        <p:spPr>
          <a:xfrm>
            <a:off x="844062" y="675249"/>
            <a:ext cx="10381956" cy="5317588"/>
          </a:xfrm>
        </p:spPr>
        <p:txBody>
          <a:bodyPr>
            <a:normAutofit/>
          </a:bodyPr>
          <a:lstStyle/>
          <a:p>
            <a:pPr algn="l"/>
            <a:r>
              <a:rPr lang="en-US" dirty="0">
                <a:latin typeface="Times New Roman" panose="02020603050405020304" pitchFamily="18" charset="0"/>
                <a:cs typeface="Times New Roman" panose="02020603050405020304" pitchFamily="18" charset="0"/>
              </a:rPr>
              <a:t>Q-4. </a:t>
            </a:r>
            <a:r>
              <a:rPr lang="en-US" b="0" i="0" u="none" strike="noStrike" baseline="0" dirty="0">
                <a:latin typeface="Times New Roman" panose="02020603050405020304" pitchFamily="18" charset="0"/>
                <a:cs typeface="Times New Roman" panose="02020603050405020304" pitchFamily="18" charset="0"/>
              </a:rPr>
              <a:t>In Halstead theory, effort is measured in</a:t>
            </a:r>
          </a:p>
          <a:p>
            <a:pPr marL="457200" indent="-457200" algn="l">
              <a:buAutoNum type="alphaLcParenBoth"/>
            </a:pPr>
            <a:r>
              <a:rPr lang="en-IN" b="0" i="0" u="none" strike="noStrike" baseline="0" dirty="0">
                <a:latin typeface="Times New Roman" panose="02020603050405020304" pitchFamily="18" charset="0"/>
                <a:cs typeface="Times New Roman" panose="02020603050405020304" pitchFamily="18" charset="0"/>
              </a:rPr>
              <a:t>Person-months </a:t>
            </a:r>
          </a:p>
          <a:p>
            <a:pPr marL="457200" indent="-457200" algn="l">
              <a:buAutoNum type="alphaLcParenBoth"/>
            </a:pPr>
            <a:r>
              <a:rPr lang="en-IN" b="0" i="0" u="none" strike="noStrike" baseline="0" dirty="0">
                <a:latin typeface="Times New Roman" panose="02020603050405020304" pitchFamily="18" charset="0"/>
                <a:cs typeface="Times New Roman" panose="02020603050405020304" pitchFamily="18" charset="0"/>
              </a:rPr>
              <a:t>(b) Hours</a:t>
            </a:r>
          </a:p>
          <a:p>
            <a:pPr algn="l"/>
            <a:r>
              <a:rPr lang="en-US" b="0" i="0" u="none" strike="noStrike" baseline="0" dirty="0">
                <a:latin typeface="Times New Roman" panose="02020603050405020304" pitchFamily="18" charset="0"/>
                <a:cs typeface="Times New Roman" panose="02020603050405020304" pitchFamily="18" charset="0"/>
              </a:rPr>
              <a:t>(c) Elementary mental discriminations </a:t>
            </a:r>
          </a:p>
          <a:p>
            <a:pPr algn="l"/>
            <a:r>
              <a:rPr lang="en-US" b="0" i="0" u="none" strike="noStrike" baseline="0" dirty="0">
                <a:latin typeface="Times New Roman" panose="02020603050405020304" pitchFamily="18" charset="0"/>
                <a:cs typeface="Times New Roman" panose="02020603050405020304" pitchFamily="18" charset="0"/>
              </a:rPr>
              <a:t>(d) None of the above</a:t>
            </a:r>
          </a:p>
          <a:p>
            <a:pPr algn="l"/>
            <a:endParaRPr lang="en-US" b="0" i="0" u="none" strike="noStrike" baseline="0"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Q-5. </a:t>
            </a:r>
            <a:r>
              <a:rPr lang="en-US" b="0" i="0" u="none" strike="noStrike" baseline="0" dirty="0">
                <a:latin typeface="Times New Roman" panose="02020603050405020304" pitchFamily="18" charset="0"/>
                <a:cs typeface="Times New Roman" panose="02020603050405020304" pitchFamily="18" charset="0"/>
              </a:rPr>
              <a:t>Which is not a size metric?</a:t>
            </a:r>
          </a:p>
          <a:p>
            <a:pPr algn="l"/>
            <a:r>
              <a:rPr lang="en-US" b="0" i="0" u="none" strike="noStrike" baseline="0" dirty="0">
                <a:latin typeface="Times New Roman" panose="02020603050405020304" pitchFamily="18" charset="0"/>
                <a:cs typeface="Times New Roman" panose="02020603050405020304" pitchFamily="18" charset="0"/>
              </a:rPr>
              <a:t>(a) LOC </a:t>
            </a:r>
          </a:p>
          <a:p>
            <a:pPr algn="l"/>
            <a:r>
              <a:rPr lang="en-US" b="0" i="0" u="none" strike="noStrike" baseline="0" dirty="0">
                <a:latin typeface="Times New Roman" panose="02020603050405020304" pitchFamily="18" charset="0"/>
                <a:cs typeface="Times New Roman" panose="02020603050405020304" pitchFamily="18" charset="0"/>
              </a:rPr>
              <a:t>(b) Function count</a:t>
            </a:r>
          </a:p>
          <a:p>
            <a:pPr algn="l"/>
            <a:r>
              <a:rPr lang="en-US" b="0" i="0" u="none" strike="noStrike" baseline="0" dirty="0">
                <a:latin typeface="Times New Roman" panose="02020603050405020304" pitchFamily="18" charset="0"/>
                <a:cs typeface="Times New Roman" panose="02020603050405020304" pitchFamily="18" charset="0"/>
              </a:rPr>
              <a:t>(c) Program length </a:t>
            </a:r>
          </a:p>
          <a:p>
            <a:pPr algn="l"/>
            <a:r>
              <a:rPr lang="en-US" b="0" i="0" u="none" strike="noStrike" baseline="0" dirty="0">
                <a:latin typeface="Times New Roman" panose="02020603050405020304" pitchFamily="18" charset="0"/>
                <a:cs typeface="Times New Roman" panose="02020603050405020304" pitchFamily="18" charset="0"/>
              </a:rPr>
              <a:t>(d) Cyclomatic complexity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1106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D3BF-F43B-49FB-B86E-208C9929370D}"/>
              </a:ext>
            </a:extLst>
          </p:cNvPr>
          <p:cNvSpPr>
            <a:spLocks noGrp="1"/>
          </p:cNvSpPr>
          <p:nvPr>
            <p:ph type="ctrTitle"/>
          </p:nvPr>
        </p:nvSpPr>
        <p:spPr>
          <a:xfrm>
            <a:off x="1524000" y="0"/>
            <a:ext cx="9144000" cy="211015"/>
          </a:xfrm>
        </p:spPr>
        <p:txBody>
          <a:bodyPr>
            <a:normAutofit fontScale="90000"/>
          </a:bodyPr>
          <a:lstStyle/>
          <a:p>
            <a:endParaRPr lang="en-IN" dirty="0"/>
          </a:p>
        </p:txBody>
      </p:sp>
      <p:sp>
        <p:nvSpPr>
          <p:cNvPr id="3" name="Subtitle 2">
            <a:extLst>
              <a:ext uri="{FF2B5EF4-FFF2-40B4-BE49-F238E27FC236}">
                <a16:creationId xmlns:a16="http://schemas.microsoft.com/office/drawing/2014/main" id="{A9327EEF-72F2-4E15-B655-E18BC5F81557}"/>
              </a:ext>
            </a:extLst>
          </p:cNvPr>
          <p:cNvSpPr>
            <a:spLocks noGrp="1"/>
          </p:cNvSpPr>
          <p:nvPr>
            <p:ph type="subTitle" idx="1"/>
          </p:nvPr>
        </p:nvSpPr>
        <p:spPr>
          <a:xfrm>
            <a:off x="1524000" y="2419643"/>
            <a:ext cx="9144000" cy="2838157"/>
          </a:xfrm>
        </p:spPr>
        <p:txBody>
          <a:bodyPr>
            <a:normAutofit/>
          </a:bodyPr>
          <a:lstStyle/>
          <a:p>
            <a:r>
              <a:rPr lang="en-US" sz="8000" b="1" dirty="0">
                <a:solidFill>
                  <a:srgbClr val="FF0000"/>
                </a:solidFill>
                <a:latin typeface="Times New Roman" panose="02020603050405020304" pitchFamily="18" charset="0"/>
                <a:cs typeface="Times New Roman" panose="02020603050405020304" pitchFamily="18" charset="0"/>
              </a:rPr>
              <a:t>THANK YOU</a:t>
            </a:r>
            <a:endParaRPr lang="en-IN" sz="8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9820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2A37-0E34-47B3-83CF-762C3EEBE7A3}"/>
              </a:ext>
            </a:extLst>
          </p:cNvPr>
          <p:cNvSpPr>
            <a:spLocks noGrp="1"/>
          </p:cNvSpPr>
          <p:nvPr>
            <p:ph type="ctrTitle"/>
          </p:nvPr>
        </p:nvSpPr>
        <p:spPr>
          <a:xfrm>
            <a:off x="1524000" y="1"/>
            <a:ext cx="9144000" cy="168812"/>
          </a:xfrm>
        </p:spPr>
        <p:txBody>
          <a:bodyPr>
            <a:normAutofit fontScale="90000"/>
          </a:bodyPr>
          <a:lstStyle/>
          <a:p>
            <a:endParaRPr lang="en-IN" dirty="0"/>
          </a:p>
        </p:txBody>
      </p:sp>
      <p:sp>
        <p:nvSpPr>
          <p:cNvPr id="3" name="Subtitle 2">
            <a:extLst>
              <a:ext uri="{FF2B5EF4-FFF2-40B4-BE49-F238E27FC236}">
                <a16:creationId xmlns:a16="http://schemas.microsoft.com/office/drawing/2014/main" id="{312092F5-E74C-4A77-A249-FE7CBB51143B}"/>
              </a:ext>
            </a:extLst>
          </p:cNvPr>
          <p:cNvSpPr>
            <a:spLocks noGrp="1"/>
          </p:cNvSpPr>
          <p:nvPr>
            <p:ph type="subTitle" idx="1"/>
          </p:nvPr>
        </p:nvSpPr>
        <p:spPr>
          <a:xfrm>
            <a:off x="590843" y="520505"/>
            <a:ext cx="11071273" cy="5908430"/>
          </a:xfrm>
        </p:spPr>
        <p:txBody>
          <a:bodyPr>
            <a:normAutofit/>
          </a:bodyPr>
          <a:lstStyle/>
          <a:p>
            <a:pPr marL="285750" indent="-285750" algn="l">
              <a:buFont typeface="Arial" panose="020B0604020202020204" pitchFamily="34" charset="0"/>
              <a:buChar char="•"/>
            </a:pPr>
            <a:r>
              <a:rPr lang="en-US" b="0" i="0" u="none" strike="noStrike" baseline="0" dirty="0">
                <a:solidFill>
                  <a:srgbClr val="003366"/>
                </a:solidFill>
                <a:latin typeface="Times New Roman" panose="02020603050405020304" pitchFamily="18" charset="0"/>
                <a:cs typeface="Times New Roman" panose="02020603050405020304" pitchFamily="18" charset="0"/>
              </a:rPr>
              <a:t> Pressman explained as “A measure provides a quantitative indication of the extent, amount, dimension, capacity, or size of some attribute of the product or process”.</a:t>
            </a:r>
          </a:p>
          <a:p>
            <a:pPr marL="285750" indent="-285750" algn="l">
              <a:buFont typeface="Arial" panose="020B0604020202020204" pitchFamily="34" charset="0"/>
              <a:buChar char="•"/>
            </a:pPr>
            <a:r>
              <a:rPr lang="en-US" b="0" i="0" u="none" strike="noStrike" baseline="0" dirty="0">
                <a:solidFill>
                  <a:srgbClr val="975126"/>
                </a:solidFill>
                <a:latin typeface="Times New Roman" panose="02020603050405020304" pitchFamily="18" charset="0"/>
                <a:cs typeface="Times New Roman" panose="02020603050405020304" pitchFamily="18" charset="0"/>
              </a:rPr>
              <a:t> Measurement is the act of determine a measure</a:t>
            </a:r>
          </a:p>
          <a:p>
            <a:pPr marL="285750" indent="-285750" algn="l">
              <a:buFont typeface="Arial" panose="020B0604020202020204" pitchFamily="34" charset="0"/>
              <a:buChar char="•"/>
            </a:pPr>
            <a:r>
              <a:rPr lang="en-US" b="0" i="0" u="none" strike="noStrike" baseline="0" dirty="0">
                <a:solidFill>
                  <a:srgbClr val="0000FF"/>
                </a:solidFill>
                <a:latin typeface="Times New Roman" panose="02020603050405020304" pitchFamily="18" charset="0"/>
                <a:cs typeface="Times New Roman" panose="02020603050405020304" pitchFamily="18" charset="0"/>
              </a:rPr>
              <a:t> The metric is a quantitative measure of the degree to which a system, component, or process possesses a given </a:t>
            </a:r>
            <a:r>
              <a:rPr lang="en-IN" b="0" i="0" u="none" strike="noStrike" baseline="0" dirty="0">
                <a:solidFill>
                  <a:srgbClr val="0000FF"/>
                </a:solidFill>
                <a:latin typeface="Times New Roman" panose="02020603050405020304" pitchFamily="18" charset="0"/>
                <a:cs typeface="Times New Roman" panose="02020603050405020304" pitchFamily="18" charset="0"/>
              </a:rPr>
              <a:t>attribute.</a:t>
            </a:r>
          </a:p>
          <a:p>
            <a:pPr marL="285750" indent="-285750" algn="l">
              <a:buFont typeface="Arial" panose="020B0604020202020204" pitchFamily="34" charset="0"/>
              <a:buChar char="•"/>
            </a:pPr>
            <a:r>
              <a:rPr lang="en-US" b="0" i="0" u="none" strike="noStrike" baseline="0" dirty="0">
                <a:solidFill>
                  <a:srgbClr val="003366"/>
                </a:solidFill>
                <a:latin typeface="Times New Roman" panose="02020603050405020304" pitchFamily="18" charset="0"/>
                <a:cs typeface="Times New Roman" panose="02020603050405020304" pitchFamily="18" charset="0"/>
              </a:rPr>
              <a:t> Fenton defined measurement as “ it is the process by which numbers or symbols are assigned to attributes of entities in the real world in such a way as to describe them according </a:t>
            </a:r>
            <a:r>
              <a:rPr lang="en-IN" b="0" i="0" u="none" strike="noStrike" baseline="0" dirty="0">
                <a:solidFill>
                  <a:srgbClr val="003366"/>
                </a:solidFill>
                <a:latin typeface="Times New Roman" panose="02020603050405020304" pitchFamily="18" charset="0"/>
                <a:cs typeface="Times New Roman" panose="02020603050405020304" pitchFamily="18" charset="0"/>
              </a:rPr>
              <a:t>to clearly defined rules”.</a:t>
            </a:r>
          </a:p>
          <a:p>
            <a:pPr marL="285750" indent="-285750" algn="l">
              <a:buFont typeface="Arial" panose="020B0604020202020204" pitchFamily="34" charset="0"/>
              <a:buChar char="•"/>
            </a:pPr>
            <a:endParaRPr lang="en-IN" b="0" i="0" u="none" strike="noStrike" baseline="0" dirty="0">
              <a:solidFill>
                <a:srgbClr val="003366"/>
              </a:solidFill>
              <a:latin typeface="Times New Roman" panose="02020603050405020304" pitchFamily="18" charset="0"/>
              <a:cs typeface="Times New Roman" panose="02020603050405020304" pitchFamily="18" charset="0"/>
            </a:endParaRPr>
          </a:p>
          <a:p>
            <a:pPr algn="l"/>
            <a:r>
              <a:rPr lang="en-IN" sz="1800" b="0" i="0" u="none" strike="noStrike" baseline="0" dirty="0">
                <a:solidFill>
                  <a:srgbClr val="FF0000"/>
                </a:solidFill>
                <a:latin typeface="TTE10A5988t00"/>
              </a:rPr>
              <a:t> </a:t>
            </a:r>
            <a:r>
              <a:rPr lang="en-IN" b="0" i="0" u="none" strike="noStrike" baseline="0" dirty="0">
                <a:solidFill>
                  <a:srgbClr val="FF0000"/>
                </a:solidFill>
                <a:latin typeface="Times New Roman" panose="02020603050405020304" pitchFamily="18" charset="0"/>
                <a:cs typeface="Times New Roman" panose="02020603050405020304" pitchFamily="18" charset="0"/>
              </a:rPr>
              <a:t>Definition</a:t>
            </a:r>
          </a:p>
          <a:p>
            <a:pPr algn="l"/>
            <a:r>
              <a:rPr lang="en-US" b="0" i="0" u="none" strike="noStrike" baseline="0" dirty="0">
                <a:solidFill>
                  <a:srgbClr val="003366"/>
                </a:solidFill>
                <a:latin typeface="Times New Roman" panose="02020603050405020304" pitchFamily="18" charset="0"/>
                <a:cs typeface="Times New Roman" panose="02020603050405020304" pitchFamily="18" charset="0"/>
              </a:rPr>
              <a:t>Software metrics can be defined as “</a:t>
            </a:r>
            <a:r>
              <a:rPr lang="en-US" b="0" i="1" u="none" strike="noStrike" baseline="0" dirty="0">
                <a:solidFill>
                  <a:srgbClr val="003366"/>
                </a:solidFill>
                <a:latin typeface="Times New Roman" panose="02020603050405020304" pitchFamily="18" charset="0"/>
                <a:cs typeface="Times New Roman" panose="02020603050405020304" pitchFamily="18" charset="0"/>
              </a:rPr>
              <a:t>The continuous application of measurement based techniques to the software development process and its products to supply meaningful and timely management information, together with the use of those techniques to improve that process and its products</a:t>
            </a:r>
            <a:r>
              <a:rPr lang="en-US" b="0" i="0" u="none" strike="noStrike" baseline="0" dirty="0">
                <a:solidFill>
                  <a:srgbClr val="003366"/>
                </a:solidFill>
                <a:latin typeface="Times New Roman" panose="02020603050405020304" pitchFamily="18" charset="0"/>
                <a:cs typeface="Times New Roman" panose="02020603050405020304" pitchFamily="18" charset="0"/>
              </a:rPr>
              <a:t>”.</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591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8BDFE-DB01-480C-9D4F-BF5BB81958CE}"/>
              </a:ext>
            </a:extLst>
          </p:cNvPr>
          <p:cNvSpPr>
            <a:spLocks noGrp="1"/>
          </p:cNvSpPr>
          <p:nvPr>
            <p:ph type="ctrTitle"/>
          </p:nvPr>
        </p:nvSpPr>
        <p:spPr>
          <a:xfrm>
            <a:off x="1524000" y="0"/>
            <a:ext cx="9144000" cy="140677"/>
          </a:xfrm>
        </p:spPr>
        <p:txBody>
          <a:bodyPr>
            <a:normAutofit fontScale="90000"/>
          </a:bodyPr>
          <a:lstStyle/>
          <a:p>
            <a:endParaRPr lang="en-IN" dirty="0"/>
          </a:p>
        </p:txBody>
      </p:sp>
      <p:sp>
        <p:nvSpPr>
          <p:cNvPr id="3" name="Subtitle 2">
            <a:extLst>
              <a:ext uri="{FF2B5EF4-FFF2-40B4-BE49-F238E27FC236}">
                <a16:creationId xmlns:a16="http://schemas.microsoft.com/office/drawing/2014/main" id="{C31AF38A-FCC5-48EB-BEF8-ED078634FDA6}"/>
              </a:ext>
            </a:extLst>
          </p:cNvPr>
          <p:cNvSpPr>
            <a:spLocks noGrp="1"/>
          </p:cNvSpPr>
          <p:nvPr>
            <p:ph type="subTitle" idx="1"/>
          </p:nvPr>
        </p:nvSpPr>
        <p:spPr>
          <a:xfrm>
            <a:off x="647113" y="1041009"/>
            <a:ext cx="10832123" cy="5416061"/>
          </a:xfrm>
        </p:spPr>
        <p:txBody>
          <a:bodyPr>
            <a:normAutofit/>
          </a:bodyPr>
          <a:lstStyle/>
          <a:p>
            <a:pPr marL="285750" indent="-285750" algn="l">
              <a:buFont typeface="Wingdings" panose="05000000000000000000" pitchFamily="2" charset="2"/>
              <a:buChar char="q"/>
            </a:pPr>
            <a:r>
              <a:rPr lang="en-IN" b="0" i="0" u="none" strike="noStrike" baseline="0" dirty="0">
                <a:solidFill>
                  <a:srgbClr val="FF0000"/>
                </a:solidFill>
                <a:latin typeface="TTE10A5988t00"/>
              </a:rPr>
              <a:t> </a:t>
            </a:r>
            <a:r>
              <a:rPr lang="en-IN" sz="3200" b="0" i="0" u="none" strike="noStrike" baseline="0" dirty="0">
                <a:solidFill>
                  <a:srgbClr val="FF0000"/>
                </a:solidFill>
                <a:latin typeface="Times New Roman" panose="02020603050405020304" pitchFamily="18" charset="0"/>
                <a:cs typeface="Times New Roman" panose="02020603050405020304" pitchFamily="18" charset="0"/>
              </a:rPr>
              <a:t>Areas of Applications</a:t>
            </a:r>
          </a:p>
          <a:p>
            <a:pPr marL="342900" indent="-342900" algn="l">
              <a:buFont typeface="Arial" panose="020B0604020202020204" pitchFamily="34" charset="0"/>
              <a:buChar char="•"/>
            </a:pPr>
            <a:r>
              <a:rPr lang="en-US" sz="2800" b="0" i="0" u="none" strike="noStrike" baseline="0" dirty="0">
                <a:solidFill>
                  <a:srgbClr val="003366"/>
                </a:solidFill>
                <a:latin typeface="Times New Roman" panose="02020603050405020304" pitchFamily="18" charset="0"/>
                <a:cs typeface="Times New Roman" panose="02020603050405020304" pitchFamily="18" charset="0"/>
              </a:rPr>
              <a:t>The most established area of software metrics is cost and size </a:t>
            </a:r>
            <a:r>
              <a:rPr lang="en-IN" sz="2800" b="0" i="0" u="none" strike="noStrike" baseline="0" dirty="0">
                <a:solidFill>
                  <a:srgbClr val="003366"/>
                </a:solidFill>
                <a:latin typeface="Times New Roman" panose="02020603050405020304" pitchFamily="18" charset="0"/>
                <a:cs typeface="Times New Roman" panose="02020603050405020304" pitchFamily="18" charset="0"/>
              </a:rPr>
              <a:t>estimation techniques.</a:t>
            </a:r>
          </a:p>
          <a:p>
            <a:pPr marL="342900" indent="-342900" algn="l">
              <a:buFont typeface="Arial" panose="020B0604020202020204" pitchFamily="34" charset="0"/>
              <a:buChar char="•"/>
            </a:pPr>
            <a:endParaRPr lang="en-IN" sz="2800" b="0" i="0" u="none" strike="noStrike" baseline="0" dirty="0">
              <a:solidFill>
                <a:srgbClr val="003366"/>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b="0" i="0" u="none" strike="noStrike" baseline="0" dirty="0">
                <a:solidFill>
                  <a:srgbClr val="003366"/>
                </a:solidFill>
                <a:latin typeface="Times New Roman" panose="02020603050405020304" pitchFamily="18" charset="0"/>
                <a:cs typeface="Times New Roman" panose="02020603050405020304" pitchFamily="18" charset="0"/>
              </a:rPr>
              <a:t>The prediction of quality levels for software, often in terms of reliability, is another area where software metrics have an important </a:t>
            </a:r>
            <a:r>
              <a:rPr lang="en-IN" sz="2800" b="0" i="0" u="none" strike="noStrike" baseline="0" dirty="0">
                <a:solidFill>
                  <a:srgbClr val="003366"/>
                </a:solidFill>
                <a:latin typeface="Times New Roman" panose="02020603050405020304" pitchFamily="18" charset="0"/>
                <a:cs typeface="Times New Roman" panose="02020603050405020304" pitchFamily="18" charset="0"/>
              </a:rPr>
              <a:t>role to play.</a:t>
            </a:r>
          </a:p>
          <a:p>
            <a:pPr marL="342900" indent="-342900" algn="l">
              <a:buFont typeface="Arial" panose="020B0604020202020204" pitchFamily="34" charset="0"/>
              <a:buChar char="•"/>
            </a:pPr>
            <a:endParaRPr lang="en-IN" sz="2800" b="0" i="0" u="none" strike="noStrike" baseline="0" dirty="0">
              <a:solidFill>
                <a:srgbClr val="003366"/>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b="0" i="0" u="none" strike="noStrike" baseline="0" dirty="0">
                <a:solidFill>
                  <a:srgbClr val="003366"/>
                </a:solidFill>
                <a:latin typeface="Times New Roman" panose="02020603050405020304" pitchFamily="18" charset="0"/>
                <a:cs typeface="Times New Roman" panose="02020603050405020304" pitchFamily="18" charset="0"/>
              </a:rPr>
              <a:t>The use of software metrics to provide quantitative checks on software design is also a well established area.</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7209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EE9C5-030F-4D65-B1DB-DBA8765ACE78}"/>
              </a:ext>
            </a:extLst>
          </p:cNvPr>
          <p:cNvSpPr>
            <a:spLocks noGrp="1"/>
          </p:cNvSpPr>
          <p:nvPr>
            <p:ph type="ctrTitle"/>
          </p:nvPr>
        </p:nvSpPr>
        <p:spPr>
          <a:xfrm>
            <a:off x="1524000" y="0"/>
            <a:ext cx="9144000" cy="140677"/>
          </a:xfrm>
        </p:spPr>
        <p:txBody>
          <a:bodyPr>
            <a:normAutofit fontScale="90000"/>
          </a:bodyPr>
          <a:lstStyle/>
          <a:p>
            <a:endParaRPr lang="en-IN" dirty="0"/>
          </a:p>
        </p:txBody>
      </p:sp>
      <p:sp>
        <p:nvSpPr>
          <p:cNvPr id="3" name="Subtitle 2">
            <a:extLst>
              <a:ext uri="{FF2B5EF4-FFF2-40B4-BE49-F238E27FC236}">
                <a16:creationId xmlns:a16="http://schemas.microsoft.com/office/drawing/2014/main" id="{C447660C-4AA6-47BC-80C1-D6D48FDE48AC}"/>
              </a:ext>
            </a:extLst>
          </p:cNvPr>
          <p:cNvSpPr>
            <a:spLocks noGrp="1"/>
          </p:cNvSpPr>
          <p:nvPr>
            <p:ph type="subTitle" idx="1"/>
          </p:nvPr>
        </p:nvSpPr>
        <p:spPr>
          <a:xfrm>
            <a:off x="689317" y="689316"/>
            <a:ext cx="11000935" cy="5711483"/>
          </a:xfrm>
        </p:spPr>
        <p:txBody>
          <a:bodyPr>
            <a:normAutofit/>
          </a:bodyPr>
          <a:lstStyle/>
          <a:p>
            <a:pPr marL="285750" indent="-285750" algn="l">
              <a:buFont typeface="Wingdings" panose="05000000000000000000" pitchFamily="2" charset="2"/>
              <a:buChar char="q"/>
            </a:pPr>
            <a:r>
              <a:rPr lang="en-IN" sz="1800" b="0" i="0" u="none" strike="noStrike" baseline="0" dirty="0">
                <a:solidFill>
                  <a:srgbClr val="FF0000"/>
                </a:solidFill>
                <a:latin typeface="TTE10A5988t00"/>
              </a:rPr>
              <a:t> </a:t>
            </a:r>
            <a:r>
              <a:rPr lang="en-IN" sz="2800" b="0" i="0" u="none" strike="noStrike" baseline="0" dirty="0">
                <a:solidFill>
                  <a:srgbClr val="FF0000"/>
                </a:solidFill>
                <a:latin typeface="Times New Roman" panose="02020603050405020304" pitchFamily="18" charset="0"/>
                <a:cs typeface="Times New Roman" panose="02020603050405020304" pitchFamily="18" charset="0"/>
              </a:rPr>
              <a:t>Problems During Implementation</a:t>
            </a:r>
          </a:p>
          <a:p>
            <a:pPr marL="457200" indent="-457200" algn="l">
              <a:buFont typeface="Arial" panose="020B0604020202020204" pitchFamily="34" charset="0"/>
              <a:buChar char="•"/>
            </a:pPr>
            <a:r>
              <a:rPr lang="en-US" sz="2800" b="0" i="0" u="none" strike="noStrike" baseline="0" dirty="0">
                <a:solidFill>
                  <a:srgbClr val="003366"/>
                </a:solidFill>
                <a:latin typeface="Times New Roman" panose="02020603050405020304" pitchFamily="18" charset="0"/>
                <a:cs typeface="Times New Roman" panose="02020603050405020304" pitchFamily="18" charset="0"/>
              </a:rPr>
              <a:t> Statement : Software development is to complex; it cannot be managed  </a:t>
            </a:r>
          </a:p>
          <a:p>
            <a:pPr algn="l"/>
            <a:r>
              <a:rPr lang="en-US" sz="2800" dirty="0">
                <a:solidFill>
                  <a:srgbClr val="003366"/>
                </a:solidFill>
                <a:latin typeface="Times New Roman" panose="02020603050405020304" pitchFamily="18" charset="0"/>
                <a:cs typeface="Times New Roman" panose="02020603050405020304" pitchFamily="18" charset="0"/>
              </a:rPr>
              <a:t>                     </a:t>
            </a:r>
            <a:r>
              <a:rPr lang="en-US" sz="2800" b="0" i="0" u="none" strike="noStrike" baseline="0" dirty="0">
                <a:solidFill>
                  <a:srgbClr val="003366"/>
                </a:solidFill>
                <a:latin typeface="Times New Roman" panose="02020603050405020304" pitchFamily="18" charset="0"/>
                <a:cs typeface="Times New Roman" panose="02020603050405020304" pitchFamily="18" charset="0"/>
              </a:rPr>
              <a:t>like other parts of </a:t>
            </a:r>
            <a:r>
              <a:rPr lang="en-IN" sz="2800" b="0" i="0" u="none" strike="noStrike" baseline="0" dirty="0">
                <a:solidFill>
                  <a:srgbClr val="003366"/>
                </a:solidFill>
                <a:latin typeface="Times New Roman" panose="02020603050405020304" pitchFamily="18" charset="0"/>
                <a:cs typeface="Times New Roman" panose="02020603050405020304" pitchFamily="18" charset="0"/>
              </a:rPr>
              <a:t>the organization.</a:t>
            </a:r>
          </a:p>
          <a:p>
            <a:pPr algn="l"/>
            <a:r>
              <a:rPr lang="en-US" sz="2800" b="0" i="0" u="none" strike="noStrike" baseline="0" dirty="0">
                <a:solidFill>
                  <a:srgbClr val="0000FF"/>
                </a:solidFill>
                <a:latin typeface="Times New Roman" panose="02020603050405020304" pitchFamily="18" charset="0"/>
                <a:cs typeface="Times New Roman" panose="02020603050405020304" pitchFamily="18" charset="0"/>
              </a:rPr>
              <a:t>Management view : Forget it, we will find developers and managers who  </a:t>
            </a:r>
          </a:p>
          <a:p>
            <a:pPr algn="l"/>
            <a:r>
              <a:rPr lang="en-US" sz="2800" dirty="0">
                <a:solidFill>
                  <a:srgbClr val="0000FF"/>
                </a:solidFill>
                <a:latin typeface="Times New Roman" panose="02020603050405020304" pitchFamily="18" charset="0"/>
                <a:cs typeface="Times New Roman" panose="02020603050405020304" pitchFamily="18" charset="0"/>
              </a:rPr>
              <a:t>                                 </a:t>
            </a:r>
            <a:r>
              <a:rPr lang="en-US" sz="2800" b="0" i="0" u="none" strike="noStrike" baseline="0" dirty="0">
                <a:solidFill>
                  <a:srgbClr val="0000FF"/>
                </a:solidFill>
                <a:latin typeface="Times New Roman" panose="02020603050405020304" pitchFamily="18" charset="0"/>
                <a:cs typeface="Times New Roman" panose="02020603050405020304" pitchFamily="18" charset="0"/>
              </a:rPr>
              <a:t>will manage that </a:t>
            </a:r>
            <a:r>
              <a:rPr lang="en-IN" sz="2800" b="0" i="0" u="none" strike="noStrike" baseline="0" dirty="0">
                <a:solidFill>
                  <a:srgbClr val="0000FF"/>
                </a:solidFill>
                <a:latin typeface="Times New Roman" panose="02020603050405020304" pitchFamily="18" charset="0"/>
                <a:cs typeface="Times New Roman" panose="02020603050405020304" pitchFamily="18" charset="0"/>
              </a:rPr>
              <a:t>development.</a:t>
            </a:r>
          </a:p>
          <a:p>
            <a:pPr algn="l"/>
            <a:endParaRPr lang="en-IN"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0" i="0" u="none" strike="noStrike" baseline="0" dirty="0">
                <a:solidFill>
                  <a:srgbClr val="003366"/>
                </a:solidFill>
                <a:latin typeface="Times New Roman" panose="02020603050405020304" pitchFamily="18" charset="0"/>
                <a:cs typeface="Times New Roman" panose="02020603050405020304" pitchFamily="18" charset="0"/>
              </a:rPr>
              <a:t> Statement : I am only six months late with project.</a:t>
            </a:r>
          </a:p>
          <a:p>
            <a:pPr algn="l"/>
            <a:r>
              <a:rPr lang="en-US" sz="2800" b="0" i="0" u="none" strike="noStrike" baseline="0" dirty="0">
                <a:solidFill>
                  <a:srgbClr val="0000FF"/>
                </a:solidFill>
                <a:latin typeface="Times New Roman" panose="02020603050405020304" pitchFamily="18" charset="0"/>
                <a:cs typeface="Times New Roman" panose="02020603050405020304" pitchFamily="18" charset="0"/>
              </a:rPr>
              <a:t>Management view : Fine, you are only out of a job.</a:t>
            </a:r>
          </a:p>
          <a:p>
            <a:pPr algn="l"/>
            <a:endParaRPr lang="en-US"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0" i="0" u="none" strike="noStrike" baseline="0" dirty="0">
                <a:solidFill>
                  <a:srgbClr val="33339A"/>
                </a:solidFill>
                <a:latin typeface="Times New Roman" panose="02020603050405020304" pitchFamily="18" charset="0"/>
                <a:cs typeface="Times New Roman" panose="02020603050405020304" pitchFamily="18" charset="0"/>
              </a:rPr>
              <a:t>Statement : But you cannot put reliability constraints </a:t>
            </a:r>
            <a:r>
              <a:rPr lang="en-IN" sz="2800" b="0" i="0" u="none" strike="noStrike" baseline="0" dirty="0">
                <a:solidFill>
                  <a:srgbClr val="33339A"/>
                </a:solidFill>
                <a:latin typeface="Times New Roman" panose="02020603050405020304" pitchFamily="18" charset="0"/>
                <a:cs typeface="Times New Roman" panose="02020603050405020304" pitchFamily="18" charset="0"/>
              </a:rPr>
              <a:t>in the contract.</a:t>
            </a:r>
          </a:p>
          <a:p>
            <a:pPr algn="l"/>
            <a:r>
              <a:rPr lang="en-US" sz="2800" b="0" i="0" u="none" strike="noStrike" baseline="0" dirty="0">
                <a:solidFill>
                  <a:srgbClr val="0000FF"/>
                </a:solidFill>
                <a:latin typeface="Times New Roman" panose="02020603050405020304" pitchFamily="18" charset="0"/>
                <a:cs typeface="Times New Roman" panose="02020603050405020304" pitchFamily="18" charset="0"/>
              </a:rPr>
              <a:t>Management view : Then we may not get the contract.</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11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636F-8571-4211-B454-9A06CB5F77F2}"/>
              </a:ext>
            </a:extLst>
          </p:cNvPr>
          <p:cNvSpPr>
            <a:spLocks noGrp="1"/>
          </p:cNvSpPr>
          <p:nvPr>
            <p:ph type="ctrTitle"/>
          </p:nvPr>
        </p:nvSpPr>
        <p:spPr>
          <a:xfrm>
            <a:off x="1524000" y="1"/>
            <a:ext cx="9144000" cy="112542"/>
          </a:xfrm>
        </p:spPr>
        <p:txBody>
          <a:bodyPr>
            <a:normAutofit fontScale="90000"/>
          </a:bodyPr>
          <a:lstStyle/>
          <a:p>
            <a:endParaRPr lang="en-IN" dirty="0"/>
          </a:p>
        </p:txBody>
      </p:sp>
      <p:sp>
        <p:nvSpPr>
          <p:cNvPr id="3" name="Subtitle 2">
            <a:extLst>
              <a:ext uri="{FF2B5EF4-FFF2-40B4-BE49-F238E27FC236}">
                <a16:creationId xmlns:a16="http://schemas.microsoft.com/office/drawing/2014/main" id="{B70B2C52-FF32-4A37-8637-074045FEC2C1}"/>
              </a:ext>
            </a:extLst>
          </p:cNvPr>
          <p:cNvSpPr>
            <a:spLocks noGrp="1"/>
          </p:cNvSpPr>
          <p:nvPr>
            <p:ph type="subTitle" idx="1"/>
          </p:nvPr>
        </p:nvSpPr>
        <p:spPr>
          <a:xfrm>
            <a:off x="393895" y="351692"/>
            <a:ext cx="11451102" cy="5795890"/>
          </a:xfrm>
        </p:spPr>
        <p:txBody>
          <a:bodyPr>
            <a:normAutofit/>
          </a:bodyPr>
          <a:lstStyle/>
          <a:p>
            <a:pPr marL="285750" indent="-285750" algn="l">
              <a:buFont typeface="Wingdings" panose="05000000000000000000" pitchFamily="2" charset="2"/>
              <a:buChar char="q"/>
            </a:pPr>
            <a:r>
              <a:rPr lang="en-IN" sz="3200" b="0" i="0" u="none" strike="noStrike" baseline="0" dirty="0">
                <a:solidFill>
                  <a:srgbClr val="FF0000"/>
                </a:solidFill>
                <a:latin typeface="Times New Roman" panose="02020603050405020304" pitchFamily="18" charset="0"/>
                <a:cs typeface="Times New Roman" panose="02020603050405020304" pitchFamily="18" charset="0"/>
              </a:rPr>
              <a:t> Categories of Metrics</a:t>
            </a:r>
          </a:p>
          <a:p>
            <a:pPr marL="285750" indent="-285750" algn="l">
              <a:buFont typeface="Wingdings" panose="05000000000000000000" pitchFamily="2" charset="2"/>
              <a:buChar char="q"/>
            </a:pPr>
            <a:endParaRPr lang="en-IN" sz="3200" b="0" i="0" u="none" strike="noStrike" baseline="0" dirty="0">
              <a:solidFill>
                <a:srgbClr val="FF0000"/>
              </a:solidFill>
              <a:latin typeface="Times New Roman" panose="02020603050405020304" pitchFamily="18" charset="0"/>
              <a:cs typeface="Times New Roman" panose="02020603050405020304" pitchFamily="18" charset="0"/>
            </a:endParaRPr>
          </a:p>
          <a:p>
            <a:pPr marL="571500" indent="-571500" algn="l">
              <a:buAutoNum type="romanLcPeriod"/>
            </a:pPr>
            <a:r>
              <a:rPr lang="en-US" sz="2800" b="1" i="0" u="none" strike="noStrike" baseline="0" dirty="0">
                <a:solidFill>
                  <a:srgbClr val="003366"/>
                </a:solidFill>
                <a:latin typeface="Times New Roman" panose="02020603050405020304" pitchFamily="18" charset="0"/>
                <a:cs typeface="Times New Roman" panose="02020603050405020304" pitchFamily="18" charset="0"/>
              </a:rPr>
              <a:t>Product metrics: </a:t>
            </a:r>
            <a:r>
              <a:rPr lang="en-US" b="0" i="0" u="none" strike="noStrike" baseline="0" dirty="0">
                <a:solidFill>
                  <a:srgbClr val="000000"/>
                </a:solidFill>
                <a:latin typeface="Times New Roman" panose="02020603050405020304" pitchFamily="18" charset="0"/>
                <a:cs typeface="Times New Roman" panose="02020603050405020304" pitchFamily="18" charset="0"/>
              </a:rPr>
              <a:t>describe the characteristics of the product such as size, complexity, design features, performance, efficiency, reliability, portability, etc.</a:t>
            </a:r>
          </a:p>
          <a:p>
            <a:pPr marL="514350" indent="-514350" algn="l">
              <a:buAutoNum type="romanLcPeriod"/>
            </a:pPr>
            <a:endParaRPr lang="en-US"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800" b="1" i="0" u="none" strike="noStrike" baseline="0" dirty="0">
                <a:solidFill>
                  <a:srgbClr val="0000FF"/>
                </a:solidFill>
                <a:latin typeface="Times New Roman" panose="02020603050405020304" pitchFamily="18" charset="0"/>
                <a:cs typeface="Times New Roman" panose="02020603050405020304" pitchFamily="18" charset="0"/>
              </a:rPr>
              <a:t>ii.  Process metrics:</a:t>
            </a:r>
            <a:r>
              <a:rPr lang="en-US" b="1" i="0" u="none" strike="noStrike" baseline="0" dirty="0">
                <a:solidFill>
                  <a:srgbClr val="0000FF"/>
                </a:solidFill>
                <a:latin typeface="Times New Roman" panose="02020603050405020304" pitchFamily="18" charset="0"/>
                <a:cs typeface="Times New Roman" panose="02020603050405020304" pitchFamily="18" charset="0"/>
              </a:rPr>
              <a:t> </a:t>
            </a:r>
            <a:r>
              <a:rPr lang="en-US" b="0" i="0" u="none" strike="noStrike" baseline="0" dirty="0">
                <a:solidFill>
                  <a:srgbClr val="000000"/>
                </a:solidFill>
                <a:latin typeface="Times New Roman" panose="02020603050405020304" pitchFamily="18" charset="0"/>
                <a:cs typeface="Times New Roman" panose="02020603050405020304" pitchFamily="18" charset="0"/>
              </a:rPr>
              <a:t>describe the effectiveness and quality of the processes that produce the software </a:t>
            </a:r>
            <a:r>
              <a:rPr lang="en-IN" b="0" i="0" u="none" strike="noStrike" baseline="0" dirty="0">
                <a:solidFill>
                  <a:srgbClr val="000000"/>
                </a:solidFill>
                <a:latin typeface="Times New Roman" panose="02020603050405020304" pitchFamily="18" charset="0"/>
                <a:cs typeface="Times New Roman" panose="02020603050405020304" pitchFamily="18" charset="0"/>
              </a:rPr>
              <a:t>product. Examples are:</a:t>
            </a:r>
            <a:r>
              <a:rPr lang="en-IN" b="0" i="0" u="none" strike="noStrike" baseline="0" dirty="0">
                <a:solidFill>
                  <a:srgbClr val="FF0000"/>
                </a:solidFill>
                <a:latin typeface="Times New Roman" panose="02020603050405020304" pitchFamily="18" charset="0"/>
                <a:cs typeface="Times New Roman" panose="02020603050405020304" pitchFamily="18" charset="0"/>
              </a:rPr>
              <a:t> </a:t>
            </a:r>
          </a:p>
          <a:p>
            <a:pPr algn="l"/>
            <a:r>
              <a:rPr lang="en-US" b="0" i="0" u="none" strike="noStrike" baseline="0" dirty="0">
                <a:solidFill>
                  <a:srgbClr val="003366"/>
                </a:solidFill>
                <a:latin typeface="Times New Roman" panose="02020603050405020304" pitchFamily="18" charset="0"/>
                <a:cs typeface="Times New Roman" panose="02020603050405020304" pitchFamily="18" charset="0"/>
              </a:rPr>
              <a:t>• effort required in the process</a:t>
            </a:r>
          </a:p>
          <a:p>
            <a:pPr algn="l"/>
            <a:r>
              <a:rPr lang="en-US" b="0" i="0" u="none" strike="noStrike" baseline="0" dirty="0">
                <a:solidFill>
                  <a:srgbClr val="660066"/>
                </a:solidFill>
                <a:latin typeface="Times New Roman" panose="02020603050405020304" pitchFamily="18" charset="0"/>
                <a:cs typeface="Times New Roman" panose="02020603050405020304" pitchFamily="18" charset="0"/>
              </a:rPr>
              <a:t>• time to produce the product</a:t>
            </a:r>
          </a:p>
          <a:p>
            <a:pPr algn="l"/>
            <a:r>
              <a:rPr lang="en-US" b="0" i="0" u="none" strike="noStrike" baseline="0" dirty="0">
                <a:solidFill>
                  <a:srgbClr val="339A33"/>
                </a:solidFill>
                <a:latin typeface="Times New Roman" panose="02020603050405020304" pitchFamily="18" charset="0"/>
                <a:cs typeface="Times New Roman" panose="02020603050405020304" pitchFamily="18" charset="0"/>
              </a:rPr>
              <a:t>• effectiveness of defect removal during development</a:t>
            </a:r>
          </a:p>
          <a:p>
            <a:pPr algn="l"/>
            <a:r>
              <a:rPr lang="en-US" b="0" i="0" u="none" strike="noStrike" baseline="0" dirty="0">
                <a:solidFill>
                  <a:srgbClr val="975126"/>
                </a:solidFill>
                <a:latin typeface="Times New Roman" panose="02020603050405020304" pitchFamily="18" charset="0"/>
                <a:cs typeface="Times New Roman" panose="02020603050405020304" pitchFamily="18" charset="0"/>
              </a:rPr>
              <a:t>• number of defects found during testing</a:t>
            </a:r>
          </a:p>
          <a:p>
            <a:pPr algn="l"/>
            <a:r>
              <a:rPr lang="en-IN" b="0" i="0" u="none" strike="noStrike" baseline="0" dirty="0">
                <a:solidFill>
                  <a:srgbClr val="009A9A"/>
                </a:solidFill>
                <a:latin typeface="Times New Roman" panose="02020603050405020304" pitchFamily="18" charset="0"/>
                <a:cs typeface="Times New Roman" panose="02020603050405020304" pitchFamily="18" charset="0"/>
              </a:rPr>
              <a:t>• maturity of the process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0320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5013E-205E-4DB5-B8CE-1F59D43EE4F3}"/>
              </a:ext>
            </a:extLst>
          </p:cNvPr>
          <p:cNvSpPr>
            <a:spLocks noGrp="1"/>
          </p:cNvSpPr>
          <p:nvPr>
            <p:ph type="ctrTitle"/>
          </p:nvPr>
        </p:nvSpPr>
        <p:spPr>
          <a:xfrm>
            <a:off x="1524000" y="0"/>
            <a:ext cx="9144000" cy="126609"/>
          </a:xfrm>
        </p:spPr>
        <p:txBody>
          <a:bodyPr>
            <a:normAutofit fontScale="90000"/>
          </a:bodyPr>
          <a:lstStyle/>
          <a:p>
            <a:endParaRPr lang="en-IN" dirty="0"/>
          </a:p>
        </p:txBody>
      </p:sp>
      <p:sp>
        <p:nvSpPr>
          <p:cNvPr id="3" name="Subtitle 2">
            <a:extLst>
              <a:ext uri="{FF2B5EF4-FFF2-40B4-BE49-F238E27FC236}">
                <a16:creationId xmlns:a16="http://schemas.microsoft.com/office/drawing/2014/main" id="{8F25368E-EFEC-4695-8B2A-89BEE428D2DA}"/>
              </a:ext>
            </a:extLst>
          </p:cNvPr>
          <p:cNvSpPr>
            <a:spLocks noGrp="1"/>
          </p:cNvSpPr>
          <p:nvPr>
            <p:ph type="subTitle" idx="1"/>
          </p:nvPr>
        </p:nvSpPr>
        <p:spPr>
          <a:xfrm>
            <a:off x="1026942" y="1167618"/>
            <a:ext cx="9641058" cy="4375054"/>
          </a:xfrm>
        </p:spPr>
        <p:txBody>
          <a:bodyPr/>
          <a:lstStyle/>
          <a:p>
            <a:pPr algn="l"/>
            <a:r>
              <a:rPr lang="en-US" sz="2800" b="1" i="0" u="none" strike="noStrike" baseline="0" dirty="0">
                <a:solidFill>
                  <a:srgbClr val="0000FF"/>
                </a:solidFill>
                <a:latin typeface="Times New Roman" panose="02020603050405020304" pitchFamily="18" charset="0"/>
                <a:cs typeface="Times New Roman" panose="02020603050405020304" pitchFamily="18" charset="0"/>
              </a:rPr>
              <a:t>iii. Project metrics: </a:t>
            </a:r>
            <a:r>
              <a:rPr lang="en-US" b="0" i="0" u="none" strike="noStrike" baseline="0" dirty="0">
                <a:solidFill>
                  <a:srgbClr val="000000"/>
                </a:solidFill>
                <a:latin typeface="Times New Roman" panose="02020603050405020304" pitchFamily="18" charset="0"/>
                <a:cs typeface="Times New Roman" panose="02020603050405020304" pitchFamily="18" charset="0"/>
              </a:rPr>
              <a:t>describe the project characteristics</a:t>
            </a:r>
          </a:p>
          <a:p>
            <a:pPr algn="l"/>
            <a:r>
              <a:rPr lang="en-IN" b="0" i="0" u="none" strike="noStrike" baseline="0" dirty="0">
                <a:solidFill>
                  <a:srgbClr val="000000"/>
                </a:solidFill>
                <a:latin typeface="Times New Roman" panose="02020603050405020304" pitchFamily="18" charset="0"/>
                <a:cs typeface="Times New Roman" panose="02020603050405020304" pitchFamily="18" charset="0"/>
              </a:rPr>
              <a:t>and execution. Examples are :</a:t>
            </a:r>
          </a:p>
          <a:p>
            <a:pPr algn="l"/>
            <a:r>
              <a:rPr lang="en-IN" b="0" i="0" u="none" strike="noStrike" baseline="0" dirty="0">
                <a:solidFill>
                  <a:srgbClr val="003366"/>
                </a:solidFill>
                <a:latin typeface="Times New Roman" panose="02020603050405020304" pitchFamily="18" charset="0"/>
                <a:cs typeface="Times New Roman" panose="02020603050405020304" pitchFamily="18" charset="0"/>
              </a:rPr>
              <a:t>• number of software developers</a:t>
            </a:r>
          </a:p>
          <a:p>
            <a:pPr algn="l"/>
            <a:r>
              <a:rPr lang="en-US" b="0" i="0" u="none" strike="noStrike" baseline="0" dirty="0">
                <a:solidFill>
                  <a:srgbClr val="660066"/>
                </a:solidFill>
                <a:latin typeface="Times New Roman" panose="02020603050405020304" pitchFamily="18" charset="0"/>
                <a:cs typeface="Times New Roman" panose="02020603050405020304" pitchFamily="18" charset="0"/>
              </a:rPr>
              <a:t>• staffing pattern over the life cycle of the software</a:t>
            </a:r>
          </a:p>
          <a:p>
            <a:pPr algn="l"/>
            <a:r>
              <a:rPr lang="en-IN" b="0" i="0" u="none" strike="noStrike" baseline="0" dirty="0">
                <a:solidFill>
                  <a:srgbClr val="339A33"/>
                </a:solidFill>
                <a:latin typeface="Times New Roman" panose="02020603050405020304" pitchFamily="18" charset="0"/>
                <a:cs typeface="Times New Roman" panose="02020603050405020304" pitchFamily="18" charset="0"/>
              </a:rPr>
              <a:t>• cost and schedule</a:t>
            </a:r>
          </a:p>
          <a:p>
            <a:pPr algn="l"/>
            <a:r>
              <a:rPr lang="en-IN" b="0" i="0" u="none" strike="noStrike" baseline="0" dirty="0">
                <a:solidFill>
                  <a:srgbClr val="975126"/>
                </a:solidFill>
                <a:latin typeface="Times New Roman" panose="02020603050405020304" pitchFamily="18" charset="0"/>
                <a:cs typeface="Times New Roman" panose="02020603050405020304" pitchFamily="18" charset="0"/>
              </a:rPr>
              <a:t>• productivity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59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9548D9-29C1-4DCB-9C90-93321DDF3F40}"/>
              </a:ext>
            </a:extLst>
          </p:cNvPr>
          <p:cNvSpPr>
            <a:spLocks noGrp="1"/>
          </p:cNvSpPr>
          <p:nvPr>
            <p:ph idx="1"/>
          </p:nvPr>
        </p:nvSpPr>
        <p:spPr>
          <a:xfrm>
            <a:off x="419878" y="429208"/>
            <a:ext cx="11495314" cy="6232849"/>
          </a:xfrm>
        </p:spPr>
        <p:txBody>
          <a:bodyPr/>
          <a:lstStyle/>
          <a:p>
            <a:pPr marL="0" indent="0">
              <a:buNone/>
            </a:pPr>
            <a:r>
              <a:rPr lang="en-IN" b="1" dirty="0">
                <a:latin typeface="Times New Roman" panose="02020603050405020304" pitchFamily="18" charset="0"/>
                <a:cs typeface="Times New Roman" panose="02020603050405020304" pitchFamily="18" charset="0"/>
              </a:rPr>
              <a:t>Types of Measures</a:t>
            </a:r>
          </a:p>
          <a:p>
            <a:pPr marL="0" indent="0">
              <a:buNone/>
            </a:pPr>
            <a:r>
              <a:rPr lang="en-IN" dirty="0">
                <a:latin typeface="Times New Roman" panose="02020603050405020304" pitchFamily="18" charset="0"/>
                <a:cs typeface="Times New Roman" panose="02020603050405020304" pitchFamily="18" charset="0"/>
              </a:rPr>
              <a:t>• Direct Measures (internal attributes)</a:t>
            </a:r>
          </a:p>
          <a:p>
            <a:pPr marL="0" indent="0">
              <a:buNone/>
            </a:pPr>
            <a:r>
              <a:rPr lang="en-IN" dirty="0">
                <a:latin typeface="Times New Roman" panose="02020603050405020304" pitchFamily="18" charset="0"/>
                <a:cs typeface="Times New Roman" panose="02020603050405020304" pitchFamily="18" charset="0"/>
              </a:rPr>
              <a:t>     – Cost, effort, LOC, speed, memory</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Indirect Measures (external attributes)</a:t>
            </a:r>
          </a:p>
          <a:p>
            <a:pPr marL="0" indent="0">
              <a:buNone/>
            </a:pPr>
            <a:r>
              <a:rPr lang="en-IN" dirty="0">
                <a:latin typeface="Times New Roman" panose="02020603050405020304" pitchFamily="18" charset="0"/>
                <a:cs typeface="Times New Roman" panose="02020603050405020304" pitchFamily="18" charset="0"/>
              </a:rPr>
              <a:t>– Functionality, quality, complexity, efficiency, reliability, maintainability</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OBJECTIVE  :  </a:t>
            </a:r>
          </a:p>
          <a:p>
            <a:pPr marL="514350" indent="-514350">
              <a:buAutoNum type="arabicPeriod"/>
            </a:pPr>
            <a:r>
              <a:rPr lang="en-IN" dirty="0">
                <a:latin typeface="Times New Roman" panose="02020603050405020304" pitchFamily="18" charset="0"/>
                <a:cs typeface="Times New Roman" panose="02020603050405020304" pitchFamily="18" charset="0"/>
              </a:rPr>
              <a:t>Using numbers to improve the software or the process of developing software.</a:t>
            </a:r>
          </a:p>
          <a:p>
            <a:pPr marL="514350" indent="-514350">
              <a:buAutoNum type="arabicPeriod"/>
            </a:pPr>
            <a:r>
              <a:rPr lang="en-IN" dirty="0">
                <a:latin typeface="Times New Roman" panose="02020603050405020304" pitchFamily="18" charset="0"/>
                <a:cs typeface="Times New Roman" panose="02020603050405020304" pitchFamily="18" charset="0"/>
              </a:rPr>
              <a:t>To improve management process</a:t>
            </a:r>
          </a:p>
        </p:txBody>
      </p:sp>
    </p:spTree>
    <p:extLst>
      <p:ext uri="{BB962C8B-B14F-4D97-AF65-F5344CB8AC3E}">
        <p14:creationId xmlns:p14="http://schemas.microsoft.com/office/powerpoint/2010/main" val="471876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8" ma:contentTypeDescription="Create a new document." ma:contentTypeScope="" ma:versionID="4bb59217fb72bb57721af30a647a3aff">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b73010beff06fddc858dcce84d6d165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F55BC9-2BCE-4BAE-A0B2-F7D4E06770D3}"/>
</file>

<file path=customXml/itemProps2.xml><?xml version="1.0" encoding="utf-8"?>
<ds:datastoreItem xmlns:ds="http://schemas.openxmlformats.org/officeDocument/2006/customXml" ds:itemID="{967D0489-9B6C-4128-A12C-9123BB691FF5}"/>
</file>

<file path=customXml/itemProps3.xml><?xml version="1.0" encoding="utf-8"?>
<ds:datastoreItem xmlns:ds="http://schemas.openxmlformats.org/officeDocument/2006/customXml" ds:itemID="{EAF37667-AD1C-42BF-A5F1-C9F833385E55}"/>
</file>

<file path=docProps/app.xml><?xml version="1.0" encoding="utf-8"?>
<Properties xmlns="http://schemas.openxmlformats.org/officeDocument/2006/extended-properties" xmlns:vt="http://schemas.openxmlformats.org/officeDocument/2006/docPropsVTypes">
  <TotalTime>95</TotalTime>
  <Words>1708</Words>
  <Application>Microsoft Office PowerPoint</Application>
  <PresentationFormat>Widescreen</PresentationFormat>
  <Paragraphs>219</Paragraphs>
  <Slides>36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36</vt:i4>
      </vt:variant>
    </vt:vector>
  </HeadingPairs>
  <TitlesOfParts>
    <vt:vector size="49" baseType="lpstr">
      <vt:lpstr>Arial</vt:lpstr>
      <vt:lpstr>Calibri</vt:lpstr>
      <vt:lpstr>Calibri Light</vt:lpstr>
      <vt:lpstr>Helvetica</vt:lpstr>
      <vt:lpstr>Helvetica-Bold</vt:lpstr>
      <vt:lpstr>Symbol</vt:lpstr>
      <vt:lpstr>Times New Roman</vt:lpstr>
      <vt:lpstr>Times-Italic</vt:lpstr>
      <vt:lpstr>Times-Roman</vt:lpstr>
      <vt:lpstr>TTE1087F30t00</vt:lpstr>
      <vt:lpstr>TTE10A5988t00</vt:lpstr>
      <vt:lpstr>Wingdings</vt:lpstr>
      <vt:lpstr>Office Theme</vt:lpstr>
      <vt:lpstr>PowerPoint Presentation</vt:lpstr>
      <vt:lpstr>CONTENTS</vt:lpstr>
      <vt:lpstr>Software Metrics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Example:1 Consider the sorting program in below Fig. List out the operators and operands and also calculate the values of software science measures like Software Metrics h, N,V,  E,l etc.</vt:lpstr>
      <vt:lpstr>The list of operators and operands is given in table</vt:lpstr>
      <vt:lpstr>PowerPoint Presentation</vt:lpstr>
      <vt:lpstr>PowerPoint Presentation</vt:lpstr>
      <vt:lpstr>PowerPoint Presentation</vt:lpstr>
      <vt:lpstr>PowerPoint Presentation</vt:lpstr>
      <vt:lpstr>Example- 2 Consider the program shown in Table 3. Calculate the various software science metrics.</vt:lpstr>
      <vt:lpstr>PowerPoint Presentation</vt:lpstr>
      <vt:lpstr>PowerPoint Presentation</vt:lpstr>
      <vt:lpstr>PowerPoint Presentation</vt:lpstr>
      <vt:lpstr>PowerPoint Presentation</vt:lpstr>
      <vt:lpstr>PowerPoint Presentation</vt:lpstr>
      <vt:lpstr>QUESTIONS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dc:title>
  <dc:creator>Dhiraj Middha</dc:creator>
  <cp:lastModifiedBy> </cp:lastModifiedBy>
  <cp:revision>12</cp:revision>
  <dcterms:created xsi:type="dcterms:W3CDTF">2020-07-31T13:27:39Z</dcterms:created>
  <dcterms:modified xsi:type="dcterms:W3CDTF">2020-09-11T03:27:54Z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