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4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NFA for the following language: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Other examples</a:t>
            </a:r>
          </a:p>
          <a:p>
            <a:pPr lvl="1" eaLnBrk="1" hangingPunct="1"/>
            <a:r>
              <a:rPr lang="en-US" smtClean="0"/>
              <a:t>Keyword recognizer (e.g., if, then, else, while, for, include, etc.)</a:t>
            </a:r>
          </a:p>
          <a:p>
            <a:pPr lvl="1" eaLnBrk="1" hangingPunct="1"/>
            <a:r>
              <a:rPr lang="en-US" smtClean="0"/>
              <a:t>Strings where the first symbol is present somewhere later on at least once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Theorem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A language L is accepted by a DFA </a:t>
            </a:r>
            <a:r>
              <a:rPr lang="en-US" sz="2400" i="1" u="sng" smtClean="0">
                <a:solidFill>
                  <a:srgbClr val="006600"/>
                </a:solidFill>
              </a:rPr>
              <a:t>if </a:t>
            </a:r>
            <a:r>
              <a:rPr lang="en-US" sz="2400" i="1" u="sng" smtClean="0"/>
              <a:t>and </a:t>
            </a:r>
            <a:r>
              <a:rPr lang="en-US" sz="2400" i="1" u="sng" smtClean="0">
                <a:solidFill>
                  <a:schemeClr val="hlink"/>
                </a:solidFill>
              </a:rPr>
              <a:t>only</a:t>
            </a:r>
            <a:r>
              <a:rPr lang="en-US" sz="2400" u="sng" smtClean="0">
                <a:solidFill>
                  <a:schemeClr val="hlink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if</a:t>
            </a:r>
            <a:r>
              <a:rPr lang="en-US" sz="240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Proof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chemeClr val="hlink"/>
                </a:solidFill>
              </a:rPr>
              <a:t>Only-if part</a:t>
            </a:r>
            <a:r>
              <a:rPr lang="en-US" sz="2400" smtClean="0"/>
              <a:t> is trivial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  <a:endParaRPr lang="en-US" sz="24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smtClean="0">
                <a:solidFill>
                  <a:srgbClr val="00B050"/>
                </a:solidFill>
              </a:rPr>
              <a:t>Theorem:</a:t>
            </a:r>
            <a:r>
              <a:rPr lang="en-US" i="1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smtClean="0"/>
              <a:t>Proof:</a:t>
            </a:r>
            <a:endParaRPr lang="en-US" smtClean="0"/>
          </a:p>
          <a:p>
            <a:pPr lvl="1" eaLnBrk="1" hangingPunct="1"/>
            <a:r>
              <a:rPr lang="en-US" smtClean="0"/>
              <a:t>Show that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},w) </a:t>
            </a:r>
            <a:r>
              <a:rPr lang="en-US" smtClean="0">
                <a:sym typeface="Symbol" pitchFamily="28" charset="2"/>
              </a:rPr>
              <a:t>≡ 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 , for all w</a:t>
            </a:r>
          </a:p>
          <a:p>
            <a:pPr lvl="1" eaLnBrk="1" hangingPunct="1"/>
            <a:r>
              <a:rPr lang="en-US" smtClean="0"/>
              <a:t>Using induction on w’s length:</a:t>
            </a:r>
          </a:p>
          <a:p>
            <a:pPr lvl="2" eaLnBrk="1" hangingPunct="1"/>
            <a:r>
              <a:rPr lang="en-US" smtClean="0"/>
              <a:t>Let w = xa</a:t>
            </a:r>
          </a:p>
          <a:p>
            <a:pPr lvl="2" eaLnBrk="1" hangingPunct="1"/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},xa) </a:t>
            </a:r>
            <a:r>
              <a:rPr lang="en-US" smtClean="0">
                <a:sym typeface="Symbol" pitchFamily="28" charset="2"/>
              </a:rPr>
              <a:t>≡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,x}, a ) </a:t>
            </a:r>
            <a:r>
              <a:rPr lang="en-US" smtClean="0">
                <a:sym typeface="Symbol" pitchFamily="28" charset="2"/>
              </a:rPr>
              <a:t>≡</a:t>
            </a:r>
            <a:r>
              <a:rPr lang="en-US" smtClean="0"/>
              <a:t>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 = {w | w is a binary string s.t., the k</a:t>
            </a:r>
            <a:r>
              <a:rPr lang="en-US" sz="2800" baseline="30000" smtClean="0"/>
              <a:t>th</a:t>
            </a:r>
            <a:r>
              <a:rPr lang="en-US" sz="2800" smtClean="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an equivalent DFA needs to have at least 2</a:t>
            </a:r>
            <a:r>
              <a:rPr lang="en-US" sz="2400" baseline="30000" smtClean="0"/>
              <a:t>k</a:t>
            </a:r>
            <a:r>
              <a:rPr lang="en-US" sz="2400" smtClean="0"/>
              <a:t> states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(Pigeon hole principle)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holes and &gt;</a:t>
            </a:r>
            <a:r>
              <a:rPr lang="en-US" sz="2400" i="1" smtClean="0"/>
              <a:t>m</a:t>
            </a:r>
            <a:r>
              <a:rPr lang="en-US" sz="240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</a:t>
            </a:r>
            <a:r>
              <a:rPr lang="en-US" sz="2400" dirty="0" smtClean="0"/>
              <a:t>between different states introduce non-determinism.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</a:t>
            </a:r>
            <a:r>
              <a:rPr lang="en-US" sz="2800" b="1" i="1" u="sng" dirty="0" smtClean="0">
                <a:sym typeface="Symbol" pitchFamily="28" charset="2"/>
              </a:rPr>
              <a:t>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smtClean="0">
                <a:sym typeface="Symbol" pitchFamily="28" charset="2"/>
              </a:rPr>
              <a:t>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smtClean="0">
                <a:cs typeface="Arial" charset="0"/>
              </a:rPr>
              <a:t>∩F</a:t>
            </a:r>
            <a:r>
              <a:rPr lang="en-US" sz="2000" baseline="-25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≠</a:t>
            </a:r>
            <a:r>
              <a:rPr lang="el-GR" sz="200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Accepting</a:t>
              </a:r>
              <a:endParaRPr lang="en-US" dirty="0"/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10E13-7823-4706-A262-EDBC96C7E000}"/>
</file>

<file path=customXml/itemProps2.xml><?xml version="1.0" encoding="utf-8"?>
<ds:datastoreItem xmlns:ds="http://schemas.openxmlformats.org/officeDocument/2006/customXml" ds:itemID="{970DB0B6-A1E6-4E5E-A66B-D1D2E8F32570}"/>
</file>

<file path=customXml/itemProps3.xml><?xml version="1.0" encoding="utf-8"?>
<ds:datastoreItem xmlns:ds="http://schemas.openxmlformats.org/officeDocument/2006/customXml" ds:itemID="{256A811D-BF4B-4F06-831C-AB0FF0A09FE3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1462</TotalTime>
  <Words>3439</Words>
  <Application>Microsoft Office PowerPoint</Application>
  <PresentationFormat>On-screen Show (4:3)</PresentationFormat>
  <Paragraphs>856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</cp:lastModifiedBy>
  <cp:revision>455</cp:revision>
  <cp:lastPrinted>2007-08-15T03:01:31Z</cp:lastPrinted>
  <dcterms:created xsi:type="dcterms:W3CDTF">2007-08-14T22:08:29Z</dcterms:created>
  <dcterms:modified xsi:type="dcterms:W3CDTF">2015-01-30T22:59:55Z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