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93" d="100"/>
          <a:sy n="93" d="100"/>
        </p:scale>
        <p:origin x="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" Type="http://schemas.openxmlformats.org/officeDocument/2006/relationships/slide" Target="slides/slide2.xml"/><Relationship Id="rId34" Type="http://schemas.openxmlformats.org/officeDocument/2006/relationships/customXml" Target="../customXml/item2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33" Type="http://schemas.openxmlformats.org/officeDocument/2006/relationships/customXml" Target="../customXml/item1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3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i="1" baseline="30000" smtClean="0"/>
              <a:t>k</a:t>
            </a:r>
            <a:r>
              <a:rPr lang="en-US" sz="2400" smtClean="0"/>
              <a:t> = the set of all strings of length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∑* = ∑</a:t>
            </a:r>
            <a:r>
              <a:rPr lang="en-US" sz="2400" i="1" baseline="30000" smtClean="0"/>
              <a:t>0</a:t>
            </a:r>
            <a:r>
              <a:rPr lang="en-US" sz="2400" smtClean="0"/>
              <a:t> U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baseline="30000" smtClean="0"/>
              <a:t>+</a:t>
            </a:r>
            <a:r>
              <a:rPr lang="en-US" sz="2400" smtClean="0"/>
              <a:t> =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∑</a:t>
            </a:r>
            <a:r>
              <a:rPr lang="en-US" sz="2400" i="1" baseline="30000" smtClean="0"/>
              <a:t>3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 smtClean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 smtClean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 smtClean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 smtClean="0"/>
              <a:t>Examples: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</a:t>
            </a:r>
            <a:r>
              <a:rPr lang="en-US" sz="2000" dirty="0" smtClean="0"/>
              <a:t> language of </a:t>
            </a:r>
            <a:r>
              <a:rPr lang="en-US" sz="2000" u="sng" dirty="0" smtClean="0"/>
              <a:t>all strings consisting of </a:t>
            </a:r>
            <a:r>
              <a:rPr lang="en-US" sz="2000" i="1" u="sng" dirty="0" smtClean="0"/>
              <a:t>n </a:t>
            </a:r>
            <a:r>
              <a:rPr lang="en-US" sz="2000" u="sng" dirty="0" smtClean="0"/>
              <a:t>0’s followed by </a:t>
            </a:r>
            <a:r>
              <a:rPr lang="en-US" sz="2000" i="1" u="sng" dirty="0" smtClean="0"/>
              <a:t>n</a:t>
            </a:r>
            <a:r>
              <a:rPr lang="en-US" sz="2000" u="sng" dirty="0" smtClean="0"/>
              <a:t> 1’s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0011, 000111</a:t>
            </a:r>
            <a:r>
              <a:rPr lang="en-US" sz="2000" dirty="0" smtClean="0">
                <a:solidFill>
                  <a:schemeClr val="folHlink"/>
                </a:solidFill>
              </a:rPr>
              <a:t>,…}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 </a:t>
            </a:r>
            <a:r>
              <a:rPr lang="en-US" sz="2000" dirty="0" smtClean="0"/>
              <a:t>language of </a:t>
            </a:r>
            <a:r>
              <a:rPr lang="en-US" sz="2000" u="sng" dirty="0" smtClean="0"/>
              <a:t>all strings of with equal number of 0’s and 1’s</a:t>
            </a:r>
            <a:r>
              <a:rPr lang="en-US" sz="2000" dirty="0" smtClean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	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10, 0011, 1100, 0101, 1010, 1001</a:t>
            </a:r>
            <a:r>
              <a:rPr lang="en-US" sz="2000" dirty="0" smtClean="0">
                <a:solidFill>
                  <a:schemeClr val="folHlink"/>
                </a:solidFill>
              </a:rPr>
              <a:t>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 smtClean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Let L = 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Canonical ordering of strings in the language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On/Off switch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Modeling recognition of the word “</a:t>
            </a:r>
            <a:r>
              <a:rPr lang="en-US" i="1" smtClean="0"/>
              <a:t>then</a:t>
            </a:r>
            <a:r>
              <a:rPr lang="en-US" smtClean="0"/>
              <a:t>”</a:t>
            </a:r>
          </a:p>
          <a:p>
            <a:pPr eaLnBrk="1" hangingPunct="1"/>
            <a:endParaRPr lang="en-US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</a:t>
            </a:r>
          </a:p>
          <a:p>
            <a:pPr eaLnBrk="1" hangingPunct="1"/>
            <a:r>
              <a:rPr lang="en-US" smtClean="0"/>
              <a:t>Regular expressions</a:t>
            </a:r>
          </a:p>
          <a:p>
            <a:pPr lvl="1" eaLnBrk="1" hangingPunct="1"/>
            <a:r>
              <a:rPr lang="en-US" smtClean="0"/>
              <a:t>E.g., unix style to capture city names such as “Palo Alto CA”:</a:t>
            </a:r>
          </a:p>
          <a:p>
            <a:pPr lvl="2" eaLnBrk="1" hangingPunct="1"/>
            <a:r>
              <a:rPr lang="en-US" smtClean="0"/>
              <a:t>[A-Z][a-z]*([ ][A-Z][a-z]*)*[ ][A-Z][A-Z]</a:t>
            </a:r>
          </a:p>
          <a:p>
            <a:pPr lvl="2" eaLnBrk="1" hangingPunct="1"/>
            <a:endParaRPr lang="en-US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 smtClean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 smtClean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Example for parsing a statement:</a:t>
            </a:r>
          </a:p>
          <a:p>
            <a:pPr eaLnBrk="1" hangingPunct="1"/>
            <a:r>
              <a:rPr lang="en-US" sz="2800" smtClean="0"/>
              <a:t>“If y≥4,    then 2</a:t>
            </a:r>
            <a:r>
              <a:rPr lang="en-US" sz="2800" baseline="30000" smtClean="0"/>
              <a:t>y</a:t>
            </a:r>
            <a:r>
              <a:rPr lang="en-US" sz="2800" smtClean="0"/>
              <a:t>≥y</a:t>
            </a:r>
            <a:r>
              <a:rPr lang="en-US" sz="2800" baseline="30000" smtClean="0"/>
              <a:t>2</a:t>
            </a:r>
            <a:r>
              <a:rPr lang="en-US" sz="2800" smtClean="0"/>
              <a:t>.”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200" smtClean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</a:t>
            </a:r>
            <a:r>
              <a:rPr lang="en-US" sz="2000" b="1" i="1" u="sng" dirty="0" smtClean="0">
                <a:solidFill>
                  <a:srgbClr val="7030A0"/>
                </a:solidFill>
              </a:rPr>
              <a:t>Claim 1:</a:t>
            </a:r>
            <a:r>
              <a:rPr lang="en-US" sz="2000" b="1" i="1" dirty="0" smtClean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y</a:t>
            </a:r>
            <a:r>
              <a:rPr lang="en-US" sz="2000" b="1" i="1" dirty="0" smtClean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i="1" dirty="0" smtClean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 smtClean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x</a:t>
            </a:r>
            <a:r>
              <a:rPr lang="en-US" sz="2000" b="1" i="1" dirty="0" smtClean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On Theorems, Lemmas and Corollaries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typically refer to: </a:t>
            </a:r>
          </a:p>
          <a:p>
            <a:r>
              <a:rPr lang="en-US" sz="2000" dirty="0" smtClean="0"/>
              <a:t>A major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theorem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An intermediate result that we show to prove a larger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lemma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 result that follows from an already proven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corollary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example:</a:t>
            </a:r>
          </a:p>
          <a:p>
            <a:r>
              <a:rPr lang="en-US" sz="2000" b="1" u="sng" dirty="0" smtClean="0"/>
              <a:t>Theorem:</a:t>
            </a:r>
            <a:r>
              <a:rPr lang="en-US" sz="2000" dirty="0" smtClean="0"/>
              <a:t> </a:t>
            </a:r>
            <a:r>
              <a:rPr lang="en-US" sz="2000" i="1" dirty="0" smtClean="0"/>
              <a:t>The height of an n-node binary tree is at least floor(</a:t>
            </a:r>
            <a:r>
              <a:rPr lang="en-US" sz="2000" i="1" dirty="0" err="1" smtClean="0"/>
              <a:t>lg</a:t>
            </a:r>
            <a:r>
              <a:rPr lang="en-US" sz="2000" i="1" dirty="0" smtClean="0"/>
              <a:t> n)</a:t>
            </a:r>
          </a:p>
          <a:p>
            <a:r>
              <a:rPr lang="en-US" sz="2000" b="1" u="sng" dirty="0" smtClean="0"/>
              <a:t>Lemma:</a:t>
            </a:r>
            <a:r>
              <a:rPr lang="en-US" sz="2000" dirty="0" smtClean="0"/>
              <a:t> </a:t>
            </a:r>
            <a:r>
              <a:rPr lang="en-US" sz="2000" i="1" dirty="0" smtClean="0"/>
              <a:t>Level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of a perfect binary tree has 2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nodes.</a:t>
            </a:r>
            <a:r>
              <a:rPr lang="en-US" sz="2000" dirty="0" smtClean="0"/>
              <a:t> </a:t>
            </a:r>
          </a:p>
          <a:p>
            <a:r>
              <a:rPr lang="en-US" sz="2000" b="1" u="sng" dirty="0" smtClean="0"/>
              <a:t>Corollary:</a:t>
            </a:r>
            <a:r>
              <a:rPr lang="en-US" sz="2000" dirty="0" smtClean="0"/>
              <a:t> </a:t>
            </a:r>
            <a:r>
              <a:rPr lang="en-US" sz="2000" i="1" dirty="0" smtClean="0"/>
              <a:t>A perfect binary tree of height h has 2</a:t>
            </a:r>
            <a:r>
              <a:rPr lang="en-US" sz="2000" i="1" baseline="30000" dirty="0" smtClean="0"/>
              <a:t>h+1</a:t>
            </a:r>
            <a:r>
              <a:rPr lang="en-US" sz="2000" i="1" dirty="0" smtClean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>
                <a:solidFill>
                  <a:schemeClr val="bg2"/>
                </a:solidFill>
              </a:rPr>
              <a:t>Note:</a:t>
            </a:r>
            <a:r>
              <a:rPr lang="en-US" sz="240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Computability vs. Complexity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“For all” </a:t>
            </a:r>
            <a:r>
              <a:rPr lang="en-US" sz="2800" dirty="0" smtClean="0"/>
              <a:t>or “</a:t>
            </a:r>
            <a:r>
              <a:rPr lang="en-US" sz="2800" i="1" dirty="0" smtClean="0"/>
              <a:t>For every”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  <a:r>
              <a:rPr lang="en-US" sz="2400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“There exists”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… and then show that could never happen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(3 steps) Basis, inductive hypothesis, inductive step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A</a:t>
            </a:r>
            <a:r>
              <a:rPr lang="en-US" sz="2200" smtClean="0"/>
              <a:t> then </a:t>
            </a:r>
            <a:r>
              <a:rPr lang="en-US" sz="2200" i="1" smtClean="0"/>
              <a:t>B	</a:t>
            </a:r>
            <a:r>
              <a:rPr lang="en-US" sz="2200" smtClean="0"/>
              <a:t> </a:t>
            </a:r>
            <a:r>
              <a:rPr lang="en-US" sz="2200" smtClean="0">
                <a:cs typeface="Arial" charset="0"/>
              </a:rPr>
              <a:t>≡	</a:t>
            </a:r>
            <a:r>
              <a:rPr lang="en-US" sz="2200" smtClean="0"/>
              <a:t>If </a:t>
            </a:r>
            <a:r>
              <a:rPr lang="en-US" sz="2200" i="1" smtClean="0"/>
              <a:t>~B</a:t>
            </a:r>
            <a:r>
              <a:rPr lang="en-US" sz="2200" smtClean="0"/>
              <a:t> then </a:t>
            </a:r>
            <a:r>
              <a:rPr lang="en-US" sz="2200" i="1" smtClean="0"/>
              <a:t>~A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 smtClean="0">
                <a:solidFill>
                  <a:schemeClr val="bg2"/>
                </a:solidFill>
              </a:rPr>
              <a:t>not</a:t>
            </a:r>
            <a:r>
              <a:rPr lang="en-US" sz="2400" smtClean="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i="1" smtClean="0"/>
              <a:t>If</a:t>
            </a:r>
            <a:r>
              <a:rPr lang="en-US" smtClean="0"/>
              <a:t> H </a:t>
            </a:r>
            <a:r>
              <a:rPr lang="en-US" i="1" smtClean="0"/>
              <a:t>then </a:t>
            </a:r>
            <a:r>
              <a:rPr lang="en-US" smtClean="0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implies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H =&gt; C</a:t>
            </a:r>
            <a:r>
              <a:rPr lang="en-US" smtClean="0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C </a:t>
            </a:r>
            <a:r>
              <a:rPr lang="en-US" i="1" smtClean="0"/>
              <a:t>if </a:t>
            </a:r>
            <a:r>
              <a:rPr lang="en-US" smtClean="0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only if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Whenever </a:t>
            </a:r>
            <a:r>
              <a:rPr lang="en-US" smtClean="0"/>
              <a:t>H </a:t>
            </a:r>
            <a:r>
              <a:rPr lang="en-US" i="1" smtClean="0"/>
              <a:t>holds</a:t>
            </a:r>
            <a:r>
              <a:rPr lang="en-US" smtClean="0"/>
              <a:t>, C </a:t>
            </a:r>
            <a:r>
              <a:rPr lang="en-US" i="1" smtClean="0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 smtClean="0"/>
          </a:p>
          <a:p>
            <a:pPr marL="660400" indent="-6604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 smtClean="0"/>
              <a:t>“If-and-Only-If”</a:t>
            </a:r>
            <a:r>
              <a:rPr lang="en-US" smtClean="0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(if part)</a:t>
            </a:r>
            <a:r>
              <a:rPr lang="en-US" sz="2400" smtClean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(only if part)</a:t>
            </a:r>
            <a:r>
              <a:rPr lang="en-US" sz="2400" smtClean="0"/>
              <a:t> A only if B 	( =&gt; )</a:t>
            </a:r>
            <a:br>
              <a:rPr lang="en-US" sz="2400" smtClean="0"/>
            </a:br>
            <a:r>
              <a:rPr lang="en-US" sz="2400" smtClean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u="sng" smtClean="0"/>
              <a:t>Example: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Theorem: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smtClean="0">
                <a:solidFill>
                  <a:schemeClr val="hlink"/>
                </a:solidFill>
              </a:rPr>
              <a:t>if and only if</a:t>
            </a:r>
            <a:r>
              <a:rPr lang="en-US" sz="2400" i="1" smtClean="0">
                <a:solidFill>
                  <a:schemeClr val="hlink"/>
                </a:solidFill>
              </a:rPr>
              <a:t> x is an integer.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Languages</a:t>
            </a:r>
            <a:r>
              <a:rPr lang="en-US" sz="2000" smtClean="0"/>
              <a:t>: “</a:t>
            </a:r>
            <a:r>
              <a:rPr lang="en-US" sz="2000" i="1" smtClean="0"/>
              <a:t>A language is a collection of sentences of finite length all constructed from a finite alphabet of symbols</a:t>
            </a:r>
            <a:r>
              <a:rPr lang="en-US" sz="20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Grammars</a:t>
            </a:r>
            <a:r>
              <a:rPr lang="en-US" sz="2000" smtClean="0"/>
              <a:t>: “</a:t>
            </a:r>
            <a:r>
              <a:rPr lang="en-US" sz="2000" i="1" smtClean="0"/>
              <a:t>A grammar can be regarded as a device that enumerates the sentences of a language</a:t>
            </a:r>
            <a:r>
              <a:rPr lang="en-US" sz="200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i="1" smtClean="0"/>
              <a:t>N. Chomsky, Information and Control, Vol 2, 1959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Empty string is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Length of a string </a:t>
            </a:r>
            <a:r>
              <a:rPr lang="en-US" sz="2800" i="1" dirty="0" smtClean="0"/>
              <a:t>w,</a:t>
            </a:r>
            <a:r>
              <a:rPr lang="en-US" sz="2800" dirty="0" smtClean="0"/>
              <a:t> denoted by “|</a:t>
            </a:r>
            <a:r>
              <a:rPr lang="en-US" sz="2800" i="1" dirty="0" smtClean="0"/>
              <a:t>w</a:t>
            </a:r>
            <a:r>
              <a:rPr lang="en-US" sz="2800" dirty="0" smtClean="0"/>
              <a:t>|”, is equal to the </a:t>
            </a:r>
            <a:r>
              <a:rPr lang="en-US" sz="2400" i="1" dirty="0" smtClean="0"/>
              <a:t>number of (non-</a:t>
            </a:r>
            <a:r>
              <a:rPr lang="en-US" sz="2400" dirty="0" smtClean="0">
                <a:sym typeface="Symbol" pitchFamily="28" charset="2"/>
              </a:rPr>
              <a:t> </a:t>
            </a:r>
            <a:r>
              <a:rPr lang="en-US" sz="2400" i="1" dirty="0" smtClean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x = 01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00</a:t>
            </a:r>
            <a:r>
              <a:rPr lang="en-US" sz="2000" dirty="0" smtClean="0">
                <a:sym typeface="Symbol" pitchFamily="28" charset="2"/>
              </a:rPr>
              <a:t> 		</a:t>
            </a:r>
            <a:r>
              <a:rPr lang="en-US" sz="2000" i="1" dirty="0" smtClean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 smtClean="0"/>
              <a:t>xy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oncatentation</a:t>
            </a:r>
            <a:r>
              <a:rPr lang="en-US" sz="2400" dirty="0" smtClean="0"/>
              <a:t> of two strings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460B83-C4C7-4A67-8C2E-EA31000E885F}"/>
</file>

<file path=customXml/itemProps2.xml><?xml version="1.0" encoding="utf-8"?>
<ds:datastoreItem xmlns:ds="http://schemas.openxmlformats.org/officeDocument/2006/customXml" ds:itemID="{E7BCEAA4-15ED-48E4-85FC-0C4ACBB9B3FB}"/>
</file>

<file path=customXml/itemProps3.xml><?xml version="1.0" encoding="utf-8"?>
<ds:datastoreItem xmlns:ds="http://schemas.openxmlformats.org/officeDocument/2006/customXml" ds:itemID="{5FAEC71E-3DCA-4037-AB0B-606016B40902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819</TotalTime>
  <Words>1378</Words>
  <Application>Microsoft Macintosh PowerPoint</Application>
  <PresentationFormat>On-screen Show (4:3)</PresentationFormat>
  <Paragraphs>300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Symbol</vt:lpstr>
      <vt:lpstr>Wingdings</vt:lpstr>
      <vt:lpstr>Arial</vt:lpstr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 Kalyanaraman</cp:lastModifiedBy>
  <cp:revision>183</cp:revision>
  <cp:lastPrinted>2007-08-15T03:01:31Z</cp:lastPrinted>
  <dcterms:created xsi:type="dcterms:W3CDTF">2007-08-14T22:08:29Z</dcterms:created>
  <dcterms:modified xsi:type="dcterms:W3CDTF">2017-01-09T14:12:04Z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