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2" r:id="rId15"/>
    <p:sldId id="273" r:id="rId16"/>
    <p:sldId id="274" r:id="rId17"/>
    <p:sldId id="276" r:id="rId18"/>
    <p:sldId id="279" r:id="rId19"/>
    <p:sldId id="277" r:id="rId20"/>
    <p:sldId id="278" r:id="rId21"/>
    <p:sldId id="268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32" units="cm"/>
          <inkml:channel name="Y" type="integer" max="1584" units="cm"/>
          <inkml:channel name="T" type="integer" max="2.14748E9" units="dev"/>
        </inkml:traceFormat>
        <inkml:channelProperties>
          <inkml:channelProperty channel="X" name="resolution" value="95.35354" units="1/cm"/>
          <inkml:channelProperty channel="Y" name="resolution" value="94.28571" units="1/cm"/>
          <inkml:channelProperty channel="T" name="resolution" value="1" units="1/dev"/>
        </inkml:channelProperties>
      </inkml:inkSource>
      <inkml:timestamp xml:id="ts0" timeString="2021-04-15T05:45:22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6864 9585 0,'0'0'0,"-24"24"0,-12 12 0,-573 818 15,537-758-15,12-11 16,0-1-16,0 0 16,13-24-16,-1 0 15,0-12-15,12 0 16,12-12-16,12-11 15,0-13-15,0 0 16,12-12-16,0 0 16,0 0-16,0 0 15</inkml:trace>
  <inkml:trace contextRef="#ctx0" brushRef="#br0" timeOffset="2230.55">13023 9188 0,'0'0'16,"0"0"-16,0 0 16,0 0-16,-12 12 15,0 0-15,0 12 16,-12 0-16,0 12 16,0 1-16,-24 11 15,-11 12 1,-13-12-16,-24 24 0,12-12 15,-23 60-15,-37 1 16,-35 11 0,35-12-16,49-11 15,-1-1-15,0 24 16,1-36-16,-1 13 16,24-13-16,1 0 15,11 0-15,12-12 16,0-24-16,0 1 15,12-13-15,13-12 16,-1-12-16,24-24 16</inkml:trace>
  <inkml:trace contextRef="#ctx0" brushRef="#br0" timeOffset="3221.04">10009 12772 0,'0'0'16,"0"0"-16,0 0 15,0 0-15,0 0 16,0 12-16,0 12 16,0 0-16,-12 12 15,0 0-15,0 1 16,0 11-16,-11 36 16,-1-12-16,-24 60 15,0-23-15,0-25 16,0 24-16,-11 24 15,11 1-15,12-61 16,-12 24-16,12-12 16,0 0-16,0-24 15,0 13-15,1 11 16,-1-24 0,0 0-16,12-24 0,0 0 15,12-24 1,0 0-16,0 0 15,12-12-15,0 0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D827-7AA0-4D18-956E-7B058DBC0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DA96F-F0B3-4FBF-BE6E-DDAA8C94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0F69-9E1F-4CF1-95CC-9B0727BC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D066-F478-4309-BCBB-1FF0779BF3B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F4A-9C6F-4A2B-8D4C-D71F9A5F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0EC7-6DC7-43CB-A96B-40417BAB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0AC7-39A9-418B-A4D9-812A331E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3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546D-6364-40FC-82C8-076D6C12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45EB5-BDF9-48BD-97EE-6A9B6C628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8F8CE-88BF-4A30-96B5-9F959B3A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D066-F478-4309-BCBB-1FF0779BF3B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F5AB-B81C-4A48-8193-9B0DE8A6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19EC-B84C-4EBC-A052-0F09A59D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0AC7-39A9-418B-A4D9-812A331E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38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A3F06-9423-4882-975F-3F0B5F613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E76DA-5ECE-4D12-94E9-863393A84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77E73-888B-4C0F-B619-73492199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D066-F478-4309-BCBB-1FF0779BF3B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3935-5ED7-47C3-819D-33755421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B33A7-A6EC-464F-B716-DBEB2CD3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0AC7-39A9-418B-A4D9-812A331E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6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C170-75A1-4907-842A-26B5B0E2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178-DB74-4B60-A622-826A4068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51C22-5CA4-4BA5-8CD9-FF1F3F7C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D066-F478-4309-BCBB-1FF0779BF3B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F1EA3-6990-4055-884C-9004DA75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18929-0EC4-4781-842F-899E5C0F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0AC7-39A9-418B-A4D9-812A331E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02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D23C-68CA-4B6B-A482-D41E11B6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171E8-D7BB-4589-B5A4-9016C8F7E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50819-FB71-455E-B884-B1A08135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D066-F478-4309-BCBB-1FF0779BF3B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E37A-FCCE-4032-8C01-D988F916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B7DCD-7038-42D2-8A43-01D0C40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0AC7-39A9-418B-A4D9-812A331E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6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3399-0432-4165-90BD-F7031B66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3B88-3649-4E8E-A65E-69415D230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C4A36-FE84-4BD3-809A-B84A07DC6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9A43-649D-481B-9163-BB2004A9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D066-F478-4309-BCBB-1FF0779BF3B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D3C30-2A51-4353-8B9E-CA3EB793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FE9A4-5AA3-48C4-B8BD-B909EF78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0AC7-39A9-418B-A4D9-812A331E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08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65D3-9816-4BCD-B76E-7A1F0A56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85DF3-786B-4999-9F2C-B4D93AB1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41089-68E1-4D58-BD8C-DE186E9F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10921-1EB2-43F2-BF7D-F9CC96CF2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044E3-1A3D-49BA-9D09-166CDA2A5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D58E5-3AE0-434D-93EA-A455CB98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D066-F478-4309-BCBB-1FF0779BF3B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1CD66-526C-43DC-A150-F8220967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541A9-6E8C-4292-8AD5-1B86D158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0AC7-39A9-418B-A4D9-812A331E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80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7B5D-1ED3-4651-BD9E-E1410C45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A77D8-EED0-4CD0-A5FE-5C3124B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D066-F478-4309-BCBB-1FF0779BF3B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82F9C-C17C-4CD9-8946-B2F26C90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B2FFD-6436-4077-A6E7-C0295F1B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0AC7-39A9-418B-A4D9-812A331E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1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27257-AD07-4395-A368-31ACA6D0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D066-F478-4309-BCBB-1FF0779BF3B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3EF22-DE95-47A9-9166-A45577A3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CC42C-9B39-467C-AA89-7A87D6D6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0AC7-39A9-418B-A4D9-812A331E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95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0B99-11E6-4624-954C-071AC728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1F67-0864-4E09-8C85-F3776892E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BA984-D085-4095-BD3D-F1F2810F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9D92C-7ABF-43E5-834F-DAA80EDD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D066-F478-4309-BCBB-1FF0779BF3B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A3A3A-FD43-4CED-9259-ECDDA177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6B59-5AD9-43EE-AA93-3167A651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0AC7-39A9-418B-A4D9-812A331E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2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90E8-019A-4C63-B21A-45BDF70A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D52CB-A09A-48CB-9C89-2B2965D06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19832-59FB-42FA-8854-08D93307E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98C3E-AD38-4A69-BAC4-E8F52B0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D066-F478-4309-BCBB-1FF0779BF3B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218F-91F2-485C-93BB-8A52B588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90353-C62D-4073-B67D-45DE05DA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0AC7-39A9-418B-A4D9-812A331E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43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EB436-7C5A-4794-BAEE-E506272C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8910C-B9F0-4C6D-8BD3-F4E15607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AF1CD-64E8-453B-AABE-D1D4069D5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2D066-F478-4309-BCBB-1FF0779BF3B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5234-66CA-44B8-8621-0FF5532AE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B55FD-6238-4F74-BEE4-F5AC1453A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0AC7-39A9-418B-A4D9-812A331E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10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emf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8999-4D42-4B69-83D6-D74A9666B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14113-128E-4C93-BCB1-7A765CCA1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806EE-EFF4-4904-A8CE-455606A3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47750"/>
            <a:ext cx="8991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9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9496-37C6-49CE-A659-6013E2DD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Mealy Machine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0BB2-148F-44EF-A573-CA0C879D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Mealy machine for regular expression (0+1)*(00+11)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FF82C-8083-4638-BECD-8A4FAC21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2827914"/>
            <a:ext cx="4462463" cy="403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5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539A-EEE6-4E1D-86E8-A63DE02C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ABE3-1E53-4957-843C-9C80F964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87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9C31-BB2A-4AB1-ACF2-3C44D1A6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02247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Conversions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640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18D6-4121-4CCB-817A-E409BB0C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to Moore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9B5A5C-707F-4675-B348-BACF284AE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428875"/>
            <a:ext cx="43148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601CEA-0AF0-4125-B505-58ECFEDF6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293" y="2352674"/>
            <a:ext cx="6922444" cy="3457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821AD9-7AA0-4DBD-93EE-1FFFFAFEA3AB}"/>
                  </a:ext>
                </a:extLst>
              </p14:cNvPr>
              <p14:cNvContentPartPr/>
              <p14:nvPr/>
            </p14:nvContentPartPr>
            <p14:xfrm>
              <a:off x="2053440" y="3307680"/>
              <a:ext cx="2635200" cy="1957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821AD9-7AA0-4DBD-93EE-1FFFFAFEA3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4080" y="3298320"/>
                <a:ext cx="2653920" cy="19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48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B33B-A6CB-4979-AF30-CF427E81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9565-1288-4557-B8C0-F514BC95B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>
              <a:lnSpc>
                <a:spcPct val="100000"/>
              </a:lnSpc>
            </a:pP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Step 1.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First find out those states which have more than 1 outputs 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associated with them. q1 and q2 are the states which have both output 0 and 1 associated with them.</a:t>
            </a:r>
          </a:p>
          <a:p>
            <a:pPr algn="just" fontAlgn="base">
              <a:lnSpc>
                <a:spcPct val="100000"/>
              </a:lnSpc>
            </a:pP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Step 2.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Create two states for these states. For q1, two states will be 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q10 (state with output 0) and q11 (state with output 1). Similarly for q2, two states will be q20 and q21.</a:t>
            </a:r>
          </a:p>
          <a:p>
            <a:pPr algn="just" fontAlgn="base">
              <a:lnSpc>
                <a:spcPct val="100000"/>
              </a:lnSpc>
            </a:pP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Step 3.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Create an empty 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moore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machine with new generated state. 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For 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moore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machine, Output will be associated to  each state 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irrespective of inputs.</a:t>
            </a:r>
          </a:p>
          <a:p>
            <a:pPr algn="just" fontAlgn="base">
              <a:lnSpc>
                <a:spcPct val="100000"/>
              </a:lnSpc>
            </a:pP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21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8489-D029-459B-97F6-58B3E0AE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1D9E-6D0D-4985-B9F2-E1BE3A09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4: </a:t>
            </a:r>
            <a:r>
              <a:rPr lang="en-US" dirty="0"/>
              <a:t>Fill the entries of next state using mealy machine transition table. </a:t>
            </a:r>
          </a:p>
          <a:p>
            <a:pPr lvl="1"/>
            <a:r>
              <a:rPr lang="en-US" dirty="0"/>
              <a:t>For q0 on input 0,  next state is q10 (q1 with output 0). Similarly, for q0 on input 1, next state is q20 (q2 with output 0). </a:t>
            </a:r>
          </a:p>
          <a:p>
            <a:pPr lvl="1"/>
            <a:r>
              <a:rPr lang="en-US" dirty="0"/>
              <a:t>For q1 (both q10 and q11) on input 0, next state is q10. Similarly, for q1(both q10 and q11), next state is q21.  </a:t>
            </a:r>
          </a:p>
          <a:p>
            <a:pPr lvl="1"/>
            <a:r>
              <a:rPr lang="en-US" dirty="0"/>
              <a:t>For q10, output will be 0 and  for q11, output will be 1. Similarly, other entries can be filled.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43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BFC3-EA88-4FDC-AB40-8901F939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D1B8-26E8-4F14-A4AF-EE6928B4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76F08-0297-4406-A38B-9A7B4F2E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742950"/>
            <a:ext cx="79533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E4A6-58E6-45D4-808E-B4B6A827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to Mealy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3EBF-9C72-416C-8756-B963C0578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025" cy="4351338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Step1: 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Construct an empty mealy machine using all states of 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moore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machine </a:t>
            </a:r>
          </a:p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Step2: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 Next state for each state can also be directly found from 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moore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machine transition</a:t>
            </a:r>
          </a:p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Step 3: </a:t>
            </a:r>
          </a:p>
          <a:p>
            <a:pPr marL="0" indent="0">
              <a:buNone/>
            </a:pPr>
            <a:r>
              <a:rPr lang="en-US" dirty="0">
                <a:solidFill>
                  <a:srgbClr val="40424E"/>
                </a:solidFill>
                <a:latin typeface="urw-din"/>
              </a:rPr>
              <a:t>    As we have output corresponding to each input in </a:t>
            </a:r>
            <a:r>
              <a:rPr lang="en-US" dirty="0" err="1">
                <a:solidFill>
                  <a:srgbClr val="40424E"/>
                </a:solidFill>
                <a:latin typeface="urw-din"/>
              </a:rPr>
              <a:t>moore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 machine transition  table , use this to fill the Output entries .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40424E"/>
                </a:solidFill>
                <a:latin typeface="urw-din"/>
              </a:rPr>
              <a:t>Eg: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Output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corresponding to q10, q11, q20 and q21 are 0, 1, 0 and 1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respectively.</a:t>
            </a:r>
            <a:endParaRPr lang="en-US" i="0" dirty="0">
              <a:solidFill>
                <a:srgbClr val="40424E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12614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CDF3-0991-493C-8E95-5AC3ABDE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8A22B1-6527-45F6-A415-A0DB1292A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761327"/>
              </p:ext>
            </p:extLst>
          </p:nvPr>
        </p:nvGraphicFramePr>
        <p:xfrm>
          <a:off x="3295650" y="1971675"/>
          <a:ext cx="6086475" cy="3309777"/>
        </p:xfrm>
        <a:graphic>
          <a:graphicData uri="http://schemas.openxmlformats.org/drawingml/2006/table">
            <a:tbl>
              <a:tblPr/>
              <a:tblGrid>
                <a:gridCol w="1217295">
                  <a:extLst>
                    <a:ext uri="{9D8B030D-6E8A-4147-A177-3AD203B41FA5}">
                      <a16:colId xmlns:a16="http://schemas.microsoft.com/office/drawing/2014/main" val="4098876771"/>
                    </a:ext>
                  </a:extLst>
                </a:gridCol>
                <a:gridCol w="1217295">
                  <a:extLst>
                    <a:ext uri="{9D8B030D-6E8A-4147-A177-3AD203B41FA5}">
                      <a16:colId xmlns:a16="http://schemas.microsoft.com/office/drawing/2014/main" val="3325725611"/>
                    </a:ext>
                  </a:extLst>
                </a:gridCol>
                <a:gridCol w="1217295">
                  <a:extLst>
                    <a:ext uri="{9D8B030D-6E8A-4147-A177-3AD203B41FA5}">
                      <a16:colId xmlns:a16="http://schemas.microsoft.com/office/drawing/2014/main" val="2640830583"/>
                    </a:ext>
                  </a:extLst>
                </a:gridCol>
                <a:gridCol w="1217295">
                  <a:extLst>
                    <a:ext uri="{9D8B030D-6E8A-4147-A177-3AD203B41FA5}">
                      <a16:colId xmlns:a16="http://schemas.microsoft.com/office/drawing/2014/main" val="3964718299"/>
                    </a:ext>
                  </a:extLst>
                </a:gridCol>
                <a:gridCol w="1217295">
                  <a:extLst>
                    <a:ext uri="{9D8B030D-6E8A-4147-A177-3AD203B41FA5}">
                      <a16:colId xmlns:a16="http://schemas.microsoft.com/office/drawing/2014/main" val="3613925354"/>
                    </a:ext>
                  </a:extLst>
                </a:gridCol>
              </a:tblGrid>
              <a:tr h="427068"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b="1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Input=0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b="1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Input=1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0284"/>
                  </a:ext>
                </a:extLst>
              </a:tr>
              <a:tr h="747369">
                <a:tc>
                  <a:txBody>
                    <a:bodyPr/>
                    <a:lstStyle/>
                    <a:p>
                      <a:r>
                        <a:rPr lang="en-IN" b="1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Present State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Next State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Output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Next State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Output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46118"/>
                  </a:ext>
                </a:extLst>
              </a:tr>
              <a:tr h="427068"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q0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q10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q20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312723"/>
                  </a:ext>
                </a:extLst>
              </a:tr>
              <a:tr h="427068"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q10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q10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q21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11453"/>
                  </a:ext>
                </a:extLst>
              </a:tr>
              <a:tr h="427068"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q11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q10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q21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071329"/>
                  </a:ext>
                </a:extLst>
              </a:tr>
              <a:tr h="427068"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q20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q11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q20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684514"/>
                  </a:ext>
                </a:extLst>
              </a:tr>
              <a:tr h="427068"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q21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q11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40424E"/>
                          </a:solidFill>
                          <a:effectLst/>
                          <a:latin typeface="urw-din"/>
                        </a:rPr>
                        <a:t>q20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39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54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ECFE-B02E-4DDD-8008-7950F426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CC3E-0480-4572-B28B-BF592BC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133EE-4787-4460-8A52-F56D22F21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500062"/>
            <a:ext cx="93440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8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C0D7-5653-4FE8-860E-8BC932A8E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130300"/>
            <a:ext cx="10515600" cy="3394075"/>
          </a:xfrm>
        </p:spPr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Moore machines </a:t>
            </a:r>
            <a:r>
              <a:rPr lang="en-US" i="0" dirty="0">
                <a:solidFill>
                  <a:srgbClr val="40424E"/>
                </a:solidFill>
                <a:effectLst/>
                <a:latin typeface="urw-din"/>
              </a:rPr>
              <a:t>are finite state machines with output value and its </a:t>
            </a:r>
          </a:p>
          <a:p>
            <a:pPr marL="0" indent="0">
              <a:buNone/>
            </a:pPr>
            <a:r>
              <a:rPr lang="en-US" i="0" dirty="0">
                <a:solidFill>
                  <a:srgbClr val="40424E"/>
                </a:solidFill>
                <a:effectLst/>
                <a:latin typeface="urw-din"/>
              </a:rPr>
              <a:t>output depends only on present state.</a:t>
            </a: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Mealy machines </a:t>
            </a:r>
            <a:r>
              <a:rPr lang="en-US" i="0" dirty="0">
                <a:solidFill>
                  <a:srgbClr val="40424E"/>
                </a:solidFill>
                <a:effectLst/>
                <a:latin typeface="urw-din"/>
              </a:rPr>
              <a:t>are also finite state machines with output value and its output depends on present state and current input symbol.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31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631A-E37B-407C-8074-7D901986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07C1-7E91-4199-B140-9373837B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Step4: 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As we can see from table, q10 and q11 are similar to each other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(same value of next state and Output for  different Input). Similarly, q20 and q21 are also similar. So, q11 and q21 can be eliminated.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D12F8-7D6E-4F71-8DD9-2920C909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1" y="3613229"/>
            <a:ext cx="6629400" cy="28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62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2A3B-5676-4164-B283-EAC2A3F9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to Moore Conversion- Example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5B4F7-0ABB-4DEA-BB80-7253F9D9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690688"/>
            <a:ext cx="82581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30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C16C-3663-40AE-A8DF-35571E52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Moore to Mealy Conversion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BC69F-D404-46A9-ADC3-3A73C3F2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820724"/>
            <a:ext cx="7839075" cy="47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7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AE5A-37D7-4DC5-9EC3-B46F8F74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ABF2-CE55-4DD8-9D0D-24205A6B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E5E3B-7610-425E-8C13-36B33962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476250"/>
            <a:ext cx="87058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65D2-058C-40C4-8755-44A456BD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49D4-C2A3-4D25-96DB-F4211145A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907C7-DDF6-49D7-BA93-4853B5497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585788"/>
            <a:ext cx="9701213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3CB4-F55E-4EE2-B631-BEE47606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3AF1-CAF2-48F9-AF1C-8DA1581C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D6DAD-3C16-4E19-AA3C-EB8D4B31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633537"/>
            <a:ext cx="53530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1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5A0F-D3A4-439E-B824-E46C1F02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735F-7C6C-4B4A-AB68-FCAA842D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D22E1-C6EA-44D0-AA0C-A9798AB0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590550"/>
            <a:ext cx="100869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9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C18E-7250-4739-A6F5-9D452E2F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13041-3361-491B-95EE-8E99F4080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E9A1B-F3E7-434E-A6F3-2209DDA6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166937"/>
            <a:ext cx="49911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7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2B6D-87B2-4E2E-B606-C4747681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2698-D95A-4018-B077-B7505CCC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9AEB1-F564-4C5D-B4AC-4DC304AD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90512"/>
            <a:ext cx="88011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9496-37C6-49CE-A659-6013E2DD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/>
              <a:t>Example: Mealy Machine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0BB2-148F-44EF-A573-CA0C879D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Mealy machine for 1’s compliment of a binary number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AEDA6-5503-4D56-BD3E-8A4ED591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37" y="2796381"/>
            <a:ext cx="2771775" cy="2409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B381A7-3F9C-4AB0-A147-856759D81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80" y="3086100"/>
            <a:ext cx="3386478" cy="22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6" ma:contentTypeDescription="Create a new document." ma:contentTypeScope="" ma:versionID="5719a6b2db1bf99c457280624dcbc0c7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efeaa22e7f7e1f82b156801268dcb72d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896FB5-2BF6-4678-9EA0-035A264DA585}"/>
</file>

<file path=customXml/itemProps2.xml><?xml version="1.0" encoding="utf-8"?>
<ds:datastoreItem xmlns:ds="http://schemas.openxmlformats.org/officeDocument/2006/customXml" ds:itemID="{0E03FFF3-AAC3-4049-ACB5-EE3DC4D4BA59}"/>
</file>

<file path=customXml/itemProps3.xml><?xml version="1.0" encoding="utf-8"?>
<ds:datastoreItem xmlns:ds="http://schemas.openxmlformats.org/officeDocument/2006/customXml" ds:itemID="{59E07AC7-32FE-4874-AB69-775639B3C8B8}"/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455</Words>
  <Application>Microsoft Office PowerPoint</Application>
  <PresentationFormat>Widescreen</PresentationFormat>
  <Paragraphs>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Mealy Machine </vt:lpstr>
      <vt:lpstr>Example: Mealy Machine </vt:lpstr>
      <vt:lpstr>PowerPoint Presentation</vt:lpstr>
      <vt:lpstr>Conversions</vt:lpstr>
      <vt:lpstr>Mealy to Moore</vt:lpstr>
      <vt:lpstr>Steps:</vt:lpstr>
      <vt:lpstr>PowerPoint Presentation</vt:lpstr>
      <vt:lpstr>PowerPoint Presentation</vt:lpstr>
      <vt:lpstr>Moore to Mealy </vt:lpstr>
      <vt:lpstr>PowerPoint Presentation</vt:lpstr>
      <vt:lpstr>PowerPoint Presentation</vt:lpstr>
      <vt:lpstr>PowerPoint Presentation</vt:lpstr>
      <vt:lpstr>Mealy to Moore Conversion- Example</vt:lpstr>
      <vt:lpstr>Moore to Mealy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ankita gupta</dc:creator>
  <cp:lastModifiedBy>ankita gupta</cp:lastModifiedBy>
  <cp:revision>13</cp:revision>
  <dcterms:created xsi:type="dcterms:W3CDTF">2021-04-12T05:45:42Z</dcterms:created>
  <dcterms:modified xsi:type="dcterms:W3CDTF">2021-04-15T06:02:25Z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