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437B-04D7-044F-9E15-D1D7BDA69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EF41E-5ED0-6245-9715-33CEB6E69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33E4D-92D3-3541-9514-E80C37A7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1E-066D-F94E-ABCB-9E19EEF4852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D94B2-3903-3945-8A2F-E0B787E7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4D6F-5D1A-5E43-9983-CB99010E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0B9D-847D-FF40-8BDE-CBA417820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6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C4A4-340A-6F4B-A47B-D04DD8CC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CBAE7-19DA-744C-963E-70A29803C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DE67C-ECA5-2747-94BC-F5C6E611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1E-066D-F94E-ABCB-9E19EEF4852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B9FF5-2D68-9C42-BD45-EDDD83F0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77026-6102-D840-B7CD-E7B3EDE4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0B9D-847D-FF40-8BDE-CBA417820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9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A474A-DEFB-634A-94CF-7B1160C3E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70BC0-86BE-1144-86CA-192F5ED98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C241C-9773-E84C-A948-AC757D59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1E-066D-F94E-ABCB-9E19EEF4852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E93F6-BAA0-9649-BDA7-4AD20675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1EAB-C41D-2C46-A3AA-A163C816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0B9D-847D-FF40-8BDE-CBA417820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8D69-0AC3-5241-B70C-8C780B50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AFDC-EC5B-F04C-A569-FCA3AC3A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18734-EA89-5C46-8650-2BCC350A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1E-066D-F94E-ABCB-9E19EEF4852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CD66-73C9-0D43-B9EF-42B572BF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A4BF7-25CA-A749-8155-90B25759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0B9D-847D-FF40-8BDE-CBA417820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201E-AD56-D647-9557-B2F2096A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0012A-D8FE-D141-B45A-A7C13EDF8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8BD78-8850-6640-B8B0-FBC25616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1E-066D-F94E-ABCB-9E19EEF4852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FC4F2-47C1-3144-94C4-EB7C3CA8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8E3FE-1C6D-9342-9E13-092C6F76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0B9D-847D-FF40-8BDE-CBA417820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9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9C88-1889-1540-BB5A-79C532E7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DF92-6D26-CA44-AD0A-19E9A83E3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CBB4E-68C3-5B4F-9F85-C4EB72B69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35EEB-78EA-5F43-865D-A66B316F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1E-066D-F94E-ABCB-9E19EEF4852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C2C19-14E2-0948-8265-DD826959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5814F-4B17-414E-9D10-5DDC0C7A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0B9D-847D-FF40-8BDE-CBA417820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4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9A4C-575C-F747-9F2F-67467191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809B7-4037-064A-A774-6291EC741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153B6-B089-AE4E-9917-2609A4AEF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7469B-479B-484C-9AAE-8F159F4A0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CB66D-B8DC-3E4E-AF73-DB53BCD7A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812E1-49B6-664F-A4D6-89EF902F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1E-066D-F94E-ABCB-9E19EEF4852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29CE4-2784-BA4E-B1F1-5ED91364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CAB11-2E99-754D-9FD8-EA5570B6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0B9D-847D-FF40-8BDE-CBA417820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1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7417-99FD-5248-8777-D6D1DA6D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3FD86-BB51-E44A-9B66-EE2A709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1E-066D-F94E-ABCB-9E19EEF4852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973D5-F096-0740-A7D8-74C1AE3E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27A62-E315-7746-A04A-D625EDB8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0B9D-847D-FF40-8BDE-CBA417820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1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4E1C2-23AA-9E4E-A550-004303F5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1E-066D-F94E-ABCB-9E19EEF4852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047F5-0143-5849-9AD5-AE4548BE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89910-A910-A643-9703-A1C192A4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0B9D-847D-FF40-8BDE-CBA417820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33A3-541F-BB41-ACDA-2F51AEDB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763E-B0E1-9C4F-A410-E63087EBF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E502-4686-714F-9432-9B43A4C73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1CF4A-8BAF-B24A-99B3-96202655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1E-066D-F94E-ABCB-9E19EEF4852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6ACD4-F55C-1349-A6E9-62D61E98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76558-244D-F940-8269-EACE622B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0B9D-847D-FF40-8BDE-CBA417820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7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4734-6F16-AD41-A345-1281D324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9D89D-6056-E741-8108-1403EFC74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BC6AC-8738-3D40-B1DE-C1D48E6AB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BE9E7-286F-0B48-90D4-A52D898E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1E-066D-F94E-ABCB-9E19EEF4852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B4BF5-BBD5-6448-BC70-1C94F2CE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F483D-B629-904B-8F86-EAEA36DE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0B9D-847D-FF40-8BDE-CBA417820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3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24F1C-C549-584F-B7F4-CD57EDE7D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F6773-A4CE-F04E-9580-1273B1B66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DD82C-680B-3E4A-A9D4-AEC807CB1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C81E-066D-F94E-ABCB-9E19EEF4852B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E9BE8-5EF8-EE4A-9225-E11995F41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D3201-64FA-CE44-B726-8454DBD25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0B9D-847D-FF40-8BDE-CBA417820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9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550150-517F-C64A-AD27-72C0FA38CCE3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795261" y="266697"/>
            <a:ext cx="2872105" cy="8016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identified through database searching using keyword “COVID” for timeline 01/01/2020 to 06/26/2020  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2345)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" name="AutoShape 6">
            <a:extLst>
              <a:ext uri="{FF2B5EF4-FFF2-40B4-BE49-F238E27FC236}">
                <a16:creationId xmlns:a16="http://schemas.microsoft.com/office/drawing/2014/main" id="{07343FAC-AEDD-D940-A72F-91F08F5796D9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181468" y="1071563"/>
            <a:ext cx="0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6CE1E0-483D-A84B-8F88-A12C3B97B03E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823837" y="1528763"/>
            <a:ext cx="2771775" cy="6810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after removing studies that do not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 any investigator information</a:t>
            </a: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1522)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5" name="AutoShape 17">
            <a:extLst>
              <a:ext uri="{FF2B5EF4-FFF2-40B4-BE49-F238E27FC236}">
                <a16:creationId xmlns:a16="http://schemas.microsoft.com/office/drawing/2014/main" id="{2B0496FC-10C6-1145-88EB-5B6DE3161849}"/>
              </a:ext>
            </a:extLst>
          </p:cNvPr>
          <p:cNvCxnSpPr>
            <a:cxnSpLocks noChangeAspect="1" noEditPoints="1" noChangeArrowheads="1" noChangeShapeType="1"/>
            <a:stCxn id="8" idx="2"/>
          </p:cNvCxnSpPr>
          <p:nvPr/>
        </p:nvCxnSpPr>
        <p:spPr bwMode="auto">
          <a:xfrm>
            <a:off x="4209725" y="2209795"/>
            <a:ext cx="317" cy="5191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6330F53-BD83-3B42-B5EB-9D10D07FB526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6234107" y="838191"/>
            <a:ext cx="2771771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excluded as there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no investigator </a:t>
            </a:r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823)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E84D77CA-1E84-1C49-A5B6-DF1621684436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183046" y="1238245"/>
            <a:ext cx="20510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3671D8C-9E39-4A48-A06D-D93925E1B062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6148378" y="1966909"/>
            <a:ext cx="3565531" cy="8048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excluded as there is no distinguishable investigator first name because either the investigator first name is single letter, or the investigator is an organization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32)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5" name="AutoShape 21">
            <a:extLst>
              <a:ext uri="{FF2B5EF4-FFF2-40B4-BE49-F238E27FC236}">
                <a16:creationId xmlns:a16="http://schemas.microsoft.com/office/drawing/2014/main" id="{39D98878-5962-D341-9DFC-57FCFD2C2494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206855" y="2405063"/>
            <a:ext cx="19415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C2602A8-331C-1D4A-8786-3D5EB83FA483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832080" y="2752732"/>
            <a:ext cx="2771775" cy="8191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after removing ones with undistinguishable first names of the investigators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1490  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8" name="AutoShape 17">
            <a:extLst>
              <a:ext uri="{FF2B5EF4-FFF2-40B4-BE49-F238E27FC236}">
                <a16:creationId xmlns:a16="http://schemas.microsoft.com/office/drawing/2014/main" id="{59E83534-BAA2-1945-876E-754D90A44D37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233534" y="3590928"/>
            <a:ext cx="317" cy="5191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39" name="AutoShape 21">
            <a:extLst>
              <a:ext uri="{FF2B5EF4-FFF2-40B4-BE49-F238E27FC236}">
                <a16:creationId xmlns:a16="http://schemas.microsoft.com/office/drawing/2014/main" id="{2AF138A9-3C7C-F14E-B08D-358A890E2A18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230664" y="3786196"/>
            <a:ext cx="19415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CBCDF8A-7BE4-124C-B2D6-58A41D1C7D04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855889" y="4133865"/>
            <a:ext cx="2771775" cy="8191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after removing the ones </a:t>
            </a:r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gender of the investigator first names could not be determined using </a:t>
            </a:r>
            <a:r>
              <a:rPr lang="en-CA" sz="1100" kern="1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genderize.io</a:t>
            </a:r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1448</a:t>
            </a:r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CE449B-E355-D54F-A1F6-1E19B4478D51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6207097" y="3448064"/>
            <a:ext cx="2907060" cy="80487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excluded as as none of the investigator first names we send to </a:t>
            </a:r>
            <a:r>
              <a:rPr lang="en-CA" sz="11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genderize.io</a:t>
            </a: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 could return any identified gender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42)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FA75F3-7B7E-B148-8729-983398385CCC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1446679" y="5555813"/>
            <a:ext cx="1738640" cy="8016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Principal Investigators 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whose gender could be identified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(n = 1548)</a:t>
            </a:r>
            <a:endParaRPr lang="en-US" sz="1100" kern="1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E4DD8C-574D-7443-8C2A-585D9158FFC9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3312148" y="5559419"/>
            <a:ext cx="1738640" cy="8016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Study Directors 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whose gender could be identified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(n = 251)</a:t>
            </a:r>
            <a:endParaRPr lang="en-US" sz="1100" kern="1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E5BA5D-CA48-554F-9BF4-35DCD47E620F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5177617" y="5555813"/>
            <a:ext cx="1738640" cy="8016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Study Chairs 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whose gender could be identified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(n = 242)</a:t>
            </a:r>
            <a:endParaRPr lang="en-US" sz="1100" kern="1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3A584D-BDEB-224D-85C2-F41C6AFD1BD9}"/>
              </a:ext>
            </a:extLst>
          </p:cNvPr>
          <p:cNvCxnSpPr>
            <a:cxnSpLocks/>
          </p:cNvCxnSpPr>
          <p:nvPr/>
        </p:nvCxnSpPr>
        <p:spPr>
          <a:xfrm>
            <a:off x="2361648" y="5329237"/>
            <a:ext cx="36852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AutoShape 17">
            <a:extLst>
              <a:ext uri="{FF2B5EF4-FFF2-40B4-BE49-F238E27FC236}">
                <a16:creationId xmlns:a16="http://schemas.microsoft.com/office/drawing/2014/main" id="{B2B05252-B209-C646-9D55-97C90963E16D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181468" y="5329237"/>
            <a:ext cx="0" cy="2265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74" name="AutoShape 17">
            <a:extLst>
              <a:ext uri="{FF2B5EF4-FFF2-40B4-BE49-F238E27FC236}">
                <a16:creationId xmlns:a16="http://schemas.microsoft.com/office/drawing/2014/main" id="{8533E8D0-BE24-DE4B-BA90-6E3BC09484D9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6038956" y="5331031"/>
            <a:ext cx="0" cy="2265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75" name="AutoShape 17">
            <a:extLst>
              <a:ext uri="{FF2B5EF4-FFF2-40B4-BE49-F238E27FC236}">
                <a16:creationId xmlns:a16="http://schemas.microsoft.com/office/drawing/2014/main" id="{48612CF1-AA3F-3B49-B369-E231C90A6434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2361648" y="5332822"/>
            <a:ext cx="0" cy="2265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67FAF6D-B89B-714A-89A1-C50D763DA8B1}"/>
              </a:ext>
            </a:extLst>
          </p:cNvPr>
          <p:cNvCxnSpPr>
            <a:cxnSpLocks/>
          </p:cNvCxnSpPr>
          <p:nvPr/>
        </p:nvCxnSpPr>
        <p:spPr>
          <a:xfrm>
            <a:off x="4181468" y="4953012"/>
            <a:ext cx="0" cy="37622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4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550150-517F-C64A-AD27-72C0FA38CCE3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795261" y="266697"/>
            <a:ext cx="2872105" cy="8016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identified through database searching using keyword “Breast Cancer” for timeline 01/01/2020 to 06/26/2020  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449)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" name="AutoShape 6">
            <a:extLst>
              <a:ext uri="{FF2B5EF4-FFF2-40B4-BE49-F238E27FC236}">
                <a16:creationId xmlns:a16="http://schemas.microsoft.com/office/drawing/2014/main" id="{07343FAC-AEDD-D940-A72F-91F08F5796D9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181468" y="1071563"/>
            <a:ext cx="0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6CE1E0-483D-A84B-8F88-A12C3B97B03E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823837" y="1528763"/>
            <a:ext cx="2771775" cy="6810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after removing studies that do not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 any investigator information</a:t>
            </a: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303)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5" name="AutoShape 17">
            <a:extLst>
              <a:ext uri="{FF2B5EF4-FFF2-40B4-BE49-F238E27FC236}">
                <a16:creationId xmlns:a16="http://schemas.microsoft.com/office/drawing/2014/main" id="{2B0496FC-10C6-1145-88EB-5B6DE3161849}"/>
              </a:ext>
            </a:extLst>
          </p:cNvPr>
          <p:cNvCxnSpPr>
            <a:cxnSpLocks noChangeAspect="1" noEditPoints="1" noChangeArrowheads="1" noChangeShapeType="1"/>
            <a:stCxn id="8" idx="2"/>
          </p:cNvCxnSpPr>
          <p:nvPr/>
        </p:nvCxnSpPr>
        <p:spPr bwMode="auto">
          <a:xfrm>
            <a:off x="4209725" y="2209795"/>
            <a:ext cx="317" cy="5191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6330F53-BD83-3B42-B5EB-9D10D07FB526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6234107" y="838191"/>
            <a:ext cx="2771771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excluded as there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no investigator </a:t>
            </a:r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146)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E84D77CA-1E84-1C49-A5B6-DF1621684436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183046" y="1238245"/>
            <a:ext cx="20510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3671D8C-9E39-4A48-A06D-D93925E1B062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6148378" y="1966909"/>
            <a:ext cx="3565531" cy="8048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excluded as there is no distinguishable investigator first name because either the investigator first name is single letter, or the investigator is an organization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 16)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5" name="AutoShape 21">
            <a:extLst>
              <a:ext uri="{FF2B5EF4-FFF2-40B4-BE49-F238E27FC236}">
                <a16:creationId xmlns:a16="http://schemas.microsoft.com/office/drawing/2014/main" id="{39D98878-5962-D341-9DFC-57FCFD2C2494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206855" y="2405063"/>
            <a:ext cx="19415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C2602A8-331C-1D4A-8786-3D5EB83FA483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832080" y="2752732"/>
            <a:ext cx="2771775" cy="8191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after removing ones with undistinguishable first names of the investigators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287)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8" name="AutoShape 17">
            <a:extLst>
              <a:ext uri="{FF2B5EF4-FFF2-40B4-BE49-F238E27FC236}">
                <a16:creationId xmlns:a16="http://schemas.microsoft.com/office/drawing/2014/main" id="{59E83534-BAA2-1945-876E-754D90A44D37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233534" y="3590928"/>
            <a:ext cx="317" cy="5191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39" name="AutoShape 21">
            <a:extLst>
              <a:ext uri="{FF2B5EF4-FFF2-40B4-BE49-F238E27FC236}">
                <a16:creationId xmlns:a16="http://schemas.microsoft.com/office/drawing/2014/main" id="{2AF138A9-3C7C-F14E-B08D-358A890E2A18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230664" y="3786196"/>
            <a:ext cx="19415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CBCDF8A-7BE4-124C-B2D6-58A41D1C7D04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855889" y="4133865"/>
            <a:ext cx="2771775" cy="8191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after removing the ones </a:t>
            </a:r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gender of the investigator first names could not be determined using </a:t>
            </a:r>
            <a:r>
              <a:rPr lang="en-CA" sz="1100" kern="1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genderize.io</a:t>
            </a:r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274)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CE449B-E355-D54F-A1F6-1E19B4478D51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6207097" y="3448064"/>
            <a:ext cx="2907060" cy="80487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excluded as as none of the investigator first names we send to </a:t>
            </a:r>
            <a:r>
              <a:rPr lang="en-CA" sz="11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genderize.io</a:t>
            </a: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 could return any identified gender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13)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FA75F3-7B7E-B148-8729-983398385CCC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1446679" y="5555813"/>
            <a:ext cx="1738640" cy="8016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Principal Investigators 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whose gender could be identified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(n = 287)</a:t>
            </a:r>
            <a:endParaRPr lang="en-US" sz="1100" kern="1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E4DD8C-574D-7443-8C2A-585D9158FFC9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3312148" y="5559419"/>
            <a:ext cx="1738640" cy="8016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Study Directors 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whose gender could be identified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(n = 47)</a:t>
            </a:r>
            <a:endParaRPr lang="en-US" sz="1100" kern="1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E5BA5D-CA48-554F-9BF4-35DCD47E620F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5177617" y="5555813"/>
            <a:ext cx="1738640" cy="8016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Study Chairs 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whose gender could be identified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(n = 28)</a:t>
            </a:r>
            <a:endParaRPr lang="en-US" sz="1100" kern="1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3A584D-BDEB-224D-85C2-F41C6AFD1BD9}"/>
              </a:ext>
            </a:extLst>
          </p:cNvPr>
          <p:cNvCxnSpPr>
            <a:cxnSpLocks/>
          </p:cNvCxnSpPr>
          <p:nvPr/>
        </p:nvCxnSpPr>
        <p:spPr>
          <a:xfrm>
            <a:off x="2361648" y="5329237"/>
            <a:ext cx="36852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AutoShape 17">
            <a:extLst>
              <a:ext uri="{FF2B5EF4-FFF2-40B4-BE49-F238E27FC236}">
                <a16:creationId xmlns:a16="http://schemas.microsoft.com/office/drawing/2014/main" id="{B2B05252-B209-C646-9D55-97C90963E16D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181468" y="5329237"/>
            <a:ext cx="0" cy="2265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74" name="AutoShape 17">
            <a:extLst>
              <a:ext uri="{FF2B5EF4-FFF2-40B4-BE49-F238E27FC236}">
                <a16:creationId xmlns:a16="http://schemas.microsoft.com/office/drawing/2014/main" id="{8533E8D0-BE24-DE4B-BA90-6E3BC09484D9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6038956" y="5331031"/>
            <a:ext cx="0" cy="2265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75" name="AutoShape 17">
            <a:extLst>
              <a:ext uri="{FF2B5EF4-FFF2-40B4-BE49-F238E27FC236}">
                <a16:creationId xmlns:a16="http://schemas.microsoft.com/office/drawing/2014/main" id="{48612CF1-AA3F-3B49-B369-E231C90A6434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2361648" y="5332822"/>
            <a:ext cx="0" cy="2265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67FAF6D-B89B-714A-89A1-C50D763DA8B1}"/>
              </a:ext>
            </a:extLst>
          </p:cNvPr>
          <p:cNvCxnSpPr>
            <a:cxnSpLocks/>
          </p:cNvCxnSpPr>
          <p:nvPr/>
        </p:nvCxnSpPr>
        <p:spPr>
          <a:xfrm>
            <a:off x="4181468" y="4953012"/>
            <a:ext cx="0" cy="37622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62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550150-517F-C64A-AD27-72C0FA38CCE3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795261" y="266697"/>
            <a:ext cx="2872105" cy="8016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identified through database searching using keyword “Breast Cancer” for timeline 01/01/2019 to 12/31/2019  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839)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" name="AutoShape 6">
            <a:extLst>
              <a:ext uri="{FF2B5EF4-FFF2-40B4-BE49-F238E27FC236}">
                <a16:creationId xmlns:a16="http://schemas.microsoft.com/office/drawing/2014/main" id="{07343FAC-AEDD-D940-A72F-91F08F5796D9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181468" y="1071563"/>
            <a:ext cx="0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6CE1E0-483D-A84B-8F88-A12C3B97B03E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823837" y="1528763"/>
            <a:ext cx="2771775" cy="6810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after removing studies that do not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 any investigator information</a:t>
            </a: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642)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5" name="AutoShape 17">
            <a:extLst>
              <a:ext uri="{FF2B5EF4-FFF2-40B4-BE49-F238E27FC236}">
                <a16:creationId xmlns:a16="http://schemas.microsoft.com/office/drawing/2014/main" id="{2B0496FC-10C6-1145-88EB-5B6DE3161849}"/>
              </a:ext>
            </a:extLst>
          </p:cNvPr>
          <p:cNvCxnSpPr>
            <a:cxnSpLocks noChangeAspect="1" noEditPoints="1" noChangeArrowheads="1" noChangeShapeType="1"/>
            <a:stCxn id="8" idx="2"/>
          </p:cNvCxnSpPr>
          <p:nvPr/>
        </p:nvCxnSpPr>
        <p:spPr bwMode="auto">
          <a:xfrm>
            <a:off x="4209725" y="2209795"/>
            <a:ext cx="317" cy="5191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6330F53-BD83-3B42-B5EB-9D10D07FB526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6234107" y="838191"/>
            <a:ext cx="2771771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excluded as there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no investigator </a:t>
            </a:r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197)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E84D77CA-1E84-1C49-A5B6-DF1621684436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183046" y="1238245"/>
            <a:ext cx="20510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3671D8C-9E39-4A48-A06D-D93925E1B062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6148378" y="1966909"/>
            <a:ext cx="3565531" cy="8048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excluded as there is no distinguishable investigator first name because either the investigator first name is single letter, or the investigator is an organization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 </a:t>
            </a:r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5" name="AutoShape 21">
            <a:extLst>
              <a:ext uri="{FF2B5EF4-FFF2-40B4-BE49-F238E27FC236}">
                <a16:creationId xmlns:a16="http://schemas.microsoft.com/office/drawing/2014/main" id="{39D98878-5962-D341-9DFC-57FCFD2C2494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206855" y="2405063"/>
            <a:ext cx="19415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C2602A8-331C-1D4A-8786-3D5EB83FA483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832080" y="2752732"/>
            <a:ext cx="2771775" cy="8191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after removing ones with undistinguishable first names of the investigators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609)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8" name="AutoShape 17">
            <a:extLst>
              <a:ext uri="{FF2B5EF4-FFF2-40B4-BE49-F238E27FC236}">
                <a16:creationId xmlns:a16="http://schemas.microsoft.com/office/drawing/2014/main" id="{59E83534-BAA2-1945-876E-754D90A44D37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233534" y="3590928"/>
            <a:ext cx="317" cy="5191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39" name="AutoShape 21">
            <a:extLst>
              <a:ext uri="{FF2B5EF4-FFF2-40B4-BE49-F238E27FC236}">
                <a16:creationId xmlns:a16="http://schemas.microsoft.com/office/drawing/2014/main" id="{2AF138A9-3C7C-F14E-B08D-358A890E2A18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230664" y="3786196"/>
            <a:ext cx="19415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CBCDF8A-7BE4-124C-B2D6-58A41D1C7D04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855889" y="4133865"/>
            <a:ext cx="2771775" cy="8191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after removing the ones </a:t>
            </a:r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gender of the investigator first names could not be determined using </a:t>
            </a:r>
            <a:r>
              <a:rPr lang="en-CA" sz="1100" kern="1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genderize.io</a:t>
            </a:r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573)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CE449B-E355-D54F-A1F6-1E19B4478D51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6207097" y="3448064"/>
            <a:ext cx="2907060" cy="80487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excluded as as none of the investigator first names we send to </a:t>
            </a:r>
            <a:r>
              <a:rPr lang="en-CA" sz="11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genderize.io</a:t>
            </a: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 could return any identified gender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36)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FA75F3-7B7E-B148-8729-983398385CCC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1446679" y="5555813"/>
            <a:ext cx="1738640" cy="8016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Principal Investigators 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whose gender could be identified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(n = 493)</a:t>
            </a:r>
            <a:endParaRPr lang="en-US" sz="1100" kern="1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E4DD8C-574D-7443-8C2A-585D9158FFC9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3312148" y="5559419"/>
            <a:ext cx="1738640" cy="8016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Study Directors 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whose gender could be identified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(n = 95)</a:t>
            </a:r>
            <a:endParaRPr lang="en-US" sz="1100" kern="1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E5BA5D-CA48-554F-9BF4-35DCD47E620F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5177617" y="5555813"/>
            <a:ext cx="1738640" cy="8016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Study Chairs 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whose gender could be identified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(n = 78)</a:t>
            </a:r>
            <a:endParaRPr lang="en-US" sz="1100" kern="1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3A584D-BDEB-224D-85C2-F41C6AFD1BD9}"/>
              </a:ext>
            </a:extLst>
          </p:cNvPr>
          <p:cNvCxnSpPr>
            <a:cxnSpLocks/>
          </p:cNvCxnSpPr>
          <p:nvPr/>
        </p:nvCxnSpPr>
        <p:spPr>
          <a:xfrm>
            <a:off x="2361648" y="5329237"/>
            <a:ext cx="36852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AutoShape 17">
            <a:extLst>
              <a:ext uri="{FF2B5EF4-FFF2-40B4-BE49-F238E27FC236}">
                <a16:creationId xmlns:a16="http://schemas.microsoft.com/office/drawing/2014/main" id="{B2B05252-B209-C646-9D55-97C90963E16D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181468" y="5329237"/>
            <a:ext cx="0" cy="2265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74" name="AutoShape 17">
            <a:extLst>
              <a:ext uri="{FF2B5EF4-FFF2-40B4-BE49-F238E27FC236}">
                <a16:creationId xmlns:a16="http://schemas.microsoft.com/office/drawing/2014/main" id="{8533E8D0-BE24-DE4B-BA90-6E3BC09484D9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6038956" y="5331031"/>
            <a:ext cx="0" cy="2265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75" name="AutoShape 17">
            <a:extLst>
              <a:ext uri="{FF2B5EF4-FFF2-40B4-BE49-F238E27FC236}">
                <a16:creationId xmlns:a16="http://schemas.microsoft.com/office/drawing/2014/main" id="{48612CF1-AA3F-3B49-B369-E231C90A6434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2361648" y="5332822"/>
            <a:ext cx="0" cy="2265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67FAF6D-B89B-714A-89A1-C50D763DA8B1}"/>
              </a:ext>
            </a:extLst>
          </p:cNvPr>
          <p:cNvCxnSpPr>
            <a:cxnSpLocks/>
          </p:cNvCxnSpPr>
          <p:nvPr/>
        </p:nvCxnSpPr>
        <p:spPr>
          <a:xfrm>
            <a:off x="4181468" y="4953012"/>
            <a:ext cx="0" cy="37622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7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550150-517F-C64A-AD27-72C0FA38CCE3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795261" y="266697"/>
            <a:ext cx="2872105" cy="8016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identified through database searching using keyword “Type2 Diabetes” for timeline 01/01/2020 to 06/26/2020  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272)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" name="AutoShape 6">
            <a:extLst>
              <a:ext uri="{FF2B5EF4-FFF2-40B4-BE49-F238E27FC236}">
                <a16:creationId xmlns:a16="http://schemas.microsoft.com/office/drawing/2014/main" id="{07343FAC-AEDD-D940-A72F-91F08F5796D9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181468" y="1071563"/>
            <a:ext cx="0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6CE1E0-483D-A84B-8F88-A12C3B97B03E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823837" y="1528763"/>
            <a:ext cx="2771775" cy="6810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after removing studies that do not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 any investigator information</a:t>
            </a: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166)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5" name="AutoShape 17">
            <a:extLst>
              <a:ext uri="{FF2B5EF4-FFF2-40B4-BE49-F238E27FC236}">
                <a16:creationId xmlns:a16="http://schemas.microsoft.com/office/drawing/2014/main" id="{2B0496FC-10C6-1145-88EB-5B6DE3161849}"/>
              </a:ext>
            </a:extLst>
          </p:cNvPr>
          <p:cNvCxnSpPr>
            <a:cxnSpLocks noChangeAspect="1" noEditPoints="1" noChangeArrowheads="1" noChangeShapeType="1"/>
            <a:stCxn id="8" idx="2"/>
          </p:cNvCxnSpPr>
          <p:nvPr/>
        </p:nvCxnSpPr>
        <p:spPr bwMode="auto">
          <a:xfrm>
            <a:off x="4209725" y="2209795"/>
            <a:ext cx="317" cy="5191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6330F53-BD83-3B42-B5EB-9D10D07FB526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6234107" y="838191"/>
            <a:ext cx="2771771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excluded as there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no investigator </a:t>
            </a:r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106)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E84D77CA-1E84-1C49-A5B6-DF1621684436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183046" y="1238245"/>
            <a:ext cx="20510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3671D8C-9E39-4A48-A06D-D93925E1B062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6148378" y="1966909"/>
            <a:ext cx="3565531" cy="8048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excluded as there is no distinguishable investigator first name because either the investigator first name is single letter, or the investigator is an organization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 18)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5" name="AutoShape 21">
            <a:extLst>
              <a:ext uri="{FF2B5EF4-FFF2-40B4-BE49-F238E27FC236}">
                <a16:creationId xmlns:a16="http://schemas.microsoft.com/office/drawing/2014/main" id="{39D98878-5962-D341-9DFC-57FCFD2C2494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206855" y="2405063"/>
            <a:ext cx="19415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C2602A8-331C-1D4A-8786-3D5EB83FA483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832080" y="2752732"/>
            <a:ext cx="2771775" cy="8191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after removing ones with undistinguishable first names of the investigators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148)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8" name="AutoShape 17">
            <a:extLst>
              <a:ext uri="{FF2B5EF4-FFF2-40B4-BE49-F238E27FC236}">
                <a16:creationId xmlns:a16="http://schemas.microsoft.com/office/drawing/2014/main" id="{59E83534-BAA2-1945-876E-754D90A44D37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233534" y="3590928"/>
            <a:ext cx="317" cy="5191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39" name="AutoShape 21">
            <a:extLst>
              <a:ext uri="{FF2B5EF4-FFF2-40B4-BE49-F238E27FC236}">
                <a16:creationId xmlns:a16="http://schemas.microsoft.com/office/drawing/2014/main" id="{2AF138A9-3C7C-F14E-B08D-358A890E2A18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230664" y="3786196"/>
            <a:ext cx="19415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CBCDF8A-7BE4-124C-B2D6-58A41D1C7D04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855889" y="4133865"/>
            <a:ext cx="2771775" cy="8191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after removing the ones </a:t>
            </a:r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gender of the investigator first names could not be determined using </a:t>
            </a:r>
            <a:r>
              <a:rPr lang="en-CA" sz="1100" kern="1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genderize.io</a:t>
            </a:r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139)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CE449B-E355-D54F-A1F6-1E19B4478D51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6207097" y="3448064"/>
            <a:ext cx="2907060" cy="80487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excluded as as none of the investigator first names we send to </a:t>
            </a:r>
            <a:r>
              <a:rPr lang="en-CA" sz="11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genderize.io</a:t>
            </a: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 could return any identified gender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9)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FA75F3-7B7E-B148-8729-983398385CCC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1446679" y="5555813"/>
            <a:ext cx="1738640" cy="8016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Principal Investigators 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whose gender could be identified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(n = 133)</a:t>
            </a:r>
            <a:endParaRPr lang="en-US" sz="1100" kern="1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E4DD8C-574D-7443-8C2A-585D9158FFC9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3312148" y="5559419"/>
            <a:ext cx="1738640" cy="8016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Study Directors 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whose gender could be identified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(n = 18)</a:t>
            </a:r>
            <a:endParaRPr lang="en-US" sz="1100" kern="1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E5BA5D-CA48-554F-9BF4-35DCD47E620F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5177617" y="5555813"/>
            <a:ext cx="1738640" cy="8016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Study Chairs 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whose gender could be identified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(n = 11)</a:t>
            </a:r>
            <a:endParaRPr lang="en-US" sz="1100" kern="1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3A584D-BDEB-224D-85C2-F41C6AFD1BD9}"/>
              </a:ext>
            </a:extLst>
          </p:cNvPr>
          <p:cNvCxnSpPr>
            <a:cxnSpLocks/>
          </p:cNvCxnSpPr>
          <p:nvPr/>
        </p:nvCxnSpPr>
        <p:spPr>
          <a:xfrm>
            <a:off x="2361648" y="5329237"/>
            <a:ext cx="36852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AutoShape 17">
            <a:extLst>
              <a:ext uri="{FF2B5EF4-FFF2-40B4-BE49-F238E27FC236}">
                <a16:creationId xmlns:a16="http://schemas.microsoft.com/office/drawing/2014/main" id="{B2B05252-B209-C646-9D55-97C90963E16D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181468" y="5329237"/>
            <a:ext cx="0" cy="2265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74" name="AutoShape 17">
            <a:extLst>
              <a:ext uri="{FF2B5EF4-FFF2-40B4-BE49-F238E27FC236}">
                <a16:creationId xmlns:a16="http://schemas.microsoft.com/office/drawing/2014/main" id="{8533E8D0-BE24-DE4B-BA90-6E3BC09484D9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6038956" y="5331031"/>
            <a:ext cx="0" cy="2265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75" name="AutoShape 17">
            <a:extLst>
              <a:ext uri="{FF2B5EF4-FFF2-40B4-BE49-F238E27FC236}">
                <a16:creationId xmlns:a16="http://schemas.microsoft.com/office/drawing/2014/main" id="{48612CF1-AA3F-3B49-B369-E231C90A6434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2361648" y="5332822"/>
            <a:ext cx="0" cy="2265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67FAF6D-B89B-714A-89A1-C50D763DA8B1}"/>
              </a:ext>
            </a:extLst>
          </p:cNvPr>
          <p:cNvCxnSpPr>
            <a:cxnSpLocks/>
          </p:cNvCxnSpPr>
          <p:nvPr/>
        </p:nvCxnSpPr>
        <p:spPr>
          <a:xfrm>
            <a:off x="4181468" y="4953012"/>
            <a:ext cx="0" cy="37622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14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550150-517F-C64A-AD27-72C0FA38CCE3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795261" y="266697"/>
            <a:ext cx="2872105" cy="8016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identified through database searching using keyword “Type2 Diabetes” for timeline 01/01/2019 to 12/31/2019  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533)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" name="AutoShape 6">
            <a:extLst>
              <a:ext uri="{FF2B5EF4-FFF2-40B4-BE49-F238E27FC236}">
                <a16:creationId xmlns:a16="http://schemas.microsoft.com/office/drawing/2014/main" id="{07343FAC-AEDD-D940-A72F-91F08F5796D9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181468" y="1071563"/>
            <a:ext cx="0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6CE1E0-483D-A84B-8F88-A12C3B97B03E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823837" y="1528763"/>
            <a:ext cx="2771775" cy="6810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after removing studies that do not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 any investigator information</a:t>
            </a: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373)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5" name="AutoShape 17">
            <a:extLst>
              <a:ext uri="{FF2B5EF4-FFF2-40B4-BE49-F238E27FC236}">
                <a16:creationId xmlns:a16="http://schemas.microsoft.com/office/drawing/2014/main" id="{2B0496FC-10C6-1145-88EB-5B6DE3161849}"/>
              </a:ext>
            </a:extLst>
          </p:cNvPr>
          <p:cNvCxnSpPr>
            <a:cxnSpLocks noChangeAspect="1" noEditPoints="1" noChangeArrowheads="1" noChangeShapeType="1"/>
            <a:stCxn id="8" idx="2"/>
          </p:cNvCxnSpPr>
          <p:nvPr/>
        </p:nvCxnSpPr>
        <p:spPr bwMode="auto">
          <a:xfrm>
            <a:off x="4209725" y="2209795"/>
            <a:ext cx="317" cy="5191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6330F53-BD83-3B42-B5EB-9D10D07FB526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6234107" y="838191"/>
            <a:ext cx="2771771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excluded as there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no investigator </a:t>
            </a:r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160)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E84D77CA-1E84-1C49-A5B6-DF1621684436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183046" y="1238245"/>
            <a:ext cx="20510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3671D8C-9E39-4A48-A06D-D93925E1B062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6148378" y="1966909"/>
            <a:ext cx="3565531" cy="8048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excluded as there is no distinguishable investigator first name because either the investigator first name is single letter, or the investigator is an organization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 8)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5" name="AutoShape 21">
            <a:extLst>
              <a:ext uri="{FF2B5EF4-FFF2-40B4-BE49-F238E27FC236}">
                <a16:creationId xmlns:a16="http://schemas.microsoft.com/office/drawing/2014/main" id="{39D98878-5962-D341-9DFC-57FCFD2C2494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206855" y="2405063"/>
            <a:ext cx="19415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C2602A8-331C-1D4A-8786-3D5EB83FA483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832080" y="2752732"/>
            <a:ext cx="2771775" cy="8191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after removing ones with undistinguishable first names of the investigators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365)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8" name="AutoShape 17">
            <a:extLst>
              <a:ext uri="{FF2B5EF4-FFF2-40B4-BE49-F238E27FC236}">
                <a16:creationId xmlns:a16="http://schemas.microsoft.com/office/drawing/2014/main" id="{59E83534-BAA2-1945-876E-754D90A44D37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233534" y="3590928"/>
            <a:ext cx="317" cy="5191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39" name="AutoShape 21">
            <a:extLst>
              <a:ext uri="{FF2B5EF4-FFF2-40B4-BE49-F238E27FC236}">
                <a16:creationId xmlns:a16="http://schemas.microsoft.com/office/drawing/2014/main" id="{2AF138A9-3C7C-F14E-B08D-358A890E2A18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230664" y="3786196"/>
            <a:ext cx="19415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CBCDF8A-7BE4-124C-B2D6-58A41D1C7D04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855889" y="4133865"/>
            <a:ext cx="2771775" cy="8191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after removing the ones </a:t>
            </a:r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gender of the investigator first names could not be determined using </a:t>
            </a:r>
            <a:r>
              <a:rPr lang="en-CA" sz="1100" kern="1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genderize.io</a:t>
            </a:r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359)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CE449B-E355-D54F-A1F6-1E19B4478D51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6207097" y="3448064"/>
            <a:ext cx="2907060" cy="80487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excluded as as none of the investigator first names we send to </a:t>
            </a:r>
            <a:r>
              <a:rPr lang="en-CA" sz="11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genderize.io</a:t>
            </a: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 could return any identified gender</a:t>
            </a:r>
            <a:b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1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= 6)</a:t>
            </a:r>
            <a:endParaRPr lang="en-US" sz="1000" kern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FA75F3-7B7E-B148-8729-983398385CCC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1446679" y="5555813"/>
            <a:ext cx="1738640" cy="8016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Principal Investigators 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whose gender could be identified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(n = 333)</a:t>
            </a:r>
            <a:endParaRPr lang="en-US" sz="1100" kern="1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E4DD8C-574D-7443-8C2A-585D9158FFC9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3312148" y="5559419"/>
            <a:ext cx="1738640" cy="8016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Study Directors 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whose gender could be identified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(n = 84)</a:t>
            </a:r>
            <a:endParaRPr lang="en-US" sz="1100" kern="1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E5BA5D-CA48-554F-9BF4-35DCD47E620F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5177617" y="5555813"/>
            <a:ext cx="1738640" cy="8016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Study Chairs 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whose gender could be identified</a:t>
            </a:r>
          </a:p>
          <a:p>
            <a:pPr algn="ctr"/>
            <a:r>
              <a:rPr lang="en-CA" sz="1100" kern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(n = 47)</a:t>
            </a:r>
            <a:endParaRPr lang="en-US" sz="1100" kern="1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3A584D-BDEB-224D-85C2-F41C6AFD1BD9}"/>
              </a:ext>
            </a:extLst>
          </p:cNvPr>
          <p:cNvCxnSpPr>
            <a:cxnSpLocks/>
          </p:cNvCxnSpPr>
          <p:nvPr/>
        </p:nvCxnSpPr>
        <p:spPr>
          <a:xfrm>
            <a:off x="2361648" y="5329237"/>
            <a:ext cx="36852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AutoShape 17">
            <a:extLst>
              <a:ext uri="{FF2B5EF4-FFF2-40B4-BE49-F238E27FC236}">
                <a16:creationId xmlns:a16="http://schemas.microsoft.com/office/drawing/2014/main" id="{B2B05252-B209-C646-9D55-97C90963E16D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4181468" y="5329237"/>
            <a:ext cx="0" cy="2265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74" name="AutoShape 17">
            <a:extLst>
              <a:ext uri="{FF2B5EF4-FFF2-40B4-BE49-F238E27FC236}">
                <a16:creationId xmlns:a16="http://schemas.microsoft.com/office/drawing/2014/main" id="{8533E8D0-BE24-DE4B-BA90-6E3BC09484D9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6038956" y="5331031"/>
            <a:ext cx="0" cy="2265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75" name="AutoShape 17">
            <a:extLst>
              <a:ext uri="{FF2B5EF4-FFF2-40B4-BE49-F238E27FC236}">
                <a16:creationId xmlns:a16="http://schemas.microsoft.com/office/drawing/2014/main" id="{48612CF1-AA3F-3B49-B369-E231C90A6434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2361648" y="5332822"/>
            <a:ext cx="0" cy="2265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67FAF6D-B89B-714A-89A1-C50D763DA8B1}"/>
              </a:ext>
            </a:extLst>
          </p:cNvPr>
          <p:cNvCxnSpPr>
            <a:cxnSpLocks/>
          </p:cNvCxnSpPr>
          <p:nvPr/>
        </p:nvCxnSpPr>
        <p:spPr>
          <a:xfrm>
            <a:off x="4181468" y="4953012"/>
            <a:ext cx="0" cy="37622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964</Words>
  <Application>Microsoft Macintosh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Arefinul Haque</dc:creator>
  <cp:lastModifiedBy>Syed Arefinul Haque</cp:lastModifiedBy>
  <cp:revision>10</cp:revision>
  <dcterms:created xsi:type="dcterms:W3CDTF">2020-06-30T00:05:21Z</dcterms:created>
  <dcterms:modified xsi:type="dcterms:W3CDTF">2020-07-29T04:27:37Z</dcterms:modified>
</cp:coreProperties>
</file>