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61"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048"/>
    <a:srgbClr val="337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p:scale>
          <a:sx n="66" d="100"/>
          <a:sy n="66" d="100"/>
        </p:scale>
        <p:origin x="88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68FE2-A5D7-498F-B4E2-4F417335F3E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286170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42058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940631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573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60258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1068FE2-A5D7-498F-B4E2-4F417335F3E0}"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444304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1068FE2-A5D7-498F-B4E2-4F417335F3E0}"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4146088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68FE2-A5D7-498F-B4E2-4F417335F3E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358868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68FE2-A5D7-498F-B4E2-4F417335F3E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19215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68FE2-A5D7-498F-B4E2-4F417335F3E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03762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068FE2-A5D7-498F-B4E2-4F417335F3E0}"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96025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4239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68FE2-A5D7-498F-B4E2-4F417335F3E0}"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84739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68FE2-A5D7-498F-B4E2-4F417335F3E0}"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119570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68FE2-A5D7-498F-B4E2-4F417335F3E0}"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97957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362576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68FE2-A5D7-498F-B4E2-4F417335F3E0}"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510DF7-B10E-48C2-9C3E-16EDD8F508E3}" type="slidenum">
              <a:rPr lang="en-US" smtClean="0"/>
              <a:t>‹#›</a:t>
            </a:fld>
            <a:endParaRPr lang="en-US"/>
          </a:p>
        </p:txBody>
      </p:sp>
    </p:spTree>
    <p:extLst>
      <p:ext uri="{BB962C8B-B14F-4D97-AF65-F5344CB8AC3E}">
        <p14:creationId xmlns:p14="http://schemas.microsoft.com/office/powerpoint/2010/main" val="8233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1068FE2-A5D7-498F-B4E2-4F417335F3E0}" type="datetimeFigureOut">
              <a:rPr lang="en-US" smtClean="0"/>
              <a:t>2/27/2024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D510DF7-B10E-48C2-9C3E-16EDD8F508E3}" type="slidenum">
              <a:rPr lang="en-US" smtClean="0"/>
              <a:t>‹#›</a:t>
            </a:fld>
            <a:endParaRPr lang="en-US"/>
          </a:p>
        </p:txBody>
      </p:sp>
    </p:spTree>
    <p:extLst>
      <p:ext uri="{BB962C8B-B14F-4D97-AF65-F5344CB8AC3E}">
        <p14:creationId xmlns:p14="http://schemas.microsoft.com/office/powerpoint/2010/main" val="32312494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119C-D6C0-4A6B-AD58-E827B7742339}"/>
              </a:ext>
            </a:extLst>
          </p:cNvPr>
          <p:cNvSpPr>
            <a:spLocks noGrp="1"/>
          </p:cNvSpPr>
          <p:nvPr>
            <p:ph type="ctrTitle"/>
          </p:nvPr>
        </p:nvSpPr>
        <p:spPr/>
        <p:txBody>
          <a:bodyPr>
            <a:normAutofit/>
          </a:bodyPr>
          <a:lstStyle/>
          <a:p>
            <a:r>
              <a:rPr lang="en-US" sz="7200" dirty="0">
                <a:solidFill>
                  <a:schemeClr val="bg2">
                    <a:lumMod val="40000"/>
                    <a:lumOff val="60000"/>
                  </a:schemeClr>
                </a:solidFill>
              </a:rPr>
              <a:t>Task schedulE</a:t>
            </a:r>
          </a:p>
        </p:txBody>
      </p:sp>
      <p:sp>
        <p:nvSpPr>
          <p:cNvPr id="3" name="Subtitle 2">
            <a:extLst>
              <a:ext uri="{FF2B5EF4-FFF2-40B4-BE49-F238E27FC236}">
                <a16:creationId xmlns:a16="http://schemas.microsoft.com/office/drawing/2014/main" id="{56BF8D33-1B84-4FD1-8D4D-A11C714D95CB}"/>
              </a:ext>
            </a:extLst>
          </p:cNvPr>
          <p:cNvSpPr>
            <a:spLocks noGrp="1"/>
          </p:cNvSpPr>
          <p:nvPr>
            <p:ph type="subTitle" idx="1"/>
          </p:nvPr>
        </p:nvSpPr>
        <p:spPr/>
        <p:txBody>
          <a:bodyPr>
            <a:normAutofit/>
          </a:bodyPr>
          <a:lstStyle/>
          <a:p>
            <a:r>
              <a:rPr lang="en-US" sz="1400" dirty="0">
                <a:solidFill>
                  <a:schemeClr val="tx1">
                    <a:lumMod val="85000"/>
                  </a:schemeClr>
                </a:solidFill>
                <a:effectLst/>
              </a:rPr>
              <a:t>"Efficient Workflow Management: Mastering Task Scheduling for Optimal Productivity"</a:t>
            </a:r>
            <a:endParaRPr lang="en-US" sz="1400" dirty="0">
              <a:solidFill>
                <a:schemeClr val="tx1">
                  <a:lumMod val="85000"/>
                </a:schemeClr>
              </a:solidFill>
            </a:endParaRPr>
          </a:p>
        </p:txBody>
      </p:sp>
    </p:spTree>
    <p:extLst>
      <p:ext uri="{BB962C8B-B14F-4D97-AF65-F5344CB8AC3E}">
        <p14:creationId xmlns:p14="http://schemas.microsoft.com/office/powerpoint/2010/main" val="3573200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CCCC7-1652-450C-BC4E-99E7A0479729}"/>
              </a:ext>
            </a:extLst>
          </p:cNvPr>
          <p:cNvSpPr/>
          <p:nvPr/>
        </p:nvSpPr>
        <p:spPr>
          <a:xfrm>
            <a:off x="2238213" y="302351"/>
            <a:ext cx="7715574" cy="1107996"/>
          </a:xfrm>
          <a:prstGeom prst="rect">
            <a:avLst/>
          </a:prstGeom>
        </p:spPr>
        <p:txBody>
          <a:bodyPr wrap="none">
            <a:spAutoFit/>
          </a:bodyPr>
          <a:lstStyle/>
          <a:p>
            <a:r>
              <a:rPr lang="en-US" sz="6600" b="1" dirty="0">
                <a:solidFill>
                  <a:schemeClr val="bg2">
                    <a:lumMod val="40000"/>
                    <a:lumOff val="60000"/>
                  </a:schemeClr>
                </a:solidFill>
                <a:latin typeface="+mj-lt"/>
              </a:rPr>
              <a:t>TEAM MEMBERS</a:t>
            </a:r>
            <a:endParaRPr lang="en-US" sz="6600" b="1" dirty="0">
              <a:latin typeface="+mj-lt"/>
            </a:endParaRPr>
          </a:p>
        </p:txBody>
      </p:sp>
      <p:cxnSp>
        <p:nvCxnSpPr>
          <p:cNvPr id="5" name="Straight Connector 4">
            <a:extLst>
              <a:ext uri="{FF2B5EF4-FFF2-40B4-BE49-F238E27FC236}">
                <a16:creationId xmlns:a16="http://schemas.microsoft.com/office/drawing/2014/main" id="{1F3BBCF0-1928-4B35-9743-266722E0C538}"/>
              </a:ext>
            </a:extLst>
          </p:cNvPr>
          <p:cNvCxnSpPr/>
          <p:nvPr/>
        </p:nvCxnSpPr>
        <p:spPr>
          <a:xfrm>
            <a:off x="2411896" y="1349703"/>
            <a:ext cx="7368208"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269D894-FA98-49FD-986E-A10FD5DCFFBF}"/>
              </a:ext>
            </a:extLst>
          </p:cNvPr>
          <p:cNvSpPr/>
          <p:nvPr/>
        </p:nvSpPr>
        <p:spPr>
          <a:xfrm>
            <a:off x="649357" y="2438400"/>
            <a:ext cx="5658678" cy="295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8" name="TextBox 7">
            <a:extLst>
              <a:ext uri="{FF2B5EF4-FFF2-40B4-BE49-F238E27FC236}">
                <a16:creationId xmlns:a16="http://schemas.microsoft.com/office/drawing/2014/main" id="{AF82BBAA-6270-482D-9FF0-57F5CAB5DA90}"/>
              </a:ext>
            </a:extLst>
          </p:cNvPr>
          <p:cNvSpPr txBox="1"/>
          <p:nvPr/>
        </p:nvSpPr>
        <p:spPr>
          <a:xfrm>
            <a:off x="755374" y="2743200"/>
            <a:ext cx="4996069" cy="1938992"/>
          </a:xfrm>
          <a:prstGeom prst="rect">
            <a:avLst/>
          </a:prstGeom>
          <a:noFill/>
        </p:spPr>
        <p:txBody>
          <a:bodyPr wrap="square" rtlCol="0">
            <a:spAutoFit/>
          </a:bodyPr>
          <a:lstStyle/>
          <a:p>
            <a:pPr marL="285750" indent="-285750">
              <a:buFont typeface="Wingdings" panose="05000000000000000000" pitchFamily="2" charset="2"/>
              <a:buChar char="v"/>
            </a:pPr>
            <a:r>
              <a:rPr lang="en-US" sz="4000" dirty="0">
                <a:solidFill>
                  <a:schemeClr val="accent1">
                    <a:lumMod val="40000"/>
                    <a:lumOff val="60000"/>
                  </a:schemeClr>
                </a:solidFill>
              </a:rPr>
              <a:t>Alishba</a:t>
            </a:r>
          </a:p>
          <a:p>
            <a:pPr marL="285750" indent="-285750">
              <a:buFont typeface="Wingdings" panose="05000000000000000000" pitchFamily="2" charset="2"/>
              <a:buChar char="v"/>
            </a:pPr>
            <a:r>
              <a:rPr lang="en-US" sz="4000" dirty="0">
                <a:solidFill>
                  <a:schemeClr val="accent1">
                    <a:lumMod val="40000"/>
                    <a:lumOff val="60000"/>
                  </a:schemeClr>
                </a:solidFill>
              </a:rPr>
              <a:t>Tooba (Leader)</a:t>
            </a:r>
          </a:p>
          <a:p>
            <a:pPr marL="285750" indent="-285750">
              <a:buFont typeface="Wingdings" panose="05000000000000000000" pitchFamily="2" charset="2"/>
              <a:buChar char="v"/>
            </a:pPr>
            <a:r>
              <a:rPr lang="en-US" sz="4000" dirty="0">
                <a:solidFill>
                  <a:schemeClr val="accent1">
                    <a:lumMod val="40000"/>
                    <a:lumOff val="60000"/>
                  </a:schemeClr>
                </a:solidFill>
              </a:rPr>
              <a:t>Rimsha</a:t>
            </a:r>
          </a:p>
        </p:txBody>
      </p:sp>
    </p:spTree>
    <p:extLst>
      <p:ext uri="{BB962C8B-B14F-4D97-AF65-F5344CB8AC3E}">
        <p14:creationId xmlns:p14="http://schemas.microsoft.com/office/powerpoint/2010/main" val="140740885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B3C-8305-4A21-9B9B-268010C3B5D6}"/>
              </a:ext>
            </a:extLst>
          </p:cNvPr>
          <p:cNvSpPr>
            <a:spLocks noGrp="1"/>
          </p:cNvSpPr>
          <p:nvPr>
            <p:ph type="title"/>
          </p:nvPr>
        </p:nvSpPr>
        <p:spPr>
          <a:xfrm>
            <a:off x="384314" y="609600"/>
            <a:ext cx="4797286" cy="1265582"/>
          </a:xfrm>
          <a:effectLst>
            <a:outerShdw blurRad="50800" dist="38100" algn="l" rotWithShape="0">
              <a:prstClr val="black">
                <a:alpha val="40000"/>
              </a:prstClr>
            </a:outerShdw>
          </a:effectLst>
        </p:spPr>
        <p:txBody>
          <a:bodyPr>
            <a:normAutofit/>
          </a:bodyPr>
          <a:lstStyle/>
          <a:p>
            <a:r>
              <a:rPr lang="en-US" sz="2400" dirty="0">
                <a:solidFill>
                  <a:schemeClr val="bg2">
                    <a:lumMod val="40000"/>
                    <a:lumOff val="60000"/>
                  </a:schemeClr>
                </a:solidFill>
              </a:rPr>
              <a:t>What is Task Schedule</a:t>
            </a:r>
          </a:p>
        </p:txBody>
      </p:sp>
      <p:pic>
        <p:nvPicPr>
          <p:cNvPr id="18" name="Content Placeholder 17">
            <a:extLst>
              <a:ext uri="{FF2B5EF4-FFF2-40B4-BE49-F238E27FC236}">
                <a16:creationId xmlns:a16="http://schemas.microsoft.com/office/drawing/2014/main" id="{21101BAD-909D-4505-ABFF-2205E6193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9464" y="609600"/>
            <a:ext cx="6553268" cy="4651514"/>
          </a:xfrm>
        </p:spPr>
      </p:pic>
      <p:sp>
        <p:nvSpPr>
          <p:cNvPr id="4" name="Text Placeholder 3">
            <a:extLst>
              <a:ext uri="{FF2B5EF4-FFF2-40B4-BE49-F238E27FC236}">
                <a16:creationId xmlns:a16="http://schemas.microsoft.com/office/drawing/2014/main" id="{B4FEA80F-0759-4EFF-A831-C5881E37E330}"/>
              </a:ext>
            </a:extLst>
          </p:cNvPr>
          <p:cNvSpPr>
            <a:spLocks noGrp="1"/>
          </p:cNvSpPr>
          <p:nvPr>
            <p:ph type="body" sz="half" idx="2"/>
          </p:nvPr>
        </p:nvSpPr>
        <p:spPr>
          <a:xfrm>
            <a:off x="816838" y="2163420"/>
            <a:ext cx="3932237" cy="2819399"/>
          </a:xfrm>
        </p:spPr>
        <p:txBody>
          <a:bodyPr>
            <a:normAutofit fontScale="92500" lnSpcReduction="20000"/>
          </a:bodyPr>
          <a:lstStyle/>
          <a:p>
            <a:br>
              <a:rPr lang="en-US" b="1" dirty="0">
                <a:solidFill>
                  <a:schemeClr val="accent1">
                    <a:lumMod val="40000"/>
                    <a:lumOff val="60000"/>
                  </a:schemeClr>
                </a:solidFill>
                <a:effectLst/>
                <a:latin typeface="Arial Rounded MT Bold" panose="020F0704030504030204" pitchFamily="34" charset="0"/>
              </a:rPr>
            </a:br>
            <a:r>
              <a:rPr lang="en-US" b="1" dirty="0">
                <a:solidFill>
                  <a:schemeClr val="accent1">
                    <a:lumMod val="40000"/>
                    <a:lumOff val="60000"/>
                  </a:schemeClr>
                </a:solidFill>
                <a:effectLst/>
                <a:latin typeface="Arial Rounded MT Bold" panose="020F0704030504030204" pitchFamily="34" charset="0"/>
                <a:cs typeface="Arial" panose="020B0604020202020204" pitchFamily="34" charset="0"/>
              </a:rPr>
              <a:t>Certainly! Here's a brief description of Task Schedule:</a:t>
            </a:r>
          </a:p>
          <a:p>
            <a:r>
              <a:rPr lang="en-US" dirty="0">
                <a:solidFill>
                  <a:schemeClr val="accent1">
                    <a:lumMod val="40000"/>
                    <a:lumOff val="60000"/>
                  </a:schemeClr>
                </a:solidFill>
                <a:effectLst/>
                <a:latin typeface="Arial Rounded MT Bold" panose="020F0704030504030204" pitchFamily="34" charset="0"/>
              </a:rPr>
              <a:t>Task scheduling involves planning and organizing activities or automated processes to achieve goals and meet deadlines efficiently. It's essential in computing for optimizing resource use and managing dependencies in various applications, such as operating systems and automation tools</a:t>
            </a:r>
            <a:r>
              <a:rPr lang="en-US" dirty="0">
                <a:effectLst/>
              </a:rPr>
              <a:t>.</a:t>
            </a:r>
            <a:endParaRPr lang="en-US" dirty="0"/>
          </a:p>
        </p:txBody>
      </p:sp>
    </p:spTree>
    <p:extLst>
      <p:ext uri="{BB962C8B-B14F-4D97-AF65-F5344CB8AC3E}">
        <p14:creationId xmlns:p14="http://schemas.microsoft.com/office/powerpoint/2010/main" val="2344183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B3C-8305-4A21-9B9B-268010C3B5D6}"/>
              </a:ext>
            </a:extLst>
          </p:cNvPr>
          <p:cNvSpPr>
            <a:spLocks noGrp="1"/>
          </p:cNvSpPr>
          <p:nvPr>
            <p:ph type="title"/>
          </p:nvPr>
        </p:nvSpPr>
        <p:spPr>
          <a:xfrm>
            <a:off x="331304" y="331304"/>
            <a:ext cx="5764696" cy="1265582"/>
          </a:xfrm>
          <a:effectLst>
            <a:outerShdw blurRad="50800" dist="38100" algn="l" rotWithShape="0">
              <a:prstClr val="black">
                <a:alpha val="40000"/>
              </a:prstClr>
            </a:outerShdw>
          </a:effectLst>
        </p:spPr>
        <p:txBody>
          <a:bodyPr>
            <a:normAutofit/>
          </a:bodyPr>
          <a:lstStyle/>
          <a:p>
            <a:r>
              <a:rPr lang="en-US" sz="2400" dirty="0">
                <a:solidFill>
                  <a:schemeClr val="bg2">
                    <a:lumMod val="40000"/>
                    <a:lumOff val="60000"/>
                  </a:schemeClr>
                </a:solidFill>
              </a:rPr>
              <a:t>What is Real life application</a:t>
            </a:r>
          </a:p>
        </p:txBody>
      </p:sp>
      <p:sp>
        <p:nvSpPr>
          <p:cNvPr id="4" name="Text Placeholder 3">
            <a:extLst>
              <a:ext uri="{FF2B5EF4-FFF2-40B4-BE49-F238E27FC236}">
                <a16:creationId xmlns:a16="http://schemas.microsoft.com/office/drawing/2014/main" id="{B4FEA80F-0759-4EFF-A831-C5881E37E330}"/>
              </a:ext>
            </a:extLst>
          </p:cNvPr>
          <p:cNvSpPr>
            <a:spLocks noGrp="1"/>
          </p:cNvSpPr>
          <p:nvPr>
            <p:ph type="body" sz="half" idx="2"/>
          </p:nvPr>
        </p:nvSpPr>
        <p:spPr>
          <a:xfrm>
            <a:off x="1247534" y="2574238"/>
            <a:ext cx="3932237" cy="2819399"/>
          </a:xfrm>
        </p:spPr>
        <p:txBody>
          <a:bodyPr>
            <a:normAutofit fontScale="77500" lnSpcReduction="20000"/>
          </a:bodyPr>
          <a:lstStyle/>
          <a:p>
            <a:br>
              <a:rPr lang="en-US" dirty="0">
                <a:solidFill>
                  <a:schemeClr val="accent1">
                    <a:lumMod val="40000"/>
                    <a:lumOff val="60000"/>
                  </a:schemeClr>
                </a:solidFill>
                <a:effectLst/>
                <a:latin typeface="Arial Rounded MT Bold" panose="020F0704030504030204" pitchFamily="34" charset="0"/>
              </a:rPr>
            </a:br>
            <a:r>
              <a:rPr lang="en-US" dirty="0">
                <a:solidFill>
                  <a:schemeClr val="accent1">
                    <a:lumMod val="40000"/>
                    <a:lumOff val="60000"/>
                  </a:schemeClr>
                </a:solidFill>
                <a:effectLst/>
              </a:rPr>
              <a:t>"The real-life application" is a broad term that can refer to the practical use or implementation of a concept, technology, or idea in everyday situations. It signifies the tangible and beneficial use of knowledge, skills, or products to address real-world problems or improve efficiency in various fields such as technology, medicine, education, and more. Real-life applications often emphasize the practical utility and impact of theories or innovations in solving actual challenges and enhancing the quality of life for individuals or society as a whole.</a:t>
            </a:r>
            <a:endParaRPr lang="en-US" b="1" dirty="0">
              <a:solidFill>
                <a:schemeClr val="accent1">
                  <a:lumMod val="40000"/>
                  <a:lumOff val="60000"/>
                </a:schemeClr>
              </a:solidFill>
            </a:endParaRPr>
          </a:p>
        </p:txBody>
      </p:sp>
      <p:pic>
        <p:nvPicPr>
          <p:cNvPr id="6" name="Content Placeholder 5">
            <a:extLst>
              <a:ext uri="{FF2B5EF4-FFF2-40B4-BE49-F238E27FC236}">
                <a16:creationId xmlns:a16="http://schemas.microsoft.com/office/drawing/2014/main" id="{65119F67-DE01-4E20-A712-4C6B9BF50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770903"/>
            <a:ext cx="4762500" cy="4752975"/>
          </a:xfrm>
        </p:spPr>
      </p:pic>
    </p:spTree>
    <p:extLst>
      <p:ext uri="{BB962C8B-B14F-4D97-AF65-F5344CB8AC3E}">
        <p14:creationId xmlns:p14="http://schemas.microsoft.com/office/powerpoint/2010/main" val="1216303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ircle(in)">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69F037-07E1-4A63-8AFA-14E2F2CF9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15" y="4465980"/>
            <a:ext cx="3281569" cy="2392020"/>
          </a:xfrm>
          <a:prstGeom prst="rect">
            <a:avLst/>
          </a:prstGeom>
        </p:spPr>
      </p:pic>
      <p:pic>
        <p:nvPicPr>
          <p:cNvPr id="5" name="Picture 4">
            <a:extLst>
              <a:ext uri="{FF2B5EF4-FFF2-40B4-BE49-F238E27FC236}">
                <a16:creationId xmlns:a16="http://schemas.microsoft.com/office/drawing/2014/main" id="{A796139A-5F97-4ADE-93F8-59CA6E4D0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71909"/>
            <a:ext cx="3281569" cy="2481471"/>
          </a:xfrm>
          <a:prstGeom prst="rect">
            <a:avLst/>
          </a:prstGeom>
        </p:spPr>
      </p:pic>
      <p:pic>
        <p:nvPicPr>
          <p:cNvPr id="7" name="Picture 6">
            <a:extLst>
              <a:ext uri="{FF2B5EF4-FFF2-40B4-BE49-F238E27FC236}">
                <a16:creationId xmlns:a16="http://schemas.microsoft.com/office/drawing/2014/main" id="{505E918D-6D16-4D5C-A017-B7A1529CB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215" y="1868992"/>
            <a:ext cx="3281569" cy="2484388"/>
          </a:xfrm>
          <a:prstGeom prst="rect">
            <a:avLst/>
          </a:prstGeom>
        </p:spPr>
      </p:pic>
      <p:pic>
        <p:nvPicPr>
          <p:cNvPr id="9" name="Picture 8">
            <a:extLst>
              <a:ext uri="{FF2B5EF4-FFF2-40B4-BE49-F238E27FC236}">
                <a16:creationId xmlns:a16="http://schemas.microsoft.com/office/drawing/2014/main" id="{F2C9CA7F-7C12-4D06-8843-316DE6C7EB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6605" y="1868992"/>
            <a:ext cx="3281569" cy="2481470"/>
          </a:xfrm>
          <a:prstGeom prst="rect">
            <a:avLst/>
          </a:prstGeom>
        </p:spPr>
      </p:pic>
      <p:sp>
        <p:nvSpPr>
          <p:cNvPr id="10" name="TextBox 9">
            <a:extLst>
              <a:ext uri="{FF2B5EF4-FFF2-40B4-BE49-F238E27FC236}">
                <a16:creationId xmlns:a16="http://schemas.microsoft.com/office/drawing/2014/main" id="{9AC1BB21-6BA9-428A-9FCF-535626FB1FE1}"/>
              </a:ext>
            </a:extLst>
          </p:cNvPr>
          <p:cNvSpPr txBox="1"/>
          <p:nvPr/>
        </p:nvSpPr>
        <p:spPr>
          <a:xfrm>
            <a:off x="3541485" y="406400"/>
            <a:ext cx="5109028" cy="707886"/>
          </a:xfrm>
          <a:prstGeom prst="rect">
            <a:avLst/>
          </a:prstGeom>
          <a:noFill/>
        </p:spPr>
        <p:txBody>
          <a:bodyPr wrap="square" rtlCol="0">
            <a:spAutoFit/>
          </a:bodyPr>
          <a:lstStyle/>
          <a:p>
            <a:r>
              <a:rPr lang="en-US" sz="4000" b="1" dirty="0">
                <a:solidFill>
                  <a:schemeClr val="bg2">
                    <a:lumMod val="40000"/>
                    <a:lumOff val="60000"/>
                  </a:schemeClr>
                </a:solidFill>
                <a:latin typeface="+mj-lt"/>
              </a:rPr>
              <a:t>WHAT IS CODING</a:t>
            </a:r>
          </a:p>
        </p:txBody>
      </p:sp>
    </p:spTree>
    <p:extLst>
      <p:ext uri="{BB962C8B-B14F-4D97-AF65-F5344CB8AC3E}">
        <p14:creationId xmlns:p14="http://schemas.microsoft.com/office/powerpoint/2010/main" val="50127180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60C3-640E-428B-8DC4-051A639FCCFA}"/>
              </a:ext>
            </a:extLst>
          </p:cNvPr>
          <p:cNvSpPr>
            <a:spLocks noGrp="1"/>
          </p:cNvSpPr>
          <p:nvPr>
            <p:ph type="title"/>
          </p:nvPr>
        </p:nvSpPr>
        <p:spPr>
          <a:xfrm>
            <a:off x="1044434" y="4289373"/>
            <a:ext cx="10367564" cy="819355"/>
          </a:xfrm>
        </p:spPr>
        <p:txBody>
          <a:bodyPr>
            <a:normAutofit/>
          </a:bodyPr>
          <a:lstStyle/>
          <a:p>
            <a:r>
              <a:rPr lang="en-US" sz="4800" dirty="0">
                <a:solidFill>
                  <a:schemeClr val="accent1">
                    <a:lumMod val="40000"/>
                    <a:lumOff val="60000"/>
                  </a:schemeClr>
                </a:solidFill>
              </a:rPr>
              <a:t>Reviews</a:t>
            </a:r>
          </a:p>
        </p:txBody>
      </p:sp>
      <p:pic>
        <p:nvPicPr>
          <p:cNvPr id="6" name="Picture Placeholder 5">
            <a:extLst>
              <a:ext uri="{FF2B5EF4-FFF2-40B4-BE49-F238E27FC236}">
                <a16:creationId xmlns:a16="http://schemas.microsoft.com/office/drawing/2014/main" id="{9C96E82A-9D60-4EC6-9172-C43A00B654B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547" b="25547"/>
          <a:stretch>
            <a:fillRect/>
          </a:stretch>
        </p:blipFill>
        <p:spPr/>
      </p:pic>
      <p:sp>
        <p:nvSpPr>
          <p:cNvPr id="4" name="Text Placeholder 3">
            <a:extLst>
              <a:ext uri="{FF2B5EF4-FFF2-40B4-BE49-F238E27FC236}">
                <a16:creationId xmlns:a16="http://schemas.microsoft.com/office/drawing/2014/main" id="{FB485DC8-F4A5-4665-A61D-4DDCE4034AB9}"/>
              </a:ext>
            </a:extLst>
          </p:cNvPr>
          <p:cNvSpPr>
            <a:spLocks noGrp="1"/>
          </p:cNvSpPr>
          <p:nvPr>
            <p:ph type="body" sz="half" idx="2"/>
          </p:nvPr>
        </p:nvSpPr>
        <p:spPr/>
        <p:txBody>
          <a:bodyPr>
            <a:normAutofit/>
          </a:bodyPr>
          <a:lstStyle/>
          <a:p>
            <a:r>
              <a:rPr lang="en-US" sz="1600" dirty="0">
                <a:solidFill>
                  <a:schemeClr val="accent1">
                    <a:lumMod val="40000"/>
                    <a:lumOff val="60000"/>
                  </a:schemeClr>
                </a:solidFill>
                <a:effectLst/>
              </a:rPr>
              <a:t>Explore the experiences and insights of professionals in the realm of information technology who champion open-source software. </a:t>
            </a:r>
            <a:endParaRPr lang="en-US" sz="1600" dirty="0">
              <a:solidFill>
                <a:schemeClr val="accent1">
                  <a:lumMod val="40000"/>
                  <a:lumOff val="60000"/>
                </a:schemeClr>
              </a:solidFill>
            </a:endParaRPr>
          </a:p>
        </p:txBody>
      </p:sp>
    </p:spTree>
    <p:extLst>
      <p:ext uri="{BB962C8B-B14F-4D97-AF65-F5344CB8AC3E}">
        <p14:creationId xmlns:p14="http://schemas.microsoft.com/office/powerpoint/2010/main" val="298673732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down)">
                                      <p:cBhvr>
                                        <p:cTn id="28" dur="580">
                                          <p:stCondLst>
                                            <p:cond delay="0"/>
                                          </p:stCondLst>
                                        </p:cTn>
                                        <p:tgtEl>
                                          <p:spTgt spid="4">
                                            <p:txEl>
                                              <p:pRg st="0" end="0"/>
                                            </p:txEl>
                                          </p:spTgt>
                                        </p:tgtEl>
                                      </p:cBhvr>
                                    </p:animEffect>
                                    <p:anim calcmode="lin" valueType="num">
                                      <p:cBhvr>
                                        <p:cTn id="29"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xEl>
                                              <p:pRg st="0" end="0"/>
                                            </p:txEl>
                                          </p:spTgt>
                                        </p:tgtEl>
                                      </p:cBhvr>
                                      <p:to x="100000" y="60000"/>
                                    </p:animScale>
                                    <p:animScale>
                                      <p:cBhvr>
                                        <p:cTn id="35" dur="166" decel="50000">
                                          <p:stCondLst>
                                            <p:cond delay="676"/>
                                          </p:stCondLst>
                                        </p:cTn>
                                        <p:tgtEl>
                                          <p:spTgt spid="4">
                                            <p:txEl>
                                              <p:pRg st="0" end="0"/>
                                            </p:txEl>
                                          </p:spTgt>
                                        </p:tgtEl>
                                      </p:cBhvr>
                                      <p:to x="100000" y="100000"/>
                                    </p:animScale>
                                    <p:animScale>
                                      <p:cBhvr>
                                        <p:cTn id="36" dur="26">
                                          <p:stCondLst>
                                            <p:cond delay="1312"/>
                                          </p:stCondLst>
                                        </p:cTn>
                                        <p:tgtEl>
                                          <p:spTgt spid="4">
                                            <p:txEl>
                                              <p:pRg st="0" end="0"/>
                                            </p:txEl>
                                          </p:spTgt>
                                        </p:tgtEl>
                                      </p:cBhvr>
                                      <p:to x="100000" y="80000"/>
                                    </p:animScale>
                                    <p:animScale>
                                      <p:cBhvr>
                                        <p:cTn id="37" dur="166" decel="50000">
                                          <p:stCondLst>
                                            <p:cond delay="1338"/>
                                          </p:stCondLst>
                                        </p:cTn>
                                        <p:tgtEl>
                                          <p:spTgt spid="4">
                                            <p:txEl>
                                              <p:pRg st="0" end="0"/>
                                            </p:txEl>
                                          </p:spTgt>
                                        </p:tgtEl>
                                      </p:cBhvr>
                                      <p:to x="100000" y="100000"/>
                                    </p:animScale>
                                    <p:animScale>
                                      <p:cBhvr>
                                        <p:cTn id="38" dur="26">
                                          <p:stCondLst>
                                            <p:cond delay="1642"/>
                                          </p:stCondLst>
                                        </p:cTn>
                                        <p:tgtEl>
                                          <p:spTgt spid="4">
                                            <p:txEl>
                                              <p:pRg st="0" end="0"/>
                                            </p:txEl>
                                          </p:spTgt>
                                        </p:tgtEl>
                                      </p:cBhvr>
                                      <p:to x="100000" y="90000"/>
                                    </p:animScale>
                                    <p:animScale>
                                      <p:cBhvr>
                                        <p:cTn id="39" dur="166" decel="50000">
                                          <p:stCondLst>
                                            <p:cond delay="1668"/>
                                          </p:stCondLst>
                                        </p:cTn>
                                        <p:tgtEl>
                                          <p:spTgt spid="4">
                                            <p:txEl>
                                              <p:pRg st="0" end="0"/>
                                            </p:txEl>
                                          </p:spTgt>
                                        </p:tgtEl>
                                      </p:cBhvr>
                                      <p:to x="100000" y="100000"/>
                                    </p:animScale>
                                    <p:animScale>
                                      <p:cBhvr>
                                        <p:cTn id="40" dur="26">
                                          <p:stCondLst>
                                            <p:cond delay="1808"/>
                                          </p:stCondLst>
                                        </p:cTn>
                                        <p:tgtEl>
                                          <p:spTgt spid="4">
                                            <p:txEl>
                                              <p:pRg st="0" end="0"/>
                                            </p:txEl>
                                          </p:spTgt>
                                        </p:tgtEl>
                                      </p:cBhvr>
                                      <p:to x="100000" y="95000"/>
                                    </p:animScale>
                                    <p:animScale>
                                      <p:cBhvr>
                                        <p:cTn id="41"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187</TotalTime>
  <Words>202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Rounded MT Bold</vt:lpstr>
      <vt:lpstr>Bookman Old Style</vt:lpstr>
      <vt:lpstr>Rockwell</vt:lpstr>
      <vt:lpstr>Wingdings</vt:lpstr>
      <vt:lpstr>Damask</vt:lpstr>
      <vt:lpstr>Task schedulE</vt:lpstr>
      <vt:lpstr>PowerPoint Presentation</vt:lpstr>
      <vt:lpstr>What is Task Schedule</vt:lpstr>
      <vt:lpstr>What is Real life application</vt:lpstr>
      <vt:lpstr>PowerPoint Presentation</vt:lpstr>
      <vt:lpstr>Reviews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dc:title>
  <dc:creator>ADMIN</dc:creator>
  <cp:lastModifiedBy>ADMIN</cp:lastModifiedBy>
  <cp:revision>19</cp:revision>
  <dcterms:created xsi:type="dcterms:W3CDTF">2024-02-27T17:00:46Z</dcterms:created>
  <dcterms:modified xsi:type="dcterms:W3CDTF">2024-02-27T20:07:56Z</dcterms:modified>
</cp:coreProperties>
</file>